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8" r:id="rId3"/>
    <p:sldId id="429" r:id="rId4"/>
    <p:sldId id="430" r:id="rId5"/>
    <p:sldId id="431" r:id="rId6"/>
    <p:sldId id="475" r:id="rId7"/>
    <p:sldId id="432" r:id="rId8"/>
    <p:sldId id="466" r:id="rId9"/>
    <p:sldId id="334" r:id="rId10"/>
    <p:sldId id="433" r:id="rId11"/>
    <p:sldId id="402" r:id="rId12"/>
    <p:sldId id="435" r:id="rId13"/>
    <p:sldId id="436" r:id="rId14"/>
    <p:sldId id="434" r:id="rId15"/>
    <p:sldId id="467" r:id="rId16"/>
    <p:sldId id="468" r:id="rId17"/>
    <p:sldId id="469" r:id="rId18"/>
    <p:sldId id="472" r:id="rId19"/>
    <p:sldId id="471" r:id="rId20"/>
    <p:sldId id="473" r:id="rId21"/>
    <p:sldId id="474" r:id="rId22"/>
    <p:sldId id="476" r:id="rId23"/>
    <p:sldId id="477" r:id="rId24"/>
    <p:sldId id="478" r:id="rId25"/>
    <p:sldId id="479" r:id="rId26"/>
    <p:sldId id="400" r:id="rId27"/>
    <p:sldId id="439" r:id="rId28"/>
    <p:sldId id="405" r:id="rId29"/>
    <p:sldId id="406" r:id="rId30"/>
    <p:sldId id="441" r:id="rId31"/>
    <p:sldId id="442" r:id="rId32"/>
    <p:sldId id="408" r:id="rId33"/>
    <p:sldId id="443" r:id="rId34"/>
    <p:sldId id="444" r:id="rId35"/>
    <p:sldId id="450" r:id="rId36"/>
    <p:sldId id="452" r:id="rId37"/>
    <p:sldId id="453" r:id="rId38"/>
    <p:sldId id="409" r:id="rId39"/>
    <p:sldId id="445" r:id="rId40"/>
    <p:sldId id="480" r:id="rId41"/>
    <p:sldId id="447" r:id="rId42"/>
    <p:sldId id="448" r:id="rId43"/>
    <p:sldId id="449" r:id="rId44"/>
    <p:sldId id="412" r:id="rId45"/>
    <p:sldId id="462" r:id="rId46"/>
    <p:sldId id="463" r:id="rId47"/>
    <p:sldId id="454" r:id="rId48"/>
    <p:sldId id="455" r:id="rId49"/>
    <p:sldId id="320" r:id="rId50"/>
    <p:sldId id="440" r:id="rId5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3300"/>
    <a:srgbClr val="FF5050"/>
    <a:srgbClr val="0C788E"/>
    <a:srgbClr val="663300"/>
    <a:srgbClr val="CC99FF"/>
    <a:srgbClr val="996633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737" autoAdjust="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8.wmf"/><Relationship Id="rId3" Type="http://schemas.openxmlformats.org/officeDocument/2006/relationships/image" Target="../media/image63.wmf"/><Relationship Id="rId7" Type="http://schemas.openxmlformats.org/officeDocument/2006/relationships/image" Target="../media/image83.wmf"/><Relationship Id="rId12" Type="http://schemas.openxmlformats.org/officeDocument/2006/relationships/image" Target="../media/image8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2.wmf"/><Relationship Id="rId11" Type="http://schemas.openxmlformats.org/officeDocument/2006/relationships/image" Target="../media/image86.wmf"/><Relationship Id="rId5" Type="http://schemas.openxmlformats.org/officeDocument/2006/relationships/image" Target="../media/image81.wmf"/><Relationship Id="rId10" Type="http://schemas.openxmlformats.org/officeDocument/2006/relationships/image" Target="../media/image85.wmf"/><Relationship Id="rId4" Type="http://schemas.openxmlformats.org/officeDocument/2006/relationships/image" Target="../media/image80.wmf"/><Relationship Id="rId9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104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5.wmf"/><Relationship Id="rId1" Type="http://schemas.openxmlformats.org/officeDocument/2006/relationships/image" Target="../media/image112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0" Type="http://schemas.openxmlformats.org/officeDocument/2006/relationships/image" Target="../media/image132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4" Type="http://schemas.openxmlformats.org/officeDocument/2006/relationships/image" Target="../media/image14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70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93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7" Type="http://schemas.openxmlformats.org/officeDocument/2006/relationships/image" Target="../media/image211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4" Type="http://schemas.openxmlformats.org/officeDocument/2006/relationships/image" Target="../media/image218.wmf"/><Relationship Id="rId9" Type="http://schemas.openxmlformats.org/officeDocument/2006/relationships/image" Target="../media/image22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6.wmf"/><Relationship Id="rId7" Type="http://schemas.openxmlformats.org/officeDocument/2006/relationships/image" Target="../media/image229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6" Type="http://schemas.openxmlformats.org/officeDocument/2006/relationships/image" Target="../media/image223.wmf"/><Relationship Id="rId5" Type="http://schemas.openxmlformats.org/officeDocument/2006/relationships/image" Target="../media/image228.wmf"/><Relationship Id="rId4" Type="http://schemas.openxmlformats.org/officeDocument/2006/relationships/image" Target="../media/image22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6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6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5.wmf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79BA2-EC5D-496D-B55E-2AD5E60C1926}" type="datetimeFigureOut">
              <a:rPr lang="es-AR" smtClean="0"/>
              <a:t>25/10/2023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55BA-E2EE-4B30-A9FE-B185C6F5FC1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72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55BA-E2EE-4B30-A9FE-B185C6F5FC1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342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2BBF1-7A5A-4219-BC2F-6BF46658EAD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2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2BBF1-7A5A-4219-BC2F-6BF46658EA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26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55BA-E2EE-4B30-A9FE-B185C6F5FC15}" type="slidenum">
              <a:rPr lang="es-AR" smtClean="0"/>
              <a:t>49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0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446E8-46E1-432D-816D-691146B605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6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9F43-5997-4D35-B273-82EDA75BB25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4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3FD5-F6D0-4A6D-A3A5-3FB3BEDB7F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2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C0C6-D3A2-4B6E-8BAB-E71D2212D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78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2557-E901-4213-9494-0F85CB7E86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213C-E387-45AE-AD48-08C41D07D8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7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1518-E13B-47FE-8BEC-14D7DDBA23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0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C076-C34A-4F8F-A187-E1A54383DC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826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A5B1-75CC-47B3-AEC5-3E604A957A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03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1FA8-0CEC-4C32-B8DD-5F2ED832FC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2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1E4E-6E9D-487B-9E60-190555E0B8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6297-B163-4B33-9404-2EEC6F709E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7" Type="http://schemas.openxmlformats.org/officeDocument/2006/relationships/image" Target="../media/image27.emf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24.wmf"/><Relationship Id="rId10" Type="http://schemas.openxmlformats.org/officeDocument/2006/relationships/image" Target="../media/image19.wmf"/><Relationship Id="rId19" Type="http://schemas.openxmlformats.org/officeDocument/2006/relationships/image" Target="../media/image1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54.emf"/><Relationship Id="rId21" Type="http://schemas.openxmlformats.org/officeDocument/2006/relationships/image" Target="../media/image53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1.wmf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74.emf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84.wmf"/><Relationship Id="rId26" Type="http://schemas.openxmlformats.org/officeDocument/2006/relationships/image" Target="../media/image87.wmf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28" Type="http://schemas.openxmlformats.org/officeDocument/2006/relationships/image" Target="../media/image88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82.wmf"/><Relationship Id="rId22" Type="http://schemas.openxmlformats.org/officeDocument/2006/relationships/image" Target="../media/image85.wmf"/><Relationship Id="rId27" Type="http://schemas.openxmlformats.org/officeDocument/2006/relationships/oleObject" Target="../embeddings/oleObject8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96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6.bin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2.wmf"/><Relationship Id="rId5" Type="http://schemas.openxmlformats.org/officeDocument/2006/relationships/image" Target="../media/image103.emf"/><Relationship Id="rId10" Type="http://schemas.openxmlformats.org/officeDocument/2006/relationships/oleObject" Target="../embeddings/oleObject99.bin"/><Relationship Id="rId4" Type="http://schemas.openxmlformats.org/officeDocument/2006/relationships/image" Target="../media/image99.wmf"/><Relationship Id="rId9" Type="http://schemas.openxmlformats.org/officeDocument/2006/relationships/image" Target="../media/image10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0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04.wmf"/><Relationship Id="rId9" Type="http://schemas.openxmlformats.org/officeDocument/2006/relationships/image" Target="../media/image10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6.emf"/><Relationship Id="rId18" Type="http://schemas.openxmlformats.org/officeDocument/2006/relationships/oleObject" Target="../embeddings/oleObject11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15.wmf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1.wmf"/><Relationship Id="rId17" Type="http://schemas.openxmlformats.org/officeDocument/2006/relationships/image" Target="../media/image113.wmf"/><Relationship Id="rId2" Type="http://schemas.openxmlformats.org/officeDocument/2006/relationships/tags" Target="../tags/tag1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image" Target="../media/image112.wmf"/><Relationship Id="rId10" Type="http://schemas.openxmlformats.org/officeDocument/2006/relationships/image" Target="../media/image110.wmf"/><Relationship Id="rId19" Type="http://schemas.openxmlformats.org/officeDocument/2006/relationships/image" Target="../media/image114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107.bin"/><Relationship Id="rId14" Type="http://schemas.openxmlformats.org/officeDocument/2006/relationships/oleObject" Target="../embeddings/oleObject10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2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19.bin"/><Relationship Id="rId2" Type="http://schemas.openxmlformats.org/officeDocument/2006/relationships/tags" Target="../tags/tag2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120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133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35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37.emf"/><Relationship Id="rId4" Type="http://schemas.openxmlformats.org/officeDocument/2006/relationships/image" Target="../media/image13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4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image" Target="../media/image152.emf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51.wmf"/><Relationship Id="rId5" Type="http://schemas.openxmlformats.org/officeDocument/2006/relationships/image" Target="../media/image148.wmf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15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5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63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71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wmf"/><Relationship Id="rId20" Type="http://schemas.openxmlformats.org/officeDocument/2006/relationships/image" Target="../media/image17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168.bin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6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80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177.wmf"/><Relationship Id="rId1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73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7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8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191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88.wmf"/><Relationship Id="rId17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0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10" Type="http://schemas.openxmlformats.org/officeDocument/2006/relationships/image" Target="../media/image187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8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7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19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7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9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2.wmf"/><Relationship Id="rId20" Type="http://schemas.openxmlformats.org/officeDocument/2006/relationships/image" Target="../media/image204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196.bin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20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20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5" Type="http://schemas.openxmlformats.org/officeDocument/2006/relationships/oleObject" Target="../embeddings/oleObject207.bin"/><Relationship Id="rId10" Type="http://schemas.openxmlformats.org/officeDocument/2006/relationships/image" Target="../media/image208.wmf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21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1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14.bin"/><Relationship Id="rId18" Type="http://schemas.openxmlformats.org/officeDocument/2006/relationships/image" Target="../media/image222.w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1.wmf"/><Relationship Id="rId20" Type="http://schemas.openxmlformats.org/officeDocument/2006/relationships/image" Target="../media/image223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13.bin"/><Relationship Id="rId5" Type="http://schemas.openxmlformats.org/officeDocument/2006/relationships/oleObject" Target="../embeddings/oleObject210.bin"/><Relationship Id="rId15" Type="http://schemas.openxmlformats.org/officeDocument/2006/relationships/oleObject" Target="../embeddings/oleObject215.bin"/><Relationship Id="rId10" Type="http://schemas.openxmlformats.org/officeDocument/2006/relationships/image" Target="../media/image218.wmf"/><Relationship Id="rId19" Type="http://schemas.openxmlformats.org/officeDocument/2006/relationships/oleObject" Target="../embeddings/oleObject217.bin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12.bin"/><Relationship Id="rId14" Type="http://schemas.openxmlformats.org/officeDocument/2006/relationships/image" Target="../media/image22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230.wmf"/><Relationship Id="rId3" Type="http://schemas.openxmlformats.org/officeDocument/2006/relationships/oleObject" Target="../embeddings/oleObject218.bin"/><Relationship Id="rId7" Type="http://schemas.openxmlformats.org/officeDocument/2006/relationships/oleObject" Target="../embeddings/oleObject220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9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222.bin"/><Relationship Id="rId5" Type="http://schemas.openxmlformats.org/officeDocument/2006/relationships/oleObject" Target="../embeddings/oleObject219.bin"/><Relationship Id="rId15" Type="http://schemas.openxmlformats.org/officeDocument/2006/relationships/oleObject" Target="../embeddings/oleObject224.bin"/><Relationship Id="rId10" Type="http://schemas.openxmlformats.org/officeDocument/2006/relationships/image" Target="../media/image227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22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13" Type="http://schemas.openxmlformats.org/officeDocument/2006/relationships/oleObject" Target="../embeddings/oleObject231.bin"/><Relationship Id="rId3" Type="http://schemas.openxmlformats.org/officeDocument/2006/relationships/oleObject" Target="../embeddings/oleObject226.bin"/><Relationship Id="rId7" Type="http://schemas.openxmlformats.org/officeDocument/2006/relationships/oleObject" Target="../embeddings/oleObject228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32.wmf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7.bin"/><Relationship Id="rId10" Type="http://schemas.openxmlformats.org/officeDocument/2006/relationships/image" Target="../media/image234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229.bin"/><Relationship Id="rId14" Type="http://schemas.openxmlformats.org/officeDocument/2006/relationships/image" Target="../media/image23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3" descr="logo s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304" y="332657"/>
            <a:ext cx="2784476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79376" y="414904"/>
            <a:ext cx="2880320" cy="1065391"/>
            <a:chOff x="113" y="214"/>
            <a:chExt cx="1539" cy="568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214"/>
              <a:ext cx="1088" cy="4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13" y="618"/>
              <a:ext cx="15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>
                  <a:latin typeface="Calibri" pitchFamily="34" charset="0"/>
                </a:rPr>
                <a:t>Universidad Nacional de Misiones</a:t>
              </a:r>
            </a:p>
          </p:txBody>
        </p:sp>
      </p:grp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974851" y="2687639"/>
            <a:ext cx="83407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AR" sz="3200" i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SISTEMAS DE CONTROL 2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185988" y="3575050"/>
            <a:ext cx="7916862" cy="107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2185988" y="2438400"/>
            <a:ext cx="7916862" cy="10795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endParaRPr lang="pt-BR" i="0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430463" y="4079875"/>
            <a:ext cx="7427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Profesor: Fernando Botterón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Ingeniería Electrónica</a:t>
            </a:r>
          </a:p>
          <a:p>
            <a:pPr marL="342900" indent="-342900" algn="ctr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95000"/>
              <a:defRPr/>
            </a:pPr>
            <a:r>
              <a:rPr lang="es-AR" sz="2400" b="0" i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Facultad de Ingeniería - </a:t>
            </a:r>
            <a:r>
              <a:rPr lang="es-AR" sz="2400" b="0" i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U.Na.M</a:t>
            </a:r>
            <a:endParaRPr lang="es-AR" sz="2400" b="0" i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en el Espacio de Estado de Sistemas en Tiempo Continuo</a:t>
            </a:r>
            <a:endParaRPr lang="es-AR" sz="2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79382" y="6525344"/>
            <a:ext cx="39435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10</a:t>
            </a:fld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31178"/>
              </p:ext>
            </p:extLst>
          </p:nvPr>
        </p:nvGraphicFramePr>
        <p:xfrm>
          <a:off x="391804" y="1867983"/>
          <a:ext cx="3211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67" name="Equation" r:id="rId3" imgW="1803240" imgH="190440" progId="Equation.DSMT4">
                  <p:embed/>
                </p:oleObj>
              </mc:Choice>
              <mc:Fallback>
                <p:oleObj name="Equation" r:id="rId3" imgW="1803240" imgH="190440" progId="Equation.DSMT4">
                  <p:embed/>
                  <p:pic>
                    <p:nvPicPr>
                      <p:cNvPr id="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4" y="1867983"/>
                        <a:ext cx="3211513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66271"/>
              </p:ext>
            </p:extLst>
          </p:nvPr>
        </p:nvGraphicFramePr>
        <p:xfrm>
          <a:off x="394996" y="3362325"/>
          <a:ext cx="2781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68" name="Equation" r:id="rId5" imgW="1562040" imgH="190440" progId="Equation.DSMT4">
                  <p:embed/>
                </p:oleObj>
              </mc:Choice>
              <mc:Fallback>
                <p:oleObj name="Equation" r:id="rId5" imgW="1562040" imgH="190440" progId="Equation.DSMT4">
                  <p:embed/>
                  <p:pic>
                    <p:nvPicPr>
                      <p:cNvPr id="6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6" y="3362325"/>
                        <a:ext cx="2781300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275856"/>
              </p:ext>
            </p:extLst>
          </p:nvPr>
        </p:nvGraphicFramePr>
        <p:xfrm>
          <a:off x="394996" y="3711575"/>
          <a:ext cx="28702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69" name="Equation" r:id="rId7" imgW="1612800" imgH="190440" progId="Equation.DSMT4">
                  <p:embed/>
                </p:oleObj>
              </mc:Choice>
              <mc:Fallback>
                <p:oleObj name="Equation" r:id="rId7" imgW="1612800" imgH="190440" progId="Equation.DSMT4">
                  <p:embed/>
                  <p:pic>
                    <p:nvPicPr>
                      <p:cNvPr id="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6" y="3711575"/>
                        <a:ext cx="2870200" cy="34131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72799"/>
              </p:ext>
            </p:extLst>
          </p:nvPr>
        </p:nvGraphicFramePr>
        <p:xfrm>
          <a:off x="394996" y="4064000"/>
          <a:ext cx="2687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0" name="Equation" r:id="rId9" imgW="1511280" imgH="190440" progId="Equation.DSMT4">
                  <p:embed/>
                </p:oleObj>
              </mc:Choice>
              <mc:Fallback>
                <p:oleObj name="Equation" r:id="rId9" imgW="1511280" imgH="190440" progId="Equation.DSMT4">
                  <p:embed/>
                  <p:pic>
                    <p:nvPicPr>
                      <p:cNvPr id="6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6" y="4064000"/>
                        <a:ext cx="2687637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87851"/>
              </p:ext>
            </p:extLst>
          </p:nvPr>
        </p:nvGraphicFramePr>
        <p:xfrm>
          <a:off x="394996" y="4424363"/>
          <a:ext cx="41560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1" name="Equation" r:id="rId11" imgW="2336760" imgH="190440" progId="Equation.DSMT4">
                  <p:embed/>
                </p:oleObj>
              </mc:Choice>
              <mc:Fallback>
                <p:oleObj name="Equation" r:id="rId11" imgW="2336760" imgH="190440" progId="Equation.DSMT4">
                  <p:embed/>
                  <p:pic>
                    <p:nvPicPr>
                      <p:cNvPr id="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6" y="4424363"/>
                        <a:ext cx="4156075" cy="3413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14225"/>
              </p:ext>
            </p:extLst>
          </p:nvPr>
        </p:nvGraphicFramePr>
        <p:xfrm>
          <a:off x="391804" y="2251808"/>
          <a:ext cx="3298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2" name="Equation" r:id="rId13" imgW="1854000" imgH="190440" progId="Equation.DSMT4">
                  <p:embed/>
                </p:oleObj>
              </mc:Choice>
              <mc:Fallback>
                <p:oleObj name="Equation" r:id="rId13" imgW="1854000" imgH="190440" progId="Equation.DSMT4">
                  <p:embed/>
                  <p:pic>
                    <p:nvPicPr>
                      <p:cNvPr id="6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4" y="2251808"/>
                        <a:ext cx="3298825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5854"/>
              </p:ext>
            </p:extLst>
          </p:nvPr>
        </p:nvGraphicFramePr>
        <p:xfrm>
          <a:off x="391804" y="2611243"/>
          <a:ext cx="31638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3" name="Equation" r:id="rId15" imgW="1777680" imgH="190440" progId="Equation.DSMT4">
                  <p:embed/>
                </p:oleObj>
              </mc:Choice>
              <mc:Fallback>
                <p:oleObj name="Equation" r:id="rId15" imgW="1777680" imgH="190440" progId="Equation.DSMT4">
                  <p:embed/>
                  <p:pic>
                    <p:nvPicPr>
                      <p:cNvPr id="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4" y="2611243"/>
                        <a:ext cx="3163887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3892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04" y="1010726"/>
            <a:ext cx="6350297" cy="431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137142"/>
              </p:ext>
            </p:extLst>
          </p:nvPr>
        </p:nvGraphicFramePr>
        <p:xfrm>
          <a:off x="2979222" y="904864"/>
          <a:ext cx="3439990" cy="823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4" name="Equation" r:id="rId18" imgW="1815840" imgH="431640" progId="Equation.DSMT4">
                  <p:embed/>
                </p:oleObj>
              </mc:Choice>
              <mc:Fallback>
                <p:oleObj name="Equation" r:id="rId18" imgW="1815840" imgH="431640" progId="Equation.DSMT4">
                  <p:embed/>
                  <p:pic>
                    <p:nvPicPr>
                      <p:cNvPr id="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222" y="904864"/>
                        <a:ext cx="3439990" cy="82370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92080"/>
              </p:ext>
            </p:extLst>
          </p:nvPr>
        </p:nvGraphicFramePr>
        <p:xfrm>
          <a:off x="782638" y="5722938"/>
          <a:ext cx="102457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5" name="Equation" r:id="rId20" imgW="5918040" imgH="533160" progId="Equation.DSMT4">
                  <p:embed/>
                </p:oleObj>
              </mc:Choice>
              <mc:Fallback>
                <p:oleObj name="Equation" r:id="rId20" imgW="5918040" imgH="533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5722938"/>
                        <a:ext cx="10245725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05585"/>
              </p:ext>
            </p:extLst>
          </p:nvPr>
        </p:nvGraphicFramePr>
        <p:xfrm>
          <a:off x="391804" y="2954143"/>
          <a:ext cx="3592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6" name="Equation" r:id="rId22" imgW="2019240" imgH="190440" progId="Equation.DSMT4">
                  <p:embed/>
                </p:oleObj>
              </mc:Choice>
              <mc:Fallback>
                <p:oleObj name="Equation" r:id="rId22" imgW="2019240" imgH="190440" progId="Equation.DSMT4">
                  <p:embed/>
                  <p:pic>
                    <p:nvPicPr>
                      <p:cNvPr id="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04" y="2954143"/>
                        <a:ext cx="3592513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276687"/>
              </p:ext>
            </p:extLst>
          </p:nvPr>
        </p:nvGraphicFramePr>
        <p:xfrm>
          <a:off x="394996" y="4754563"/>
          <a:ext cx="5510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7" name="Equation" r:id="rId24" imgW="3098520" imgH="190440" progId="Equation.DSMT4">
                  <p:embed/>
                </p:oleObj>
              </mc:Choice>
              <mc:Fallback>
                <p:oleObj name="Equation" r:id="rId24" imgW="3098520" imgH="190440" progId="Equation.DSMT4">
                  <p:embed/>
                  <p:pic>
                    <p:nvPicPr>
                      <p:cNvPr id="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6" y="4754563"/>
                        <a:ext cx="5510212" cy="3413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365416"/>
              </p:ext>
            </p:extLst>
          </p:nvPr>
        </p:nvGraphicFramePr>
        <p:xfrm>
          <a:off x="406400" y="5097463"/>
          <a:ext cx="53514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78" name="Equation" r:id="rId26" imgW="3009600" imgH="190440" progId="Equation.DSMT4">
                  <p:embed/>
                </p:oleObj>
              </mc:Choice>
              <mc:Fallback>
                <p:oleObj name="Equation" r:id="rId26" imgW="3009600" imgH="190440" progId="Equation.DSMT4">
                  <p:embed/>
                  <p:pic>
                    <p:nvPicPr>
                      <p:cNvPr id="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5097463"/>
                        <a:ext cx="5351463" cy="3413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0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0133" y="6525344"/>
            <a:ext cx="423599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4021" y="616877"/>
            <a:ext cx="11783958" cy="60939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b="0" i="0" dirty="0">
                <a:solidFill>
                  <a:srgbClr val="C00000"/>
                </a:solidFill>
              </a:rPr>
              <a:t>El modelo en Espacio de Estados es un modelo matemático expresado en el dominio del tiempo.</a:t>
            </a:r>
          </a:p>
          <a:p>
            <a:pPr marL="285750" indent="-285750"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b="0" i="0" dirty="0">
                <a:solidFill>
                  <a:srgbClr val="C00000"/>
                </a:solidFill>
              </a:rPr>
              <a:t>Es </a:t>
            </a:r>
            <a:r>
              <a:rPr lang="es-AR" sz="2000" i="0" dirty="0">
                <a:solidFill>
                  <a:srgbClr val="C00000"/>
                </a:solidFill>
              </a:rPr>
              <a:t>aplicable a sistemas dinámicos con múltiples entradas y múltiples salidas (MIMO), </a:t>
            </a:r>
            <a:r>
              <a:rPr lang="es-AR" sz="2000" b="0" i="0" dirty="0">
                <a:solidFill>
                  <a:srgbClr val="C00000"/>
                </a:solidFill>
              </a:rPr>
              <a:t>representados por ecuaciones diferenciales que pueden ser </a:t>
            </a:r>
            <a:r>
              <a:rPr lang="es-AR" sz="2000" i="0" dirty="0">
                <a:solidFill>
                  <a:srgbClr val="C00000"/>
                </a:solidFill>
              </a:rPr>
              <a:t>lineales o no lineales, variantes o invariantes en el tiempo, y </a:t>
            </a:r>
            <a:r>
              <a:rPr lang="es-AR" sz="2000" i="0" u="sng" dirty="0">
                <a:solidFill>
                  <a:srgbClr val="C00000"/>
                </a:solidFill>
              </a:rPr>
              <a:t>consideran las condiciones iniciales</a:t>
            </a:r>
            <a:r>
              <a:rPr lang="es-AR" sz="2000" i="0" dirty="0">
                <a:solidFill>
                  <a:srgbClr val="C00000"/>
                </a:solidFill>
              </a:rPr>
              <a:t> de estos sistemas</a:t>
            </a:r>
            <a:r>
              <a:rPr lang="es-AR" sz="2000" b="0" i="0" dirty="0">
                <a:solidFill>
                  <a:srgbClr val="C00000"/>
                </a:solidFill>
              </a:rPr>
              <a:t>.</a:t>
            </a:r>
          </a:p>
          <a:p>
            <a:pPr marL="285750" indent="-285750"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i="0" dirty="0">
                <a:solidFill>
                  <a:srgbClr val="C00000"/>
                </a:solidFill>
              </a:rPr>
              <a:t>La ecuación de estado </a:t>
            </a:r>
            <a:r>
              <a:rPr lang="es-AR" sz="2000" b="0" i="0" dirty="0">
                <a:solidFill>
                  <a:srgbClr val="C00000"/>
                </a:solidFill>
              </a:rPr>
              <a:t>gobierna el comportamiento de las variables de estado del sistema.</a:t>
            </a:r>
          </a:p>
          <a:p>
            <a:pPr marL="285750" indent="-285750"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i="0" dirty="0">
                <a:solidFill>
                  <a:srgbClr val="C00000"/>
                </a:solidFill>
              </a:rPr>
              <a:t>La ecuación de salida </a:t>
            </a:r>
            <a:r>
              <a:rPr lang="es-AR" sz="2000" b="0" i="0" dirty="0">
                <a:solidFill>
                  <a:srgbClr val="C00000"/>
                </a:solidFill>
              </a:rPr>
              <a:t>proporciona la respuesta del sistema a las señales de entrada aplicadas, considerando las condiciones iniciales de las variables de estado y las perturbaciones presentes.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b="0" i="0" dirty="0">
                <a:solidFill>
                  <a:srgbClr val="C00000"/>
                </a:solidFill>
              </a:rPr>
              <a:t>La elección de las </a:t>
            </a:r>
            <a:r>
              <a:rPr lang="es-AR" sz="2000" i="0" dirty="0">
                <a:solidFill>
                  <a:srgbClr val="C00000"/>
                </a:solidFill>
              </a:rPr>
              <a:t>variables de estado </a:t>
            </a:r>
            <a:r>
              <a:rPr lang="es-AR" sz="2000" b="0" i="0" dirty="0">
                <a:solidFill>
                  <a:srgbClr val="C00000"/>
                </a:solidFill>
              </a:rPr>
              <a:t>está </a:t>
            </a:r>
            <a:r>
              <a:rPr lang="es-AR" sz="2000" i="0" dirty="0">
                <a:solidFill>
                  <a:srgbClr val="C00000"/>
                </a:solidFill>
              </a:rPr>
              <a:t>generalmente asociada a una cantidad física </a:t>
            </a:r>
            <a:r>
              <a:rPr lang="es-AR" sz="2000" b="0" i="0" dirty="0">
                <a:solidFill>
                  <a:srgbClr val="C00000"/>
                </a:solidFill>
              </a:rPr>
              <a:t>y algunas veces </a:t>
            </a:r>
            <a:r>
              <a:rPr lang="es-AR" sz="2000" i="0" dirty="0">
                <a:solidFill>
                  <a:srgbClr val="C00000"/>
                </a:solidFill>
              </a:rPr>
              <a:t>a una necesidad matemática</a:t>
            </a:r>
            <a:r>
              <a:rPr lang="es-AR" sz="2000" b="0" i="0" dirty="0">
                <a:solidFill>
                  <a:srgbClr val="C00000"/>
                </a:solidFill>
              </a:rPr>
              <a:t>. Estas variables están </a:t>
            </a:r>
            <a:r>
              <a:rPr lang="es-AR" sz="2000" i="0" dirty="0">
                <a:solidFill>
                  <a:srgbClr val="C00000"/>
                </a:solidFill>
              </a:rPr>
              <a:t>asociadas a elementos que almacenan energía</a:t>
            </a:r>
            <a:r>
              <a:rPr lang="es-AR" sz="2000" b="0" i="0" dirty="0">
                <a:solidFill>
                  <a:srgbClr val="C00000"/>
                </a:solidFill>
              </a:rPr>
              <a:t> y que muchas veces poseen condiciones iniciales diferentes de cero.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AR" sz="2000" b="0" i="0" dirty="0">
                <a:solidFill>
                  <a:srgbClr val="C00000"/>
                </a:solidFill>
              </a:rPr>
              <a:t>El número de variables de estado que definen completamente las dinámicas de un sistema es igual al número de integradores o almacenadores de energía involucrados en el sistema.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ES" sz="2000" i="0" dirty="0">
                <a:solidFill>
                  <a:srgbClr val="C00000"/>
                </a:solidFill>
              </a:rPr>
              <a:t>La representación por espacio de estado</a:t>
            </a:r>
            <a:r>
              <a:rPr lang="es-ES" sz="2000" b="0" i="0" dirty="0">
                <a:solidFill>
                  <a:srgbClr val="C00000"/>
                </a:solidFill>
              </a:rPr>
              <a:t> de un determinado sistema dinámico </a:t>
            </a:r>
            <a:r>
              <a:rPr lang="es-ES" sz="2000" i="0" dirty="0">
                <a:solidFill>
                  <a:srgbClr val="C00000"/>
                </a:solidFill>
              </a:rPr>
              <a:t>no es única</a:t>
            </a:r>
            <a:r>
              <a:rPr lang="es-ES" sz="2000" b="0" i="0" dirty="0">
                <a:solidFill>
                  <a:srgbClr val="C00000"/>
                </a:solidFill>
              </a:rPr>
              <a:t>, y </a:t>
            </a:r>
            <a:r>
              <a:rPr lang="es-ES" sz="2000" i="0" dirty="0">
                <a:solidFill>
                  <a:srgbClr val="C00000"/>
                </a:solidFill>
              </a:rPr>
              <a:t>tampoco es único el conjunto de variables de estado </a:t>
            </a:r>
            <a:r>
              <a:rPr lang="es-ES" sz="2000" b="0" i="0" dirty="0">
                <a:solidFill>
                  <a:srgbClr val="C00000"/>
                </a:solidFill>
              </a:rPr>
              <a:t>que representan el comportamiento de tal sistema.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ES" sz="2000" b="0" i="0" dirty="0">
                <a:solidFill>
                  <a:srgbClr val="C00000"/>
                </a:solidFill>
              </a:rPr>
              <a:t>Existe un </a:t>
            </a:r>
            <a:r>
              <a:rPr lang="es-ES" sz="2000" i="0" dirty="0">
                <a:solidFill>
                  <a:srgbClr val="C00000"/>
                </a:solidFill>
              </a:rPr>
              <a:t>número mínimo de variables de estado </a:t>
            </a:r>
            <a:r>
              <a:rPr lang="es-ES" sz="2000" b="0" i="0" dirty="0">
                <a:solidFill>
                  <a:srgbClr val="C00000"/>
                </a:solidFill>
              </a:rPr>
              <a:t>que representan la dinámica del sistema.</a:t>
            </a:r>
            <a:endParaRPr lang="es-AR" sz="2000" b="0" i="0" dirty="0">
              <a:solidFill>
                <a:srgbClr val="C00000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04021" y="133218"/>
            <a:ext cx="811103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b="1" dirty="0">
                <a:solidFill>
                  <a:schemeClr val="accent6">
                    <a:lumMod val="50000"/>
                  </a:schemeClr>
                </a:solidFill>
              </a:rPr>
              <a:t>Observaciones sobre el Modelo de Espacio de Estado: </a:t>
            </a:r>
          </a:p>
        </p:txBody>
      </p:sp>
    </p:spTree>
    <p:extLst>
      <p:ext uri="{BB962C8B-B14F-4D97-AF65-F5344CB8AC3E}">
        <p14:creationId xmlns:p14="http://schemas.microsoft.com/office/powerpoint/2010/main" val="9916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Relación entre Función de Transferencia y Modelo en Espacio de Estado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3" y="869483"/>
            <a:ext cx="6867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Considérese un sistema SISO con </a:t>
            </a:r>
            <a:r>
              <a:rPr lang="es-AR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s-AR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y </a:t>
            </a:r>
            <a:r>
              <a:rPr lang="es-AR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96351"/>
              </p:ext>
            </p:extLst>
          </p:nvPr>
        </p:nvGraphicFramePr>
        <p:xfrm>
          <a:off x="640401" y="1422513"/>
          <a:ext cx="3240000" cy="78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9" name="Equation" r:id="rId3" imgW="1803240" imgH="431640" progId="Equation.DSMT4">
                  <p:embed/>
                </p:oleObj>
              </mc:Choice>
              <mc:Fallback>
                <p:oleObj name="Equation" r:id="rId3" imgW="1803240" imgH="431640" progId="Equation.DSMT4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01" y="1422513"/>
                        <a:ext cx="3240000" cy="78139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4285483" y="1511303"/>
            <a:ext cx="656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Esto implica que la acción de control, la señal de perturbación y la señal de salida de la planta son escalares.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1343" y="2371289"/>
            <a:ext cx="9773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Aplicándose Laplace a ambas ecuaciones y considerándose CI = 0, </a:t>
            </a:r>
            <a:r>
              <a:rPr lang="es-AR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= 0 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21039"/>
              </p:ext>
            </p:extLst>
          </p:nvPr>
        </p:nvGraphicFramePr>
        <p:xfrm>
          <a:off x="548619" y="2966569"/>
          <a:ext cx="3888497" cy="67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0" name="Equation" r:id="rId5" imgW="2692400" imgH="469900" progId="Equation.DSMT4">
                  <p:embed/>
                </p:oleObj>
              </mc:Choice>
              <mc:Fallback>
                <p:oleObj name="Equation" r:id="rId5" imgW="2692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19" y="2966569"/>
                        <a:ext cx="3888497" cy="678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lecha derecha 9"/>
          <p:cNvSpPr/>
          <p:nvPr/>
        </p:nvSpPr>
        <p:spPr>
          <a:xfrm>
            <a:off x="4626622" y="2931923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17914"/>
              </p:ext>
            </p:extLst>
          </p:nvPr>
        </p:nvGraphicFramePr>
        <p:xfrm>
          <a:off x="5154937" y="2976989"/>
          <a:ext cx="37052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1" name="Equation" r:id="rId7" imgW="2565360" imgH="228600" progId="Equation.DSMT4">
                  <p:embed/>
                </p:oleObj>
              </mc:Choice>
              <mc:Fallback>
                <p:oleObj name="Equation" r:id="rId7" imgW="2565360" imgH="2286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937" y="2976989"/>
                        <a:ext cx="3705225" cy="328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561526" y="3957418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76461"/>
              </p:ext>
            </p:extLst>
          </p:nvPr>
        </p:nvGraphicFramePr>
        <p:xfrm>
          <a:off x="5154937" y="3322584"/>
          <a:ext cx="42735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2" name="Equation" r:id="rId9" imgW="2958840" imgH="241200" progId="Equation.DSMT4">
                  <p:embed/>
                </p:oleObj>
              </mc:Choice>
              <mc:Fallback>
                <p:oleObj name="Equation" r:id="rId9" imgW="2958840" imgH="241200" progId="Equation.DSMT4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937" y="3322584"/>
                        <a:ext cx="4273550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38406"/>
              </p:ext>
            </p:extLst>
          </p:nvPr>
        </p:nvGraphicFramePr>
        <p:xfrm>
          <a:off x="1110983" y="4011037"/>
          <a:ext cx="57229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3" name="Equation" r:id="rId11" imgW="3962160" imgH="253800" progId="Equation.DSMT4">
                  <p:embed/>
                </p:oleObj>
              </mc:Choice>
              <mc:Fallback>
                <p:oleObj name="Equation" r:id="rId11" imgW="3962160" imgH="253800" progId="Equation.DSMT4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983" y="4011037"/>
                        <a:ext cx="5722938" cy="365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/>
          <p:cNvSpPr/>
          <p:nvPr/>
        </p:nvSpPr>
        <p:spPr>
          <a:xfrm>
            <a:off x="7028999" y="3990670"/>
            <a:ext cx="5044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Sustituyendo </a:t>
            </a:r>
            <a:r>
              <a:rPr lang="es-A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 en la ecuación de salida </a:t>
            </a:r>
            <a:r>
              <a:rPr lang="es-A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A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110983" y="4642680"/>
            <a:ext cx="7281863" cy="365125"/>
            <a:chOff x="1110983" y="4823655"/>
            <a:chExt cx="7281863" cy="365125"/>
          </a:xfrm>
        </p:grpSpPr>
        <p:sp>
          <p:nvSpPr>
            <p:cNvPr id="21" name="Rectángulo 20"/>
            <p:cNvSpPr/>
            <p:nvPr/>
          </p:nvSpPr>
          <p:spPr>
            <a:xfrm>
              <a:off x="4285483" y="4823655"/>
              <a:ext cx="2294779" cy="365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780856" y="4823655"/>
              <a:ext cx="1611990" cy="365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743342" y="4823655"/>
              <a:ext cx="2341548" cy="365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to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8226840"/>
                </p:ext>
              </p:extLst>
            </p:nvPr>
          </p:nvGraphicFramePr>
          <p:xfrm>
            <a:off x="1110983" y="4823655"/>
            <a:ext cx="72818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04" name="Equation" r:id="rId13" imgW="5041800" imgH="253800" progId="Equation.DSMT4">
                    <p:embed/>
                  </p:oleObj>
                </mc:Choice>
                <mc:Fallback>
                  <p:oleObj name="Equation" r:id="rId13" imgW="5041800" imgH="253800" progId="Equation.DSMT4">
                    <p:embed/>
                    <p:pic>
                      <p:nvPicPr>
                        <p:cNvPr id="14" name="Objeto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0983" y="4823655"/>
                          <a:ext cx="7281862" cy="365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Flecha derecha 18"/>
          <p:cNvSpPr/>
          <p:nvPr/>
        </p:nvSpPr>
        <p:spPr>
          <a:xfrm>
            <a:off x="561526" y="4589061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echa abajo 2"/>
          <p:cNvSpPr/>
          <p:nvPr/>
        </p:nvSpPr>
        <p:spPr>
          <a:xfrm>
            <a:off x="2685516" y="5139550"/>
            <a:ext cx="45720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Flecha abajo 23"/>
          <p:cNvSpPr/>
          <p:nvPr/>
        </p:nvSpPr>
        <p:spPr>
          <a:xfrm>
            <a:off x="5192503" y="5139550"/>
            <a:ext cx="45720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Flecha abajo 24"/>
          <p:cNvSpPr/>
          <p:nvPr/>
        </p:nvSpPr>
        <p:spPr>
          <a:xfrm>
            <a:off x="7358251" y="5139550"/>
            <a:ext cx="45720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266031"/>
              </p:ext>
            </p:extLst>
          </p:nvPr>
        </p:nvGraphicFramePr>
        <p:xfrm>
          <a:off x="2054512" y="5701525"/>
          <a:ext cx="1742022" cy="92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5" name="Equation" r:id="rId15" imgW="1002960" imgH="533160" progId="Equation.DSMT4">
                  <p:embed/>
                </p:oleObj>
              </mc:Choice>
              <mc:Fallback>
                <p:oleObj name="Equation" r:id="rId15" imgW="1002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512" y="5701525"/>
                        <a:ext cx="1742022" cy="9206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37898"/>
              </p:ext>
            </p:extLst>
          </p:nvPr>
        </p:nvGraphicFramePr>
        <p:xfrm>
          <a:off x="4538663" y="5702300"/>
          <a:ext cx="17653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6" name="Equation" r:id="rId17" imgW="1015920" imgH="533160" progId="Equation.DSMT4">
                  <p:embed/>
                </p:oleObj>
              </mc:Choice>
              <mc:Fallback>
                <p:oleObj name="Equation" r:id="rId17" imgW="10159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5702300"/>
                        <a:ext cx="1765300" cy="9191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43317"/>
              </p:ext>
            </p:extLst>
          </p:nvPr>
        </p:nvGraphicFramePr>
        <p:xfrm>
          <a:off x="6442263" y="5913563"/>
          <a:ext cx="24034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7" name="Equation" r:id="rId19" imgW="1384200" imgH="330120" progId="Equation.DSMT4">
                  <p:embed/>
                </p:oleObj>
              </mc:Choice>
              <mc:Fallback>
                <p:oleObj name="Equation" r:id="rId19" imgW="1384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263" y="5913563"/>
                        <a:ext cx="2403475" cy="5683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4025"/>
              </p:ext>
            </p:extLst>
          </p:nvPr>
        </p:nvGraphicFramePr>
        <p:xfrm>
          <a:off x="8995518" y="5136570"/>
          <a:ext cx="30051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8" name="Equation" r:id="rId21" imgW="1688760" imgH="203040" progId="Equation.DSMT4">
                  <p:embed/>
                </p:oleObj>
              </mc:Choice>
              <mc:Fallback>
                <p:oleObj name="Equation" r:id="rId21" imgW="1688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518" y="5136570"/>
                        <a:ext cx="3005137" cy="365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ángulo 29"/>
          <p:cNvSpPr/>
          <p:nvPr/>
        </p:nvSpPr>
        <p:spPr>
          <a:xfrm>
            <a:off x="9347944" y="4703264"/>
            <a:ext cx="2299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 en cuenta que:</a:t>
            </a:r>
          </a:p>
        </p:txBody>
      </p:sp>
    </p:spTree>
    <p:extLst>
      <p:ext uri="{BB962C8B-B14F-4D97-AF65-F5344CB8AC3E}">
        <p14:creationId xmlns:p14="http://schemas.microsoft.com/office/powerpoint/2010/main" val="1816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Relación entre Función de Transferencia y Modelo en Espacio de Estado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343" y="869483"/>
            <a:ext cx="11809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008000"/>
                </a:solidFill>
              </a:rPr>
              <a:t>Considerando únicamente el efecto de la entrada, se tiene la función de transferencia de la planta: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9096975" y="1709242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295610" y="1701972"/>
            <a:ext cx="504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Obsérvese que la matriz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866326" y="3666200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to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44385"/>
              </p:ext>
            </p:extLst>
          </p:nvPr>
        </p:nvGraphicFramePr>
        <p:xfrm>
          <a:off x="675741" y="1484757"/>
          <a:ext cx="52197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68" name="Equation" r:id="rId3" imgW="3098520" imgH="533160" progId="Equation.DSMT4">
                  <p:embed/>
                </p:oleObj>
              </mc:Choice>
              <mc:Fallback>
                <p:oleObj name="Equation" r:id="rId3" imgW="30985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1" y="1484757"/>
                        <a:ext cx="5219700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94723"/>
              </p:ext>
            </p:extLst>
          </p:nvPr>
        </p:nvGraphicFramePr>
        <p:xfrm>
          <a:off x="9776261" y="1729004"/>
          <a:ext cx="1349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69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261" y="1729004"/>
                        <a:ext cx="1349375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ángulo 34"/>
          <p:cNvSpPr/>
          <p:nvPr/>
        </p:nvSpPr>
        <p:spPr>
          <a:xfrm>
            <a:off x="675741" y="2697740"/>
            <a:ext cx="5044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recordando que</a:t>
            </a:r>
          </a:p>
        </p:txBody>
      </p:sp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930593"/>
              </p:ext>
            </p:extLst>
          </p:nvPr>
        </p:nvGraphicFramePr>
        <p:xfrm>
          <a:off x="2811245" y="2545179"/>
          <a:ext cx="28051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70" name="Equation" r:id="rId7" imgW="1663560" imgH="444240" progId="Equation.DSMT4">
                  <p:embed/>
                </p:oleObj>
              </mc:Choice>
              <mc:Fallback>
                <p:oleObj name="Equation" r:id="rId7" imgW="1663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45" y="2545179"/>
                        <a:ext cx="2805112" cy="741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852394"/>
              </p:ext>
            </p:extLst>
          </p:nvPr>
        </p:nvGraphicFramePr>
        <p:xfrm>
          <a:off x="1635125" y="3467862"/>
          <a:ext cx="44069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71" name="Equation" r:id="rId9" imgW="2616120" imgH="495000" progId="Equation.DSMT4">
                  <p:embed/>
                </p:oleObj>
              </mc:Choice>
              <mc:Fallback>
                <p:oleObj name="Equation" r:id="rId9" imgW="26161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467862"/>
                        <a:ext cx="4406900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lecha derecha 39"/>
          <p:cNvSpPr/>
          <p:nvPr/>
        </p:nvSpPr>
        <p:spPr>
          <a:xfrm>
            <a:off x="5973958" y="2697740"/>
            <a:ext cx="394774" cy="418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to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24396"/>
              </p:ext>
            </p:extLst>
          </p:nvPr>
        </p:nvGraphicFramePr>
        <p:xfrm>
          <a:off x="6726333" y="2717614"/>
          <a:ext cx="12842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72" name="Equation" r:id="rId11" imgW="761760" imgH="215640" progId="Equation.DSMT4">
                  <p:embed/>
                </p:oleObj>
              </mc:Choice>
              <mc:Fallback>
                <p:oleObj name="Equation" r:id="rId11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333" y="2717614"/>
                        <a:ext cx="1284287" cy="360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14018"/>
              </p:ext>
            </p:extLst>
          </p:nvPr>
        </p:nvGraphicFramePr>
        <p:xfrm>
          <a:off x="1704975" y="4375884"/>
          <a:ext cx="65246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73" name="Equation" r:id="rId13" imgW="3873240" imgH="495000" progId="Equation.DSMT4">
                  <p:embed/>
                </p:oleObj>
              </mc:Choice>
              <mc:Fallback>
                <p:oleObj name="Equation" r:id="rId13" imgW="38732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375884"/>
                        <a:ext cx="6524625" cy="8286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ángulo 42"/>
          <p:cNvSpPr/>
          <p:nvPr/>
        </p:nvSpPr>
        <p:spPr>
          <a:xfrm>
            <a:off x="191343" y="5972314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000" b="1" dirty="0">
                <a:solidFill>
                  <a:srgbClr val="008000"/>
                </a:solidFill>
              </a:rPr>
              <a:t>Es el polinomio característico del sistema dinámico: Los valores característicos de la matriz “A” representan la dinámica de la planta, o sea, los polos de </a:t>
            </a:r>
            <a:r>
              <a:rPr lang="es-AR" sz="20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AR" sz="2000" i="1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AR" sz="2000" b="1" dirty="0">
                <a:solidFill>
                  <a:srgbClr val="008000"/>
                </a:solidFill>
              </a:rPr>
              <a:t>. </a:t>
            </a:r>
          </a:p>
        </p:txBody>
      </p:sp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75464"/>
              </p:ext>
            </p:extLst>
          </p:nvPr>
        </p:nvGraphicFramePr>
        <p:xfrm>
          <a:off x="1704975" y="5419284"/>
          <a:ext cx="65262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74" name="Equation" r:id="rId15" imgW="3873240" imgH="253800" progId="Equation.DSMT4">
                  <p:embed/>
                </p:oleObj>
              </mc:Choice>
              <mc:Fallback>
                <p:oleObj name="Equation" r:id="rId15" imgW="3873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5419284"/>
                        <a:ext cx="6526213" cy="4222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6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9638458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Conversión CC-CA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14</a:t>
            </a:fld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" y="1610310"/>
            <a:ext cx="6049831" cy="185967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1343" y="740858"/>
            <a:ext cx="585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ecuaciones que definen la dinámica de este sistema, pueden obtenerse aplicando las leyes de Kirchhoff al circuito de la figura:</a:t>
            </a:r>
          </a:p>
        </p:txBody>
      </p:sp>
      <p:graphicFrame>
        <p:nvGraphicFramePr>
          <p:cNvPr id="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024625"/>
              </p:ext>
            </p:extLst>
          </p:nvPr>
        </p:nvGraphicFramePr>
        <p:xfrm>
          <a:off x="6291529" y="637246"/>
          <a:ext cx="57483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0" name="Equation" r:id="rId4" imgW="2933640" imgH="393480" progId="Equation.DSMT4">
                  <p:embed/>
                </p:oleObj>
              </mc:Choice>
              <mc:Fallback>
                <p:oleObj name="Equation" r:id="rId4" imgW="2933640" imgH="393480" progId="Equation.DSMT4">
                  <p:embed/>
                  <p:pic>
                    <p:nvPicPr>
                      <p:cNvPr id="23" name="2 Objeto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1529" y="637246"/>
                        <a:ext cx="5748337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416991"/>
              </p:ext>
            </p:extLst>
          </p:nvPr>
        </p:nvGraphicFramePr>
        <p:xfrm>
          <a:off x="6694540" y="1374544"/>
          <a:ext cx="4352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1" name="Equation" r:id="rId6" imgW="2222280" imgH="393480" progId="Equation.DSMT4">
                  <p:embed/>
                </p:oleObj>
              </mc:Choice>
              <mc:Fallback>
                <p:oleObj name="Equation" r:id="rId6" imgW="2222280" imgH="39348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94540" y="1374544"/>
                        <a:ext cx="43529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6291529" y="2079871"/>
            <a:ext cx="523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eligen los estados del sistema como siendo:</a:t>
            </a:r>
          </a:p>
        </p:txBody>
      </p:sp>
      <p:graphicFrame>
        <p:nvGraphicFramePr>
          <p:cNvPr id="1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20785"/>
              </p:ext>
            </p:extLst>
          </p:nvPr>
        </p:nvGraphicFramePr>
        <p:xfrm>
          <a:off x="6373732" y="2540149"/>
          <a:ext cx="306070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2" name="Equation" r:id="rId8" imgW="1562040" imgH="228600" progId="Equation.DSMT4">
                  <p:embed/>
                </p:oleObj>
              </mc:Choice>
              <mc:Fallback>
                <p:oleObj name="Equation" r:id="rId8" imgW="1562040" imgH="22860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3732" y="2540149"/>
                        <a:ext cx="306070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6291529" y="3057517"/>
            <a:ext cx="2655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salida del sistema:</a:t>
            </a:r>
          </a:p>
        </p:txBody>
      </p:sp>
      <p:graphicFrame>
        <p:nvGraphicFramePr>
          <p:cNvPr id="1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95918"/>
              </p:ext>
            </p:extLst>
          </p:nvPr>
        </p:nvGraphicFramePr>
        <p:xfrm>
          <a:off x="8890879" y="3057517"/>
          <a:ext cx="2238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3" name="Equation" r:id="rId10" imgW="1143000" imgH="228600" progId="Equation.DSMT4">
                  <p:embed/>
                </p:oleObj>
              </mc:Choice>
              <mc:Fallback>
                <p:oleObj name="Equation" r:id="rId10" imgW="1143000" imgH="228600" progId="Equation.DSMT4">
                  <p:embed/>
                  <p:pic>
                    <p:nvPicPr>
                      <p:cNvPr id="12" name="2 Objeto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90879" y="3057517"/>
                        <a:ext cx="22383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53792" y="3687475"/>
            <a:ext cx="322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AR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(1):</a:t>
            </a:r>
          </a:p>
        </p:txBody>
      </p:sp>
      <p:graphicFrame>
        <p:nvGraphicFramePr>
          <p:cNvPr id="1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22220"/>
              </p:ext>
            </p:extLst>
          </p:nvPr>
        </p:nvGraphicFramePr>
        <p:xfrm>
          <a:off x="1539877" y="3529268"/>
          <a:ext cx="41544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4" name="Equation" r:id="rId12" imgW="2120760" imgH="393480" progId="Equation.DSMT4">
                  <p:embed/>
                </p:oleObj>
              </mc:Choice>
              <mc:Fallback>
                <p:oleObj name="Equation" r:id="rId12" imgW="2120760" imgH="39348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39877" y="3529268"/>
                        <a:ext cx="4154488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ángulo 17"/>
          <p:cNvSpPr/>
          <p:nvPr/>
        </p:nvSpPr>
        <p:spPr>
          <a:xfrm>
            <a:off x="6049831" y="3687475"/>
            <a:ext cx="322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AR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(2):</a:t>
            </a:r>
          </a:p>
        </p:txBody>
      </p:sp>
      <p:graphicFrame>
        <p:nvGraphicFramePr>
          <p:cNvPr id="1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568110"/>
              </p:ext>
            </p:extLst>
          </p:nvPr>
        </p:nvGraphicFramePr>
        <p:xfrm>
          <a:off x="7577978" y="3512334"/>
          <a:ext cx="22399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5" name="Equation" r:id="rId14" imgW="1143000" imgH="393480" progId="Equation.DSMT4">
                  <p:embed/>
                </p:oleObj>
              </mc:Choice>
              <mc:Fallback>
                <p:oleObj name="Equation" r:id="rId14" imgW="1143000" imgH="39348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77978" y="3512334"/>
                        <a:ext cx="2239962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311191"/>
              </p:ext>
            </p:extLst>
          </p:nvPr>
        </p:nvGraphicFramePr>
        <p:xfrm>
          <a:off x="10609441" y="3707344"/>
          <a:ext cx="1493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6" name="Equation" r:id="rId16" imgW="761760" imgH="228600" progId="Equation.DSMT4">
                  <p:embed/>
                </p:oleObj>
              </mc:Choice>
              <mc:Fallback>
                <p:oleObj name="Equation" r:id="rId16" imgW="761760" imgH="228600" progId="Equation.DSMT4">
                  <p:embed/>
                  <p:pic>
                    <p:nvPicPr>
                      <p:cNvPr id="19" name="2 Objeto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609441" y="3707344"/>
                        <a:ext cx="1493837" cy="4572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/>
          <p:cNvSpPr/>
          <p:nvPr/>
        </p:nvSpPr>
        <p:spPr>
          <a:xfrm>
            <a:off x="374073" y="4522965"/>
            <a:ext cx="3647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reemplazando (3) se tiene que:</a:t>
            </a:r>
          </a:p>
        </p:txBody>
      </p:sp>
      <p:graphicFrame>
        <p:nvGraphicFramePr>
          <p:cNvPr id="2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69705"/>
              </p:ext>
            </p:extLst>
          </p:nvPr>
        </p:nvGraphicFramePr>
        <p:xfrm>
          <a:off x="3859081" y="4354441"/>
          <a:ext cx="4381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7" name="Equation" r:id="rId18" imgW="2234880" imgH="393480" progId="Equation.DSMT4">
                  <p:embed/>
                </p:oleObj>
              </mc:Choice>
              <mc:Fallback>
                <p:oleObj name="Equation" r:id="rId18" imgW="2234880" imgH="393480" progId="Equation.DSMT4">
                  <p:embed/>
                  <p:pic>
                    <p:nvPicPr>
                      <p:cNvPr id="19" name="2 Objeto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59081" y="4354441"/>
                        <a:ext cx="4381500" cy="7874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29089"/>
              </p:ext>
            </p:extLst>
          </p:nvPr>
        </p:nvGraphicFramePr>
        <p:xfrm>
          <a:off x="4470283" y="5209744"/>
          <a:ext cx="6215390" cy="156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8" name="Equation" r:id="rId20" imgW="3390840" imgH="838080" progId="Equation.DSMT4">
                  <p:embed/>
                </p:oleObj>
              </mc:Choice>
              <mc:Fallback>
                <p:oleObj name="Equation" r:id="rId20" imgW="3390840" imgH="838080" progId="Equation.DSMT4">
                  <p:embed/>
                  <p:pic>
                    <p:nvPicPr>
                      <p:cNvPr id="22" name="2 Objeto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70283" y="5209744"/>
                        <a:ext cx="6215390" cy="15675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113688" y="5448631"/>
            <a:ext cx="423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las ecuaciones (5) y (6) la ecuación entrada-estados, que tiene en cuenta la ganancia del actuador, resulta:</a:t>
            </a:r>
          </a:p>
        </p:txBody>
      </p:sp>
    </p:spTree>
    <p:extLst>
      <p:ext uri="{BB962C8B-B14F-4D97-AF65-F5344CB8AC3E}">
        <p14:creationId xmlns:p14="http://schemas.microsoft.com/office/powerpoint/2010/main" val="487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9638458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Conversión CC-CA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9131" y="887712"/>
            <a:ext cx="4813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ecuación de salida, que tiene en cuenta la ganancia del sensor, resulta: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9131" y="2002141"/>
            <a:ext cx="4309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se considera la entrada normalizada respecto a </a:t>
            </a:r>
            <a:r>
              <a:rPr lang="es-AR" sz="20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sz="2000" i="1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siendo que esta tensión es una perturbación y puede variar, la (7) resulta:</a:t>
            </a:r>
          </a:p>
        </p:txBody>
      </p:sp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15707"/>
              </p:ext>
            </p:extLst>
          </p:nvPr>
        </p:nvGraphicFramePr>
        <p:xfrm>
          <a:off x="5127627" y="1832989"/>
          <a:ext cx="64976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5" name="Equation" r:id="rId3" imgW="3314520" imgH="838080" progId="Equation.DSMT4">
                  <p:embed/>
                </p:oleObj>
              </mc:Choice>
              <mc:Fallback>
                <p:oleObj name="Equation" r:id="rId3" imgW="3314520" imgH="838080" progId="Equation.DSMT4">
                  <p:embed/>
                  <p:pic>
                    <p:nvPicPr>
                      <p:cNvPr id="23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7627" y="1832989"/>
                        <a:ext cx="6497638" cy="1676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191343" y="5020813"/>
            <a:ext cx="423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matrices de una de las posibles  representaciones en el espacio de estado, resultan:</a:t>
            </a:r>
          </a:p>
        </p:txBody>
      </p:sp>
      <p:graphicFrame>
        <p:nvGraphicFramePr>
          <p:cNvPr id="2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96783"/>
              </p:ext>
            </p:extLst>
          </p:nvPr>
        </p:nvGraphicFramePr>
        <p:xfrm>
          <a:off x="5321566" y="1039261"/>
          <a:ext cx="1939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6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15" name="2 Objeto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1566" y="1039261"/>
                        <a:ext cx="193992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69006"/>
              </p:ext>
            </p:extLst>
          </p:nvPr>
        </p:nvGraphicFramePr>
        <p:xfrm>
          <a:off x="7577978" y="760413"/>
          <a:ext cx="32337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7" name="Equation" r:id="rId7" imgW="1650960" imgH="482400" progId="Equation.DSMT4">
                  <p:embed/>
                </p:oleObj>
              </mc:Choice>
              <mc:Fallback>
                <p:oleObj name="Equation" r:id="rId7" imgW="1650960" imgH="482400" progId="Equation.DSMT4">
                  <p:embed/>
                  <p:pic>
                    <p:nvPicPr>
                      <p:cNvPr id="25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7978" y="760413"/>
                        <a:ext cx="3233738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ángulo 26"/>
          <p:cNvSpPr/>
          <p:nvPr/>
        </p:nvSpPr>
        <p:spPr>
          <a:xfrm>
            <a:off x="199131" y="3854520"/>
            <a:ext cx="4813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si consideramos unitaria la ganancia del sensor, la (8) resulta:</a:t>
            </a:r>
          </a:p>
        </p:txBody>
      </p:sp>
      <p:graphicFrame>
        <p:nvGraphicFramePr>
          <p:cNvPr id="2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46428"/>
              </p:ext>
            </p:extLst>
          </p:nvPr>
        </p:nvGraphicFramePr>
        <p:xfrm>
          <a:off x="5127627" y="3597206"/>
          <a:ext cx="29606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8" name="Equation" r:id="rId9" imgW="1511280" imgH="482400" progId="Equation.DSMT4">
                  <p:embed/>
                </p:oleObj>
              </mc:Choice>
              <mc:Fallback>
                <p:oleObj name="Equation" r:id="rId9" imgW="1511280" imgH="48240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27627" y="3597206"/>
                        <a:ext cx="2960687" cy="965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77799"/>
              </p:ext>
            </p:extLst>
          </p:nvPr>
        </p:nvGraphicFramePr>
        <p:xfrm>
          <a:off x="5127627" y="4690445"/>
          <a:ext cx="57769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9" name="Equation" r:id="rId11" imgW="2946240" imgH="838080" progId="Equation.DSMT4">
                  <p:embed/>
                </p:oleObj>
              </mc:Choice>
              <mc:Fallback>
                <p:oleObj name="Equation" r:id="rId11" imgW="2946240" imgH="838080" progId="Equation.DSMT4">
                  <p:embed/>
                  <p:pic>
                    <p:nvPicPr>
                      <p:cNvPr id="23" name="2 Objeto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27627" y="4690445"/>
                        <a:ext cx="5776913" cy="1676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9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9638458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Conversión CC-CA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343" y="730698"/>
            <a:ext cx="6235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deseamos obtener la expresión de la salida del sistema en el dominio de Laplace, debemos utilizar la expresión: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6622" y="3787332"/>
            <a:ext cx="4794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ahora la matriz de salida es:</a:t>
            </a:r>
          </a:p>
        </p:txBody>
      </p:sp>
      <p:graphicFrame>
        <p:nvGraphicFramePr>
          <p:cNvPr id="2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55463"/>
              </p:ext>
            </p:extLst>
          </p:nvPr>
        </p:nvGraphicFramePr>
        <p:xfrm>
          <a:off x="191344" y="1655361"/>
          <a:ext cx="8249924" cy="154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88" name="Equation" r:id="rId3" imgW="4559040" imgH="838080" progId="Equation.DSMT4">
                  <p:embed/>
                </p:oleObj>
              </mc:Choice>
              <mc:Fallback>
                <p:oleObj name="Equation" r:id="rId3" imgW="4559040" imgH="83808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344" y="1655361"/>
                        <a:ext cx="8249924" cy="154878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09406"/>
              </p:ext>
            </p:extLst>
          </p:nvPr>
        </p:nvGraphicFramePr>
        <p:xfrm>
          <a:off x="6651409" y="673862"/>
          <a:ext cx="52832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89" name="Equation" r:id="rId5" imgW="3136680" imgH="533160" progId="Equation.DSMT4">
                  <p:embed/>
                </p:oleObj>
              </mc:Choice>
              <mc:Fallback>
                <p:oleObj name="Equation" r:id="rId5" imgW="3136680" imgH="533160" progId="Equation.DSMT4">
                  <p:embed/>
                  <p:pic>
                    <p:nvPicPr>
                      <p:cNvPr id="13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409" y="673862"/>
                        <a:ext cx="5283200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65984"/>
              </p:ext>
            </p:extLst>
          </p:nvPr>
        </p:nvGraphicFramePr>
        <p:xfrm>
          <a:off x="8978373" y="2050355"/>
          <a:ext cx="92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90" name="Equation" r:id="rId7" imgW="469800" imgH="215640" progId="Equation.DSMT4">
                  <p:embed/>
                </p:oleObj>
              </mc:Choice>
              <mc:Fallback>
                <p:oleObj name="Equation" r:id="rId7" imgW="469800" imgH="215640" progId="Equation.DSMT4">
                  <p:embed/>
                  <p:pic>
                    <p:nvPicPr>
                      <p:cNvPr id="25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78373" y="2050355"/>
                        <a:ext cx="9207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81955" y="3351652"/>
            <a:ext cx="1122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Se observa que el modelo del sistema resulta de orden relativo igual a 1, debido a la presencia del cero. </a:t>
            </a:r>
            <a:endParaRPr lang="es-AR" dirty="0"/>
          </a:p>
        </p:txBody>
      </p:sp>
      <p:sp>
        <p:nvSpPr>
          <p:cNvPr id="17" name="Rectángulo 16"/>
          <p:cNvSpPr/>
          <p:nvPr/>
        </p:nvSpPr>
        <p:spPr>
          <a:xfrm>
            <a:off x="8434224" y="1669535"/>
            <a:ext cx="359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La planta presenta 1 cero en</a:t>
            </a:r>
            <a:endParaRPr lang="es-AR" dirty="0"/>
          </a:p>
        </p:txBody>
      </p:sp>
      <p:graphicFrame>
        <p:nvGraphicFramePr>
          <p:cNvPr id="1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11708"/>
              </p:ext>
            </p:extLst>
          </p:nvPr>
        </p:nvGraphicFramePr>
        <p:xfrm>
          <a:off x="3384549" y="3776762"/>
          <a:ext cx="1293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91" name="Equation" r:id="rId9" imgW="660240" imgH="253800" progId="Equation.DSMT4">
                  <p:embed/>
                </p:oleObj>
              </mc:Choice>
              <mc:Fallback>
                <p:oleObj name="Equation" r:id="rId9" imgW="660240" imgH="253800" progId="Equation.DSMT4">
                  <p:embed/>
                  <p:pic>
                    <p:nvPicPr>
                      <p:cNvPr id="29" name="2 Objeto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84549" y="3776762"/>
                        <a:ext cx="12938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13519"/>
              </p:ext>
            </p:extLst>
          </p:nvPr>
        </p:nvGraphicFramePr>
        <p:xfrm>
          <a:off x="4793589" y="3758787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92" name="Equation" r:id="rId11" imgW="723600" imgH="228600" progId="Equation.DSMT4">
                  <p:embed/>
                </p:oleObj>
              </mc:Choice>
              <mc:Fallback>
                <p:oleObj name="Equation" r:id="rId11" imgW="723600" imgH="228600" progId="Equation.DSMT4">
                  <p:embed/>
                  <p:pic>
                    <p:nvPicPr>
                      <p:cNvPr id="15" name="2 Objeto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3589" y="3758787"/>
                        <a:ext cx="1417638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86813"/>
              </p:ext>
            </p:extLst>
          </p:nvPr>
        </p:nvGraphicFramePr>
        <p:xfrm>
          <a:off x="6326454" y="3614720"/>
          <a:ext cx="530383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93" name="Equation" r:id="rId13" imgW="3149280" imgH="533160" progId="Equation.DSMT4">
                  <p:embed/>
                </p:oleObj>
              </mc:Choice>
              <mc:Fallback>
                <p:oleObj name="Equation" r:id="rId13" imgW="3149280" imgH="533160" progId="Equation.DSMT4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454" y="3614720"/>
                        <a:ext cx="5303838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47488"/>
              </p:ext>
            </p:extLst>
          </p:nvPr>
        </p:nvGraphicFramePr>
        <p:xfrm>
          <a:off x="180975" y="4519613"/>
          <a:ext cx="8456613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94" name="Equation" r:id="rId15" imgW="4572000" imgH="838080" progId="Equation.DSMT4">
                  <p:embed/>
                </p:oleObj>
              </mc:Choice>
              <mc:Fallback>
                <p:oleObj name="Equation" r:id="rId15" imgW="4572000" imgH="83808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975" y="4519613"/>
                        <a:ext cx="8456613" cy="154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8434223" y="2352661"/>
            <a:ext cx="3639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y un par de polos complejos conjugados o reales según los parámetros del filtro y la carga.</a:t>
            </a:r>
            <a:endParaRPr lang="es-AR" dirty="0"/>
          </a:p>
        </p:txBody>
      </p:sp>
      <p:sp>
        <p:nvSpPr>
          <p:cNvPr id="30" name="Rectángulo 29"/>
          <p:cNvSpPr/>
          <p:nvPr/>
        </p:nvSpPr>
        <p:spPr>
          <a:xfrm>
            <a:off x="166622" y="6216518"/>
            <a:ext cx="11229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Se observa que el modelo del sistema resulta de orden relativo igual a 2. </a:t>
            </a:r>
            <a:endParaRPr lang="es-AR" dirty="0"/>
          </a:p>
        </p:txBody>
      </p:sp>
      <p:sp>
        <p:nvSpPr>
          <p:cNvPr id="31" name="Rectángulo 30"/>
          <p:cNvSpPr/>
          <p:nvPr/>
        </p:nvSpPr>
        <p:spPr>
          <a:xfrm>
            <a:off x="8637588" y="4743333"/>
            <a:ext cx="343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dirty="0">
                <a:solidFill>
                  <a:srgbClr val="0000FF"/>
                </a:solidFill>
              </a:rPr>
              <a:t>Según sea la elección de la variable de salida, el orden relativo del sistema puede variar.</a:t>
            </a:r>
          </a:p>
        </p:txBody>
      </p:sp>
    </p:spTree>
    <p:extLst>
      <p:ext uri="{BB962C8B-B14F-4D97-AF65-F5344CB8AC3E}">
        <p14:creationId xmlns:p14="http://schemas.microsoft.com/office/powerpoint/2010/main" val="265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879179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Motor de CC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688" y="720983"/>
            <a:ext cx="4164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ecuaciones que describen el comportamiento dinámico, son:</a:t>
            </a:r>
          </a:p>
        </p:txBody>
      </p:sp>
      <p:graphicFrame>
        <p:nvGraphicFramePr>
          <p:cNvPr id="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64512"/>
              </p:ext>
            </p:extLst>
          </p:nvPr>
        </p:nvGraphicFramePr>
        <p:xfrm>
          <a:off x="4519532" y="626375"/>
          <a:ext cx="676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5" name="Equation" r:id="rId3" imgW="3454200" imgH="393480" progId="Equation.DSMT4">
                  <p:embed/>
                </p:oleObj>
              </mc:Choice>
              <mc:Fallback>
                <p:oleObj name="Equation" r:id="rId3" imgW="3454200" imgH="39348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9532" y="626375"/>
                        <a:ext cx="67691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4519532" y="1456109"/>
            <a:ext cx="523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eligen los estados del sistema como siendo:</a:t>
            </a:r>
          </a:p>
        </p:txBody>
      </p:sp>
      <p:graphicFrame>
        <p:nvGraphicFramePr>
          <p:cNvPr id="1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4921"/>
              </p:ext>
            </p:extLst>
          </p:nvPr>
        </p:nvGraphicFramePr>
        <p:xfrm>
          <a:off x="9472613" y="1427976"/>
          <a:ext cx="1941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6" name="Equation" r:id="rId5" imgW="990360" imgH="228600" progId="Equation.DSMT4">
                  <p:embed/>
                </p:oleObj>
              </mc:Choice>
              <mc:Fallback>
                <p:oleObj name="Equation" r:id="rId5" imgW="990360" imgH="228600" progId="Equation.DSMT4">
                  <p:embed/>
                  <p:pic>
                    <p:nvPicPr>
                      <p:cNvPr id="12" name="2 Objeto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72613" y="1427976"/>
                        <a:ext cx="194151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4778789" y="1957816"/>
            <a:ext cx="2655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salida del sistema:</a:t>
            </a:r>
          </a:p>
        </p:txBody>
      </p:sp>
      <p:graphicFrame>
        <p:nvGraphicFramePr>
          <p:cNvPr id="1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24224"/>
              </p:ext>
            </p:extLst>
          </p:nvPr>
        </p:nvGraphicFramePr>
        <p:xfrm>
          <a:off x="7374104" y="1947376"/>
          <a:ext cx="1319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7"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15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4104" y="1947376"/>
                        <a:ext cx="13192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4778789" y="2672444"/>
            <a:ext cx="1554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AR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(1):</a:t>
            </a:r>
          </a:p>
        </p:txBody>
      </p:sp>
      <p:graphicFrame>
        <p:nvGraphicFramePr>
          <p:cNvPr id="1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574590"/>
              </p:ext>
            </p:extLst>
          </p:nvPr>
        </p:nvGraphicFramePr>
        <p:xfrm>
          <a:off x="6597650" y="2483764"/>
          <a:ext cx="44037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8" name="Equation" r:id="rId9" imgW="2247840" imgH="431640" progId="Equation.DSMT4">
                  <p:embed/>
                </p:oleObj>
              </mc:Choice>
              <mc:Fallback>
                <p:oleObj name="Equation" r:id="rId9" imgW="2247840" imgH="431640" progId="Equation.DSMT4">
                  <p:embed/>
                  <p:pic>
                    <p:nvPicPr>
                      <p:cNvPr id="17" name="2 Objeto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7650" y="2483764"/>
                        <a:ext cx="440372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ángulo 17"/>
          <p:cNvSpPr/>
          <p:nvPr/>
        </p:nvSpPr>
        <p:spPr>
          <a:xfrm>
            <a:off x="4810904" y="3484910"/>
            <a:ext cx="1522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AR" sz="2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(2):</a:t>
            </a:r>
          </a:p>
        </p:txBody>
      </p:sp>
      <p:graphicFrame>
        <p:nvGraphicFramePr>
          <p:cNvPr id="2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054501"/>
              </p:ext>
            </p:extLst>
          </p:nvPr>
        </p:nvGraphicFramePr>
        <p:xfrm>
          <a:off x="6597650" y="3341425"/>
          <a:ext cx="40830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09" name="Equation" r:id="rId11" imgW="2082600" imgH="393480" progId="Equation.DSMT4">
                  <p:embed/>
                </p:oleObj>
              </mc:Choice>
              <mc:Fallback>
                <p:oleObj name="Equation" r:id="rId11" imgW="2082600" imgH="393480" progId="Equation.DSMT4">
                  <p:embed/>
                  <p:pic>
                    <p:nvPicPr>
                      <p:cNvPr id="22" name="2 Objeto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97650" y="3341425"/>
                        <a:ext cx="408305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13944"/>
              </p:ext>
            </p:extLst>
          </p:nvPr>
        </p:nvGraphicFramePr>
        <p:xfrm>
          <a:off x="274638" y="4794250"/>
          <a:ext cx="67214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10" name="Equation" r:id="rId13" imgW="3429000" imgH="863280" progId="Equation.DSMT4">
                  <p:embed/>
                </p:oleObj>
              </mc:Choice>
              <mc:Fallback>
                <p:oleObj name="Equation" r:id="rId13" imgW="3429000" imgH="863280" progId="Equation.DSMT4">
                  <p:embed/>
                  <p:pic>
                    <p:nvPicPr>
                      <p:cNvPr id="23" name="2 Objeto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638" y="4794250"/>
                        <a:ext cx="6721475" cy="172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191343" y="3885020"/>
            <a:ext cx="423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las ecuaciones (3) y (4) la ecuación entrada-estados, resulta: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540" y="1294830"/>
            <a:ext cx="4467249" cy="2215266"/>
          </a:xfrm>
          <a:prstGeom prst="rect">
            <a:avLst/>
          </a:prstGeom>
        </p:spPr>
      </p:pic>
      <p:graphicFrame>
        <p:nvGraphicFramePr>
          <p:cNvPr id="2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07530"/>
              </p:ext>
            </p:extLst>
          </p:nvPr>
        </p:nvGraphicFramePr>
        <p:xfrm>
          <a:off x="7826375" y="5037138"/>
          <a:ext cx="2635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11" name="Equation" r:id="rId16" imgW="1346040" imgH="457200" progId="Equation.DSMT4">
                  <p:embed/>
                </p:oleObj>
              </mc:Choice>
              <mc:Fallback>
                <p:oleObj name="Equation" r:id="rId16" imgW="1346040" imgH="45720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826375" y="5037138"/>
                        <a:ext cx="2635250" cy="914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 25"/>
          <p:cNvSpPr/>
          <p:nvPr/>
        </p:nvSpPr>
        <p:spPr>
          <a:xfrm>
            <a:off x="7807887" y="4421657"/>
            <a:ext cx="267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ecuación de salida:</a:t>
            </a:r>
          </a:p>
        </p:txBody>
      </p:sp>
    </p:spTree>
    <p:extLst>
      <p:ext uri="{BB962C8B-B14F-4D97-AF65-F5344CB8AC3E}">
        <p14:creationId xmlns:p14="http://schemas.microsoft.com/office/powerpoint/2010/main" val="18589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343" y="870057"/>
            <a:ext cx="6151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deseamos obtener la expresión de la salida del sistema (la velocidad angular en este caso) respecto a la entrada en el dominio de Laplace, debemos utilizar la expresión:</a:t>
            </a:r>
          </a:p>
        </p:txBody>
      </p:sp>
      <p:graphicFrame>
        <p:nvGraphicFramePr>
          <p:cNvPr id="2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7949"/>
              </p:ext>
            </p:extLst>
          </p:nvPr>
        </p:nvGraphicFramePr>
        <p:xfrm>
          <a:off x="307758" y="2229447"/>
          <a:ext cx="1112043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75" name="Equation" r:id="rId3" imgW="6146640" imgH="914400" progId="Equation.DSMT4">
                  <p:embed/>
                </p:oleObj>
              </mc:Choice>
              <mc:Fallback>
                <p:oleObj name="Equation" r:id="rId3" imgW="6146640" imgH="91440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758" y="2229447"/>
                        <a:ext cx="11120438" cy="1687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72844"/>
              </p:ext>
            </p:extLst>
          </p:nvPr>
        </p:nvGraphicFramePr>
        <p:xfrm>
          <a:off x="6631189" y="931008"/>
          <a:ext cx="53244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76" name="Equation" r:id="rId5" imgW="3162240" imgH="533160" progId="Equation.DSMT4">
                  <p:embed/>
                </p:oleObj>
              </mc:Choice>
              <mc:Fallback>
                <p:oleObj name="Equation" r:id="rId5" imgW="3162240" imgH="533160" progId="Equation.DSMT4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1189" y="931008"/>
                        <a:ext cx="5324475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307758" y="6009007"/>
            <a:ext cx="8048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Y posee un par de polos complejos conjugados o reales según sean los valores de los parámetros del motor</a:t>
            </a:r>
            <a:endParaRPr lang="es-AR" dirty="0"/>
          </a:p>
        </p:txBody>
      </p:sp>
      <p:sp>
        <p:nvSpPr>
          <p:cNvPr id="30" name="Rectángulo 29"/>
          <p:cNvSpPr/>
          <p:nvPr/>
        </p:nvSpPr>
        <p:spPr>
          <a:xfrm>
            <a:off x="307758" y="5494475"/>
            <a:ext cx="843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Se observa que el modelo del sistema resulta de orden relativo igual a 2. </a:t>
            </a:r>
            <a:endParaRPr lang="es-AR" dirty="0"/>
          </a:p>
        </p:txBody>
      </p:sp>
      <p:sp>
        <p:nvSpPr>
          <p:cNvPr id="23" name="Rectángulo 22"/>
          <p:cNvSpPr/>
          <p:nvPr/>
        </p:nvSpPr>
        <p:spPr>
          <a:xfrm>
            <a:off x="191343" y="109510"/>
            <a:ext cx="879179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Motor de CC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07300"/>
              </p:ext>
            </p:extLst>
          </p:nvPr>
        </p:nvGraphicFramePr>
        <p:xfrm>
          <a:off x="307758" y="4260687"/>
          <a:ext cx="54737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77" name="Equation" r:id="rId7" imgW="2958840" imgH="431640" progId="Equation.DSMT4">
                  <p:embed/>
                </p:oleObj>
              </mc:Choice>
              <mc:Fallback>
                <p:oleObj name="Equation" r:id="rId7" imgW="2958840" imgH="431640" progId="Equation.DSMT4">
                  <p:embed/>
                  <p:pic>
                    <p:nvPicPr>
                      <p:cNvPr id="24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7758" y="4260687"/>
                        <a:ext cx="5473700" cy="7985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0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19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03740" y="790556"/>
            <a:ext cx="3960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ahora variable de salida es la corriente de armadura:</a:t>
            </a:r>
          </a:p>
        </p:txBody>
      </p:sp>
      <p:graphicFrame>
        <p:nvGraphicFramePr>
          <p:cNvPr id="2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43778"/>
              </p:ext>
            </p:extLst>
          </p:nvPr>
        </p:nvGraphicFramePr>
        <p:xfrm>
          <a:off x="267543" y="1607920"/>
          <a:ext cx="10225087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3" name="Equation" r:id="rId3" imgW="5651280" imgH="914400" progId="Equation.DSMT4">
                  <p:embed/>
                </p:oleObj>
              </mc:Choice>
              <mc:Fallback>
                <p:oleObj name="Equation" r:id="rId3" imgW="5651280" imgH="914400" progId="Equation.DSMT4">
                  <p:embed/>
                  <p:pic>
                    <p:nvPicPr>
                      <p:cNvPr id="26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543" y="1607920"/>
                        <a:ext cx="10225087" cy="1687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04963"/>
              </p:ext>
            </p:extLst>
          </p:nvPr>
        </p:nvGraphicFramePr>
        <p:xfrm>
          <a:off x="7545477" y="674100"/>
          <a:ext cx="457676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4" name="Equation" r:id="rId5" imgW="2717640" imgH="533160" progId="Equation.DSMT4">
                  <p:embed/>
                </p:oleObj>
              </mc:Choice>
              <mc:Fallback>
                <p:oleObj name="Equation" r:id="rId5" imgW="2717640" imgH="533160" progId="Equation.DSMT4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477" y="674100"/>
                        <a:ext cx="4576762" cy="893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5550744" y="3407677"/>
            <a:ext cx="5718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Se observa que el modelo del sistema resulta de orden relativo igual a 1, debido a la presencia del cero en </a:t>
            </a:r>
            <a:endParaRPr lang="es-AR" dirty="0"/>
          </a:p>
        </p:txBody>
      </p:sp>
      <p:graphicFrame>
        <p:nvGraphicFramePr>
          <p:cNvPr id="1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99797"/>
              </p:ext>
            </p:extLst>
          </p:nvPr>
        </p:nvGraphicFramePr>
        <p:xfrm>
          <a:off x="4365694" y="843743"/>
          <a:ext cx="1293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5"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18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5694" y="843743"/>
                        <a:ext cx="12938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30013"/>
              </p:ext>
            </p:extLst>
          </p:nvPr>
        </p:nvGraphicFramePr>
        <p:xfrm>
          <a:off x="5765056" y="838688"/>
          <a:ext cx="1566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6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19" name="2 Objeto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5056" y="838688"/>
                        <a:ext cx="15668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22"/>
          <p:cNvSpPr/>
          <p:nvPr/>
        </p:nvSpPr>
        <p:spPr>
          <a:xfrm>
            <a:off x="191343" y="109510"/>
            <a:ext cx="879179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Motor de CC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977168"/>
              </p:ext>
            </p:extLst>
          </p:nvPr>
        </p:nvGraphicFramePr>
        <p:xfrm>
          <a:off x="267543" y="3443972"/>
          <a:ext cx="54975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7" name="Equation" r:id="rId11" imgW="2971800" imgH="431640" progId="Equation.DSMT4">
                  <p:embed/>
                </p:oleObj>
              </mc:Choice>
              <mc:Fallback>
                <p:oleObj name="Equation" r:id="rId11" imgW="2971800" imgH="431640" progId="Equation.DSMT4">
                  <p:embed/>
                  <p:pic>
                    <p:nvPicPr>
                      <p:cNvPr id="21" name="2 Objeto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7543" y="3443972"/>
                        <a:ext cx="5497513" cy="7985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ángulo 26"/>
          <p:cNvSpPr/>
          <p:nvPr/>
        </p:nvSpPr>
        <p:spPr>
          <a:xfrm>
            <a:off x="313737" y="4412314"/>
            <a:ext cx="5405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quisiéramos obtener la expresión de las salidas respecto a la perturbación, la expresión resulta:</a:t>
            </a:r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278507"/>
              </p:ext>
            </p:extLst>
          </p:nvPr>
        </p:nvGraphicFramePr>
        <p:xfrm>
          <a:off x="5788867" y="4331007"/>
          <a:ext cx="4703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8" name="Equation" r:id="rId13" imgW="2793960" imgH="545760" progId="Equation.DSMT4">
                  <p:embed/>
                </p:oleObj>
              </mc:Choice>
              <mc:Fallback>
                <p:oleObj name="Equation" r:id="rId13" imgW="2793960" imgH="545760" progId="Equation.DSMT4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867" y="4331007"/>
                        <a:ext cx="4703763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19138"/>
              </p:ext>
            </p:extLst>
          </p:nvPr>
        </p:nvGraphicFramePr>
        <p:xfrm>
          <a:off x="357452" y="5325523"/>
          <a:ext cx="1293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9" name="Equation" r:id="rId15" imgW="660240" imgH="253800" progId="Equation.DSMT4">
                  <p:embed/>
                </p:oleObj>
              </mc:Choice>
              <mc:Fallback>
                <p:oleObj name="Equation" r:id="rId15" imgW="660240" imgH="253800" progId="Equation.DSMT4">
                  <p:embed/>
                  <p:pic>
                    <p:nvPicPr>
                      <p:cNvPr id="18" name="2 Objeto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7452" y="5325523"/>
                        <a:ext cx="12938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4455"/>
              </p:ext>
            </p:extLst>
          </p:nvPr>
        </p:nvGraphicFramePr>
        <p:xfrm>
          <a:off x="267543" y="5909394"/>
          <a:ext cx="56848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0" name="Equation" r:id="rId17" imgW="3073320" imgH="431640" progId="Equation.DSMT4">
                  <p:embed/>
                </p:oleObj>
              </mc:Choice>
              <mc:Fallback>
                <p:oleObj name="Equation" r:id="rId17" imgW="3073320" imgH="431640" progId="Equation.DSMT4">
                  <p:embed/>
                  <p:pic>
                    <p:nvPicPr>
                      <p:cNvPr id="24" name="2 Objeto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7543" y="5909394"/>
                        <a:ext cx="5684838" cy="7985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415164"/>
              </p:ext>
            </p:extLst>
          </p:nvPr>
        </p:nvGraphicFramePr>
        <p:xfrm>
          <a:off x="1790749" y="5320336"/>
          <a:ext cx="1319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1" name="Equation" r:id="rId19" imgW="672840" imgH="228600" progId="Equation.DSMT4">
                  <p:embed/>
                </p:oleObj>
              </mc:Choice>
              <mc:Fallback>
                <p:oleObj name="Equation" r:id="rId19" imgW="672840" imgH="228600" progId="Equation.DSMT4">
                  <p:embed/>
                  <p:pic>
                    <p:nvPicPr>
                      <p:cNvPr id="15" name="2 Objeto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90749" y="5320336"/>
                        <a:ext cx="13192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6699"/>
              </p:ext>
            </p:extLst>
          </p:nvPr>
        </p:nvGraphicFramePr>
        <p:xfrm>
          <a:off x="6181774" y="5325523"/>
          <a:ext cx="1293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2" name="Equation" r:id="rId21" imgW="660240" imgH="253800" progId="Equation.DSMT4">
                  <p:embed/>
                </p:oleObj>
              </mc:Choice>
              <mc:Fallback>
                <p:oleObj name="Equation" r:id="rId21" imgW="660240" imgH="253800" progId="Equation.DSMT4">
                  <p:embed/>
                  <p:pic>
                    <p:nvPicPr>
                      <p:cNvPr id="29" name="2 Objeto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81774" y="5325523"/>
                        <a:ext cx="1293813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36578"/>
              </p:ext>
            </p:extLst>
          </p:nvPr>
        </p:nvGraphicFramePr>
        <p:xfrm>
          <a:off x="6173788" y="5908675"/>
          <a:ext cx="55213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3" name="Equation" r:id="rId23" imgW="2984400" imgH="431640" progId="Equation.DSMT4">
                  <p:embed/>
                </p:oleObj>
              </mc:Choice>
              <mc:Fallback>
                <p:oleObj name="Equation" r:id="rId23" imgW="2984400" imgH="431640" progId="Equation.DSMT4">
                  <p:embed/>
                  <p:pic>
                    <p:nvPicPr>
                      <p:cNvPr id="32" name="2 Objeto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73788" y="5908675"/>
                        <a:ext cx="5521325" cy="798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24970"/>
              </p:ext>
            </p:extLst>
          </p:nvPr>
        </p:nvGraphicFramePr>
        <p:xfrm>
          <a:off x="7639050" y="5319713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4" name="Equation" r:id="rId25" imgW="647640" imgH="228600" progId="Equation.DSMT4">
                  <p:embed/>
                </p:oleObj>
              </mc:Choice>
              <mc:Fallback>
                <p:oleObj name="Equation" r:id="rId25" imgW="647640" imgH="228600" progId="Equation.DSMT4">
                  <p:embed/>
                  <p:pic>
                    <p:nvPicPr>
                      <p:cNvPr id="33" name="2 Objeto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639050" y="5319713"/>
                        <a:ext cx="1270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54783"/>
              </p:ext>
            </p:extLst>
          </p:nvPr>
        </p:nvGraphicFramePr>
        <p:xfrm>
          <a:off x="6727875" y="3939265"/>
          <a:ext cx="7477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5" name="Equation" r:id="rId27" imgW="380880" imgH="215640" progId="Equation.DSMT4">
                  <p:embed/>
                </p:oleObj>
              </mc:Choice>
              <mc:Fallback>
                <p:oleObj name="Equation" r:id="rId27" imgW="380880" imgH="215640" progId="Equation.DSMT4">
                  <p:embed/>
                  <p:pic>
                    <p:nvPicPr>
                      <p:cNvPr id="25" name="2 Objeto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727875" y="3939265"/>
                        <a:ext cx="7477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0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Rectángulo 10"/>
          <p:cNvSpPr/>
          <p:nvPr/>
        </p:nvSpPr>
        <p:spPr>
          <a:xfrm>
            <a:off x="135445" y="823798"/>
            <a:ext cx="1177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Modelado y diseño de controladores en tiempo discreto en el espacio de estado</a:t>
            </a: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254315" y="1392893"/>
            <a:ext cx="11743489" cy="497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" bIns="10800"/>
          <a:lstStyle>
            <a:lvl1pPr marL="450850" indent="-450850"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30238"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476250">
              <a:spcBef>
                <a:spcPct val="0"/>
              </a:spcBef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7625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en el Espacio de Estado de Sistemas en Tiempo Continuo.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Ejemplos.</a:t>
            </a:r>
          </a:p>
          <a:p>
            <a:pPr marL="450850" lvl="1" indent="-4508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Aproximación de la Ecuación en el Espacio de Estado en Tiempo Continuo.</a:t>
            </a:r>
          </a:p>
          <a:p>
            <a:pPr marL="990600" lvl="2" indent="-3619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q"/>
              <a:tabLst>
                <a:tab pos="447675" algn="l"/>
              </a:tabLst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Aproximación rectangular hacia adelante (Euler).</a:t>
            </a:r>
          </a:p>
          <a:p>
            <a:pPr marL="990600" lvl="2" indent="-3619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Aproximación con retenedor de orden cero (ZOH).</a:t>
            </a:r>
          </a:p>
          <a:p>
            <a:pPr marL="450850" lvl="1" indent="-4508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Solución de la Ecuación de Espacio de Estado en Tiempo Discreto.</a:t>
            </a:r>
            <a:endParaRPr lang="es-ES" sz="2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lvl="1" indent="-4508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de Espacio de Estado con Atraso de Implementación Digital.</a:t>
            </a:r>
            <a:endParaRPr lang="es-AR" sz="2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lvl="1" indent="-45085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þ"/>
            </a:pP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Controlabilidad y </a:t>
            </a:r>
            <a:r>
              <a:rPr lang="es-A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Observabilidad</a:t>
            </a:r>
            <a:r>
              <a:rPr lang="es-AR" sz="2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398" y="203470"/>
            <a:ext cx="6537325" cy="512898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Temas de la Unidad 5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879179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Motor de CC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688" y="720983"/>
            <a:ext cx="7142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Supongamos que queremos hacer un control de posición angular:</a:t>
            </a:r>
          </a:p>
        </p:txBody>
      </p:sp>
      <p:graphicFrame>
        <p:nvGraphicFramePr>
          <p:cNvPr id="8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251526"/>
              </p:ext>
            </p:extLst>
          </p:nvPr>
        </p:nvGraphicFramePr>
        <p:xfrm>
          <a:off x="1897063" y="1079500"/>
          <a:ext cx="71659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2" name="Equation" r:id="rId3" imgW="3657600" imgH="419040" progId="Equation.DSMT4">
                  <p:embed/>
                </p:oleObj>
              </mc:Choice>
              <mc:Fallback>
                <p:oleObj name="Equation" r:id="rId3" imgW="3657600" imgH="419040" progId="Equation.DSMT4">
                  <p:embed/>
                  <p:pic>
                    <p:nvPicPr>
                      <p:cNvPr id="8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063" y="1079500"/>
                        <a:ext cx="71659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1520" y="1924924"/>
            <a:ext cx="5235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eligen los estados del sistema como siendo:</a:t>
            </a:r>
          </a:p>
        </p:txBody>
      </p:sp>
      <p:graphicFrame>
        <p:nvGraphicFramePr>
          <p:cNvPr id="1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73233"/>
              </p:ext>
            </p:extLst>
          </p:nvPr>
        </p:nvGraphicFramePr>
        <p:xfrm>
          <a:off x="5104342" y="1884363"/>
          <a:ext cx="3384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3" name="Equation" r:id="rId5" imgW="1726920" imgH="241200" progId="Equation.DSMT4">
                  <p:embed/>
                </p:oleObj>
              </mc:Choice>
              <mc:Fallback>
                <p:oleObj name="Equation" r:id="rId5" imgW="1726920" imgH="241200" progId="Equation.DSMT4">
                  <p:embed/>
                  <p:pic>
                    <p:nvPicPr>
                      <p:cNvPr id="12" name="2 Objeto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4342" y="1884363"/>
                        <a:ext cx="33845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8715070" y="1916376"/>
            <a:ext cx="1332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salida:</a:t>
            </a:r>
          </a:p>
        </p:txBody>
      </p:sp>
      <p:graphicFrame>
        <p:nvGraphicFramePr>
          <p:cNvPr id="1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082997"/>
              </p:ext>
            </p:extLst>
          </p:nvPr>
        </p:nvGraphicFramePr>
        <p:xfrm>
          <a:off x="10057566" y="1888067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4" name="Equation" r:id="rId7" imgW="634680" imgH="228600" progId="Equation.DSMT4">
                  <p:embed/>
                </p:oleObj>
              </mc:Choice>
              <mc:Fallback>
                <p:oleObj name="Equation" r:id="rId7" imgW="634680" imgH="228600" progId="Equation.DSMT4">
                  <p:embed/>
                  <p:pic>
                    <p:nvPicPr>
                      <p:cNvPr id="15" name="2 Objeto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57566" y="1888067"/>
                        <a:ext cx="1244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113688" y="2494926"/>
            <a:ext cx="949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(1):</a:t>
            </a:r>
          </a:p>
        </p:txBody>
      </p:sp>
      <p:graphicFrame>
        <p:nvGraphicFramePr>
          <p:cNvPr id="1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25474"/>
              </p:ext>
            </p:extLst>
          </p:nvPr>
        </p:nvGraphicFramePr>
        <p:xfrm>
          <a:off x="1063625" y="2365906"/>
          <a:ext cx="44053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5" name="Equation" r:id="rId9" imgW="2247840" imgH="431640" progId="Equation.DSMT4">
                  <p:embed/>
                </p:oleObj>
              </mc:Choice>
              <mc:Fallback>
                <p:oleObj name="Equation" r:id="rId9" imgW="2247840" imgH="431640" progId="Equation.DSMT4">
                  <p:embed/>
                  <p:pic>
                    <p:nvPicPr>
                      <p:cNvPr id="17" name="2 Objeto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3625" y="2365906"/>
                        <a:ext cx="440531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540171"/>
              </p:ext>
            </p:extLst>
          </p:nvPr>
        </p:nvGraphicFramePr>
        <p:xfrm>
          <a:off x="6670675" y="2403475"/>
          <a:ext cx="40814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6" name="Equation" r:id="rId11" imgW="2082600" imgH="393480" progId="Equation.DSMT4">
                  <p:embed/>
                </p:oleObj>
              </mc:Choice>
              <mc:Fallback>
                <p:oleObj name="Equation" r:id="rId11" imgW="2082600" imgH="393480" progId="Equation.DSMT4">
                  <p:embed/>
                  <p:pic>
                    <p:nvPicPr>
                      <p:cNvPr id="22" name="2 Objeto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0675" y="2403475"/>
                        <a:ext cx="408146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6274"/>
              </p:ext>
            </p:extLst>
          </p:nvPr>
        </p:nvGraphicFramePr>
        <p:xfrm>
          <a:off x="236760" y="3979649"/>
          <a:ext cx="68961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7" name="Equation" r:id="rId13" imgW="3517560" imgH="1358640" progId="Equation.DSMT4">
                  <p:embed/>
                </p:oleObj>
              </mc:Choice>
              <mc:Fallback>
                <p:oleObj name="Equation" r:id="rId13" imgW="3517560" imgH="1358640" progId="Equation.DSMT4">
                  <p:embed/>
                  <p:pic>
                    <p:nvPicPr>
                      <p:cNvPr id="23" name="2 Objeto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6760" y="3979649"/>
                        <a:ext cx="6896100" cy="27178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ángulo 23"/>
          <p:cNvSpPr/>
          <p:nvPr/>
        </p:nvSpPr>
        <p:spPr>
          <a:xfrm>
            <a:off x="2398413" y="3342564"/>
            <a:ext cx="7818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las ecuaciones (3), (4) y (5) la ecuación entrada-estados, resulta:</a:t>
            </a:r>
          </a:p>
        </p:txBody>
      </p:sp>
      <p:graphicFrame>
        <p:nvGraphicFramePr>
          <p:cNvPr id="2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168170"/>
              </p:ext>
            </p:extLst>
          </p:nvPr>
        </p:nvGraphicFramePr>
        <p:xfrm>
          <a:off x="7509668" y="4627349"/>
          <a:ext cx="31067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8" name="Equation" r:id="rId15" imgW="1587240" imgH="711000" progId="Equation.DSMT4">
                  <p:embed/>
                </p:oleObj>
              </mc:Choice>
              <mc:Fallback>
                <p:oleObj name="Equation" r:id="rId15" imgW="1587240" imgH="711000" progId="Equation.DSMT4">
                  <p:embed/>
                  <p:pic>
                    <p:nvPicPr>
                      <p:cNvPr id="25" name="2 Objeto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09668" y="4627349"/>
                        <a:ext cx="3106738" cy="1422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ángulo 25"/>
          <p:cNvSpPr/>
          <p:nvPr/>
        </p:nvSpPr>
        <p:spPr>
          <a:xfrm>
            <a:off x="7726924" y="4166476"/>
            <a:ext cx="267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la ecuación de salida: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90047" y="2494926"/>
            <a:ext cx="949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(2):</a:t>
            </a:r>
          </a:p>
        </p:txBody>
      </p:sp>
      <p:graphicFrame>
        <p:nvGraphicFramePr>
          <p:cNvPr id="21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54367"/>
              </p:ext>
            </p:extLst>
          </p:nvPr>
        </p:nvGraphicFramePr>
        <p:xfrm>
          <a:off x="160114" y="3154363"/>
          <a:ext cx="2041526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29" name="Equation" r:id="rId17" imgW="1041120" imgH="393480" progId="Equation.DSMT4">
                  <p:embed/>
                </p:oleObj>
              </mc:Choice>
              <mc:Fallback>
                <p:oleObj name="Equation" r:id="rId17" imgW="1041120" imgH="393480" progId="Equation.DSMT4">
                  <p:embed/>
                  <p:pic>
                    <p:nvPicPr>
                      <p:cNvPr id="22" name="2 Objeto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0114" y="3154363"/>
                        <a:ext cx="2041526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9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343" y="983843"/>
            <a:ext cx="6235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deseamos obtener la expresión de la salida, en este caso la posición en el dominio de Laplace:</a:t>
            </a:r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64332"/>
              </p:ext>
            </p:extLst>
          </p:nvPr>
        </p:nvGraphicFramePr>
        <p:xfrm>
          <a:off x="6577013" y="930275"/>
          <a:ext cx="5281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72" name="Equation" r:id="rId3" imgW="3136680" imgH="533160" progId="Equation.DSMT4">
                  <p:embed/>
                </p:oleObj>
              </mc:Choice>
              <mc:Fallback>
                <p:oleObj name="Equation" r:id="rId3" imgW="3136680" imgH="533160" progId="Equation.DSMT4">
                  <p:embed/>
                  <p:pic>
                    <p:nvPicPr>
                      <p:cNvPr id="15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930275"/>
                        <a:ext cx="5281612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191342" y="3138918"/>
            <a:ext cx="1145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Y posee un par de polos complejos conjugados o reales según sean los valores de los parámetros del motor</a:t>
            </a:r>
            <a:endParaRPr lang="es-AR" dirty="0"/>
          </a:p>
        </p:txBody>
      </p:sp>
      <p:sp>
        <p:nvSpPr>
          <p:cNvPr id="30" name="Rectángulo 29"/>
          <p:cNvSpPr/>
          <p:nvPr/>
        </p:nvSpPr>
        <p:spPr>
          <a:xfrm>
            <a:off x="6236198" y="2099122"/>
            <a:ext cx="4812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Se observa que el modelo del sistema resulta de orden relativo igual a 3. </a:t>
            </a:r>
            <a:endParaRPr lang="es-AR" dirty="0"/>
          </a:p>
        </p:txBody>
      </p:sp>
      <p:sp>
        <p:nvSpPr>
          <p:cNvPr id="23" name="Rectángulo 22"/>
          <p:cNvSpPr/>
          <p:nvPr/>
        </p:nvSpPr>
        <p:spPr>
          <a:xfrm>
            <a:off x="191343" y="109510"/>
            <a:ext cx="879179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Motor de CC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848209"/>
              </p:ext>
            </p:extLst>
          </p:nvPr>
        </p:nvGraphicFramePr>
        <p:xfrm>
          <a:off x="307758" y="2023639"/>
          <a:ext cx="58023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73" name="Equation" r:id="rId5" imgW="3136680" imgH="431640" progId="Equation.DSMT4">
                  <p:embed/>
                </p:oleObj>
              </mc:Choice>
              <mc:Fallback>
                <p:oleObj name="Equation" r:id="rId5" imgW="3136680" imgH="431640" progId="Equation.DSMT4">
                  <p:embed/>
                  <p:pic>
                    <p:nvPicPr>
                      <p:cNvPr id="24" name="2 Objeto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758" y="2023639"/>
                        <a:ext cx="5802312" cy="7985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/>
          <p:cNvSpPr/>
          <p:nvPr/>
        </p:nvSpPr>
        <p:spPr>
          <a:xfrm>
            <a:off x="191342" y="3767700"/>
            <a:ext cx="114565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En cuanto a las expresiones de salida cambiando la matriz C, a la corriente de armadura primero y a la velocidad angular, después, las expresiones son las mismas que las obtenidas anteriormente, en las diapositivas 18 y 19.</a:t>
            </a:r>
            <a:endParaRPr lang="es-AR" dirty="0"/>
          </a:p>
        </p:txBody>
      </p:sp>
      <p:sp>
        <p:nvSpPr>
          <p:cNvPr id="11" name="Rectángulo 10"/>
          <p:cNvSpPr/>
          <p:nvPr/>
        </p:nvSpPr>
        <p:spPr>
          <a:xfrm>
            <a:off x="191342" y="5054207"/>
            <a:ext cx="114565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En los dos casos presentados para el motor CC, se observa que la representación de espacio de estados no es única y además, se observa que existe un número mínimo de variables de estado que representan la dinámica del sistema.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0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736676" y="3304008"/>
            <a:ext cx="3124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C00000"/>
                </a:solidFill>
              </a:rPr>
              <a:t>Se observa que el modelo del sistema resulta de orden igual a 6 dado que son 6 las variables de estado elegidas. </a:t>
            </a:r>
            <a:endParaRPr lang="es-AR" sz="2000" dirty="0"/>
          </a:p>
        </p:txBody>
      </p:sp>
      <p:sp>
        <p:nvSpPr>
          <p:cNvPr id="23" name="Rectángulo 22"/>
          <p:cNvSpPr/>
          <p:nvPr/>
        </p:nvSpPr>
        <p:spPr>
          <a:xfrm>
            <a:off x="191343" y="109510"/>
            <a:ext cx="1029932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Inversor Trifásico PWM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03162"/>
              </p:ext>
            </p:extLst>
          </p:nvPr>
        </p:nvGraphicFramePr>
        <p:xfrm>
          <a:off x="295363" y="3304008"/>
          <a:ext cx="829786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7" name="Equation" r:id="rId3" imgW="6121080" imgH="2463480" progId="Equation.DSMT4">
                  <p:embed/>
                </p:oleObj>
              </mc:Choice>
              <mc:Fallback>
                <p:oleObj name="Equation" r:id="rId3" imgW="6121080" imgH="2463480" progId="Equation.DSMT4">
                  <p:embed/>
                  <p:pic>
                    <p:nvPicPr>
                      <p:cNvPr id="24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63" y="3304008"/>
                        <a:ext cx="8297862" cy="333851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0" y="709127"/>
            <a:ext cx="7513521" cy="2537687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387517"/>
              </p:ext>
            </p:extLst>
          </p:nvPr>
        </p:nvGraphicFramePr>
        <p:xfrm>
          <a:off x="7794926" y="813206"/>
          <a:ext cx="3207605" cy="64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8" name="Equation" r:id="rId6" imgW="2032000" imgH="406400" progId="Equation.DSMT4">
                  <p:embed/>
                </p:oleObj>
              </mc:Choice>
              <mc:Fallback>
                <p:oleObj name="Equation" r:id="rId6" imgW="2032000" imgH="40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926" y="813206"/>
                        <a:ext cx="3207605" cy="641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72277"/>
              </p:ext>
            </p:extLst>
          </p:nvPr>
        </p:nvGraphicFramePr>
        <p:xfrm>
          <a:off x="7794926" y="1454727"/>
          <a:ext cx="2187194" cy="68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89" name="Equation" r:id="rId8" imgW="1384300" imgH="431800" progId="Equation.DSMT4">
                  <p:embed/>
                </p:oleObj>
              </mc:Choice>
              <mc:Fallback>
                <p:oleObj name="Equation" r:id="rId8" imgW="13843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926" y="1454727"/>
                        <a:ext cx="2187194" cy="68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81193"/>
              </p:ext>
            </p:extLst>
          </p:nvPr>
        </p:nvGraphicFramePr>
        <p:xfrm>
          <a:off x="7794926" y="2257521"/>
          <a:ext cx="2005729" cy="64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90" name="Equation" r:id="rId10" imgW="1269449" imgH="406224" progId="Equation.DSMT4">
                  <p:embed/>
                </p:oleObj>
              </mc:Choice>
              <mc:Fallback>
                <p:oleObj name="Equation" r:id="rId10" imgW="1269449" imgH="4062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926" y="2257521"/>
                        <a:ext cx="2005729" cy="6418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ángulo 19"/>
          <p:cNvSpPr/>
          <p:nvPr/>
        </p:nvSpPr>
        <p:spPr>
          <a:xfrm>
            <a:off x="8736676" y="5484062"/>
            <a:ext cx="31241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sz="2000" b="1" u="sng" dirty="0">
                <a:solidFill>
                  <a:srgbClr val="C00000"/>
                </a:solidFill>
              </a:rPr>
              <a:t>SISTEMA MIMO:</a:t>
            </a:r>
          </a:p>
          <a:p>
            <a:pPr algn="ctr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sz="2000" b="1" dirty="0">
                <a:solidFill>
                  <a:srgbClr val="C00000"/>
                </a:solidFill>
              </a:rPr>
              <a:t>2 entradas</a:t>
            </a:r>
          </a:p>
          <a:p>
            <a:pPr algn="ctr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sz="2000" b="1" dirty="0">
                <a:solidFill>
                  <a:srgbClr val="C00000"/>
                </a:solidFill>
              </a:rPr>
              <a:t>6 salidas</a:t>
            </a:r>
            <a:endParaRPr lang="es-AR" sz="2000" b="1" dirty="0"/>
          </a:p>
        </p:txBody>
      </p:sp>
      <p:sp>
        <p:nvSpPr>
          <p:cNvPr id="21" name="Rectángulo 20"/>
          <p:cNvSpPr/>
          <p:nvPr/>
        </p:nvSpPr>
        <p:spPr>
          <a:xfrm>
            <a:off x="9724877" y="2409160"/>
            <a:ext cx="192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Perturbaciones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916319" y="1652836"/>
            <a:ext cx="1372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Entradas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930474" y="978307"/>
            <a:ext cx="117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Estados</a:t>
            </a:r>
          </a:p>
        </p:txBody>
      </p:sp>
    </p:spTree>
    <p:extLst>
      <p:ext uri="{BB962C8B-B14F-4D97-AF65-F5344CB8AC3E}">
        <p14:creationId xmlns:p14="http://schemas.microsoft.com/office/powerpoint/2010/main" val="12804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47918" y="6525344"/>
            <a:ext cx="425814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408034" y="2979821"/>
            <a:ext cx="398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dirty="0">
                <a:solidFill>
                  <a:srgbClr val="C00000"/>
                </a:solidFill>
              </a:rPr>
              <a:t>Al considerarse una carga fija, desaparece la matriz de perturbación. </a:t>
            </a:r>
            <a:endParaRPr lang="es-AR" dirty="0"/>
          </a:p>
        </p:txBody>
      </p:sp>
      <p:sp>
        <p:nvSpPr>
          <p:cNvPr id="23" name="Rectángulo 22"/>
          <p:cNvSpPr/>
          <p:nvPr/>
        </p:nvSpPr>
        <p:spPr>
          <a:xfrm>
            <a:off x="191343" y="109510"/>
            <a:ext cx="10299320" cy="54242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4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Ejemplos de Modelos en Espacio de Estado: Inversor Trifásico PWM</a:t>
            </a:r>
            <a:endParaRPr lang="es-AR" sz="2400" b="1" dirty="0">
              <a:solidFill>
                <a:schemeClr val="bg1"/>
              </a:solidFill>
              <a:ea typeface="+mj-ea"/>
            </a:endParaRPr>
          </a:p>
        </p:txBody>
      </p:sp>
      <p:graphicFrame>
        <p:nvGraphicFramePr>
          <p:cNvPr id="2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656"/>
              </p:ext>
            </p:extLst>
          </p:nvPr>
        </p:nvGraphicFramePr>
        <p:xfrm>
          <a:off x="407324" y="3303587"/>
          <a:ext cx="6749499" cy="341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2" name="Equation" r:id="rId3" imgW="4863960" imgH="2463480" progId="Equation.DSMT4">
                  <p:embed/>
                </p:oleObj>
              </mc:Choice>
              <mc:Fallback>
                <p:oleObj name="Equation" r:id="rId3" imgW="4863960" imgH="2463480" progId="Equation.DSMT4">
                  <p:embed/>
                  <p:pic>
                    <p:nvPicPr>
                      <p:cNvPr id="24" name="2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324" y="3303587"/>
                        <a:ext cx="6749499" cy="341781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77002"/>
              </p:ext>
            </p:extLst>
          </p:nvPr>
        </p:nvGraphicFramePr>
        <p:xfrm>
          <a:off x="7761674" y="1351645"/>
          <a:ext cx="3207605" cy="64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3" name="Equation" r:id="rId5" imgW="2032000" imgH="406400" progId="Equation.DSMT4">
                  <p:embed/>
                </p:oleObj>
              </mc:Choice>
              <mc:Fallback>
                <p:oleObj name="Equation" r:id="rId5" imgW="2032000" imgH="406400" progId="Equation.DSMT4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674" y="1351645"/>
                        <a:ext cx="3207605" cy="641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0692"/>
              </p:ext>
            </p:extLst>
          </p:nvPr>
        </p:nvGraphicFramePr>
        <p:xfrm>
          <a:off x="7761674" y="1993166"/>
          <a:ext cx="2187194" cy="68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4" name="Equation" r:id="rId7" imgW="1384300" imgH="431800" progId="Equation.DSMT4">
                  <p:embed/>
                </p:oleObj>
              </mc:Choice>
              <mc:Fallback>
                <p:oleObj name="Equation" r:id="rId7" imgW="1384300" imgH="4318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674" y="1993166"/>
                        <a:ext cx="2187194" cy="68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ángulo 24"/>
          <p:cNvSpPr/>
          <p:nvPr/>
        </p:nvSpPr>
        <p:spPr>
          <a:xfrm>
            <a:off x="9883067" y="2191275"/>
            <a:ext cx="1372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Entradas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0897222" y="1516746"/>
            <a:ext cx="117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Estados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80" y="741672"/>
            <a:ext cx="7513200" cy="247217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408034" y="3926047"/>
            <a:ext cx="398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dirty="0">
                <a:solidFill>
                  <a:srgbClr val="C00000"/>
                </a:solidFill>
              </a:rPr>
              <a:t>Pueden elegirse como estados 2 de las tensiones de línea y 2 corrientes (la tercer corriente se calcula dentro del procesador)</a:t>
            </a:r>
            <a:endParaRPr lang="es-AR" dirty="0"/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94630"/>
              </p:ext>
            </p:extLst>
          </p:nvPr>
        </p:nvGraphicFramePr>
        <p:xfrm>
          <a:off x="7541614" y="5149272"/>
          <a:ext cx="262731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5" name="Equation" r:id="rId10" imgW="1663560" imgH="711000" progId="Equation.DSMT4">
                  <p:embed/>
                </p:oleObj>
              </mc:Choice>
              <mc:Fallback>
                <p:oleObj name="Equation" r:id="rId10" imgW="1663560" imgH="711000" progId="Equation.DSMT4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614" y="5149272"/>
                        <a:ext cx="2627313" cy="1122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10168927" y="5291199"/>
            <a:ext cx="1790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sz="1600" b="1" dirty="0">
                <a:solidFill>
                  <a:srgbClr val="C00000"/>
                </a:solidFill>
              </a:rPr>
              <a:t>Transformación de línea a fase.</a:t>
            </a:r>
          </a:p>
        </p:txBody>
      </p:sp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94601"/>
              </p:ext>
            </p:extLst>
          </p:nvPr>
        </p:nvGraphicFramePr>
        <p:xfrm>
          <a:off x="7550345" y="6347544"/>
          <a:ext cx="13049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06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45" y="6347544"/>
                        <a:ext cx="1304925" cy="3603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3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7837406" y="3205268"/>
          <a:ext cx="35163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8" name="Equation" r:id="rId5" imgW="2044440" imgH="393480" progId="Equation.DSMT4">
                  <p:embed/>
                </p:oleObj>
              </mc:Choice>
              <mc:Fallback>
                <p:oleObj name="Equation" r:id="rId5" imgW="2044440" imgH="393480" progId="Equation.DSMT4">
                  <p:embed/>
                  <p:pic>
                    <p:nvPicPr>
                      <p:cNvPr id="6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06" y="3205268"/>
                        <a:ext cx="35163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87" y="174701"/>
            <a:ext cx="7459309" cy="517200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Inversor PWM Monofásico con RES en el inductor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025949" y="746615"/>
            <a:ext cx="49533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plantea el modelo en espacio de estados tomando como variables de estado a la corriente </a:t>
            </a:r>
            <a:r>
              <a:rPr lang="es-AR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AR" sz="2000" i="1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AR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la tensión </a:t>
            </a:r>
            <a:r>
              <a:rPr lang="es-AR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AR" sz="2000" i="1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AR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siendo la entrada a la planta, la tensión </a:t>
            </a:r>
            <a:r>
              <a:rPr lang="es-AR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sz="2000" i="1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s-AR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232557" y="2234882"/>
            <a:ext cx="49037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1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Planteamos las ecuaciones de Kirchhoff al circuito eléctrico del filtro LC y carga, que conforman la planta:</a:t>
            </a:r>
          </a:p>
        </p:txBody>
      </p:sp>
      <p:graphicFrame>
        <p:nvGraphicFramePr>
          <p:cNvPr id="21" name="5 Objeto"/>
          <p:cNvGraphicFramePr>
            <a:graphicFrameLocks noChangeAspect="1"/>
          </p:cNvGraphicFramePr>
          <p:nvPr/>
        </p:nvGraphicFramePr>
        <p:xfrm>
          <a:off x="7968260" y="3875399"/>
          <a:ext cx="2381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9" name="Equation" r:id="rId7" imgW="1384200" imgH="228600" progId="Equation.DSMT4">
                  <p:embed/>
                </p:oleObj>
              </mc:Choice>
              <mc:Fallback>
                <p:oleObj name="Equation" r:id="rId7" imgW="1384200" imgH="228600" progId="Equation.DSMT4">
                  <p:embed/>
                  <p:pic>
                    <p:nvPicPr>
                      <p:cNvPr id="21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260" y="3875399"/>
                        <a:ext cx="23812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5 Objeto"/>
          <p:cNvGraphicFramePr>
            <a:graphicFrameLocks noChangeAspect="1"/>
          </p:cNvGraphicFramePr>
          <p:nvPr/>
        </p:nvGraphicFramePr>
        <p:xfrm>
          <a:off x="7999791" y="4354728"/>
          <a:ext cx="18129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0" name="Equation" r:id="rId9" imgW="1054080" imgH="393480" progId="Equation.DSMT4">
                  <p:embed/>
                </p:oleObj>
              </mc:Choice>
              <mc:Fallback>
                <p:oleObj name="Equation" r:id="rId9" imgW="1054080" imgH="393480" progId="Equation.DSMT4">
                  <p:embed/>
                  <p:pic>
                    <p:nvPicPr>
                      <p:cNvPr id="22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791" y="4354728"/>
                        <a:ext cx="1812925" cy="67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5 Objeto"/>
          <p:cNvGraphicFramePr>
            <a:graphicFrameLocks noChangeAspect="1"/>
          </p:cNvGraphicFramePr>
          <p:nvPr/>
        </p:nvGraphicFramePr>
        <p:xfrm>
          <a:off x="10074275" y="4321175"/>
          <a:ext cx="17478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1" name="Equation" r:id="rId11" imgW="1015920" imgH="431640" progId="Equation.DSMT4">
                  <p:embed/>
                </p:oleObj>
              </mc:Choice>
              <mc:Fallback>
                <p:oleObj name="Equation" r:id="rId11" imgW="1015920" imgH="431640" progId="Equation.DSMT4">
                  <p:embed/>
                  <p:pic>
                    <p:nvPicPr>
                      <p:cNvPr id="23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4275" y="4321175"/>
                        <a:ext cx="1747838" cy="74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52821" y="5430347"/>
            <a:ext cx="62914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1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Despejándose las derivadas de orden 1 correspondientes a las variables de estado, se tienen la (5) y la (6):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23" y="784552"/>
            <a:ext cx="7108127" cy="4716442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52821" y="4663227"/>
            <a:ext cx="35104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Figura 1 – Control de Tensión</a:t>
            </a:r>
          </a:p>
        </p:txBody>
      </p:sp>
      <p:graphicFrame>
        <p:nvGraphicFramePr>
          <p:cNvPr id="29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819740"/>
              </p:ext>
            </p:extLst>
          </p:nvPr>
        </p:nvGraphicFramePr>
        <p:xfrm>
          <a:off x="6984584" y="5296603"/>
          <a:ext cx="38433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2" name="Equation" r:id="rId14" imgW="2234880" imgH="393480" progId="Equation.DSMT4">
                  <p:embed/>
                </p:oleObj>
              </mc:Choice>
              <mc:Fallback>
                <p:oleObj name="Equation" r:id="rId14" imgW="2234880" imgH="393480" progId="Equation.DSMT4">
                  <p:embed/>
                  <p:pic>
                    <p:nvPicPr>
                      <p:cNvPr id="29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584" y="5296603"/>
                        <a:ext cx="3843338" cy="6778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5 Objeto"/>
          <p:cNvGraphicFramePr>
            <a:graphicFrameLocks noChangeAspect="1"/>
          </p:cNvGraphicFramePr>
          <p:nvPr/>
        </p:nvGraphicFramePr>
        <p:xfrm>
          <a:off x="998325" y="6028865"/>
          <a:ext cx="14208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3" name="Equation" r:id="rId16" imgW="825480" imgH="393480" progId="Equation.DSMT4">
                  <p:embed/>
                </p:oleObj>
              </mc:Choice>
              <mc:Fallback>
                <p:oleObj name="Equation" r:id="rId16" imgW="825480" imgH="393480" progId="Equation.DSMT4">
                  <p:embed/>
                  <p:pic>
                    <p:nvPicPr>
                      <p:cNvPr id="3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325" y="6028865"/>
                        <a:ext cx="1420813" cy="67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5 Objeto"/>
          <p:cNvGraphicFramePr>
            <a:graphicFrameLocks noChangeAspect="1"/>
          </p:cNvGraphicFramePr>
          <p:nvPr/>
        </p:nvGraphicFramePr>
        <p:xfrm>
          <a:off x="2563667" y="6043215"/>
          <a:ext cx="37163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4" name="Equation" r:id="rId18" imgW="2158920" imgH="431640" progId="Equation.DSMT4">
                  <p:embed/>
                </p:oleObj>
              </mc:Choice>
              <mc:Fallback>
                <p:oleObj name="Equation" r:id="rId18" imgW="2158920" imgH="431640" progId="Equation.DSMT4">
                  <p:embed/>
                  <p:pic>
                    <p:nvPicPr>
                      <p:cNvPr id="31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667" y="6043215"/>
                        <a:ext cx="37163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17425"/>
              </p:ext>
            </p:extLst>
          </p:nvPr>
        </p:nvGraphicFramePr>
        <p:xfrm>
          <a:off x="6968756" y="6021388"/>
          <a:ext cx="2579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5" name="Equation" r:id="rId20" imgW="1498320" imgH="431640" progId="Equation.DSMT4">
                  <p:embed/>
                </p:oleObj>
              </mc:Choice>
              <mc:Fallback>
                <p:oleObj name="Equation" r:id="rId20" imgW="1498320" imgH="431640" progId="Equation.DSMT4">
                  <p:embed/>
                  <p:pic>
                    <p:nvPicPr>
                      <p:cNvPr id="32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756" y="6021388"/>
                        <a:ext cx="2579687" cy="7429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202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087" y="174701"/>
            <a:ext cx="9226672" cy="517200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A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Inversor PWM Monofásico: Modelo en el Espacio de Estados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4742" y="846738"/>
            <a:ext cx="11570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1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partir de las ecuaciones (5) y (6) planteamos el modelo en espacio de estados en forma matricial o de ecuación de estado:</a:t>
            </a:r>
          </a:p>
        </p:txBody>
      </p:sp>
      <p:graphicFrame>
        <p:nvGraphicFramePr>
          <p:cNvPr id="29" name="5 Objeto"/>
          <p:cNvGraphicFramePr>
            <a:graphicFrameLocks noChangeAspect="1"/>
          </p:cNvGraphicFramePr>
          <p:nvPr/>
        </p:nvGraphicFramePr>
        <p:xfrm>
          <a:off x="567058" y="1630649"/>
          <a:ext cx="38433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5" name="Equation" r:id="rId5" imgW="2234880" imgH="393480" progId="Equation.DSMT4">
                  <p:embed/>
                </p:oleObj>
              </mc:Choice>
              <mc:Fallback>
                <p:oleObj name="Equation" r:id="rId5" imgW="2234880" imgH="393480" progId="Equation.DSMT4">
                  <p:embed/>
                  <p:pic>
                    <p:nvPicPr>
                      <p:cNvPr id="29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8" y="1630649"/>
                        <a:ext cx="3843338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5 Objeto"/>
          <p:cNvGraphicFramePr>
            <a:graphicFrameLocks noChangeAspect="1"/>
          </p:cNvGraphicFramePr>
          <p:nvPr/>
        </p:nvGraphicFramePr>
        <p:xfrm>
          <a:off x="551230" y="2355434"/>
          <a:ext cx="25796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6" name="Equation" r:id="rId7" imgW="1498320" imgH="431640" progId="Equation.DSMT4">
                  <p:embed/>
                </p:oleObj>
              </mc:Choice>
              <mc:Fallback>
                <p:oleObj name="Equation" r:id="rId7" imgW="1498320" imgH="431640" progId="Equation.DSMT4">
                  <p:embed/>
                  <p:pic>
                    <p:nvPicPr>
                      <p:cNvPr id="32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30" y="2355434"/>
                        <a:ext cx="2579687" cy="742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errar llave 1"/>
          <p:cNvSpPr/>
          <p:nvPr/>
        </p:nvSpPr>
        <p:spPr bwMode="auto">
          <a:xfrm>
            <a:off x="4439770" y="1574644"/>
            <a:ext cx="245404" cy="1467735"/>
          </a:xfrm>
          <a:prstGeom prst="rightBrace">
            <a:avLst>
              <a:gd name="adj1" fmla="val 78198"/>
              <a:gd name="adj2" fmla="val 5086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5" name="5 Objeto"/>
          <p:cNvGraphicFramePr>
            <a:graphicFrameLocks noChangeAspect="1"/>
          </p:cNvGraphicFramePr>
          <p:nvPr/>
        </p:nvGraphicFramePr>
        <p:xfrm>
          <a:off x="5591930" y="1574644"/>
          <a:ext cx="52197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7" name="Equation" r:id="rId9" imgW="3035160" imgH="863280" progId="Equation.DSMT4">
                  <p:embed/>
                </p:oleObj>
              </mc:Choice>
              <mc:Fallback>
                <p:oleObj name="Equation" r:id="rId9" imgW="3035160" imgH="863280" progId="Equation.DSMT4">
                  <p:embed/>
                  <p:pic>
                    <p:nvPicPr>
                      <p:cNvPr id="25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930" y="1574644"/>
                        <a:ext cx="5219700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echa derecha 3"/>
          <p:cNvSpPr/>
          <p:nvPr/>
        </p:nvSpPr>
        <p:spPr bwMode="auto">
          <a:xfrm>
            <a:off x="4850512" y="2030348"/>
            <a:ext cx="576080" cy="57608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6096000" y="3145754"/>
            <a:ext cx="3987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Ecuación de Entrada-Estados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35200" y="3330420"/>
            <a:ext cx="3510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Ecuación de Salida</a:t>
            </a:r>
          </a:p>
        </p:txBody>
      </p:sp>
      <p:graphicFrame>
        <p:nvGraphicFramePr>
          <p:cNvPr id="28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72322"/>
              </p:ext>
            </p:extLst>
          </p:nvPr>
        </p:nvGraphicFramePr>
        <p:xfrm>
          <a:off x="551230" y="3730530"/>
          <a:ext cx="27289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8" name="Equation" r:id="rId11" imgW="1587240" imgH="482400" progId="Equation.DSMT4">
                  <p:embed/>
                </p:oleObj>
              </mc:Choice>
              <mc:Fallback>
                <p:oleObj name="Equation" r:id="rId11" imgW="1587240" imgH="482400" progId="Equation.DSMT4">
                  <p:embed/>
                  <p:pic>
                    <p:nvPicPr>
                      <p:cNvPr id="28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230" y="3730530"/>
                        <a:ext cx="2728912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1708" y="4591570"/>
            <a:ext cx="2549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  <a:defRPr/>
            </a:pPr>
            <a:r>
              <a:rPr lang="es-AR" sz="1800" b="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 de Matlab:</a:t>
            </a:r>
          </a:p>
        </p:txBody>
      </p:sp>
      <p:graphicFrame>
        <p:nvGraphicFramePr>
          <p:cNvPr id="15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02067"/>
              </p:ext>
            </p:extLst>
          </p:nvPr>
        </p:nvGraphicFramePr>
        <p:xfrm>
          <a:off x="2813454" y="4600817"/>
          <a:ext cx="76200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9" name="Equation" r:id="rId13" imgW="4431960" imgH="203040" progId="Equation.DSMT4">
                  <p:embed/>
                </p:oleObj>
              </mc:Choice>
              <mc:Fallback>
                <p:oleObj name="Equation" r:id="rId13" imgW="4431960" imgH="203040" progId="Equation.DSMT4">
                  <p:embed/>
                  <p:pic>
                    <p:nvPicPr>
                      <p:cNvPr id="28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454" y="4600817"/>
                        <a:ext cx="76200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23374"/>
              </p:ext>
            </p:extLst>
          </p:nvPr>
        </p:nvGraphicFramePr>
        <p:xfrm>
          <a:off x="422997" y="5075817"/>
          <a:ext cx="978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0" name="Equation" r:id="rId15" imgW="5689440" imgH="431640" progId="Equation.DSMT4">
                  <p:embed/>
                </p:oleObj>
              </mc:Choice>
              <mc:Fallback>
                <p:oleObj name="Equation" r:id="rId15" imgW="5689440" imgH="431640" progId="Equation.DSMT4">
                  <p:embed/>
                  <p:pic>
                    <p:nvPicPr>
                      <p:cNvPr id="15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97" y="5075817"/>
                        <a:ext cx="9780587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0819"/>
              </p:ext>
            </p:extLst>
          </p:nvPr>
        </p:nvGraphicFramePr>
        <p:xfrm>
          <a:off x="422997" y="5855294"/>
          <a:ext cx="54800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1" name="Equation" r:id="rId17" imgW="3187440" imgH="203040" progId="Equation.DSMT4">
                  <p:embed/>
                </p:oleObj>
              </mc:Choice>
              <mc:Fallback>
                <p:oleObj name="Equation" r:id="rId17" imgW="3187440" imgH="203040" progId="Equation.DSMT4">
                  <p:embed/>
                  <p:pic>
                    <p:nvPicPr>
                      <p:cNvPr id="15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97" y="5855294"/>
                        <a:ext cx="54800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60199"/>
              </p:ext>
            </p:extLst>
          </p:nvPr>
        </p:nvGraphicFramePr>
        <p:xfrm>
          <a:off x="422275" y="6357938"/>
          <a:ext cx="97805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2" name="Equation" r:id="rId19" imgW="5689440" imgH="203040" progId="Equation.DSMT4">
                  <p:embed/>
                </p:oleObj>
              </mc:Choice>
              <mc:Fallback>
                <p:oleObj name="Equation" r:id="rId19" imgW="5689440" imgH="203040" progId="Equation.DSMT4">
                  <p:embed/>
                  <p:pic>
                    <p:nvPicPr>
                      <p:cNvPr id="16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6357938"/>
                        <a:ext cx="97805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404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8600" y="6525344"/>
            <a:ext cx="415132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11666" y="136738"/>
            <a:ext cx="10896599" cy="571241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Representación en Espacio de Estados de Sistemas en Tiempo Discreto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09600" y="1055714"/>
            <a:ext cx="9815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Para sistemas discretos lineales o no lineales y variantes en el tiempo:</a:t>
            </a:r>
          </a:p>
        </p:txBody>
      </p:sp>
      <p:graphicFrame>
        <p:nvGraphicFramePr>
          <p:cNvPr id="26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71676"/>
              </p:ext>
            </p:extLst>
          </p:nvPr>
        </p:nvGraphicFramePr>
        <p:xfrm>
          <a:off x="3532186" y="1567565"/>
          <a:ext cx="39512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5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2186" y="1567565"/>
                        <a:ext cx="395128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19355"/>
              </p:ext>
            </p:extLst>
          </p:nvPr>
        </p:nvGraphicFramePr>
        <p:xfrm>
          <a:off x="2701925" y="3147747"/>
          <a:ext cx="5584825" cy="91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6" name="Equation" r:id="rId5" imgW="2679480" imgH="431640" progId="Equation.DSMT4">
                  <p:embed/>
                </p:oleObj>
              </mc:Choice>
              <mc:Fallback>
                <p:oleObj name="Equation" r:id="rId5" imgW="267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1925" y="3147747"/>
                        <a:ext cx="5584825" cy="91935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609600" y="2635896"/>
            <a:ext cx="8632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Para sistemas discretos lineales y variantes en el tiempo:</a:t>
            </a:r>
          </a:p>
        </p:txBody>
      </p:sp>
      <p:graphicFrame>
        <p:nvGraphicFramePr>
          <p:cNvPr id="2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31952"/>
              </p:ext>
            </p:extLst>
          </p:nvPr>
        </p:nvGraphicFramePr>
        <p:xfrm>
          <a:off x="379860" y="5963304"/>
          <a:ext cx="21082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7" name="Equation" r:id="rId7" imgW="1168200" imgH="203040" progId="Equation.DSMT4">
                  <p:embed/>
                </p:oleObj>
              </mc:Choice>
              <mc:Fallback>
                <p:oleObj name="Equation" r:id="rId7" imgW="1168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860" y="5963304"/>
                        <a:ext cx="21082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200215"/>
              </p:ext>
            </p:extLst>
          </p:nvPr>
        </p:nvGraphicFramePr>
        <p:xfrm>
          <a:off x="3122613" y="5963304"/>
          <a:ext cx="21320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8" name="Equation" r:id="rId9" imgW="1180800" imgH="203040" progId="Equation.DSMT4">
                  <p:embed/>
                </p:oleObj>
              </mc:Choice>
              <mc:Fallback>
                <p:oleObj name="Equation" r:id="rId9" imgW="1180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2613" y="5963304"/>
                        <a:ext cx="2132012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063076"/>
              </p:ext>
            </p:extLst>
          </p:nvPr>
        </p:nvGraphicFramePr>
        <p:xfrm>
          <a:off x="5919788" y="5963304"/>
          <a:ext cx="21320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9" name="Equation" r:id="rId11" imgW="1180800" imgH="203040" progId="Equation.DSMT4">
                  <p:embed/>
                </p:oleObj>
              </mc:Choice>
              <mc:Fallback>
                <p:oleObj name="Equation" r:id="rId11" imgW="1180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19788" y="5963304"/>
                        <a:ext cx="2132012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506458"/>
              </p:ext>
            </p:extLst>
          </p:nvPr>
        </p:nvGraphicFramePr>
        <p:xfrm>
          <a:off x="379860" y="6441758"/>
          <a:ext cx="1328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0"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9860" y="6441758"/>
                        <a:ext cx="13287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54172"/>
              </p:ext>
            </p:extLst>
          </p:nvPr>
        </p:nvGraphicFramePr>
        <p:xfrm>
          <a:off x="1969294" y="6443662"/>
          <a:ext cx="139858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1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69294" y="6443662"/>
                        <a:ext cx="139858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23560"/>
              </p:ext>
            </p:extLst>
          </p:nvPr>
        </p:nvGraphicFramePr>
        <p:xfrm>
          <a:off x="3628578" y="6441758"/>
          <a:ext cx="1328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2" name="Equation" r:id="rId17" imgW="736560" imgH="203040" progId="Equation.DSMT4">
                  <p:embed/>
                </p:oleObj>
              </mc:Choice>
              <mc:Fallback>
                <p:oleObj name="Equation" r:id="rId17" imgW="73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28578" y="6441758"/>
                        <a:ext cx="13287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14154"/>
              </p:ext>
            </p:extLst>
          </p:nvPr>
        </p:nvGraphicFramePr>
        <p:xfrm>
          <a:off x="5360986" y="6441758"/>
          <a:ext cx="13747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3" name="Equation" r:id="rId19" imgW="761760" imgH="203040" progId="Equation.DSMT4">
                  <p:embed/>
                </p:oleObj>
              </mc:Choice>
              <mc:Fallback>
                <p:oleObj name="Equation" r:id="rId19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60986" y="6441758"/>
                        <a:ext cx="13747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01300"/>
              </p:ext>
            </p:extLst>
          </p:nvPr>
        </p:nvGraphicFramePr>
        <p:xfrm>
          <a:off x="8697913" y="5963304"/>
          <a:ext cx="2244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4" name="Equation" r:id="rId21" imgW="1244520" imgH="203040" progId="Equation.DSMT4">
                  <p:embed/>
                </p:oleObj>
              </mc:Choice>
              <mc:Fallback>
                <p:oleObj name="Equation" r:id="rId21" imgW="1244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697913" y="5963304"/>
                        <a:ext cx="22447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852859"/>
              </p:ext>
            </p:extLst>
          </p:nvPr>
        </p:nvGraphicFramePr>
        <p:xfrm>
          <a:off x="7139432" y="6441758"/>
          <a:ext cx="13731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5"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139432" y="6441758"/>
                        <a:ext cx="137318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55326"/>
              </p:ext>
            </p:extLst>
          </p:nvPr>
        </p:nvGraphicFramePr>
        <p:xfrm>
          <a:off x="8916290" y="6441758"/>
          <a:ext cx="13731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6" name="Equation" r:id="rId25" imgW="761760" imgH="203040" progId="Equation.DSMT4">
                  <p:embed/>
                </p:oleObj>
              </mc:Choice>
              <mc:Fallback>
                <p:oleObj name="Equation" r:id="rId25" imgW="761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916290" y="6441758"/>
                        <a:ext cx="1373188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609599" y="4099545"/>
            <a:ext cx="114641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Si </a:t>
            </a:r>
            <a:r>
              <a:rPr lang="es-AR" sz="20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 no aparece de forma explícita en las matrices, el sistema es invariante en el tiempo:</a:t>
            </a:r>
          </a:p>
        </p:txBody>
      </p:sp>
      <p:graphicFrame>
        <p:nvGraphicFramePr>
          <p:cNvPr id="5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01068"/>
              </p:ext>
            </p:extLst>
          </p:nvPr>
        </p:nvGraphicFramePr>
        <p:xfrm>
          <a:off x="3297237" y="4647055"/>
          <a:ext cx="43942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7" name="Equation" r:id="rId27" imgW="2108160" imgH="431640" progId="Equation.DSMT4">
                  <p:embed/>
                </p:oleObj>
              </mc:Choice>
              <mc:Fallback>
                <p:oleObj name="Equation" r:id="rId27" imgW="2108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297237" y="4647055"/>
                        <a:ext cx="4394200" cy="9191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8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8600" y="6525344"/>
            <a:ext cx="415132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9600" y="165840"/>
            <a:ext cx="10896599" cy="57124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Representación de Espacio de Estados de Sistemas Discretos</a:t>
            </a:r>
          </a:p>
        </p:txBody>
      </p:sp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15011"/>
              </p:ext>
            </p:extLst>
          </p:nvPr>
        </p:nvGraphicFramePr>
        <p:xfrm>
          <a:off x="609600" y="1872764"/>
          <a:ext cx="3060246" cy="8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148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72764"/>
                        <a:ext cx="3060246" cy="86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525461" y="1135685"/>
            <a:ext cx="1098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Para sistemas discretos lineales e invariantes en el tiempo, con </a:t>
            </a: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w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(</a:t>
            </a:r>
            <a:r>
              <a:rPr lang="es-AR" sz="20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) = 0 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96" y="1872764"/>
            <a:ext cx="8107636" cy="354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25461" y="5860085"/>
            <a:ext cx="10980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Téngase en cuenta que </a:t>
            </a: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u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(</a:t>
            </a:r>
            <a:r>
              <a:rPr lang="es-AR" sz="20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) puede ser tanto el vector de entrada a la planta (lazo abierto) como el vector de la acción de control (lazo cerrado)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09600" y="3322764"/>
            <a:ext cx="265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b="1" dirty="0">
                <a:solidFill>
                  <a:srgbClr val="C00000"/>
                </a:solidFill>
              </a:rPr>
              <a:t>Modelo de Espacio de Estado muestreado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431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8600" y="6492036"/>
            <a:ext cx="415132" cy="398433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31788" y="178253"/>
            <a:ext cx="11586194" cy="601289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Solución de la Ecuación de Espacio de Estado en Tiempo Discreto</a:t>
            </a:r>
          </a:p>
        </p:txBody>
      </p:sp>
      <p:graphicFrame>
        <p:nvGraphicFramePr>
          <p:cNvPr id="3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47436"/>
              </p:ext>
            </p:extLst>
          </p:nvPr>
        </p:nvGraphicFramePr>
        <p:xfrm>
          <a:off x="331788" y="1369449"/>
          <a:ext cx="3722687" cy="885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3" name="Equation" r:id="rId3" imgW="1854000" imgH="431640" progId="Equation.DSMT4">
                  <p:embed/>
                </p:oleObj>
              </mc:Choice>
              <mc:Fallback>
                <p:oleObj name="Equation" r:id="rId3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788" y="1369449"/>
                        <a:ext cx="3722687" cy="885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98438" y="919087"/>
            <a:ext cx="8632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Para sistemas discretos lineales e invariantes en el tiempo: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198438" y="2367222"/>
            <a:ext cx="1171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Por recursividad 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puede obtenerse una solución de (1) y (2), la cual es útil para el cálculo por computadora</a:t>
            </a:r>
          </a:p>
        </p:txBody>
      </p:sp>
      <p:graphicFrame>
        <p:nvGraphicFramePr>
          <p:cNvPr id="40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26725"/>
              </p:ext>
            </p:extLst>
          </p:nvPr>
        </p:nvGraphicFramePr>
        <p:xfrm>
          <a:off x="331788" y="3290877"/>
          <a:ext cx="7296036" cy="185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4" name="Equation" r:id="rId5" imgW="3771720" imgH="939600" progId="Equation.DSMT4">
                  <p:embed/>
                </p:oleObj>
              </mc:Choice>
              <mc:Fallback>
                <p:oleObj name="Equation" r:id="rId5" imgW="37717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788" y="3290877"/>
                        <a:ext cx="7296036" cy="185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errar llave 4"/>
          <p:cNvSpPr/>
          <p:nvPr/>
        </p:nvSpPr>
        <p:spPr>
          <a:xfrm>
            <a:off x="7713344" y="3381375"/>
            <a:ext cx="180975" cy="1362075"/>
          </a:xfrm>
          <a:prstGeom prst="rightBrace">
            <a:avLst>
              <a:gd name="adj1" fmla="val 132487"/>
              <a:gd name="adj2" fmla="val 5037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8211169" y="2962910"/>
            <a:ext cx="3573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A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De forma genérica, la solución resulta:</a:t>
            </a:r>
          </a:p>
        </p:txBody>
      </p:sp>
      <p:graphicFrame>
        <p:nvGraphicFramePr>
          <p:cNvPr id="4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88367"/>
              </p:ext>
            </p:extLst>
          </p:nvPr>
        </p:nvGraphicFramePr>
        <p:xfrm>
          <a:off x="8437386" y="4641929"/>
          <a:ext cx="3121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5" name="Equation" r:id="rId7" imgW="1752480" imgH="190440" progId="Equation.DSMT4">
                  <p:embed/>
                </p:oleObj>
              </mc:Choice>
              <mc:Fallback>
                <p:oleObj name="Equation" r:id="rId7" imgW="1752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7386" y="4641929"/>
                        <a:ext cx="3121025" cy="3413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02329"/>
              </p:ext>
            </p:extLst>
          </p:nvPr>
        </p:nvGraphicFramePr>
        <p:xfrm>
          <a:off x="8211169" y="3692379"/>
          <a:ext cx="3726576" cy="83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6" name="Equation" r:id="rId9" imgW="2006280" imgH="444240" progId="Equation.DSMT4">
                  <p:embed/>
                </p:oleObj>
              </mc:Choice>
              <mc:Fallback>
                <p:oleObj name="Equation" r:id="rId9" imgW="2006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1169" y="3692379"/>
                        <a:ext cx="3726576" cy="83272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17918"/>
              </p:ext>
            </p:extLst>
          </p:nvPr>
        </p:nvGraphicFramePr>
        <p:xfrm>
          <a:off x="508000" y="5149295"/>
          <a:ext cx="895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7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149295"/>
                        <a:ext cx="895350" cy="4286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lecha derecha 6"/>
          <p:cNvSpPr/>
          <p:nvPr/>
        </p:nvSpPr>
        <p:spPr>
          <a:xfrm>
            <a:off x="1579562" y="5213072"/>
            <a:ext cx="428625" cy="30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108199" y="5163552"/>
            <a:ext cx="5349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A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Contribución de las condiciones iniciales</a:t>
            </a:r>
          </a:p>
        </p:txBody>
      </p:sp>
      <p:graphicFrame>
        <p:nvGraphicFramePr>
          <p:cNvPr id="4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05857"/>
              </p:ext>
            </p:extLst>
          </p:nvPr>
        </p:nvGraphicFramePr>
        <p:xfrm>
          <a:off x="508000" y="5876056"/>
          <a:ext cx="18399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78" name="Equation" r:id="rId13" imgW="990360" imgH="444240" progId="Equation.DSMT4">
                  <p:embed/>
                </p:oleObj>
              </mc:Choice>
              <mc:Fallback>
                <p:oleObj name="Equation" r:id="rId13" imgW="99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5876056"/>
                        <a:ext cx="1839912" cy="8318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Flecha derecha 48"/>
          <p:cNvSpPr/>
          <p:nvPr/>
        </p:nvSpPr>
        <p:spPr>
          <a:xfrm>
            <a:off x="2558874" y="6141446"/>
            <a:ext cx="428625" cy="30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3103210" y="6091926"/>
            <a:ext cx="6894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A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Contribución de las entradas sobre los estados	</a:t>
            </a:r>
          </a:p>
        </p:txBody>
      </p:sp>
    </p:spTree>
    <p:extLst>
      <p:ext uri="{BB962C8B-B14F-4D97-AF65-F5344CB8AC3E}">
        <p14:creationId xmlns:p14="http://schemas.microsoft.com/office/powerpoint/2010/main" val="25833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 advAuto="0"/>
      <p:bldP spid="43" grpId="0"/>
      <p:bldP spid="47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125" y="6524626"/>
            <a:ext cx="405607" cy="365844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29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66701" y="142649"/>
            <a:ext cx="11673681" cy="874419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Relación entre Espacio de Estado y Función de Transferencia en Tiempo Discreto</a:t>
            </a:r>
          </a:p>
        </p:txBody>
      </p:sp>
      <p:sp>
        <p:nvSpPr>
          <p:cNvPr id="26" name="12 Flecha abajo"/>
          <p:cNvSpPr/>
          <p:nvPr/>
        </p:nvSpPr>
        <p:spPr bwMode="auto">
          <a:xfrm rot="16200000">
            <a:off x="6367252" y="2788314"/>
            <a:ext cx="471261" cy="60642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2869"/>
              </p:ext>
            </p:extLst>
          </p:nvPr>
        </p:nvGraphicFramePr>
        <p:xfrm>
          <a:off x="492125" y="1777768"/>
          <a:ext cx="952976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61" name="Equation" r:id="rId3" imgW="4495680" imgH="203040" progId="Equation.DSMT4">
                  <p:embed/>
                </p:oleObj>
              </mc:Choice>
              <mc:Fallback>
                <p:oleObj name="Equation" r:id="rId3" imgW="4495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777768"/>
                        <a:ext cx="952976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818760" y="3642900"/>
            <a:ext cx="3135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spcBef>
                <a:spcPct val="50000"/>
              </a:spcBef>
              <a:defRPr/>
            </a:pPr>
            <a:r>
              <a:rPr lang="es-AR" sz="2000" b="1" u="sng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Matriz FT Discreta</a:t>
            </a:r>
          </a:p>
        </p:txBody>
      </p:sp>
      <p:graphicFrame>
        <p:nvGraphicFramePr>
          <p:cNvPr id="29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3806"/>
              </p:ext>
            </p:extLst>
          </p:nvPr>
        </p:nvGraphicFramePr>
        <p:xfrm>
          <a:off x="513897" y="2852536"/>
          <a:ext cx="5603011" cy="477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62" name="Equation" r:id="rId5" imgW="2679480" imgH="228600" progId="Equation.DSMT4">
                  <p:embed/>
                </p:oleObj>
              </mc:Choice>
              <mc:Fallback>
                <p:oleObj name="Equation" r:id="rId5" imgW="2679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897" y="2852536"/>
                        <a:ext cx="5603011" cy="477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3 Rectángulo"/>
          <p:cNvSpPr/>
          <p:nvPr/>
        </p:nvSpPr>
        <p:spPr bwMode="auto">
          <a:xfrm>
            <a:off x="1468581" y="2887173"/>
            <a:ext cx="2465243" cy="4468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12511"/>
              </p:ext>
            </p:extLst>
          </p:nvPr>
        </p:nvGraphicFramePr>
        <p:xfrm>
          <a:off x="7187190" y="2625725"/>
          <a:ext cx="45672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63" name="Equation" r:id="rId7" imgW="2184120" imgH="444240" progId="Equation.DSMT4">
                  <p:embed/>
                </p:oleObj>
              </mc:Choice>
              <mc:Fallback>
                <p:oleObj name="Equation" r:id="rId7" imgW="2184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190" y="2625725"/>
                        <a:ext cx="4567237" cy="93027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158912"/>
              </p:ext>
            </p:extLst>
          </p:nvPr>
        </p:nvGraphicFramePr>
        <p:xfrm>
          <a:off x="2878138" y="4406285"/>
          <a:ext cx="7143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64" name="Equation" r:id="rId9" imgW="3162240" imgH="253800" progId="Equation.DSMT4">
                  <p:embed/>
                </p:oleObj>
              </mc:Choice>
              <mc:Fallback>
                <p:oleObj name="Equation" r:id="rId9" imgW="3162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78138" y="4406285"/>
                        <a:ext cx="7143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30892" y="5247397"/>
            <a:ext cx="117428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lvl="1" algn="l">
              <a:spcBef>
                <a:spcPct val="50000"/>
              </a:spcBef>
              <a:defRPr/>
            </a:pPr>
            <a:r>
              <a:rPr lang="es-AR" sz="22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Polinomio Característico de </a:t>
            </a:r>
            <a:r>
              <a:rPr lang="es-AR" sz="22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F</a:t>
            </a:r>
            <a:r>
              <a:rPr lang="es-AR" sz="22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(</a:t>
            </a:r>
            <a:r>
              <a:rPr lang="es-AR" sz="22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z</a:t>
            </a:r>
            <a:r>
              <a:rPr lang="es-AR" sz="22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), y los coeficientes </a:t>
            </a:r>
            <a:r>
              <a:rPr lang="es-AR" sz="2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AR" sz="2200" i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AR" sz="22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 dependen de los parámetros de la matriz de dinámicas </a:t>
            </a:r>
            <a:r>
              <a:rPr lang="es-AR" sz="22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G</a:t>
            </a:r>
            <a:r>
              <a:rPr lang="es-AR" sz="22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.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198439" y="1197363"/>
            <a:ext cx="1171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Aplicándose la Transformada Z 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a las ecuaciones de estado y de salida (1) y (2)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98439" y="2331163"/>
            <a:ext cx="6211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La ecuación de salida resulta entonces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198439" y="4468104"/>
            <a:ext cx="16684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Donde</a:t>
            </a:r>
            <a:endParaRPr lang="es-AR" sz="2000" dirty="0">
              <a:solidFill>
                <a:srgbClr val="0000FF"/>
              </a:solidFill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56" name="12 Flecha abajo"/>
          <p:cNvSpPr/>
          <p:nvPr/>
        </p:nvSpPr>
        <p:spPr bwMode="auto">
          <a:xfrm rot="16200000">
            <a:off x="1934483" y="4373187"/>
            <a:ext cx="471261" cy="60642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60640"/>
            <a:ext cx="11391056" cy="61159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Introducción: Ventajas del Enfoque en el Espacio de Estado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192666" y="1220342"/>
            <a:ext cx="11809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008000"/>
                </a:solidFill>
              </a:rPr>
              <a:t>El proceso se describe a través de ecuaciones de estado las cuales contienen toda la información de la dinámica interna del sistema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008000"/>
                </a:solidFill>
              </a:rPr>
              <a:t>Permiten incluir fácilmente las condiciones iniciales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008000"/>
                </a:solidFill>
              </a:rPr>
              <a:t>Las ecuaciones de estado son ecuaciones diferenciales de 1° orden, simples de resolver.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008000"/>
                </a:solidFill>
              </a:rPr>
              <a:t>Esta teoría puede ser aplicable a sistemas MIMO, lineales o no lineales, variantes o invariantes en el tiempo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ü"/>
            </a:pPr>
            <a:r>
              <a:rPr lang="es-AR" sz="2400" dirty="0">
                <a:solidFill>
                  <a:srgbClr val="008000"/>
                </a:solidFill>
              </a:rPr>
              <a:t>El enfoque de la misma es exclusivamente en el dominio del tiempo (continuo o discreto)</a:t>
            </a:r>
          </a:p>
        </p:txBody>
      </p:sp>
    </p:spTree>
    <p:extLst>
      <p:ext uri="{BB962C8B-B14F-4D97-AF65-F5344CB8AC3E}">
        <p14:creationId xmlns:p14="http://schemas.microsoft.com/office/powerpoint/2010/main" val="11403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8600" y="6520544"/>
            <a:ext cx="415132" cy="369926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922958"/>
            <a:ext cx="4839371" cy="2649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8438" y="178253"/>
            <a:ext cx="11660187" cy="584585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Aproximación de ecuaciones de Espacio de Estado en tiempo continuo</a:t>
            </a:r>
          </a:p>
        </p:txBody>
      </p:sp>
      <p:graphicFrame>
        <p:nvGraphicFramePr>
          <p:cNvPr id="2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748567"/>
              </p:ext>
            </p:extLst>
          </p:nvPr>
        </p:nvGraphicFramePr>
        <p:xfrm>
          <a:off x="8528514" y="1647646"/>
          <a:ext cx="3409926" cy="96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3" name="Equation" r:id="rId4" imgW="1574640" imgH="444240" progId="Equation.DSMT4">
                  <p:embed/>
                </p:oleObj>
              </mc:Choice>
              <mc:Fallback>
                <p:oleObj name="Equation" r:id="rId4" imgW="15746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28514" y="1647646"/>
                        <a:ext cx="3409926" cy="96247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4613" y="1752238"/>
            <a:ext cx="73929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es-AR" sz="21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Aproximación de Euler Forward para una ecuación diferencial de 1° orden con coeficientes constantes</a:t>
            </a:r>
          </a:p>
        </p:txBody>
      </p:sp>
      <p:graphicFrame>
        <p:nvGraphicFramePr>
          <p:cNvPr id="27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89827"/>
              </p:ext>
            </p:extLst>
          </p:nvPr>
        </p:nvGraphicFramePr>
        <p:xfrm>
          <a:off x="5769812" y="5217092"/>
          <a:ext cx="503237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4" name="Equation" r:id="rId6" imgW="2323800" imgH="634680" progId="Equation.DSMT4">
                  <p:embed/>
                </p:oleObj>
              </mc:Choice>
              <mc:Fallback>
                <p:oleObj name="Equation" r:id="rId6" imgW="23238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812" y="5217092"/>
                        <a:ext cx="5032375" cy="13731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8438" y="909995"/>
            <a:ext cx="11875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Introduciendo un muestreador ideal y retenedor de orden cero, las ecuaciones de estado pueden aproximarse en un instante de muestreo </a:t>
            </a:r>
            <a:r>
              <a:rPr lang="es-AR" sz="2000" i="1" dirty="0" err="1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kT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, utilizándose, por ejemplo la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7448222" y="1889464"/>
            <a:ext cx="903053" cy="4788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Flecha abajo 2"/>
          <p:cNvSpPr/>
          <p:nvPr/>
        </p:nvSpPr>
        <p:spPr>
          <a:xfrm>
            <a:off x="7349960" y="3637296"/>
            <a:ext cx="471687" cy="425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10254"/>
              </p:ext>
            </p:extLst>
          </p:nvPr>
        </p:nvGraphicFramePr>
        <p:xfrm>
          <a:off x="5409505" y="4141699"/>
          <a:ext cx="56673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5" name="Equation" r:id="rId8" imgW="2628720" imgH="203040" progId="Equation.DSMT4">
                  <p:embed/>
                </p:oleObj>
              </mc:Choice>
              <mc:Fallback>
                <p:oleObj name="Equation" r:id="rId8" imgW="262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505" y="4141699"/>
                        <a:ext cx="5667375" cy="44132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5253345" y="2922958"/>
            <a:ext cx="6550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Aplicándose este resultado a la ecuación de estado en tiempo continuo, se tiene:</a:t>
            </a:r>
          </a:p>
        </p:txBody>
      </p:sp>
      <p:sp>
        <p:nvSpPr>
          <p:cNvPr id="18" name="Flecha abajo 17"/>
          <p:cNvSpPr/>
          <p:nvPr/>
        </p:nvSpPr>
        <p:spPr>
          <a:xfrm>
            <a:off x="7349960" y="4687374"/>
            <a:ext cx="471687" cy="425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8438" y="5812658"/>
            <a:ext cx="32235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A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Se supone que en el intervalo de muestreo </a:t>
            </a:r>
            <a:r>
              <a:rPr lang="es-AR" sz="2000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T</a:t>
            </a:r>
            <a:r>
              <a:rPr lang="es-AR" sz="2000" dirty="0">
                <a:solidFill>
                  <a:srgbClr val="C00000"/>
                </a:solidFill>
                <a:latin typeface="Bookman Old Style" panose="02050604050505020204" pitchFamily="18" charset="0"/>
              </a:rPr>
              <a:t>,</a:t>
            </a:r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71902"/>
              </p:ext>
            </p:extLst>
          </p:nvPr>
        </p:nvGraphicFramePr>
        <p:xfrm>
          <a:off x="3568700" y="6003925"/>
          <a:ext cx="16700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06" name="Equation" r:id="rId10" imgW="774360" imgH="203040" progId="Equation.DSMT4">
                  <p:embed/>
                </p:oleObj>
              </mc:Choice>
              <mc:Fallback>
                <p:oleObj name="Equation" r:id="rId10" imgW="774360" imgH="203040" progId="Equation.DSMT4">
                  <p:embed/>
                  <p:pic>
                    <p:nvPicPr>
                      <p:cNvPr id="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6003925"/>
                        <a:ext cx="1670050" cy="441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8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 advAuto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58600" y="6520544"/>
            <a:ext cx="415132" cy="369926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8438" y="178253"/>
            <a:ext cx="11660187" cy="584585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Aproximación de ecuaciones de Espacio de Estado en tiempo continuo</a:t>
            </a:r>
          </a:p>
        </p:txBody>
      </p:sp>
      <p:graphicFrame>
        <p:nvGraphicFramePr>
          <p:cNvPr id="27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989069"/>
              </p:ext>
            </p:extLst>
          </p:nvPr>
        </p:nvGraphicFramePr>
        <p:xfrm>
          <a:off x="2793359" y="1625874"/>
          <a:ext cx="6254919" cy="111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19" name="Equation" r:id="rId3" imgW="2425680" imgH="431640" progId="Equation.DSMT4">
                  <p:embed/>
                </p:oleObj>
              </mc:Choice>
              <mc:Fallback>
                <p:oleObj name="Equation" r:id="rId3" imgW="2425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359" y="1625874"/>
                        <a:ext cx="6254919" cy="111370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09481"/>
              </p:ext>
            </p:extLst>
          </p:nvPr>
        </p:nvGraphicFramePr>
        <p:xfrm>
          <a:off x="3052567" y="3982074"/>
          <a:ext cx="4741417" cy="51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20" name="Equation" r:id="rId5" imgW="1879560" imgH="203040" progId="Equation.DSMT4">
                  <p:embed/>
                </p:oleObj>
              </mc:Choice>
              <mc:Fallback>
                <p:oleObj name="Equation" r:id="rId5" imgW="1879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567" y="3982074"/>
                        <a:ext cx="4741417" cy="5122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45949"/>
              </p:ext>
            </p:extLst>
          </p:nvPr>
        </p:nvGraphicFramePr>
        <p:xfrm>
          <a:off x="5067768" y="6118662"/>
          <a:ext cx="2056461" cy="552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21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7768" y="6118662"/>
                        <a:ext cx="2056461" cy="552482"/>
                      </a:xfrm>
                      <a:prstGeom prst="rect">
                        <a:avLst/>
                      </a:prstGeom>
                      <a:solidFill>
                        <a:srgbClr val="00B0F0">
                          <a:alpha val="33000"/>
                        </a:srgbClr>
                      </a:solidFill>
                      <a:ln w="19050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82021"/>
              </p:ext>
            </p:extLst>
          </p:nvPr>
        </p:nvGraphicFramePr>
        <p:xfrm>
          <a:off x="2549054" y="3095022"/>
          <a:ext cx="66325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22" name="Equation" r:id="rId9" imgW="2628720" imgH="203040" progId="Equation.DSMT4">
                  <p:embed/>
                </p:oleObj>
              </mc:Choice>
              <mc:Fallback>
                <p:oleObj name="Equation" r:id="rId9" imgW="262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054" y="3095022"/>
                        <a:ext cx="6632575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082" y="1056242"/>
            <a:ext cx="120205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es-AR" sz="21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La representación de espacio de estado aproximada en el instante de muestreo </a:t>
            </a:r>
            <a:r>
              <a:rPr lang="es-AR" sz="2100" i="1" dirty="0" err="1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kT</a:t>
            </a:r>
            <a:r>
              <a:rPr lang="es-AR" sz="21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, resulta:</a:t>
            </a:r>
          </a:p>
        </p:txBody>
      </p:sp>
      <p:graphicFrame>
        <p:nvGraphicFramePr>
          <p:cNvPr id="19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34705"/>
              </p:ext>
            </p:extLst>
          </p:nvPr>
        </p:nvGraphicFramePr>
        <p:xfrm>
          <a:off x="9851384" y="3095022"/>
          <a:ext cx="1409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23"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384" y="3095022"/>
                        <a:ext cx="1409700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41312" y="4722596"/>
            <a:ext cx="7452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es-AR" sz="2100" b="1" dirty="0">
                <a:solidFill>
                  <a:srgbClr val="FF0000"/>
                </a:solidFill>
                <a:latin typeface="Bookman Old Style" pitchFamily="18" charset="0"/>
                <a:cs typeface="Calibri" pitchFamily="34" charset="0"/>
              </a:rPr>
              <a:t>Las matrices G y H resultan fáciles de calcular.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37342" y="5229398"/>
            <a:ext cx="11517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es-AR" sz="2100" b="1" dirty="0">
                <a:solidFill>
                  <a:srgbClr val="FF0000"/>
                </a:solidFill>
                <a:latin typeface="Bookman Old Style" pitchFamily="18" charset="0"/>
                <a:cs typeface="Calibri" pitchFamily="34" charset="0"/>
              </a:rPr>
              <a:t>Pero darán buenos resultados con un valor de T lo suficientemente pequeño, o lo que es lo mismo, si se tiene en cuenta que 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055689" y="3142860"/>
            <a:ext cx="130651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  <a:defRPr/>
            </a:pPr>
            <a:r>
              <a:rPr lang="es-AR" sz="2100" b="1" dirty="0">
                <a:solidFill>
                  <a:srgbClr val="FF0000"/>
                </a:solidFill>
                <a:latin typeface="Bookman Old Style" pitchFamily="18" charset="0"/>
                <a:cs typeface="Calibri" pitchFamily="34" charset="0"/>
              </a:rPr>
              <a:t>Donde:</a:t>
            </a:r>
          </a:p>
        </p:txBody>
      </p:sp>
    </p:spTree>
    <p:extLst>
      <p:ext uri="{BB962C8B-B14F-4D97-AF65-F5344CB8AC3E}">
        <p14:creationId xmlns:p14="http://schemas.microsoft.com/office/powerpoint/2010/main" val="19267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99193" y="6525344"/>
            <a:ext cx="374539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8438" y="1018779"/>
            <a:ext cx="11809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La solución de la ecuación de estado LIT (1), entre dos instantes de tiempo, está dada por (2):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9542"/>
              </p:ext>
            </p:extLst>
          </p:nvPr>
        </p:nvGraphicFramePr>
        <p:xfrm>
          <a:off x="4706227" y="1360730"/>
          <a:ext cx="5668138" cy="86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59" name="Equation" r:id="rId3" imgW="2349360" imgH="355320" progId="Equation.DSMT4">
                  <p:embed/>
                </p:oleObj>
              </mc:Choice>
              <mc:Fallback>
                <p:oleObj name="Equation" r:id="rId3" imgW="2349360" imgH="355320" progId="Equation.DSMT4">
                  <p:embed/>
                  <p:pic>
                    <p:nvPicPr>
                      <p:cNvPr id="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227" y="1360730"/>
                        <a:ext cx="5668138" cy="865069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47754"/>
              </p:ext>
            </p:extLst>
          </p:nvPr>
        </p:nvGraphicFramePr>
        <p:xfrm>
          <a:off x="893843" y="1547808"/>
          <a:ext cx="3116980" cy="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0" name="Equation" r:id="rId5" imgW="1295280" imgH="203040" progId="Equation.DSMT4">
                  <p:embed/>
                </p:oleObj>
              </mc:Choice>
              <mc:Fallback>
                <p:oleObj name="Equation" r:id="rId5" imgW="12952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843" y="1547808"/>
                        <a:ext cx="3116980" cy="49091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64420" y="3500582"/>
            <a:ext cx="11809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70C0"/>
                </a:solidFill>
                <a:latin typeface="Bookman Old Style" panose="02050604050505020204" pitchFamily="18" charset="0"/>
              </a:defRPr>
            </a:lvl1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pPr algn="just"/>
            <a:r>
              <a:rPr lang="es-AR" dirty="0"/>
              <a:t>Considerando </a:t>
            </a:r>
            <a:r>
              <a:rPr lang="es-AR" i="1" dirty="0"/>
              <a:t>T</a:t>
            </a:r>
            <a:r>
              <a:rPr lang="es-AR" dirty="0"/>
              <a:t> = </a:t>
            </a:r>
            <a:r>
              <a:rPr lang="es-AR" dirty="0" err="1"/>
              <a:t>ctte</a:t>
            </a:r>
            <a:r>
              <a:rPr lang="es-AR" dirty="0"/>
              <a:t>. y teniéndose en cuenta además que las entradas en </a:t>
            </a:r>
            <a:r>
              <a:rPr lang="es-AR" b="1" dirty="0"/>
              <a:t>u</a:t>
            </a:r>
            <a:r>
              <a:rPr lang="es-AR" dirty="0"/>
              <a:t>(</a:t>
            </a:r>
            <a:r>
              <a:rPr lang="es-AR" i="1" dirty="0"/>
              <a:t>t</a:t>
            </a:r>
            <a:r>
              <a:rPr lang="es-AR" dirty="0"/>
              <a:t>) son muestreadas y pasan por un ZOH, por lo que se mantienen constantes durante un intervalo de muestreo, se tiene que: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98438" y="178253"/>
            <a:ext cx="11660187" cy="584585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Solución de la ecuación de Espacio de Estado</a:t>
            </a:r>
          </a:p>
        </p:txBody>
      </p:sp>
      <p:sp>
        <p:nvSpPr>
          <p:cNvPr id="33" name="4 CuadroTexto"/>
          <p:cNvSpPr txBox="1">
            <a:spLocks noChangeArrowheads="1"/>
          </p:cNvSpPr>
          <p:nvPr/>
        </p:nvSpPr>
        <p:spPr bwMode="auto">
          <a:xfrm>
            <a:off x="264420" y="1593209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(1)</a:t>
            </a:r>
          </a:p>
        </p:txBody>
      </p:sp>
      <p:sp>
        <p:nvSpPr>
          <p:cNvPr id="40" name="4 CuadroTexto"/>
          <p:cNvSpPr txBox="1">
            <a:spLocks noChangeArrowheads="1"/>
          </p:cNvSpPr>
          <p:nvPr/>
        </p:nvSpPr>
        <p:spPr bwMode="auto">
          <a:xfrm>
            <a:off x="11184843" y="1593209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(2)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98438" y="2281675"/>
            <a:ext cx="11993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70C0"/>
                </a:solidFill>
                <a:latin typeface="Bookman Old Style" panose="02050604050505020204" pitchFamily="18" charset="0"/>
              </a:defRPr>
            </a:lvl1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dirty="0"/>
              <a:t>Puede utilizarse la (2) para obtener la solución de la ecuación de estado en tiempo discreto (3)</a:t>
            </a:r>
          </a:p>
        </p:txBody>
      </p:sp>
      <p:graphicFrame>
        <p:nvGraphicFramePr>
          <p:cNvPr id="42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25925"/>
              </p:ext>
            </p:extLst>
          </p:nvPr>
        </p:nvGraphicFramePr>
        <p:xfrm>
          <a:off x="2429779" y="2807639"/>
          <a:ext cx="5628371" cy="500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1" name="Equation" r:id="rId7" imgW="2286000" imgH="203040" progId="Equation.DSMT4">
                  <p:embed/>
                </p:oleObj>
              </mc:Choice>
              <mc:Fallback>
                <p:oleObj name="Equation" r:id="rId7" imgW="2286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79" y="2807639"/>
                        <a:ext cx="5628371" cy="500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24689"/>
              </p:ext>
            </p:extLst>
          </p:nvPr>
        </p:nvGraphicFramePr>
        <p:xfrm>
          <a:off x="394933" y="4616411"/>
          <a:ext cx="5329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2" name="Equation" r:id="rId9" imgW="2209680" imgH="203040" progId="Equation.DSMT4">
                  <p:embed/>
                </p:oleObj>
              </mc:Choice>
              <mc:Fallback>
                <p:oleObj name="Equation" r:id="rId9" imgW="220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33" y="4616411"/>
                        <a:ext cx="5329238" cy="4953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981219"/>
              </p:ext>
            </p:extLst>
          </p:nvPr>
        </p:nvGraphicFramePr>
        <p:xfrm>
          <a:off x="7540296" y="4545006"/>
          <a:ext cx="44418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3" name="Equation" r:id="rId11" imgW="1841400" imgH="228600" progId="Equation.DSMT4">
                  <p:embed/>
                </p:oleObj>
              </mc:Choice>
              <mc:Fallback>
                <p:oleObj name="Equation" r:id="rId11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296" y="4545006"/>
                        <a:ext cx="4441825" cy="5572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952433" y="4626636"/>
            <a:ext cx="1373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y además</a:t>
            </a:r>
          </a:p>
        </p:txBody>
      </p:sp>
      <p:graphicFrame>
        <p:nvGraphicFramePr>
          <p:cNvPr id="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054"/>
              </p:ext>
            </p:extLst>
          </p:nvPr>
        </p:nvGraphicFramePr>
        <p:xfrm>
          <a:off x="2299544" y="5813006"/>
          <a:ext cx="77200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64" name="Equation" r:id="rId13" imgW="3200400" imgH="355320" progId="Equation.DSMT4">
                  <p:embed/>
                </p:oleObj>
              </mc:Choice>
              <mc:Fallback>
                <p:oleObj name="Equation" r:id="rId13" imgW="3200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544" y="5813006"/>
                        <a:ext cx="7720013" cy="865188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64420" y="5227033"/>
            <a:ext cx="4597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Se obtiene la siguiente solución</a:t>
            </a:r>
          </a:p>
        </p:txBody>
      </p:sp>
      <p:sp>
        <p:nvSpPr>
          <p:cNvPr id="55" name="4 CuadroTexto"/>
          <p:cNvSpPr txBox="1">
            <a:spLocks noChangeArrowheads="1"/>
          </p:cNvSpPr>
          <p:nvPr/>
        </p:nvSpPr>
        <p:spPr bwMode="auto">
          <a:xfrm>
            <a:off x="8174943" y="2850111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(3)</a:t>
            </a:r>
          </a:p>
        </p:txBody>
      </p:sp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10181081" y="6045545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120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99193" y="6525344"/>
            <a:ext cx="374539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98438" y="1018779"/>
            <a:ext cx="10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Siendo</a:t>
            </a: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082118"/>
              </p:ext>
            </p:extLst>
          </p:nvPr>
        </p:nvGraphicFramePr>
        <p:xfrm>
          <a:off x="6954007" y="2353876"/>
          <a:ext cx="1559227" cy="49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2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7" y="2353876"/>
                        <a:ext cx="1559227" cy="497339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630147"/>
              </p:ext>
            </p:extLst>
          </p:nvPr>
        </p:nvGraphicFramePr>
        <p:xfrm>
          <a:off x="123852" y="2242416"/>
          <a:ext cx="5664728" cy="765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3" name="Equation" r:id="rId5" imgW="2654280" imgH="355320" progId="Equation.DSMT4">
                  <p:embed/>
                </p:oleObj>
              </mc:Choice>
              <mc:Fallback>
                <p:oleObj name="Equation" r:id="rId5" imgW="2654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52" y="2242416"/>
                        <a:ext cx="5664728" cy="76519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331269"/>
              </p:ext>
            </p:extLst>
          </p:nvPr>
        </p:nvGraphicFramePr>
        <p:xfrm>
          <a:off x="4577916" y="1685865"/>
          <a:ext cx="2744385" cy="35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4" name="Equation" r:id="rId7" imgW="1371600" imgH="177480" progId="Equation.DSMT4">
                  <p:embed/>
                </p:oleObj>
              </mc:Choice>
              <mc:Fallback>
                <p:oleObj name="Equation" r:id="rId7" imgW="1371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16" y="1685865"/>
                        <a:ext cx="2744385" cy="35866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426749"/>
              </p:ext>
            </p:extLst>
          </p:nvPr>
        </p:nvGraphicFramePr>
        <p:xfrm>
          <a:off x="9043651" y="2180864"/>
          <a:ext cx="2982101" cy="8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5" name="Equation" r:id="rId9" imgW="1358640" imgH="380880" progId="Equation.DSMT4">
                  <p:embed/>
                </p:oleObj>
              </mc:Choice>
              <mc:Fallback>
                <p:oleObj name="Equation" r:id="rId9" imgW="13586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651" y="2180864"/>
                        <a:ext cx="2982101" cy="84336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98438" y="178253"/>
            <a:ext cx="11660187" cy="584585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Solución de la ecuación de Espacio de Estado</a:t>
            </a:r>
          </a:p>
        </p:txBody>
      </p:sp>
      <p:graphicFrame>
        <p:nvGraphicFramePr>
          <p:cNvPr id="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99052"/>
              </p:ext>
            </p:extLst>
          </p:nvPr>
        </p:nvGraphicFramePr>
        <p:xfrm>
          <a:off x="4570413" y="782638"/>
          <a:ext cx="6297612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6" name="Equation" r:id="rId11" imgW="2806560" imgH="355320" progId="Equation.DSMT4">
                  <p:embed/>
                </p:oleObj>
              </mc:Choice>
              <mc:Fallback>
                <p:oleObj name="Equation" r:id="rId11" imgW="2806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782638"/>
                        <a:ext cx="6297612" cy="80486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09912"/>
              </p:ext>
            </p:extLst>
          </p:nvPr>
        </p:nvGraphicFramePr>
        <p:xfrm>
          <a:off x="1346019" y="991744"/>
          <a:ext cx="24749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7" name="Equation" r:id="rId13" imgW="1066680" imgH="203040" progId="Equation.DSMT4">
                  <p:embed/>
                </p:oleObj>
              </mc:Choice>
              <mc:Fallback>
                <p:oleObj name="Equation" r:id="rId13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019" y="991744"/>
                        <a:ext cx="2474913" cy="47625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98438" y="1685865"/>
            <a:ext cx="439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Haciendo un cambio de variables: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4012436" y="1029938"/>
            <a:ext cx="381000" cy="343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5828665" y="2423749"/>
            <a:ext cx="1085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Donde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43682" y="3378213"/>
            <a:ext cx="3085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Si </a:t>
            </a:r>
            <a:r>
              <a:rPr lang="es-AR" sz="2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A </a:t>
            </a:r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posee inversa</a:t>
            </a:r>
          </a:p>
        </p:txBody>
      </p:sp>
      <p:graphicFrame>
        <p:nvGraphicFramePr>
          <p:cNvPr id="51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38983"/>
              </p:ext>
            </p:extLst>
          </p:nvPr>
        </p:nvGraphicFramePr>
        <p:xfrm>
          <a:off x="2786339" y="3104252"/>
          <a:ext cx="529748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8" name="Equation" r:id="rId15" imgW="2120760" imgH="380880" progId="Equation.DSMT4">
                  <p:embed/>
                </p:oleObj>
              </mc:Choice>
              <mc:Fallback>
                <p:oleObj name="Equation" r:id="rId15" imgW="2120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339" y="3104252"/>
                        <a:ext cx="5297487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243682" y="4113195"/>
            <a:ext cx="11809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000">
                <a:solidFill>
                  <a:srgbClr val="0070C0"/>
                </a:solidFill>
                <a:latin typeface="Bookman Old Style" panose="02050604050505020204" pitchFamily="18" charset="0"/>
              </a:defRPr>
            </a:lvl1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r>
              <a:rPr lang="es-AR" dirty="0"/>
              <a:t>La exponencial de matriz que nos da </a:t>
            </a:r>
            <a:r>
              <a:rPr lang="es-AR" b="1" dirty="0"/>
              <a:t>G</a:t>
            </a:r>
            <a:r>
              <a:rPr lang="es-AR" dirty="0"/>
              <a:t>(</a:t>
            </a:r>
            <a:r>
              <a:rPr lang="es-AR" i="1" dirty="0"/>
              <a:t>T</a:t>
            </a:r>
            <a:r>
              <a:rPr lang="es-AR" dirty="0"/>
              <a:t>), puede obtenerse de diferentes formas: 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39209" y="4729536"/>
            <a:ext cx="7871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200" b="1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Cálculo de </a:t>
            </a:r>
            <a:r>
              <a:rPr lang="es-AR" sz="2200" b="1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s-AR" sz="2200" b="1" baseline="30000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s-AR" sz="2200" b="1" i="1" baseline="30000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s-AR" sz="2200" b="1" i="1" baseline="30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s-AR" sz="2200" b="1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por expansión en serie  de Taylor</a:t>
            </a:r>
            <a:endParaRPr lang="es-AR" sz="2200" b="1" dirty="0">
              <a:solidFill>
                <a:srgbClr val="FF3300"/>
              </a:solidFill>
              <a:latin typeface="Bookman Old Style" panose="02050604050505020204" pitchFamily="18" charset="0"/>
              <a:cs typeface="Calibri" pitchFamily="34" charset="0"/>
            </a:endParaRPr>
          </a:p>
        </p:txBody>
      </p:sp>
      <p:graphicFrame>
        <p:nvGraphicFramePr>
          <p:cNvPr id="54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93510"/>
              </p:ext>
            </p:extLst>
          </p:nvPr>
        </p:nvGraphicFramePr>
        <p:xfrm>
          <a:off x="198438" y="5376654"/>
          <a:ext cx="7210437" cy="103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29" name="Equation" r:id="rId17" imgW="3035160" imgH="444240" progId="Equation.DSMT4">
                  <p:embed/>
                </p:oleObj>
              </mc:Choice>
              <mc:Fallback>
                <p:oleObj name="Equation" r:id="rId17" imgW="303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376654"/>
                        <a:ext cx="7210437" cy="103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393067"/>
              </p:ext>
            </p:extLst>
          </p:nvPr>
        </p:nvGraphicFramePr>
        <p:xfrm>
          <a:off x="9623857" y="5618734"/>
          <a:ext cx="2156102" cy="534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30" name="Equation" r:id="rId19" imgW="825480" imgH="203040" progId="Equation.DSMT4">
                  <p:embed/>
                </p:oleObj>
              </mc:Choice>
              <mc:Fallback>
                <p:oleObj name="Equation" r:id="rId19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3857" y="5618734"/>
                        <a:ext cx="2156102" cy="53469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echa derecha 2"/>
          <p:cNvSpPr/>
          <p:nvPr/>
        </p:nvSpPr>
        <p:spPr>
          <a:xfrm>
            <a:off x="7544218" y="5592963"/>
            <a:ext cx="1942682" cy="62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7553743" y="5071313"/>
            <a:ext cx="1582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pPr algn="ctr"/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2 primeros términos</a:t>
            </a:r>
          </a:p>
        </p:txBody>
      </p:sp>
    </p:spTree>
    <p:extLst>
      <p:ext uri="{BB962C8B-B14F-4D97-AF65-F5344CB8AC3E}">
        <p14:creationId xmlns:p14="http://schemas.microsoft.com/office/powerpoint/2010/main" val="15897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99193" y="6525344"/>
            <a:ext cx="374539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98438" y="178253"/>
            <a:ext cx="11660187" cy="584585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Solución de la ecuación de Espacio de Estado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60338" y="852098"/>
            <a:ext cx="7871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2200" b="1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Cálculo de </a:t>
            </a:r>
            <a:r>
              <a:rPr lang="es-AR" sz="2200" b="1" i="1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s-AR" sz="2200" b="1" baseline="30000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s-AR" sz="2200" b="1" i="1" baseline="30000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s-AR" sz="2200" b="1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 por la Transformada de Laplace: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391443" y="1465521"/>
            <a:ext cx="1952207" cy="62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933526"/>
              </p:ext>
            </p:extLst>
          </p:nvPr>
        </p:nvGraphicFramePr>
        <p:xfrm>
          <a:off x="342900" y="1482723"/>
          <a:ext cx="34258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5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482723"/>
                        <a:ext cx="3425825" cy="5603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51898"/>
              </p:ext>
            </p:extLst>
          </p:nvPr>
        </p:nvGraphicFramePr>
        <p:xfrm>
          <a:off x="6816725" y="1332096"/>
          <a:ext cx="34353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6" name="Equation" r:id="rId5" imgW="1523880" imgH="444240" progId="Equation.DSMT4">
                  <p:embed/>
                </p:oleObj>
              </mc:Choice>
              <mc:Fallback>
                <p:oleObj name="Equation" r:id="rId5" imgW="1523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1332096"/>
                        <a:ext cx="34353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677193" y="1247562"/>
            <a:ext cx="105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s-ES"/>
            </a:defPPr>
            <a:lvl2pPr marL="0" lvl="1">
              <a:spcBef>
                <a:spcPct val="50000"/>
              </a:spcBef>
              <a:defRPr sz="210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defRPr>
            </a:lvl2pPr>
          </a:lstStyle>
          <a:p>
            <a:pPr algn="ctr"/>
            <a:r>
              <a:rPr lang="es-AR" sz="2000" dirty="0">
                <a:solidFill>
                  <a:srgbClr val="0070C0"/>
                </a:solidFill>
                <a:latin typeface="Bookman Old Style" panose="02050604050505020204" pitchFamily="18" charset="0"/>
              </a:rPr>
              <a:t>siendo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02150" y="2587851"/>
            <a:ext cx="29051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200" b="1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Si se cumple que</a:t>
            </a:r>
            <a:endParaRPr lang="es-AR" sz="2200" b="1" dirty="0">
              <a:solidFill>
                <a:srgbClr val="FF3300"/>
              </a:solidFill>
              <a:latin typeface="Bookman Old Style" panose="02050604050505020204" pitchFamily="18" charset="0"/>
              <a:cs typeface="Calibri" pitchFamily="34" charset="0"/>
            </a:endParaRPr>
          </a:p>
        </p:txBody>
      </p:sp>
      <p:graphicFrame>
        <p:nvGraphicFramePr>
          <p:cNvPr id="29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639791"/>
              </p:ext>
            </p:extLst>
          </p:nvPr>
        </p:nvGraphicFramePr>
        <p:xfrm>
          <a:off x="6713390" y="2517412"/>
          <a:ext cx="27273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7" name="Equation" r:id="rId7" imgW="1091880" imgH="228600" progId="Equation.DSMT4">
                  <p:embed/>
                </p:oleObj>
              </mc:Choice>
              <mc:Fallback>
                <p:oleObj name="Equation" r:id="rId7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390" y="2517412"/>
                        <a:ext cx="2727325" cy="5619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14256" y="3331376"/>
            <a:ext cx="85439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200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Sustituyéndose en la </a:t>
            </a:r>
            <a:r>
              <a:rPr lang="es-AR" sz="22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(3) </a:t>
            </a:r>
            <a:r>
              <a:rPr lang="es-AR" sz="2200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los resultados anteriores para </a:t>
            </a:r>
            <a:r>
              <a:rPr lang="es-AR" sz="22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G y H:</a:t>
            </a:r>
          </a:p>
        </p:txBody>
      </p:sp>
      <p:graphicFrame>
        <p:nvGraphicFramePr>
          <p:cNvPr id="31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268906"/>
              </p:ext>
            </p:extLst>
          </p:nvPr>
        </p:nvGraphicFramePr>
        <p:xfrm>
          <a:off x="2920324" y="2485000"/>
          <a:ext cx="23701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8"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324" y="2485000"/>
                        <a:ext cx="2370138" cy="636588"/>
                      </a:xfrm>
                      <a:prstGeom prst="rect">
                        <a:avLst/>
                      </a:prstGeom>
                      <a:solidFill>
                        <a:srgbClr val="00B0F0">
                          <a:alpha val="32941"/>
                        </a:srgbClr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14971"/>
              </p:ext>
            </p:extLst>
          </p:nvPr>
        </p:nvGraphicFramePr>
        <p:xfrm>
          <a:off x="275883" y="3848981"/>
          <a:ext cx="6985683" cy="59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9" name="Equation" r:id="rId11" imgW="3213000" imgH="279360" progId="Equation.DSMT4">
                  <p:embed/>
                </p:oleObj>
              </mc:Choice>
              <mc:Fallback>
                <p:oleObj name="Equation" r:id="rId11" imgW="321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83" y="3848981"/>
                        <a:ext cx="6985683" cy="597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37443" y="4986612"/>
            <a:ext cx="98594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2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Calibri" pitchFamily="34" charset="0"/>
              </a:rPr>
              <a:t>Se obtiene finalmente</a:t>
            </a:r>
            <a:r>
              <a:rPr lang="es-AR" sz="2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s-AR" sz="22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Calibri" pitchFamily="34" charset="0"/>
              </a:rPr>
              <a:t>el mismo resultado que utilizando Euler</a:t>
            </a:r>
            <a:r>
              <a:rPr lang="es-AR" sz="2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Calibri" pitchFamily="34" charset="0"/>
              </a:rPr>
              <a:t>:</a:t>
            </a:r>
          </a:p>
        </p:txBody>
      </p:sp>
      <p:graphicFrame>
        <p:nvGraphicFramePr>
          <p:cNvPr id="39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04297"/>
              </p:ext>
            </p:extLst>
          </p:nvPr>
        </p:nvGraphicFramePr>
        <p:xfrm>
          <a:off x="342900" y="5461568"/>
          <a:ext cx="5848078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20" name="Equation" r:id="rId13" imgW="2539800" imgH="253800" progId="Equation.DSMT4">
                  <p:embed/>
                </p:oleObj>
              </mc:Choice>
              <mc:Fallback>
                <p:oleObj name="Equation" r:id="rId13" imgW="253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461568"/>
                        <a:ext cx="5848078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522751"/>
              </p:ext>
            </p:extLst>
          </p:nvPr>
        </p:nvGraphicFramePr>
        <p:xfrm>
          <a:off x="4677193" y="6170982"/>
          <a:ext cx="35528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21" name="Equation" r:id="rId15" imgW="1358640" imgH="203040" progId="Equation.DSMT4">
                  <p:embed/>
                </p:oleObj>
              </mc:Choice>
              <mc:Fallback>
                <p:oleObj name="Equation" r:id="rId15" imgW="1358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193" y="6170982"/>
                        <a:ext cx="3552825" cy="52228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42900" y="6194552"/>
            <a:ext cx="32376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AR" sz="22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Con </a:t>
            </a:r>
            <a:r>
              <a:rPr lang="es-AR" sz="2200" b="1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Matlab</a:t>
            </a:r>
            <a:r>
              <a:rPr lang="es-AR" sz="22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con ZOH</a:t>
            </a:r>
          </a:p>
        </p:txBody>
      </p:sp>
      <p:sp>
        <p:nvSpPr>
          <p:cNvPr id="47" name="5 Flecha derecha"/>
          <p:cNvSpPr/>
          <p:nvPr/>
        </p:nvSpPr>
        <p:spPr bwMode="auto">
          <a:xfrm>
            <a:off x="3654663" y="6170982"/>
            <a:ext cx="736780" cy="478026"/>
          </a:xfrm>
          <a:prstGeom prst="rightArrow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Flecha derecha 47"/>
          <p:cNvSpPr/>
          <p:nvPr/>
        </p:nvSpPr>
        <p:spPr>
          <a:xfrm>
            <a:off x="5427503" y="2486226"/>
            <a:ext cx="1187241" cy="62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50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474640"/>
              </p:ext>
            </p:extLst>
          </p:nvPr>
        </p:nvGraphicFramePr>
        <p:xfrm>
          <a:off x="275883" y="4414252"/>
          <a:ext cx="7428938" cy="59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22" name="Equation" r:id="rId17" imgW="3416040" imgH="279360" progId="Equation.DSMT4">
                  <p:embed/>
                </p:oleObj>
              </mc:Choice>
              <mc:Fallback>
                <p:oleObj name="Equation" r:id="rId17" imgW="341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83" y="4414252"/>
                        <a:ext cx="7428938" cy="59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5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603" y="149287"/>
            <a:ext cx="10695731" cy="540593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Normalización de la Ecuación de Espacio de Estado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17551" y="6431340"/>
            <a:ext cx="480445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283475" y="1023668"/>
            <a:ext cx="1180931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Con el objetivo de reducir el rango dinámico de las variables para la implementación en procesadores de aritmética de punto fijo, se aplica una transformación lineal a la ecuación de estado (1) en tiempo continuo.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Esta normalización permite reducir la cantidad de dígitos para su parte entera e incrementar la cantidad de dígitos para la parte decimal, pudiéndose operar una representación numérica con mayor resolución.</a:t>
            </a:r>
          </a:p>
        </p:txBody>
      </p:sp>
      <p:graphicFrame>
        <p:nvGraphicFramePr>
          <p:cNvPr id="39" name="Object 17"/>
          <p:cNvGraphicFramePr>
            <a:graphicFrameLocks noChangeAspect="1"/>
          </p:cNvGraphicFramePr>
          <p:nvPr/>
        </p:nvGraphicFramePr>
        <p:xfrm>
          <a:off x="403117" y="4753507"/>
          <a:ext cx="43418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57" name="Equation" r:id="rId3" imgW="2438280" imgH="279360" progId="Equation.DSMT4">
                  <p:embed/>
                </p:oleObj>
              </mc:Choice>
              <mc:Fallback>
                <p:oleObj name="Equation" r:id="rId3" imgW="2438280" imgH="279360" progId="Equation.DSMT4">
                  <p:embed/>
                  <p:pic>
                    <p:nvPicPr>
                      <p:cNvPr id="3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17" y="4753507"/>
                        <a:ext cx="4341812" cy="50165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5959787" y="4520013"/>
          <a:ext cx="513238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58" name="Equation" r:id="rId5" imgW="2882880" imgH="507960" progId="Equation.DSMT4">
                  <p:embed/>
                </p:oleObj>
              </mc:Choice>
              <mc:Fallback>
                <p:oleObj name="Equation" r:id="rId5" imgW="2882880" imgH="507960" progId="Equation.DSMT4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787" y="4520013"/>
                        <a:ext cx="5132387" cy="91122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926275" y="3015027"/>
          <a:ext cx="3549023" cy="40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59" name="Equation" r:id="rId7" imgW="1803240" imgH="203040" progId="Equation.DSMT4">
                  <p:embed/>
                </p:oleObj>
              </mc:Choice>
              <mc:Fallback>
                <p:oleObj name="Equation" r:id="rId7" imgW="1803240" imgH="203040" progId="Equation.DSMT4">
                  <p:embed/>
                  <p:pic>
                    <p:nvPicPr>
                      <p:cNvPr id="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5" y="3015027"/>
                        <a:ext cx="3549023" cy="40128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283475" y="3015027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(1)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9812" y="3654096"/>
            <a:ext cx="1180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ES" dirty="0">
                <a:solidFill>
                  <a:srgbClr val="0070C0"/>
                </a:solidFill>
                <a:latin typeface="Bookman Old Style" panose="02050604050505020204" pitchFamily="18" charset="0"/>
              </a:rPr>
              <a:t>Cómo se realiza: La normalización del vector de estado consiste en dividir cada una de sus variables de estado por un valor base “</a:t>
            </a:r>
            <a:r>
              <a:rPr lang="es-ES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X</a:t>
            </a:r>
            <a:r>
              <a:rPr lang="es-ES" i="1" baseline="-25000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base</a:t>
            </a:r>
            <a:r>
              <a:rPr lang="es-ES" dirty="0">
                <a:solidFill>
                  <a:srgbClr val="0070C0"/>
                </a:solidFill>
                <a:latin typeface="Bookman Old Style" panose="02050604050505020204" pitchFamily="18" charset="0"/>
              </a:rPr>
              <a:t>”. Este valor base está dado por alguna magnitud nominal representativa del proceso.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4993435" y="4828374"/>
            <a:ext cx="717846" cy="426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9812" y="5682186"/>
            <a:ext cx="11655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Si las variables de estado son tensiones y corrientes, entonces los valores base pueden ser tensiones y corrientes nominales de operación a plena carga, por ejemplo.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9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603" y="149287"/>
            <a:ext cx="10695731" cy="540593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Normalización de la Ecuación de Espacio de Estado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6364" y="6401673"/>
            <a:ext cx="407368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0" name="Object 17"/>
          <p:cNvGraphicFramePr>
            <a:graphicFrameLocks noChangeAspect="1"/>
          </p:cNvGraphicFramePr>
          <p:nvPr/>
        </p:nvGraphicFramePr>
        <p:xfrm>
          <a:off x="1161591" y="1767582"/>
          <a:ext cx="1606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6"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3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91" y="1767582"/>
                        <a:ext cx="1606550" cy="41116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8252" y="945555"/>
            <a:ext cx="11655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Se define entonces, una transformación lineal </a:t>
            </a:r>
            <a:r>
              <a:rPr lang="es-AR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b="1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siendo la misma una matriz diagonal, de tal forma que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4326627" y="1530838"/>
          <a:ext cx="52260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7" name="Equation" r:id="rId5" imgW="2933640" imgH="482400" progId="Equation.DSMT4">
                  <p:embed/>
                </p:oleObj>
              </mc:Choice>
              <mc:Fallback>
                <p:oleObj name="Equation" r:id="rId5" imgW="2933640" imgH="482400" progId="Equation.DSMT4">
                  <p:embed/>
                  <p:pic>
                    <p:nvPicPr>
                      <p:cNvPr id="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627" y="1530838"/>
                        <a:ext cx="5226050" cy="86836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/>
          <p:cNvSpPr/>
          <p:nvPr/>
        </p:nvSpPr>
        <p:spPr>
          <a:xfrm>
            <a:off x="264420" y="2497817"/>
            <a:ext cx="11809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ES" dirty="0">
                <a:solidFill>
                  <a:srgbClr val="0070C0"/>
                </a:solidFill>
                <a:latin typeface="Bookman Old Style" panose="02050604050505020204" pitchFamily="18" charset="0"/>
              </a:rPr>
              <a:t>De la misma forma que para los estados, pueden normalizarse también los vectores de la acción de control y de la perturbación, o sea:</a:t>
            </a:r>
          </a:p>
        </p:txBody>
      </p:sp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3957554" y="3054708"/>
          <a:ext cx="30527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8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1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554" y="3054708"/>
                        <a:ext cx="3052763" cy="7747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4 CuadroTexto"/>
          <p:cNvSpPr txBox="1">
            <a:spLocks noChangeArrowheads="1"/>
          </p:cNvSpPr>
          <p:nvPr/>
        </p:nvSpPr>
        <p:spPr bwMode="auto">
          <a:xfrm>
            <a:off x="647241" y="1757919"/>
            <a:ext cx="514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sz="2000" dirty="0">
                <a:solidFill>
                  <a:srgbClr val="0000FF"/>
                </a:solidFill>
                <a:latin typeface="Bookman Old Style" pitchFamily="18" charset="0"/>
              </a:rPr>
              <a:t>(2)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9192" y="3822497"/>
            <a:ext cx="8038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ES" dirty="0">
                <a:solidFill>
                  <a:srgbClr val="0070C0"/>
                </a:solidFill>
                <a:latin typeface="Bookman Old Style" panose="02050604050505020204" pitchFamily="18" charset="0"/>
              </a:rPr>
              <a:t>Teniéndose en cuenta (2), la ecuación de estado normalizada resulta:</a:t>
            </a:r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3116535" y="4218001"/>
          <a:ext cx="6292851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89" name="Equation" r:id="rId9" imgW="3530520" imgH="228600" progId="Equation.DSMT4">
                  <p:embed/>
                </p:oleObj>
              </mc:Choice>
              <mc:Fallback>
                <p:oleObj name="Equation" r:id="rId9" imgW="3530520" imgH="228600" progId="Equation.DSMT4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535" y="4218001"/>
                        <a:ext cx="6292851" cy="41116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209192" y="4747873"/>
          <a:ext cx="71262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0" name="Equation" r:id="rId11" imgW="4000320" imgH="241200" progId="Equation.DSMT4">
                  <p:embed/>
                </p:oleObj>
              </mc:Choice>
              <mc:Fallback>
                <p:oleObj name="Equation" r:id="rId11" imgW="4000320" imgH="241200" progId="Equation.DSMT4">
                  <p:embed/>
                  <p:pic>
                    <p:nvPicPr>
                      <p:cNvPr id="2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92" y="4747873"/>
                        <a:ext cx="7126287" cy="43338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169342" y="5520611"/>
          <a:ext cx="64055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1" name="Equation" r:id="rId13" imgW="3593880" imgH="241200" progId="Equation.DSMT4">
                  <p:embed/>
                </p:oleObj>
              </mc:Choice>
              <mc:Fallback>
                <p:oleObj name="Equation" r:id="rId13" imgW="3593880" imgH="241200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42" y="5520611"/>
                        <a:ext cx="6405563" cy="433388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169342" y="6038468"/>
          <a:ext cx="63150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2" name="Equation" r:id="rId15" imgW="3543120" imgH="241200" progId="Equation.DSMT4">
                  <p:embed/>
                </p:oleObj>
              </mc:Choice>
              <mc:Fallback>
                <p:oleObj name="Equation" r:id="rId15" imgW="3543120" imgH="241200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42" y="6038468"/>
                        <a:ext cx="6315075" cy="43338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7146805" y="5748418"/>
          <a:ext cx="41195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3" name="Equation" r:id="rId17" imgW="2311200" imgH="228600" progId="Equation.DSMT4">
                  <p:embed/>
                </p:oleObj>
              </mc:Choice>
              <mc:Fallback>
                <p:oleObj name="Equation" r:id="rId17" imgW="2311200" imgH="228600" progId="Equation.DSMT4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805" y="5748418"/>
                        <a:ext cx="4119562" cy="41116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errar llave 6"/>
          <p:cNvSpPr/>
          <p:nvPr/>
        </p:nvSpPr>
        <p:spPr>
          <a:xfrm>
            <a:off x="6551757" y="5599098"/>
            <a:ext cx="119063" cy="820023"/>
          </a:xfrm>
          <a:prstGeom prst="rightBrace">
            <a:avLst>
              <a:gd name="adj1" fmla="val 74652"/>
              <a:gd name="adj2" fmla="val 47178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1"/>
          <p:cNvSpPr/>
          <p:nvPr/>
        </p:nvSpPr>
        <p:spPr>
          <a:xfrm>
            <a:off x="6739784" y="5335945"/>
            <a:ext cx="518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ES" dirty="0">
                <a:solidFill>
                  <a:srgbClr val="0070C0"/>
                </a:solidFill>
                <a:latin typeface="Bookman Old Style" panose="02050604050505020204" pitchFamily="18" charset="0"/>
              </a:rPr>
              <a:t>Ecuación de Espacio de Estado Normalizada</a:t>
            </a:r>
          </a:p>
        </p:txBody>
      </p:sp>
    </p:spTree>
    <p:extLst>
      <p:ext uri="{BB962C8B-B14F-4D97-AF65-F5344CB8AC3E}">
        <p14:creationId xmlns:p14="http://schemas.microsoft.com/office/powerpoint/2010/main" val="6525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2"/>
            <a:ext cx="11802218" cy="426347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Obtención del Modelo de Espacio de Estado Discreto Normalizado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00960" y="659006"/>
            <a:ext cx="996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Se definen las matrices de estado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B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y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E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y luego se realiza la normalización.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0960" y="1028338"/>
            <a:ext cx="1055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Vector de estados: x = [</a:t>
            </a:r>
            <a:r>
              <a:rPr lang="es-A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vd</a:t>
            </a:r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  <a:r>
              <a:rPr lang="es-A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vq</a:t>
            </a:r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id </a:t>
            </a:r>
            <a:r>
              <a:rPr lang="es-A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iq</a:t>
            </a:r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]' x1=x2=tensiones;  x3=x4=Corrientes</a:t>
            </a:r>
          </a:p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de dinámicas: 4 x 4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A=[a11  a12  a13  a14; a21  a22  a23  a24; a31  a32  a33  a34; a41  a42  a43  a44];</a:t>
            </a:r>
          </a:p>
          <a:p>
            <a:endParaRPr lang="es-AR" sz="140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de entradas: 4 x 2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B=[b11  b12; b21  b22; b31  b32; b41  b42];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de perturbaciones: 4 x 2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E=[b11  b12; b21  b22; b31  b32; b41  b42];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        </a:t>
            </a:r>
          </a:p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de Normalización: 4 x 4. Igual dimensión que la matriz A. </a:t>
            </a:r>
          </a:p>
          <a:p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=[1/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0        0        0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        1/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0        0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           0     1/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0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0           0        0     1/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Matrices de la Planta en tiempo continuo, normalizadas</a:t>
            </a:r>
          </a:p>
          <a:p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*A*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*B*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En=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Tn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*E*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Ibase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0960" y="5422426"/>
            <a:ext cx="11067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Se obtienen luego las matrices en tiempo discreto, normalizadas respecto a los valores base: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0960" y="5861103"/>
            <a:ext cx="9312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Obtención de las matrices de la planta normalizada G y H en tiempo discreto</a:t>
            </a: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[G,H]=c2d(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An,Bn,T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862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94891" y="110766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114912" y="764831"/>
            <a:ext cx="9245864" cy="4140591"/>
            <a:chOff x="1669786" y="945469"/>
            <a:chExt cx="8588636" cy="3718039"/>
          </a:xfrm>
        </p:grpSpPr>
        <p:pic>
          <p:nvPicPr>
            <p:cNvPr id="32" name="Picture 6" descr="Timing_Ch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786" y="945469"/>
              <a:ext cx="8588636" cy="371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AutoShape 692"/>
            <p:cNvSpPr>
              <a:spLocks noChangeArrowheads="1"/>
            </p:cNvSpPr>
            <p:nvPr/>
          </p:nvSpPr>
          <p:spPr bwMode="auto">
            <a:xfrm>
              <a:off x="8267698" y="2012317"/>
              <a:ext cx="956582" cy="34001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0" name="AutoShape 692"/>
            <p:cNvSpPr>
              <a:spLocks noChangeArrowheads="1"/>
            </p:cNvSpPr>
            <p:nvPr/>
          </p:nvSpPr>
          <p:spPr bwMode="auto">
            <a:xfrm>
              <a:off x="6207759" y="1962150"/>
              <a:ext cx="980217" cy="32153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63540" y="5030236"/>
            <a:ext cx="113047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Si analizamos el esquema, se observa que la acción de control en tiempo discreto que está siendo aplicada a la entrada de la planta, durante el intervalo de muestreo, por ejemplo entre </a:t>
            </a:r>
            <a:r>
              <a:rPr lang="es-AR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 y (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k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+1)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, no depende solamente de la acción de control actual 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u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(</a:t>
            </a:r>
            <a:r>
              <a:rPr lang="es-AR" i="1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kT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), sino también de la acción de control anterior, o sea 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u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[(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k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-1)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]. </a:t>
            </a:r>
            <a:r>
              <a:rPr lang="es-A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Esta última debe ser tenida en cuenta en el modelo, lo cual permite incorporar el atraso de implementación digital.</a:t>
            </a:r>
          </a:p>
        </p:txBody>
      </p:sp>
    </p:spTree>
    <p:extLst>
      <p:ext uri="{BB962C8B-B14F-4D97-AF65-F5344CB8AC3E}">
        <p14:creationId xmlns:p14="http://schemas.microsoft.com/office/powerpoint/2010/main" val="1210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39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3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4890" y="821447"/>
            <a:ext cx="118022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ES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Debe solucionarse la ecuación diferencial entrada-estado, desde el inicio hasta el fin de un intervalo de muestreo, por ejemplo, entre los instante </a:t>
            </a:r>
            <a:r>
              <a:rPr lang="es-ES" sz="2000" i="1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kT</a:t>
            </a:r>
            <a:r>
              <a:rPr lang="es-ES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y (</a:t>
            </a:r>
            <a:r>
              <a:rPr lang="es-ES" sz="2000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k</a:t>
            </a:r>
            <a:r>
              <a:rPr lang="es-ES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+1)</a:t>
            </a:r>
            <a:r>
              <a:rPr lang="es-ES" sz="2000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T</a:t>
            </a:r>
            <a:r>
              <a:rPr lang="es-ES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considerándose el efecto de ambas acciones de control.</a:t>
            </a:r>
            <a:endParaRPr lang="es-AR" sz="2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289098" y="6064969"/>
            <a:ext cx="852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dirty="0">
                <a:solidFill>
                  <a:srgbClr val="0000FF"/>
                </a:solidFill>
                <a:latin typeface="Bookman Old Style" pitchFamily="18" charset="0"/>
                <a:cs typeface="+mn-cs"/>
              </a:rPr>
              <a:t>(5)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4254" y="2362674"/>
            <a:ext cx="86566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1°) entre los instantes donde se aplica </a:t>
            </a:r>
            <a:r>
              <a:rPr lang="es-AR" sz="2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[(</a:t>
            </a:r>
            <a:r>
              <a:rPr lang="es-AR" sz="2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−1)</a:t>
            </a:r>
            <a:r>
              <a:rPr lang="es-AR" sz="2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s-AR" sz="2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AR" sz="2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AR" sz="2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s-AR" sz="2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-AR" sz="2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i="1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AR" sz="2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graphicFrame>
        <p:nvGraphicFramePr>
          <p:cNvPr id="11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104861"/>
              </p:ext>
            </p:extLst>
          </p:nvPr>
        </p:nvGraphicFramePr>
        <p:xfrm>
          <a:off x="1737361" y="5994279"/>
          <a:ext cx="7481171" cy="70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73" name="Equation" r:id="rId3" imgW="3924300" imgH="355600" progId="Equation.DSMT4">
                  <p:embed/>
                </p:oleObj>
              </mc:Choice>
              <mc:Fallback>
                <p:oleObj name="Equation" r:id="rId3" imgW="3924300" imgH="355600" progId="Equation.DSMT4">
                  <p:embed/>
                  <p:pic>
                    <p:nvPicPr>
                      <p:cNvPr id="4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361" y="5994279"/>
                        <a:ext cx="7481171" cy="70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98680"/>
              </p:ext>
            </p:extLst>
          </p:nvPr>
        </p:nvGraphicFramePr>
        <p:xfrm>
          <a:off x="6284422" y="1655462"/>
          <a:ext cx="4446319" cy="67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74" name="Equation" r:id="rId5" imgW="2349360" imgH="355320" progId="Equation.DSMT4">
                  <p:embed/>
                </p:oleObj>
              </mc:Choice>
              <mc:Fallback>
                <p:oleObj name="Equation" r:id="rId5" imgW="2349360" imgH="355320" progId="Equation.DSMT4">
                  <p:embed/>
                  <p:pic>
                    <p:nvPicPr>
                      <p:cNvPr id="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422" y="1655462"/>
                        <a:ext cx="4446319" cy="67859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4890" y="1778883"/>
            <a:ext cx="6089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Para esto utilizamos la ecuación solución (2)</a:t>
            </a:r>
            <a:endParaRPr lang="es-AR" sz="2000" i="1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66767" y="2977243"/>
            <a:ext cx="6058971" cy="2833354"/>
            <a:chOff x="366767" y="2977243"/>
            <a:chExt cx="6058971" cy="2833354"/>
          </a:xfrm>
        </p:grpSpPr>
        <p:pic>
          <p:nvPicPr>
            <p:cNvPr id="17" name="Picture 6" descr="Timing_Char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67" y="2977243"/>
              <a:ext cx="6058971" cy="283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692"/>
            <p:cNvSpPr>
              <a:spLocks noChangeArrowheads="1"/>
            </p:cNvSpPr>
            <p:nvPr/>
          </p:nvSpPr>
          <p:spPr bwMode="auto">
            <a:xfrm>
              <a:off x="3568142" y="3768571"/>
              <a:ext cx="691508" cy="24502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cxnSp>
        <p:nvCxnSpPr>
          <p:cNvPr id="3" name="Conector angular 2"/>
          <p:cNvCxnSpPr/>
          <p:nvPr/>
        </p:nvCxnSpPr>
        <p:spPr>
          <a:xfrm rot="5400000">
            <a:off x="4155471" y="2826455"/>
            <a:ext cx="928804" cy="920254"/>
          </a:xfrm>
          <a:prstGeom prst="bentConnector3">
            <a:avLst>
              <a:gd name="adj1" fmla="val 66408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echa izquierda y derecha 32"/>
          <p:cNvSpPr/>
          <p:nvPr/>
        </p:nvSpPr>
        <p:spPr>
          <a:xfrm>
            <a:off x="3923913" y="4123410"/>
            <a:ext cx="707354" cy="1803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60640"/>
            <a:ext cx="6544307" cy="61159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Introducción: Conceptos Básicos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91344" y="949666"/>
            <a:ext cx="1143827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300" b="1" dirty="0">
                <a:solidFill>
                  <a:srgbClr val="008000"/>
                </a:solidFill>
              </a:rPr>
              <a:t>Concepto de Estado</a:t>
            </a:r>
            <a:r>
              <a:rPr lang="es-AR" sz="2300" dirty="0">
                <a:solidFill>
                  <a:srgbClr val="008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s-AR" sz="2300" dirty="0">
                <a:solidFill>
                  <a:srgbClr val="008000"/>
                </a:solidFill>
              </a:rPr>
              <a:t>El “</a:t>
            </a:r>
            <a:r>
              <a:rPr lang="es-AR" sz="2300" b="1" dirty="0">
                <a:solidFill>
                  <a:srgbClr val="008000"/>
                </a:solidFill>
              </a:rPr>
              <a:t>estado</a:t>
            </a:r>
            <a:r>
              <a:rPr lang="es-AR" sz="2300" dirty="0">
                <a:solidFill>
                  <a:srgbClr val="008000"/>
                </a:solidFill>
              </a:rPr>
              <a:t>” de un sistema en el tiempo inicial 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baseline="-25000" dirty="0">
                <a:solidFill>
                  <a:srgbClr val="008000"/>
                </a:solidFill>
              </a:rPr>
              <a:t>0</a:t>
            </a:r>
            <a:r>
              <a:rPr lang="es-AR" sz="2300" dirty="0">
                <a:solidFill>
                  <a:srgbClr val="008000"/>
                </a:solidFill>
              </a:rPr>
              <a:t>, es la cantidad de información en 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baseline="-25000" dirty="0">
                <a:solidFill>
                  <a:srgbClr val="008000"/>
                </a:solidFill>
              </a:rPr>
              <a:t>0</a:t>
            </a:r>
            <a:r>
              <a:rPr lang="es-AR" sz="2300" dirty="0">
                <a:solidFill>
                  <a:srgbClr val="008000"/>
                </a:solidFill>
              </a:rPr>
              <a:t> que juntamente con la entrada u(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baseline="-25000" dirty="0">
                <a:solidFill>
                  <a:srgbClr val="008000"/>
                </a:solidFill>
              </a:rPr>
              <a:t>0</a:t>
            </a:r>
            <a:r>
              <a:rPr lang="es-AR" sz="2300" dirty="0">
                <a:solidFill>
                  <a:srgbClr val="008000"/>
                </a:solidFill>
              </a:rPr>
              <a:t>,∞), determina de forma única el comportamiento del sistema, o sea, determina la salida </a:t>
            </a:r>
            <a:r>
              <a:rPr lang="es-AR" sz="2300" i="1" dirty="0">
                <a:solidFill>
                  <a:srgbClr val="008000"/>
                </a:solidFill>
              </a:rPr>
              <a:t>y</a:t>
            </a:r>
            <a:r>
              <a:rPr lang="es-AR" sz="2300" dirty="0">
                <a:solidFill>
                  <a:srgbClr val="008000"/>
                </a:solidFill>
              </a:rPr>
              <a:t>(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dirty="0">
                <a:solidFill>
                  <a:srgbClr val="008000"/>
                </a:solidFill>
              </a:rPr>
              <a:t>) para todo  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dirty="0">
                <a:solidFill>
                  <a:srgbClr val="008000"/>
                </a:solidFill>
              </a:rPr>
              <a:t> </a:t>
            </a:r>
            <a:r>
              <a:rPr lang="en-US" sz="2300" dirty="0">
                <a:solidFill>
                  <a:srgbClr val="008000"/>
                </a:solidFill>
              </a:rPr>
              <a:t>≥ </a:t>
            </a:r>
            <a:r>
              <a:rPr lang="es-AR" sz="2300" i="1" dirty="0">
                <a:solidFill>
                  <a:srgbClr val="008000"/>
                </a:solidFill>
              </a:rPr>
              <a:t>t</a:t>
            </a:r>
            <a:r>
              <a:rPr lang="es-AR" sz="2300" baseline="-25000" dirty="0">
                <a:solidFill>
                  <a:srgbClr val="008000"/>
                </a:solidFill>
              </a:rPr>
              <a:t>0</a:t>
            </a:r>
            <a:r>
              <a:rPr lang="es-AR" sz="23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91341" y="2611659"/>
            <a:ext cx="114382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300" b="1" u="sng" dirty="0">
                <a:solidFill>
                  <a:srgbClr val="008000"/>
                </a:solidFill>
              </a:rPr>
              <a:t>IMPORTANTE</a:t>
            </a:r>
            <a:r>
              <a:rPr lang="es-AR" sz="2300" dirty="0">
                <a:solidFill>
                  <a:srgbClr val="008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s-AR" sz="2300" dirty="0">
                <a:solidFill>
                  <a:srgbClr val="008000"/>
                </a:solidFill>
              </a:rPr>
              <a:t>Cuando hablamos del comportamiento del sistema dinámico nos referimos a la respuesta de la “salida” y a la de los “estados”.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6092" y="3965876"/>
            <a:ext cx="1143827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300" b="1" dirty="0">
                <a:solidFill>
                  <a:srgbClr val="008000"/>
                </a:solidFill>
              </a:rPr>
              <a:t>Variables de Estado</a:t>
            </a:r>
            <a:r>
              <a:rPr lang="es-AR" sz="2300" dirty="0">
                <a:solidFill>
                  <a:srgbClr val="008000"/>
                </a:solidFill>
              </a:rPr>
              <a:t>: </a:t>
            </a:r>
            <a:r>
              <a:rPr lang="es-AR" sz="2300" dirty="0">
                <a:solidFill>
                  <a:srgbClr val="FF0000"/>
                </a:solidFill>
              </a:rPr>
              <a:t>Son el menor conjunto de variables necesario para describir completamente el estado de un sistema dinámico.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s-AR" sz="2300" dirty="0">
                <a:solidFill>
                  <a:srgbClr val="008000"/>
                </a:solidFill>
              </a:rPr>
              <a:t>El estado de un sistema dinámico puede ser representado por un vector columna, dimensionalmente finito, denotado por “</a:t>
            </a:r>
            <a:r>
              <a:rPr lang="es-AR" sz="2300" b="1" dirty="0">
                <a:solidFill>
                  <a:srgbClr val="008000"/>
                </a:solidFill>
              </a:rPr>
              <a:t>x</a:t>
            </a:r>
            <a:r>
              <a:rPr lang="es-AR" sz="2300" dirty="0">
                <a:solidFill>
                  <a:srgbClr val="008000"/>
                </a:solidFill>
              </a:rPr>
              <a:t>”, llamado “vector de estado” y sus elementos son las denominadas “variables de estado”.</a:t>
            </a: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7595"/>
              </p:ext>
            </p:extLst>
          </p:nvPr>
        </p:nvGraphicFramePr>
        <p:xfrm>
          <a:off x="4150901" y="5981812"/>
          <a:ext cx="3156644" cy="56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06" name="Equation" r:id="rId3" imgW="1447172" imgH="253890" progId="Equation.DSMT4">
                  <p:embed/>
                </p:oleObj>
              </mc:Choice>
              <mc:Fallback>
                <p:oleObj name="Equation" r:id="rId3" imgW="1447172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901" y="5981812"/>
                        <a:ext cx="3156644" cy="56072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7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3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83147" y="5364670"/>
            <a:ext cx="105894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Sustituyendo (5) en (6) y mediante simplificaciones, se llega a esta ecuación de estados: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5503" y="867131"/>
            <a:ext cx="89212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2°) entre los instantes donde se aplica </a:t>
            </a:r>
            <a:r>
              <a:rPr lang="es-AR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AR" sz="22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AR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s-AR" sz="22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s-AR" sz="22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i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y </a:t>
            </a:r>
            <a:r>
              <a:rPr lang="es-AR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[(</a:t>
            </a:r>
            <a:r>
              <a:rPr lang="es-AR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+1)]</a:t>
            </a:r>
            <a:r>
              <a:rPr lang="es-AR" sz="2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AR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17 CuadroTexto"/>
          <p:cNvSpPr txBox="1">
            <a:spLocks noChangeArrowheads="1"/>
          </p:cNvSpPr>
          <p:nvPr/>
        </p:nvSpPr>
        <p:spPr bwMode="auto">
          <a:xfrm>
            <a:off x="9186094" y="4684079"/>
            <a:ext cx="85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dirty="0">
                <a:solidFill>
                  <a:srgbClr val="0000FF"/>
                </a:solidFill>
                <a:latin typeface="Bookman Old Style" pitchFamily="18" charset="0"/>
                <a:cs typeface="+mn-cs"/>
              </a:rPr>
              <a:t>(6)</a:t>
            </a:r>
          </a:p>
        </p:txBody>
      </p:sp>
      <p:graphicFrame>
        <p:nvGraphicFramePr>
          <p:cNvPr id="12" name="4 Objeto"/>
          <p:cNvGraphicFramePr>
            <a:graphicFrameLocks noChangeAspect="1"/>
          </p:cNvGraphicFramePr>
          <p:nvPr/>
        </p:nvGraphicFramePr>
        <p:xfrm>
          <a:off x="1652088" y="4578680"/>
          <a:ext cx="7664659" cy="67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0" name="Equation" r:id="rId3" imgW="4051080" imgH="355320" progId="Equation.DSMT4">
                  <p:embed/>
                </p:oleObj>
              </mc:Choice>
              <mc:Fallback>
                <p:oleObj name="Equation" r:id="rId3" imgW="4051080" imgH="355320" progId="Equation.DSMT4">
                  <p:embed/>
                  <p:pic>
                    <p:nvPicPr>
                      <p:cNvPr id="12" name="4 Objeto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2088" y="4578680"/>
                        <a:ext cx="7664659" cy="67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6 Objeto"/>
          <p:cNvGraphicFramePr>
            <a:graphicFrameLocks noChangeAspect="1"/>
          </p:cNvGraphicFramePr>
          <p:nvPr/>
        </p:nvGraphicFramePr>
        <p:xfrm>
          <a:off x="1351607" y="5912450"/>
          <a:ext cx="8577799" cy="66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51" name="Equation" r:id="rId5" imgW="4559300" imgH="355600" progId="Equation.DSMT4">
                  <p:embed/>
                </p:oleObj>
              </mc:Choice>
              <mc:Fallback>
                <p:oleObj name="Equation" r:id="rId5" imgW="4559300" imgH="355600" progId="Equation.DSMT4">
                  <p:embed/>
                  <p:pic>
                    <p:nvPicPr>
                      <p:cNvPr id="13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607" y="5912450"/>
                        <a:ext cx="8577799" cy="66833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483146" y="1558480"/>
            <a:ext cx="6058971" cy="2833354"/>
            <a:chOff x="483146" y="1558480"/>
            <a:chExt cx="6058971" cy="2833354"/>
          </a:xfrm>
        </p:grpSpPr>
        <p:pic>
          <p:nvPicPr>
            <p:cNvPr id="17" name="Picture 6" descr="Timing_Char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46" y="1558480"/>
              <a:ext cx="6058971" cy="283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692"/>
            <p:cNvSpPr>
              <a:spLocks noChangeArrowheads="1"/>
            </p:cNvSpPr>
            <p:nvPr/>
          </p:nvSpPr>
          <p:spPr bwMode="auto">
            <a:xfrm>
              <a:off x="5138663" y="2399706"/>
              <a:ext cx="691508" cy="24502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cxnSp>
        <p:nvCxnSpPr>
          <p:cNvPr id="19" name="Conector angular 18"/>
          <p:cNvCxnSpPr/>
          <p:nvPr/>
        </p:nvCxnSpPr>
        <p:spPr>
          <a:xfrm rot="16200000" flipH="1">
            <a:off x="5049407" y="1671206"/>
            <a:ext cx="1027777" cy="303415"/>
          </a:xfrm>
          <a:prstGeom prst="bentConnector3">
            <a:avLst>
              <a:gd name="adj1" fmla="val 50000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izquierda y derecha 24"/>
          <p:cNvSpPr/>
          <p:nvPr/>
        </p:nvSpPr>
        <p:spPr>
          <a:xfrm>
            <a:off x="4764617" y="2939842"/>
            <a:ext cx="698634" cy="1803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17 CuadroTexto"/>
          <p:cNvSpPr txBox="1">
            <a:spLocks noChangeArrowheads="1"/>
          </p:cNvSpPr>
          <p:nvPr/>
        </p:nvSpPr>
        <p:spPr bwMode="auto">
          <a:xfrm>
            <a:off x="9929406" y="6015636"/>
            <a:ext cx="85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dirty="0">
                <a:solidFill>
                  <a:srgbClr val="0000FF"/>
                </a:solidFill>
                <a:latin typeface="Bookman Old Style" pitchFamily="18" charset="0"/>
                <a:cs typeface="+mn-cs"/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36423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41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3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graphicFrame>
        <p:nvGraphicFramePr>
          <p:cNvPr id="15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40027"/>
              </p:ext>
            </p:extLst>
          </p:nvPr>
        </p:nvGraphicFramePr>
        <p:xfrm>
          <a:off x="2784362" y="2039955"/>
          <a:ext cx="13954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7" name="Equation" r:id="rId3" imgW="723586" imgH="228501" progId="Equation.DSMT4">
                  <p:embed/>
                </p:oleObj>
              </mc:Choice>
              <mc:Fallback>
                <p:oleObj name="Equation" r:id="rId3" imgW="723586" imgH="228501" progId="Equation.DSMT4">
                  <p:embed/>
                  <p:pic>
                    <p:nvPicPr>
                      <p:cNvPr id="8205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362" y="2039955"/>
                        <a:ext cx="139541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38588"/>
              </p:ext>
            </p:extLst>
          </p:nvPr>
        </p:nvGraphicFramePr>
        <p:xfrm>
          <a:off x="4352376" y="1912037"/>
          <a:ext cx="2619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8" name="Equation" r:id="rId5" imgW="1358640" imgH="368280" progId="Equation.DSMT4">
                  <p:embed/>
                </p:oleObj>
              </mc:Choice>
              <mc:Fallback>
                <p:oleObj name="Equation" r:id="rId5" imgW="1358640" imgH="368280" progId="Equation.DSMT4">
                  <p:embed/>
                  <p:pic>
                    <p:nvPicPr>
                      <p:cNvPr id="8206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376" y="1912037"/>
                        <a:ext cx="26193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014427"/>
              </p:ext>
            </p:extLst>
          </p:nvPr>
        </p:nvGraphicFramePr>
        <p:xfrm>
          <a:off x="7201161" y="1912037"/>
          <a:ext cx="31083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59" name="Equation" r:id="rId7" imgW="1612800" imgH="368280" progId="Equation.DSMT4">
                  <p:embed/>
                </p:oleObj>
              </mc:Choice>
              <mc:Fallback>
                <p:oleObj name="Equation" r:id="rId7" imgW="1612800" imgH="368280" progId="Equation.DSMT4">
                  <p:embed/>
                  <p:pic>
                    <p:nvPicPr>
                      <p:cNvPr id="8207" name="1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161" y="1912037"/>
                        <a:ext cx="31083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23496"/>
              </p:ext>
            </p:extLst>
          </p:nvPr>
        </p:nvGraphicFramePr>
        <p:xfrm>
          <a:off x="419142" y="3361946"/>
          <a:ext cx="5886366" cy="4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60" name="Equation" r:id="rId9" imgW="2984400" imgH="228600" progId="Equation.DSMT4">
                  <p:embed/>
                </p:oleObj>
              </mc:Choice>
              <mc:Fallback>
                <p:oleObj name="Equation" r:id="rId9" imgW="2984400" imgH="228600" progId="Equation.DSMT4">
                  <p:embed/>
                  <p:pic>
                    <p:nvPicPr>
                      <p:cNvPr id="19" name="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42" y="3361946"/>
                        <a:ext cx="5886366" cy="4497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04577"/>
              </p:ext>
            </p:extLst>
          </p:nvPr>
        </p:nvGraphicFramePr>
        <p:xfrm>
          <a:off x="4445000" y="2614704"/>
          <a:ext cx="3328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61" name="Equation" r:id="rId11" imgW="1726920" imgH="279360" progId="Equation.DSMT4">
                  <p:embed/>
                </p:oleObj>
              </mc:Choice>
              <mc:Fallback>
                <p:oleObj name="Equation" r:id="rId11" imgW="1726920" imgH="279360" progId="Equation.DSMT4">
                  <p:embed/>
                  <p:pic>
                    <p:nvPicPr>
                      <p:cNvPr id="2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614704"/>
                        <a:ext cx="3328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9182"/>
              </p:ext>
            </p:extLst>
          </p:nvPr>
        </p:nvGraphicFramePr>
        <p:xfrm>
          <a:off x="8231056" y="2614704"/>
          <a:ext cx="2889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62" name="Equation" r:id="rId13" imgW="1498320" imgH="279360" progId="Equation.DSMT4">
                  <p:embed/>
                </p:oleObj>
              </mc:Choice>
              <mc:Fallback>
                <p:oleObj name="Equation" r:id="rId13" imgW="1498320" imgH="279360" progId="Equation.DSMT4">
                  <p:embed/>
                  <p:pic>
                    <p:nvPicPr>
                      <p:cNvPr id="21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056" y="2614704"/>
                        <a:ext cx="28892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77368"/>
              </p:ext>
            </p:extLst>
          </p:nvPr>
        </p:nvGraphicFramePr>
        <p:xfrm>
          <a:off x="6490984" y="3358798"/>
          <a:ext cx="547211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63" name="Equation" r:id="rId15" imgW="3022560" imgH="914400" progId="Equation.DSMT4">
                  <p:embed/>
                </p:oleObj>
              </mc:Choice>
              <mc:Fallback>
                <p:oleObj name="Equation" r:id="rId15" imgW="3022560" imgH="914400" progId="Equation.DSMT4">
                  <p:embed/>
                  <p:pic>
                    <p:nvPicPr>
                      <p:cNvPr id="23" name="1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984" y="3358798"/>
                        <a:ext cx="5472112" cy="1651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98216"/>
              </p:ext>
            </p:extLst>
          </p:nvPr>
        </p:nvGraphicFramePr>
        <p:xfrm>
          <a:off x="399501" y="4034145"/>
          <a:ext cx="39528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64" name="Equation" r:id="rId17" imgW="2184120" imgH="228600" progId="Equation.DSMT4">
                  <p:embed/>
                </p:oleObj>
              </mc:Choice>
              <mc:Fallback>
                <p:oleObj name="Equation" r:id="rId17" imgW="2184120" imgH="228600" progId="Equation.DSMT4">
                  <p:embed/>
                  <p:pic>
                    <p:nvPicPr>
                      <p:cNvPr id="24" name="1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01" y="4034145"/>
                        <a:ext cx="3952875" cy="4127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o 29"/>
          <p:cNvGrpSpPr/>
          <p:nvPr/>
        </p:nvGrpSpPr>
        <p:grpSpPr>
          <a:xfrm>
            <a:off x="1690688" y="882650"/>
            <a:ext cx="8343900" cy="1029388"/>
            <a:chOff x="1690688" y="882650"/>
            <a:chExt cx="8343900" cy="1029388"/>
          </a:xfrm>
        </p:grpSpPr>
        <p:sp>
          <p:nvSpPr>
            <p:cNvPr id="27" name="Rectángulo redondeado 26"/>
            <p:cNvSpPr/>
            <p:nvPr/>
          </p:nvSpPr>
          <p:spPr>
            <a:xfrm>
              <a:off x="7360748" y="889000"/>
              <a:ext cx="1980102" cy="63509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ángulo redondeado 2"/>
            <p:cNvSpPr/>
            <p:nvPr/>
          </p:nvSpPr>
          <p:spPr>
            <a:xfrm>
              <a:off x="4445000" y="901242"/>
              <a:ext cx="1530611" cy="62285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ángulo redondeado 1"/>
            <p:cNvSpPr/>
            <p:nvPr/>
          </p:nvSpPr>
          <p:spPr>
            <a:xfrm>
              <a:off x="3143250" y="883359"/>
              <a:ext cx="438150" cy="642937"/>
            </a:xfrm>
            <a:prstGeom prst="roundRect">
              <a:avLst>
                <a:gd name="adj" fmla="val 21549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9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3127796"/>
                </p:ext>
              </p:extLst>
            </p:nvPr>
          </p:nvGraphicFramePr>
          <p:xfrm>
            <a:off x="1690688" y="882650"/>
            <a:ext cx="8343900" cy="64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265" name="Equation" r:id="rId19" imgW="4609800" imgH="355320" progId="Equation.DSMT4">
                    <p:embed/>
                  </p:oleObj>
                </mc:Choice>
                <mc:Fallback>
                  <p:oleObj name="Equation" r:id="rId19" imgW="4609800" imgH="355320" progId="Equation.DSMT4">
                    <p:embed/>
                    <p:pic>
                      <p:nvPicPr>
                        <p:cNvPr id="8204" name="9 Objeto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882650"/>
                          <a:ext cx="8343900" cy="642938"/>
                        </a:xfrm>
                        <a:prstGeom prst="rect">
                          <a:avLst/>
                        </a:prstGeom>
                        <a:noFill/>
                        <a:ln w="1905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1 Flecha abajo"/>
            <p:cNvSpPr/>
            <p:nvPr/>
          </p:nvSpPr>
          <p:spPr bwMode="auto">
            <a:xfrm>
              <a:off x="3242582" y="1569140"/>
              <a:ext cx="239486" cy="342898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Pct val="95000"/>
                <a:buFont typeface="Wingdings" pitchFamily="2" charset="2"/>
                <a:buNone/>
                <a:tabLst/>
                <a:defRPr/>
              </a:pPr>
              <a:endParaRPr kumimoji="0" lang="es-AR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28" name="1 Flecha abajo"/>
            <p:cNvSpPr/>
            <p:nvPr/>
          </p:nvSpPr>
          <p:spPr bwMode="auto">
            <a:xfrm>
              <a:off x="5090562" y="1569140"/>
              <a:ext cx="239486" cy="342898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Pct val="95000"/>
                <a:buFont typeface="Wingdings" pitchFamily="2" charset="2"/>
                <a:buNone/>
                <a:tabLst/>
                <a:defRPr/>
              </a:pPr>
              <a:endParaRPr kumimoji="0" lang="es-AR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  <p:sp>
          <p:nvSpPr>
            <p:cNvPr id="29" name="1 Flecha abajo"/>
            <p:cNvSpPr/>
            <p:nvPr/>
          </p:nvSpPr>
          <p:spPr bwMode="auto">
            <a:xfrm>
              <a:off x="8231056" y="1569140"/>
              <a:ext cx="239486" cy="342898"/>
            </a:xfrm>
            <a:prstGeom prst="downArrow">
              <a:avLst/>
            </a:prstGeom>
            <a:solidFill>
              <a:srgbClr val="00B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0000"/>
                </a:buClr>
                <a:buSzPct val="95000"/>
                <a:buFont typeface="Wingdings" pitchFamily="2" charset="2"/>
                <a:buNone/>
                <a:tabLst/>
                <a:defRPr/>
              </a:pPr>
              <a:endParaRPr kumimoji="0" lang="es-AR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+mn-cs"/>
              </a:endParaRPr>
            </a:p>
          </p:txBody>
        </p:sp>
      </p:grp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99501" y="5852212"/>
            <a:ext cx="115909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  <a:defRPr/>
            </a:pPr>
            <a:r>
              <a:rPr lang="es-ES" sz="2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s-ES" sz="2200" b="1" i="1" baseline="-25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y H</a:t>
            </a:r>
            <a:r>
              <a:rPr lang="es-ES" sz="2200" b="1" i="1" baseline="-25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son las matrices de la planta en tiempo discreto que incluyen el tiempo de atraso </a:t>
            </a:r>
            <a:r>
              <a:rPr lang="es-AR" sz="20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i="1" baseline="-25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AR" sz="2000" i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s-AR" sz="2000" i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s-ES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 la implementación digital y son las que se utilizan para el diseño del controlador.</a:t>
            </a:r>
            <a:endParaRPr lang="es-AR" sz="2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35864" y="5077062"/>
            <a:ext cx="115612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SzPct val="95000"/>
              <a:defRPr/>
            </a:pP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observa que la acción de control atrasada 1 periodo </a:t>
            </a:r>
            <a:r>
              <a:rPr lang="es-A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A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s-A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s-A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permite modelar el atraso de la implementación digital </a:t>
            </a:r>
            <a:r>
              <a:rPr lang="es-AR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sz="2000" i="1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Como resultado, se incrementa el orden de la planta, según la dimensión de </a:t>
            </a:r>
            <a:r>
              <a:rPr lang="es-AR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85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42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3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graphicFrame>
        <p:nvGraphicFramePr>
          <p:cNvPr id="15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762688"/>
              </p:ext>
            </p:extLst>
          </p:nvPr>
        </p:nvGraphicFramePr>
        <p:xfrm>
          <a:off x="536233" y="1591472"/>
          <a:ext cx="37703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68" name="Equation" r:id="rId3" imgW="1955520" imgH="228600" progId="Equation.DSMT4">
                  <p:embed/>
                </p:oleObj>
              </mc:Choice>
              <mc:Fallback>
                <p:oleObj name="Equation" r:id="rId3" imgW="1955520" imgH="228600" progId="Equation.DSMT4">
                  <p:embed/>
                  <p:pic>
                    <p:nvPicPr>
                      <p:cNvPr id="15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3" y="1591472"/>
                        <a:ext cx="37703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85464"/>
              </p:ext>
            </p:extLst>
          </p:nvPr>
        </p:nvGraphicFramePr>
        <p:xfrm>
          <a:off x="4972674" y="1574339"/>
          <a:ext cx="58023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69" name="Equation" r:id="rId5" imgW="3009600" imgH="279360" progId="Equation.DSMT4">
                  <p:embed/>
                </p:oleObj>
              </mc:Choice>
              <mc:Fallback>
                <p:oleObj name="Equation" r:id="rId5" imgW="3009600" imgH="279360" progId="Equation.DSMT4">
                  <p:embed/>
                  <p:pic>
                    <p:nvPicPr>
                      <p:cNvPr id="22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674" y="1574339"/>
                        <a:ext cx="58023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16630"/>
              </p:ext>
            </p:extLst>
          </p:nvPr>
        </p:nvGraphicFramePr>
        <p:xfrm>
          <a:off x="536233" y="2373844"/>
          <a:ext cx="53371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0" name="Equation" r:id="rId7" imgW="2768400" imgH="279360" progId="Equation.DSMT4">
                  <p:embed/>
                </p:oleObj>
              </mc:Choice>
              <mc:Fallback>
                <p:oleObj name="Equation" r:id="rId7" imgW="2768400" imgH="279360" progId="Equation.DSMT4">
                  <p:embed/>
                  <p:pic>
                    <p:nvPicPr>
                      <p:cNvPr id="23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3" y="2373844"/>
                        <a:ext cx="53371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069936"/>
              </p:ext>
            </p:extLst>
          </p:nvPr>
        </p:nvGraphicFramePr>
        <p:xfrm>
          <a:off x="536233" y="3133663"/>
          <a:ext cx="69881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1" name="Equation" r:id="rId9" imgW="3860640" imgH="609480" progId="Equation.DSMT4">
                  <p:embed/>
                </p:oleObj>
              </mc:Choice>
              <mc:Fallback>
                <p:oleObj name="Equation" r:id="rId9" imgW="3860640" imgH="609480" progId="Equation.DSMT4">
                  <p:embed/>
                  <p:pic>
                    <p:nvPicPr>
                      <p:cNvPr id="25" name="1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3" y="3133663"/>
                        <a:ext cx="6988175" cy="11001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60878" y="840084"/>
            <a:ext cx="8555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Dimensiones y obtención de la matrices </a:t>
            </a: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G</a:t>
            </a: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s-AR" sz="2000" b="1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G</a:t>
            </a:r>
            <a:r>
              <a:rPr lang="es-AR" sz="2000" b="1" i="1" baseline="-25000" dirty="0" err="1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p</a:t>
            </a: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s-AR" sz="2000" b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0</a:t>
            </a: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</a:t>
            </a: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s-AR" sz="2000" b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1</a:t>
            </a: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s-AR" sz="2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y</a:t>
            </a: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H</a:t>
            </a:r>
            <a:r>
              <a:rPr lang="es-AR" sz="2000" b="1" i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P</a:t>
            </a:r>
            <a:endParaRPr lang="es-AR" sz="2000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35" name="1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17239"/>
              </p:ext>
            </p:extLst>
          </p:nvPr>
        </p:nvGraphicFramePr>
        <p:xfrm>
          <a:off x="536233" y="4463394"/>
          <a:ext cx="51911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2" name="Equation" r:id="rId11" imgW="2869920" imgH="609480" progId="Equation.DSMT4">
                  <p:embed/>
                </p:oleObj>
              </mc:Choice>
              <mc:Fallback>
                <p:oleObj name="Equation" r:id="rId11" imgW="2869920" imgH="609480" progId="Equation.DSMT4">
                  <p:embed/>
                  <p:pic>
                    <p:nvPicPr>
                      <p:cNvPr id="25" name="1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3" y="4463394"/>
                        <a:ext cx="5191125" cy="1100137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76931"/>
              </p:ext>
            </p:extLst>
          </p:nvPr>
        </p:nvGraphicFramePr>
        <p:xfrm>
          <a:off x="536233" y="5927248"/>
          <a:ext cx="52181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3" name="Equation" r:id="rId13" imgW="2882880" imgH="203040" progId="Equation.DSMT4">
                  <p:embed/>
                </p:oleObj>
              </mc:Choice>
              <mc:Fallback>
                <p:oleObj name="Equation" r:id="rId13" imgW="2882880" imgH="203040" progId="Equation.DSMT4">
                  <p:embed/>
                  <p:pic>
                    <p:nvPicPr>
                      <p:cNvPr id="26" name="1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3" y="5927248"/>
                        <a:ext cx="5218113" cy="3667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1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43563"/>
              </p:ext>
            </p:extLst>
          </p:nvPr>
        </p:nvGraphicFramePr>
        <p:xfrm>
          <a:off x="6315616" y="5927248"/>
          <a:ext cx="4802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74" name="Equation" r:id="rId15" imgW="2654280" imgH="203040" progId="Equation.DSMT4">
                  <p:embed/>
                </p:oleObj>
              </mc:Choice>
              <mc:Fallback>
                <p:oleObj name="Equation" r:id="rId15" imgW="2654280" imgH="203040" progId="Equation.DSMT4">
                  <p:embed/>
                  <p:pic>
                    <p:nvPicPr>
                      <p:cNvPr id="26" name="19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616" y="5927248"/>
                        <a:ext cx="4802188" cy="3667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5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4890" y="103493"/>
            <a:ext cx="11802218" cy="543300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Modelo de Espacio de Estado Discreto con Atraso de Implementación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60878" y="840084"/>
            <a:ext cx="11836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Se obtienen primero las matrices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G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y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como se muestra en las siguientes líneas utilizando el comando c2d con un ZOH: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4831" y="3365597"/>
            <a:ext cx="114234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Se considera un tiempo de atraso </a:t>
            </a:r>
            <a:r>
              <a:rPr lang="es-A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Td</a:t>
            </a:r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igual a la mitad del periodo de muestreo T</a:t>
            </a:r>
          </a:p>
          <a:p>
            <a:pPr lvl="0" algn="just"/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=T/2;    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[eATD,H1] =c2d(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A,B,Td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                      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[eATTD,H2]=c2d(A,B,(T-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just"/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H0. La matriz identidad es 4 x 4 porque el orden de la planta es igual a 4, o sea, 4 estados.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Ho=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(A)*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eATTD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*(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eATD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eye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(4))*B;          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just"/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Matriz H1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H1=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inv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(A)*(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eATTD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eye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(4))*B;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just"/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Matrices </a:t>
            </a:r>
            <a:r>
              <a:rPr lang="es-AR" sz="1400" dirty="0" err="1">
                <a:solidFill>
                  <a:srgbClr val="228B22"/>
                </a:solidFill>
                <a:latin typeface="Courier New" panose="02070309020205020404" pitchFamily="49" charset="0"/>
              </a:rPr>
              <a:t>Gp</a:t>
            </a:r>
            <a:r>
              <a:rPr lang="es-AR" sz="1400" dirty="0">
                <a:solidFill>
                  <a:srgbClr val="228B22"/>
                </a:solidFill>
                <a:latin typeface="Courier New" panose="02070309020205020404" pitchFamily="49" charset="0"/>
              </a:rPr>
              <a:t> y Hp de la planta en tiempo discreto, que tienen el cuenta el atraso de la implementación %% digital</a:t>
            </a:r>
          </a:p>
          <a:p>
            <a:pPr algn="just"/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Gp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=[G </a:t>
            </a:r>
            <a:r>
              <a:rPr lang="es-AR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Ho;zeros</a:t>
            </a:r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(2,6)];                                 </a:t>
            </a:r>
          </a:p>
          <a:p>
            <a:pPr algn="just"/>
            <a:r>
              <a:rPr lang="es-A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Hp=[H1;eye(2,2)];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4890" y="1520566"/>
            <a:ext cx="11307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Obtención de las matrices de la planta en tiempo discreto, considerando el atraso de transporte de la %% implementación digital en tiempo real</a:t>
            </a:r>
          </a:p>
          <a:p>
            <a:pPr lvl="0" algn="just"/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[G,H]=c2d(A,B,T);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60878" y="2304507"/>
            <a:ext cx="9581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Para calcularse las matrices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s-AR" b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0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y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H</a:t>
            </a:r>
            <a:r>
              <a:rPr lang="es-AR" b="1" baseline="-25000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1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, es necesario calcular primero las matrices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14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575961"/>
              </p:ext>
            </p:extLst>
          </p:nvPr>
        </p:nvGraphicFramePr>
        <p:xfrm>
          <a:off x="9742206" y="2250879"/>
          <a:ext cx="1760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9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36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2206" y="2250879"/>
                        <a:ext cx="1760538" cy="4349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39572" y="2720005"/>
            <a:ext cx="11912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  <a:defRPr/>
            </a:pP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Esto equivale a calcular la matriz </a:t>
            </a:r>
            <a:r>
              <a:rPr lang="es-AR" b="1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G</a:t>
            </a:r>
            <a:r>
              <a:rPr lang="es-AR" dirty="0">
                <a:solidFill>
                  <a:srgbClr val="FF3300"/>
                </a:solidFill>
                <a:latin typeface="Bookman Old Style" panose="02050604050505020204" pitchFamily="18" charset="0"/>
                <a:cs typeface="Calibri" pitchFamily="34" charset="0"/>
              </a:rPr>
              <a:t> pero considerando periodos de muestreo diferentes de T, y para ello puede utilizarse la función c2d, o sea:</a:t>
            </a:r>
            <a:endParaRPr lang="es-AR" b="1" i="1" baseline="-25000" dirty="0">
              <a:solidFill>
                <a:srgbClr val="FF33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44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7552" y="154250"/>
            <a:ext cx="11813104" cy="948827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ts val="6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Diseño de Sistemas de Control para Procesos Modelados en el Espacio de Estado: </a:t>
            </a:r>
            <a:r>
              <a:rPr lang="es-AR" sz="26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Reubicación de Polos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7552" y="1296337"/>
            <a:ext cx="11632973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itchFamily="18" charset="0"/>
              </a:rPr>
              <a:t>Consiste en reubicar los polos de lazo cerrado en locaciones deseadas del plano-z.</a:t>
            </a:r>
            <a:endParaRPr lang="es-AR" sz="2000" b="1" dirty="0">
              <a:solidFill>
                <a:srgbClr val="00B05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447675" indent="-447675" algn="l">
              <a:spcBef>
                <a:spcPts val="600"/>
              </a:spcBef>
              <a:defRPr/>
            </a:pPr>
            <a:r>
              <a:rPr lang="es-A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    Estas locaciones, son obtenidas en base a las especificaciones de desempeño transitorio y  al periodo de muestreo </a:t>
            </a:r>
            <a:r>
              <a:rPr lang="es-AR" sz="2000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T</a:t>
            </a:r>
            <a:r>
              <a:rPr lang="es-AR" sz="2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87552" y="2490695"/>
            <a:ext cx="1147984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itchFamily="18" charset="0"/>
              </a:rPr>
              <a:t>Para poder aplicar esta técnica de diseño:</a:t>
            </a:r>
            <a:r>
              <a:rPr lang="es-AR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 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Es necesario que todas las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variables de estado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de la planta estén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disponibles para ser realimentadas a través de un conjunto de ganancias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Puede que no todos los estados estén disponibles o puedan ser medidos.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Los estados que no pueden ser medidos o por motivos prácticos o de costos, no desean ser medidos,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deben entonces ser estimados mediante observadores de estados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  </a:t>
            </a:r>
            <a:endParaRPr lang="es-AR" sz="2000" dirty="0">
              <a:latin typeface="Bookman Old Style" panose="020506040505050202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7552" y="4762990"/>
            <a:ext cx="11479843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s-AR" sz="2000" b="1" dirty="0">
                <a:solidFill>
                  <a:srgbClr val="FF3300"/>
                </a:solidFill>
                <a:latin typeface="Bookman Old Style" panose="02050604050505020204" pitchFamily="18" charset="0"/>
                <a:cs typeface="Times New Roman" pitchFamily="18" charset="0"/>
              </a:rPr>
              <a:t>Consideraciones para el diseño por reubicación de polos:</a:t>
            </a:r>
            <a:r>
              <a:rPr lang="es-AR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 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Todas las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variables de estado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de la planta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son medibles y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están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disponibles para la realimentación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El sistema es de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estado completamente controlable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285750" indent="-285750"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buFontTx/>
              <a:buChar char="-"/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La acción de control es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no limitada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  </a:t>
            </a:r>
            <a:endParaRPr lang="es-A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81030" y="175403"/>
            <a:ext cx="11201968" cy="509622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b="1" dirty="0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 Interpretación de la </a:t>
            </a:r>
            <a:r>
              <a:rPr lang="es-AR" sz="2400" b="1" dirty="0" err="1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Controlabilidad</a:t>
            </a:r>
            <a:r>
              <a:rPr lang="es-AR" sz="2400" b="1" dirty="0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 y de la </a:t>
            </a:r>
            <a:r>
              <a:rPr lang="es-AR" sz="2400" b="1" dirty="0" err="1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Observabilidad</a:t>
            </a:r>
            <a:endParaRPr lang="es-AR" sz="2400" b="1" dirty="0">
              <a:solidFill>
                <a:srgbClr val="FF33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1" y="785715"/>
            <a:ext cx="5117476" cy="23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246858" y="875128"/>
            <a:ext cx="6826874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circuito esta abierto en los terminales de salida, implica que independientemente del valor inicial y polaridad de la tensión sobre el capacitor </a:t>
            </a:r>
            <a:r>
              <a:rPr lang="es-E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sea cual fuera el valor de corriente </a:t>
            </a:r>
            <a:r>
              <a:rPr lang="es-E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aplicada a la entrada, el estado no podrá ser activado. O sea, la entrada </a:t>
            </a:r>
            <a:r>
              <a:rPr lang="es-E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tiene efecto sobre el estado </a:t>
            </a:r>
            <a:r>
              <a:rPr lang="es-E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E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por tanto </a:t>
            </a:r>
            <a:r>
              <a:rPr lang="es-ES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estado </a:t>
            </a:r>
            <a:r>
              <a:rPr lang="es-ES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es controlable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41324" y="3121748"/>
            <a:ext cx="11632408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corriente que pasa a través de la resistencia de 2</a:t>
            </a:r>
            <a:r>
              <a:rPr lang="es-AR" dirty="0">
                <a:solidFill>
                  <a:srgbClr val="0000FF"/>
                </a:solidFill>
                <a:latin typeface="Symbol" panose="05050102010706020507" pitchFamily="18" charset="2"/>
                <a:ea typeface="Times New Roman" panose="02020603050405020304" pitchFamily="18" charset="0"/>
              </a:rPr>
              <a:t>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es siempre igual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la cual produce una </a:t>
            </a:r>
            <a:r>
              <a:rPr lang="es-AR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ddp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 bornes de esta resistencia, que aparece en los bornes de salida,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2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Consecuentemente, las transiciones del estado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independientemente del valor inicial y polaridad de la tensión sobre el capacitor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no aparecerán en los terminales de salida. Las variaciones de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pueden ser observadas en la señal de salida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por tanto </a:t>
            </a:r>
            <a:r>
              <a:rPr lang="es-AR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estado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es observable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441324" y="5077909"/>
            <a:ext cx="1163240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estado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sí es afectado por la entrada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por lo tanto, </a:t>
            </a:r>
            <a:r>
              <a:rPr lang="es-AR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estado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controlable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Y, las transiciones del estado </a:t>
            </a:r>
            <a:r>
              <a:rPr lang="es-E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ES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sí aparecen en la señal de salida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por lo que </a:t>
            </a:r>
            <a:r>
              <a:rPr lang="es-AR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 estado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observable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1562413" y="6203074"/>
            <a:ext cx="843920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20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EL SISTEMA ES “NO CONTROLABLE” Y “NO OBSERVABLE”</a:t>
            </a:r>
          </a:p>
        </p:txBody>
      </p:sp>
    </p:spTree>
    <p:extLst>
      <p:ext uri="{BB962C8B-B14F-4D97-AF65-F5344CB8AC3E}">
        <p14:creationId xmlns:p14="http://schemas.microsoft.com/office/powerpoint/2010/main" val="4296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46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00600" y="875128"/>
            <a:ext cx="7273132" cy="216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variable de estado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este sistema es la tensión en bornes del capacitor C. Si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(0) = 0, entonces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0 </a:t>
            </a:r>
            <a:r>
              <a:rPr lang="es-AR" dirty="0">
                <a:solidFill>
                  <a:srgbClr val="0000FF"/>
                </a:solidFill>
                <a:ea typeface="Times New Roman" panose="02020603050405020304" pitchFamily="18" charset="0"/>
              </a:rPr>
              <a:t>Ɐ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≥ 0  independientemente del valor de tensión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aplicado, debido a la simetría del circuito. Significa que la entrada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tiene efecto sobre la tensión en bornes del capacitor, </a:t>
            </a: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haciendo que este sistema sea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controlable</a:t>
            </a:r>
            <a:r>
              <a:rPr lang="es-E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55599" y="3261179"/>
            <a:ext cx="11632408" cy="873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la salida es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(0) ≠ 0 en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≥ 0, el transitorio de tensión en bornes del capacitor aparece en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Significa que la ecuación de estado que define a esta configuración, </a:t>
            </a: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s-AR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como salida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 observable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.</a:t>
            </a:r>
            <a:endParaRPr lang="es-AR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428938" y="5819757"/>
            <a:ext cx="1105821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A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En resumen: </a:t>
            </a:r>
            <a:r>
              <a:rPr lang="es-AR" sz="20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EL SISTEMA ES “NO CONTROLABLE”, Y “ES OBSERVABLE” SEGÚN LA ELECCIÓN DE LA SALIDA DEL SISTEMA.</a:t>
            </a:r>
          </a:p>
        </p:txBody>
      </p:sp>
      <p:pic>
        <p:nvPicPr>
          <p:cNvPr id="504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492"/>
            <a:ext cx="4943475" cy="222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355599" y="4250130"/>
            <a:ext cx="11632408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"/>
            </a:pP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la salida es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= 0; independientemente del valor de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(0) en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≥ 0, esta variación de tensión en bornes del capacitor no aparece en </a:t>
            </a:r>
            <a:r>
              <a:rPr lang="es-AR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por la simetría del circuito. Significa que la ecuación de estado que define a esta configuración, </a:t>
            </a: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s-AR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AR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AR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como salida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AR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es observable</a:t>
            </a:r>
            <a:r>
              <a:rPr lang="es-AR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AR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1030" y="175403"/>
            <a:ext cx="11201968" cy="509622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b="1" dirty="0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 Interpretación de la </a:t>
            </a:r>
            <a:r>
              <a:rPr lang="es-AR" sz="2400" b="1" dirty="0" err="1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Controlabilidad</a:t>
            </a:r>
            <a:r>
              <a:rPr lang="es-AR" sz="2400" b="1" dirty="0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 y de la </a:t>
            </a:r>
            <a:r>
              <a:rPr lang="es-AR" sz="2400" b="1" dirty="0" err="1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Observabilidad</a:t>
            </a:r>
            <a:endParaRPr lang="es-AR" sz="2400" b="1" dirty="0">
              <a:solidFill>
                <a:srgbClr val="FF3300"/>
              </a:solidFill>
              <a:latin typeface="Bookman Old Styl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030" y="135416"/>
            <a:ext cx="11201968" cy="509622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 Conceptos Fundamentales: Controlabilidad y Observabilidad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51465"/>
              </p:ext>
            </p:extLst>
          </p:nvPr>
        </p:nvGraphicFramePr>
        <p:xfrm>
          <a:off x="4189535" y="1544433"/>
          <a:ext cx="34369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5" name="Equation" r:id="rId3" imgW="1930320" imgH="203040" progId="Equation.DSMT4">
                  <p:embed/>
                </p:oleObj>
              </mc:Choice>
              <mc:Fallback>
                <p:oleObj name="Equation" r:id="rId3" imgW="1930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535" y="1544433"/>
                        <a:ext cx="3436938" cy="3635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ángulo 2"/>
          <p:cNvSpPr/>
          <p:nvPr/>
        </p:nvSpPr>
        <p:spPr>
          <a:xfrm>
            <a:off x="191343" y="832812"/>
            <a:ext cx="288181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Controlabilidad:</a:t>
            </a:r>
            <a:endParaRPr lang="en-US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45881" y="769741"/>
            <a:ext cx="8522378" cy="63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 anchor="ctr">
            <a:spAutoFit/>
          </a:bodyPr>
          <a:lstStyle/>
          <a:p>
            <a:pPr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Sea un sistema representado por su ecuación de espacio de estado en tiempo discreto: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76388" y="2049537"/>
            <a:ext cx="11799000" cy="22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 anchor="ctr">
            <a:spAutoFit/>
          </a:bodyPr>
          <a:lstStyle/>
          <a:p>
            <a:pPr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tabLst>
                <a:tab pos="450850" algn="l"/>
              </a:tabLst>
              <a:defRPr/>
            </a:pPr>
            <a:r>
              <a:rPr lang="es-AR" sz="2000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Controlabilidad completa de ESTADO</a:t>
            </a: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</a:p>
          <a:p>
            <a:pPr algn="just" defTabSz="476250">
              <a:lnSpc>
                <a:spcPct val="15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El sistema cumple con esta condición si existe una acción de control </a:t>
            </a:r>
            <a:r>
              <a:rPr lang="es-AR" sz="2000" b="1" u="sng" dirty="0">
                <a:solidFill>
                  <a:srgbClr val="008000"/>
                </a:solidFill>
                <a:latin typeface="Bookman Old Style" panose="02050604050505020204" pitchFamily="18" charset="0"/>
              </a:rPr>
              <a:t>no limitada</a:t>
            </a:r>
            <a:r>
              <a:rPr lang="es-AR" sz="2000" u="sng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es-AR" sz="2000" b="1" u="sng" dirty="0">
                <a:solidFill>
                  <a:srgbClr val="008000"/>
                </a:solidFill>
                <a:latin typeface="Bookman Old Style" panose="02050604050505020204" pitchFamily="18" charset="0"/>
              </a:rPr>
              <a:t>constante por intervalos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es-AR" sz="21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AR" sz="2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sz="21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s-AR" sz="2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y definida a lo largo de un número finito de periodos de muestreo, que lleve al sistema desde un estado inicial </a:t>
            </a:r>
            <a:r>
              <a:rPr lang="es-AR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a un estado final </a:t>
            </a:r>
            <a:r>
              <a:rPr lang="es-AR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deseado en un número finito </a:t>
            </a:r>
            <a:r>
              <a:rPr lang="es-AR" sz="2000" i="1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de periodos de muestreo. Esto se verifica matemáticamente como sigue: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70762" y="4441742"/>
            <a:ext cx="296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Matriz Controlabilidad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5782197" y="5263466"/>
            <a:ext cx="1761603" cy="36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u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(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) vector.</a:t>
            </a:r>
          </a:p>
        </p:txBody>
      </p:sp>
      <p:graphicFrame>
        <p:nvGraphicFramePr>
          <p:cNvPr id="49" name="Object 17"/>
          <p:cNvGraphicFramePr>
            <a:graphicFrameLocks noChangeAspect="1"/>
          </p:cNvGraphicFramePr>
          <p:nvPr/>
        </p:nvGraphicFramePr>
        <p:xfrm>
          <a:off x="9063494" y="5210425"/>
          <a:ext cx="1558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6" name="Equation" r:id="rId5" imgW="876240" imgH="203040" progId="Equation.DSMT4">
                  <p:embed/>
                </p:oleObj>
              </mc:Choice>
              <mc:Fallback>
                <p:oleObj name="Equation" r:id="rId5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494" y="5210425"/>
                        <a:ext cx="1558925" cy="36512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Abrir llave 50"/>
          <p:cNvSpPr/>
          <p:nvPr/>
        </p:nvSpPr>
        <p:spPr>
          <a:xfrm>
            <a:off x="4260491" y="4714910"/>
            <a:ext cx="159073" cy="978655"/>
          </a:xfrm>
          <a:prstGeom prst="leftBrace">
            <a:avLst>
              <a:gd name="adj1" fmla="val 4543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17"/>
          <p:cNvGraphicFramePr>
            <a:graphicFrameLocks noChangeAspect="1"/>
          </p:cNvGraphicFramePr>
          <p:nvPr/>
        </p:nvGraphicFramePr>
        <p:xfrm>
          <a:off x="4397723" y="4731001"/>
          <a:ext cx="11969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7" name="Equation" r:id="rId7" imgW="672840" imgH="177480" progId="Equation.DSMT4">
                  <p:embed/>
                </p:oleObj>
              </mc:Choice>
              <mc:Fallback>
                <p:oleObj name="Equation" r:id="rId7" imgW="672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723" y="4731001"/>
                        <a:ext cx="1196975" cy="32067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7"/>
          <p:cNvGraphicFramePr>
            <a:graphicFrameLocks noChangeAspect="1"/>
          </p:cNvGraphicFramePr>
          <p:nvPr/>
        </p:nvGraphicFramePr>
        <p:xfrm>
          <a:off x="4397723" y="5264776"/>
          <a:ext cx="1309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8" name="Equation" r:id="rId9" imgW="736560" imgH="203040" progId="Equation.DSMT4">
                  <p:embed/>
                </p:oleObj>
              </mc:Choice>
              <mc:Fallback>
                <p:oleObj name="Equation" r:id="rId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723" y="5264776"/>
                        <a:ext cx="1309687" cy="366712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ángulo 54"/>
          <p:cNvSpPr/>
          <p:nvPr/>
        </p:nvSpPr>
        <p:spPr>
          <a:xfrm>
            <a:off x="5782197" y="4731001"/>
            <a:ext cx="155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u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(</a:t>
            </a:r>
            <a:r>
              <a:rPr lang="es-AR" i="1" dirty="0">
                <a:solidFill>
                  <a:srgbClr val="0070C0"/>
                </a:solidFill>
                <a:latin typeface="Bookman Old Style" panose="02050604050505020204" pitchFamily="18" charset="0"/>
              </a:rPr>
              <a:t>t</a:t>
            </a:r>
            <a:r>
              <a:rPr lang="es-AR" dirty="0">
                <a:solidFill>
                  <a:srgbClr val="0070C0"/>
                </a:solidFill>
                <a:latin typeface="Bookman Old Style" panose="02050604050505020204" pitchFamily="18" charset="0"/>
              </a:rPr>
              <a:t>) escalar.</a:t>
            </a:r>
          </a:p>
        </p:txBody>
      </p:sp>
      <p:graphicFrame>
        <p:nvGraphicFramePr>
          <p:cNvPr id="56" name="Object 17"/>
          <p:cNvGraphicFramePr>
            <a:graphicFrameLocks noChangeAspect="1"/>
          </p:cNvGraphicFramePr>
          <p:nvPr/>
        </p:nvGraphicFramePr>
        <p:xfrm>
          <a:off x="257828" y="4891338"/>
          <a:ext cx="35925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99" name="Equation" r:id="rId11" imgW="2019240" imgH="279360" progId="Equation.DSMT4">
                  <p:embed/>
                </p:oleObj>
              </mc:Choice>
              <mc:Fallback>
                <p:oleObj name="Equation" r:id="rId11" imgW="2019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28" y="4891338"/>
                        <a:ext cx="3592512" cy="501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81030" y="5577010"/>
            <a:ext cx="17134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u="sng">
                <a:solidFill>
                  <a:srgbClr val="FF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s-AR" b="1" dirty="0"/>
              <a:t>Con </a:t>
            </a:r>
            <a:r>
              <a:rPr lang="es-AR" b="1" dirty="0" err="1"/>
              <a:t>Matlab</a:t>
            </a:r>
            <a:r>
              <a:rPr lang="es-AR" b="1" dirty="0"/>
              <a:t>:</a:t>
            </a:r>
          </a:p>
        </p:txBody>
      </p:sp>
      <p:graphicFrame>
        <p:nvGraphicFramePr>
          <p:cNvPr id="59" name="Object 17"/>
          <p:cNvGraphicFramePr>
            <a:graphicFrameLocks noChangeAspect="1"/>
          </p:cNvGraphicFramePr>
          <p:nvPr/>
        </p:nvGraphicFramePr>
        <p:xfrm>
          <a:off x="3157987" y="6047895"/>
          <a:ext cx="16287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0" name="Equation" r:id="rId13" imgW="914400" imgH="190440" progId="Equation.DSMT4">
                  <p:embed/>
                </p:oleObj>
              </mc:Choice>
              <mc:Fallback>
                <p:oleObj name="Equation" r:id="rId13" imgW="914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987" y="6047895"/>
                        <a:ext cx="1628775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191343" y="5984465"/>
            <a:ext cx="2969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Matriz controlabilidad 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897702" y="6320429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Y su rango con  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Bookman Old Style" panose="02050604050505020204" pitchFamily="18" charset="0"/>
                <a:sym typeface="Symbol" panose="05050102010706020507" pitchFamily="18" charset="2"/>
              </a:rPr>
              <a:t> 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61" name="Object 17"/>
          <p:cNvGraphicFramePr>
            <a:graphicFrameLocks noChangeAspect="1"/>
          </p:cNvGraphicFramePr>
          <p:nvPr/>
        </p:nvGraphicFramePr>
        <p:xfrm>
          <a:off x="3119558" y="6382249"/>
          <a:ext cx="9731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1" name="Equation" r:id="rId15" imgW="545760" imgH="190440" progId="Equation.DSMT4">
                  <p:embed/>
                </p:oleObj>
              </mc:Choice>
              <mc:Fallback>
                <p:oleObj name="Equation" r:id="rId15" imgW="545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6382249"/>
                        <a:ext cx="973138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/>
        </p:nvGraphicFramePr>
        <p:xfrm>
          <a:off x="6526242" y="6049027"/>
          <a:ext cx="1447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2" name="Equation" r:id="rId17" imgW="812520" imgH="190440" progId="Equation.DSMT4">
                  <p:embed/>
                </p:oleObj>
              </mc:Choice>
              <mc:Fallback>
                <p:oleObj name="Equation" r:id="rId17" imgW="8125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242" y="6049027"/>
                        <a:ext cx="1447800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ángulo 34"/>
          <p:cNvSpPr/>
          <p:nvPr/>
        </p:nvSpPr>
        <p:spPr>
          <a:xfrm>
            <a:off x="4955243" y="6012917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O también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Bookman Old Style" panose="02050604050505020204" pitchFamily="18" charset="0"/>
                <a:sym typeface="Symbol" panose="05050102010706020507" pitchFamily="18" charset="2"/>
              </a:rPr>
              <a:t> 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/>
        </p:nvGraphicFramePr>
        <p:xfrm>
          <a:off x="8888006" y="6047895"/>
          <a:ext cx="219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03" name="Equation" r:id="rId19" imgW="1231560" imgH="190440" progId="Equation.DSMT4">
                  <p:embed/>
                </p:oleObj>
              </mc:Choice>
              <mc:Fallback>
                <p:oleObj name="Equation" r:id="rId19" imgW="1231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8006" y="6047895"/>
                        <a:ext cx="2193925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ángulo 36"/>
          <p:cNvSpPr/>
          <p:nvPr/>
        </p:nvSpPr>
        <p:spPr>
          <a:xfrm>
            <a:off x="7971603" y="6012917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008000"/>
                </a:solidFill>
                <a:latin typeface="Bookman Old Style" panose="02050604050505020204" pitchFamily="18" charset="0"/>
              </a:rPr>
              <a:t>siendo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306402" y="4441742"/>
            <a:ext cx="3504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Para que sea totalmente controlable debe cumplirse</a:t>
            </a:r>
          </a:p>
        </p:txBody>
      </p:sp>
    </p:spTree>
    <p:extLst>
      <p:ext uri="{BB962C8B-B14F-4D97-AF65-F5344CB8AC3E}">
        <p14:creationId xmlns:p14="http://schemas.microsoft.com/office/powerpoint/2010/main" val="3278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" grpId="0"/>
      <p:bldP spid="60" grpId="0"/>
      <p:bldP spid="35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68259" y="6525344"/>
            <a:ext cx="405473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48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7" name="Rectángulo 16"/>
          <p:cNvSpPr/>
          <p:nvPr/>
        </p:nvSpPr>
        <p:spPr>
          <a:xfrm>
            <a:off x="333375" y="948122"/>
            <a:ext cx="276726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95000"/>
              <a:buFont typeface="Wingdings" pitchFamily="2" charset="2"/>
              <a:buNone/>
            </a:pPr>
            <a:r>
              <a:rPr lang="es-AR" sz="24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Observabilidad</a:t>
            </a:r>
            <a:r>
              <a:rPr lang="es-AR" sz="2400" b="1" dirty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3276" y="1762154"/>
            <a:ext cx="114206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2000" b="1" u="sng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Observabilidad</a:t>
            </a:r>
            <a:r>
              <a:rPr lang="es-AR" sz="2000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completa</a:t>
            </a: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: </a:t>
            </a:r>
            <a:endParaRPr lang="es-AR" sz="2000" dirty="0">
              <a:solidFill>
                <a:srgbClr val="008000"/>
              </a:solidFill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Un sistema es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</a:rPr>
              <a:t>completamente observable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si para cualquier instante de muestreo inicial </a:t>
            </a:r>
            <a:r>
              <a:rPr lang="es-AR" sz="2000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k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= 0, es posible determinar cualquier estado inicial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(0),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a partir del conocimiento de la salida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y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s-AR" sz="2000" i="1" dirty="0" err="1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kT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y de la entrada </a:t>
            </a:r>
            <a:r>
              <a:rPr lang="es-AR" sz="2000" b="1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</a:t>
            </a:r>
            <a:r>
              <a:rPr lang="es-AR" sz="2000" i="1" dirty="0" err="1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kT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en un número finito de periodos de muestreos 0 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&lt; </a:t>
            </a:r>
            <a:r>
              <a:rPr lang="en-US" sz="2000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k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&lt; </a:t>
            </a:r>
            <a:r>
              <a:rPr lang="en-US" sz="2000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N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, </a:t>
            </a:r>
            <a:r>
              <a:rPr lang="en-US" sz="2000" dirty="0" err="1">
                <a:solidFill>
                  <a:srgbClr val="008000"/>
                </a:solidFill>
                <a:latin typeface="Bookman Old Style" panose="02050604050505020204" pitchFamily="18" charset="0"/>
              </a:rPr>
              <a:t>siendo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b="1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N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un </a:t>
            </a:r>
            <a:r>
              <a:rPr lang="en-US" sz="2000" dirty="0" err="1">
                <a:solidFill>
                  <a:srgbClr val="008000"/>
                </a:solidFill>
                <a:latin typeface="Bookman Old Style" panose="02050604050505020204" pitchFamily="18" charset="0"/>
              </a:rPr>
              <a:t>tiempo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Bookman Old Style" panose="02050604050505020204" pitchFamily="18" charset="0"/>
              </a:rPr>
              <a:t>finito</a:t>
            </a:r>
            <a:r>
              <a:rPr lang="en-US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. </a:t>
            </a: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Esto se verifica a través de la siguiente condición: </a:t>
            </a:r>
            <a:endParaRPr lang="es-AR" sz="20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51631"/>
              </p:ext>
            </p:extLst>
          </p:nvPr>
        </p:nvGraphicFramePr>
        <p:xfrm>
          <a:off x="245279" y="4739482"/>
          <a:ext cx="1490662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1" name="Equation" r:id="rId3" imgW="838080" imgH="914400" progId="Equation.DSMT4">
                  <p:embed/>
                </p:oleObj>
              </mc:Choice>
              <mc:Fallback>
                <p:oleObj name="Equation" r:id="rId3" imgW="838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9" y="4739482"/>
                        <a:ext cx="1490662" cy="1643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ángulo 24"/>
          <p:cNvSpPr/>
          <p:nvPr/>
        </p:nvSpPr>
        <p:spPr>
          <a:xfrm>
            <a:off x="181030" y="4291737"/>
            <a:ext cx="3357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Matriz Observabilidad</a:t>
            </a:r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8802"/>
              </p:ext>
            </p:extLst>
          </p:nvPr>
        </p:nvGraphicFramePr>
        <p:xfrm>
          <a:off x="9302257" y="5123051"/>
          <a:ext cx="1512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2" name="Equation" r:id="rId5" imgW="850680" imgH="203040" progId="Equation.DSMT4">
                  <p:embed/>
                </p:oleObj>
              </mc:Choice>
              <mc:Fallback>
                <p:oleObj name="Equation" r:id="rId5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257" y="5123051"/>
                        <a:ext cx="1512888" cy="36512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613974" y="4761710"/>
            <a:ext cx="2002571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u="sng">
                <a:solidFill>
                  <a:srgbClr val="FF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s-AR" sz="2000" b="1" dirty="0"/>
              <a:t>Con </a:t>
            </a:r>
            <a:r>
              <a:rPr lang="es-AR" sz="2000" b="1" dirty="0" err="1"/>
              <a:t>Matlab</a:t>
            </a:r>
            <a:r>
              <a:rPr lang="es-AR" sz="2000" b="1" dirty="0"/>
              <a:t>:</a:t>
            </a:r>
          </a:p>
        </p:txBody>
      </p:sp>
      <p:graphicFrame>
        <p:nvGraphicFramePr>
          <p:cNvPr id="2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091440"/>
              </p:ext>
            </p:extLst>
          </p:nvPr>
        </p:nvGraphicFramePr>
        <p:xfrm>
          <a:off x="6568920" y="5336481"/>
          <a:ext cx="1606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3" name="Equation" r:id="rId7" imgW="901440" imgH="190440" progId="Equation.DSMT4">
                  <p:embed/>
                </p:oleObj>
              </mc:Choice>
              <mc:Fallback>
                <p:oleObj name="Equation" r:id="rId7" imgW="901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920" y="5336481"/>
                        <a:ext cx="1606550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ángulo 28"/>
          <p:cNvSpPr/>
          <p:nvPr/>
        </p:nvSpPr>
        <p:spPr>
          <a:xfrm>
            <a:off x="3666106" y="5273520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Matriz observabilidad 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372465" y="5609484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Y su rango con  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Bookman Old Style" panose="02050604050505020204" pitchFamily="18" charset="0"/>
                <a:sym typeface="Symbol" panose="05050102010706020507" pitchFamily="18" charset="2"/>
              </a:rPr>
              <a:t> 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042740"/>
              </p:ext>
            </p:extLst>
          </p:nvPr>
        </p:nvGraphicFramePr>
        <p:xfrm>
          <a:off x="6616545" y="5671444"/>
          <a:ext cx="92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4" name="Equation" r:id="rId9" imgW="520560" imgH="190440" progId="Equation.DSMT4">
                  <p:embed/>
                </p:oleObj>
              </mc:Choice>
              <mc:Fallback>
                <p:oleObj name="Equation" r:id="rId9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545" y="5671444"/>
                        <a:ext cx="927100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89237"/>
              </p:ext>
            </p:extLst>
          </p:nvPr>
        </p:nvGraphicFramePr>
        <p:xfrm>
          <a:off x="5238595" y="6041331"/>
          <a:ext cx="1470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5" name="Equation" r:id="rId11" imgW="825480" imgH="190440" progId="Equation.DSMT4">
                  <p:embed/>
                </p:oleObj>
              </mc:Choice>
              <mc:Fallback>
                <p:oleObj name="Equation" r:id="rId11" imgW="825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595" y="6041331"/>
                        <a:ext cx="1470025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ángulo 35"/>
          <p:cNvSpPr/>
          <p:nvPr/>
        </p:nvSpPr>
        <p:spPr>
          <a:xfrm>
            <a:off x="3678341" y="6004666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</a:rPr>
              <a:t>O también</a:t>
            </a:r>
            <a:r>
              <a:rPr lang="es-AR" dirty="0">
                <a:solidFill>
                  <a:srgbClr val="008000"/>
                </a:solidFill>
                <a:latin typeface="Bookman Old Style" panose="020506040505050202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latin typeface="Bookman Old Style" panose="02050604050505020204" pitchFamily="18" charset="0"/>
                <a:sym typeface="Symbol" panose="05050102010706020507" pitchFamily="18" charset="2"/>
              </a:rPr>
              <a:t> 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576687"/>
              </p:ext>
            </p:extLst>
          </p:nvPr>
        </p:nvGraphicFramePr>
        <p:xfrm>
          <a:off x="7611104" y="6039644"/>
          <a:ext cx="2193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6" name="Equation" r:id="rId13" imgW="1231560" imgH="190440" progId="Equation.DSMT4">
                  <p:embed/>
                </p:oleObj>
              </mc:Choice>
              <mc:Fallback>
                <p:oleObj name="Equation" r:id="rId13" imgW="1231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104" y="6039644"/>
                        <a:ext cx="2193925" cy="3429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ángulo 39"/>
          <p:cNvSpPr/>
          <p:nvPr/>
        </p:nvSpPr>
        <p:spPr>
          <a:xfrm>
            <a:off x="6694701" y="600466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008000"/>
                </a:solidFill>
                <a:latin typeface="Bookman Old Style" panose="02050604050505020204" pitchFamily="18" charset="0"/>
              </a:rPr>
              <a:t>siendo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81030" y="175403"/>
            <a:ext cx="11201968" cy="509622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panose="020B0604020202020204" pitchFamily="34" charset="0"/>
              </a:rPr>
              <a:t> Conceptos Fundamentales: Controlabilidad y Observabilidad</a:t>
            </a:r>
          </a:p>
        </p:txBody>
      </p:sp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60838"/>
              </p:ext>
            </p:extLst>
          </p:nvPr>
        </p:nvGraphicFramePr>
        <p:xfrm>
          <a:off x="1806697" y="5394698"/>
          <a:ext cx="1422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7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97" y="5394698"/>
                        <a:ext cx="1422400" cy="36512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ángulo 21"/>
          <p:cNvSpPr/>
          <p:nvPr/>
        </p:nvSpPr>
        <p:spPr>
          <a:xfrm>
            <a:off x="8366397" y="4438545"/>
            <a:ext cx="3504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Para que sea totalmente observable debe cumplirse</a:t>
            </a:r>
          </a:p>
        </p:txBody>
      </p:sp>
      <p:graphicFrame>
        <p:nvGraphicFramePr>
          <p:cNvPr id="2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37262"/>
              </p:ext>
            </p:extLst>
          </p:nvPr>
        </p:nvGraphicFramePr>
        <p:xfrm>
          <a:off x="8610339" y="860427"/>
          <a:ext cx="34369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278" name="Equation" r:id="rId17" imgW="1930320" imgH="431640" progId="Equation.DSMT4">
                  <p:embed/>
                </p:oleObj>
              </mc:Choice>
              <mc:Fallback>
                <p:oleObj name="Equation" r:id="rId17" imgW="1930320" imgH="431640" progId="Equation.DSMT4">
                  <p:embed/>
                  <p:pic>
                    <p:nvPicPr>
                      <p:cNvPr id="2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339" y="860427"/>
                        <a:ext cx="3436937" cy="7715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245233" y="792234"/>
            <a:ext cx="5220516" cy="9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0800" bIns="10800" anchor="ctr">
            <a:spAutoFit/>
          </a:bodyPr>
          <a:lstStyle/>
          <a:p>
            <a:pPr algn="just" defTabSz="476250">
              <a:spcBef>
                <a:spcPts val="600"/>
              </a:spcBef>
              <a:buClr>
                <a:schemeClr val="accent5">
                  <a:lumMod val="75000"/>
                </a:schemeClr>
              </a:buClr>
              <a:tabLst>
                <a:tab pos="450850" algn="l"/>
              </a:tabLst>
              <a:defRPr/>
            </a:pPr>
            <a:r>
              <a:rPr lang="es-AR" sz="2000" dirty="0">
                <a:solidFill>
                  <a:srgbClr val="008000"/>
                </a:solidFill>
                <a:latin typeface="Bookman Old Style" panose="02050604050505020204" pitchFamily="18" charset="0"/>
              </a:rPr>
              <a:t>Sea un sistema representado por su ecuación de espacio de estado y su ecuación de salida en tiempo discreto:</a:t>
            </a:r>
          </a:p>
        </p:txBody>
      </p:sp>
    </p:spTree>
    <p:extLst>
      <p:ext uri="{BB962C8B-B14F-4D97-AF65-F5344CB8AC3E}">
        <p14:creationId xmlns:p14="http://schemas.microsoft.com/office/powerpoint/2010/main" val="24922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27" grpId="0"/>
      <p:bldP spid="29" grpId="0"/>
      <p:bldP spid="31" grpId="0"/>
      <p:bldP spid="36" grpId="0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278856"/>
            <a:ext cx="2312574" cy="567032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defTabSz="476250">
              <a:spcBef>
                <a:spcPts val="600"/>
              </a:spcBef>
              <a:buClr>
                <a:srgbClr val="FF3300"/>
              </a:buClr>
              <a:tabLst>
                <a:tab pos="450850" algn="l"/>
              </a:tabLst>
            </a:pPr>
            <a:r>
              <a:rPr lang="es-AR" sz="2200" b="1" dirty="0">
                <a:solidFill>
                  <a:srgbClr val="FF3300"/>
                </a:solidFill>
                <a:latin typeface="Bookman Old Style" pitchFamily="18" charset="0"/>
                <a:cs typeface="Arial" panose="020B0604020202020204" pitchFamily="34" charset="0"/>
              </a:rPr>
              <a:t> Bibliografía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12624" y="6525345"/>
            <a:ext cx="361108" cy="332656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49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191344" y="1254217"/>
            <a:ext cx="11809312" cy="15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Sistemas de Control de Tiempo Discreto, </a:t>
            </a:r>
            <a:r>
              <a:rPr lang="es-A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2ed, </a:t>
            </a:r>
            <a:r>
              <a:rPr lang="es-AR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Katsuhiko</a:t>
            </a:r>
            <a:r>
              <a:rPr lang="es-A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s-AR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Ogata</a:t>
            </a:r>
            <a:r>
              <a:rPr lang="es-A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- Prentice Hall, 1996.</a:t>
            </a:r>
          </a:p>
          <a:p>
            <a:pPr marL="627063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n-US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Linear System, Theory and Design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, 3th ed., Chi-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Tsong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Chen – Oxford </a:t>
            </a:r>
            <a:r>
              <a:rPr lang="en-US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Uni</a:t>
            </a:r>
            <a:r>
              <a:rPr lang="en-US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Press, 1999.</a:t>
            </a:r>
            <a:endParaRPr lang="es-AR" sz="20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627063" indent="-627063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27063" algn="l"/>
              </a:tabLst>
            </a:pPr>
            <a:r>
              <a:rPr lang="es-AR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APUNTES DE CÁTEDRA </a:t>
            </a:r>
            <a:r>
              <a:rPr lang="es-AR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– Dr. Ing. Fernando </a:t>
            </a:r>
            <a:r>
              <a:rPr lang="es-AR" sz="20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Botterón</a:t>
            </a:r>
            <a:endParaRPr lang="es-AR" sz="2000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9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60640"/>
            <a:ext cx="6544307" cy="61159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Introducción: Conceptos Básicos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5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91344" y="1117311"/>
            <a:ext cx="1143827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300" b="1" dirty="0">
                <a:solidFill>
                  <a:srgbClr val="008000"/>
                </a:solidFill>
              </a:rPr>
              <a:t>Ecuaciones Dinámicas o de Espacio de Estado</a:t>
            </a:r>
            <a:r>
              <a:rPr lang="es-AR" sz="2300" dirty="0">
                <a:solidFill>
                  <a:srgbClr val="008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rgbClr val="008000"/>
                </a:solidFill>
              </a:rPr>
              <a:t>Un sistema dinámico debe incluir elementos que memoricen los valores aplicados a su entrada a partir de un instante </a:t>
            </a:r>
            <a:r>
              <a:rPr lang="es-ES" sz="2300" i="1" dirty="0">
                <a:solidFill>
                  <a:srgbClr val="008000"/>
                </a:solidFill>
              </a:rPr>
              <a:t>t</a:t>
            </a:r>
            <a:r>
              <a:rPr lang="es-ES" sz="2300" baseline="-25000" dirty="0">
                <a:solidFill>
                  <a:srgbClr val="008000"/>
                </a:solidFill>
              </a:rPr>
              <a:t>0</a:t>
            </a:r>
            <a:r>
              <a:rPr lang="es-ES" sz="2300" dirty="0">
                <a:solidFill>
                  <a:srgbClr val="008000"/>
                </a:solidFill>
              </a:rPr>
              <a:t>. En sistemas de control los </a:t>
            </a:r>
            <a:r>
              <a:rPr lang="es-ES" sz="2300" b="1" dirty="0">
                <a:solidFill>
                  <a:srgbClr val="008000"/>
                </a:solidFill>
              </a:rPr>
              <a:t>integradores sirven como elementos de memoria </a:t>
            </a:r>
            <a:r>
              <a:rPr lang="es-ES" sz="2300" dirty="0">
                <a:solidFill>
                  <a:srgbClr val="008000"/>
                </a:solidFill>
              </a:rPr>
              <a:t>y por tanto las salidas de estos integradores pueden ser consideradas como variables que definen el estado de un sistema dinámico.</a:t>
            </a:r>
            <a:endParaRPr lang="es-AR" sz="2300" dirty="0">
              <a:solidFill>
                <a:srgbClr val="008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344" y="3890639"/>
            <a:ext cx="114382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400" b="1" dirty="0">
                <a:solidFill>
                  <a:srgbClr val="008000"/>
                </a:solidFill>
              </a:rPr>
              <a:t>Modelado por Espacio de Estado</a:t>
            </a:r>
            <a:r>
              <a:rPr lang="es-AR" sz="2400" dirty="0">
                <a:solidFill>
                  <a:srgbClr val="008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8000"/>
                </a:solidFill>
              </a:rPr>
              <a:t>3 tipos de variables: </a:t>
            </a:r>
            <a:r>
              <a:rPr lang="es-ES" sz="2400" b="1" dirty="0">
                <a:solidFill>
                  <a:srgbClr val="008000"/>
                </a:solidFill>
              </a:rPr>
              <a:t>variables de entrada</a:t>
            </a:r>
            <a:r>
              <a:rPr lang="es-ES" sz="2400" dirty="0">
                <a:solidFill>
                  <a:srgbClr val="008000"/>
                </a:solidFill>
              </a:rPr>
              <a:t>, </a:t>
            </a:r>
            <a:r>
              <a:rPr lang="es-ES" sz="2400" b="1" dirty="0">
                <a:solidFill>
                  <a:srgbClr val="008000"/>
                </a:solidFill>
              </a:rPr>
              <a:t>variables de salida</a:t>
            </a:r>
            <a:r>
              <a:rPr lang="es-ES" sz="2400" dirty="0">
                <a:solidFill>
                  <a:srgbClr val="008000"/>
                </a:solidFill>
              </a:rPr>
              <a:t> y </a:t>
            </a:r>
            <a:r>
              <a:rPr lang="es-ES" sz="2400" b="1" dirty="0">
                <a:solidFill>
                  <a:srgbClr val="008000"/>
                </a:solidFill>
              </a:rPr>
              <a:t>variables de estado</a:t>
            </a:r>
            <a:r>
              <a:rPr lang="es-ES" sz="2400" dirty="0">
                <a:solidFill>
                  <a:srgbClr val="008000"/>
                </a:solidFill>
              </a:rPr>
              <a:t>. Por tanto, </a:t>
            </a:r>
            <a:r>
              <a:rPr lang="es-ES" sz="2400" b="1" dirty="0">
                <a:solidFill>
                  <a:srgbClr val="008000"/>
                </a:solidFill>
              </a:rPr>
              <a:t>el conjunto de ecuaciones </a:t>
            </a:r>
            <a:r>
              <a:rPr lang="es-ES" sz="2400" dirty="0">
                <a:solidFill>
                  <a:srgbClr val="008000"/>
                </a:solidFill>
              </a:rPr>
              <a:t>que describe la relación única entre las entradas, las salidas y los estados, se denomina </a:t>
            </a:r>
            <a:r>
              <a:rPr lang="es-ES" sz="2400" b="1" dirty="0">
                <a:solidFill>
                  <a:srgbClr val="008000"/>
                </a:solidFill>
              </a:rPr>
              <a:t>“ecuación dinámica en el espacio de estado”</a:t>
            </a:r>
            <a:r>
              <a:rPr lang="es-AR" sz="24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44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4363637" y="4201808"/>
            <a:ext cx="2828131" cy="485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1467244" y="4201808"/>
            <a:ext cx="2095500" cy="485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615738" y="6486526"/>
            <a:ext cx="457994" cy="403944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50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649101" y="1439769"/>
          <a:ext cx="5110286" cy="83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8" name="Equation" r:id="rId3" imgW="2755800" imgH="444240" progId="Equation.DSMT4">
                  <p:embed/>
                </p:oleObj>
              </mc:Choice>
              <mc:Fallback>
                <p:oleObj name="Equation" r:id="rId3" imgW="2755800" imgH="444240" progId="Equation.DSMT4">
                  <p:embed/>
                  <p:pic>
                    <p:nvPicPr>
                      <p:cNvPr id="3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01" y="1439769"/>
                        <a:ext cx="5110286" cy="8316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31788" y="178253"/>
            <a:ext cx="11586194" cy="601289"/>
          </a:xfrm>
          <a:prstGeom prst="rect">
            <a:avLst/>
          </a:prstGeom>
          <a:gradFill flip="none" rotWithShape="1">
            <a:gsLst>
              <a:gs pos="47000">
                <a:srgbClr val="FFC000"/>
              </a:gs>
              <a:gs pos="94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 cap="rnd" cmpd="thickThin">
            <a:solidFill>
              <a:srgbClr val="FF0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tIns="10800" bIns="10800" anchor="ctr"/>
          <a:lstStyle/>
          <a:p>
            <a:pPr algn="ctr" defTabSz="476250">
              <a:spcBef>
                <a:spcPct val="50000"/>
              </a:spcBef>
              <a:buClr>
                <a:srgbClr val="FF3300"/>
              </a:buClr>
              <a:tabLst>
                <a:tab pos="450850" algn="l"/>
              </a:tabLst>
              <a:defRPr/>
            </a:pPr>
            <a:r>
              <a:rPr lang="es-A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Solución de la Ecuación de Espacio de Estado en Tiempo Discreto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98438" y="919087"/>
            <a:ext cx="990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La salida resulta de substituir la solución de </a:t>
            </a: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x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(</a:t>
            </a:r>
            <a:r>
              <a:rPr lang="es-AR" sz="20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) en la ecuación (2)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98438" y="2367222"/>
            <a:ext cx="1171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Mediante la Transformada Z, 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puede obtenerse una solución de (1) y (2) como sigue:</a:t>
            </a:r>
          </a:p>
        </p:txBody>
      </p:sp>
      <p:graphicFrame>
        <p:nvGraphicFramePr>
          <p:cNvPr id="39" name="1 Objeto"/>
          <p:cNvGraphicFramePr>
            <a:graphicFrameLocks noChangeAspect="1"/>
          </p:cNvGraphicFramePr>
          <p:nvPr/>
        </p:nvGraphicFramePr>
        <p:xfrm>
          <a:off x="6096000" y="3002894"/>
          <a:ext cx="55197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09" name="Equation" r:id="rId5" imgW="2603160" imgH="228600" progId="Equation.DSMT4">
                  <p:embed/>
                </p:oleObj>
              </mc:Choice>
              <mc:Fallback>
                <p:oleObj name="Equation" r:id="rId5" imgW="2603160" imgH="228600" progId="Equation.DSMT4">
                  <p:embed/>
                  <p:pic>
                    <p:nvPicPr>
                      <p:cNvPr id="39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002894"/>
                        <a:ext cx="55197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11 Objeto"/>
          <p:cNvGraphicFramePr>
            <a:graphicFrameLocks noChangeAspect="1"/>
          </p:cNvGraphicFramePr>
          <p:nvPr/>
        </p:nvGraphicFramePr>
        <p:xfrm>
          <a:off x="556020" y="4191716"/>
          <a:ext cx="670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0" name="Equation" r:id="rId7" imgW="3162240" imgH="228600" progId="Equation.DSMT4">
                  <p:embed/>
                </p:oleObj>
              </mc:Choice>
              <mc:Fallback>
                <p:oleObj name="Equation" r:id="rId7" imgW="3162240" imgH="228600" progId="Equation.DSMT4">
                  <p:embed/>
                  <p:pic>
                    <p:nvPicPr>
                      <p:cNvPr id="41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20" y="4191716"/>
                        <a:ext cx="670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13 Objeto"/>
          <p:cNvGraphicFramePr>
            <a:graphicFrameLocks noChangeAspect="1"/>
          </p:cNvGraphicFramePr>
          <p:nvPr/>
        </p:nvGraphicFramePr>
        <p:xfrm>
          <a:off x="4814888" y="4895330"/>
          <a:ext cx="21002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1" name="Equation" r:id="rId9" imgW="990360" imgH="444240" progId="Equation.DSMT4">
                  <p:embed/>
                </p:oleObj>
              </mc:Choice>
              <mc:Fallback>
                <p:oleObj name="Equation" r:id="rId9" imgW="990360" imgH="444240" progId="Equation.DSMT4">
                  <p:embed/>
                  <p:pic>
                    <p:nvPicPr>
                      <p:cNvPr id="43" name="1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4895330"/>
                        <a:ext cx="210026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1 Objeto"/>
          <p:cNvGraphicFramePr>
            <a:graphicFrameLocks noChangeAspect="1"/>
          </p:cNvGraphicFramePr>
          <p:nvPr/>
        </p:nvGraphicFramePr>
        <p:xfrm>
          <a:off x="560388" y="3030676"/>
          <a:ext cx="42545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2" name="Equation" r:id="rId11" imgW="2006280" imgH="203040" progId="Equation.DSMT4">
                  <p:embed/>
                </p:oleObj>
              </mc:Choice>
              <mc:Fallback>
                <p:oleObj name="Equation" r:id="rId11" imgW="2006280" imgH="203040" progId="Equation.DSMT4">
                  <p:embed/>
                  <p:pic>
                    <p:nvPicPr>
                      <p:cNvPr id="44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3030676"/>
                        <a:ext cx="42545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10 Flecha abajo"/>
          <p:cNvSpPr/>
          <p:nvPr/>
        </p:nvSpPr>
        <p:spPr bwMode="auto">
          <a:xfrm rot="16200000">
            <a:off x="5263186" y="2874930"/>
            <a:ext cx="471261" cy="77526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5000"/>
              <a:buFont typeface="Wingdings" pitchFamily="2" charset="2"/>
              <a:buNone/>
              <a:tabLst/>
            </a:pPr>
            <a:endParaRPr kumimoji="0" lang="es-AR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198438" y="3583292"/>
            <a:ext cx="1171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Aplicándose la Transformada Z inversa, 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se obtiene la expresión para </a:t>
            </a: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x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(</a:t>
            </a:r>
            <a:r>
              <a:rPr lang="es-AR" sz="2000" i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k</a:t>
            </a:r>
            <a:r>
              <a:rPr lang="es-AR" sz="2000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):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2305444" y="4802554"/>
            <a:ext cx="609600" cy="2742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9" name="13 Objeto"/>
          <p:cNvGraphicFramePr>
            <a:graphicFrameLocks noChangeAspect="1"/>
          </p:cNvGraphicFramePr>
          <p:nvPr/>
        </p:nvGraphicFramePr>
        <p:xfrm>
          <a:off x="2468962" y="5157268"/>
          <a:ext cx="457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3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49" name="1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962" y="5157268"/>
                        <a:ext cx="4572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Flecha abajo 49"/>
          <p:cNvSpPr/>
          <p:nvPr/>
        </p:nvSpPr>
        <p:spPr>
          <a:xfrm>
            <a:off x="5402967" y="4802554"/>
            <a:ext cx="609600" cy="2742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98438" y="5868300"/>
            <a:ext cx="11719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Note que este método involucra el cálculo de </a:t>
            </a:r>
            <a:r>
              <a:rPr lang="en-US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[</a:t>
            </a:r>
            <a:r>
              <a:rPr lang="es-AR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</a:t>
            </a:r>
            <a:r>
              <a:rPr lang="es-A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G]</a:t>
            </a:r>
            <a:r>
              <a:rPr lang="es-AR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A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AR" sz="2000" b="1" dirty="0">
                <a:solidFill>
                  <a:srgbClr val="0000FF"/>
                </a:solidFill>
                <a:latin typeface="Bookman Old Style" pitchFamily="18" charset="0"/>
                <a:cs typeface="Calibri" pitchFamily="34" charset="0"/>
              </a:rPr>
              <a:t> y luego, la Transformada Z inversa de cada término</a:t>
            </a:r>
            <a:endParaRPr lang="es-AR" sz="2000" dirty="0">
              <a:solidFill>
                <a:srgbClr val="0000FF"/>
              </a:solidFill>
              <a:latin typeface="Bookman Old Style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160640"/>
            <a:ext cx="9875369" cy="611599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Ejemplos de elementos que definen variables de estado</a:t>
            </a: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6</a:t>
            </a:fld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9" y="1059475"/>
            <a:ext cx="2699138" cy="28558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8526" y="3915295"/>
            <a:ext cx="2513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b="1" dirty="0">
                <a:solidFill>
                  <a:srgbClr val="FF0000"/>
                </a:solidFill>
              </a:rPr>
              <a:t>Sistema de suspensión de un automóvil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09" y="2874464"/>
            <a:ext cx="4630524" cy="2139122"/>
          </a:xfrm>
          <a:prstGeom prst="rect">
            <a:avLst/>
          </a:prstGeom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23076"/>
              </p:ext>
            </p:extLst>
          </p:nvPr>
        </p:nvGraphicFramePr>
        <p:xfrm>
          <a:off x="3573471" y="945575"/>
          <a:ext cx="7415266" cy="181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7" name="Equation" r:id="rId5" imgW="5626100" imgH="1384300" progId="Equation.DSMT4">
                  <p:embed/>
                </p:oleObj>
              </mc:Choice>
              <mc:Fallback>
                <p:oleObj name="Equation" r:id="rId5" imgW="5626100" imgH="1384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71" y="945575"/>
                        <a:ext cx="7415266" cy="1811492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lecha derecha 9"/>
          <p:cNvSpPr/>
          <p:nvPr/>
        </p:nvSpPr>
        <p:spPr>
          <a:xfrm>
            <a:off x="2859578" y="1537855"/>
            <a:ext cx="490451" cy="54032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8811689" y="3568187"/>
            <a:ext cx="2972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</a:pPr>
            <a:r>
              <a:rPr lang="es-AR" sz="2000" b="1" dirty="0">
                <a:solidFill>
                  <a:srgbClr val="FF0000"/>
                </a:solidFill>
              </a:rPr>
              <a:t>Control de Velocidad y Posición de un Motor con acople flexible</a:t>
            </a: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8805"/>
              </p:ext>
            </p:extLst>
          </p:nvPr>
        </p:nvGraphicFramePr>
        <p:xfrm>
          <a:off x="6367549" y="4734499"/>
          <a:ext cx="5036535" cy="201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18" name="Equation" r:id="rId7" imgW="4267200" imgH="1714500" progId="Equation.DSMT4">
                  <p:embed/>
                </p:oleObj>
              </mc:Choice>
              <mc:Fallback>
                <p:oleObj name="Equation" r:id="rId7" imgW="4267200" imgH="171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549" y="4734499"/>
                        <a:ext cx="5036535" cy="20116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6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7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91344" y="1117311"/>
            <a:ext cx="114382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95000"/>
              <a:buFont typeface="Wingdings" panose="05000000000000000000" pitchFamily="2" charset="2"/>
              <a:buChar char="q"/>
            </a:pPr>
            <a:r>
              <a:rPr lang="es-AR" sz="2300" dirty="0">
                <a:solidFill>
                  <a:srgbClr val="008000"/>
                </a:solidFill>
              </a:rPr>
              <a:t>Un sistema dinámico MIMO puede representarse por el siguiente conjunto de ecuaciones: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069359"/>
              </p:ext>
            </p:extLst>
          </p:nvPr>
        </p:nvGraphicFramePr>
        <p:xfrm>
          <a:off x="510875" y="2006228"/>
          <a:ext cx="7920000" cy="1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0" name="Equation" r:id="rId3" imgW="4864100" imgH="850900" progId="Equation.DSMT4">
                  <p:embed/>
                </p:oleObj>
              </mc:Choice>
              <mc:Fallback>
                <p:oleObj name="Equation" r:id="rId3" imgW="4864100" imgH="85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5" y="2006228"/>
                        <a:ext cx="7920000" cy="13794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17664"/>
              </p:ext>
            </p:extLst>
          </p:nvPr>
        </p:nvGraphicFramePr>
        <p:xfrm>
          <a:off x="510875" y="3589234"/>
          <a:ext cx="7920000" cy="136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1" name="Equation" r:id="rId5" imgW="4902200" imgH="850900" progId="Equation.DSMT4">
                  <p:embed/>
                </p:oleObj>
              </mc:Choice>
              <mc:Fallback>
                <p:oleObj name="Equation" r:id="rId5" imgW="4902200" imgH="850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5" y="3589234"/>
                        <a:ext cx="7920000" cy="136869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errar llave 6"/>
          <p:cNvSpPr/>
          <p:nvPr/>
        </p:nvSpPr>
        <p:spPr>
          <a:xfrm>
            <a:off x="8579978" y="2006228"/>
            <a:ext cx="256373" cy="2951705"/>
          </a:xfrm>
          <a:prstGeom prst="rightBrace">
            <a:avLst>
              <a:gd name="adj1" fmla="val 103073"/>
              <a:gd name="adj2" fmla="val 49677"/>
            </a:avLst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73602"/>
              </p:ext>
            </p:extLst>
          </p:nvPr>
        </p:nvGraphicFramePr>
        <p:xfrm>
          <a:off x="9296399" y="2006228"/>
          <a:ext cx="2228283" cy="1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2" name="Equation" r:id="rId7" imgW="1612900" imgH="1003300" progId="Equation.DSMT4">
                  <p:embed/>
                </p:oleObj>
              </mc:Choice>
              <mc:Fallback>
                <p:oleObj name="Equation" r:id="rId7" imgW="1612900" imgH="1003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399" y="2006228"/>
                        <a:ext cx="2228283" cy="13794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291105"/>
              </p:ext>
            </p:extLst>
          </p:nvPr>
        </p:nvGraphicFramePr>
        <p:xfrm>
          <a:off x="9296282" y="3586925"/>
          <a:ext cx="2228400" cy="137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3" name="Equation" r:id="rId9" imgW="1651000" imgH="1016000" progId="Equation.DSMT4">
                  <p:embed/>
                </p:oleObj>
              </mc:Choice>
              <mc:Fallback>
                <p:oleObj name="Equation" r:id="rId9" imgW="1651000" imgH="1016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282" y="3586925"/>
                        <a:ext cx="2228400" cy="1373316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ángulo 14"/>
          <p:cNvSpPr/>
          <p:nvPr/>
        </p:nvSpPr>
        <p:spPr>
          <a:xfrm>
            <a:off x="191343" y="5317185"/>
            <a:ext cx="9021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FF0000"/>
                </a:solidFill>
              </a:rPr>
              <a:t>Sea un sistema dinámico con: “</a:t>
            </a:r>
            <a:r>
              <a:rPr lang="es-AR" sz="2000" i="1" dirty="0">
                <a:solidFill>
                  <a:srgbClr val="FF0000"/>
                </a:solidFill>
              </a:rPr>
              <a:t>n</a:t>
            </a:r>
            <a:r>
              <a:rPr lang="es-AR" sz="2000" dirty="0">
                <a:solidFill>
                  <a:srgbClr val="FF0000"/>
                </a:solidFill>
              </a:rPr>
              <a:t>” variables de estado, “</a:t>
            </a:r>
            <a:r>
              <a:rPr lang="es-AR" sz="2000" i="1" dirty="0">
                <a:solidFill>
                  <a:srgbClr val="FF0000"/>
                </a:solidFill>
              </a:rPr>
              <a:t>p</a:t>
            </a:r>
            <a:r>
              <a:rPr lang="es-AR" sz="2000" dirty="0">
                <a:solidFill>
                  <a:srgbClr val="FF0000"/>
                </a:solidFill>
              </a:rPr>
              <a:t>” entradas, “</a:t>
            </a:r>
            <a:r>
              <a:rPr lang="es-AR" sz="2000" i="1" dirty="0">
                <a:solidFill>
                  <a:srgbClr val="FF0000"/>
                </a:solidFill>
              </a:rPr>
              <a:t>q</a:t>
            </a:r>
            <a:r>
              <a:rPr lang="es-AR" sz="2000" dirty="0">
                <a:solidFill>
                  <a:srgbClr val="FF0000"/>
                </a:solidFill>
              </a:rPr>
              <a:t>” salidas y “</a:t>
            </a:r>
            <a:r>
              <a:rPr lang="es-AR" sz="2000" i="1" dirty="0">
                <a:solidFill>
                  <a:srgbClr val="FF0000"/>
                </a:solidFill>
              </a:rPr>
              <a:t>m</a:t>
            </a:r>
            <a:r>
              <a:rPr lang="es-AR" sz="2000" dirty="0">
                <a:solidFill>
                  <a:srgbClr val="FF0000"/>
                </a:solidFill>
              </a:rPr>
              <a:t>” disturbios o perturbaciones.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95000"/>
            </a:pPr>
            <a:r>
              <a:rPr lang="es-AR" sz="2000" dirty="0">
                <a:solidFill>
                  <a:srgbClr val="FF0000"/>
                </a:solidFill>
              </a:rPr>
              <a:t>las “</a:t>
            </a:r>
            <a:r>
              <a:rPr lang="es-AR" sz="2000" i="1" dirty="0">
                <a:solidFill>
                  <a:srgbClr val="FF0000"/>
                </a:solidFill>
              </a:rPr>
              <a:t>n</a:t>
            </a:r>
            <a:r>
              <a:rPr lang="es-AR" sz="2000" dirty="0">
                <a:solidFill>
                  <a:srgbClr val="FF0000"/>
                </a:solidFill>
              </a:rPr>
              <a:t>” salidas de los integradores definen las </a:t>
            </a:r>
            <a:r>
              <a:rPr lang="es-AR" sz="2000" u="sng" dirty="0">
                <a:solidFill>
                  <a:srgbClr val="FF0000"/>
                </a:solidFill>
              </a:rPr>
              <a:t>variables de estado del sistema</a:t>
            </a:r>
            <a:r>
              <a:rPr lang="es-AR" sz="20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16" name="Obje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01911"/>
              </p:ext>
            </p:extLst>
          </p:nvPr>
        </p:nvGraphicFramePr>
        <p:xfrm>
          <a:off x="9348698" y="5748817"/>
          <a:ext cx="1949242" cy="77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4" name="Equation" r:id="rId11" imgW="1180588" imgH="469696" progId="Equation.DSMT4">
                  <p:embed/>
                </p:oleObj>
              </mc:Choice>
              <mc:Fallback>
                <p:oleObj name="Equation" r:id="rId11" imgW="1180588" imgH="469696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8698" y="5748817"/>
                        <a:ext cx="1949242" cy="77652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lecha abajo 16"/>
          <p:cNvSpPr/>
          <p:nvPr/>
        </p:nvSpPr>
        <p:spPr>
          <a:xfrm>
            <a:off x="9964396" y="5161525"/>
            <a:ext cx="717847" cy="435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en el Espacio de Estado de Sistemas en Tiempo Continuo</a:t>
            </a:r>
            <a:endParaRPr lang="es-AR" sz="2800" b="1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7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8</a:t>
            </a:fld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601811"/>
              </p:ext>
            </p:extLst>
          </p:nvPr>
        </p:nvGraphicFramePr>
        <p:xfrm>
          <a:off x="409275" y="1100295"/>
          <a:ext cx="7920000" cy="1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33" name="Equation" r:id="rId3" imgW="4864100" imgH="850900" progId="Equation.DSMT4">
                  <p:embed/>
                </p:oleObj>
              </mc:Choice>
              <mc:Fallback>
                <p:oleObj name="Equation" r:id="rId3" imgW="4864100" imgH="850900" progId="Equation.DSMT4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75" y="1100295"/>
                        <a:ext cx="7920000" cy="13794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007326"/>
              </p:ext>
            </p:extLst>
          </p:nvPr>
        </p:nvGraphicFramePr>
        <p:xfrm>
          <a:off x="409275" y="2683301"/>
          <a:ext cx="7920000" cy="1368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34" name="Equation" r:id="rId5" imgW="4902200" imgH="850900" progId="Equation.DSMT4">
                  <p:embed/>
                </p:oleObj>
              </mc:Choice>
              <mc:Fallback>
                <p:oleObj name="Equation" r:id="rId5" imgW="4902200" imgH="850900" progId="Equation.DSMT4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75" y="2683301"/>
                        <a:ext cx="7920000" cy="136869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errar llave 6"/>
          <p:cNvSpPr/>
          <p:nvPr/>
        </p:nvSpPr>
        <p:spPr>
          <a:xfrm>
            <a:off x="8478378" y="1100295"/>
            <a:ext cx="256373" cy="2951705"/>
          </a:xfrm>
          <a:prstGeom prst="rightBrace">
            <a:avLst>
              <a:gd name="adj1" fmla="val 103073"/>
              <a:gd name="adj2" fmla="val 49677"/>
            </a:avLst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en el Espacio de Estado de Sistemas en Tiempo Continuo</a:t>
            </a:r>
            <a:endParaRPr lang="es-AR" sz="2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83854" y="1975982"/>
            <a:ext cx="2900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Ecuación Dinámica en el Espacio de Estados</a:t>
            </a:r>
          </a:p>
          <a:p>
            <a:pPr algn="ctr"/>
            <a:r>
              <a:rPr lang="es-A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Representada en Forma Genérica</a:t>
            </a:r>
          </a:p>
          <a:p>
            <a:pPr algn="ctr"/>
            <a:r>
              <a:rPr lang="es-A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91343" y="4275781"/>
            <a:ext cx="11809311" cy="2123658"/>
            <a:chOff x="191343" y="4275781"/>
            <a:chExt cx="11809311" cy="2123658"/>
          </a:xfrm>
        </p:grpSpPr>
        <p:sp>
          <p:nvSpPr>
            <p:cNvPr id="15" name="Rectángulo 14"/>
            <p:cNvSpPr/>
            <p:nvPr/>
          </p:nvSpPr>
          <p:spPr>
            <a:xfrm>
              <a:off x="191343" y="4275781"/>
              <a:ext cx="1180931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95000"/>
              </a:pPr>
              <a:r>
                <a:rPr lang="es-ES" sz="2200" b="1" i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Condición a cumplir: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Para que la ecuación dinámica (I) califique como ecuación dinámica de un sistema, asumimos que para cualquier estado inicial </a:t>
              </a:r>
              <a:r>
                <a:rPr lang="es-E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ES" sz="2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y para cualquier entrada </a:t>
              </a:r>
              <a:r>
                <a:rPr lang="es-E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esta ecuación tiene una única solución. Para que posea una única solución para el par </a:t>
              </a: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{</a:t>
              </a:r>
              <a:r>
                <a:rPr lang="es-AR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s-AR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s-AR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}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las funciones 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s-ES" sz="2200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y sus derivadas parciales               deben ser funciones continuas de 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 2,…, </a:t>
              </a:r>
              <a:r>
                <a:rPr lang="es-E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n.</a:t>
              </a:r>
              <a:r>
                <a:rPr lang="es-E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A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061861"/>
                </p:ext>
              </p:extLst>
            </p:nvPr>
          </p:nvGraphicFramePr>
          <p:xfrm>
            <a:off x="2514058" y="5940190"/>
            <a:ext cx="881062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1135" name="Equation" r:id="rId7" imgW="533160" imgH="241200" progId="Equation.DSMT4">
                    <p:embed/>
                  </p:oleObj>
                </mc:Choice>
                <mc:Fallback>
                  <p:oleObj name="Equation" r:id="rId7" imgW="533160" imgH="241200" progId="Equation.DSMT4">
                    <p:embed/>
                    <p:pic>
                      <p:nvPicPr>
                        <p:cNvPr id="16" name="Objeto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058" y="5940190"/>
                          <a:ext cx="881062" cy="3984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44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3" y="109510"/>
            <a:ext cx="11809312" cy="607053"/>
          </a:xfrm>
          <a:prstGeom prst="rect">
            <a:avLst/>
          </a:prstGeom>
          <a:solidFill>
            <a:srgbClr val="0000FF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A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 en el Espacio de Estado de Sistemas en Tiempo Continuo</a:t>
            </a:r>
            <a:endParaRPr lang="es-AR" sz="2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9" name="Marcador de número de diapositiva 33"/>
          <p:cNvSpPr>
            <a:spLocks noGrp="1"/>
          </p:cNvSpPr>
          <p:nvPr>
            <p:ph type="sldNum" sz="quarter" idx="12"/>
          </p:nvPr>
        </p:nvSpPr>
        <p:spPr>
          <a:xfrm>
            <a:off x="11784632" y="6525344"/>
            <a:ext cx="289100" cy="365125"/>
          </a:xfrm>
        </p:spPr>
        <p:txBody>
          <a:bodyPr/>
          <a:lstStyle/>
          <a:p>
            <a:fld id="{88A92BC7-81EF-4C9F-8DB9-DCAAEE84F0FC}" type="slidenum">
              <a:rPr lang="es-ES" b="1" smtClean="0">
                <a:solidFill>
                  <a:schemeClr val="tx1"/>
                </a:solidFill>
              </a:rPr>
              <a:pPr/>
              <a:t>9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9" name="Rectángulo 28"/>
          <p:cNvSpPr/>
          <p:nvPr/>
        </p:nvSpPr>
        <p:spPr>
          <a:xfrm>
            <a:off x="264419" y="2123081"/>
            <a:ext cx="10675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Si el sistema dinámico </a:t>
            </a:r>
            <a:r>
              <a:rPr lang="es-AR" b="1" dirty="0">
                <a:solidFill>
                  <a:srgbClr val="C00000"/>
                </a:solidFill>
              </a:rPr>
              <a:t>es lineal y variante en el tiempo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h</a:t>
            </a:r>
            <a:r>
              <a:rPr lang="es-AR" dirty="0">
                <a:solidFill>
                  <a:srgbClr val="C00000"/>
                </a:solidFill>
              </a:rPr>
              <a:t> y </a:t>
            </a:r>
            <a:r>
              <a:rPr lang="es-AR" b="1" dirty="0">
                <a:solidFill>
                  <a:srgbClr val="C00000"/>
                </a:solidFill>
              </a:rPr>
              <a:t>g</a:t>
            </a:r>
            <a:r>
              <a:rPr lang="es-AR" dirty="0">
                <a:solidFill>
                  <a:srgbClr val="C00000"/>
                </a:solidFill>
              </a:rPr>
              <a:t> son funciones lineales de </a:t>
            </a:r>
            <a:r>
              <a:rPr lang="es-AR" b="1" dirty="0">
                <a:solidFill>
                  <a:srgbClr val="C00000"/>
                </a:solidFill>
              </a:rPr>
              <a:t>x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u</a:t>
            </a:r>
            <a:r>
              <a:rPr lang="es-AR" dirty="0">
                <a:solidFill>
                  <a:srgbClr val="C00000"/>
                </a:solidFill>
              </a:rPr>
              <a:t> y </a:t>
            </a:r>
            <a:r>
              <a:rPr lang="es-AR" b="1" dirty="0">
                <a:solidFill>
                  <a:srgbClr val="C00000"/>
                </a:solidFill>
              </a:rPr>
              <a:t>w</a:t>
            </a:r>
            <a:r>
              <a:rPr lang="es-AR" dirty="0">
                <a:solidFill>
                  <a:srgbClr val="C00000"/>
                </a:solidFill>
              </a:rPr>
              <a:t>:</a:t>
            </a:r>
            <a:endParaRPr lang="es-AR" dirty="0"/>
          </a:p>
        </p:txBody>
      </p:sp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37716"/>
              </p:ext>
            </p:extLst>
          </p:nvPr>
        </p:nvGraphicFramePr>
        <p:xfrm>
          <a:off x="3568756" y="2605196"/>
          <a:ext cx="40719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4" name="Equation" r:id="rId3" imgW="2286000" imgH="431640" progId="Equation.DSMT4">
                  <p:embed/>
                </p:oleObj>
              </mc:Choice>
              <mc:Fallback>
                <p:oleObj name="Equation" r:id="rId3" imgW="2286000" imgH="431640" progId="Equation.DSMT4">
                  <p:embed/>
                  <p:pic>
                    <p:nvPicPr>
                      <p:cNvPr id="4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56" y="2605196"/>
                        <a:ext cx="4071937" cy="774700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ángulo 39"/>
          <p:cNvSpPr/>
          <p:nvPr/>
        </p:nvSpPr>
        <p:spPr>
          <a:xfrm>
            <a:off x="995353" y="2602353"/>
            <a:ext cx="31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Ecuación de Estado </a:t>
            </a:r>
            <a:r>
              <a:rPr lang="es-AR" dirty="0">
                <a:solidFill>
                  <a:srgbClr val="0070C0"/>
                </a:solidFill>
                <a:sym typeface="Symbol" panose="05050102010706020507" pitchFamily="18" charset="2"/>
              </a:rPr>
              <a:t>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986104" y="2979222"/>
            <a:ext cx="2516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Ecuación de Salida  </a:t>
            </a:r>
            <a:r>
              <a:rPr lang="es-AR" dirty="0">
                <a:solidFill>
                  <a:srgbClr val="0070C0"/>
                </a:solidFill>
                <a:sym typeface="Symbol" panose="05050102010706020507" pitchFamily="18" charset="2"/>
              </a:rPr>
              <a:t></a:t>
            </a:r>
            <a:endParaRPr lang="es-AR" dirty="0">
              <a:solidFill>
                <a:srgbClr val="0070C0"/>
              </a:solidFill>
            </a:endParaRPr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89328"/>
              </p:ext>
            </p:extLst>
          </p:nvPr>
        </p:nvGraphicFramePr>
        <p:xfrm>
          <a:off x="532712" y="1083316"/>
          <a:ext cx="1949242" cy="77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5" name="Equation" r:id="rId5" imgW="1180588" imgH="469696" progId="Equation.DSMT4">
                  <p:embed/>
                </p:oleObj>
              </mc:Choice>
              <mc:Fallback>
                <p:oleObj name="Equation" r:id="rId5" imgW="1180588" imgH="469696" progId="Equation.DSMT4">
                  <p:embed/>
                  <p:pic>
                    <p:nvPicPr>
                      <p:cNvPr id="16" name="Objeto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12" y="1083316"/>
                        <a:ext cx="1949242" cy="77652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ángulo 26"/>
          <p:cNvSpPr/>
          <p:nvPr/>
        </p:nvSpPr>
        <p:spPr>
          <a:xfrm>
            <a:off x="2755897" y="1144773"/>
            <a:ext cx="893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rgbClr val="FF0000"/>
              </a:buClr>
              <a:buSzPct val="95000"/>
            </a:pPr>
            <a:r>
              <a:rPr lang="es-ES" b="1" dirty="0">
                <a:solidFill>
                  <a:srgbClr val="C00000"/>
                </a:solidFill>
              </a:rPr>
              <a:t>h</a:t>
            </a:r>
            <a:r>
              <a:rPr lang="es-ES" dirty="0">
                <a:solidFill>
                  <a:srgbClr val="C00000"/>
                </a:solidFill>
              </a:rPr>
              <a:t> y </a:t>
            </a:r>
            <a:r>
              <a:rPr lang="es-ES" b="1" dirty="0">
                <a:solidFill>
                  <a:srgbClr val="C00000"/>
                </a:solidFill>
              </a:rPr>
              <a:t>g</a:t>
            </a:r>
            <a:r>
              <a:rPr lang="es-ES" dirty="0">
                <a:solidFill>
                  <a:srgbClr val="C00000"/>
                </a:solidFill>
              </a:rPr>
              <a:t> son un vector de funciones del tiempo, reales, definidas entre (-</a:t>
            </a:r>
            <a:r>
              <a:rPr lang="es-E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∞,∞</a:t>
            </a:r>
            <a:r>
              <a:rPr lang="es-ES" dirty="0">
                <a:solidFill>
                  <a:srgbClr val="C00000"/>
                </a:solidFill>
              </a:rPr>
              <a:t>), las cuales pueden ser </a:t>
            </a:r>
            <a:r>
              <a:rPr lang="es-ES" b="1" dirty="0">
                <a:solidFill>
                  <a:srgbClr val="C00000"/>
                </a:solidFill>
              </a:rPr>
              <a:t>lineales o no lineales </a:t>
            </a:r>
            <a:r>
              <a:rPr lang="es-ES" dirty="0">
                <a:solidFill>
                  <a:srgbClr val="C00000"/>
                </a:solidFill>
              </a:rPr>
              <a:t>y </a:t>
            </a:r>
            <a:r>
              <a:rPr lang="es-ES" b="1" dirty="0">
                <a:solidFill>
                  <a:srgbClr val="C00000"/>
                </a:solidFill>
              </a:rPr>
              <a:t>variantes o invariantes en el tiempo</a:t>
            </a:r>
            <a:r>
              <a:rPr lang="es-ES" dirty="0">
                <a:solidFill>
                  <a:srgbClr val="C00000"/>
                </a:solidFill>
              </a:rPr>
              <a:t>.</a:t>
            </a:r>
            <a:endParaRPr lang="es-AR" dirty="0"/>
          </a:p>
        </p:txBody>
      </p:sp>
      <p:sp>
        <p:nvSpPr>
          <p:cNvPr id="28" name="Rectángulo 27"/>
          <p:cNvSpPr/>
          <p:nvPr/>
        </p:nvSpPr>
        <p:spPr>
          <a:xfrm>
            <a:off x="264420" y="3583510"/>
            <a:ext cx="11520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Si el sistema dinámico es </a:t>
            </a:r>
            <a:r>
              <a:rPr lang="es-AR" b="1" u="sng" dirty="0">
                <a:solidFill>
                  <a:srgbClr val="C00000"/>
                </a:solidFill>
              </a:rPr>
              <a:t>no lineal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h</a:t>
            </a:r>
            <a:r>
              <a:rPr lang="es-AR" dirty="0">
                <a:solidFill>
                  <a:srgbClr val="C00000"/>
                </a:solidFill>
              </a:rPr>
              <a:t> y </a:t>
            </a:r>
            <a:r>
              <a:rPr lang="es-AR" b="1" dirty="0">
                <a:solidFill>
                  <a:srgbClr val="C00000"/>
                </a:solidFill>
              </a:rPr>
              <a:t>g</a:t>
            </a:r>
            <a:r>
              <a:rPr lang="es-AR" dirty="0">
                <a:solidFill>
                  <a:srgbClr val="C00000"/>
                </a:solidFill>
              </a:rPr>
              <a:t> pueden ser hacerse </a:t>
            </a:r>
            <a:r>
              <a:rPr lang="es-AR" b="1" dirty="0">
                <a:solidFill>
                  <a:srgbClr val="C00000"/>
                </a:solidFill>
              </a:rPr>
              <a:t>lineales en torno a un punto de operación</a:t>
            </a:r>
            <a:r>
              <a:rPr lang="es-AR" dirty="0">
                <a:solidFill>
                  <a:srgbClr val="C00000"/>
                </a:solidFill>
              </a:rPr>
              <a:t>.</a:t>
            </a:r>
            <a:endParaRPr lang="es-AR" dirty="0"/>
          </a:p>
        </p:txBody>
      </p:sp>
      <p:sp>
        <p:nvSpPr>
          <p:cNvPr id="30" name="Rectángulo 29"/>
          <p:cNvSpPr/>
          <p:nvPr/>
        </p:nvSpPr>
        <p:spPr>
          <a:xfrm>
            <a:off x="264420" y="4304804"/>
            <a:ext cx="1122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FF0000"/>
              </a:buClr>
              <a:buSzPct val="95000"/>
              <a:buFont typeface="Courier New" panose="02070309020205020404" pitchFamily="49" charset="0"/>
              <a:buChar char="o"/>
            </a:pPr>
            <a:r>
              <a:rPr lang="es-AR" dirty="0">
                <a:solidFill>
                  <a:srgbClr val="C00000"/>
                </a:solidFill>
              </a:rPr>
              <a:t>Si el sistema dinámico </a:t>
            </a:r>
            <a:r>
              <a:rPr lang="es-AR" b="1" dirty="0">
                <a:solidFill>
                  <a:srgbClr val="C00000"/>
                </a:solidFill>
              </a:rPr>
              <a:t>es lineal</a:t>
            </a:r>
            <a:r>
              <a:rPr lang="es-AR" dirty="0">
                <a:solidFill>
                  <a:srgbClr val="C00000"/>
                </a:solidFill>
              </a:rPr>
              <a:t>, y además, es </a:t>
            </a:r>
            <a:r>
              <a:rPr lang="es-AR" b="1" dirty="0">
                <a:solidFill>
                  <a:srgbClr val="C00000"/>
                </a:solidFill>
              </a:rPr>
              <a:t>invariante en el tiempo</a:t>
            </a:r>
            <a:r>
              <a:rPr lang="es-AR" dirty="0">
                <a:solidFill>
                  <a:srgbClr val="C00000"/>
                </a:solidFill>
              </a:rPr>
              <a:t>, las matrices </a:t>
            </a:r>
            <a:r>
              <a:rPr lang="es-AR" b="1" dirty="0">
                <a:solidFill>
                  <a:srgbClr val="C00000"/>
                </a:solidFill>
              </a:rPr>
              <a:t>A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B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C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D</a:t>
            </a:r>
            <a:r>
              <a:rPr lang="es-AR" dirty="0">
                <a:solidFill>
                  <a:srgbClr val="C00000"/>
                </a:solidFill>
              </a:rPr>
              <a:t>, </a:t>
            </a:r>
            <a:r>
              <a:rPr lang="es-AR" b="1" dirty="0">
                <a:solidFill>
                  <a:srgbClr val="C00000"/>
                </a:solidFill>
              </a:rPr>
              <a:t>E</a:t>
            </a:r>
            <a:r>
              <a:rPr lang="es-AR" dirty="0">
                <a:solidFill>
                  <a:srgbClr val="C00000"/>
                </a:solidFill>
              </a:rPr>
              <a:t> y </a:t>
            </a:r>
            <a:r>
              <a:rPr lang="es-AR" b="1" dirty="0">
                <a:solidFill>
                  <a:srgbClr val="C00000"/>
                </a:solidFill>
              </a:rPr>
              <a:t>F</a:t>
            </a:r>
            <a:r>
              <a:rPr lang="es-AR" dirty="0">
                <a:solidFill>
                  <a:srgbClr val="C00000"/>
                </a:solidFill>
              </a:rPr>
              <a:t> son matrices constantes:</a:t>
            </a:r>
            <a:endParaRPr lang="es-AR" dirty="0"/>
          </a:p>
        </p:txBody>
      </p:sp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2245"/>
              </p:ext>
            </p:extLst>
          </p:nvPr>
        </p:nvGraphicFramePr>
        <p:xfrm>
          <a:off x="3986213" y="5191125"/>
          <a:ext cx="32353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306" name="Equation" r:id="rId7" imgW="1815840" imgH="431640" progId="Equation.DSMT4">
                  <p:embed/>
                </p:oleObj>
              </mc:Choice>
              <mc:Fallback>
                <p:oleObj name="Equation" r:id="rId7" imgW="1815840" imgH="431640" progId="Equation.DSMT4">
                  <p:embed/>
                  <p:pic>
                    <p:nvPicPr>
                      <p:cNvPr id="3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191125"/>
                        <a:ext cx="3235325" cy="7747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127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ángulo 32"/>
          <p:cNvSpPr/>
          <p:nvPr/>
        </p:nvSpPr>
        <p:spPr>
          <a:xfrm>
            <a:off x="995353" y="5188371"/>
            <a:ext cx="31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Ecuación de Estado </a:t>
            </a:r>
            <a:r>
              <a:rPr lang="es-AR" dirty="0">
                <a:solidFill>
                  <a:srgbClr val="0070C0"/>
                </a:solidFill>
                <a:sym typeface="Symbol" panose="05050102010706020507" pitchFamily="18" charset="2"/>
              </a:rPr>
              <a:t>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986104" y="5565240"/>
            <a:ext cx="2516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70C0"/>
                </a:solidFill>
              </a:rPr>
              <a:t>Ecuación de Salida  </a:t>
            </a:r>
            <a:r>
              <a:rPr lang="es-AR" dirty="0">
                <a:solidFill>
                  <a:srgbClr val="0070C0"/>
                </a:solidFill>
                <a:sym typeface="Symbol" panose="05050102010706020507" pitchFamily="18" charset="2"/>
              </a:rPr>
              <a:t></a:t>
            </a:r>
            <a:endParaRPr lang="es-A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Diseño predetermin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57420</TotalTime>
  <Words>5012</Words>
  <Application>Microsoft Office PowerPoint</Application>
  <PresentationFormat>Panorámica</PresentationFormat>
  <Paragraphs>386</Paragraphs>
  <Slides>50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Arial</vt:lpstr>
      <vt:lpstr>Bookman Old Style</vt:lpstr>
      <vt:lpstr>Calibri</vt:lpstr>
      <vt:lpstr>Calibri Light</vt:lpstr>
      <vt:lpstr>Cambria</vt:lpstr>
      <vt:lpstr>Courier New</vt:lpstr>
      <vt:lpstr>Symbol</vt:lpstr>
      <vt:lpstr>Times New Roman</vt:lpstr>
      <vt:lpstr>Wingdings</vt:lpstr>
      <vt:lpstr>Diseño predeterminado</vt:lpstr>
      <vt:lpstr>Equation</vt:lpstr>
      <vt:lpstr>Presentación de PowerPoint</vt:lpstr>
      <vt:lpstr>Temas de la Unidad 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Inversor PWM Monofásico con RES en el inductor</vt:lpstr>
      <vt:lpstr>Inversor PWM Monofásico: Modelo en el Espacio de Estados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Fernando Botterón</cp:lastModifiedBy>
  <cp:revision>3594</cp:revision>
  <dcterms:created xsi:type="dcterms:W3CDTF">2010-05-23T14:28:12Z</dcterms:created>
  <dcterms:modified xsi:type="dcterms:W3CDTF">2023-10-25T14:10:21Z</dcterms:modified>
</cp:coreProperties>
</file>