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447" r:id="rId3"/>
    <p:sldId id="470" r:id="rId4"/>
    <p:sldId id="471" r:id="rId5"/>
    <p:sldId id="472" r:id="rId6"/>
    <p:sldId id="473"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498" r:id="rId32"/>
    <p:sldId id="500" r:id="rId33"/>
    <p:sldId id="501" r:id="rId34"/>
    <p:sldId id="502" r:id="rId35"/>
    <p:sldId id="503" r:id="rId36"/>
    <p:sldId id="504" r:id="rId37"/>
    <p:sldId id="505" r:id="rId38"/>
    <p:sldId id="506" r:id="rId39"/>
    <p:sldId id="507" r:id="rId40"/>
    <p:sldId id="508" r:id="rId41"/>
    <p:sldId id="509" r:id="rId42"/>
    <p:sldId id="510" r:id="rId43"/>
    <p:sldId id="511" r:id="rId44"/>
    <p:sldId id="512" r:id="rId45"/>
    <p:sldId id="513" r:id="rId46"/>
    <p:sldId id="514" r:id="rId47"/>
    <p:sldId id="515" r:id="rId48"/>
    <p:sldId id="516" r:id="rId49"/>
    <p:sldId id="517" r:id="rId50"/>
    <p:sldId id="518" r:id="rId51"/>
    <p:sldId id="519" r:id="rId52"/>
    <p:sldId id="520" r:id="rId53"/>
    <p:sldId id="521" r:id="rId54"/>
    <p:sldId id="522" r:id="rId55"/>
    <p:sldId id="523" r:id="rId56"/>
    <p:sldId id="524" r:id="rId57"/>
    <p:sldId id="525" r:id="rId58"/>
    <p:sldId id="526" r:id="rId59"/>
    <p:sldId id="527" r:id="rId60"/>
    <p:sldId id="320" r:id="rId61"/>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5050"/>
    <a:srgbClr val="008000"/>
    <a:srgbClr val="663300"/>
    <a:srgbClr val="CC99FF"/>
    <a:srgbClr val="996633"/>
    <a:srgbClr val="FF6600"/>
    <a:srgbClr val="FF00FF"/>
    <a:srgbClr val="0C7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6387" autoAdjust="0"/>
  </p:normalViewPr>
  <p:slideViewPr>
    <p:cSldViewPr snapToGrid="0">
      <p:cViewPr varScale="1">
        <p:scale>
          <a:sx n="77" d="100"/>
          <a:sy n="77" d="100"/>
        </p:scale>
        <p:origin x="524" y="60"/>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4.wmf"/><Relationship Id="rId4"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95.wmf"/><Relationship Id="rId1" Type="http://schemas.openxmlformats.org/officeDocument/2006/relationships/image" Target="../media/image94.wmf"/><Relationship Id="rId5" Type="http://schemas.openxmlformats.org/officeDocument/2006/relationships/image" Target="../media/image97.wmf"/><Relationship Id="rId4" Type="http://schemas.openxmlformats.org/officeDocument/2006/relationships/image" Target="../media/image9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image" Target="../media/image115.wmf"/><Relationship Id="rId3" Type="http://schemas.openxmlformats.org/officeDocument/2006/relationships/image" Target="../media/image74.wmf"/><Relationship Id="rId7" Type="http://schemas.openxmlformats.org/officeDocument/2006/relationships/image" Target="../media/image109.wmf"/><Relationship Id="rId12" Type="http://schemas.openxmlformats.org/officeDocument/2006/relationships/image" Target="../media/image114.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77.wmf"/><Relationship Id="rId11" Type="http://schemas.openxmlformats.org/officeDocument/2006/relationships/image" Target="../media/image113.wmf"/><Relationship Id="rId5" Type="http://schemas.openxmlformats.org/officeDocument/2006/relationships/image" Target="../media/image76.wmf"/><Relationship Id="rId10" Type="http://schemas.openxmlformats.org/officeDocument/2006/relationships/image" Target="../media/image112.wmf"/><Relationship Id="rId4" Type="http://schemas.openxmlformats.org/officeDocument/2006/relationships/image" Target="../media/image108.wmf"/><Relationship Id="rId9" Type="http://schemas.openxmlformats.org/officeDocument/2006/relationships/image" Target="../media/image11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5" Type="http://schemas.openxmlformats.org/officeDocument/2006/relationships/image" Target="../media/image124.wmf"/><Relationship Id="rId4" Type="http://schemas.openxmlformats.org/officeDocument/2006/relationships/image" Target="../media/image1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4.wmf"/><Relationship Id="rId5" Type="http://schemas.openxmlformats.org/officeDocument/2006/relationships/image" Target="../media/image5.wmf"/><Relationship Id="rId4"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5" Type="http://schemas.openxmlformats.org/officeDocument/2006/relationships/image" Target="../media/image130.wmf"/><Relationship Id="rId4" Type="http://schemas.openxmlformats.org/officeDocument/2006/relationships/image" Target="../media/image129.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134.wmf"/><Relationship Id="rId7" Type="http://schemas.openxmlformats.org/officeDocument/2006/relationships/image" Target="../media/image137.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6.wmf"/><Relationship Id="rId5" Type="http://schemas.openxmlformats.org/officeDocument/2006/relationships/image" Target="../media/image135.wmf"/><Relationship Id="rId10" Type="http://schemas.openxmlformats.org/officeDocument/2006/relationships/image" Target="../media/image140.wmf"/><Relationship Id="rId4" Type="http://schemas.openxmlformats.org/officeDocument/2006/relationships/image" Target="../media/image101.wmf"/><Relationship Id="rId9" Type="http://schemas.openxmlformats.org/officeDocument/2006/relationships/image" Target="../media/image139.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image" Target="../media/image154.wmf"/><Relationship Id="rId3" Type="http://schemas.openxmlformats.org/officeDocument/2006/relationships/image" Target="../media/image144.wmf"/><Relationship Id="rId7" Type="http://schemas.openxmlformats.org/officeDocument/2006/relationships/image" Target="../media/image148.wmf"/><Relationship Id="rId12" Type="http://schemas.openxmlformats.org/officeDocument/2006/relationships/image" Target="../media/image153.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7.wmf"/><Relationship Id="rId11" Type="http://schemas.openxmlformats.org/officeDocument/2006/relationships/image" Target="../media/image152.wmf"/><Relationship Id="rId5" Type="http://schemas.openxmlformats.org/officeDocument/2006/relationships/image" Target="../media/image146.wmf"/><Relationship Id="rId10" Type="http://schemas.openxmlformats.org/officeDocument/2006/relationships/image" Target="../media/image151.wmf"/><Relationship Id="rId4" Type="http://schemas.openxmlformats.org/officeDocument/2006/relationships/image" Target="../media/image145.wmf"/><Relationship Id="rId9" Type="http://schemas.openxmlformats.org/officeDocument/2006/relationships/image" Target="../media/image150.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image" Target="../media/image161.wmf"/><Relationship Id="rId7" Type="http://schemas.openxmlformats.org/officeDocument/2006/relationships/image" Target="../media/image165.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 Id="rId9" Type="http://schemas.openxmlformats.org/officeDocument/2006/relationships/image" Target="../media/image16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75.wmf"/><Relationship Id="rId7" Type="http://schemas.openxmlformats.org/officeDocument/2006/relationships/image" Target="../media/image179.wmf"/><Relationship Id="rId2" Type="http://schemas.openxmlformats.org/officeDocument/2006/relationships/image" Target="../media/image174.wmf"/><Relationship Id="rId1" Type="http://schemas.openxmlformats.org/officeDocument/2006/relationships/image" Target="../media/image173.wmf"/><Relationship Id="rId6" Type="http://schemas.openxmlformats.org/officeDocument/2006/relationships/image" Target="../media/image178.wmf"/><Relationship Id="rId5" Type="http://schemas.openxmlformats.org/officeDocument/2006/relationships/image" Target="../media/image177.wmf"/><Relationship Id="rId4" Type="http://schemas.openxmlformats.org/officeDocument/2006/relationships/image" Target="../media/image17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 Id="rId4" Type="http://schemas.openxmlformats.org/officeDocument/2006/relationships/image" Target="../media/image18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1.wmf"/><Relationship Id="rId5" Type="http://schemas.openxmlformats.org/officeDocument/2006/relationships/image" Target="../media/image190.wmf"/><Relationship Id="rId4" Type="http://schemas.openxmlformats.org/officeDocument/2006/relationships/image" Target="../media/image173.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200.wmf"/><Relationship Id="rId3" Type="http://schemas.openxmlformats.org/officeDocument/2006/relationships/image" Target="../media/image195.wmf"/><Relationship Id="rId7" Type="http://schemas.openxmlformats.org/officeDocument/2006/relationships/image" Target="../media/image199.wmf"/><Relationship Id="rId2" Type="http://schemas.openxmlformats.org/officeDocument/2006/relationships/image" Target="../media/image194.wmf"/><Relationship Id="rId1" Type="http://schemas.openxmlformats.org/officeDocument/2006/relationships/image" Target="../media/image193.wmf"/><Relationship Id="rId6" Type="http://schemas.openxmlformats.org/officeDocument/2006/relationships/image" Target="../media/image198.wmf"/><Relationship Id="rId11" Type="http://schemas.openxmlformats.org/officeDocument/2006/relationships/image" Target="../media/image203.wmf"/><Relationship Id="rId5" Type="http://schemas.openxmlformats.org/officeDocument/2006/relationships/image" Target="../media/image197.wmf"/><Relationship Id="rId10" Type="http://schemas.openxmlformats.org/officeDocument/2006/relationships/image" Target="../media/image202.wmf"/><Relationship Id="rId4" Type="http://schemas.openxmlformats.org/officeDocument/2006/relationships/image" Target="../media/image196.wmf"/><Relationship Id="rId9" Type="http://schemas.openxmlformats.org/officeDocument/2006/relationships/image" Target="../media/image201.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05.wmf"/><Relationship Id="rId1" Type="http://schemas.openxmlformats.org/officeDocument/2006/relationships/image" Target="../media/image204.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06.wmf"/><Relationship Id="rId2" Type="http://schemas.openxmlformats.org/officeDocument/2006/relationships/image" Target="../media/image198.wmf"/><Relationship Id="rId1" Type="http://schemas.openxmlformats.org/officeDocument/2006/relationships/image" Target="../media/image204.wmf"/><Relationship Id="rId5" Type="http://schemas.openxmlformats.org/officeDocument/2006/relationships/image" Target="../media/image207.wmf"/><Relationship Id="rId4" Type="http://schemas.openxmlformats.org/officeDocument/2006/relationships/image" Target="../media/image19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19.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216.wmf"/><Relationship Id="rId3" Type="http://schemas.openxmlformats.org/officeDocument/2006/relationships/image" Target="../media/image211.wmf"/><Relationship Id="rId7" Type="http://schemas.openxmlformats.org/officeDocument/2006/relationships/image" Target="../media/image215.wmf"/><Relationship Id="rId2" Type="http://schemas.openxmlformats.org/officeDocument/2006/relationships/image" Target="../media/image210.wmf"/><Relationship Id="rId1" Type="http://schemas.openxmlformats.org/officeDocument/2006/relationships/image" Target="../media/image209.wmf"/><Relationship Id="rId6" Type="http://schemas.openxmlformats.org/officeDocument/2006/relationships/image" Target="../media/image214.wmf"/><Relationship Id="rId5" Type="http://schemas.openxmlformats.org/officeDocument/2006/relationships/image" Target="../media/image213.wmf"/><Relationship Id="rId10" Type="http://schemas.openxmlformats.org/officeDocument/2006/relationships/image" Target="../media/image218.wmf"/><Relationship Id="rId4" Type="http://schemas.openxmlformats.org/officeDocument/2006/relationships/image" Target="../media/image212.wmf"/><Relationship Id="rId9" Type="http://schemas.openxmlformats.org/officeDocument/2006/relationships/image" Target="../media/image21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5.wmf"/><Relationship Id="rId1" Type="http://schemas.openxmlformats.org/officeDocument/2006/relationships/image" Target="../media/image222.wmf"/><Relationship Id="rId6" Type="http://schemas.openxmlformats.org/officeDocument/2006/relationships/image" Target="../media/image228.wmf"/><Relationship Id="rId5" Type="http://schemas.openxmlformats.org/officeDocument/2006/relationships/image" Target="../media/image227.wmf"/><Relationship Id="rId4" Type="http://schemas.openxmlformats.org/officeDocument/2006/relationships/image" Target="../media/image22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28.wmf"/><Relationship Id="rId2" Type="http://schemas.openxmlformats.org/officeDocument/2006/relationships/image" Target="../media/image231.wmf"/><Relationship Id="rId1" Type="http://schemas.openxmlformats.org/officeDocument/2006/relationships/image" Target="../media/image230.wmf"/><Relationship Id="rId5" Type="http://schemas.openxmlformats.org/officeDocument/2006/relationships/image" Target="../media/image233.wmf"/><Relationship Id="rId4" Type="http://schemas.openxmlformats.org/officeDocument/2006/relationships/image" Target="../media/image232.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236.wmf"/><Relationship Id="rId1" Type="http://schemas.openxmlformats.org/officeDocument/2006/relationships/image" Target="../media/image23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50.wmf"/><Relationship Id="rId1" Type="http://schemas.openxmlformats.org/officeDocument/2006/relationships/image" Target="../media/image24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53.wmf"/><Relationship Id="rId2" Type="http://schemas.openxmlformats.org/officeDocument/2006/relationships/image" Target="../media/image252.wmf"/><Relationship Id="rId1" Type="http://schemas.openxmlformats.org/officeDocument/2006/relationships/image" Target="../media/image251.wmf"/><Relationship Id="rId6" Type="http://schemas.openxmlformats.org/officeDocument/2006/relationships/image" Target="../media/image222.wmf"/><Relationship Id="rId5" Type="http://schemas.openxmlformats.org/officeDocument/2006/relationships/image" Target="../media/image255.wmf"/><Relationship Id="rId4" Type="http://schemas.openxmlformats.org/officeDocument/2006/relationships/image" Target="../media/image254.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62.wmf"/><Relationship Id="rId3" Type="http://schemas.openxmlformats.org/officeDocument/2006/relationships/image" Target="../media/image258.wmf"/><Relationship Id="rId7" Type="http://schemas.openxmlformats.org/officeDocument/2006/relationships/image" Target="../media/image261.wmf"/><Relationship Id="rId2" Type="http://schemas.openxmlformats.org/officeDocument/2006/relationships/image" Target="../media/image257.wmf"/><Relationship Id="rId1" Type="http://schemas.openxmlformats.org/officeDocument/2006/relationships/image" Target="../media/image256.wmf"/><Relationship Id="rId6" Type="http://schemas.openxmlformats.org/officeDocument/2006/relationships/image" Target="../media/image254.wmf"/><Relationship Id="rId5" Type="http://schemas.openxmlformats.org/officeDocument/2006/relationships/image" Target="../media/image260.wmf"/><Relationship Id="rId10" Type="http://schemas.openxmlformats.org/officeDocument/2006/relationships/image" Target="../media/image264.wmf"/><Relationship Id="rId4" Type="http://schemas.openxmlformats.org/officeDocument/2006/relationships/image" Target="../media/image259.wmf"/><Relationship Id="rId9" Type="http://schemas.openxmlformats.org/officeDocument/2006/relationships/image" Target="../media/image263.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71.wmf"/><Relationship Id="rId1" Type="http://schemas.openxmlformats.org/officeDocument/2006/relationships/image" Target="../media/image270.wmf"/><Relationship Id="rId6" Type="http://schemas.openxmlformats.org/officeDocument/2006/relationships/image" Target="../media/image262.wmf"/><Relationship Id="rId5" Type="http://schemas.openxmlformats.org/officeDocument/2006/relationships/image" Target="../media/image274.wmf"/><Relationship Id="rId4" Type="http://schemas.openxmlformats.org/officeDocument/2006/relationships/image" Target="../media/image27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77.wmf"/><Relationship Id="rId7" Type="http://schemas.openxmlformats.org/officeDocument/2006/relationships/image" Target="../media/image281.wmf"/><Relationship Id="rId2" Type="http://schemas.openxmlformats.org/officeDocument/2006/relationships/image" Target="../media/image276.wmf"/><Relationship Id="rId1" Type="http://schemas.openxmlformats.org/officeDocument/2006/relationships/image" Target="../media/image275.wmf"/><Relationship Id="rId6" Type="http://schemas.openxmlformats.org/officeDocument/2006/relationships/image" Target="../media/image280.wmf"/><Relationship Id="rId5" Type="http://schemas.openxmlformats.org/officeDocument/2006/relationships/image" Target="../media/image279.wmf"/><Relationship Id="rId4" Type="http://schemas.openxmlformats.org/officeDocument/2006/relationships/image" Target="../media/image27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8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8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5.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79BA2-EC5D-496D-B55E-2AD5E60C1926}" type="datetimeFigureOut">
              <a:rPr lang="es-AR" smtClean="0"/>
              <a:t>31/10/2022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E55BA-E2EE-4B30-A9FE-B185C6F5FC15}" type="slidenum">
              <a:rPr lang="es-AR" smtClean="0"/>
              <a:t>‹Nº›</a:t>
            </a:fld>
            <a:endParaRPr lang="es-AR"/>
          </a:p>
        </p:txBody>
      </p:sp>
    </p:spTree>
    <p:extLst>
      <p:ext uri="{BB962C8B-B14F-4D97-AF65-F5344CB8AC3E}">
        <p14:creationId xmlns:p14="http://schemas.microsoft.com/office/powerpoint/2010/main" val="22272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3</a:t>
            </a:fld>
            <a:endParaRPr lang="es-AR"/>
          </a:p>
        </p:txBody>
      </p:sp>
    </p:spTree>
    <p:extLst>
      <p:ext uri="{BB962C8B-B14F-4D97-AF65-F5344CB8AC3E}">
        <p14:creationId xmlns:p14="http://schemas.microsoft.com/office/powerpoint/2010/main" val="247082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12</a:t>
            </a:fld>
            <a:endParaRPr lang="es-AR"/>
          </a:p>
        </p:txBody>
      </p:sp>
    </p:spTree>
    <p:extLst>
      <p:ext uri="{BB962C8B-B14F-4D97-AF65-F5344CB8AC3E}">
        <p14:creationId xmlns:p14="http://schemas.microsoft.com/office/powerpoint/2010/main" val="344155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13</a:t>
            </a:fld>
            <a:endParaRPr lang="es-AR"/>
          </a:p>
        </p:txBody>
      </p:sp>
    </p:spTree>
    <p:extLst>
      <p:ext uri="{BB962C8B-B14F-4D97-AF65-F5344CB8AC3E}">
        <p14:creationId xmlns:p14="http://schemas.microsoft.com/office/powerpoint/2010/main" val="2212289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14</a:t>
            </a:fld>
            <a:endParaRPr lang="es-AR"/>
          </a:p>
        </p:txBody>
      </p:sp>
    </p:spTree>
    <p:extLst>
      <p:ext uri="{BB962C8B-B14F-4D97-AF65-F5344CB8AC3E}">
        <p14:creationId xmlns:p14="http://schemas.microsoft.com/office/powerpoint/2010/main" val="3193335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15</a:t>
            </a:fld>
            <a:endParaRPr lang="es-AR"/>
          </a:p>
        </p:txBody>
      </p:sp>
    </p:spTree>
    <p:extLst>
      <p:ext uri="{BB962C8B-B14F-4D97-AF65-F5344CB8AC3E}">
        <p14:creationId xmlns:p14="http://schemas.microsoft.com/office/powerpoint/2010/main" val="2430434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16</a:t>
            </a:fld>
            <a:endParaRPr lang="es-AR"/>
          </a:p>
        </p:txBody>
      </p:sp>
    </p:spTree>
    <p:extLst>
      <p:ext uri="{BB962C8B-B14F-4D97-AF65-F5344CB8AC3E}">
        <p14:creationId xmlns:p14="http://schemas.microsoft.com/office/powerpoint/2010/main" val="2625315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17</a:t>
            </a:fld>
            <a:endParaRPr lang="es-AR"/>
          </a:p>
        </p:txBody>
      </p:sp>
    </p:spTree>
    <p:extLst>
      <p:ext uri="{BB962C8B-B14F-4D97-AF65-F5344CB8AC3E}">
        <p14:creationId xmlns:p14="http://schemas.microsoft.com/office/powerpoint/2010/main" val="3628818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18</a:t>
            </a:fld>
            <a:endParaRPr lang="es-AR"/>
          </a:p>
        </p:txBody>
      </p:sp>
    </p:spTree>
    <p:extLst>
      <p:ext uri="{BB962C8B-B14F-4D97-AF65-F5344CB8AC3E}">
        <p14:creationId xmlns:p14="http://schemas.microsoft.com/office/powerpoint/2010/main" val="2042349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19</a:t>
            </a:fld>
            <a:endParaRPr lang="es-AR"/>
          </a:p>
        </p:txBody>
      </p:sp>
    </p:spTree>
    <p:extLst>
      <p:ext uri="{BB962C8B-B14F-4D97-AF65-F5344CB8AC3E}">
        <p14:creationId xmlns:p14="http://schemas.microsoft.com/office/powerpoint/2010/main" val="4104391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20</a:t>
            </a:fld>
            <a:endParaRPr lang="es-AR"/>
          </a:p>
        </p:txBody>
      </p:sp>
    </p:spTree>
    <p:extLst>
      <p:ext uri="{BB962C8B-B14F-4D97-AF65-F5344CB8AC3E}">
        <p14:creationId xmlns:p14="http://schemas.microsoft.com/office/powerpoint/2010/main" val="63324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21</a:t>
            </a:fld>
            <a:endParaRPr lang="es-AR"/>
          </a:p>
        </p:txBody>
      </p:sp>
    </p:spTree>
    <p:extLst>
      <p:ext uri="{BB962C8B-B14F-4D97-AF65-F5344CB8AC3E}">
        <p14:creationId xmlns:p14="http://schemas.microsoft.com/office/powerpoint/2010/main" val="173263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a:t>
            </a:fld>
            <a:endParaRPr lang="es-AR"/>
          </a:p>
        </p:txBody>
      </p:sp>
    </p:spTree>
    <p:extLst>
      <p:ext uri="{BB962C8B-B14F-4D97-AF65-F5344CB8AC3E}">
        <p14:creationId xmlns:p14="http://schemas.microsoft.com/office/powerpoint/2010/main" val="3351036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22</a:t>
            </a:fld>
            <a:endParaRPr lang="es-AR"/>
          </a:p>
        </p:txBody>
      </p:sp>
    </p:spTree>
    <p:extLst>
      <p:ext uri="{BB962C8B-B14F-4D97-AF65-F5344CB8AC3E}">
        <p14:creationId xmlns:p14="http://schemas.microsoft.com/office/powerpoint/2010/main" val="1668446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23</a:t>
            </a:fld>
            <a:endParaRPr lang="es-AR"/>
          </a:p>
        </p:txBody>
      </p:sp>
    </p:spTree>
    <p:extLst>
      <p:ext uri="{BB962C8B-B14F-4D97-AF65-F5344CB8AC3E}">
        <p14:creationId xmlns:p14="http://schemas.microsoft.com/office/powerpoint/2010/main" val="353744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24</a:t>
            </a:fld>
            <a:endParaRPr lang="es-AR"/>
          </a:p>
        </p:txBody>
      </p:sp>
    </p:spTree>
    <p:extLst>
      <p:ext uri="{BB962C8B-B14F-4D97-AF65-F5344CB8AC3E}">
        <p14:creationId xmlns:p14="http://schemas.microsoft.com/office/powerpoint/2010/main" val="667687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25</a:t>
            </a:fld>
            <a:endParaRPr lang="es-AR"/>
          </a:p>
        </p:txBody>
      </p:sp>
    </p:spTree>
    <p:extLst>
      <p:ext uri="{BB962C8B-B14F-4D97-AF65-F5344CB8AC3E}">
        <p14:creationId xmlns:p14="http://schemas.microsoft.com/office/powerpoint/2010/main" val="621808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26</a:t>
            </a:fld>
            <a:endParaRPr lang="es-AR"/>
          </a:p>
        </p:txBody>
      </p:sp>
    </p:spTree>
    <p:extLst>
      <p:ext uri="{BB962C8B-B14F-4D97-AF65-F5344CB8AC3E}">
        <p14:creationId xmlns:p14="http://schemas.microsoft.com/office/powerpoint/2010/main" val="3599513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27</a:t>
            </a:fld>
            <a:endParaRPr lang="es-AR"/>
          </a:p>
        </p:txBody>
      </p:sp>
    </p:spTree>
    <p:extLst>
      <p:ext uri="{BB962C8B-B14F-4D97-AF65-F5344CB8AC3E}">
        <p14:creationId xmlns:p14="http://schemas.microsoft.com/office/powerpoint/2010/main" val="2195739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28</a:t>
            </a:fld>
            <a:endParaRPr lang="es-AR"/>
          </a:p>
        </p:txBody>
      </p:sp>
    </p:spTree>
    <p:extLst>
      <p:ext uri="{BB962C8B-B14F-4D97-AF65-F5344CB8AC3E}">
        <p14:creationId xmlns:p14="http://schemas.microsoft.com/office/powerpoint/2010/main" val="3157296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29</a:t>
            </a:fld>
            <a:endParaRPr lang="es-AR"/>
          </a:p>
        </p:txBody>
      </p:sp>
    </p:spTree>
    <p:extLst>
      <p:ext uri="{BB962C8B-B14F-4D97-AF65-F5344CB8AC3E}">
        <p14:creationId xmlns:p14="http://schemas.microsoft.com/office/powerpoint/2010/main" val="3712514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30</a:t>
            </a:fld>
            <a:endParaRPr lang="es-AR"/>
          </a:p>
        </p:txBody>
      </p:sp>
    </p:spTree>
    <p:extLst>
      <p:ext uri="{BB962C8B-B14F-4D97-AF65-F5344CB8AC3E}">
        <p14:creationId xmlns:p14="http://schemas.microsoft.com/office/powerpoint/2010/main" val="152167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31</a:t>
            </a:fld>
            <a:endParaRPr lang="es-AR"/>
          </a:p>
        </p:txBody>
      </p:sp>
    </p:spTree>
    <p:extLst>
      <p:ext uri="{BB962C8B-B14F-4D97-AF65-F5344CB8AC3E}">
        <p14:creationId xmlns:p14="http://schemas.microsoft.com/office/powerpoint/2010/main" val="228181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5</a:t>
            </a:fld>
            <a:endParaRPr lang="es-AR"/>
          </a:p>
        </p:txBody>
      </p:sp>
    </p:spTree>
    <p:extLst>
      <p:ext uri="{BB962C8B-B14F-4D97-AF65-F5344CB8AC3E}">
        <p14:creationId xmlns:p14="http://schemas.microsoft.com/office/powerpoint/2010/main" val="1091824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32</a:t>
            </a:fld>
            <a:endParaRPr lang="es-AR"/>
          </a:p>
        </p:txBody>
      </p:sp>
    </p:spTree>
    <p:extLst>
      <p:ext uri="{BB962C8B-B14F-4D97-AF65-F5344CB8AC3E}">
        <p14:creationId xmlns:p14="http://schemas.microsoft.com/office/powerpoint/2010/main" val="4071107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33</a:t>
            </a:fld>
            <a:endParaRPr lang="es-AR"/>
          </a:p>
        </p:txBody>
      </p:sp>
    </p:spTree>
    <p:extLst>
      <p:ext uri="{BB962C8B-B14F-4D97-AF65-F5344CB8AC3E}">
        <p14:creationId xmlns:p14="http://schemas.microsoft.com/office/powerpoint/2010/main" val="258708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34</a:t>
            </a:fld>
            <a:endParaRPr lang="es-AR"/>
          </a:p>
        </p:txBody>
      </p:sp>
    </p:spTree>
    <p:extLst>
      <p:ext uri="{BB962C8B-B14F-4D97-AF65-F5344CB8AC3E}">
        <p14:creationId xmlns:p14="http://schemas.microsoft.com/office/powerpoint/2010/main" val="859459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35</a:t>
            </a:fld>
            <a:endParaRPr lang="es-AR"/>
          </a:p>
        </p:txBody>
      </p:sp>
    </p:spTree>
    <p:extLst>
      <p:ext uri="{BB962C8B-B14F-4D97-AF65-F5344CB8AC3E}">
        <p14:creationId xmlns:p14="http://schemas.microsoft.com/office/powerpoint/2010/main" val="2504745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36</a:t>
            </a:fld>
            <a:endParaRPr lang="es-AR"/>
          </a:p>
        </p:txBody>
      </p:sp>
    </p:spTree>
    <p:extLst>
      <p:ext uri="{BB962C8B-B14F-4D97-AF65-F5344CB8AC3E}">
        <p14:creationId xmlns:p14="http://schemas.microsoft.com/office/powerpoint/2010/main" val="245083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37</a:t>
            </a:fld>
            <a:endParaRPr lang="es-AR"/>
          </a:p>
        </p:txBody>
      </p:sp>
    </p:spTree>
    <p:extLst>
      <p:ext uri="{BB962C8B-B14F-4D97-AF65-F5344CB8AC3E}">
        <p14:creationId xmlns:p14="http://schemas.microsoft.com/office/powerpoint/2010/main" val="1327822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38</a:t>
            </a:fld>
            <a:endParaRPr lang="es-AR"/>
          </a:p>
        </p:txBody>
      </p:sp>
    </p:spTree>
    <p:extLst>
      <p:ext uri="{BB962C8B-B14F-4D97-AF65-F5344CB8AC3E}">
        <p14:creationId xmlns:p14="http://schemas.microsoft.com/office/powerpoint/2010/main" val="3454400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39</a:t>
            </a:fld>
            <a:endParaRPr lang="es-AR"/>
          </a:p>
        </p:txBody>
      </p:sp>
    </p:spTree>
    <p:extLst>
      <p:ext uri="{BB962C8B-B14F-4D97-AF65-F5344CB8AC3E}">
        <p14:creationId xmlns:p14="http://schemas.microsoft.com/office/powerpoint/2010/main" val="1376522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40</a:t>
            </a:fld>
            <a:endParaRPr lang="es-AR"/>
          </a:p>
        </p:txBody>
      </p:sp>
    </p:spTree>
    <p:extLst>
      <p:ext uri="{BB962C8B-B14F-4D97-AF65-F5344CB8AC3E}">
        <p14:creationId xmlns:p14="http://schemas.microsoft.com/office/powerpoint/2010/main" val="1119960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41</a:t>
            </a:fld>
            <a:endParaRPr lang="es-AR"/>
          </a:p>
        </p:txBody>
      </p:sp>
    </p:spTree>
    <p:extLst>
      <p:ext uri="{BB962C8B-B14F-4D97-AF65-F5344CB8AC3E}">
        <p14:creationId xmlns:p14="http://schemas.microsoft.com/office/powerpoint/2010/main" val="1416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6</a:t>
            </a:fld>
            <a:endParaRPr lang="es-AR"/>
          </a:p>
        </p:txBody>
      </p:sp>
    </p:spTree>
    <p:extLst>
      <p:ext uri="{BB962C8B-B14F-4D97-AF65-F5344CB8AC3E}">
        <p14:creationId xmlns:p14="http://schemas.microsoft.com/office/powerpoint/2010/main" val="3932591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42</a:t>
            </a:fld>
            <a:endParaRPr lang="es-AR"/>
          </a:p>
        </p:txBody>
      </p:sp>
    </p:spTree>
    <p:extLst>
      <p:ext uri="{BB962C8B-B14F-4D97-AF65-F5344CB8AC3E}">
        <p14:creationId xmlns:p14="http://schemas.microsoft.com/office/powerpoint/2010/main" val="3723623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43</a:t>
            </a:fld>
            <a:endParaRPr lang="es-AR"/>
          </a:p>
        </p:txBody>
      </p:sp>
    </p:spTree>
    <p:extLst>
      <p:ext uri="{BB962C8B-B14F-4D97-AF65-F5344CB8AC3E}">
        <p14:creationId xmlns:p14="http://schemas.microsoft.com/office/powerpoint/2010/main" val="1039161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44</a:t>
            </a:fld>
            <a:endParaRPr lang="es-AR"/>
          </a:p>
        </p:txBody>
      </p:sp>
    </p:spTree>
    <p:extLst>
      <p:ext uri="{BB962C8B-B14F-4D97-AF65-F5344CB8AC3E}">
        <p14:creationId xmlns:p14="http://schemas.microsoft.com/office/powerpoint/2010/main" val="3219487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45</a:t>
            </a:fld>
            <a:endParaRPr lang="es-AR"/>
          </a:p>
        </p:txBody>
      </p:sp>
    </p:spTree>
    <p:extLst>
      <p:ext uri="{BB962C8B-B14F-4D97-AF65-F5344CB8AC3E}">
        <p14:creationId xmlns:p14="http://schemas.microsoft.com/office/powerpoint/2010/main" val="1711692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46</a:t>
            </a:fld>
            <a:endParaRPr lang="es-AR"/>
          </a:p>
        </p:txBody>
      </p:sp>
    </p:spTree>
    <p:extLst>
      <p:ext uri="{BB962C8B-B14F-4D97-AF65-F5344CB8AC3E}">
        <p14:creationId xmlns:p14="http://schemas.microsoft.com/office/powerpoint/2010/main" val="25315756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47</a:t>
            </a:fld>
            <a:endParaRPr lang="es-AR"/>
          </a:p>
        </p:txBody>
      </p:sp>
    </p:spTree>
    <p:extLst>
      <p:ext uri="{BB962C8B-B14F-4D97-AF65-F5344CB8AC3E}">
        <p14:creationId xmlns:p14="http://schemas.microsoft.com/office/powerpoint/2010/main" val="12393657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48</a:t>
            </a:fld>
            <a:endParaRPr lang="es-AR"/>
          </a:p>
        </p:txBody>
      </p:sp>
    </p:spTree>
    <p:extLst>
      <p:ext uri="{BB962C8B-B14F-4D97-AF65-F5344CB8AC3E}">
        <p14:creationId xmlns:p14="http://schemas.microsoft.com/office/powerpoint/2010/main" val="23517175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49</a:t>
            </a:fld>
            <a:endParaRPr lang="es-AR"/>
          </a:p>
        </p:txBody>
      </p:sp>
    </p:spTree>
    <p:extLst>
      <p:ext uri="{BB962C8B-B14F-4D97-AF65-F5344CB8AC3E}">
        <p14:creationId xmlns:p14="http://schemas.microsoft.com/office/powerpoint/2010/main" val="15996114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50</a:t>
            </a:fld>
            <a:endParaRPr lang="es-AR"/>
          </a:p>
        </p:txBody>
      </p:sp>
    </p:spTree>
    <p:extLst>
      <p:ext uri="{BB962C8B-B14F-4D97-AF65-F5344CB8AC3E}">
        <p14:creationId xmlns:p14="http://schemas.microsoft.com/office/powerpoint/2010/main" val="37664275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51</a:t>
            </a:fld>
            <a:endParaRPr lang="es-AR"/>
          </a:p>
        </p:txBody>
      </p:sp>
    </p:spTree>
    <p:extLst>
      <p:ext uri="{BB962C8B-B14F-4D97-AF65-F5344CB8AC3E}">
        <p14:creationId xmlns:p14="http://schemas.microsoft.com/office/powerpoint/2010/main" val="362755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7</a:t>
            </a:fld>
            <a:endParaRPr lang="es-AR"/>
          </a:p>
        </p:txBody>
      </p:sp>
    </p:spTree>
    <p:extLst>
      <p:ext uri="{BB962C8B-B14F-4D97-AF65-F5344CB8AC3E}">
        <p14:creationId xmlns:p14="http://schemas.microsoft.com/office/powerpoint/2010/main" val="40152041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52</a:t>
            </a:fld>
            <a:endParaRPr lang="es-AR"/>
          </a:p>
        </p:txBody>
      </p:sp>
    </p:spTree>
    <p:extLst>
      <p:ext uri="{BB962C8B-B14F-4D97-AF65-F5344CB8AC3E}">
        <p14:creationId xmlns:p14="http://schemas.microsoft.com/office/powerpoint/2010/main" val="30126105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53</a:t>
            </a:fld>
            <a:endParaRPr lang="es-AR"/>
          </a:p>
        </p:txBody>
      </p:sp>
    </p:spTree>
    <p:extLst>
      <p:ext uri="{BB962C8B-B14F-4D97-AF65-F5344CB8AC3E}">
        <p14:creationId xmlns:p14="http://schemas.microsoft.com/office/powerpoint/2010/main" val="23702769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54</a:t>
            </a:fld>
            <a:endParaRPr lang="es-AR"/>
          </a:p>
        </p:txBody>
      </p:sp>
    </p:spTree>
    <p:extLst>
      <p:ext uri="{BB962C8B-B14F-4D97-AF65-F5344CB8AC3E}">
        <p14:creationId xmlns:p14="http://schemas.microsoft.com/office/powerpoint/2010/main" val="3325780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56</a:t>
            </a:fld>
            <a:endParaRPr lang="es-AR"/>
          </a:p>
        </p:txBody>
      </p:sp>
    </p:spTree>
    <p:extLst>
      <p:ext uri="{BB962C8B-B14F-4D97-AF65-F5344CB8AC3E}">
        <p14:creationId xmlns:p14="http://schemas.microsoft.com/office/powerpoint/2010/main" val="2682546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57</a:t>
            </a:fld>
            <a:endParaRPr lang="es-AR"/>
          </a:p>
        </p:txBody>
      </p:sp>
    </p:spTree>
    <p:extLst>
      <p:ext uri="{BB962C8B-B14F-4D97-AF65-F5344CB8AC3E}">
        <p14:creationId xmlns:p14="http://schemas.microsoft.com/office/powerpoint/2010/main" val="3400217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smtClean="0"/>
          </a:p>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60</a:t>
            </a:fld>
            <a:endParaRPr lang="es-AR"/>
          </a:p>
        </p:txBody>
      </p:sp>
    </p:spTree>
    <p:extLst>
      <p:ext uri="{BB962C8B-B14F-4D97-AF65-F5344CB8AC3E}">
        <p14:creationId xmlns:p14="http://schemas.microsoft.com/office/powerpoint/2010/main" val="14506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8</a:t>
            </a:fld>
            <a:endParaRPr lang="es-AR"/>
          </a:p>
        </p:txBody>
      </p:sp>
    </p:spTree>
    <p:extLst>
      <p:ext uri="{BB962C8B-B14F-4D97-AF65-F5344CB8AC3E}">
        <p14:creationId xmlns:p14="http://schemas.microsoft.com/office/powerpoint/2010/main" val="176757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9</a:t>
            </a:fld>
            <a:endParaRPr lang="es-AR"/>
          </a:p>
        </p:txBody>
      </p:sp>
    </p:spTree>
    <p:extLst>
      <p:ext uri="{BB962C8B-B14F-4D97-AF65-F5344CB8AC3E}">
        <p14:creationId xmlns:p14="http://schemas.microsoft.com/office/powerpoint/2010/main" val="112064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10</a:t>
            </a:fld>
            <a:endParaRPr lang="es-AR"/>
          </a:p>
        </p:txBody>
      </p:sp>
    </p:spTree>
    <p:extLst>
      <p:ext uri="{BB962C8B-B14F-4D97-AF65-F5344CB8AC3E}">
        <p14:creationId xmlns:p14="http://schemas.microsoft.com/office/powerpoint/2010/main" val="91524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11</a:t>
            </a:fld>
            <a:endParaRPr lang="es-AR"/>
          </a:p>
        </p:txBody>
      </p:sp>
    </p:spTree>
    <p:extLst>
      <p:ext uri="{BB962C8B-B14F-4D97-AF65-F5344CB8AC3E}">
        <p14:creationId xmlns:p14="http://schemas.microsoft.com/office/powerpoint/2010/main" val="284575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0446E8-46E1-432D-816D-691146B6059E}" type="slidenum">
              <a:rPr lang="es-ES" smtClean="0"/>
              <a:pPr/>
              <a:t>‹Nº›</a:t>
            </a:fld>
            <a:endParaRPr lang="es-ES"/>
          </a:p>
        </p:txBody>
      </p:sp>
    </p:spTree>
    <p:extLst>
      <p:ext uri="{BB962C8B-B14F-4D97-AF65-F5344CB8AC3E}">
        <p14:creationId xmlns:p14="http://schemas.microsoft.com/office/powerpoint/2010/main" val="228464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E99F43-5997-4D35-B273-82EDA75BB254}" type="slidenum">
              <a:rPr lang="es-ES" smtClean="0"/>
              <a:pPr/>
              <a:t>‹Nº›</a:t>
            </a:fld>
            <a:endParaRPr lang="es-ES"/>
          </a:p>
        </p:txBody>
      </p:sp>
    </p:spTree>
    <p:extLst>
      <p:ext uri="{BB962C8B-B14F-4D97-AF65-F5344CB8AC3E}">
        <p14:creationId xmlns:p14="http://schemas.microsoft.com/office/powerpoint/2010/main" val="135454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C53FD5-F6D0-4A6D-A3A5-3FB3BEDB7FA3}" type="slidenum">
              <a:rPr lang="es-ES" smtClean="0"/>
              <a:pPr/>
              <a:t>‹Nº›</a:t>
            </a:fld>
            <a:endParaRPr lang="es-ES"/>
          </a:p>
        </p:txBody>
      </p:sp>
    </p:spTree>
    <p:extLst>
      <p:ext uri="{BB962C8B-B14F-4D97-AF65-F5344CB8AC3E}">
        <p14:creationId xmlns:p14="http://schemas.microsoft.com/office/powerpoint/2010/main" val="290229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97C0C6-D3A2-4B6E-8BAB-E71D2212D406}" type="slidenum">
              <a:rPr lang="es-ES" smtClean="0"/>
              <a:pPr/>
              <a:t>‹Nº›</a:t>
            </a:fld>
            <a:endParaRPr lang="es-ES"/>
          </a:p>
        </p:txBody>
      </p:sp>
    </p:spTree>
    <p:extLst>
      <p:ext uri="{BB962C8B-B14F-4D97-AF65-F5344CB8AC3E}">
        <p14:creationId xmlns:p14="http://schemas.microsoft.com/office/powerpoint/2010/main" val="93578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4C2557-E901-4213-9494-0F85CB7E86DB}" type="slidenum">
              <a:rPr lang="es-ES" smtClean="0"/>
              <a:pPr/>
              <a:t>‹Nº›</a:t>
            </a:fld>
            <a:endParaRPr lang="es-ES"/>
          </a:p>
        </p:txBody>
      </p:sp>
    </p:spTree>
    <p:extLst>
      <p:ext uri="{BB962C8B-B14F-4D97-AF65-F5344CB8AC3E}">
        <p14:creationId xmlns:p14="http://schemas.microsoft.com/office/powerpoint/2010/main" val="7050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2C213C-E387-45AE-AD48-08C41D07D83A}" type="slidenum">
              <a:rPr lang="es-ES" smtClean="0"/>
              <a:pPr/>
              <a:t>‹Nº›</a:t>
            </a:fld>
            <a:endParaRPr lang="es-ES"/>
          </a:p>
        </p:txBody>
      </p:sp>
    </p:spTree>
    <p:extLst>
      <p:ext uri="{BB962C8B-B14F-4D97-AF65-F5344CB8AC3E}">
        <p14:creationId xmlns:p14="http://schemas.microsoft.com/office/powerpoint/2010/main" val="212379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591518-E13B-47FE-8BEC-14D7DDBA2363}" type="slidenum">
              <a:rPr lang="es-ES" smtClean="0"/>
              <a:pPr/>
              <a:t>‹Nº›</a:t>
            </a:fld>
            <a:endParaRPr lang="es-ES"/>
          </a:p>
        </p:txBody>
      </p:sp>
    </p:spTree>
    <p:extLst>
      <p:ext uri="{BB962C8B-B14F-4D97-AF65-F5344CB8AC3E}">
        <p14:creationId xmlns:p14="http://schemas.microsoft.com/office/powerpoint/2010/main" val="383406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940C076-C34A-4F8F-A187-E1A54383DC78}" type="slidenum">
              <a:rPr lang="es-ES" smtClean="0"/>
              <a:pPr/>
              <a:t>‹Nº›</a:t>
            </a:fld>
            <a:endParaRPr lang="es-ES"/>
          </a:p>
        </p:txBody>
      </p:sp>
    </p:spTree>
    <p:extLst>
      <p:ext uri="{BB962C8B-B14F-4D97-AF65-F5344CB8AC3E}">
        <p14:creationId xmlns:p14="http://schemas.microsoft.com/office/powerpoint/2010/main" val="180826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9F9A5B1-75CC-47B3-AEC5-3E604A957A1F}" type="slidenum">
              <a:rPr lang="es-ES" smtClean="0"/>
              <a:pPr/>
              <a:t>‹Nº›</a:t>
            </a:fld>
            <a:endParaRPr lang="es-ES"/>
          </a:p>
        </p:txBody>
      </p:sp>
    </p:spTree>
    <p:extLst>
      <p:ext uri="{BB962C8B-B14F-4D97-AF65-F5344CB8AC3E}">
        <p14:creationId xmlns:p14="http://schemas.microsoft.com/office/powerpoint/2010/main" val="221803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A01FA8-0CEC-4C32-B8DD-5F2ED832FC5C}" type="slidenum">
              <a:rPr lang="es-ES" smtClean="0"/>
              <a:pPr/>
              <a:t>‹Nº›</a:t>
            </a:fld>
            <a:endParaRPr lang="es-ES"/>
          </a:p>
        </p:txBody>
      </p:sp>
    </p:spTree>
    <p:extLst>
      <p:ext uri="{BB962C8B-B14F-4D97-AF65-F5344CB8AC3E}">
        <p14:creationId xmlns:p14="http://schemas.microsoft.com/office/powerpoint/2010/main" val="266722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791E4E-6E9D-487B-9E60-190555E0B8B3}" type="slidenum">
              <a:rPr lang="es-ES" smtClean="0"/>
              <a:pPr/>
              <a:t>‹Nº›</a:t>
            </a:fld>
            <a:endParaRPr lang="es-ES"/>
          </a:p>
        </p:txBody>
      </p:sp>
    </p:spTree>
    <p:extLst>
      <p:ext uri="{BB962C8B-B14F-4D97-AF65-F5344CB8AC3E}">
        <p14:creationId xmlns:p14="http://schemas.microsoft.com/office/powerpoint/2010/main" val="135989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46297-B163-4B33-9404-2EEC6F709E4A}" type="slidenum">
              <a:rPr lang="es-ES" smtClean="0"/>
              <a:pPr/>
              <a:t>‹Nº›</a:t>
            </a:fld>
            <a:endParaRPr lang="es-ES"/>
          </a:p>
        </p:txBody>
      </p:sp>
    </p:spTree>
    <p:extLst>
      <p:ext uri="{BB962C8B-B14F-4D97-AF65-F5344CB8AC3E}">
        <p14:creationId xmlns:p14="http://schemas.microsoft.com/office/powerpoint/2010/main" val="255282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9.bin"/><Relationship Id="rId5" Type="http://schemas.openxmlformats.org/officeDocument/2006/relationships/image" Target="../media/image50.emf"/><Relationship Id="rId4" Type="http://schemas.openxmlformats.org/officeDocument/2006/relationships/image" Target="../media/image49.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2.emf"/><Relationship Id="rId5" Type="http://schemas.openxmlformats.org/officeDocument/2006/relationships/image" Target="../media/image51.wmf"/><Relationship Id="rId4" Type="http://schemas.openxmlformats.org/officeDocument/2006/relationships/oleObject" Target="../embeddings/oleObject50.bin"/></Relationships>
</file>

<file path=ppt/slides/_rels/slide12.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10.xml"/><Relationship Id="rId7" Type="http://schemas.openxmlformats.org/officeDocument/2006/relationships/oleObject" Target="../embeddings/oleObject52.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8.emf"/><Relationship Id="rId11" Type="http://schemas.openxmlformats.org/officeDocument/2006/relationships/oleObject" Target="../embeddings/oleObject54.bin"/><Relationship Id="rId5" Type="http://schemas.openxmlformats.org/officeDocument/2006/relationships/image" Target="../media/image54.wmf"/><Relationship Id="rId10" Type="http://schemas.openxmlformats.org/officeDocument/2006/relationships/image" Target="../media/image56.wmf"/><Relationship Id="rId4" Type="http://schemas.openxmlformats.org/officeDocument/2006/relationships/oleObject" Target="../embeddings/oleObject51.bin"/><Relationship Id="rId9" Type="http://schemas.openxmlformats.org/officeDocument/2006/relationships/oleObject" Target="../embeddings/oleObject5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3.wmf"/><Relationship Id="rId18" Type="http://schemas.openxmlformats.org/officeDocument/2006/relationships/image" Target="../media/image65.wmf"/><Relationship Id="rId3" Type="http://schemas.openxmlformats.org/officeDocument/2006/relationships/notesSlide" Target="../notesSlides/notesSlide11.xml"/><Relationship Id="rId7" Type="http://schemas.openxmlformats.org/officeDocument/2006/relationships/image" Target="../media/image60.wmf"/><Relationship Id="rId12" Type="http://schemas.openxmlformats.org/officeDocument/2006/relationships/oleObject" Target="../embeddings/oleObject59.bin"/><Relationship Id="rId17" Type="http://schemas.openxmlformats.org/officeDocument/2006/relationships/oleObject" Target="../embeddings/oleObject61.bin"/><Relationship Id="rId2" Type="http://schemas.openxmlformats.org/officeDocument/2006/relationships/slideLayout" Target="../slideLayouts/slideLayout2.xml"/><Relationship Id="rId16" Type="http://schemas.openxmlformats.org/officeDocument/2006/relationships/image" Target="../media/image64.wmf"/><Relationship Id="rId20" Type="http://schemas.openxmlformats.org/officeDocument/2006/relationships/image" Target="../media/image66.wmf"/><Relationship Id="rId1" Type="http://schemas.openxmlformats.org/officeDocument/2006/relationships/vmlDrawing" Target="../drawings/vmlDrawing11.vml"/><Relationship Id="rId6" Type="http://schemas.openxmlformats.org/officeDocument/2006/relationships/oleObject" Target="../embeddings/oleObject56.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oleObject" Target="../embeddings/oleObject60.bin"/><Relationship Id="rId10" Type="http://schemas.openxmlformats.org/officeDocument/2006/relationships/oleObject" Target="../embeddings/oleObject58.bin"/><Relationship Id="rId19" Type="http://schemas.openxmlformats.org/officeDocument/2006/relationships/oleObject" Target="../embeddings/oleObject62.bin"/><Relationship Id="rId4" Type="http://schemas.openxmlformats.org/officeDocument/2006/relationships/oleObject" Target="../embeddings/oleObject55.bin"/><Relationship Id="rId9" Type="http://schemas.openxmlformats.org/officeDocument/2006/relationships/image" Target="../media/image61.wmf"/><Relationship Id="rId14" Type="http://schemas.openxmlformats.org/officeDocument/2006/relationships/image" Target="../media/image67.emf"/></Relationships>
</file>

<file path=ppt/slides/_rels/slide14.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12.xml"/><Relationship Id="rId7" Type="http://schemas.openxmlformats.org/officeDocument/2006/relationships/oleObject" Target="../embeddings/oleObject64.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4.w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69.wmf"/><Relationship Id="rId4" Type="http://schemas.openxmlformats.org/officeDocument/2006/relationships/image" Target="../media/image67.emf"/><Relationship Id="rId9" Type="http://schemas.openxmlformats.org/officeDocument/2006/relationships/oleObject" Target="../embeddings/oleObject65.bin"/></Relationships>
</file>

<file path=ppt/slides/_rels/slide15.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71.bin"/><Relationship Id="rId18" Type="http://schemas.openxmlformats.org/officeDocument/2006/relationships/image" Target="../media/image77.wmf"/><Relationship Id="rId3" Type="http://schemas.openxmlformats.org/officeDocument/2006/relationships/notesSlide" Target="../notesSlides/notesSlide13.xml"/><Relationship Id="rId7" Type="http://schemas.openxmlformats.org/officeDocument/2006/relationships/oleObject" Target="../embeddings/oleObject68.bin"/><Relationship Id="rId12" Type="http://schemas.openxmlformats.org/officeDocument/2006/relationships/image" Target="../media/image74.wmf"/><Relationship Id="rId17"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76.wmf"/><Relationship Id="rId1" Type="http://schemas.openxmlformats.org/officeDocument/2006/relationships/vmlDrawing" Target="../drawings/vmlDrawing13.vml"/><Relationship Id="rId6" Type="http://schemas.openxmlformats.org/officeDocument/2006/relationships/image" Target="../media/image71.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73.wmf"/><Relationship Id="rId4" Type="http://schemas.openxmlformats.org/officeDocument/2006/relationships/image" Target="../media/image58.emf"/><Relationship Id="rId9" Type="http://schemas.openxmlformats.org/officeDocument/2006/relationships/oleObject" Target="../embeddings/oleObject69.bin"/><Relationship Id="rId14" Type="http://schemas.openxmlformats.org/officeDocument/2006/relationships/image" Target="../media/image75.wmf"/></Relationships>
</file>

<file path=ppt/slides/_rels/slide16.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78.bin"/><Relationship Id="rId18" Type="http://schemas.openxmlformats.org/officeDocument/2006/relationships/image" Target="../media/image84.wmf"/><Relationship Id="rId3" Type="http://schemas.openxmlformats.org/officeDocument/2006/relationships/notesSlide" Target="../notesSlides/notesSlide14.xml"/><Relationship Id="rId7" Type="http://schemas.openxmlformats.org/officeDocument/2006/relationships/oleObject" Target="../embeddings/oleObject75.bin"/><Relationship Id="rId12" Type="http://schemas.openxmlformats.org/officeDocument/2006/relationships/image" Target="../media/image81.wmf"/><Relationship Id="rId17" Type="http://schemas.openxmlformats.org/officeDocument/2006/relationships/oleObject" Target="../embeddings/oleObject80.bin"/><Relationship Id="rId2" Type="http://schemas.openxmlformats.org/officeDocument/2006/relationships/slideLayout" Target="../slideLayouts/slideLayout2.xml"/><Relationship Id="rId16" Type="http://schemas.openxmlformats.org/officeDocument/2006/relationships/image" Target="../media/image83.wmf"/><Relationship Id="rId1" Type="http://schemas.openxmlformats.org/officeDocument/2006/relationships/vmlDrawing" Target="../drawings/vmlDrawing14.vml"/><Relationship Id="rId6" Type="http://schemas.openxmlformats.org/officeDocument/2006/relationships/image" Target="../media/image78.w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79.bin"/><Relationship Id="rId10" Type="http://schemas.openxmlformats.org/officeDocument/2006/relationships/image" Target="../media/image80.wmf"/><Relationship Id="rId4" Type="http://schemas.openxmlformats.org/officeDocument/2006/relationships/image" Target="../media/image85.emf"/><Relationship Id="rId9" Type="http://schemas.openxmlformats.org/officeDocument/2006/relationships/oleObject" Target="../embeddings/oleObject76.bin"/><Relationship Id="rId14" Type="http://schemas.openxmlformats.org/officeDocument/2006/relationships/image" Target="../media/image82.wmf"/></Relationships>
</file>

<file path=ppt/slides/_rels/slide17.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8.emf"/><Relationship Id="rId4" Type="http://schemas.openxmlformats.org/officeDocument/2006/relationships/image" Target="../media/image87.emf"/></Relationships>
</file>

<file path=ppt/slides/_rels/slide18.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1.emf"/><Relationship Id="rId4" Type="http://schemas.openxmlformats.org/officeDocument/2006/relationships/image" Target="../media/image90.emf"/></Relationships>
</file>

<file path=ppt/slides/_rels/slide19.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97.wmf"/><Relationship Id="rId3" Type="http://schemas.openxmlformats.org/officeDocument/2006/relationships/notesSlide" Target="../notesSlides/notesSlide18.xml"/><Relationship Id="rId7" Type="http://schemas.openxmlformats.org/officeDocument/2006/relationships/image" Target="../media/image95.wmf"/><Relationship Id="rId12"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82.bin"/><Relationship Id="rId11" Type="http://schemas.openxmlformats.org/officeDocument/2006/relationships/image" Target="../media/image96.wmf"/><Relationship Id="rId5" Type="http://schemas.openxmlformats.org/officeDocument/2006/relationships/image" Target="../media/image94.w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63.wmf"/></Relationships>
</file>

<file path=ppt/slides/_rels/slide21.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90.bin"/><Relationship Id="rId18" Type="http://schemas.openxmlformats.org/officeDocument/2006/relationships/image" Target="../media/image104.wmf"/><Relationship Id="rId3" Type="http://schemas.openxmlformats.org/officeDocument/2006/relationships/notesSlide" Target="../notesSlides/notesSlide19.xml"/><Relationship Id="rId7" Type="http://schemas.openxmlformats.org/officeDocument/2006/relationships/oleObject" Target="../embeddings/oleObject87.bin"/><Relationship Id="rId12" Type="http://schemas.openxmlformats.org/officeDocument/2006/relationships/image" Target="../media/image101.wmf"/><Relationship Id="rId17" Type="http://schemas.openxmlformats.org/officeDocument/2006/relationships/oleObject" Target="../embeddings/oleObject92.bin"/><Relationship Id="rId2" Type="http://schemas.openxmlformats.org/officeDocument/2006/relationships/slideLayout" Target="../slideLayouts/slideLayout2.xml"/><Relationship Id="rId16" Type="http://schemas.openxmlformats.org/officeDocument/2006/relationships/image" Target="../media/image103.wmf"/><Relationship Id="rId1" Type="http://schemas.openxmlformats.org/officeDocument/2006/relationships/vmlDrawing" Target="../drawings/vmlDrawing16.vml"/><Relationship Id="rId6" Type="http://schemas.openxmlformats.org/officeDocument/2006/relationships/image" Target="../media/image105.emf"/><Relationship Id="rId11" Type="http://schemas.openxmlformats.org/officeDocument/2006/relationships/oleObject" Target="../embeddings/oleObject89.bin"/><Relationship Id="rId5" Type="http://schemas.openxmlformats.org/officeDocument/2006/relationships/image" Target="../media/image98.wmf"/><Relationship Id="rId15" Type="http://schemas.openxmlformats.org/officeDocument/2006/relationships/oleObject" Target="../embeddings/oleObject91.bin"/><Relationship Id="rId10" Type="http://schemas.openxmlformats.org/officeDocument/2006/relationships/image" Target="../media/image100.wmf"/><Relationship Id="rId4" Type="http://schemas.openxmlformats.org/officeDocument/2006/relationships/oleObject" Target="../embeddings/oleObject86.bin"/><Relationship Id="rId9" Type="http://schemas.openxmlformats.org/officeDocument/2006/relationships/oleObject" Target="../embeddings/oleObject88.bin"/><Relationship Id="rId14" Type="http://schemas.openxmlformats.org/officeDocument/2006/relationships/image" Target="../media/image102.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76.wmf"/><Relationship Id="rId18" Type="http://schemas.openxmlformats.org/officeDocument/2006/relationships/oleObject" Target="../embeddings/oleObject100.bin"/><Relationship Id="rId26" Type="http://schemas.openxmlformats.org/officeDocument/2006/relationships/oleObject" Target="../embeddings/oleObject104.bin"/><Relationship Id="rId3" Type="http://schemas.openxmlformats.org/officeDocument/2006/relationships/notesSlide" Target="../notesSlides/notesSlide20.xml"/><Relationship Id="rId21" Type="http://schemas.openxmlformats.org/officeDocument/2006/relationships/image" Target="../media/image111.wmf"/><Relationship Id="rId7" Type="http://schemas.openxmlformats.org/officeDocument/2006/relationships/image" Target="../media/image107.wmf"/><Relationship Id="rId12" Type="http://schemas.openxmlformats.org/officeDocument/2006/relationships/oleObject" Target="../embeddings/oleObject97.bin"/><Relationship Id="rId17" Type="http://schemas.openxmlformats.org/officeDocument/2006/relationships/image" Target="../media/image109.wmf"/><Relationship Id="rId25" Type="http://schemas.openxmlformats.org/officeDocument/2006/relationships/image" Target="../media/image113.wmf"/><Relationship Id="rId2" Type="http://schemas.openxmlformats.org/officeDocument/2006/relationships/slideLayout" Target="../slideLayouts/slideLayout2.xml"/><Relationship Id="rId16" Type="http://schemas.openxmlformats.org/officeDocument/2006/relationships/oleObject" Target="../embeddings/oleObject99.bin"/><Relationship Id="rId20" Type="http://schemas.openxmlformats.org/officeDocument/2006/relationships/oleObject" Target="../embeddings/oleObject101.bin"/><Relationship Id="rId29" Type="http://schemas.openxmlformats.org/officeDocument/2006/relationships/image" Target="../media/image115.wmf"/><Relationship Id="rId1" Type="http://schemas.openxmlformats.org/officeDocument/2006/relationships/vmlDrawing" Target="../drawings/vmlDrawing17.vml"/><Relationship Id="rId6" Type="http://schemas.openxmlformats.org/officeDocument/2006/relationships/oleObject" Target="../embeddings/oleObject94.bin"/><Relationship Id="rId11" Type="http://schemas.openxmlformats.org/officeDocument/2006/relationships/image" Target="../media/image108.wmf"/><Relationship Id="rId24" Type="http://schemas.openxmlformats.org/officeDocument/2006/relationships/oleObject" Target="../embeddings/oleObject103.bin"/><Relationship Id="rId5" Type="http://schemas.openxmlformats.org/officeDocument/2006/relationships/image" Target="../media/image106.wmf"/><Relationship Id="rId15" Type="http://schemas.openxmlformats.org/officeDocument/2006/relationships/image" Target="../media/image77.wmf"/><Relationship Id="rId23" Type="http://schemas.openxmlformats.org/officeDocument/2006/relationships/image" Target="../media/image112.wmf"/><Relationship Id="rId28" Type="http://schemas.openxmlformats.org/officeDocument/2006/relationships/oleObject" Target="../embeddings/oleObject105.bin"/><Relationship Id="rId10" Type="http://schemas.openxmlformats.org/officeDocument/2006/relationships/oleObject" Target="../embeddings/oleObject96.bin"/><Relationship Id="rId19" Type="http://schemas.openxmlformats.org/officeDocument/2006/relationships/image" Target="../media/image110.wmf"/><Relationship Id="rId4" Type="http://schemas.openxmlformats.org/officeDocument/2006/relationships/oleObject" Target="../embeddings/oleObject93.bin"/><Relationship Id="rId9" Type="http://schemas.openxmlformats.org/officeDocument/2006/relationships/image" Target="../media/image74.wmf"/><Relationship Id="rId14" Type="http://schemas.openxmlformats.org/officeDocument/2006/relationships/oleObject" Target="../embeddings/oleObject98.bin"/><Relationship Id="rId22" Type="http://schemas.openxmlformats.org/officeDocument/2006/relationships/oleObject" Target="../embeddings/oleObject102.bin"/><Relationship Id="rId27" Type="http://schemas.openxmlformats.org/officeDocument/2006/relationships/image" Target="../media/image114.wmf"/></Relationships>
</file>

<file path=ppt/slides/_rels/slide23.xml.rels><?xml version="1.0" encoding="UTF-8" standalone="yes"?>
<Relationships xmlns="http://schemas.openxmlformats.org/package/2006/relationships"><Relationship Id="rId8" Type="http://schemas.openxmlformats.org/officeDocument/2006/relationships/image" Target="../media/image118.emf"/><Relationship Id="rId3" Type="http://schemas.openxmlformats.org/officeDocument/2006/relationships/notesSlide" Target="../notesSlides/notesSlide21.xml"/><Relationship Id="rId7" Type="http://schemas.openxmlformats.org/officeDocument/2006/relationships/image" Target="../media/image117.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07.bin"/><Relationship Id="rId5" Type="http://schemas.openxmlformats.org/officeDocument/2006/relationships/image" Target="../media/image116.wmf"/><Relationship Id="rId4" Type="http://schemas.openxmlformats.org/officeDocument/2006/relationships/oleObject" Target="../embeddings/oleObject106.bin"/><Relationship Id="rId9" Type="http://schemas.openxmlformats.org/officeDocument/2006/relationships/image" Target="../media/image119.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24.wmf"/><Relationship Id="rId3" Type="http://schemas.openxmlformats.org/officeDocument/2006/relationships/notesSlide" Target="../notesSlides/notesSlide22.xml"/><Relationship Id="rId7" Type="http://schemas.openxmlformats.org/officeDocument/2006/relationships/image" Target="../media/image121.wmf"/><Relationship Id="rId12"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09.bin"/><Relationship Id="rId11" Type="http://schemas.openxmlformats.org/officeDocument/2006/relationships/image" Target="../media/image123.wmf"/><Relationship Id="rId5" Type="http://schemas.openxmlformats.org/officeDocument/2006/relationships/image" Target="../media/image120.wmf"/><Relationship Id="rId10" Type="http://schemas.openxmlformats.org/officeDocument/2006/relationships/oleObject" Target="../embeddings/oleObject111.bin"/><Relationship Id="rId4" Type="http://schemas.openxmlformats.org/officeDocument/2006/relationships/oleObject" Target="../embeddings/oleObject108.bin"/><Relationship Id="rId9" Type="http://schemas.openxmlformats.org/officeDocument/2006/relationships/image" Target="../media/image122.wmf"/><Relationship Id="rId14" Type="http://schemas.openxmlformats.org/officeDocument/2006/relationships/image" Target="../media/image125.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oleObject" Target="../embeddings/oleObject117.bin"/><Relationship Id="rId3" Type="http://schemas.openxmlformats.org/officeDocument/2006/relationships/notesSlide" Target="../notesSlides/notesSlide23.xml"/><Relationship Id="rId7" Type="http://schemas.openxmlformats.org/officeDocument/2006/relationships/image" Target="../media/image127.wmf"/><Relationship Id="rId12" Type="http://schemas.openxmlformats.org/officeDocument/2006/relationships/image" Target="../media/image131.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14.bin"/><Relationship Id="rId11" Type="http://schemas.openxmlformats.org/officeDocument/2006/relationships/image" Target="../media/image129.wmf"/><Relationship Id="rId5" Type="http://schemas.openxmlformats.org/officeDocument/2006/relationships/image" Target="../media/image126.w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128.wmf"/><Relationship Id="rId14" Type="http://schemas.openxmlformats.org/officeDocument/2006/relationships/image" Target="../media/image130.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oleObject" Target="../embeddings/oleObject122.bin"/><Relationship Id="rId18" Type="http://schemas.openxmlformats.org/officeDocument/2006/relationships/image" Target="../media/image137.wmf"/><Relationship Id="rId3" Type="http://schemas.openxmlformats.org/officeDocument/2006/relationships/notesSlide" Target="../notesSlides/notesSlide24.xml"/><Relationship Id="rId21" Type="http://schemas.openxmlformats.org/officeDocument/2006/relationships/oleObject" Target="../embeddings/oleObject126.bin"/><Relationship Id="rId7" Type="http://schemas.openxmlformats.org/officeDocument/2006/relationships/image" Target="../media/image133.wmf"/><Relationship Id="rId12" Type="http://schemas.openxmlformats.org/officeDocument/2006/relationships/image" Target="../media/image101.wmf"/><Relationship Id="rId17" Type="http://schemas.openxmlformats.org/officeDocument/2006/relationships/oleObject" Target="../embeddings/oleObject124.bin"/><Relationship Id="rId2" Type="http://schemas.openxmlformats.org/officeDocument/2006/relationships/slideLayout" Target="../slideLayouts/slideLayout2.xml"/><Relationship Id="rId16" Type="http://schemas.openxmlformats.org/officeDocument/2006/relationships/image" Target="../media/image136.wmf"/><Relationship Id="rId20" Type="http://schemas.openxmlformats.org/officeDocument/2006/relationships/image" Target="../media/image138.wmf"/><Relationship Id="rId1" Type="http://schemas.openxmlformats.org/officeDocument/2006/relationships/vmlDrawing" Target="../drawings/vmlDrawing21.vml"/><Relationship Id="rId6" Type="http://schemas.openxmlformats.org/officeDocument/2006/relationships/oleObject" Target="../embeddings/oleObject119.bin"/><Relationship Id="rId11" Type="http://schemas.openxmlformats.org/officeDocument/2006/relationships/oleObject" Target="../embeddings/oleObject121.bin"/><Relationship Id="rId24" Type="http://schemas.openxmlformats.org/officeDocument/2006/relationships/image" Target="../media/image140.wmf"/><Relationship Id="rId5" Type="http://schemas.openxmlformats.org/officeDocument/2006/relationships/image" Target="../media/image132.wmf"/><Relationship Id="rId15" Type="http://schemas.openxmlformats.org/officeDocument/2006/relationships/oleObject" Target="../embeddings/oleObject123.bin"/><Relationship Id="rId23" Type="http://schemas.openxmlformats.org/officeDocument/2006/relationships/oleObject" Target="../embeddings/oleObject127.bin"/><Relationship Id="rId10" Type="http://schemas.openxmlformats.org/officeDocument/2006/relationships/image" Target="../media/image141.emf"/><Relationship Id="rId19" Type="http://schemas.openxmlformats.org/officeDocument/2006/relationships/oleObject" Target="../embeddings/oleObject125.bin"/><Relationship Id="rId4" Type="http://schemas.openxmlformats.org/officeDocument/2006/relationships/oleObject" Target="../embeddings/oleObject118.bin"/><Relationship Id="rId9" Type="http://schemas.openxmlformats.org/officeDocument/2006/relationships/image" Target="../media/image134.wmf"/><Relationship Id="rId14" Type="http://schemas.openxmlformats.org/officeDocument/2006/relationships/image" Target="../media/image135.wmf"/><Relationship Id="rId22" Type="http://schemas.openxmlformats.org/officeDocument/2006/relationships/image" Target="../media/image139.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image" Target="../media/image146.wmf"/><Relationship Id="rId18" Type="http://schemas.openxmlformats.org/officeDocument/2006/relationships/oleObject" Target="../embeddings/oleObject135.bin"/><Relationship Id="rId26" Type="http://schemas.openxmlformats.org/officeDocument/2006/relationships/oleObject" Target="../embeddings/oleObject139.bin"/><Relationship Id="rId3" Type="http://schemas.openxmlformats.org/officeDocument/2006/relationships/notesSlide" Target="../notesSlides/notesSlide25.xml"/><Relationship Id="rId21" Type="http://schemas.openxmlformats.org/officeDocument/2006/relationships/image" Target="../media/image150.wmf"/><Relationship Id="rId7" Type="http://schemas.openxmlformats.org/officeDocument/2006/relationships/image" Target="../media/image143.wmf"/><Relationship Id="rId12" Type="http://schemas.openxmlformats.org/officeDocument/2006/relationships/oleObject" Target="../embeddings/oleObject132.bin"/><Relationship Id="rId17" Type="http://schemas.openxmlformats.org/officeDocument/2006/relationships/image" Target="../media/image148.wmf"/><Relationship Id="rId25" Type="http://schemas.openxmlformats.org/officeDocument/2006/relationships/image" Target="../media/image152.wmf"/><Relationship Id="rId2" Type="http://schemas.openxmlformats.org/officeDocument/2006/relationships/slideLayout" Target="../slideLayouts/slideLayout2.xml"/><Relationship Id="rId16" Type="http://schemas.openxmlformats.org/officeDocument/2006/relationships/oleObject" Target="../embeddings/oleObject134.bin"/><Relationship Id="rId20" Type="http://schemas.openxmlformats.org/officeDocument/2006/relationships/oleObject" Target="../embeddings/oleObject136.bin"/><Relationship Id="rId29" Type="http://schemas.openxmlformats.org/officeDocument/2006/relationships/image" Target="../media/image154.wmf"/><Relationship Id="rId1" Type="http://schemas.openxmlformats.org/officeDocument/2006/relationships/vmlDrawing" Target="../drawings/vmlDrawing22.vml"/><Relationship Id="rId6" Type="http://schemas.openxmlformats.org/officeDocument/2006/relationships/oleObject" Target="../embeddings/oleObject129.bin"/><Relationship Id="rId11" Type="http://schemas.openxmlformats.org/officeDocument/2006/relationships/image" Target="../media/image145.wmf"/><Relationship Id="rId24" Type="http://schemas.openxmlformats.org/officeDocument/2006/relationships/oleObject" Target="../embeddings/oleObject138.bin"/><Relationship Id="rId5" Type="http://schemas.openxmlformats.org/officeDocument/2006/relationships/image" Target="../media/image142.wmf"/><Relationship Id="rId15" Type="http://schemas.openxmlformats.org/officeDocument/2006/relationships/image" Target="../media/image147.wmf"/><Relationship Id="rId23" Type="http://schemas.openxmlformats.org/officeDocument/2006/relationships/image" Target="../media/image151.wmf"/><Relationship Id="rId28" Type="http://schemas.openxmlformats.org/officeDocument/2006/relationships/oleObject" Target="../embeddings/oleObject140.bin"/><Relationship Id="rId10" Type="http://schemas.openxmlformats.org/officeDocument/2006/relationships/oleObject" Target="../embeddings/oleObject131.bin"/><Relationship Id="rId19" Type="http://schemas.openxmlformats.org/officeDocument/2006/relationships/image" Target="../media/image149.wmf"/><Relationship Id="rId4" Type="http://schemas.openxmlformats.org/officeDocument/2006/relationships/oleObject" Target="../embeddings/oleObject128.bin"/><Relationship Id="rId9" Type="http://schemas.openxmlformats.org/officeDocument/2006/relationships/image" Target="../media/image144.wmf"/><Relationship Id="rId14" Type="http://schemas.openxmlformats.org/officeDocument/2006/relationships/oleObject" Target="../embeddings/oleObject133.bin"/><Relationship Id="rId22" Type="http://schemas.openxmlformats.org/officeDocument/2006/relationships/oleObject" Target="../embeddings/oleObject137.bin"/><Relationship Id="rId27" Type="http://schemas.openxmlformats.org/officeDocument/2006/relationships/image" Target="../media/image153.wmf"/></Relationships>
</file>

<file path=ppt/slides/_rels/slide28.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8.emf"/><Relationship Id="rId5" Type="http://schemas.openxmlformats.org/officeDocument/2006/relationships/image" Target="../media/image157.emf"/><Relationship Id="rId4" Type="http://schemas.openxmlformats.org/officeDocument/2006/relationships/image" Target="../media/image156.png"/></Relationships>
</file>

<file path=ppt/slides/_rels/slide29.xml.rels><?xml version="1.0" encoding="UTF-8" standalone="yes"?>
<Relationships xmlns="http://schemas.openxmlformats.org/package/2006/relationships"><Relationship Id="rId8" Type="http://schemas.openxmlformats.org/officeDocument/2006/relationships/image" Target="../media/image160.wmf"/><Relationship Id="rId13" Type="http://schemas.openxmlformats.org/officeDocument/2006/relationships/oleObject" Target="../embeddings/oleObject145.bin"/><Relationship Id="rId18" Type="http://schemas.openxmlformats.org/officeDocument/2006/relationships/image" Target="../media/image165.wmf"/><Relationship Id="rId3" Type="http://schemas.openxmlformats.org/officeDocument/2006/relationships/notesSlide" Target="../notesSlides/notesSlide27.xml"/><Relationship Id="rId21" Type="http://schemas.openxmlformats.org/officeDocument/2006/relationships/oleObject" Target="../embeddings/oleObject149.bin"/><Relationship Id="rId7" Type="http://schemas.openxmlformats.org/officeDocument/2006/relationships/oleObject" Target="../embeddings/oleObject142.bin"/><Relationship Id="rId12" Type="http://schemas.openxmlformats.org/officeDocument/2006/relationships/image" Target="../media/image162.wmf"/><Relationship Id="rId17" Type="http://schemas.openxmlformats.org/officeDocument/2006/relationships/oleObject" Target="../embeddings/oleObject147.bin"/><Relationship Id="rId2" Type="http://schemas.openxmlformats.org/officeDocument/2006/relationships/slideLayout" Target="../slideLayouts/slideLayout2.xml"/><Relationship Id="rId16" Type="http://schemas.openxmlformats.org/officeDocument/2006/relationships/image" Target="../media/image164.wmf"/><Relationship Id="rId20" Type="http://schemas.openxmlformats.org/officeDocument/2006/relationships/image" Target="../media/image166.wmf"/><Relationship Id="rId1" Type="http://schemas.openxmlformats.org/officeDocument/2006/relationships/vmlDrawing" Target="../drawings/vmlDrawing23.vml"/><Relationship Id="rId6" Type="http://schemas.openxmlformats.org/officeDocument/2006/relationships/image" Target="../media/image159.wmf"/><Relationship Id="rId11" Type="http://schemas.openxmlformats.org/officeDocument/2006/relationships/oleObject" Target="../embeddings/oleObject144.bin"/><Relationship Id="rId5" Type="http://schemas.openxmlformats.org/officeDocument/2006/relationships/oleObject" Target="../embeddings/oleObject141.bin"/><Relationship Id="rId15" Type="http://schemas.openxmlformats.org/officeDocument/2006/relationships/oleObject" Target="../embeddings/oleObject146.bin"/><Relationship Id="rId10" Type="http://schemas.openxmlformats.org/officeDocument/2006/relationships/image" Target="../media/image161.wmf"/><Relationship Id="rId19" Type="http://schemas.openxmlformats.org/officeDocument/2006/relationships/oleObject" Target="../embeddings/oleObject148.bin"/><Relationship Id="rId4" Type="http://schemas.openxmlformats.org/officeDocument/2006/relationships/image" Target="../media/image168.emf"/><Relationship Id="rId9" Type="http://schemas.openxmlformats.org/officeDocument/2006/relationships/oleObject" Target="../embeddings/oleObject143.bin"/><Relationship Id="rId14" Type="http://schemas.openxmlformats.org/officeDocument/2006/relationships/image" Target="../media/image163.wmf"/><Relationship Id="rId22" Type="http://schemas.openxmlformats.org/officeDocument/2006/relationships/image" Target="../media/image167.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emf"/><Relationship Id="rId18" Type="http://schemas.openxmlformats.org/officeDocument/2006/relationships/image" Target="../media/image8.wmf"/><Relationship Id="rId3" Type="http://schemas.openxmlformats.org/officeDocument/2006/relationships/notesSlide" Target="../notesSlides/notesSlide1.xml"/><Relationship Id="rId7" Type="http://schemas.openxmlformats.org/officeDocument/2006/relationships/image" Target="../media/image4.wmf"/><Relationship Id="rId12" Type="http://schemas.openxmlformats.org/officeDocument/2006/relationships/image" Target="../media/image6.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7.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3.wmf"/><Relationship Id="rId15" Type="http://schemas.openxmlformats.org/officeDocument/2006/relationships/oleObject" Target="../embeddings/oleObject6.bin"/><Relationship Id="rId10"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31.x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52.bin"/><Relationship Id="rId13" Type="http://schemas.openxmlformats.org/officeDocument/2006/relationships/image" Target="../media/image177.wmf"/><Relationship Id="rId18" Type="http://schemas.openxmlformats.org/officeDocument/2006/relationships/image" Target="../media/image179.wmf"/><Relationship Id="rId3" Type="http://schemas.openxmlformats.org/officeDocument/2006/relationships/notesSlide" Target="../notesSlides/notesSlide31.xml"/><Relationship Id="rId7" Type="http://schemas.openxmlformats.org/officeDocument/2006/relationships/image" Target="../media/image174.wmf"/><Relationship Id="rId12" Type="http://schemas.openxmlformats.org/officeDocument/2006/relationships/oleObject" Target="../embeddings/oleObject154.bin"/><Relationship Id="rId17" Type="http://schemas.openxmlformats.org/officeDocument/2006/relationships/oleObject" Target="../embeddings/oleObject156.bin"/><Relationship Id="rId2" Type="http://schemas.openxmlformats.org/officeDocument/2006/relationships/slideLayout" Target="../slideLayouts/slideLayout2.xml"/><Relationship Id="rId16" Type="http://schemas.openxmlformats.org/officeDocument/2006/relationships/image" Target="../media/image180.emf"/><Relationship Id="rId1" Type="http://schemas.openxmlformats.org/officeDocument/2006/relationships/vmlDrawing" Target="../drawings/vmlDrawing24.vml"/><Relationship Id="rId6" Type="http://schemas.openxmlformats.org/officeDocument/2006/relationships/oleObject" Target="../embeddings/oleObject151.bin"/><Relationship Id="rId11" Type="http://schemas.openxmlformats.org/officeDocument/2006/relationships/image" Target="../media/image176.wmf"/><Relationship Id="rId5" Type="http://schemas.openxmlformats.org/officeDocument/2006/relationships/image" Target="../media/image173.wmf"/><Relationship Id="rId15" Type="http://schemas.openxmlformats.org/officeDocument/2006/relationships/image" Target="../media/image178.wmf"/><Relationship Id="rId10" Type="http://schemas.openxmlformats.org/officeDocument/2006/relationships/oleObject" Target="../embeddings/oleObject153.bin"/><Relationship Id="rId4" Type="http://schemas.openxmlformats.org/officeDocument/2006/relationships/oleObject" Target="../embeddings/oleObject150.bin"/><Relationship Id="rId9" Type="http://schemas.openxmlformats.org/officeDocument/2006/relationships/image" Target="../media/image175.wmf"/><Relationship Id="rId14" Type="http://schemas.openxmlformats.org/officeDocument/2006/relationships/oleObject" Target="../embeddings/oleObject155.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184.wmf"/><Relationship Id="rId3" Type="http://schemas.openxmlformats.org/officeDocument/2006/relationships/notesSlide" Target="../notesSlides/notesSlide32.xml"/><Relationship Id="rId7" Type="http://schemas.openxmlformats.org/officeDocument/2006/relationships/image" Target="../media/image181.wmf"/><Relationship Id="rId12" Type="http://schemas.openxmlformats.org/officeDocument/2006/relationships/oleObject" Target="../embeddings/oleObject16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57.bin"/><Relationship Id="rId11" Type="http://schemas.openxmlformats.org/officeDocument/2006/relationships/image" Target="../media/image183.wmf"/><Relationship Id="rId5" Type="http://schemas.openxmlformats.org/officeDocument/2006/relationships/image" Target="../media/image186.emf"/><Relationship Id="rId10" Type="http://schemas.openxmlformats.org/officeDocument/2006/relationships/oleObject" Target="../embeddings/oleObject159.bin"/><Relationship Id="rId4" Type="http://schemas.openxmlformats.org/officeDocument/2006/relationships/image" Target="../media/image185.emf"/><Relationship Id="rId9" Type="http://schemas.openxmlformats.org/officeDocument/2006/relationships/image" Target="../media/image182.wmf"/></Relationships>
</file>

<file path=ppt/slides/_rels/slide35.xml.rels><?xml version="1.0" encoding="UTF-8" standalone="yes"?>
<Relationships xmlns="http://schemas.openxmlformats.org/package/2006/relationships"><Relationship Id="rId8" Type="http://schemas.openxmlformats.org/officeDocument/2006/relationships/image" Target="../media/image188.wmf"/><Relationship Id="rId13" Type="http://schemas.openxmlformats.org/officeDocument/2006/relationships/oleObject" Target="../embeddings/oleObject165.bin"/><Relationship Id="rId3" Type="http://schemas.openxmlformats.org/officeDocument/2006/relationships/notesSlide" Target="../notesSlides/notesSlide33.xml"/><Relationship Id="rId7" Type="http://schemas.openxmlformats.org/officeDocument/2006/relationships/oleObject" Target="../embeddings/oleObject162.bin"/><Relationship Id="rId12" Type="http://schemas.openxmlformats.org/officeDocument/2006/relationships/image" Target="../media/image173.wmf"/><Relationship Id="rId2" Type="http://schemas.openxmlformats.org/officeDocument/2006/relationships/slideLayout" Target="../slideLayouts/slideLayout2.xml"/><Relationship Id="rId16" Type="http://schemas.openxmlformats.org/officeDocument/2006/relationships/image" Target="../media/image191.wmf"/><Relationship Id="rId1" Type="http://schemas.openxmlformats.org/officeDocument/2006/relationships/vmlDrawing" Target="../drawings/vmlDrawing26.vml"/><Relationship Id="rId6" Type="http://schemas.openxmlformats.org/officeDocument/2006/relationships/image" Target="../media/image187.wmf"/><Relationship Id="rId11" Type="http://schemas.openxmlformats.org/officeDocument/2006/relationships/oleObject" Target="../embeddings/oleObject164.bin"/><Relationship Id="rId5" Type="http://schemas.openxmlformats.org/officeDocument/2006/relationships/oleObject" Target="../embeddings/oleObject161.bin"/><Relationship Id="rId15" Type="http://schemas.openxmlformats.org/officeDocument/2006/relationships/oleObject" Target="../embeddings/oleObject166.bin"/><Relationship Id="rId10" Type="http://schemas.openxmlformats.org/officeDocument/2006/relationships/image" Target="../media/image189.wmf"/><Relationship Id="rId4" Type="http://schemas.openxmlformats.org/officeDocument/2006/relationships/image" Target="../media/image192.emf"/><Relationship Id="rId9" Type="http://schemas.openxmlformats.org/officeDocument/2006/relationships/oleObject" Target="../embeddings/oleObject163.bin"/><Relationship Id="rId14" Type="http://schemas.openxmlformats.org/officeDocument/2006/relationships/image" Target="../media/image190.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69.bin"/><Relationship Id="rId13" Type="http://schemas.openxmlformats.org/officeDocument/2006/relationships/image" Target="../media/image197.wmf"/><Relationship Id="rId18" Type="http://schemas.openxmlformats.org/officeDocument/2006/relationships/oleObject" Target="../embeddings/oleObject174.bin"/><Relationship Id="rId3" Type="http://schemas.openxmlformats.org/officeDocument/2006/relationships/notesSlide" Target="../notesSlides/notesSlide34.xml"/><Relationship Id="rId21" Type="http://schemas.openxmlformats.org/officeDocument/2006/relationships/image" Target="../media/image201.wmf"/><Relationship Id="rId7" Type="http://schemas.openxmlformats.org/officeDocument/2006/relationships/image" Target="../media/image194.wmf"/><Relationship Id="rId12" Type="http://schemas.openxmlformats.org/officeDocument/2006/relationships/oleObject" Target="../embeddings/oleObject171.bin"/><Relationship Id="rId17" Type="http://schemas.openxmlformats.org/officeDocument/2006/relationships/image" Target="../media/image199.wmf"/><Relationship Id="rId25" Type="http://schemas.openxmlformats.org/officeDocument/2006/relationships/image" Target="../media/image203.wmf"/><Relationship Id="rId2" Type="http://schemas.openxmlformats.org/officeDocument/2006/relationships/slideLayout" Target="../slideLayouts/slideLayout2.xml"/><Relationship Id="rId16" Type="http://schemas.openxmlformats.org/officeDocument/2006/relationships/oleObject" Target="../embeddings/oleObject173.bin"/><Relationship Id="rId20" Type="http://schemas.openxmlformats.org/officeDocument/2006/relationships/oleObject" Target="../embeddings/oleObject175.bin"/><Relationship Id="rId1" Type="http://schemas.openxmlformats.org/officeDocument/2006/relationships/vmlDrawing" Target="../drawings/vmlDrawing27.vml"/><Relationship Id="rId6" Type="http://schemas.openxmlformats.org/officeDocument/2006/relationships/oleObject" Target="../embeddings/oleObject168.bin"/><Relationship Id="rId11" Type="http://schemas.openxmlformats.org/officeDocument/2006/relationships/image" Target="../media/image196.wmf"/><Relationship Id="rId24" Type="http://schemas.openxmlformats.org/officeDocument/2006/relationships/oleObject" Target="../embeddings/oleObject177.bin"/><Relationship Id="rId5" Type="http://schemas.openxmlformats.org/officeDocument/2006/relationships/image" Target="../media/image193.wmf"/><Relationship Id="rId15" Type="http://schemas.openxmlformats.org/officeDocument/2006/relationships/image" Target="../media/image198.wmf"/><Relationship Id="rId23" Type="http://schemas.openxmlformats.org/officeDocument/2006/relationships/image" Target="../media/image202.wmf"/><Relationship Id="rId10" Type="http://schemas.openxmlformats.org/officeDocument/2006/relationships/oleObject" Target="../embeddings/oleObject170.bin"/><Relationship Id="rId19" Type="http://schemas.openxmlformats.org/officeDocument/2006/relationships/image" Target="../media/image200.wmf"/><Relationship Id="rId4" Type="http://schemas.openxmlformats.org/officeDocument/2006/relationships/oleObject" Target="../embeddings/oleObject167.bin"/><Relationship Id="rId9" Type="http://schemas.openxmlformats.org/officeDocument/2006/relationships/image" Target="../media/image195.wmf"/><Relationship Id="rId14" Type="http://schemas.openxmlformats.org/officeDocument/2006/relationships/oleObject" Target="../embeddings/oleObject172.bin"/><Relationship Id="rId22" Type="http://schemas.openxmlformats.org/officeDocument/2006/relationships/oleObject" Target="../embeddings/oleObject176.bin"/></Relationships>
</file>

<file path=ppt/slides/_rels/slide37.x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notesSlide" Target="../notesSlides/notesSlide35.xml"/><Relationship Id="rId7" Type="http://schemas.openxmlformats.org/officeDocument/2006/relationships/oleObject" Target="../embeddings/oleObject179.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204.wmf"/><Relationship Id="rId5" Type="http://schemas.openxmlformats.org/officeDocument/2006/relationships/oleObject" Target="../embeddings/oleObject178.bin"/><Relationship Id="rId4" Type="http://schemas.openxmlformats.org/officeDocument/2006/relationships/image" Target="../media/image192.emf"/></Relationships>
</file>

<file path=ppt/slides/_rels/slide38.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184.bin"/><Relationship Id="rId3" Type="http://schemas.openxmlformats.org/officeDocument/2006/relationships/notesSlide" Target="../notesSlides/notesSlide36.xml"/><Relationship Id="rId7" Type="http://schemas.openxmlformats.org/officeDocument/2006/relationships/oleObject" Target="../embeddings/oleObject181.bin"/><Relationship Id="rId12" Type="http://schemas.openxmlformats.org/officeDocument/2006/relationships/image" Target="../media/image194.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204.wmf"/><Relationship Id="rId11" Type="http://schemas.openxmlformats.org/officeDocument/2006/relationships/oleObject" Target="../embeddings/oleObject183.bin"/><Relationship Id="rId5" Type="http://schemas.openxmlformats.org/officeDocument/2006/relationships/oleObject" Target="../embeddings/oleObject180.bin"/><Relationship Id="rId10" Type="http://schemas.openxmlformats.org/officeDocument/2006/relationships/image" Target="../media/image206.wmf"/><Relationship Id="rId4" Type="http://schemas.openxmlformats.org/officeDocument/2006/relationships/image" Target="../media/image208.emf"/><Relationship Id="rId9" Type="http://schemas.openxmlformats.org/officeDocument/2006/relationships/oleObject" Target="../embeddings/oleObject182.bin"/><Relationship Id="rId14" Type="http://schemas.openxmlformats.org/officeDocument/2006/relationships/image" Target="../media/image207.wmf"/></Relationships>
</file>

<file path=ppt/slides/_rels/slide39.xml.rels><?xml version="1.0" encoding="UTF-8" standalone="yes"?>
<Relationships xmlns="http://schemas.openxmlformats.org/package/2006/relationships"><Relationship Id="rId8" Type="http://schemas.openxmlformats.org/officeDocument/2006/relationships/image" Target="../media/image219.emf"/><Relationship Id="rId13" Type="http://schemas.openxmlformats.org/officeDocument/2006/relationships/image" Target="../media/image212.wmf"/><Relationship Id="rId18" Type="http://schemas.openxmlformats.org/officeDocument/2006/relationships/oleObject" Target="../embeddings/oleObject191.bin"/><Relationship Id="rId26" Type="http://schemas.openxmlformats.org/officeDocument/2006/relationships/oleObject" Target="../embeddings/oleObject195.bin"/><Relationship Id="rId3" Type="http://schemas.openxmlformats.org/officeDocument/2006/relationships/notesSlide" Target="../notesSlides/notesSlide37.xml"/><Relationship Id="rId21" Type="http://schemas.openxmlformats.org/officeDocument/2006/relationships/image" Target="../media/image215.wmf"/><Relationship Id="rId7" Type="http://schemas.openxmlformats.org/officeDocument/2006/relationships/image" Target="../media/image210.wmf"/><Relationship Id="rId12" Type="http://schemas.openxmlformats.org/officeDocument/2006/relationships/oleObject" Target="../embeddings/oleObject188.bin"/><Relationship Id="rId17" Type="http://schemas.openxmlformats.org/officeDocument/2006/relationships/image" Target="../media/image221.emf"/><Relationship Id="rId25" Type="http://schemas.openxmlformats.org/officeDocument/2006/relationships/image" Target="../media/image217.wmf"/><Relationship Id="rId2" Type="http://schemas.openxmlformats.org/officeDocument/2006/relationships/slideLayout" Target="../slideLayouts/slideLayout2.xml"/><Relationship Id="rId16" Type="http://schemas.openxmlformats.org/officeDocument/2006/relationships/image" Target="../media/image213.wmf"/><Relationship Id="rId20" Type="http://schemas.openxmlformats.org/officeDocument/2006/relationships/oleObject" Target="../embeddings/oleObject192.bin"/><Relationship Id="rId1" Type="http://schemas.openxmlformats.org/officeDocument/2006/relationships/vmlDrawing" Target="../drawings/vmlDrawing30.vml"/><Relationship Id="rId6" Type="http://schemas.openxmlformats.org/officeDocument/2006/relationships/oleObject" Target="../embeddings/oleObject186.bin"/><Relationship Id="rId11" Type="http://schemas.openxmlformats.org/officeDocument/2006/relationships/image" Target="../media/image220.emf"/><Relationship Id="rId24" Type="http://schemas.openxmlformats.org/officeDocument/2006/relationships/oleObject" Target="../embeddings/oleObject194.bin"/><Relationship Id="rId5" Type="http://schemas.openxmlformats.org/officeDocument/2006/relationships/image" Target="../media/image209.wmf"/><Relationship Id="rId15" Type="http://schemas.openxmlformats.org/officeDocument/2006/relationships/oleObject" Target="../embeddings/oleObject190.bin"/><Relationship Id="rId23" Type="http://schemas.openxmlformats.org/officeDocument/2006/relationships/image" Target="../media/image216.wmf"/><Relationship Id="rId10" Type="http://schemas.openxmlformats.org/officeDocument/2006/relationships/image" Target="../media/image211.wmf"/><Relationship Id="rId19" Type="http://schemas.openxmlformats.org/officeDocument/2006/relationships/image" Target="../media/image214.wmf"/><Relationship Id="rId4" Type="http://schemas.openxmlformats.org/officeDocument/2006/relationships/oleObject" Target="../embeddings/oleObject185.bin"/><Relationship Id="rId9" Type="http://schemas.openxmlformats.org/officeDocument/2006/relationships/oleObject" Target="../embeddings/oleObject187.bin"/><Relationship Id="rId14" Type="http://schemas.openxmlformats.org/officeDocument/2006/relationships/oleObject" Target="../embeddings/oleObject189.bin"/><Relationship Id="rId22" Type="http://schemas.openxmlformats.org/officeDocument/2006/relationships/oleObject" Target="../embeddings/oleObject193.bin"/><Relationship Id="rId27" Type="http://schemas.openxmlformats.org/officeDocument/2006/relationships/image" Target="../media/image218.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5.wmf"/><Relationship Id="rId3" Type="http://schemas.openxmlformats.org/officeDocument/2006/relationships/notesSlide" Target="../notesSlides/notesSlide2.xml"/><Relationship Id="rId7" Type="http://schemas.openxmlformats.org/officeDocument/2006/relationships/image" Target="../media/image12.wmf"/><Relationship Id="rId12" Type="http://schemas.openxmlformats.org/officeDocument/2006/relationships/oleObject" Target="../embeddings/oleObject12.bin"/><Relationship Id="rId17"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4.wmf"/><Relationship Id="rId5" Type="http://schemas.openxmlformats.org/officeDocument/2006/relationships/image" Target="../media/image11.wmf"/><Relationship Id="rId15" Type="http://schemas.openxmlformats.org/officeDocument/2006/relationships/image" Target="../media/image1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3.wmf"/><Relationship Id="rId14" Type="http://schemas.openxmlformats.org/officeDocument/2006/relationships/oleObject" Target="../embeddings/oleObject13.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98.bin"/><Relationship Id="rId3" Type="http://schemas.openxmlformats.org/officeDocument/2006/relationships/notesSlide" Target="../notesSlides/notesSlide38.xml"/><Relationship Id="rId7" Type="http://schemas.openxmlformats.org/officeDocument/2006/relationships/image" Target="../media/image223.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97.bin"/><Relationship Id="rId5" Type="http://schemas.openxmlformats.org/officeDocument/2006/relationships/image" Target="../media/image222.wmf"/><Relationship Id="rId4" Type="http://schemas.openxmlformats.org/officeDocument/2006/relationships/oleObject" Target="../embeddings/oleObject196.bin"/><Relationship Id="rId9" Type="http://schemas.openxmlformats.org/officeDocument/2006/relationships/image" Target="../media/image224.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98.bin"/><Relationship Id="rId13" Type="http://schemas.openxmlformats.org/officeDocument/2006/relationships/oleObject" Target="../embeddings/oleObject201.bin"/><Relationship Id="rId3" Type="http://schemas.openxmlformats.org/officeDocument/2006/relationships/notesSlide" Target="../notesSlides/notesSlide39.xml"/><Relationship Id="rId7" Type="http://schemas.openxmlformats.org/officeDocument/2006/relationships/image" Target="../media/image225.wmf"/><Relationship Id="rId12" Type="http://schemas.openxmlformats.org/officeDocument/2006/relationships/image" Target="../media/image226.wmf"/><Relationship Id="rId2" Type="http://schemas.openxmlformats.org/officeDocument/2006/relationships/slideLayout" Target="../slideLayouts/slideLayout2.xml"/><Relationship Id="rId16" Type="http://schemas.openxmlformats.org/officeDocument/2006/relationships/image" Target="../media/image228.wmf"/><Relationship Id="rId1" Type="http://schemas.openxmlformats.org/officeDocument/2006/relationships/vmlDrawing" Target="../drawings/vmlDrawing32.vml"/><Relationship Id="rId6" Type="http://schemas.openxmlformats.org/officeDocument/2006/relationships/oleObject" Target="../embeddings/oleObject199.bin"/><Relationship Id="rId11" Type="http://schemas.openxmlformats.org/officeDocument/2006/relationships/oleObject" Target="../embeddings/oleObject200.bin"/><Relationship Id="rId5" Type="http://schemas.openxmlformats.org/officeDocument/2006/relationships/image" Target="../media/image222.wmf"/><Relationship Id="rId15" Type="http://schemas.openxmlformats.org/officeDocument/2006/relationships/oleObject" Target="../embeddings/oleObject202.bin"/><Relationship Id="rId10" Type="http://schemas.openxmlformats.org/officeDocument/2006/relationships/image" Target="../media/image229.emf"/><Relationship Id="rId4" Type="http://schemas.openxmlformats.org/officeDocument/2006/relationships/oleObject" Target="../embeddings/oleObject196.bin"/><Relationship Id="rId9" Type="http://schemas.openxmlformats.org/officeDocument/2006/relationships/image" Target="../media/image224.wmf"/><Relationship Id="rId14" Type="http://schemas.openxmlformats.org/officeDocument/2006/relationships/image" Target="../media/image227.wmf"/></Relationships>
</file>

<file path=ppt/slides/_rels/slide42.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oleObject" Target="../embeddings/oleObject207.bin"/><Relationship Id="rId3" Type="http://schemas.openxmlformats.org/officeDocument/2006/relationships/notesSlide" Target="../notesSlides/notesSlide40.xml"/><Relationship Id="rId7" Type="http://schemas.openxmlformats.org/officeDocument/2006/relationships/image" Target="../media/image231.wmf"/><Relationship Id="rId12" Type="http://schemas.openxmlformats.org/officeDocument/2006/relationships/image" Target="../media/image232.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204.bin"/><Relationship Id="rId11" Type="http://schemas.openxmlformats.org/officeDocument/2006/relationships/oleObject" Target="../embeddings/oleObject206.bin"/><Relationship Id="rId5" Type="http://schemas.openxmlformats.org/officeDocument/2006/relationships/image" Target="../media/image230.wmf"/><Relationship Id="rId10" Type="http://schemas.openxmlformats.org/officeDocument/2006/relationships/image" Target="../media/image228.wmf"/><Relationship Id="rId4" Type="http://schemas.openxmlformats.org/officeDocument/2006/relationships/oleObject" Target="../embeddings/oleObject203.bin"/><Relationship Id="rId9" Type="http://schemas.openxmlformats.org/officeDocument/2006/relationships/oleObject" Target="../embeddings/oleObject205.bin"/><Relationship Id="rId14" Type="http://schemas.openxmlformats.org/officeDocument/2006/relationships/image" Target="../media/image233.wmf"/></Relationships>
</file>

<file path=ppt/slides/_rels/slide43.xml.rels><?xml version="1.0" encoding="UTF-8" standalone="yes"?>
<Relationships xmlns="http://schemas.openxmlformats.org/package/2006/relationships"><Relationship Id="rId8" Type="http://schemas.openxmlformats.org/officeDocument/2006/relationships/image" Target="../media/image241.emf"/><Relationship Id="rId3" Type="http://schemas.openxmlformats.org/officeDocument/2006/relationships/notesSlide" Target="../notesSlides/notesSlide41.xml"/><Relationship Id="rId7" Type="http://schemas.openxmlformats.org/officeDocument/2006/relationships/image" Target="../media/image240.emf"/><Relationship Id="rId12" Type="http://schemas.openxmlformats.org/officeDocument/2006/relationships/image" Target="../media/image236.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239.emf"/><Relationship Id="rId11" Type="http://schemas.openxmlformats.org/officeDocument/2006/relationships/oleObject" Target="../embeddings/oleObject209.bin"/><Relationship Id="rId5" Type="http://schemas.openxmlformats.org/officeDocument/2006/relationships/image" Target="../media/image238.png"/><Relationship Id="rId10" Type="http://schemas.openxmlformats.org/officeDocument/2006/relationships/image" Target="../media/image235.wmf"/><Relationship Id="rId4" Type="http://schemas.openxmlformats.org/officeDocument/2006/relationships/image" Target="../media/image237.emf"/><Relationship Id="rId9" Type="http://schemas.openxmlformats.org/officeDocument/2006/relationships/oleObject" Target="../embeddings/oleObject208.bin"/></Relationships>
</file>

<file path=ppt/slides/_rels/slide44.xml.rels><?xml version="1.0" encoding="UTF-8" standalone="yes"?>
<Relationships xmlns="http://schemas.openxmlformats.org/package/2006/relationships"><Relationship Id="rId8" Type="http://schemas.openxmlformats.org/officeDocument/2006/relationships/image" Target="../media/image247.png"/><Relationship Id="rId3" Type="http://schemas.openxmlformats.org/officeDocument/2006/relationships/image" Target="../media/image242.png"/><Relationship Id="rId7" Type="http://schemas.openxmlformats.org/officeDocument/2006/relationships/image" Target="../media/image24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45.png"/><Relationship Id="rId5" Type="http://schemas.openxmlformats.org/officeDocument/2006/relationships/image" Target="../media/image244.emf"/><Relationship Id="rId4" Type="http://schemas.openxmlformats.org/officeDocument/2006/relationships/image" Target="../media/image243.png"/><Relationship Id="rId9" Type="http://schemas.openxmlformats.org/officeDocument/2006/relationships/image" Target="../media/image248.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50.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211.bin"/><Relationship Id="rId5" Type="http://schemas.openxmlformats.org/officeDocument/2006/relationships/image" Target="../media/image249.wmf"/><Relationship Id="rId4" Type="http://schemas.openxmlformats.org/officeDocument/2006/relationships/oleObject" Target="../embeddings/oleObject210.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14.bin"/><Relationship Id="rId13" Type="http://schemas.openxmlformats.org/officeDocument/2006/relationships/image" Target="../media/image255.wmf"/><Relationship Id="rId3" Type="http://schemas.openxmlformats.org/officeDocument/2006/relationships/notesSlide" Target="../notesSlides/notesSlide47.xml"/><Relationship Id="rId7" Type="http://schemas.openxmlformats.org/officeDocument/2006/relationships/image" Target="../media/image252.wmf"/><Relationship Id="rId12" Type="http://schemas.openxmlformats.org/officeDocument/2006/relationships/oleObject" Target="../embeddings/oleObject216.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213.bin"/><Relationship Id="rId11" Type="http://schemas.openxmlformats.org/officeDocument/2006/relationships/image" Target="../media/image254.wmf"/><Relationship Id="rId5" Type="http://schemas.openxmlformats.org/officeDocument/2006/relationships/image" Target="../media/image251.wmf"/><Relationship Id="rId15" Type="http://schemas.openxmlformats.org/officeDocument/2006/relationships/image" Target="../media/image222.wmf"/><Relationship Id="rId10" Type="http://schemas.openxmlformats.org/officeDocument/2006/relationships/oleObject" Target="../embeddings/oleObject215.bin"/><Relationship Id="rId4" Type="http://schemas.openxmlformats.org/officeDocument/2006/relationships/oleObject" Target="../embeddings/oleObject212.bin"/><Relationship Id="rId9" Type="http://schemas.openxmlformats.org/officeDocument/2006/relationships/image" Target="../media/image253.wmf"/><Relationship Id="rId14" Type="http://schemas.openxmlformats.org/officeDocument/2006/relationships/oleObject" Target="../embeddings/oleObject196.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19.bin"/><Relationship Id="rId18" Type="http://schemas.openxmlformats.org/officeDocument/2006/relationships/image" Target="../media/image20.wmf"/><Relationship Id="rId3" Type="http://schemas.openxmlformats.org/officeDocument/2006/relationships/notesSlide" Target="../notesSlides/notesSlide3.xml"/><Relationship Id="rId7" Type="http://schemas.openxmlformats.org/officeDocument/2006/relationships/image" Target="../media/image17.wmf"/><Relationship Id="rId12" Type="http://schemas.openxmlformats.org/officeDocument/2006/relationships/image" Target="../media/image10.emf"/><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7.wmf"/><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oleObject" Target="../embeddings/oleObject20.bin"/><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8.wmf"/><Relationship Id="rId14" Type="http://schemas.openxmlformats.org/officeDocument/2006/relationships/image" Target="../media/image6.w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19.bin"/><Relationship Id="rId13" Type="http://schemas.openxmlformats.org/officeDocument/2006/relationships/image" Target="../media/image260.wmf"/><Relationship Id="rId18" Type="http://schemas.openxmlformats.org/officeDocument/2006/relationships/oleObject" Target="../embeddings/oleObject223.bin"/><Relationship Id="rId3" Type="http://schemas.openxmlformats.org/officeDocument/2006/relationships/notesSlide" Target="../notesSlides/notesSlide48.xml"/><Relationship Id="rId21" Type="http://schemas.openxmlformats.org/officeDocument/2006/relationships/image" Target="../media/image263.wmf"/><Relationship Id="rId7" Type="http://schemas.openxmlformats.org/officeDocument/2006/relationships/image" Target="../media/image257.wmf"/><Relationship Id="rId12" Type="http://schemas.openxmlformats.org/officeDocument/2006/relationships/oleObject" Target="../embeddings/oleObject221.bin"/><Relationship Id="rId17" Type="http://schemas.openxmlformats.org/officeDocument/2006/relationships/image" Target="../media/image261.wmf"/><Relationship Id="rId2" Type="http://schemas.openxmlformats.org/officeDocument/2006/relationships/slideLayout" Target="../slideLayouts/slideLayout2.xml"/><Relationship Id="rId16" Type="http://schemas.openxmlformats.org/officeDocument/2006/relationships/oleObject" Target="../embeddings/oleObject222.bin"/><Relationship Id="rId20" Type="http://schemas.openxmlformats.org/officeDocument/2006/relationships/oleObject" Target="../embeddings/oleObject224.bin"/><Relationship Id="rId1" Type="http://schemas.openxmlformats.org/officeDocument/2006/relationships/vmlDrawing" Target="../drawings/vmlDrawing37.vml"/><Relationship Id="rId6" Type="http://schemas.openxmlformats.org/officeDocument/2006/relationships/oleObject" Target="../embeddings/oleObject218.bin"/><Relationship Id="rId11" Type="http://schemas.openxmlformats.org/officeDocument/2006/relationships/image" Target="../media/image259.wmf"/><Relationship Id="rId5" Type="http://schemas.openxmlformats.org/officeDocument/2006/relationships/image" Target="../media/image256.wmf"/><Relationship Id="rId15" Type="http://schemas.openxmlformats.org/officeDocument/2006/relationships/image" Target="../media/image254.wmf"/><Relationship Id="rId23" Type="http://schemas.openxmlformats.org/officeDocument/2006/relationships/image" Target="../media/image264.wmf"/><Relationship Id="rId10" Type="http://schemas.openxmlformats.org/officeDocument/2006/relationships/oleObject" Target="../embeddings/oleObject220.bin"/><Relationship Id="rId19" Type="http://schemas.openxmlformats.org/officeDocument/2006/relationships/image" Target="../media/image262.wmf"/><Relationship Id="rId4" Type="http://schemas.openxmlformats.org/officeDocument/2006/relationships/oleObject" Target="../embeddings/oleObject217.bin"/><Relationship Id="rId9" Type="http://schemas.openxmlformats.org/officeDocument/2006/relationships/image" Target="../media/image258.wmf"/><Relationship Id="rId14" Type="http://schemas.openxmlformats.org/officeDocument/2006/relationships/oleObject" Target="../embeddings/oleObject215.bin"/><Relationship Id="rId22" Type="http://schemas.openxmlformats.org/officeDocument/2006/relationships/oleObject" Target="../embeddings/oleObject225.bin"/></Relationships>
</file>

<file path=ppt/slides/_rels/slide51.xml.rels><?xml version="1.0" encoding="UTF-8" standalone="yes"?>
<Relationships xmlns="http://schemas.openxmlformats.org/package/2006/relationships"><Relationship Id="rId3" Type="http://schemas.openxmlformats.org/officeDocument/2006/relationships/image" Target="../media/image265.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6.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7.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9.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28.bin"/><Relationship Id="rId13" Type="http://schemas.openxmlformats.org/officeDocument/2006/relationships/image" Target="../media/image274.wmf"/><Relationship Id="rId3" Type="http://schemas.openxmlformats.org/officeDocument/2006/relationships/notesSlide" Target="../notesSlides/notesSlide53.xml"/><Relationship Id="rId7" Type="http://schemas.openxmlformats.org/officeDocument/2006/relationships/image" Target="../media/image271.wmf"/><Relationship Id="rId12" Type="http://schemas.openxmlformats.org/officeDocument/2006/relationships/oleObject" Target="../embeddings/oleObject230.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227.bin"/><Relationship Id="rId11" Type="http://schemas.openxmlformats.org/officeDocument/2006/relationships/image" Target="../media/image273.wmf"/><Relationship Id="rId5" Type="http://schemas.openxmlformats.org/officeDocument/2006/relationships/image" Target="../media/image270.wmf"/><Relationship Id="rId15" Type="http://schemas.openxmlformats.org/officeDocument/2006/relationships/image" Target="../media/image262.wmf"/><Relationship Id="rId10" Type="http://schemas.openxmlformats.org/officeDocument/2006/relationships/oleObject" Target="../embeddings/oleObject229.bin"/><Relationship Id="rId4" Type="http://schemas.openxmlformats.org/officeDocument/2006/relationships/oleObject" Target="../embeddings/oleObject226.bin"/><Relationship Id="rId9" Type="http://schemas.openxmlformats.org/officeDocument/2006/relationships/image" Target="../media/image272.wmf"/><Relationship Id="rId14" Type="http://schemas.openxmlformats.org/officeDocument/2006/relationships/oleObject" Target="../embeddings/oleObject231.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234.bin"/><Relationship Id="rId13" Type="http://schemas.openxmlformats.org/officeDocument/2006/relationships/image" Target="../media/image279.wmf"/><Relationship Id="rId3" Type="http://schemas.openxmlformats.org/officeDocument/2006/relationships/notesSlide" Target="../notesSlides/notesSlide54.xml"/><Relationship Id="rId7" Type="http://schemas.openxmlformats.org/officeDocument/2006/relationships/image" Target="../media/image276.wmf"/><Relationship Id="rId12" Type="http://schemas.openxmlformats.org/officeDocument/2006/relationships/oleObject" Target="../embeddings/oleObject236.bin"/><Relationship Id="rId17" Type="http://schemas.openxmlformats.org/officeDocument/2006/relationships/image" Target="../media/image281.wmf"/><Relationship Id="rId2" Type="http://schemas.openxmlformats.org/officeDocument/2006/relationships/slideLayout" Target="../slideLayouts/slideLayout2.xml"/><Relationship Id="rId16" Type="http://schemas.openxmlformats.org/officeDocument/2006/relationships/oleObject" Target="../embeddings/oleObject238.bin"/><Relationship Id="rId1" Type="http://schemas.openxmlformats.org/officeDocument/2006/relationships/vmlDrawing" Target="../drawings/vmlDrawing39.vml"/><Relationship Id="rId6" Type="http://schemas.openxmlformats.org/officeDocument/2006/relationships/oleObject" Target="../embeddings/oleObject233.bin"/><Relationship Id="rId11" Type="http://schemas.openxmlformats.org/officeDocument/2006/relationships/image" Target="../media/image278.wmf"/><Relationship Id="rId5" Type="http://schemas.openxmlformats.org/officeDocument/2006/relationships/image" Target="../media/image275.wmf"/><Relationship Id="rId15" Type="http://schemas.openxmlformats.org/officeDocument/2006/relationships/image" Target="../media/image280.wmf"/><Relationship Id="rId10" Type="http://schemas.openxmlformats.org/officeDocument/2006/relationships/oleObject" Target="../embeddings/oleObject235.bin"/><Relationship Id="rId4" Type="http://schemas.openxmlformats.org/officeDocument/2006/relationships/oleObject" Target="../embeddings/oleObject232.bin"/><Relationship Id="rId9" Type="http://schemas.openxmlformats.org/officeDocument/2006/relationships/image" Target="../media/image277.wmf"/><Relationship Id="rId14" Type="http://schemas.openxmlformats.org/officeDocument/2006/relationships/oleObject" Target="../embeddings/oleObject237.bin"/></Relationships>
</file>

<file path=ppt/slides/_rels/slide58.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282.wmf"/><Relationship Id="rId4" Type="http://schemas.openxmlformats.org/officeDocument/2006/relationships/oleObject" Target="../embeddings/oleObject239.bin"/></Relationships>
</file>

<file path=ppt/slides/_rels/slide59.xml.rels><?xml version="1.0" encoding="UTF-8" standalone="yes"?>
<Relationships xmlns="http://schemas.openxmlformats.org/package/2006/relationships"><Relationship Id="rId3" Type="http://schemas.openxmlformats.org/officeDocument/2006/relationships/image" Target="../media/image285.png"/><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284.wmf"/><Relationship Id="rId4" Type="http://schemas.openxmlformats.org/officeDocument/2006/relationships/oleObject" Target="../embeddings/oleObject240.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5.wmf"/><Relationship Id="rId18" Type="http://schemas.openxmlformats.org/officeDocument/2006/relationships/oleObject" Target="../embeddings/oleObject29.bin"/><Relationship Id="rId3" Type="http://schemas.openxmlformats.org/officeDocument/2006/relationships/notesSlide" Target="../notesSlides/notesSlide4.xml"/><Relationship Id="rId7" Type="http://schemas.openxmlformats.org/officeDocument/2006/relationships/image" Target="../media/image22.wmf"/><Relationship Id="rId12" Type="http://schemas.openxmlformats.org/officeDocument/2006/relationships/oleObject" Target="../embeddings/oleObject26.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28.bin"/><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25.bin"/><Relationship Id="rId19" Type="http://schemas.openxmlformats.org/officeDocument/2006/relationships/image" Target="../media/image28.wmf"/><Relationship Id="rId4" Type="http://schemas.openxmlformats.org/officeDocument/2006/relationships/oleObject" Target="../embeddings/oleObject22.bin"/><Relationship Id="rId9" Type="http://schemas.openxmlformats.org/officeDocument/2006/relationships/image" Target="../media/image23.wmf"/><Relationship Id="rId14" Type="http://schemas.openxmlformats.org/officeDocument/2006/relationships/oleObject" Target="../embeddings/oleObject27.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2.wmf"/><Relationship Id="rId3" Type="http://schemas.openxmlformats.org/officeDocument/2006/relationships/notesSlide" Target="../notesSlides/notesSlide5.xml"/><Relationship Id="rId7" Type="http://schemas.openxmlformats.org/officeDocument/2006/relationships/image" Target="../media/image29.wmf"/><Relationship Id="rId12"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1.bin"/><Relationship Id="rId11" Type="http://schemas.openxmlformats.org/officeDocument/2006/relationships/image" Target="../media/image31.wmf"/><Relationship Id="rId5" Type="http://schemas.openxmlformats.org/officeDocument/2006/relationships/image" Target="../media/image25.wmf"/><Relationship Id="rId15" Type="http://schemas.openxmlformats.org/officeDocument/2006/relationships/image" Target="../media/image33.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0.wmf"/><Relationship Id="rId14" Type="http://schemas.openxmlformats.org/officeDocument/2006/relationships/oleObject" Target="../embeddings/oleObject35.bin"/></Relationships>
</file>

<file path=ppt/slides/_rels/slide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notesSlide" Target="../notesSlides/notesSlide6.xml"/><Relationship Id="rId7" Type="http://schemas.openxmlformats.org/officeDocument/2006/relationships/image" Target="../media/image35.wmf"/><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7.bin"/><Relationship Id="rId11" Type="http://schemas.openxmlformats.org/officeDocument/2006/relationships/oleObject" Target="../embeddings/oleObject39.bin"/><Relationship Id="rId5" Type="http://schemas.openxmlformats.org/officeDocument/2006/relationships/image" Target="../media/image34.wmf"/><Relationship Id="rId10" Type="http://schemas.openxmlformats.org/officeDocument/2006/relationships/image" Target="../media/image36.wmf"/><Relationship Id="rId4" Type="http://schemas.openxmlformats.org/officeDocument/2006/relationships/oleObject" Target="../embeddings/oleObject36.bin"/><Relationship Id="rId9" Type="http://schemas.openxmlformats.org/officeDocument/2006/relationships/oleObject" Target="../embeddings/oleObject3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43.wmf"/><Relationship Id="rId18" Type="http://schemas.openxmlformats.org/officeDocument/2006/relationships/oleObject" Target="../embeddings/oleObject47.bin"/><Relationship Id="rId3" Type="http://schemas.openxmlformats.org/officeDocument/2006/relationships/notesSlide" Target="../notesSlides/notesSlide7.xml"/><Relationship Id="rId21" Type="http://schemas.openxmlformats.org/officeDocument/2006/relationships/image" Target="../media/image47.wmf"/><Relationship Id="rId7" Type="http://schemas.openxmlformats.org/officeDocument/2006/relationships/image" Target="../media/image40.wmf"/><Relationship Id="rId12" Type="http://schemas.openxmlformats.org/officeDocument/2006/relationships/oleObject" Target="../embeddings/oleObject44.bin"/><Relationship Id="rId1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oleObject" Target="../embeddings/oleObject48.bin"/><Relationship Id="rId1" Type="http://schemas.openxmlformats.org/officeDocument/2006/relationships/vmlDrawing" Target="../drawings/vmlDrawing7.vml"/><Relationship Id="rId6" Type="http://schemas.openxmlformats.org/officeDocument/2006/relationships/oleObject" Target="../embeddings/oleObject41.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43.bin"/><Relationship Id="rId19" Type="http://schemas.openxmlformats.org/officeDocument/2006/relationships/image" Target="../media/image46.wmf"/><Relationship Id="rId4" Type="http://schemas.openxmlformats.org/officeDocument/2006/relationships/oleObject" Target="../embeddings/oleObject40.bin"/><Relationship Id="rId9" Type="http://schemas.openxmlformats.org/officeDocument/2006/relationships/image" Target="../media/image41.wmf"/><Relationship Id="rId14" Type="http://schemas.openxmlformats.org/officeDocument/2006/relationships/oleObject" Target="../embeddings/oleObject4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3" descr="logo solo"/>
          <p:cNvPicPr>
            <a:picLocks noChangeAspect="1" noChangeArrowheads="1"/>
          </p:cNvPicPr>
          <p:nvPr/>
        </p:nvPicPr>
        <p:blipFill>
          <a:blip r:embed="rId2"/>
          <a:srcRect/>
          <a:stretch>
            <a:fillRect/>
          </a:stretch>
        </p:blipFill>
        <p:spPr bwMode="auto">
          <a:xfrm>
            <a:off x="8832304" y="332657"/>
            <a:ext cx="2784476" cy="1103312"/>
          </a:xfrm>
          <a:prstGeom prst="rect">
            <a:avLst/>
          </a:prstGeom>
          <a:noFill/>
          <a:ln w="9525">
            <a:noFill/>
            <a:miter lim="800000"/>
            <a:headEnd/>
            <a:tailEnd/>
          </a:ln>
        </p:spPr>
      </p:pic>
      <p:grpSp>
        <p:nvGrpSpPr>
          <p:cNvPr id="9" name="Group 15"/>
          <p:cNvGrpSpPr>
            <a:grpSpLocks/>
          </p:cNvGrpSpPr>
          <p:nvPr/>
        </p:nvGrpSpPr>
        <p:grpSpPr bwMode="auto">
          <a:xfrm>
            <a:off x="479376" y="414904"/>
            <a:ext cx="2880320" cy="1065391"/>
            <a:chOff x="113" y="214"/>
            <a:chExt cx="1539" cy="568"/>
          </a:xfrm>
        </p:grpSpPr>
        <p:pic>
          <p:nvPicPr>
            <p:cNvPr id="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 y="214"/>
              <a:ext cx="1088" cy="4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4"/>
            <p:cNvSpPr>
              <a:spLocks noChangeArrowheads="1"/>
            </p:cNvSpPr>
            <p:nvPr/>
          </p:nvSpPr>
          <p:spPr bwMode="auto">
            <a:xfrm>
              <a:off x="113" y="618"/>
              <a:ext cx="153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1400" b="1" dirty="0">
                  <a:latin typeface="Calibri" pitchFamily="34" charset="0"/>
                </a:rPr>
                <a:t>Universidad Nacional de Misiones</a:t>
              </a:r>
            </a:p>
          </p:txBody>
        </p:sp>
      </p:grpSp>
      <p:sp>
        <p:nvSpPr>
          <p:cNvPr id="13" name="Rectangle 20"/>
          <p:cNvSpPr>
            <a:spLocks noChangeArrowheads="1"/>
          </p:cNvSpPr>
          <p:nvPr/>
        </p:nvSpPr>
        <p:spPr bwMode="auto">
          <a:xfrm>
            <a:off x="1974851" y="2687639"/>
            <a:ext cx="8340725" cy="776287"/>
          </a:xfrm>
          <a:prstGeom prst="rect">
            <a:avLst/>
          </a:prstGeom>
          <a:noFill/>
          <a:ln w="9525">
            <a:noFill/>
            <a:miter lim="800000"/>
            <a:headEnd/>
            <a:tailEnd/>
          </a:ln>
          <a:effectLst/>
        </p:spPr>
        <p:txBody>
          <a:bodyPr lIns="92075" tIns="46038" rIns="92075" bIns="46038" anchor="ctr"/>
          <a:lstStyle/>
          <a:p>
            <a:pPr algn="ctr">
              <a:defRPr/>
            </a:pPr>
            <a:r>
              <a:rPr lang="es-AR" sz="3200" i="0" dirty="0">
                <a:solidFill>
                  <a:srgbClr val="009900"/>
                </a:solidFill>
                <a:effectLst>
                  <a:outerShdw blurRad="38100" dist="38100" dir="2700000" algn="tl">
                    <a:srgbClr val="C0C0C0"/>
                  </a:outerShdw>
                </a:effectLst>
                <a:cs typeface="+mn-cs"/>
              </a:rPr>
              <a:t>SISTEMAS DE CONTROL </a:t>
            </a:r>
            <a:r>
              <a:rPr lang="es-AR" sz="3200" i="0" dirty="0" smtClean="0">
                <a:solidFill>
                  <a:srgbClr val="009900"/>
                </a:solidFill>
                <a:effectLst>
                  <a:outerShdw blurRad="38100" dist="38100" dir="2700000" algn="tl">
                    <a:srgbClr val="C0C0C0"/>
                  </a:outerShdw>
                </a:effectLst>
                <a:cs typeface="+mn-cs"/>
              </a:rPr>
              <a:t>2</a:t>
            </a:r>
            <a:endParaRPr lang="es-AR" sz="3200" i="0" dirty="0">
              <a:solidFill>
                <a:srgbClr val="009900"/>
              </a:solidFill>
              <a:effectLst>
                <a:outerShdw blurRad="38100" dist="38100" dir="2700000" algn="tl">
                  <a:srgbClr val="C0C0C0"/>
                </a:outerShdw>
              </a:effectLst>
              <a:cs typeface="+mn-cs"/>
            </a:endParaRPr>
          </a:p>
        </p:txBody>
      </p:sp>
      <p:sp>
        <p:nvSpPr>
          <p:cNvPr id="14" name="Rectangle 26"/>
          <p:cNvSpPr>
            <a:spLocks noChangeArrowheads="1"/>
          </p:cNvSpPr>
          <p:nvPr/>
        </p:nvSpPr>
        <p:spPr bwMode="auto">
          <a:xfrm>
            <a:off x="2185988" y="3575050"/>
            <a:ext cx="7916862" cy="107950"/>
          </a:xfrm>
          <a:prstGeom prst="rect">
            <a:avLst/>
          </a:prstGeom>
          <a:gradFill rotWithShape="0">
            <a:gsLst>
              <a:gs pos="0">
                <a:srgbClr val="FF0000"/>
              </a:gs>
              <a:gs pos="100000">
                <a:schemeClr val="accent1"/>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5" name="Rectangle 27"/>
          <p:cNvSpPr>
            <a:spLocks noChangeArrowheads="1"/>
          </p:cNvSpPr>
          <p:nvPr/>
        </p:nvSpPr>
        <p:spPr bwMode="auto">
          <a:xfrm>
            <a:off x="2185988" y="2438400"/>
            <a:ext cx="7916862" cy="107950"/>
          </a:xfrm>
          <a:prstGeom prst="rect">
            <a:avLst/>
          </a:prstGeom>
          <a:gradFill rotWithShape="0">
            <a:gsLst>
              <a:gs pos="0">
                <a:schemeClr val="accent1"/>
              </a:gs>
              <a:gs pos="100000">
                <a:srgbClr val="FF0000"/>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6" name="Rectangle 21"/>
          <p:cNvSpPr>
            <a:spLocks noChangeArrowheads="1"/>
          </p:cNvSpPr>
          <p:nvPr/>
        </p:nvSpPr>
        <p:spPr bwMode="auto">
          <a:xfrm>
            <a:off x="2430463" y="4079875"/>
            <a:ext cx="7427912" cy="1816100"/>
          </a:xfrm>
          <a:prstGeom prst="rect">
            <a:avLst/>
          </a:prstGeom>
          <a:noFill/>
          <a:ln w="9525">
            <a:noFill/>
            <a:miter lim="800000"/>
            <a:headEnd/>
            <a:tailEnd/>
          </a:ln>
          <a:effectLst/>
        </p:spPr>
        <p:txBody>
          <a:bodyPr/>
          <a:lstStyle/>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Profesor: Fernando Botterón</a:t>
            </a: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Ingeniería </a:t>
            </a:r>
            <a:r>
              <a:rPr lang="es-AR" sz="2400" b="0" i="0" dirty="0" smtClean="0">
                <a:solidFill>
                  <a:srgbClr val="FF3300"/>
                </a:solidFill>
                <a:effectLst>
                  <a:outerShdw blurRad="38100" dist="38100" dir="2700000" algn="tl">
                    <a:srgbClr val="C0C0C0"/>
                  </a:outerShdw>
                </a:effectLst>
              </a:rPr>
              <a:t>Electrónica</a:t>
            </a:r>
            <a:endParaRPr lang="es-AR" sz="2400" b="0" i="0" dirty="0">
              <a:solidFill>
                <a:srgbClr val="FF3300"/>
              </a:solidFill>
              <a:effectLst>
                <a:outerShdw blurRad="38100" dist="38100" dir="2700000" algn="tl">
                  <a:srgbClr val="C0C0C0"/>
                </a:outerShdw>
              </a:effectLst>
            </a:endParaRP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Facultad de Ingeniería - </a:t>
            </a:r>
            <a:r>
              <a:rPr lang="es-AR" sz="2400" b="0" i="0" dirty="0" err="1">
                <a:solidFill>
                  <a:srgbClr val="FF3300"/>
                </a:solidFill>
                <a:effectLst>
                  <a:outerShdw blurRad="38100" dist="38100" dir="2700000" algn="tl">
                    <a:srgbClr val="C0C0C0"/>
                  </a:outerShdw>
                </a:effectLst>
              </a:rPr>
              <a:t>U.Na.M</a:t>
            </a:r>
            <a:endParaRPr lang="es-AR" sz="2400" b="0" i="0" dirty="0">
              <a:solidFill>
                <a:srgbClr val="FF3300"/>
              </a:solidFill>
              <a:effectLst>
                <a:outerShdw blurRad="38100" dist="38100" dir="2700000" algn="tl">
                  <a:srgbClr val="C0C0C0"/>
                </a:outerShdw>
              </a:effectLst>
            </a:endParaRPr>
          </a:p>
          <a:p>
            <a:pPr marL="342900" indent="-342900" algn="ctr">
              <a:spcBef>
                <a:spcPct val="20000"/>
              </a:spcBef>
              <a:buClr>
                <a:schemeClr val="tx1"/>
              </a:buClr>
              <a:buSzPct val="95000"/>
              <a:defRPr/>
            </a:pPr>
            <a:endParaRPr lang="es-AR" sz="240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10</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0" name="Rectángulo 29"/>
          <p:cNvSpPr/>
          <p:nvPr/>
        </p:nvSpPr>
        <p:spPr>
          <a:xfrm>
            <a:off x="120480" y="978399"/>
            <a:ext cx="5929828" cy="369332"/>
          </a:xfrm>
          <a:prstGeom prst="rect">
            <a:avLst/>
          </a:prstGeom>
        </p:spPr>
        <p:txBody>
          <a:bodyPr wrap="none">
            <a:spAutoFit/>
          </a:bodyPr>
          <a:lstStyle/>
          <a:p>
            <a:pPr marL="285750" indent="-285750">
              <a:buFont typeface="Wingdings" panose="05000000000000000000" pitchFamily="2" charset="2"/>
              <a:buChar char="v"/>
            </a:pPr>
            <a:r>
              <a:rPr lang="es-AR" b="1" u="sng" dirty="0" smtClean="0">
                <a:solidFill>
                  <a:srgbClr val="C00000"/>
                </a:solidFill>
              </a:rPr>
              <a:t>Ecuación recursiva del controlador (</a:t>
            </a:r>
            <a:r>
              <a:rPr lang="es-AR" b="1" i="1" u="sng" dirty="0" smtClean="0">
                <a:solidFill>
                  <a:srgbClr val="C00000"/>
                </a:solidFill>
                <a:latin typeface="Times New Roman" panose="02020603050405020304" pitchFamily="18" charset="0"/>
                <a:cs typeface="Times New Roman" panose="02020603050405020304" pitchFamily="18" charset="0"/>
              </a:rPr>
              <a:t>T</a:t>
            </a:r>
            <a:r>
              <a:rPr lang="es-AR" b="1" u="sng" dirty="0" smtClean="0">
                <a:solidFill>
                  <a:srgbClr val="C00000"/>
                </a:solidFill>
                <a:latin typeface="Times New Roman" panose="02020603050405020304" pitchFamily="18" charset="0"/>
                <a:cs typeface="Times New Roman" panose="02020603050405020304" pitchFamily="18" charset="0"/>
              </a:rPr>
              <a:t> = 0,1215 s</a:t>
            </a:r>
            <a:r>
              <a:rPr lang="es-AR" b="1" u="sng" dirty="0" smtClean="0">
                <a:solidFill>
                  <a:srgbClr val="C00000"/>
                </a:solidFill>
              </a:rPr>
              <a:t>)</a:t>
            </a:r>
            <a:r>
              <a:rPr lang="es-AR" b="1" dirty="0" smtClean="0">
                <a:solidFill>
                  <a:srgbClr val="C00000"/>
                </a:solidFill>
              </a:rPr>
              <a:t>:</a:t>
            </a:r>
            <a:endParaRPr lang="es-AR" b="1" dirty="0">
              <a:solidFill>
                <a:srgbClr val="C00000"/>
              </a:solidFill>
            </a:endParaRPr>
          </a:p>
        </p:txBody>
      </p:sp>
      <p:sp>
        <p:nvSpPr>
          <p:cNvPr id="3" name="Rectángulo 2"/>
          <p:cNvSpPr/>
          <p:nvPr/>
        </p:nvSpPr>
        <p:spPr>
          <a:xfrm>
            <a:off x="387123" y="1479455"/>
            <a:ext cx="4099039" cy="646331"/>
          </a:xfrm>
          <a:prstGeom prst="rect">
            <a:avLst/>
          </a:prstGeom>
        </p:spPr>
        <p:txBody>
          <a:bodyPr wrap="square">
            <a:spAutoFit/>
          </a:bodyPr>
          <a:lstStyle/>
          <a:p>
            <a:r>
              <a:rPr lang="es-AR" dirty="0" smtClean="0">
                <a:solidFill>
                  <a:schemeClr val="accent5">
                    <a:lumMod val="75000"/>
                  </a:schemeClr>
                </a:solidFill>
              </a:rPr>
              <a:t>A partir de la FT del controlador, la ecuación recursiva del mismo es: </a:t>
            </a:r>
            <a:endParaRPr lang="es-AR" dirty="0">
              <a:solidFill>
                <a:schemeClr val="accent5">
                  <a:lumMod val="75000"/>
                </a:schemeClr>
              </a:solidFill>
            </a:endParaRPr>
          </a:p>
        </p:txBody>
      </p:sp>
      <p:pic>
        <p:nvPicPr>
          <p:cNvPr id="12" name="Imagen 11"/>
          <p:cNvPicPr>
            <a:picLocks noChangeAspect="1"/>
          </p:cNvPicPr>
          <p:nvPr/>
        </p:nvPicPr>
        <p:blipFill rotWithShape="1">
          <a:blip r:embed="rId4"/>
          <a:srcRect l="5153" t="6212" r="7240"/>
          <a:stretch/>
        </p:blipFill>
        <p:spPr>
          <a:xfrm>
            <a:off x="616017" y="2464067"/>
            <a:ext cx="5043638" cy="4051651"/>
          </a:xfrm>
          <a:prstGeom prst="rect">
            <a:avLst/>
          </a:prstGeom>
        </p:spPr>
      </p:pic>
      <p:pic>
        <p:nvPicPr>
          <p:cNvPr id="15" name="Imagen 14"/>
          <p:cNvPicPr>
            <a:picLocks noChangeAspect="1"/>
          </p:cNvPicPr>
          <p:nvPr/>
        </p:nvPicPr>
        <p:blipFill rotWithShape="1">
          <a:blip r:embed="rId5"/>
          <a:srcRect l="8626" t="1540" r="6777" b="4436"/>
          <a:stretch/>
        </p:blipFill>
        <p:spPr>
          <a:xfrm>
            <a:off x="6381549" y="2458962"/>
            <a:ext cx="4870384" cy="4061861"/>
          </a:xfrm>
          <a:prstGeom prst="rect">
            <a:avLst/>
          </a:prstGeom>
        </p:spPr>
      </p:pic>
      <p:graphicFrame>
        <p:nvGraphicFramePr>
          <p:cNvPr id="32" name="1 Objeto"/>
          <p:cNvGraphicFramePr>
            <a:graphicFrameLocks noChangeAspect="1"/>
          </p:cNvGraphicFramePr>
          <p:nvPr>
            <p:extLst/>
          </p:nvPr>
        </p:nvGraphicFramePr>
        <p:xfrm>
          <a:off x="4674985" y="1491537"/>
          <a:ext cx="6842812" cy="720000"/>
        </p:xfrm>
        <a:graphic>
          <a:graphicData uri="http://schemas.openxmlformats.org/presentationml/2006/ole">
            <mc:AlternateContent xmlns:mc="http://schemas.openxmlformats.org/markup-compatibility/2006">
              <mc:Choice xmlns:v="urn:schemas-microsoft-com:vml" Requires="v">
                <p:oleObj spid="_x0000_s493574" name="Equation" r:id="rId6" imgW="3466800" imgH="368280" progId="Equation.DSMT4">
                  <p:embed/>
                </p:oleObj>
              </mc:Choice>
              <mc:Fallback>
                <p:oleObj name="Equation" r:id="rId6" imgW="3466800" imgH="368280" progId="Equation.DSMT4">
                  <p:embed/>
                  <p:pic>
                    <p:nvPicPr>
                      <p:cNvPr id="32" name="1 Objeto"/>
                      <p:cNvPicPr>
                        <a:picLocks noChangeAspect="1" noChangeArrowheads="1"/>
                      </p:cNvPicPr>
                      <p:nvPr/>
                    </p:nvPicPr>
                    <p:blipFill>
                      <a:blip r:embed="rId7"/>
                      <a:srcRect/>
                      <a:stretch>
                        <a:fillRect/>
                      </a:stretch>
                    </p:blipFill>
                    <p:spPr bwMode="auto">
                      <a:xfrm>
                        <a:off x="4674985" y="1491537"/>
                        <a:ext cx="6842812" cy="720000"/>
                      </a:xfrm>
                      <a:prstGeom prst="rect">
                        <a:avLst/>
                      </a:prstGeom>
                      <a:solidFill>
                        <a:schemeClr val="accent2">
                          <a:lumMod val="40000"/>
                          <a:lumOff val="60000"/>
                        </a:schemeClr>
                      </a:solidFill>
                      <a:ln>
                        <a:solidFill>
                          <a:srgbClr val="FF0000"/>
                        </a:solidFill>
                      </a:ln>
                      <a:extLst/>
                    </p:spPr>
                  </p:pic>
                </p:oleObj>
              </mc:Fallback>
            </mc:AlternateContent>
          </a:graphicData>
        </a:graphic>
      </p:graphicFrame>
      <p:sp>
        <p:nvSpPr>
          <p:cNvPr id="5" name="Rectángulo 4"/>
          <p:cNvSpPr/>
          <p:nvPr/>
        </p:nvSpPr>
        <p:spPr>
          <a:xfrm>
            <a:off x="10164278" y="1347731"/>
            <a:ext cx="1087655" cy="529195"/>
          </a:xfrm>
          <a:prstGeom prst="rect">
            <a:avLst/>
          </a:prstGeom>
          <a:solidFill>
            <a:schemeClr val="accent6">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54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387123" y="1479455"/>
            <a:ext cx="4099039" cy="584775"/>
          </a:xfrm>
          <a:prstGeom prst="rect">
            <a:avLst/>
          </a:prstGeom>
        </p:spPr>
        <p:txBody>
          <a:bodyPr wrap="square">
            <a:spAutoFit/>
          </a:bodyPr>
          <a:lstStyle/>
          <a:p>
            <a:r>
              <a:rPr lang="es-AR" sz="1600" dirty="0" smtClean="0">
                <a:solidFill>
                  <a:schemeClr val="accent5">
                    <a:lumMod val="75000"/>
                  </a:schemeClr>
                </a:solidFill>
              </a:rPr>
              <a:t>A partir de la FT del controlador, la ecuación recursiva del mismo es: </a:t>
            </a:r>
            <a:endParaRPr lang="es-AR" sz="1600" dirty="0">
              <a:solidFill>
                <a:schemeClr val="accent5">
                  <a:lumMod val="75000"/>
                </a:schemeClr>
              </a:solidFill>
            </a:endParaRPr>
          </a:p>
        </p:txBody>
      </p:sp>
      <p:sp>
        <p:nvSpPr>
          <p:cNvPr id="13" name="Rectángulo 12"/>
          <p:cNvSpPr/>
          <p:nvPr/>
        </p:nvSpPr>
        <p:spPr>
          <a:xfrm>
            <a:off x="120480" y="978399"/>
            <a:ext cx="5798382" cy="369332"/>
          </a:xfrm>
          <a:prstGeom prst="rect">
            <a:avLst/>
          </a:prstGeom>
        </p:spPr>
        <p:txBody>
          <a:bodyPr wrap="none">
            <a:spAutoFit/>
          </a:bodyPr>
          <a:lstStyle/>
          <a:p>
            <a:pPr marL="285750" indent="-285750">
              <a:buFont typeface="Wingdings" panose="05000000000000000000" pitchFamily="2" charset="2"/>
              <a:buChar char="v"/>
            </a:pPr>
            <a:r>
              <a:rPr lang="es-AR" b="1" u="sng" dirty="0" smtClean="0">
                <a:solidFill>
                  <a:srgbClr val="C00000"/>
                </a:solidFill>
              </a:rPr>
              <a:t>Ecuación recursiva del controlador (</a:t>
            </a:r>
            <a:r>
              <a:rPr lang="es-AR" b="1" i="1" u="sng" dirty="0" smtClean="0">
                <a:solidFill>
                  <a:srgbClr val="C00000"/>
                </a:solidFill>
                <a:latin typeface="Times New Roman" panose="02020603050405020304" pitchFamily="18" charset="0"/>
                <a:cs typeface="Times New Roman" panose="02020603050405020304" pitchFamily="18" charset="0"/>
              </a:rPr>
              <a:t>T</a:t>
            </a:r>
            <a:r>
              <a:rPr lang="es-AR" b="1" u="sng" dirty="0" smtClean="0">
                <a:solidFill>
                  <a:srgbClr val="C00000"/>
                </a:solidFill>
                <a:latin typeface="Times New Roman" panose="02020603050405020304" pitchFamily="18" charset="0"/>
                <a:cs typeface="Times New Roman" panose="02020603050405020304" pitchFamily="18" charset="0"/>
              </a:rPr>
              <a:t> = 0,0607 s</a:t>
            </a:r>
            <a:r>
              <a:rPr lang="es-AR" b="1" u="sng" dirty="0" smtClean="0">
                <a:solidFill>
                  <a:srgbClr val="C00000"/>
                </a:solidFill>
              </a:rPr>
              <a:t>)</a:t>
            </a:r>
            <a:r>
              <a:rPr lang="es-AR" b="1" dirty="0" smtClean="0">
                <a:solidFill>
                  <a:srgbClr val="C00000"/>
                </a:solidFill>
              </a:rPr>
              <a:t>:</a:t>
            </a:r>
            <a:endParaRPr lang="es-AR" b="1" dirty="0">
              <a:solidFill>
                <a:srgbClr val="C00000"/>
              </a:solidFill>
            </a:endParaRPr>
          </a:p>
        </p:txBody>
      </p:sp>
      <p:graphicFrame>
        <p:nvGraphicFramePr>
          <p:cNvPr id="14" name="1 Objeto"/>
          <p:cNvGraphicFramePr>
            <a:graphicFrameLocks noChangeAspect="1"/>
          </p:cNvGraphicFramePr>
          <p:nvPr>
            <p:extLst/>
          </p:nvPr>
        </p:nvGraphicFramePr>
        <p:xfrm>
          <a:off x="4296698" y="1509454"/>
          <a:ext cx="6743695" cy="720000"/>
        </p:xfrm>
        <a:graphic>
          <a:graphicData uri="http://schemas.openxmlformats.org/presentationml/2006/ole">
            <mc:AlternateContent xmlns:mc="http://schemas.openxmlformats.org/markup-compatibility/2006">
              <mc:Choice xmlns:v="urn:schemas-microsoft-com:vml" Requires="v">
                <p:oleObj spid="_x0000_s494598" name="Equation" r:id="rId4" imgW="3416040" imgH="368280" progId="Equation.DSMT4">
                  <p:embed/>
                </p:oleObj>
              </mc:Choice>
              <mc:Fallback>
                <p:oleObj name="Equation" r:id="rId4" imgW="3416040" imgH="368280" progId="Equation.DSMT4">
                  <p:embed/>
                  <p:pic>
                    <p:nvPicPr>
                      <p:cNvPr id="14" name="1 Objeto"/>
                      <p:cNvPicPr>
                        <a:picLocks noChangeAspect="1" noChangeArrowheads="1"/>
                      </p:cNvPicPr>
                      <p:nvPr/>
                    </p:nvPicPr>
                    <p:blipFill>
                      <a:blip r:embed="rId5"/>
                      <a:srcRect/>
                      <a:stretch>
                        <a:fillRect/>
                      </a:stretch>
                    </p:blipFill>
                    <p:spPr bwMode="auto">
                      <a:xfrm>
                        <a:off x="4296698" y="1509454"/>
                        <a:ext cx="6743695" cy="720000"/>
                      </a:xfrm>
                      <a:prstGeom prst="rect">
                        <a:avLst/>
                      </a:prstGeom>
                      <a:noFill/>
                      <a:ln>
                        <a:solidFill>
                          <a:srgbClr val="FF0000"/>
                        </a:solidFill>
                      </a:ln>
                      <a:extLst/>
                    </p:spPr>
                  </p:pic>
                </p:oleObj>
              </mc:Fallback>
            </mc:AlternateContent>
          </a:graphicData>
        </a:graphic>
      </p:graphicFrame>
      <p:pic>
        <p:nvPicPr>
          <p:cNvPr id="7" name="Imagen 6"/>
          <p:cNvPicPr>
            <a:picLocks noChangeAspect="1"/>
          </p:cNvPicPr>
          <p:nvPr/>
        </p:nvPicPr>
        <p:blipFill rotWithShape="1">
          <a:blip r:embed="rId6"/>
          <a:srcRect l="7588" t="2079" r="7815" b="4788"/>
          <a:stretch/>
        </p:blipFill>
        <p:spPr>
          <a:xfrm>
            <a:off x="6304547" y="2421985"/>
            <a:ext cx="4870384" cy="4023360"/>
          </a:xfrm>
          <a:prstGeom prst="rect">
            <a:avLst/>
          </a:prstGeom>
        </p:spPr>
      </p:pic>
      <p:pic>
        <p:nvPicPr>
          <p:cNvPr id="8" name="Imagen 7"/>
          <p:cNvPicPr>
            <a:picLocks noChangeAspect="1"/>
          </p:cNvPicPr>
          <p:nvPr/>
        </p:nvPicPr>
        <p:blipFill rotWithShape="1">
          <a:blip r:embed="rId7"/>
          <a:srcRect l="6149" t="5696" r="8251"/>
          <a:stretch/>
        </p:blipFill>
        <p:spPr>
          <a:xfrm>
            <a:off x="666255" y="2396690"/>
            <a:ext cx="4928135" cy="4073951"/>
          </a:xfrm>
          <a:prstGeom prst="rect">
            <a:avLst/>
          </a:prstGeom>
        </p:spPr>
      </p:pic>
      <p:sp>
        <p:nvSpPr>
          <p:cNvPr id="11" name="Rectángulo 10"/>
          <p:cNvSpPr/>
          <p:nvPr/>
        </p:nvSpPr>
        <p:spPr>
          <a:xfrm>
            <a:off x="9692640" y="1412779"/>
            <a:ext cx="1087655" cy="529195"/>
          </a:xfrm>
          <a:prstGeom prst="rect">
            <a:avLst/>
          </a:prstGeom>
          <a:solidFill>
            <a:schemeClr val="accent6">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0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191345" y="1479455"/>
            <a:ext cx="11809312" cy="830997"/>
          </a:xfrm>
          <a:prstGeom prst="rect">
            <a:avLst/>
          </a:prstGeom>
        </p:spPr>
        <p:txBody>
          <a:bodyPr wrap="square">
            <a:spAutoFit/>
          </a:bodyPr>
          <a:lstStyle/>
          <a:p>
            <a:pPr algn="just"/>
            <a:r>
              <a:rPr lang="es-AR" sz="1600" dirty="0" smtClean="0">
                <a:solidFill>
                  <a:schemeClr val="accent5">
                    <a:lumMod val="75000"/>
                  </a:schemeClr>
                </a:solidFill>
              </a:rPr>
              <a:t>Es </a:t>
            </a:r>
            <a:r>
              <a:rPr lang="es-AR" sz="1600" dirty="0">
                <a:solidFill>
                  <a:schemeClr val="accent5">
                    <a:lumMod val="75000"/>
                  </a:schemeClr>
                </a:solidFill>
              </a:rPr>
              <a:t>otro controlador </a:t>
            </a:r>
            <a:r>
              <a:rPr lang="es-AR" sz="1600" dirty="0" smtClean="0">
                <a:solidFill>
                  <a:schemeClr val="accent5">
                    <a:lumMod val="75000"/>
                  </a:schemeClr>
                </a:solidFill>
              </a:rPr>
              <a:t>diseñado </a:t>
            </a:r>
            <a:r>
              <a:rPr lang="es-AR" sz="1600" dirty="0">
                <a:solidFill>
                  <a:schemeClr val="accent5">
                    <a:lumMod val="75000"/>
                  </a:schemeClr>
                </a:solidFill>
              </a:rPr>
              <a:t>en el dominio de tiempo discreto, que aplicado a un </a:t>
            </a:r>
            <a:r>
              <a:rPr lang="es-AR" sz="1600" dirty="0" smtClean="0">
                <a:solidFill>
                  <a:schemeClr val="accent5">
                    <a:lumMod val="75000"/>
                  </a:schemeClr>
                </a:solidFill>
              </a:rPr>
              <a:t>sistema, </a:t>
            </a:r>
            <a:r>
              <a:rPr lang="es-AR" sz="1600" dirty="0">
                <a:solidFill>
                  <a:schemeClr val="accent5">
                    <a:lumMod val="75000"/>
                  </a:schemeClr>
                </a:solidFill>
              </a:rPr>
              <a:t>presenta una respuesta de tipo </a:t>
            </a:r>
            <a:r>
              <a:rPr lang="es-AR" sz="1600" i="1" dirty="0" err="1" smtClean="0">
                <a:solidFill>
                  <a:schemeClr val="accent5">
                    <a:lumMod val="75000"/>
                  </a:schemeClr>
                </a:solidFill>
              </a:rPr>
              <a:t>deadbeat</a:t>
            </a:r>
            <a:r>
              <a:rPr lang="es-AR" sz="1600" i="1" dirty="0" smtClean="0">
                <a:solidFill>
                  <a:schemeClr val="accent5">
                    <a:lumMod val="75000"/>
                  </a:schemeClr>
                </a:solidFill>
              </a:rPr>
              <a:t> </a:t>
            </a:r>
            <a:r>
              <a:rPr lang="es-AR" sz="1600" dirty="0" smtClean="0">
                <a:solidFill>
                  <a:schemeClr val="accent5">
                    <a:lumMod val="75000"/>
                  </a:schemeClr>
                </a:solidFill>
              </a:rPr>
              <a:t>(alcanza a la referencia en un tiempo mínimo y sin sobrepaso). </a:t>
            </a:r>
            <a:r>
              <a:rPr lang="es-AR" sz="1600" dirty="0">
                <a:solidFill>
                  <a:schemeClr val="accent5">
                    <a:lumMod val="75000"/>
                  </a:schemeClr>
                </a:solidFill>
              </a:rPr>
              <a:t>Este controlador </a:t>
            </a:r>
            <a:r>
              <a:rPr lang="es-AR" sz="1600" dirty="0" smtClean="0">
                <a:solidFill>
                  <a:schemeClr val="accent5">
                    <a:lumMod val="75000"/>
                  </a:schemeClr>
                </a:solidFill>
              </a:rPr>
              <a:t>fue desarrollado y aplicado al control de inversores </a:t>
            </a:r>
            <a:r>
              <a:rPr lang="es-AR" sz="1600" dirty="0">
                <a:solidFill>
                  <a:schemeClr val="accent5">
                    <a:lumMod val="75000"/>
                  </a:schemeClr>
                </a:solidFill>
              </a:rPr>
              <a:t>PWM monofásicos utilizados </a:t>
            </a:r>
            <a:r>
              <a:rPr lang="es-AR" sz="1600" dirty="0" smtClean="0">
                <a:solidFill>
                  <a:schemeClr val="accent5">
                    <a:lumMod val="75000"/>
                  </a:schemeClr>
                </a:solidFill>
              </a:rPr>
              <a:t>en </a:t>
            </a:r>
            <a:r>
              <a:rPr lang="es-AR" sz="1600" dirty="0">
                <a:solidFill>
                  <a:schemeClr val="accent5">
                    <a:lumMod val="75000"/>
                  </a:schemeClr>
                </a:solidFill>
              </a:rPr>
              <a:t>fuentes ininterrumpidas de potencia (UPS).</a:t>
            </a:r>
          </a:p>
        </p:txBody>
      </p:sp>
      <p:graphicFrame>
        <p:nvGraphicFramePr>
          <p:cNvPr id="14" name="1 Objeto"/>
          <p:cNvGraphicFramePr>
            <a:graphicFrameLocks noChangeAspect="1"/>
          </p:cNvGraphicFramePr>
          <p:nvPr>
            <p:extLst/>
          </p:nvPr>
        </p:nvGraphicFramePr>
        <p:xfrm>
          <a:off x="6870700" y="4794250"/>
          <a:ext cx="4660900" cy="696913"/>
        </p:xfrm>
        <a:graphic>
          <a:graphicData uri="http://schemas.openxmlformats.org/presentationml/2006/ole">
            <mc:AlternateContent xmlns:mc="http://schemas.openxmlformats.org/markup-compatibility/2006">
              <mc:Choice xmlns:v="urn:schemas-microsoft-com:vml" Requires="v">
                <p:oleObj spid="_x0000_s495634" name="Equation" r:id="rId4" imgW="2781000" imgH="419040" progId="Equation.DSMT4">
                  <p:embed/>
                </p:oleObj>
              </mc:Choice>
              <mc:Fallback>
                <p:oleObj name="Equation" r:id="rId4" imgW="2781000" imgH="419040" progId="Equation.DSMT4">
                  <p:embed/>
                  <p:pic>
                    <p:nvPicPr>
                      <p:cNvPr id="14" name="1 Objeto"/>
                      <p:cNvPicPr>
                        <a:picLocks noChangeAspect="1" noChangeArrowheads="1"/>
                      </p:cNvPicPr>
                      <p:nvPr/>
                    </p:nvPicPr>
                    <p:blipFill>
                      <a:blip r:embed="rId5"/>
                      <a:srcRect/>
                      <a:stretch>
                        <a:fillRect/>
                      </a:stretch>
                    </p:blipFill>
                    <p:spPr bwMode="auto">
                      <a:xfrm>
                        <a:off x="6870700" y="4794250"/>
                        <a:ext cx="4660900" cy="696913"/>
                      </a:xfrm>
                      <a:prstGeom prst="rect">
                        <a:avLst/>
                      </a:prstGeom>
                      <a:noFill/>
                      <a:ln>
                        <a:noFill/>
                      </a:ln>
                      <a:extLst/>
                    </p:spPr>
                  </p:pic>
                </p:oleObj>
              </mc:Fallback>
            </mc:AlternateContent>
          </a:graphicData>
        </a:graphic>
      </p:graphicFrame>
      <p:sp>
        <p:nvSpPr>
          <p:cNvPr id="11" name="Rectángulo 10"/>
          <p:cNvSpPr/>
          <p:nvPr/>
        </p:nvSpPr>
        <p:spPr>
          <a:xfrm>
            <a:off x="201974" y="1069825"/>
            <a:ext cx="6295634" cy="400110"/>
          </a:xfrm>
          <a:prstGeom prst="rect">
            <a:avLst/>
          </a:prstGeom>
          <a:solidFill>
            <a:schemeClr val="accent5">
              <a:lumMod val="20000"/>
              <a:lumOff val="80000"/>
            </a:schemeClr>
          </a:solidFill>
        </p:spPr>
        <p:txBody>
          <a:bodyPr wrap="none">
            <a:spAutoFit/>
          </a:bodyPr>
          <a:lstStyle/>
          <a:p>
            <a:pPr marL="0" lvl="1" algn="ctr"/>
            <a:r>
              <a:rPr lang="es-AR" sz="2000" b="1" dirty="0">
                <a:solidFill>
                  <a:schemeClr val="accent1">
                    <a:lumMod val="50000"/>
                  </a:schemeClr>
                </a:solidFill>
              </a:rPr>
              <a:t>Controlador OSAP (</a:t>
            </a:r>
            <a:r>
              <a:rPr lang="es-AR" sz="2000" b="1" i="1" dirty="0" err="1">
                <a:solidFill>
                  <a:schemeClr val="accent1">
                    <a:lumMod val="50000"/>
                  </a:schemeClr>
                </a:solidFill>
              </a:rPr>
              <a:t>One</a:t>
            </a:r>
            <a:r>
              <a:rPr lang="es-AR" sz="2000" b="1" i="1" dirty="0">
                <a:solidFill>
                  <a:schemeClr val="accent1">
                    <a:lumMod val="50000"/>
                  </a:schemeClr>
                </a:solidFill>
              </a:rPr>
              <a:t> </a:t>
            </a:r>
            <a:r>
              <a:rPr lang="es-AR" sz="2000" b="1" i="1" dirty="0" err="1">
                <a:solidFill>
                  <a:schemeClr val="accent1">
                    <a:lumMod val="50000"/>
                  </a:schemeClr>
                </a:solidFill>
              </a:rPr>
              <a:t>Sampling</a:t>
            </a:r>
            <a:r>
              <a:rPr lang="es-AR" sz="2000" b="1" i="1" dirty="0">
                <a:solidFill>
                  <a:schemeClr val="accent1">
                    <a:lumMod val="50000"/>
                  </a:schemeClr>
                </a:solidFill>
              </a:rPr>
              <a:t> </a:t>
            </a:r>
            <a:r>
              <a:rPr lang="es-AR" sz="2000" b="1" i="1" dirty="0" err="1">
                <a:solidFill>
                  <a:schemeClr val="accent1">
                    <a:lumMod val="50000"/>
                  </a:schemeClr>
                </a:solidFill>
              </a:rPr>
              <a:t>Ahead</a:t>
            </a:r>
            <a:r>
              <a:rPr lang="es-AR" sz="2000" b="1" i="1" dirty="0">
                <a:solidFill>
                  <a:schemeClr val="accent1">
                    <a:lumMod val="50000"/>
                  </a:schemeClr>
                </a:solidFill>
              </a:rPr>
              <a:t> </a:t>
            </a:r>
            <a:r>
              <a:rPr lang="es-AR" sz="2000" b="1" i="1" dirty="0" err="1" smtClean="0">
                <a:solidFill>
                  <a:schemeClr val="accent1">
                    <a:lumMod val="50000"/>
                  </a:schemeClr>
                </a:solidFill>
              </a:rPr>
              <a:t>Preview</a:t>
            </a:r>
            <a:r>
              <a:rPr lang="es-AR" sz="2000" b="1" dirty="0" smtClean="0">
                <a:solidFill>
                  <a:schemeClr val="accent1">
                    <a:lumMod val="50000"/>
                  </a:schemeClr>
                </a:solidFill>
              </a:rPr>
              <a:t>)</a:t>
            </a:r>
            <a:endParaRPr lang="es-AR" sz="2000" b="1" dirty="0">
              <a:solidFill>
                <a:schemeClr val="accent1">
                  <a:lumMod val="50000"/>
                </a:schemeClr>
              </a:solidFill>
            </a:endParaRPr>
          </a:p>
        </p:txBody>
      </p:sp>
      <p:pic>
        <p:nvPicPr>
          <p:cNvPr id="389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137" y="2412347"/>
            <a:ext cx="5928921" cy="226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3250597" y="4165667"/>
            <a:ext cx="2696929" cy="584775"/>
          </a:xfrm>
          <a:prstGeom prst="rect">
            <a:avLst/>
          </a:prstGeom>
          <a:solidFill>
            <a:schemeClr val="accent4">
              <a:lumMod val="40000"/>
              <a:lumOff val="60000"/>
            </a:schemeClr>
          </a:solidFill>
        </p:spPr>
        <p:txBody>
          <a:bodyPr wrap="square">
            <a:spAutoFit/>
          </a:bodyPr>
          <a:lstStyle/>
          <a:p>
            <a:pPr algn="ctr"/>
            <a:r>
              <a:rPr lang="es-AR" sz="1600" dirty="0">
                <a:solidFill>
                  <a:srgbClr val="FF0000"/>
                </a:solidFill>
              </a:rPr>
              <a:t>Inversor PWM monofásico en puente completo</a:t>
            </a:r>
          </a:p>
        </p:txBody>
      </p:sp>
      <p:sp>
        <p:nvSpPr>
          <p:cNvPr id="10" name="Rectángulo 9"/>
          <p:cNvSpPr/>
          <p:nvPr/>
        </p:nvSpPr>
        <p:spPr>
          <a:xfrm>
            <a:off x="6516331" y="2601159"/>
            <a:ext cx="3945311" cy="338554"/>
          </a:xfrm>
          <a:prstGeom prst="rect">
            <a:avLst/>
          </a:prstGeom>
        </p:spPr>
        <p:txBody>
          <a:bodyPr wrap="none">
            <a:spAutoFit/>
          </a:bodyPr>
          <a:lstStyle/>
          <a:p>
            <a:r>
              <a:rPr lang="es-AR" sz="1600" dirty="0" smtClean="0">
                <a:solidFill>
                  <a:schemeClr val="accent5">
                    <a:lumMod val="75000"/>
                  </a:schemeClr>
                </a:solidFill>
              </a:rPr>
              <a:t>Suposiciones de operación del inversor: </a:t>
            </a:r>
            <a:endParaRPr lang="es-AR" sz="1600" dirty="0"/>
          </a:p>
        </p:txBody>
      </p:sp>
      <p:sp>
        <p:nvSpPr>
          <p:cNvPr id="12" name="Rectángulo 11"/>
          <p:cNvSpPr/>
          <p:nvPr/>
        </p:nvSpPr>
        <p:spPr>
          <a:xfrm>
            <a:off x="6516331" y="2983805"/>
            <a:ext cx="5449344" cy="1354217"/>
          </a:xfrm>
          <a:prstGeom prst="rect">
            <a:avLst/>
          </a:prstGeom>
        </p:spPr>
        <p:txBody>
          <a:bodyPr wrap="square">
            <a:spAutoFit/>
          </a:bodyPr>
          <a:lstStyle/>
          <a:p>
            <a:pPr marL="285750" indent="-285750" algn="just">
              <a:buFont typeface="Wingdings" panose="05000000000000000000" pitchFamily="2" charset="2"/>
              <a:buChar char="§"/>
            </a:pPr>
            <a:r>
              <a:rPr lang="es-AR" sz="1600" dirty="0" smtClean="0">
                <a:solidFill>
                  <a:schemeClr val="accent5">
                    <a:lumMod val="75000"/>
                  </a:schemeClr>
                </a:solidFill>
              </a:rPr>
              <a:t>Las llaves son ideales.</a:t>
            </a:r>
          </a:p>
          <a:p>
            <a:pPr marL="285750" indent="-285750" algn="just">
              <a:buFont typeface="Wingdings" panose="05000000000000000000" pitchFamily="2" charset="2"/>
              <a:buChar char="§"/>
            </a:pPr>
            <a:r>
              <a:rPr lang="es-AR" sz="1600" dirty="0" smtClean="0">
                <a:solidFill>
                  <a:schemeClr val="accent5">
                    <a:lumMod val="75000"/>
                  </a:schemeClr>
                </a:solidFill>
              </a:rPr>
              <a:t>La amplitud </a:t>
            </a:r>
            <a:r>
              <a:rPr lang="es-AR" sz="1600" dirty="0">
                <a:solidFill>
                  <a:schemeClr val="accent5">
                    <a:lumMod val="75000"/>
                  </a:schemeClr>
                </a:solidFill>
              </a:rPr>
              <a:t>de la tensión de entrada </a:t>
            </a:r>
            <a:r>
              <a:rPr lang="es-AR" i="1" dirty="0" err="1" smtClean="0">
                <a:solidFill>
                  <a:schemeClr val="accent5">
                    <a:lumMod val="75000"/>
                  </a:schemeClr>
                </a:solidFill>
                <a:latin typeface="Times New Roman" panose="02020603050405020304" pitchFamily="18" charset="0"/>
                <a:cs typeface="Times New Roman" panose="02020603050405020304" pitchFamily="18" charset="0"/>
              </a:rPr>
              <a:t>V</a:t>
            </a:r>
            <a:r>
              <a:rPr lang="es-AR" i="1" baseline="-25000" dirty="0" err="1" smtClean="0">
                <a:solidFill>
                  <a:schemeClr val="accent5">
                    <a:lumMod val="75000"/>
                  </a:schemeClr>
                </a:solidFill>
                <a:latin typeface="Times New Roman" panose="02020603050405020304" pitchFamily="18" charset="0"/>
                <a:cs typeface="Times New Roman" panose="02020603050405020304" pitchFamily="18" charset="0"/>
              </a:rPr>
              <a:t>cc</a:t>
            </a:r>
            <a:r>
              <a:rPr lang="es-AR" sz="1600" dirty="0" smtClean="0">
                <a:solidFill>
                  <a:schemeClr val="accent5">
                    <a:lumMod val="75000"/>
                  </a:schemeClr>
                </a:solidFill>
              </a:rPr>
              <a:t> es constante.</a:t>
            </a:r>
          </a:p>
          <a:p>
            <a:pPr marL="285750" indent="-285750" algn="just">
              <a:buFont typeface="Wingdings" panose="05000000000000000000" pitchFamily="2" charset="2"/>
              <a:buChar char="§"/>
            </a:pPr>
            <a:r>
              <a:rPr lang="es-AR" sz="1600" dirty="0" smtClean="0">
                <a:solidFill>
                  <a:schemeClr val="accent5">
                    <a:lumMod val="75000"/>
                  </a:schemeClr>
                </a:solidFill>
              </a:rPr>
              <a:t>La frecuencia de conmutación de las llaves es </a:t>
            </a:r>
            <a:r>
              <a:rPr lang="es-AR" sz="1600" dirty="0">
                <a:solidFill>
                  <a:schemeClr val="accent5">
                    <a:lumMod val="75000"/>
                  </a:schemeClr>
                </a:solidFill>
              </a:rPr>
              <a:t>mucho mayor que la frecuencia fundamental de la tensión de </a:t>
            </a:r>
            <a:r>
              <a:rPr lang="es-AR" sz="1600" dirty="0" smtClean="0">
                <a:solidFill>
                  <a:schemeClr val="accent5">
                    <a:lumMod val="75000"/>
                  </a:schemeClr>
                </a:solidFill>
              </a:rPr>
              <a:t>salida </a:t>
            </a:r>
            <a:r>
              <a:rPr lang="es-AR" sz="1600" i="1" dirty="0" err="1" smtClean="0">
                <a:solidFill>
                  <a:schemeClr val="accent5">
                    <a:lumMod val="75000"/>
                  </a:schemeClr>
                </a:solidFill>
                <a:latin typeface="Times New Roman" panose="02020603050405020304" pitchFamily="18" charset="0"/>
                <a:cs typeface="Times New Roman" panose="02020603050405020304" pitchFamily="18" charset="0"/>
              </a:rPr>
              <a:t>v</a:t>
            </a:r>
            <a:r>
              <a:rPr lang="es-AR" sz="1600" i="1" baseline="-25000" dirty="0" err="1" smtClean="0">
                <a:solidFill>
                  <a:schemeClr val="accent5">
                    <a:lumMod val="75000"/>
                  </a:schemeClr>
                </a:solidFill>
                <a:latin typeface="Times New Roman" panose="02020603050405020304" pitchFamily="18" charset="0"/>
                <a:cs typeface="Times New Roman" panose="02020603050405020304" pitchFamily="18" charset="0"/>
              </a:rPr>
              <a:t>o</a:t>
            </a:r>
            <a:r>
              <a:rPr lang="es-AR" sz="1600" dirty="0" smtClean="0">
                <a:solidFill>
                  <a:schemeClr val="accent5">
                    <a:lumMod val="75000"/>
                  </a:schemeClr>
                </a:solidFill>
                <a:latin typeface="Times New Roman" panose="02020603050405020304" pitchFamily="18" charset="0"/>
                <a:cs typeface="Times New Roman" panose="02020603050405020304" pitchFamily="18" charset="0"/>
              </a:rPr>
              <a:t>(</a:t>
            </a:r>
            <a:r>
              <a:rPr lang="es-AR" sz="1600" i="1" dirty="0" smtClean="0">
                <a:solidFill>
                  <a:schemeClr val="accent5">
                    <a:lumMod val="75000"/>
                  </a:schemeClr>
                </a:solidFill>
                <a:latin typeface="Times New Roman" panose="02020603050405020304" pitchFamily="18" charset="0"/>
                <a:cs typeface="Times New Roman" panose="02020603050405020304" pitchFamily="18" charset="0"/>
              </a:rPr>
              <a:t>t</a:t>
            </a:r>
            <a:r>
              <a:rPr lang="es-AR" sz="1600" dirty="0" smtClean="0">
                <a:solidFill>
                  <a:schemeClr val="accent5">
                    <a:lumMod val="75000"/>
                  </a:schemeClr>
                </a:solidFill>
                <a:latin typeface="Times New Roman" panose="02020603050405020304" pitchFamily="18" charset="0"/>
                <a:cs typeface="Times New Roman" panose="02020603050405020304" pitchFamily="18" charset="0"/>
              </a:rPr>
              <a:t>).</a:t>
            </a:r>
            <a:endParaRPr lang="es-AR" sz="1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6" name="Rectángulo 15"/>
          <p:cNvSpPr/>
          <p:nvPr/>
        </p:nvSpPr>
        <p:spPr>
          <a:xfrm>
            <a:off x="267414" y="4850210"/>
            <a:ext cx="6230194" cy="584775"/>
          </a:xfrm>
          <a:prstGeom prst="rect">
            <a:avLst/>
          </a:prstGeom>
        </p:spPr>
        <p:txBody>
          <a:bodyPr wrap="square">
            <a:spAutoFit/>
          </a:bodyPr>
          <a:lstStyle/>
          <a:p>
            <a:pPr algn="just"/>
            <a:r>
              <a:rPr lang="es-AR" sz="1600" dirty="0" smtClean="0">
                <a:solidFill>
                  <a:schemeClr val="accent5">
                    <a:lumMod val="75000"/>
                  </a:schemeClr>
                </a:solidFill>
              </a:rPr>
              <a:t>A partir de estas consideraciones el inversor se puede </a:t>
            </a:r>
            <a:r>
              <a:rPr lang="es-AR" sz="1600" dirty="0">
                <a:solidFill>
                  <a:schemeClr val="accent5">
                    <a:lumMod val="75000"/>
                  </a:schemeClr>
                </a:solidFill>
              </a:rPr>
              <a:t>modelar como un sistema lineal e invariante en el tiempo, </a:t>
            </a:r>
            <a:r>
              <a:rPr lang="es-AR" sz="1600" dirty="0" smtClean="0">
                <a:solidFill>
                  <a:schemeClr val="accent5">
                    <a:lumMod val="75000"/>
                  </a:schemeClr>
                </a:solidFill>
              </a:rPr>
              <a:t>quedando su FT:</a:t>
            </a:r>
            <a:endParaRPr lang="es-AR" sz="1600" dirty="0"/>
          </a:p>
        </p:txBody>
      </p:sp>
      <p:sp>
        <p:nvSpPr>
          <p:cNvPr id="7" name="Rectángulo 6"/>
          <p:cNvSpPr/>
          <p:nvPr/>
        </p:nvSpPr>
        <p:spPr>
          <a:xfrm>
            <a:off x="286137" y="5621868"/>
            <a:ext cx="5966698" cy="338554"/>
          </a:xfrm>
          <a:prstGeom prst="rect">
            <a:avLst/>
          </a:prstGeom>
        </p:spPr>
        <p:txBody>
          <a:bodyPr wrap="none">
            <a:spAutoFit/>
          </a:bodyPr>
          <a:lstStyle/>
          <a:p>
            <a:r>
              <a:rPr lang="es-AR" sz="1600" dirty="0" smtClean="0">
                <a:solidFill>
                  <a:schemeClr val="accent5">
                    <a:lumMod val="75000"/>
                  </a:schemeClr>
                </a:solidFill>
              </a:rPr>
              <a:t>El periodo de muestreo se puede obtener mediante la relación: </a:t>
            </a:r>
            <a:endParaRPr lang="es-AR" sz="1600" dirty="0"/>
          </a:p>
        </p:txBody>
      </p:sp>
      <p:graphicFrame>
        <p:nvGraphicFramePr>
          <p:cNvPr id="15" name="1 Objeto"/>
          <p:cNvGraphicFramePr>
            <a:graphicFrameLocks noChangeAspect="1"/>
          </p:cNvGraphicFramePr>
          <p:nvPr>
            <p:extLst/>
          </p:nvPr>
        </p:nvGraphicFramePr>
        <p:xfrm>
          <a:off x="6680200" y="5503863"/>
          <a:ext cx="2235200" cy="673100"/>
        </p:xfrm>
        <a:graphic>
          <a:graphicData uri="http://schemas.openxmlformats.org/presentationml/2006/ole">
            <mc:AlternateContent xmlns:mc="http://schemas.openxmlformats.org/markup-compatibility/2006">
              <mc:Choice xmlns:v="urn:schemas-microsoft-com:vml" Requires="v">
                <p:oleObj spid="_x0000_s495635" name="Equation" r:id="rId7" imgW="1333440" imgH="406080" progId="Equation.DSMT4">
                  <p:embed/>
                </p:oleObj>
              </mc:Choice>
              <mc:Fallback>
                <p:oleObj name="Equation" r:id="rId7" imgW="1333440" imgH="406080" progId="Equation.DSMT4">
                  <p:embed/>
                  <p:pic>
                    <p:nvPicPr>
                      <p:cNvPr id="15" name="1 Objeto"/>
                      <p:cNvPicPr>
                        <a:picLocks noChangeAspect="1" noChangeArrowheads="1"/>
                      </p:cNvPicPr>
                      <p:nvPr/>
                    </p:nvPicPr>
                    <p:blipFill>
                      <a:blip r:embed="rId8"/>
                      <a:srcRect/>
                      <a:stretch>
                        <a:fillRect/>
                      </a:stretch>
                    </p:blipFill>
                    <p:spPr bwMode="auto">
                      <a:xfrm>
                        <a:off x="6680200" y="5503863"/>
                        <a:ext cx="2235200" cy="673100"/>
                      </a:xfrm>
                      <a:prstGeom prst="rect">
                        <a:avLst/>
                      </a:prstGeom>
                      <a:noFill/>
                      <a:ln>
                        <a:noFill/>
                      </a:ln>
                      <a:extLst/>
                    </p:spPr>
                  </p:pic>
                </p:oleObj>
              </mc:Fallback>
            </mc:AlternateContent>
          </a:graphicData>
        </a:graphic>
      </p:graphicFrame>
      <p:graphicFrame>
        <p:nvGraphicFramePr>
          <p:cNvPr id="17" name="1 Objeto"/>
          <p:cNvGraphicFramePr>
            <a:graphicFrameLocks noChangeAspect="1"/>
          </p:cNvGraphicFramePr>
          <p:nvPr>
            <p:extLst/>
          </p:nvPr>
        </p:nvGraphicFramePr>
        <p:xfrm>
          <a:off x="9375775" y="5640388"/>
          <a:ext cx="1211263" cy="400050"/>
        </p:xfrm>
        <a:graphic>
          <a:graphicData uri="http://schemas.openxmlformats.org/presentationml/2006/ole">
            <mc:AlternateContent xmlns:mc="http://schemas.openxmlformats.org/markup-compatibility/2006">
              <mc:Choice xmlns:v="urn:schemas-microsoft-com:vml" Requires="v">
                <p:oleObj spid="_x0000_s495636" name="Equation" r:id="rId9" imgW="723600" imgH="241200" progId="Equation.DSMT4">
                  <p:embed/>
                </p:oleObj>
              </mc:Choice>
              <mc:Fallback>
                <p:oleObj name="Equation" r:id="rId9" imgW="723600" imgH="241200" progId="Equation.DSMT4">
                  <p:embed/>
                  <p:pic>
                    <p:nvPicPr>
                      <p:cNvPr id="17" name="1 Objeto"/>
                      <p:cNvPicPr>
                        <a:picLocks noChangeAspect="1" noChangeArrowheads="1"/>
                      </p:cNvPicPr>
                      <p:nvPr/>
                    </p:nvPicPr>
                    <p:blipFill>
                      <a:blip r:embed="rId10"/>
                      <a:srcRect/>
                      <a:stretch>
                        <a:fillRect/>
                      </a:stretch>
                    </p:blipFill>
                    <p:spPr bwMode="auto">
                      <a:xfrm>
                        <a:off x="9375775" y="5640388"/>
                        <a:ext cx="1211263" cy="400050"/>
                      </a:xfrm>
                      <a:prstGeom prst="rect">
                        <a:avLst/>
                      </a:prstGeom>
                      <a:noFill/>
                      <a:ln>
                        <a:noFill/>
                      </a:ln>
                      <a:extLst/>
                    </p:spPr>
                  </p:pic>
                </p:oleObj>
              </mc:Fallback>
            </mc:AlternateContent>
          </a:graphicData>
        </a:graphic>
      </p:graphicFrame>
      <p:sp>
        <p:nvSpPr>
          <p:cNvPr id="18" name="Rectángulo 17"/>
          <p:cNvSpPr/>
          <p:nvPr/>
        </p:nvSpPr>
        <p:spPr>
          <a:xfrm>
            <a:off x="286137" y="6182561"/>
            <a:ext cx="6211471" cy="584775"/>
          </a:xfrm>
          <a:prstGeom prst="rect">
            <a:avLst/>
          </a:prstGeom>
        </p:spPr>
        <p:txBody>
          <a:bodyPr wrap="square">
            <a:spAutoFit/>
          </a:bodyPr>
          <a:lstStyle/>
          <a:p>
            <a:r>
              <a:rPr lang="es-AR" sz="1600" dirty="0" smtClean="0">
                <a:solidFill>
                  <a:schemeClr val="accent5">
                    <a:lumMod val="75000"/>
                  </a:schemeClr>
                </a:solidFill>
              </a:rPr>
              <a:t>Considerando el valor de T, a través de la aproximación invariante al escalón, la FT discreta del inversor resulta:</a:t>
            </a:r>
            <a:endParaRPr lang="es-AR" sz="1600" dirty="0"/>
          </a:p>
        </p:txBody>
      </p:sp>
      <p:graphicFrame>
        <p:nvGraphicFramePr>
          <p:cNvPr id="19" name="1 Objeto"/>
          <p:cNvGraphicFramePr>
            <a:graphicFrameLocks noChangeAspect="1"/>
          </p:cNvGraphicFramePr>
          <p:nvPr>
            <p:extLst/>
          </p:nvPr>
        </p:nvGraphicFramePr>
        <p:xfrm>
          <a:off x="6861175" y="6080125"/>
          <a:ext cx="3978275" cy="717550"/>
        </p:xfrm>
        <a:graphic>
          <a:graphicData uri="http://schemas.openxmlformats.org/presentationml/2006/ole">
            <mc:AlternateContent xmlns:mc="http://schemas.openxmlformats.org/markup-compatibility/2006">
              <mc:Choice xmlns:v="urn:schemas-microsoft-com:vml" Requires="v">
                <p:oleObj spid="_x0000_s495637" name="Equation" r:id="rId11" imgW="2374560" imgH="431640" progId="Equation.DSMT4">
                  <p:embed/>
                </p:oleObj>
              </mc:Choice>
              <mc:Fallback>
                <p:oleObj name="Equation" r:id="rId11" imgW="2374560" imgH="431640" progId="Equation.DSMT4">
                  <p:embed/>
                  <p:pic>
                    <p:nvPicPr>
                      <p:cNvPr id="19" name="1 Objeto"/>
                      <p:cNvPicPr>
                        <a:picLocks noChangeAspect="1" noChangeArrowheads="1"/>
                      </p:cNvPicPr>
                      <p:nvPr/>
                    </p:nvPicPr>
                    <p:blipFill>
                      <a:blip r:embed="rId12"/>
                      <a:srcRect/>
                      <a:stretch>
                        <a:fillRect/>
                      </a:stretch>
                    </p:blipFill>
                    <p:spPr bwMode="auto">
                      <a:xfrm>
                        <a:off x="6861175" y="6080125"/>
                        <a:ext cx="3978275" cy="717550"/>
                      </a:xfrm>
                      <a:prstGeom prst="rect">
                        <a:avLst/>
                      </a:prstGeom>
                      <a:noFill/>
                      <a:ln>
                        <a:noFill/>
                      </a:ln>
                      <a:extLst/>
                    </p:spPr>
                  </p:pic>
                </p:oleObj>
              </mc:Fallback>
            </mc:AlternateContent>
          </a:graphicData>
        </a:graphic>
      </p:graphicFrame>
      <p:sp>
        <p:nvSpPr>
          <p:cNvPr id="8" name="Flecha derecha 7"/>
          <p:cNvSpPr/>
          <p:nvPr/>
        </p:nvSpPr>
        <p:spPr>
          <a:xfrm>
            <a:off x="6497608" y="4917451"/>
            <a:ext cx="344844" cy="450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55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263773" y="1037588"/>
            <a:ext cx="4443717" cy="380879"/>
          </a:xfrm>
          <a:prstGeom prst="rect">
            <a:avLst/>
          </a:prstGeom>
        </p:spPr>
        <p:txBody>
          <a:bodyPr wrap="square">
            <a:spAutoFit/>
          </a:bodyPr>
          <a:lstStyle/>
          <a:p>
            <a:pPr algn="just"/>
            <a:r>
              <a:rPr lang="es-AR" sz="1600" dirty="0" smtClean="0">
                <a:solidFill>
                  <a:schemeClr val="accent5">
                    <a:lumMod val="75000"/>
                  </a:schemeClr>
                </a:solidFill>
              </a:rPr>
              <a:t>A partir de la expresión de </a:t>
            </a:r>
            <a:r>
              <a:rPr lang="es-AR" i="1" dirty="0" err="1" smtClean="0">
                <a:solidFill>
                  <a:schemeClr val="accent5">
                    <a:lumMod val="75000"/>
                  </a:schemeClr>
                </a:solidFill>
                <a:latin typeface="Times New Roman" panose="02020603050405020304" pitchFamily="18" charset="0"/>
                <a:cs typeface="Times New Roman" panose="02020603050405020304" pitchFamily="18" charset="0"/>
              </a:rPr>
              <a:t>G</a:t>
            </a:r>
            <a:r>
              <a:rPr lang="es-AR" i="1" baseline="-25000" dirty="0" err="1" smtClean="0">
                <a:solidFill>
                  <a:schemeClr val="accent5">
                    <a:lumMod val="75000"/>
                  </a:schemeClr>
                </a:solidFill>
                <a:latin typeface="Times New Roman" panose="02020603050405020304" pitchFamily="18" charset="0"/>
                <a:cs typeface="Times New Roman" panose="02020603050405020304" pitchFamily="18" charset="0"/>
              </a:rPr>
              <a:t>pd</a:t>
            </a:r>
            <a:r>
              <a:rPr lang="es-AR" dirty="0" smtClean="0">
                <a:solidFill>
                  <a:schemeClr val="accent5">
                    <a:lumMod val="75000"/>
                  </a:schemeClr>
                </a:solidFill>
                <a:latin typeface="Times New Roman" panose="02020603050405020304" pitchFamily="18" charset="0"/>
                <a:cs typeface="Times New Roman" panose="02020603050405020304" pitchFamily="18" charset="0"/>
              </a:rPr>
              <a:t>(</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z</a:t>
            </a:r>
            <a:r>
              <a:rPr lang="es-AR" dirty="0" smtClean="0">
                <a:solidFill>
                  <a:schemeClr val="accent5">
                    <a:lumMod val="75000"/>
                  </a:schemeClr>
                </a:solidFill>
                <a:latin typeface="Times New Roman" panose="02020603050405020304" pitchFamily="18" charset="0"/>
                <a:cs typeface="Times New Roman" panose="02020603050405020304" pitchFamily="18" charset="0"/>
              </a:rPr>
              <a:t>) </a:t>
            </a:r>
            <a:r>
              <a:rPr lang="es-AR" sz="1600" dirty="0" smtClean="0">
                <a:solidFill>
                  <a:schemeClr val="accent5">
                    <a:lumMod val="75000"/>
                  </a:schemeClr>
                </a:solidFill>
              </a:rPr>
              <a:t>se obtiene:</a:t>
            </a:r>
            <a:endParaRPr lang="es-AR" sz="1600" dirty="0">
              <a:solidFill>
                <a:schemeClr val="accent5">
                  <a:lumMod val="75000"/>
                </a:schemeClr>
              </a:solidFill>
            </a:endParaRPr>
          </a:p>
        </p:txBody>
      </p:sp>
      <p:graphicFrame>
        <p:nvGraphicFramePr>
          <p:cNvPr id="20" name="1 Objeto"/>
          <p:cNvGraphicFramePr>
            <a:graphicFrameLocks noChangeAspect="1"/>
          </p:cNvGraphicFramePr>
          <p:nvPr>
            <p:extLst/>
          </p:nvPr>
        </p:nvGraphicFramePr>
        <p:xfrm>
          <a:off x="6367997" y="1042988"/>
          <a:ext cx="3636962" cy="358775"/>
        </p:xfrm>
        <a:graphic>
          <a:graphicData uri="http://schemas.openxmlformats.org/presentationml/2006/ole">
            <mc:AlternateContent xmlns:mc="http://schemas.openxmlformats.org/markup-compatibility/2006">
              <mc:Choice xmlns:v="urn:schemas-microsoft-com:vml" Requires="v">
                <p:oleObj spid="_x0000_s496674" name="Equation" r:id="rId4" imgW="2171520" imgH="215640" progId="Equation.DSMT4">
                  <p:embed/>
                </p:oleObj>
              </mc:Choice>
              <mc:Fallback>
                <p:oleObj name="Equation" r:id="rId4" imgW="2171520" imgH="215640" progId="Equation.DSMT4">
                  <p:embed/>
                  <p:pic>
                    <p:nvPicPr>
                      <p:cNvPr id="20" name="1 Objeto"/>
                      <p:cNvPicPr>
                        <a:picLocks noChangeAspect="1" noChangeArrowheads="1"/>
                      </p:cNvPicPr>
                      <p:nvPr/>
                    </p:nvPicPr>
                    <p:blipFill>
                      <a:blip r:embed="rId5"/>
                      <a:srcRect/>
                      <a:stretch>
                        <a:fillRect/>
                      </a:stretch>
                    </p:blipFill>
                    <p:spPr bwMode="auto">
                      <a:xfrm>
                        <a:off x="6367997" y="1042988"/>
                        <a:ext cx="3636962" cy="358775"/>
                      </a:xfrm>
                      <a:prstGeom prst="rect">
                        <a:avLst/>
                      </a:prstGeom>
                      <a:noFill/>
                      <a:ln>
                        <a:noFill/>
                      </a:ln>
                      <a:extLst/>
                    </p:spPr>
                  </p:pic>
                </p:oleObj>
              </mc:Fallback>
            </mc:AlternateContent>
          </a:graphicData>
        </a:graphic>
      </p:graphicFrame>
      <p:graphicFrame>
        <p:nvGraphicFramePr>
          <p:cNvPr id="21" name="1 Objeto"/>
          <p:cNvGraphicFramePr>
            <a:graphicFrameLocks noChangeAspect="1"/>
          </p:cNvGraphicFramePr>
          <p:nvPr>
            <p:extLst/>
          </p:nvPr>
        </p:nvGraphicFramePr>
        <p:xfrm>
          <a:off x="6367997" y="1431663"/>
          <a:ext cx="4743450" cy="336550"/>
        </p:xfrm>
        <a:graphic>
          <a:graphicData uri="http://schemas.openxmlformats.org/presentationml/2006/ole">
            <mc:AlternateContent xmlns:mc="http://schemas.openxmlformats.org/markup-compatibility/2006">
              <mc:Choice xmlns:v="urn:schemas-microsoft-com:vml" Requires="v">
                <p:oleObj spid="_x0000_s496675" name="Equation" r:id="rId6" imgW="2831760" imgH="203040" progId="Equation.DSMT4">
                  <p:embed/>
                </p:oleObj>
              </mc:Choice>
              <mc:Fallback>
                <p:oleObj name="Equation" r:id="rId6" imgW="2831760" imgH="203040" progId="Equation.DSMT4">
                  <p:embed/>
                  <p:pic>
                    <p:nvPicPr>
                      <p:cNvPr id="21" name="1 Objeto"/>
                      <p:cNvPicPr>
                        <a:picLocks noChangeAspect="1" noChangeArrowheads="1"/>
                      </p:cNvPicPr>
                      <p:nvPr/>
                    </p:nvPicPr>
                    <p:blipFill>
                      <a:blip r:embed="rId7"/>
                      <a:srcRect/>
                      <a:stretch>
                        <a:fillRect/>
                      </a:stretch>
                    </p:blipFill>
                    <p:spPr bwMode="auto">
                      <a:xfrm>
                        <a:off x="6367997" y="1431663"/>
                        <a:ext cx="4743450" cy="336550"/>
                      </a:xfrm>
                      <a:prstGeom prst="rect">
                        <a:avLst/>
                      </a:prstGeom>
                      <a:noFill/>
                      <a:ln>
                        <a:noFill/>
                      </a:ln>
                      <a:extLst/>
                    </p:spPr>
                  </p:pic>
                </p:oleObj>
              </mc:Fallback>
            </mc:AlternateContent>
          </a:graphicData>
        </a:graphic>
      </p:graphicFrame>
      <p:sp>
        <p:nvSpPr>
          <p:cNvPr id="24" name="Rectángulo 23"/>
          <p:cNvSpPr/>
          <p:nvPr/>
        </p:nvSpPr>
        <p:spPr>
          <a:xfrm>
            <a:off x="263773" y="2081531"/>
            <a:ext cx="5904656" cy="830997"/>
          </a:xfrm>
          <a:prstGeom prst="rect">
            <a:avLst/>
          </a:prstGeom>
        </p:spPr>
        <p:txBody>
          <a:bodyPr wrap="square">
            <a:spAutoFit/>
          </a:bodyPr>
          <a:lstStyle/>
          <a:p>
            <a:pPr algn="just"/>
            <a:r>
              <a:rPr lang="es-AR" sz="1600" dirty="0" smtClean="0">
                <a:solidFill>
                  <a:schemeClr val="accent5">
                    <a:lumMod val="75000"/>
                  </a:schemeClr>
                </a:solidFill>
              </a:rPr>
              <a:t>Si la salida del inversor sigue a la referencia en todo momento, entonces </a:t>
            </a:r>
            <a:r>
              <a:rPr lang="es-AR" sz="1600" i="1" dirty="0" smtClean="0">
                <a:solidFill>
                  <a:schemeClr val="accent5">
                    <a:lumMod val="75000"/>
                  </a:schemeClr>
                </a:solidFill>
                <a:latin typeface="Times New Roman" panose="02020603050405020304" pitchFamily="18" charset="0"/>
                <a:cs typeface="Times New Roman" panose="02020603050405020304" pitchFamily="18" charset="0"/>
              </a:rPr>
              <a:t>y</a:t>
            </a:r>
            <a:r>
              <a:rPr lang="es-AR" sz="1600" dirty="0" smtClean="0">
                <a:solidFill>
                  <a:schemeClr val="accent5">
                    <a:lumMod val="75000"/>
                  </a:schemeClr>
                </a:solidFill>
                <a:latin typeface="Times New Roman" panose="02020603050405020304" pitchFamily="18" charset="0"/>
                <a:cs typeface="Times New Roman" panose="02020603050405020304" pitchFamily="18" charset="0"/>
              </a:rPr>
              <a:t>(</a:t>
            </a:r>
            <a:r>
              <a:rPr lang="es-AR" sz="1600" i="1" dirty="0" smtClean="0">
                <a:solidFill>
                  <a:schemeClr val="accent5">
                    <a:lumMod val="75000"/>
                  </a:schemeClr>
                </a:solidFill>
                <a:latin typeface="Times New Roman" panose="02020603050405020304" pitchFamily="18" charset="0"/>
                <a:cs typeface="Times New Roman" panose="02020603050405020304" pitchFamily="18" charset="0"/>
              </a:rPr>
              <a:t>k</a:t>
            </a:r>
            <a:r>
              <a:rPr lang="es-AR" sz="1600" dirty="0" smtClean="0">
                <a:solidFill>
                  <a:schemeClr val="accent5">
                    <a:lumMod val="75000"/>
                  </a:schemeClr>
                </a:solidFill>
                <a:latin typeface="Times New Roman" panose="02020603050405020304" pitchFamily="18" charset="0"/>
                <a:cs typeface="Times New Roman" panose="02020603050405020304" pitchFamily="18" charset="0"/>
              </a:rPr>
              <a:t>+1) </a:t>
            </a:r>
            <a:r>
              <a:rPr lang="es-AR" sz="1600" dirty="0">
                <a:solidFill>
                  <a:schemeClr val="accent5">
                    <a:lumMod val="75000"/>
                  </a:schemeClr>
                </a:solidFill>
                <a:latin typeface="Times New Roman" panose="02020603050405020304" pitchFamily="18" charset="0"/>
                <a:cs typeface="Times New Roman" panose="02020603050405020304" pitchFamily="18" charset="0"/>
              </a:rPr>
              <a:t>= </a:t>
            </a:r>
            <a:r>
              <a:rPr lang="es-AR" sz="1600" i="1" dirty="0" smtClean="0">
                <a:solidFill>
                  <a:schemeClr val="accent5">
                    <a:lumMod val="75000"/>
                  </a:schemeClr>
                </a:solidFill>
                <a:latin typeface="Times New Roman" panose="02020603050405020304" pitchFamily="18" charset="0"/>
                <a:cs typeface="Times New Roman" panose="02020603050405020304" pitchFamily="18" charset="0"/>
              </a:rPr>
              <a:t>r</a:t>
            </a:r>
            <a:r>
              <a:rPr lang="es-AR" sz="1600" dirty="0" smtClean="0">
                <a:solidFill>
                  <a:schemeClr val="accent5">
                    <a:lumMod val="75000"/>
                  </a:schemeClr>
                </a:solidFill>
                <a:latin typeface="Times New Roman" panose="02020603050405020304" pitchFamily="18" charset="0"/>
                <a:cs typeface="Times New Roman" panose="02020603050405020304" pitchFamily="18" charset="0"/>
              </a:rPr>
              <a:t>(</a:t>
            </a:r>
            <a:r>
              <a:rPr lang="es-AR" sz="1600" i="1" dirty="0" smtClean="0">
                <a:solidFill>
                  <a:schemeClr val="accent5">
                    <a:lumMod val="75000"/>
                  </a:schemeClr>
                </a:solidFill>
                <a:latin typeface="Times New Roman" panose="02020603050405020304" pitchFamily="18" charset="0"/>
                <a:cs typeface="Times New Roman" panose="02020603050405020304" pitchFamily="18" charset="0"/>
              </a:rPr>
              <a:t>k</a:t>
            </a:r>
            <a:r>
              <a:rPr lang="es-AR" sz="1600" dirty="0" smtClean="0">
                <a:solidFill>
                  <a:schemeClr val="accent5">
                    <a:lumMod val="75000"/>
                  </a:schemeClr>
                </a:solidFill>
                <a:latin typeface="Times New Roman" panose="02020603050405020304" pitchFamily="18" charset="0"/>
                <a:cs typeface="Times New Roman" panose="02020603050405020304" pitchFamily="18" charset="0"/>
              </a:rPr>
              <a:t>+1)</a:t>
            </a:r>
            <a:r>
              <a:rPr lang="es-AR" sz="1600" dirty="0" smtClean="0">
                <a:solidFill>
                  <a:schemeClr val="accent5">
                    <a:lumMod val="75000"/>
                  </a:schemeClr>
                </a:solidFill>
              </a:rPr>
              <a:t>. </a:t>
            </a:r>
          </a:p>
          <a:p>
            <a:pPr algn="just"/>
            <a:r>
              <a:rPr lang="es-AR" sz="1600" dirty="0" smtClean="0">
                <a:solidFill>
                  <a:schemeClr val="accent5">
                    <a:lumMod val="75000"/>
                  </a:schemeClr>
                </a:solidFill>
              </a:rPr>
              <a:t>Por lo tanto la expresión de la acción de control resulta:</a:t>
            </a:r>
          </a:p>
        </p:txBody>
      </p:sp>
      <p:graphicFrame>
        <p:nvGraphicFramePr>
          <p:cNvPr id="28" name="1 Objeto"/>
          <p:cNvGraphicFramePr>
            <a:graphicFrameLocks noChangeAspect="1"/>
          </p:cNvGraphicFramePr>
          <p:nvPr>
            <p:extLst/>
          </p:nvPr>
        </p:nvGraphicFramePr>
        <p:xfrm>
          <a:off x="6378316" y="2021948"/>
          <a:ext cx="4722812" cy="336550"/>
        </p:xfrm>
        <a:graphic>
          <a:graphicData uri="http://schemas.openxmlformats.org/presentationml/2006/ole">
            <mc:AlternateContent xmlns:mc="http://schemas.openxmlformats.org/markup-compatibility/2006">
              <mc:Choice xmlns:v="urn:schemas-microsoft-com:vml" Requires="v">
                <p:oleObj spid="_x0000_s496676" name="Equation" r:id="rId8" imgW="2819160" imgH="203040" progId="Equation.DSMT4">
                  <p:embed/>
                </p:oleObj>
              </mc:Choice>
              <mc:Fallback>
                <p:oleObj name="Equation" r:id="rId8" imgW="2819160" imgH="203040" progId="Equation.DSMT4">
                  <p:embed/>
                  <p:pic>
                    <p:nvPicPr>
                      <p:cNvPr id="28" name="1 Objeto"/>
                      <p:cNvPicPr>
                        <a:picLocks noChangeAspect="1" noChangeArrowheads="1"/>
                      </p:cNvPicPr>
                      <p:nvPr/>
                    </p:nvPicPr>
                    <p:blipFill>
                      <a:blip r:embed="rId9"/>
                      <a:srcRect/>
                      <a:stretch>
                        <a:fillRect/>
                      </a:stretch>
                    </p:blipFill>
                    <p:spPr bwMode="auto">
                      <a:xfrm>
                        <a:off x="6378316" y="2021948"/>
                        <a:ext cx="4722812" cy="336550"/>
                      </a:xfrm>
                      <a:prstGeom prst="rect">
                        <a:avLst/>
                      </a:prstGeom>
                      <a:noFill/>
                      <a:ln>
                        <a:noFill/>
                      </a:ln>
                      <a:extLst/>
                    </p:spPr>
                  </p:pic>
                </p:oleObj>
              </mc:Fallback>
            </mc:AlternateContent>
          </a:graphicData>
        </a:graphic>
      </p:graphicFrame>
      <p:graphicFrame>
        <p:nvGraphicFramePr>
          <p:cNvPr id="14" name="1 Objeto"/>
          <p:cNvGraphicFramePr>
            <a:graphicFrameLocks noChangeAspect="1"/>
          </p:cNvGraphicFramePr>
          <p:nvPr>
            <p:extLst/>
          </p:nvPr>
        </p:nvGraphicFramePr>
        <p:xfrm>
          <a:off x="6367997" y="2468563"/>
          <a:ext cx="4554537" cy="677862"/>
        </p:xfrm>
        <a:graphic>
          <a:graphicData uri="http://schemas.openxmlformats.org/presentationml/2006/ole">
            <mc:AlternateContent xmlns:mc="http://schemas.openxmlformats.org/markup-compatibility/2006">
              <mc:Choice xmlns:v="urn:schemas-microsoft-com:vml" Requires="v">
                <p:oleObj spid="_x0000_s496677" name="Equation" r:id="rId10" imgW="2717640" imgH="406080" progId="Equation.DSMT4">
                  <p:embed/>
                </p:oleObj>
              </mc:Choice>
              <mc:Fallback>
                <p:oleObj name="Equation" r:id="rId10" imgW="2717640" imgH="406080" progId="Equation.DSMT4">
                  <p:embed/>
                  <p:pic>
                    <p:nvPicPr>
                      <p:cNvPr id="14" name="1 Objeto"/>
                      <p:cNvPicPr>
                        <a:picLocks noChangeAspect="1" noChangeArrowheads="1"/>
                      </p:cNvPicPr>
                      <p:nvPr/>
                    </p:nvPicPr>
                    <p:blipFill>
                      <a:blip r:embed="rId11"/>
                      <a:srcRect/>
                      <a:stretch>
                        <a:fillRect/>
                      </a:stretch>
                    </p:blipFill>
                    <p:spPr bwMode="auto">
                      <a:xfrm>
                        <a:off x="6367997" y="2468563"/>
                        <a:ext cx="4554537" cy="677862"/>
                      </a:xfrm>
                      <a:prstGeom prst="rect">
                        <a:avLst/>
                      </a:prstGeom>
                      <a:noFill/>
                      <a:ln>
                        <a:noFill/>
                      </a:ln>
                      <a:extLst/>
                    </p:spPr>
                  </p:pic>
                </p:oleObj>
              </mc:Fallback>
            </mc:AlternateContent>
          </a:graphicData>
        </a:graphic>
      </p:graphicFrame>
      <p:sp>
        <p:nvSpPr>
          <p:cNvPr id="16" name="Rectángulo 15"/>
          <p:cNvSpPr/>
          <p:nvPr/>
        </p:nvSpPr>
        <p:spPr>
          <a:xfrm>
            <a:off x="191344" y="3235884"/>
            <a:ext cx="5783943" cy="615553"/>
          </a:xfrm>
          <a:prstGeom prst="rect">
            <a:avLst/>
          </a:prstGeom>
        </p:spPr>
        <p:txBody>
          <a:bodyPr wrap="square">
            <a:spAutoFit/>
          </a:bodyPr>
          <a:lstStyle/>
          <a:p>
            <a:pPr algn="just"/>
            <a:r>
              <a:rPr lang="es-AR" sz="1600" dirty="0" smtClean="0">
                <a:solidFill>
                  <a:schemeClr val="accent5">
                    <a:lumMod val="75000"/>
                  </a:schemeClr>
                </a:solidFill>
              </a:rPr>
              <a:t>Considerando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a</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1</a:t>
            </a:r>
            <a:r>
              <a:rPr lang="es-AR" dirty="0" smtClean="0">
                <a:solidFill>
                  <a:schemeClr val="accent5">
                    <a:lumMod val="75000"/>
                  </a:schemeClr>
                </a:solidFill>
                <a:latin typeface="Times New Roman" panose="02020603050405020304" pitchFamily="18" charset="0"/>
                <a:cs typeface="Times New Roman" panose="02020603050405020304" pitchFamily="18" charset="0"/>
              </a:rPr>
              <a:t> =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p</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1</a:t>
            </a:r>
            <a:r>
              <a:rPr lang="es-AR" dirty="0" smtClean="0">
                <a:solidFill>
                  <a:schemeClr val="accent5">
                    <a:lumMod val="75000"/>
                  </a:schemeClr>
                </a:solidFill>
                <a:latin typeface="Times New Roman" panose="02020603050405020304" pitchFamily="18" charset="0"/>
                <a:cs typeface="Times New Roman" panose="02020603050405020304" pitchFamily="18" charset="0"/>
              </a:rPr>
              <a:t>,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a</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2</a:t>
            </a:r>
            <a:r>
              <a:rPr lang="es-AR" dirty="0" smtClean="0">
                <a:solidFill>
                  <a:schemeClr val="accent5">
                    <a:lumMod val="75000"/>
                  </a:schemeClr>
                </a:solidFill>
                <a:latin typeface="Times New Roman" panose="02020603050405020304" pitchFamily="18" charset="0"/>
                <a:cs typeface="Times New Roman" panose="02020603050405020304" pitchFamily="18" charset="0"/>
              </a:rPr>
              <a:t> =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p</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2</a:t>
            </a:r>
            <a:r>
              <a:rPr lang="es-AR" dirty="0" smtClean="0">
                <a:solidFill>
                  <a:schemeClr val="accent5">
                    <a:lumMod val="75000"/>
                  </a:schemeClr>
                </a:solidFill>
                <a:latin typeface="Times New Roman" panose="02020603050405020304" pitchFamily="18" charset="0"/>
                <a:cs typeface="Times New Roman" panose="02020603050405020304" pitchFamily="18" charset="0"/>
              </a:rPr>
              <a:t>,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b</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1</a:t>
            </a:r>
            <a:r>
              <a:rPr lang="es-AR" dirty="0" smtClean="0">
                <a:solidFill>
                  <a:schemeClr val="accent5">
                    <a:lumMod val="75000"/>
                  </a:schemeClr>
                </a:solidFill>
                <a:latin typeface="Times New Roman" panose="02020603050405020304" pitchFamily="18" charset="0"/>
                <a:cs typeface="Times New Roman" panose="02020603050405020304" pitchFamily="18" charset="0"/>
              </a:rPr>
              <a:t> =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q</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1</a:t>
            </a:r>
            <a:r>
              <a:rPr lang="es-AR" dirty="0" smtClean="0">
                <a:solidFill>
                  <a:schemeClr val="accent5">
                    <a:lumMod val="75000"/>
                  </a:schemeClr>
                </a:solidFill>
                <a:latin typeface="Times New Roman" panose="02020603050405020304" pitchFamily="18" charset="0"/>
                <a:cs typeface="Times New Roman" panose="02020603050405020304" pitchFamily="18" charset="0"/>
              </a:rPr>
              <a:t> y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b</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2</a:t>
            </a:r>
            <a:r>
              <a:rPr lang="es-AR" dirty="0" smtClean="0">
                <a:solidFill>
                  <a:schemeClr val="accent5">
                    <a:lumMod val="75000"/>
                  </a:schemeClr>
                </a:solidFill>
                <a:latin typeface="Times New Roman" panose="02020603050405020304" pitchFamily="18" charset="0"/>
                <a:cs typeface="Times New Roman" panose="02020603050405020304" pitchFamily="18" charset="0"/>
              </a:rPr>
              <a:t> =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q</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2</a:t>
            </a:r>
            <a:r>
              <a:rPr lang="es-AR" sz="1600" dirty="0" smtClean="0">
                <a:solidFill>
                  <a:schemeClr val="accent5">
                    <a:lumMod val="75000"/>
                  </a:schemeClr>
                </a:solidFill>
              </a:rPr>
              <a:t>, la ecuación recursiva del controlador OSAP será:</a:t>
            </a:r>
            <a:endParaRPr lang="es-AR" sz="1600" dirty="0">
              <a:solidFill>
                <a:schemeClr val="accent5">
                  <a:lumMod val="75000"/>
                </a:schemeClr>
              </a:solidFill>
            </a:endParaRPr>
          </a:p>
        </p:txBody>
      </p:sp>
      <p:graphicFrame>
        <p:nvGraphicFramePr>
          <p:cNvPr id="18" name="1 Objeto"/>
          <p:cNvGraphicFramePr>
            <a:graphicFrameLocks noChangeAspect="1"/>
          </p:cNvGraphicFramePr>
          <p:nvPr>
            <p:extLst/>
          </p:nvPr>
        </p:nvGraphicFramePr>
        <p:xfrm>
          <a:off x="6367997" y="3204729"/>
          <a:ext cx="4638675" cy="677862"/>
        </p:xfrm>
        <a:graphic>
          <a:graphicData uri="http://schemas.openxmlformats.org/presentationml/2006/ole">
            <mc:AlternateContent xmlns:mc="http://schemas.openxmlformats.org/markup-compatibility/2006">
              <mc:Choice xmlns:v="urn:schemas-microsoft-com:vml" Requires="v">
                <p:oleObj spid="_x0000_s496678" name="Equation" r:id="rId12" imgW="2768400" imgH="406080" progId="Equation.DSMT4">
                  <p:embed/>
                </p:oleObj>
              </mc:Choice>
              <mc:Fallback>
                <p:oleObj name="Equation" r:id="rId12" imgW="2768400" imgH="406080" progId="Equation.DSMT4">
                  <p:embed/>
                  <p:pic>
                    <p:nvPicPr>
                      <p:cNvPr id="18" name="1 Objeto"/>
                      <p:cNvPicPr>
                        <a:picLocks noChangeAspect="1" noChangeArrowheads="1"/>
                      </p:cNvPicPr>
                      <p:nvPr/>
                    </p:nvPicPr>
                    <p:blipFill>
                      <a:blip r:embed="rId13"/>
                      <a:srcRect/>
                      <a:stretch>
                        <a:fillRect/>
                      </a:stretch>
                    </p:blipFill>
                    <p:spPr bwMode="auto">
                      <a:xfrm>
                        <a:off x="6367997" y="3204729"/>
                        <a:ext cx="4638675" cy="677862"/>
                      </a:xfrm>
                      <a:prstGeom prst="rect">
                        <a:avLst/>
                      </a:prstGeom>
                      <a:noFill/>
                      <a:ln>
                        <a:solidFill>
                          <a:srgbClr val="FF0000"/>
                        </a:solidFill>
                      </a:ln>
                      <a:extLst/>
                    </p:spPr>
                  </p:pic>
                </p:oleObj>
              </mc:Fallback>
            </mc:AlternateContent>
          </a:graphicData>
        </a:graphic>
      </p:graphicFrame>
      <p:grpSp>
        <p:nvGrpSpPr>
          <p:cNvPr id="10" name="Grupo 9"/>
          <p:cNvGrpSpPr/>
          <p:nvPr/>
        </p:nvGrpSpPr>
        <p:grpSpPr>
          <a:xfrm>
            <a:off x="6555316" y="4562654"/>
            <a:ext cx="5419059" cy="1685093"/>
            <a:chOff x="2900362" y="4214320"/>
            <a:chExt cx="5419059" cy="1685093"/>
          </a:xfrm>
        </p:grpSpPr>
        <p:pic>
          <p:nvPicPr>
            <p:cNvPr id="390230" name="Picture 8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00362" y="4214320"/>
              <a:ext cx="5419059" cy="168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1 Objeto"/>
            <p:cNvGraphicFramePr>
              <a:graphicFrameLocks noChangeAspect="1"/>
            </p:cNvGraphicFramePr>
            <p:nvPr>
              <p:extLst/>
            </p:nvPr>
          </p:nvGraphicFramePr>
          <p:xfrm>
            <a:off x="6561138" y="4714875"/>
            <a:ext cx="533400" cy="315913"/>
          </p:xfrm>
          <a:graphic>
            <a:graphicData uri="http://schemas.openxmlformats.org/presentationml/2006/ole">
              <mc:AlternateContent xmlns:mc="http://schemas.openxmlformats.org/markup-compatibility/2006">
                <mc:Choice xmlns:v="urn:schemas-microsoft-com:vml" Requires="v">
                  <p:oleObj spid="_x0000_s496679" name="Equation" r:id="rId15" imgW="317160" imgH="190440" progId="Equation.DSMT4">
                    <p:embed/>
                  </p:oleObj>
                </mc:Choice>
                <mc:Fallback>
                  <p:oleObj name="Equation" r:id="rId15" imgW="317160" imgH="190440" progId="Equation.DSMT4">
                    <p:embed/>
                    <p:pic>
                      <p:nvPicPr>
                        <p:cNvPr id="22" name="1 Objeto"/>
                        <p:cNvPicPr>
                          <a:picLocks noChangeAspect="1" noChangeArrowheads="1"/>
                        </p:cNvPicPr>
                        <p:nvPr/>
                      </p:nvPicPr>
                      <p:blipFill>
                        <a:blip r:embed="rId16"/>
                        <a:srcRect/>
                        <a:stretch>
                          <a:fillRect/>
                        </a:stretch>
                      </p:blipFill>
                      <p:spPr bwMode="auto">
                        <a:xfrm>
                          <a:off x="6561138" y="4714875"/>
                          <a:ext cx="533400" cy="315913"/>
                        </a:xfrm>
                        <a:prstGeom prst="rect">
                          <a:avLst/>
                        </a:prstGeom>
                        <a:solidFill>
                          <a:schemeClr val="bg1"/>
                        </a:solidFill>
                        <a:ln>
                          <a:noFill/>
                        </a:ln>
                        <a:extLst/>
                      </p:spPr>
                    </p:pic>
                  </p:oleObj>
                </mc:Fallback>
              </mc:AlternateContent>
            </a:graphicData>
          </a:graphic>
        </p:graphicFrame>
      </p:grpSp>
      <p:sp>
        <p:nvSpPr>
          <p:cNvPr id="23" name="Rectángulo 22"/>
          <p:cNvSpPr/>
          <p:nvPr/>
        </p:nvSpPr>
        <p:spPr>
          <a:xfrm>
            <a:off x="123789" y="4702634"/>
            <a:ext cx="6544434" cy="584775"/>
          </a:xfrm>
          <a:prstGeom prst="rect">
            <a:avLst/>
          </a:prstGeom>
        </p:spPr>
        <p:txBody>
          <a:bodyPr wrap="square">
            <a:spAutoFit/>
          </a:bodyPr>
          <a:lstStyle/>
          <a:p>
            <a:pPr algn="just"/>
            <a:r>
              <a:rPr lang="es-AR" sz="1600" dirty="0" smtClean="0">
                <a:solidFill>
                  <a:schemeClr val="accent5">
                    <a:lumMod val="75000"/>
                  </a:schemeClr>
                </a:solidFill>
              </a:rPr>
              <a:t>Aplicado la anti-transformada Z a la expresión anterior y reordenando se puede obtener la FT de lazo cerrado con el OSAP:</a:t>
            </a:r>
            <a:endParaRPr lang="es-AR" sz="1600" dirty="0">
              <a:solidFill>
                <a:schemeClr val="accent5">
                  <a:lumMod val="75000"/>
                </a:schemeClr>
              </a:solidFill>
            </a:endParaRPr>
          </a:p>
        </p:txBody>
      </p:sp>
      <p:graphicFrame>
        <p:nvGraphicFramePr>
          <p:cNvPr id="25" name="1 Objeto"/>
          <p:cNvGraphicFramePr>
            <a:graphicFrameLocks noChangeAspect="1"/>
          </p:cNvGraphicFramePr>
          <p:nvPr>
            <p:extLst/>
          </p:nvPr>
        </p:nvGraphicFramePr>
        <p:xfrm>
          <a:off x="525101" y="5402645"/>
          <a:ext cx="5450186" cy="464108"/>
        </p:xfrm>
        <a:graphic>
          <a:graphicData uri="http://schemas.openxmlformats.org/presentationml/2006/ole">
            <mc:AlternateContent xmlns:mc="http://schemas.openxmlformats.org/markup-compatibility/2006">
              <mc:Choice xmlns:v="urn:schemas-microsoft-com:vml" Requires="v">
                <p:oleObj spid="_x0000_s496680" name="Equation" r:id="rId17" imgW="2514600" imgH="215640" progId="Equation.DSMT4">
                  <p:embed/>
                </p:oleObj>
              </mc:Choice>
              <mc:Fallback>
                <p:oleObj name="Equation" r:id="rId17" imgW="2514600" imgH="215640" progId="Equation.DSMT4">
                  <p:embed/>
                  <p:pic>
                    <p:nvPicPr>
                      <p:cNvPr id="25" name="1 Objeto"/>
                      <p:cNvPicPr>
                        <a:picLocks noChangeAspect="1" noChangeArrowheads="1"/>
                      </p:cNvPicPr>
                      <p:nvPr/>
                    </p:nvPicPr>
                    <p:blipFill>
                      <a:blip r:embed="rId18"/>
                      <a:srcRect/>
                      <a:stretch>
                        <a:fillRect/>
                      </a:stretch>
                    </p:blipFill>
                    <p:spPr bwMode="auto">
                      <a:xfrm>
                        <a:off x="525101" y="5402645"/>
                        <a:ext cx="5450186" cy="464108"/>
                      </a:xfrm>
                      <a:prstGeom prst="rect">
                        <a:avLst/>
                      </a:prstGeom>
                      <a:solidFill>
                        <a:srgbClr val="FFC000"/>
                      </a:solidFill>
                      <a:ln>
                        <a:noFill/>
                      </a:ln>
                      <a:extLst/>
                    </p:spPr>
                  </p:pic>
                </p:oleObj>
              </mc:Fallback>
            </mc:AlternateContent>
          </a:graphicData>
        </a:graphic>
      </p:graphicFrame>
      <p:sp>
        <p:nvSpPr>
          <p:cNvPr id="26" name="Rectángulo 25"/>
          <p:cNvSpPr/>
          <p:nvPr/>
        </p:nvSpPr>
        <p:spPr>
          <a:xfrm>
            <a:off x="191344" y="5981989"/>
            <a:ext cx="5904656" cy="830997"/>
          </a:xfrm>
          <a:prstGeom prst="rect">
            <a:avLst/>
          </a:prstGeom>
        </p:spPr>
        <p:txBody>
          <a:bodyPr wrap="square">
            <a:spAutoFit/>
          </a:bodyPr>
          <a:lstStyle/>
          <a:p>
            <a:pPr algn="just"/>
            <a:r>
              <a:rPr lang="es-AR" sz="1600" dirty="0" smtClean="0">
                <a:solidFill>
                  <a:schemeClr val="accent5">
                    <a:lumMod val="75000"/>
                  </a:schemeClr>
                </a:solidFill>
              </a:rPr>
              <a:t>Considerando la FT de la planta y la expresión anterior, el sistema a LC con el controlador OSAP queda como lo muestra la siguiente figura.</a:t>
            </a:r>
            <a:endParaRPr lang="es-AR" sz="1600" dirty="0">
              <a:solidFill>
                <a:schemeClr val="accent5">
                  <a:lumMod val="75000"/>
                </a:schemeClr>
              </a:solidFill>
            </a:endParaRPr>
          </a:p>
        </p:txBody>
      </p:sp>
      <p:sp>
        <p:nvSpPr>
          <p:cNvPr id="27" name="Rectángulo 26"/>
          <p:cNvSpPr/>
          <p:nvPr/>
        </p:nvSpPr>
        <p:spPr>
          <a:xfrm>
            <a:off x="6668223" y="6301569"/>
            <a:ext cx="4869301" cy="338554"/>
          </a:xfrm>
          <a:prstGeom prst="rect">
            <a:avLst/>
          </a:prstGeom>
          <a:solidFill>
            <a:schemeClr val="accent4">
              <a:lumMod val="40000"/>
              <a:lumOff val="60000"/>
            </a:schemeClr>
          </a:solidFill>
        </p:spPr>
        <p:txBody>
          <a:bodyPr wrap="square">
            <a:spAutoFit/>
          </a:bodyPr>
          <a:lstStyle/>
          <a:p>
            <a:pPr algn="ctr"/>
            <a:r>
              <a:rPr lang="es-AR" sz="1600" dirty="0" smtClean="0">
                <a:solidFill>
                  <a:srgbClr val="FF0000"/>
                </a:solidFill>
              </a:rPr>
              <a:t>Sistema realimentado con el controlador OSAP</a:t>
            </a:r>
            <a:endParaRPr lang="es-AR" sz="1600" dirty="0">
              <a:solidFill>
                <a:srgbClr val="FF0000"/>
              </a:solidFill>
            </a:endParaRPr>
          </a:p>
        </p:txBody>
      </p:sp>
      <p:sp>
        <p:nvSpPr>
          <p:cNvPr id="5" name="Rectangle 159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7" name="Objeto 6"/>
          <p:cNvGraphicFramePr>
            <a:graphicFrameLocks noChangeAspect="1"/>
          </p:cNvGraphicFramePr>
          <p:nvPr>
            <p:extLst/>
          </p:nvPr>
        </p:nvGraphicFramePr>
        <p:xfrm>
          <a:off x="1350975" y="4021921"/>
          <a:ext cx="9103770" cy="432369"/>
        </p:xfrm>
        <a:graphic>
          <a:graphicData uri="http://schemas.openxmlformats.org/presentationml/2006/ole">
            <mc:AlternateContent xmlns:mc="http://schemas.openxmlformats.org/markup-compatibility/2006">
              <mc:Choice xmlns:v="urn:schemas-microsoft-com:vml" Requires="v">
                <p:oleObj spid="_x0000_s496681" name="Equation" r:id="rId19" imgW="4813300" imgH="228600" progId="Equation.DSMT4">
                  <p:embed/>
                </p:oleObj>
              </mc:Choice>
              <mc:Fallback>
                <p:oleObj name="Equation" r:id="rId19" imgW="4813300" imgH="228600" progId="Equation.DSMT4">
                  <p:embed/>
                  <p:pic>
                    <p:nvPicPr>
                      <p:cNvPr id="7" name="Objeto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50975" y="4021921"/>
                        <a:ext cx="9103770" cy="432369"/>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52154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P spid="23" grpId="0"/>
      <p:bldP spid="26"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73648" y="1128257"/>
            <a:ext cx="6698343" cy="338554"/>
          </a:xfrm>
          <a:prstGeom prst="rect">
            <a:avLst/>
          </a:prstGeom>
        </p:spPr>
        <p:txBody>
          <a:bodyPr wrap="square">
            <a:spAutoFit/>
          </a:bodyPr>
          <a:lstStyle/>
          <a:p>
            <a:pPr algn="just"/>
            <a:r>
              <a:rPr lang="es-AR" sz="1600" dirty="0" smtClean="0">
                <a:solidFill>
                  <a:schemeClr val="accent5">
                    <a:lumMod val="75000"/>
                  </a:schemeClr>
                </a:solidFill>
              </a:rPr>
              <a:t>Para el sistema de control indicado en la figura, la FTLC está dada por:</a:t>
            </a:r>
            <a:endParaRPr lang="es-AR" sz="1600" dirty="0">
              <a:solidFill>
                <a:schemeClr val="accent5">
                  <a:lumMod val="75000"/>
                </a:schemeClr>
              </a:solidFill>
            </a:endParaRPr>
          </a:p>
        </p:txBody>
      </p:sp>
      <p:grpSp>
        <p:nvGrpSpPr>
          <p:cNvPr id="10" name="Grupo 9"/>
          <p:cNvGrpSpPr/>
          <p:nvPr/>
        </p:nvGrpSpPr>
        <p:grpSpPr>
          <a:xfrm>
            <a:off x="5599688" y="1013000"/>
            <a:ext cx="6474044" cy="1885707"/>
            <a:chOff x="2900362" y="4214320"/>
            <a:chExt cx="5419059" cy="1685093"/>
          </a:xfrm>
        </p:grpSpPr>
        <p:pic>
          <p:nvPicPr>
            <p:cNvPr id="39023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2" y="4214320"/>
              <a:ext cx="5419059" cy="168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1 Objeto"/>
            <p:cNvGraphicFramePr>
              <a:graphicFrameLocks noChangeAspect="1"/>
            </p:cNvGraphicFramePr>
            <p:nvPr>
              <p:extLst/>
            </p:nvPr>
          </p:nvGraphicFramePr>
          <p:xfrm>
            <a:off x="6561138" y="4714875"/>
            <a:ext cx="533400" cy="315913"/>
          </p:xfrm>
          <a:graphic>
            <a:graphicData uri="http://schemas.openxmlformats.org/presentationml/2006/ole">
              <mc:AlternateContent xmlns:mc="http://schemas.openxmlformats.org/markup-compatibility/2006">
                <mc:Choice xmlns:v="urn:schemas-microsoft-com:vml" Requires="v">
                  <p:oleObj spid="_x0000_s497682" name="Equation" r:id="rId5" imgW="317160" imgH="190440" progId="Equation.DSMT4">
                    <p:embed/>
                  </p:oleObj>
                </mc:Choice>
                <mc:Fallback>
                  <p:oleObj name="Equation" r:id="rId5" imgW="317160" imgH="190440" progId="Equation.DSMT4">
                    <p:embed/>
                    <p:pic>
                      <p:nvPicPr>
                        <p:cNvPr id="22" name="1 Objeto"/>
                        <p:cNvPicPr>
                          <a:picLocks noChangeAspect="1" noChangeArrowheads="1"/>
                        </p:cNvPicPr>
                        <p:nvPr/>
                      </p:nvPicPr>
                      <p:blipFill>
                        <a:blip r:embed="rId6"/>
                        <a:srcRect/>
                        <a:stretch>
                          <a:fillRect/>
                        </a:stretch>
                      </p:blipFill>
                      <p:spPr bwMode="auto">
                        <a:xfrm>
                          <a:off x="6561138" y="4714875"/>
                          <a:ext cx="533400" cy="315913"/>
                        </a:xfrm>
                        <a:prstGeom prst="rect">
                          <a:avLst/>
                        </a:prstGeom>
                        <a:solidFill>
                          <a:schemeClr val="bg1"/>
                        </a:solidFill>
                        <a:ln>
                          <a:noFill/>
                        </a:ln>
                        <a:extLst/>
                      </p:spPr>
                    </p:pic>
                  </p:oleObj>
                </mc:Fallback>
              </mc:AlternateContent>
            </a:graphicData>
          </a:graphic>
        </p:graphicFrame>
      </p:grpSp>
      <p:graphicFrame>
        <p:nvGraphicFramePr>
          <p:cNvPr id="25" name="1 Objeto"/>
          <p:cNvGraphicFramePr>
            <a:graphicFrameLocks noChangeAspect="1"/>
          </p:cNvGraphicFramePr>
          <p:nvPr>
            <p:extLst/>
          </p:nvPr>
        </p:nvGraphicFramePr>
        <p:xfrm>
          <a:off x="588963" y="1758950"/>
          <a:ext cx="4116387" cy="831850"/>
        </p:xfrm>
        <a:graphic>
          <a:graphicData uri="http://schemas.openxmlformats.org/presentationml/2006/ole">
            <mc:AlternateContent xmlns:mc="http://schemas.openxmlformats.org/markup-compatibility/2006">
              <mc:Choice xmlns:v="urn:schemas-microsoft-com:vml" Requires="v">
                <p:oleObj spid="_x0000_s497683" name="Equation" r:id="rId7" imgW="2120760" imgH="431640" progId="Equation.DSMT4">
                  <p:embed/>
                </p:oleObj>
              </mc:Choice>
              <mc:Fallback>
                <p:oleObj name="Equation" r:id="rId7" imgW="2120760" imgH="431640" progId="Equation.DSMT4">
                  <p:embed/>
                  <p:pic>
                    <p:nvPicPr>
                      <p:cNvPr id="25" name="1 Objeto"/>
                      <p:cNvPicPr>
                        <a:picLocks noChangeAspect="1" noChangeArrowheads="1"/>
                      </p:cNvPicPr>
                      <p:nvPr/>
                    </p:nvPicPr>
                    <p:blipFill>
                      <a:blip r:embed="rId8"/>
                      <a:srcRect/>
                      <a:stretch>
                        <a:fillRect/>
                      </a:stretch>
                    </p:blipFill>
                    <p:spPr bwMode="auto">
                      <a:xfrm>
                        <a:off x="588963" y="1758950"/>
                        <a:ext cx="4116387" cy="831850"/>
                      </a:xfrm>
                      <a:prstGeom prst="rect">
                        <a:avLst/>
                      </a:prstGeom>
                      <a:noFill/>
                      <a:ln>
                        <a:noFill/>
                      </a:ln>
                      <a:extLst/>
                    </p:spPr>
                  </p:pic>
                </p:oleObj>
              </mc:Fallback>
            </mc:AlternateContent>
          </a:graphicData>
        </a:graphic>
      </p:graphicFrame>
      <p:sp>
        <p:nvSpPr>
          <p:cNvPr id="29" name="Rectángulo 28"/>
          <p:cNvSpPr/>
          <p:nvPr/>
        </p:nvSpPr>
        <p:spPr>
          <a:xfrm>
            <a:off x="248072" y="4077785"/>
            <a:ext cx="8597055" cy="369332"/>
          </a:xfrm>
          <a:prstGeom prst="rect">
            <a:avLst/>
          </a:prstGeom>
        </p:spPr>
        <p:txBody>
          <a:bodyPr wrap="square">
            <a:spAutoFit/>
          </a:bodyPr>
          <a:lstStyle/>
          <a:p>
            <a:pPr algn="just"/>
            <a:r>
              <a:rPr lang="es-AR" sz="1600" dirty="0" smtClean="0">
                <a:solidFill>
                  <a:schemeClr val="accent5">
                    <a:lumMod val="75000"/>
                  </a:schemeClr>
                </a:solidFill>
              </a:rPr>
              <a:t>Como se había considerando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a</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1</a:t>
            </a:r>
            <a:r>
              <a:rPr lang="es-AR" dirty="0" smtClean="0">
                <a:solidFill>
                  <a:schemeClr val="accent5">
                    <a:lumMod val="75000"/>
                  </a:schemeClr>
                </a:solidFill>
                <a:latin typeface="Times New Roman" panose="02020603050405020304" pitchFamily="18" charset="0"/>
                <a:cs typeface="Times New Roman" panose="02020603050405020304" pitchFamily="18" charset="0"/>
              </a:rPr>
              <a:t> =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p</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1</a:t>
            </a:r>
            <a:r>
              <a:rPr lang="es-AR" dirty="0" smtClean="0">
                <a:solidFill>
                  <a:schemeClr val="accent5">
                    <a:lumMod val="75000"/>
                  </a:schemeClr>
                </a:solidFill>
                <a:latin typeface="Times New Roman" panose="02020603050405020304" pitchFamily="18" charset="0"/>
                <a:cs typeface="Times New Roman" panose="02020603050405020304" pitchFamily="18" charset="0"/>
              </a:rPr>
              <a:t>,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a</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2</a:t>
            </a:r>
            <a:r>
              <a:rPr lang="es-AR" dirty="0" smtClean="0">
                <a:solidFill>
                  <a:schemeClr val="accent5">
                    <a:lumMod val="75000"/>
                  </a:schemeClr>
                </a:solidFill>
                <a:latin typeface="Times New Roman" panose="02020603050405020304" pitchFamily="18" charset="0"/>
                <a:cs typeface="Times New Roman" panose="02020603050405020304" pitchFamily="18" charset="0"/>
              </a:rPr>
              <a:t> =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p</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2</a:t>
            </a:r>
            <a:r>
              <a:rPr lang="es-AR" dirty="0" smtClean="0">
                <a:solidFill>
                  <a:schemeClr val="accent5">
                    <a:lumMod val="75000"/>
                  </a:schemeClr>
                </a:solidFill>
                <a:latin typeface="Times New Roman" panose="02020603050405020304" pitchFamily="18" charset="0"/>
                <a:cs typeface="Times New Roman" panose="02020603050405020304" pitchFamily="18" charset="0"/>
              </a:rPr>
              <a:t>,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b</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1</a:t>
            </a:r>
            <a:r>
              <a:rPr lang="es-AR" dirty="0" smtClean="0">
                <a:solidFill>
                  <a:schemeClr val="accent5">
                    <a:lumMod val="75000"/>
                  </a:schemeClr>
                </a:solidFill>
                <a:latin typeface="Times New Roman" panose="02020603050405020304" pitchFamily="18" charset="0"/>
                <a:cs typeface="Times New Roman" panose="02020603050405020304" pitchFamily="18" charset="0"/>
              </a:rPr>
              <a:t> =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q</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1</a:t>
            </a:r>
            <a:r>
              <a:rPr lang="es-AR" dirty="0" smtClean="0">
                <a:solidFill>
                  <a:schemeClr val="accent5">
                    <a:lumMod val="75000"/>
                  </a:schemeClr>
                </a:solidFill>
                <a:latin typeface="Times New Roman" panose="02020603050405020304" pitchFamily="18" charset="0"/>
                <a:cs typeface="Times New Roman" panose="02020603050405020304" pitchFamily="18" charset="0"/>
              </a:rPr>
              <a:t> y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b</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2</a:t>
            </a:r>
            <a:r>
              <a:rPr lang="es-AR" dirty="0" smtClean="0">
                <a:solidFill>
                  <a:schemeClr val="accent5">
                    <a:lumMod val="75000"/>
                  </a:schemeClr>
                </a:solidFill>
                <a:latin typeface="Times New Roman" panose="02020603050405020304" pitchFamily="18" charset="0"/>
                <a:cs typeface="Times New Roman" panose="02020603050405020304" pitchFamily="18" charset="0"/>
              </a:rPr>
              <a:t> =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q</a:t>
            </a:r>
            <a:r>
              <a:rPr lang="es-AR" baseline="-25000" dirty="0" smtClean="0">
                <a:solidFill>
                  <a:schemeClr val="accent5">
                    <a:lumMod val="75000"/>
                  </a:schemeClr>
                </a:solidFill>
                <a:latin typeface="Times New Roman" panose="02020603050405020304" pitchFamily="18" charset="0"/>
                <a:cs typeface="Times New Roman" panose="02020603050405020304" pitchFamily="18" charset="0"/>
              </a:rPr>
              <a:t>2</a:t>
            </a:r>
            <a:r>
              <a:rPr lang="es-AR" sz="1600" dirty="0" smtClean="0">
                <a:solidFill>
                  <a:schemeClr val="accent5">
                    <a:lumMod val="75000"/>
                  </a:schemeClr>
                </a:solidFill>
              </a:rPr>
              <a:t>, la expresión anterior queda:</a:t>
            </a:r>
            <a:endParaRPr lang="es-AR" sz="1600" dirty="0">
              <a:solidFill>
                <a:schemeClr val="accent5">
                  <a:lumMod val="75000"/>
                </a:schemeClr>
              </a:solidFill>
            </a:endParaRPr>
          </a:p>
        </p:txBody>
      </p:sp>
      <p:graphicFrame>
        <p:nvGraphicFramePr>
          <p:cNvPr id="30" name="1 Objeto"/>
          <p:cNvGraphicFramePr>
            <a:graphicFrameLocks noChangeAspect="1"/>
          </p:cNvGraphicFramePr>
          <p:nvPr>
            <p:extLst/>
          </p:nvPr>
        </p:nvGraphicFramePr>
        <p:xfrm>
          <a:off x="588963" y="4567786"/>
          <a:ext cx="6716713" cy="882650"/>
        </p:xfrm>
        <a:graphic>
          <a:graphicData uri="http://schemas.openxmlformats.org/presentationml/2006/ole">
            <mc:AlternateContent xmlns:mc="http://schemas.openxmlformats.org/markup-compatibility/2006">
              <mc:Choice xmlns:v="urn:schemas-microsoft-com:vml" Requires="v">
                <p:oleObj spid="_x0000_s497684" name="Equation" r:id="rId9" imgW="3174840" imgH="419040" progId="Equation.DSMT4">
                  <p:embed/>
                </p:oleObj>
              </mc:Choice>
              <mc:Fallback>
                <p:oleObj name="Equation" r:id="rId9" imgW="3174840" imgH="419040" progId="Equation.DSMT4">
                  <p:embed/>
                  <p:pic>
                    <p:nvPicPr>
                      <p:cNvPr id="30" name="1 Objeto"/>
                      <p:cNvPicPr>
                        <a:picLocks noChangeAspect="1" noChangeArrowheads="1"/>
                      </p:cNvPicPr>
                      <p:nvPr/>
                    </p:nvPicPr>
                    <p:blipFill>
                      <a:blip r:embed="rId10"/>
                      <a:srcRect/>
                      <a:stretch>
                        <a:fillRect/>
                      </a:stretch>
                    </p:blipFill>
                    <p:spPr bwMode="auto">
                      <a:xfrm>
                        <a:off x="588963" y="4567786"/>
                        <a:ext cx="6716713" cy="882650"/>
                      </a:xfrm>
                      <a:prstGeom prst="rect">
                        <a:avLst/>
                      </a:prstGeom>
                      <a:solidFill>
                        <a:schemeClr val="accent6">
                          <a:lumMod val="40000"/>
                          <a:lumOff val="60000"/>
                        </a:schemeClr>
                      </a:solidFill>
                      <a:ln>
                        <a:noFill/>
                      </a:ln>
                      <a:extLst/>
                    </p:spPr>
                  </p:pic>
                </p:oleObj>
              </mc:Fallback>
            </mc:AlternateContent>
          </a:graphicData>
        </a:graphic>
      </p:graphicFrame>
      <p:sp>
        <p:nvSpPr>
          <p:cNvPr id="31" name="Rectángulo 30"/>
          <p:cNvSpPr/>
          <p:nvPr/>
        </p:nvSpPr>
        <p:spPr>
          <a:xfrm>
            <a:off x="248072" y="5665194"/>
            <a:ext cx="11394031" cy="923330"/>
          </a:xfrm>
          <a:prstGeom prst="rect">
            <a:avLst/>
          </a:prstGeom>
        </p:spPr>
        <p:txBody>
          <a:bodyPr wrap="square">
            <a:spAutoFit/>
          </a:bodyPr>
          <a:lstStyle/>
          <a:p>
            <a:pPr algn="just"/>
            <a:r>
              <a:rPr lang="es-AR" dirty="0" smtClean="0">
                <a:solidFill>
                  <a:schemeClr val="accent5">
                    <a:lumMod val="75000"/>
                  </a:schemeClr>
                </a:solidFill>
              </a:rPr>
              <a:t>Por lo que se concluye que si los parámetros del controlador OSAP están bien sintonizados, se cumple que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Y</a:t>
            </a:r>
            <a:r>
              <a:rPr lang="es-AR" dirty="0" smtClean="0">
                <a:solidFill>
                  <a:schemeClr val="accent5">
                    <a:lumMod val="75000"/>
                  </a:schemeClr>
                </a:solidFill>
                <a:latin typeface="Times New Roman" panose="02020603050405020304" pitchFamily="18" charset="0"/>
                <a:cs typeface="Times New Roman" panose="02020603050405020304" pitchFamily="18" charset="0"/>
              </a:rPr>
              <a:t>(</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z</a:t>
            </a:r>
            <a:r>
              <a:rPr lang="es-AR" dirty="0" smtClean="0">
                <a:solidFill>
                  <a:schemeClr val="accent5">
                    <a:lumMod val="75000"/>
                  </a:schemeClr>
                </a:solidFill>
                <a:latin typeface="Times New Roman" panose="02020603050405020304" pitchFamily="18" charset="0"/>
                <a:cs typeface="Times New Roman" panose="02020603050405020304" pitchFamily="18" charset="0"/>
              </a:rPr>
              <a:t>) =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R</a:t>
            </a:r>
            <a:r>
              <a:rPr lang="es-AR" dirty="0" smtClean="0">
                <a:solidFill>
                  <a:schemeClr val="accent5">
                    <a:lumMod val="75000"/>
                  </a:schemeClr>
                </a:solidFill>
                <a:latin typeface="Times New Roman" panose="02020603050405020304" pitchFamily="18" charset="0"/>
                <a:cs typeface="Times New Roman" panose="02020603050405020304" pitchFamily="18" charset="0"/>
              </a:rPr>
              <a:t>(</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z</a:t>
            </a:r>
            <a:r>
              <a:rPr lang="es-AR" dirty="0" smtClean="0">
                <a:solidFill>
                  <a:schemeClr val="accent5">
                    <a:lumMod val="75000"/>
                  </a:schemeClr>
                </a:solidFill>
                <a:latin typeface="Times New Roman" panose="02020603050405020304" pitchFamily="18" charset="0"/>
                <a:cs typeface="Times New Roman" panose="02020603050405020304" pitchFamily="18" charset="0"/>
              </a:rPr>
              <a:t>) </a:t>
            </a:r>
            <a:r>
              <a:rPr lang="es-AR" dirty="0" smtClean="0">
                <a:solidFill>
                  <a:schemeClr val="accent5">
                    <a:lumMod val="75000"/>
                  </a:schemeClr>
                </a:solidFill>
              </a:rPr>
              <a:t>y por lo tanto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y</a:t>
            </a:r>
            <a:r>
              <a:rPr lang="es-AR" dirty="0" smtClean="0">
                <a:solidFill>
                  <a:schemeClr val="accent5">
                    <a:lumMod val="75000"/>
                  </a:schemeClr>
                </a:solidFill>
                <a:latin typeface="Times New Roman" panose="02020603050405020304" pitchFamily="18" charset="0"/>
                <a:cs typeface="Times New Roman" panose="02020603050405020304" pitchFamily="18" charset="0"/>
              </a:rPr>
              <a:t>(</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k</a:t>
            </a:r>
            <a:r>
              <a:rPr lang="es-AR" dirty="0" smtClean="0">
                <a:solidFill>
                  <a:schemeClr val="accent5">
                    <a:lumMod val="75000"/>
                  </a:schemeClr>
                </a:solidFill>
                <a:latin typeface="Times New Roman" panose="02020603050405020304" pitchFamily="18" charset="0"/>
                <a:cs typeface="Times New Roman" panose="02020603050405020304" pitchFamily="18" charset="0"/>
              </a:rPr>
              <a:t>) </a:t>
            </a:r>
            <a:r>
              <a:rPr lang="es-AR" dirty="0">
                <a:solidFill>
                  <a:schemeClr val="accent5">
                    <a:lumMod val="75000"/>
                  </a:schemeClr>
                </a:solidFill>
                <a:latin typeface="Times New Roman" panose="02020603050405020304" pitchFamily="18" charset="0"/>
                <a:cs typeface="Times New Roman" panose="02020603050405020304" pitchFamily="18" charset="0"/>
              </a:rPr>
              <a:t>=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r</a:t>
            </a:r>
            <a:r>
              <a:rPr lang="es-AR" dirty="0" smtClean="0">
                <a:solidFill>
                  <a:schemeClr val="accent5">
                    <a:lumMod val="75000"/>
                  </a:schemeClr>
                </a:solidFill>
                <a:latin typeface="Times New Roman" panose="02020603050405020304" pitchFamily="18" charset="0"/>
                <a:cs typeface="Times New Roman" panose="02020603050405020304" pitchFamily="18" charset="0"/>
              </a:rPr>
              <a:t>(</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k</a:t>
            </a:r>
            <a:r>
              <a:rPr lang="es-AR" dirty="0" smtClean="0">
                <a:solidFill>
                  <a:schemeClr val="accent5">
                    <a:lumMod val="75000"/>
                  </a:schemeClr>
                </a:solidFill>
                <a:latin typeface="Times New Roman" panose="02020603050405020304" pitchFamily="18" charset="0"/>
                <a:cs typeface="Times New Roman" panose="02020603050405020304" pitchFamily="18" charset="0"/>
              </a:rPr>
              <a:t>). </a:t>
            </a:r>
          </a:p>
          <a:p>
            <a:pPr algn="just"/>
            <a:r>
              <a:rPr lang="es-AR" dirty="0" smtClean="0">
                <a:solidFill>
                  <a:schemeClr val="accent5">
                    <a:lumMod val="75000"/>
                  </a:schemeClr>
                </a:solidFill>
              </a:rPr>
              <a:t>Se observa que existe una cancelación exacta del cero de la planta con el polo de lazo cerrado.</a:t>
            </a:r>
            <a:endParaRPr lang="es-AR" sz="1600" dirty="0">
              <a:solidFill>
                <a:schemeClr val="accent5">
                  <a:lumMod val="75000"/>
                </a:schemeClr>
              </a:solidFill>
            </a:endParaRPr>
          </a:p>
        </p:txBody>
      </p:sp>
      <p:graphicFrame>
        <p:nvGraphicFramePr>
          <p:cNvPr id="14" name="1 Objeto"/>
          <p:cNvGraphicFramePr>
            <a:graphicFrameLocks noChangeAspect="1"/>
          </p:cNvGraphicFramePr>
          <p:nvPr>
            <p:extLst/>
          </p:nvPr>
        </p:nvGraphicFramePr>
        <p:xfrm>
          <a:off x="467582" y="2982247"/>
          <a:ext cx="10563334" cy="880780"/>
        </p:xfrm>
        <a:graphic>
          <a:graphicData uri="http://schemas.openxmlformats.org/presentationml/2006/ole">
            <mc:AlternateContent xmlns:mc="http://schemas.openxmlformats.org/markup-compatibility/2006">
              <mc:Choice xmlns:v="urn:schemas-microsoft-com:vml" Requires="v">
                <p:oleObj spid="_x0000_s497685" name="Equation" r:id="rId11" imgW="4991040" imgH="419040" progId="Equation.DSMT4">
                  <p:embed/>
                </p:oleObj>
              </mc:Choice>
              <mc:Fallback>
                <p:oleObj name="Equation" r:id="rId11" imgW="4991040" imgH="419040" progId="Equation.DSMT4">
                  <p:embed/>
                  <p:pic>
                    <p:nvPicPr>
                      <p:cNvPr id="14" name="1 Objeto"/>
                      <p:cNvPicPr>
                        <a:picLocks noChangeAspect="1" noChangeArrowheads="1"/>
                      </p:cNvPicPr>
                      <p:nvPr/>
                    </p:nvPicPr>
                    <p:blipFill>
                      <a:blip r:embed="rId12"/>
                      <a:srcRect/>
                      <a:stretch>
                        <a:fillRect/>
                      </a:stretch>
                    </p:blipFill>
                    <p:spPr bwMode="auto">
                      <a:xfrm>
                        <a:off x="467582" y="2982247"/>
                        <a:ext cx="10563334" cy="880780"/>
                      </a:xfrm>
                      <a:prstGeom prst="rect">
                        <a:avLst/>
                      </a:prstGeom>
                      <a:solidFill>
                        <a:schemeClr val="accent1">
                          <a:lumMod val="40000"/>
                          <a:lumOff val="60000"/>
                        </a:schemeClr>
                      </a:solidFill>
                      <a:ln>
                        <a:noFill/>
                      </a:ln>
                      <a:extLst/>
                    </p:spPr>
                  </p:pic>
                </p:oleObj>
              </mc:Fallback>
            </mc:AlternateContent>
          </a:graphicData>
        </a:graphic>
      </p:graphicFrame>
      <p:sp>
        <p:nvSpPr>
          <p:cNvPr id="15" name="Rectángulo 14"/>
          <p:cNvSpPr/>
          <p:nvPr/>
        </p:nvSpPr>
        <p:spPr>
          <a:xfrm>
            <a:off x="7802533" y="4588552"/>
            <a:ext cx="3043519" cy="923330"/>
          </a:xfrm>
          <a:prstGeom prst="rect">
            <a:avLst/>
          </a:prstGeom>
          <a:solidFill>
            <a:schemeClr val="accent4">
              <a:lumMod val="40000"/>
              <a:lumOff val="60000"/>
            </a:schemeClr>
          </a:solidFill>
        </p:spPr>
        <p:txBody>
          <a:bodyPr wrap="square">
            <a:spAutoFit/>
          </a:bodyPr>
          <a:lstStyle/>
          <a:p>
            <a:pPr algn="just"/>
            <a:r>
              <a:rPr lang="es-AR" dirty="0" smtClean="0">
                <a:solidFill>
                  <a:srgbClr val="FF0000"/>
                </a:solidFill>
                <a:latin typeface="Times New Roman" panose="02020603050405020304" pitchFamily="18" charset="0"/>
                <a:cs typeface="Times New Roman" panose="02020603050405020304" pitchFamily="18" charset="0"/>
              </a:rPr>
              <a:t>Presenta 2 polos al origen y un polo en la misma posición del cero de la planta, en –b</a:t>
            </a:r>
            <a:r>
              <a:rPr lang="es-AR" baseline="-25000" dirty="0" smtClean="0">
                <a:solidFill>
                  <a:srgbClr val="FF0000"/>
                </a:solidFill>
                <a:latin typeface="Times New Roman" panose="02020603050405020304" pitchFamily="18" charset="0"/>
                <a:cs typeface="Times New Roman" panose="02020603050405020304" pitchFamily="18" charset="0"/>
              </a:rPr>
              <a:t>2</a:t>
            </a:r>
            <a:r>
              <a:rPr lang="es-AR" dirty="0" smtClean="0">
                <a:solidFill>
                  <a:srgbClr val="FF0000"/>
                </a:solidFill>
                <a:latin typeface="Times New Roman" panose="02020603050405020304" pitchFamily="18" charset="0"/>
                <a:cs typeface="Times New Roman" panose="02020603050405020304" pitchFamily="18" charset="0"/>
              </a:rPr>
              <a:t>/b</a:t>
            </a:r>
            <a:r>
              <a:rPr lang="es-AR" baseline="-25000" dirty="0" smtClean="0">
                <a:solidFill>
                  <a:srgbClr val="FF0000"/>
                </a:solidFill>
                <a:latin typeface="Times New Roman" panose="02020603050405020304" pitchFamily="18" charset="0"/>
                <a:cs typeface="Times New Roman" panose="02020603050405020304" pitchFamily="18" charset="0"/>
              </a:rPr>
              <a:t>1</a:t>
            </a:r>
            <a:endParaRPr lang="es-AR" baseline="-2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8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4" name="Rectángulo 13"/>
          <p:cNvSpPr/>
          <p:nvPr/>
        </p:nvSpPr>
        <p:spPr>
          <a:xfrm>
            <a:off x="191344" y="1039681"/>
            <a:ext cx="6614190" cy="400110"/>
          </a:xfrm>
          <a:prstGeom prst="rect">
            <a:avLst/>
          </a:prstGeom>
        </p:spPr>
        <p:txBody>
          <a:bodyPr wrap="square" anchor="ctr" anchorCtr="0">
            <a:spAutoFit/>
          </a:bodyPr>
          <a:lstStyle/>
          <a:p>
            <a:pPr algn="just"/>
            <a:r>
              <a:rPr lang="es-AR" sz="2000" b="1" u="sng" dirty="0" smtClean="0">
                <a:solidFill>
                  <a:srgbClr val="0000FF"/>
                </a:solidFill>
              </a:rPr>
              <a:t>Ejemplo 4</a:t>
            </a:r>
            <a:r>
              <a:rPr lang="es-AR" sz="2000" b="1" dirty="0" smtClean="0">
                <a:solidFill>
                  <a:srgbClr val="0000FF"/>
                </a:solidFill>
              </a:rPr>
              <a:t>: Diseño de Controlador </a:t>
            </a:r>
            <a:r>
              <a:rPr lang="es-AR" sz="2000" b="1" i="1" dirty="0" smtClean="0">
                <a:solidFill>
                  <a:srgbClr val="0000FF"/>
                </a:solidFill>
              </a:rPr>
              <a:t>OSAP</a:t>
            </a:r>
          </a:p>
        </p:txBody>
      </p:sp>
      <p:sp>
        <p:nvSpPr>
          <p:cNvPr id="15" name="Rectángulo 14"/>
          <p:cNvSpPr/>
          <p:nvPr/>
        </p:nvSpPr>
        <p:spPr>
          <a:xfrm>
            <a:off x="5842000" y="1536485"/>
            <a:ext cx="6158656" cy="646331"/>
          </a:xfrm>
          <a:prstGeom prst="rect">
            <a:avLst/>
          </a:prstGeom>
        </p:spPr>
        <p:txBody>
          <a:bodyPr wrap="square">
            <a:spAutoFit/>
          </a:bodyPr>
          <a:lstStyle/>
          <a:p>
            <a:pPr algn="just"/>
            <a:r>
              <a:rPr lang="es-AR" dirty="0" smtClean="0">
                <a:solidFill>
                  <a:srgbClr val="008000"/>
                </a:solidFill>
              </a:rPr>
              <a:t>Diseñar un controlador OSAP para el inversor monofásico de la figura, sabiendo que los parámetros de la planta son:</a:t>
            </a:r>
            <a:endParaRPr lang="es-AR" dirty="0"/>
          </a:p>
        </p:txBody>
      </p:sp>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44" y="1603565"/>
            <a:ext cx="5414833" cy="206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1 Objeto"/>
          <p:cNvGraphicFramePr>
            <a:graphicFrameLocks noChangeAspect="1"/>
          </p:cNvGraphicFramePr>
          <p:nvPr>
            <p:extLst/>
          </p:nvPr>
        </p:nvGraphicFramePr>
        <p:xfrm>
          <a:off x="6238090" y="2444528"/>
          <a:ext cx="4282038" cy="466707"/>
        </p:xfrm>
        <a:graphic>
          <a:graphicData uri="http://schemas.openxmlformats.org/presentationml/2006/ole">
            <mc:AlternateContent xmlns:mc="http://schemas.openxmlformats.org/markup-compatibility/2006">
              <mc:Choice xmlns:v="urn:schemas-microsoft-com:vml" Requires="v">
                <p:oleObj spid="_x0000_s498718" name="Equation" r:id="rId5" imgW="1739880" imgH="190440" progId="Equation.DSMT4">
                  <p:embed/>
                </p:oleObj>
              </mc:Choice>
              <mc:Fallback>
                <p:oleObj name="Equation" r:id="rId5" imgW="1739880" imgH="190440" progId="Equation.DSMT4">
                  <p:embed/>
                  <p:pic>
                    <p:nvPicPr>
                      <p:cNvPr id="17" name="1 Objeto"/>
                      <p:cNvPicPr>
                        <a:picLocks noChangeAspect="1" noChangeArrowheads="1"/>
                      </p:cNvPicPr>
                      <p:nvPr/>
                    </p:nvPicPr>
                    <p:blipFill>
                      <a:blip r:embed="rId6"/>
                      <a:srcRect/>
                      <a:stretch>
                        <a:fillRect/>
                      </a:stretch>
                    </p:blipFill>
                    <p:spPr bwMode="auto">
                      <a:xfrm>
                        <a:off x="6238090" y="2444528"/>
                        <a:ext cx="4282038" cy="466707"/>
                      </a:xfrm>
                      <a:prstGeom prst="rect">
                        <a:avLst/>
                      </a:prstGeom>
                      <a:solidFill>
                        <a:schemeClr val="accent1">
                          <a:lumMod val="40000"/>
                          <a:lumOff val="60000"/>
                        </a:schemeClr>
                      </a:solidFill>
                      <a:ln>
                        <a:noFill/>
                      </a:ln>
                      <a:extLst/>
                    </p:spPr>
                  </p:pic>
                </p:oleObj>
              </mc:Fallback>
            </mc:AlternateContent>
          </a:graphicData>
        </a:graphic>
      </p:graphicFrame>
      <p:graphicFrame>
        <p:nvGraphicFramePr>
          <p:cNvPr id="19" name="1 Objeto"/>
          <p:cNvGraphicFramePr>
            <a:graphicFrameLocks noChangeAspect="1"/>
          </p:cNvGraphicFramePr>
          <p:nvPr>
            <p:extLst/>
          </p:nvPr>
        </p:nvGraphicFramePr>
        <p:xfrm>
          <a:off x="271984" y="4505325"/>
          <a:ext cx="4219847" cy="808018"/>
        </p:xfrm>
        <a:graphic>
          <a:graphicData uri="http://schemas.openxmlformats.org/presentationml/2006/ole">
            <mc:AlternateContent xmlns:mc="http://schemas.openxmlformats.org/markup-compatibility/2006">
              <mc:Choice xmlns:v="urn:schemas-microsoft-com:vml" Requires="v">
                <p:oleObj spid="_x0000_s498719" name="Equation" r:id="rId7" imgW="2247840" imgH="431640" progId="Equation.DSMT4">
                  <p:embed/>
                </p:oleObj>
              </mc:Choice>
              <mc:Fallback>
                <p:oleObj name="Equation" r:id="rId7" imgW="2247840" imgH="431640" progId="Equation.DSMT4">
                  <p:embed/>
                  <p:pic>
                    <p:nvPicPr>
                      <p:cNvPr id="19" name="1 Objeto"/>
                      <p:cNvPicPr>
                        <a:picLocks noChangeAspect="1" noChangeArrowheads="1"/>
                      </p:cNvPicPr>
                      <p:nvPr/>
                    </p:nvPicPr>
                    <p:blipFill>
                      <a:blip r:embed="rId8"/>
                      <a:srcRect/>
                      <a:stretch>
                        <a:fillRect/>
                      </a:stretch>
                    </p:blipFill>
                    <p:spPr bwMode="auto">
                      <a:xfrm>
                        <a:off x="271984" y="4505325"/>
                        <a:ext cx="4219847" cy="808018"/>
                      </a:xfrm>
                      <a:prstGeom prst="rect">
                        <a:avLst/>
                      </a:prstGeom>
                      <a:noFill/>
                      <a:ln>
                        <a:noFill/>
                      </a:ln>
                      <a:extLst/>
                    </p:spPr>
                  </p:pic>
                </p:oleObj>
              </mc:Fallback>
            </mc:AlternateContent>
          </a:graphicData>
        </a:graphic>
      </p:graphicFrame>
      <p:graphicFrame>
        <p:nvGraphicFramePr>
          <p:cNvPr id="23" name="1 Objeto"/>
          <p:cNvGraphicFramePr>
            <a:graphicFrameLocks noChangeAspect="1"/>
          </p:cNvGraphicFramePr>
          <p:nvPr>
            <p:extLst/>
          </p:nvPr>
        </p:nvGraphicFramePr>
        <p:xfrm>
          <a:off x="4743450" y="4649788"/>
          <a:ext cx="1784350" cy="338137"/>
        </p:xfrm>
        <a:graphic>
          <a:graphicData uri="http://schemas.openxmlformats.org/presentationml/2006/ole">
            <mc:AlternateContent xmlns:mc="http://schemas.openxmlformats.org/markup-compatibility/2006">
              <mc:Choice xmlns:v="urn:schemas-microsoft-com:vml" Requires="v">
                <p:oleObj spid="_x0000_s498720" name="Equation" r:id="rId9" imgW="1066680" imgH="203040" progId="Equation.DSMT4">
                  <p:embed/>
                </p:oleObj>
              </mc:Choice>
              <mc:Fallback>
                <p:oleObj name="Equation" r:id="rId9" imgW="1066680" imgH="203040" progId="Equation.DSMT4">
                  <p:embed/>
                  <p:pic>
                    <p:nvPicPr>
                      <p:cNvPr id="23" name="1 Objeto"/>
                      <p:cNvPicPr>
                        <a:picLocks noChangeAspect="1" noChangeArrowheads="1"/>
                      </p:cNvPicPr>
                      <p:nvPr/>
                    </p:nvPicPr>
                    <p:blipFill>
                      <a:blip r:embed="rId10"/>
                      <a:srcRect/>
                      <a:stretch>
                        <a:fillRect/>
                      </a:stretch>
                    </p:blipFill>
                    <p:spPr bwMode="auto">
                      <a:xfrm>
                        <a:off x="4743450" y="4649788"/>
                        <a:ext cx="1784350" cy="338137"/>
                      </a:xfrm>
                      <a:prstGeom prst="rect">
                        <a:avLst/>
                      </a:prstGeom>
                      <a:noFill/>
                      <a:ln>
                        <a:noFill/>
                      </a:ln>
                      <a:extLst/>
                    </p:spPr>
                  </p:pic>
                </p:oleObj>
              </mc:Fallback>
            </mc:AlternateContent>
          </a:graphicData>
        </a:graphic>
      </p:graphicFrame>
      <p:graphicFrame>
        <p:nvGraphicFramePr>
          <p:cNvPr id="26" name="1 Objeto"/>
          <p:cNvGraphicFramePr>
            <a:graphicFrameLocks noChangeAspect="1"/>
          </p:cNvGraphicFramePr>
          <p:nvPr>
            <p:extLst/>
          </p:nvPr>
        </p:nvGraphicFramePr>
        <p:xfrm>
          <a:off x="7031038" y="4505325"/>
          <a:ext cx="2319337" cy="673100"/>
        </p:xfrm>
        <a:graphic>
          <a:graphicData uri="http://schemas.openxmlformats.org/presentationml/2006/ole">
            <mc:AlternateContent xmlns:mc="http://schemas.openxmlformats.org/markup-compatibility/2006">
              <mc:Choice xmlns:v="urn:schemas-microsoft-com:vml" Requires="v">
                <p:oleObj spid="_x0000_s498721" name="Equation" r:id="rId11" imgW="1384200" imgH="406080" progId="Equation.DSMT4">
                  <p:embed/>
                </p:oleObj>
              </mc:Choice>
              <mc:Fallback>
                <p:oleObj name="Equation" r:id="rId11" imgW="1384200" imgH="406080" progId="Equation.DSMT4">
                  <p:embed/>
                  <p:pic>
                    <p:nvPicPr>
                      <p:cNvPr id="26" name="1 Objeto"/>
                      <p:cNvPicPr>
                        <a:picLocks noChangeAspect="1" noChangeArrowheads="1"/>
                      </p:cNvPicPr>
                      <p:nvPr/>
                    </p:nvPicPr>
                    <p:blipFill>
                      <a:blip r:embed="rId12"/>
                      <a:srcRect/>
                      <a:stretch>
                        <a:fillRect/>
                      </a:stretch>
                    </p:blipFill>
                    <p:spPr bwMode="auto">
                      <a:xfrm>
                        <a:off x="7031038" y="4505325"/>
                        <a:ext cx="2319337" cy="673100"/>
                      </a:xfrm>
                      <a:prstGeom prst="rect">
                        <a:avLst/>
                      </a:prstGeom>
                      <a:noFill/>
                      <a:ln>
                        <a:noFill/>
                      </a:ln>
                      <a:extLst/>
                    </p:spPr>
                  </p:pic>
                </p:oleObj>
              </mc:Fallback>
            </mc:AlternateContent>
          </a:graphicData>
        </a:graphic>
      </p:graphicFrame>
      <p:sp>
        <p:nvSpPr>
          <p:cNvPr id="27" name="Rectángulo 26"/>
          <p:cNvSpPr/>
          <p:nvPr/>
        </p:nvSpPr>
        <p:spPr>
          <a:xfrm>
            <a:off x="318343" y="5313343"/>
            <a:ext cx="10672563" cy="369332"/>
          </a:xfrm>
          <a:prstGeom prst="rect">
            <a:avLst/>
          </a:prstGeom>
        </p:spPr>
        <p:txBody>
          <a:bodyPr wrap="square">
            <a:spAutoFit/>
          </a:bodyPr>
          <a:lstStyle/>
          <a:p>
            <a:pPr algn="just"/>
            <a:r>
              <a:rPr lang="es-AR" dirty="0" smtClean="0">
                <a:solidFill>
                  <a:srgbClr val="008000"/>
                </a:solidFill>
              </a:rPr>
              <a:t>Utilizándose la aproximación invariante al escalón, la FT en tiempo discreto de la planta, resulta:</a:t>
            </a:r>
            <a:endParaRPr lang="es-AR" dirty="0"/>
          </a:p>
        </p:txBody>
      </p:sp>
      <p:graphicFrame>
        <p:nvGraphicFramePr>
          <p:cNvPr id="28" name="1 Objeto"/>
          <p:cNvGraphicFramePr>
            <a:graphicFrameLocks noChangeAspect="1"/>
          </p:cNvGraphicFramePr>
          <p:nvPr>
            <p:extLst/>
          </p:nvPr>
        </p:nvGraphicFramePr>
        <p:xfrm>
          <a:off x="223108" y="5816005"/>
          <a:ext cx="4477480" cy="784820"/>
        </p:xfrm>
        <a:graphic>
          <a:graphicData uri="http://schemas.openxmlformats.org/presentationml/2006/ole">
            <mc:AlternateContent xmlns:mc="http://schemas.openxmlformats.org/markup-compatibility/2006">
              <mc:Choice xmlns:v="urn:schemas-microsoft-com:vml" Requires="v">
                <p:oleObj spid="_x0000_s498722" name="Equation" r:id="rId13" imgW="2438280" imgH="431640" progId="Equation.DSMT4">
                  <p:embed/>
                </p:oleObj>
              </mc:Choice>
              <mc:Fallback>
                <p:oleObj name="Equation" r:id="rId13" imgW="2438280" imgH="431640" progId="Equation.DSMT4">
                  <p:embed/>
                  <p:pic>
                    <p:nvPicPr>
                      <p:cNvPr id="28" name="1 Objeto"/>
                      <p:cNvPicPr>
                        <a:picLocks noChangeAspect="1" noChangeArrowheads="1"/>
                      </p:cNvPicPr>
                      <p:nvPr/>
                    </p:nvPicPr>
                    <p:blipFill>
                      <a:blip r:embed="rId14"/>
                      <a:srcRect/>
                      <a:stretch>
                        <a:fillRect/>
                      </a:stretch>
                    </p:blipFill>
                    <p:spPr bwMode="auto">
                      <a:xfrm>
                        <a:off x="223108" y="5816005"/>
                        <a:ext cx="4477480" cy="784820"/>
                      </a:xfrm>
                      <a:prstGeom prst="rect">
                        <a:avLst/>
                      </a:prstGeom>
                      <a:noFill/>
                      <a:ln>
                        <a:noFill/>
                      </a:ln>
                      <a:extLst/>
                    </p:spPr>
                  </p:pic>
                </p:oleObj>
              </mc:Fallback>
            </mc:AlternateContent>
          </a:graphicData>
        </a:graphic>
      </p:graphicFrame>
      <p:sp>
        <p:nvSpPr>
          <p:cNvPr id="7" name="Abrir llave 6"/>
          <p:cNvSpPr/>
          <p:nvPr/>
        </p:nvSpPr>
        <p:spPr>
          <a:xfrm>
            <a:off x="5181600" y="5852134"/>
            <a:ext cx="169863" cy="779463"/>
          </a:xfrm>
          <a:prstGeom prst="leftBrace">
            <a:avLst>
              <a:gd name="adj1" fmla="val 4808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33" name="1 Objeto"/>
          <p:cNvGraphicFramePr>
            <a:graphicFrameLocks noChangeAspect="1"/>
          </p:cNvGraphicFramePr>
          <p:nvPr>
            <p:extLst/>
          </p:nvPr>
        </p:nvGraphicFramePr>
        <p:xfrm>
          <a:off x="5413375" y="5883275"/>
          <a:ext cx="2447925" cy="336550"/>
        </p:xfrm>
        <a:graphic>
          <a:graphicData uri="http://schemas.openxmlformats.org/presentationml/2006/ole">
            <mc:AlternateContent xmlns:mc="http://schemas.openxmlformats.org/markup-compatibility/2006">
              <mc:Choice xmlns:v="urn:schemas-microsoft-com:vml" Requires="v">
                <p:oleObj spid="_x0000_s498723" name="Equation" r:id="rId15" imgW="1460160" imgH="203040" progId="Equation.DSMT4">
                  <p:embed/>
                </p:oleObj>
              </mc:Choice>
              <mc:Fallback>
                <p:oleObj name="Equation" r:id="rId15" imgW="1460160" imgH="203040" progId="Equation.DSMT4">
                  <p:embed/>
                  <p:pic>
                    <p:nvPicPr>
                      <p:cNvPr id="33" name="1 Objeto"/>
                      <p:cNvPicPr>
                        <a:picLocks noChangeAspect="1" noChangeArrowheads="1"/>
                      </p:cNvPicPr>
                      <p:nvPr/>
                    </p:nvPicPr>
                    <p:blipFill>
                      <a:blip r:embed="rId16"/>
                      <a:srcRect/>
                      <a:stretch>
                        <a:fillRect/>
                      </a:stretch>
                    </p:blipFill>
                    <p:spPr bwMode="auto">
                      <a:xfrm>
                        <a:off x="5413375" y="5883275"/>
                        <a:ext cx="2447925" cy="336550"/>
                      </a:xfrm>
                      <a:prstGeom prst="rect">
                        <a:avLst/>
                      </a:prstGeom>
                      <a:noFill/>
                      <a:ln>
                        <a:noFill/>
                      </a:ln>
                      <a:extLst/>
                    </p:spPr>
                  </p:pic>
                </p:oleObj>
              </mc:Fallback>
            </mc:AlternateContent>
          </a:graphicData>
        </a:graphic>
      </p:graphicFrame>
      <p:graphicFrame>
        <p:nvGraphicFramePr>
          <p:cNvPr id="34" name="1 Objeto"/>
          <p:cNvGraphicFramePr>
            <a:graphicFrameLocks noChangeAspect="1"/>
          </p:cNvGraphicFramePr>
          <p:nvPr>
            <p:extLst/>
          </p:nvPr>
        </p:nvGraphicFramePr>
        <p:xfrm>
          <a:off x="5413375" y="6283325"/>
          <a:ext cx="2617788" cy="336550"/>
        </p:xfrm>
        <a:graphic>
          <a:graphicData uri="http://schemas.openxmlformats.org/presentationml/2006/ole">
            <mc:AlternateContent xmlns:mc="http://schemas.openxmlformats.org/markup-compatibility/2006">
              <mc:Choice xmlns:v="urn:schemas-microsoft-com:vml" Requires="v">
                <p:oleObj spid="_x0000_s498724" name="Equation" r:id="rId17" imgW="1562040" imgH="203040" progId="Equation.DSMT4">
                  <p:embed/>
                </p:oleObj>
              </mc:Choice>
              <mc:Fallback>
                <p:oleObj name="Equation" r:id="rId17" imgW="1562040" imgH="203040" progId="Equation.DSMT4">
                  <p:embed/>
                  <p:pic>
                    <p:nvPicPr>
                      <p:cNvPr id="34" name="1 Objeto"/>
                      <p:cNvPicPr>
                        <a:picLocks noChangeAspect="1" noChangeArrowheads="1"/>
                      </p:cNvPicPr>
                      <p:nvPr/>
                    </p:nvPicPr>
                    <p:blipFill>
                      <a:blip r:embed="rId18"/>
                      <a:srcRect/>
                      <a:stretch>
                        <a:fillRect/>
                      </a:stretch>
                    </p:blipFill>
                    <p:spPr bwMode="auto">
                      <a:xfrm>
                        <a:off x="5413375" y="6283325"/>
                        <a:ext cx="2617788" cy="336550"/>
                      </a:xfrm>
                      <a:prstGeom prst="rect">
                        <a:avLst/>
                      </a:prstGeom>
                      <a:noFill/>
                      <a:ln>
                        <a:noFill/>
                      </a:ln>
                      <a:extLst/>
                    </p:spPr>
                  </p:pic>
                </p:oleObj>
              </mc:Fallback>
            </mc:AlternateContent>
          </a:graphicData>
        </a:graphic>
      </p:graphicFrame>
      <p:sp>
        <p:nvSpPr>
          <p:cNvPr id="20" name="Rectángulo 19"/>
          <p:cNvSpPr/>
          <p:nvPr/>
        </p:nvSpPr>
        <p:spPr>
          <a:xfrm>
            <a:off x="318344" y="3933081"/>
            <a:ext cx="7669956" cy="369332"/>
          </a:xfrm>
          <a:prstGeom prst="rect">
            <a:avLst/>
          </a:prstGeom>
        </p:spPr>
        <p:txBody>
          <a:bodyPr wrap="square">
            <a:spAutoFit/>
          </a:bodyPr>
          <a:lstStyle/>
          <a:p>
            <a:pPr marL="285750" indent="-285750">
              <a:buFont typeface="Wingdings" panose="05000000000000000000" pitchFamily="2" charset="2"/>
              <a:buChar char="v"/>
            </a:pPr>
            <a:r>
              <a:rPr lang="es-AR" b="1" dirty="0" smtClean="0">
                <a:solidFill>
                  <a:srgbClr val="C00000"/>
                </a:solidFill>
              </a:rPr>
              <a:t>Obtención de la función de transferencia muestreada de la planta:</a:t>
            </a:r>
            <a:endParaRPr lang="es-AR" b="1" dirty="0">
              <a:solidFill>
                <a:srgbClr val="C00000"/>
              </a:solidFill>
            </a:endParaRPr>
          </a:p>
        </p:txBody>
      </p:sp>
    </p:spTree>
    <p:extLst>
      <p:ext uri="{BB962C8B-B14F-4D97-AF65-F5344CB8AC3E}">
        <p14:creationId xmlns:p14="http://schemas.microsoft.com/office/powerpoint/2010/main" val="229685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4"/>
          <a:srcRect l="5014" t="4838" r="5513" b="2704"/>
          <a:stretch/>
        </p:blipFill>
        <p:spPr>
          <a:xfrm>
            <a:off x="6680804" y="1131917"/>
            <a:ext cx="4961299" cy="4888872"/>
          </a:xfrm>
          <a:prstGeom prst="rect">
            <a:avLst/>
          </a:prstGeom>
        </p:spPr>
      </p:pic>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5" name="Rectángulo 14"/>
          <p:cNvSpPr/>
          <p:nvPr/>
        </p:nvSpPr>
        <p:spPr>
          <a:xfrm>
            <a:off x="191344" y="1502242"/>
            <a:ext cx="6795951" cy="646331"/>
          </a:xfrm>
          <a:prstGeom prst="rect">
            <a:avLst/>
          </a:prstGeom>
        </p:spPr>
        <p:txBody>
          <a:bodyPr wrap="square">
            <a:spAutoFit/>
          </a:bodyPr>
          <a:lstStyle/>
          <a:p>
            <a:pPr algn="just"/>
            <a:r>
              <a:rPr lang="es-AR" dirty="0" smtClean="0">
                <a:solidFill>
                  <a:srgbClr val="008000"/>
                </a:solidFill>
              </a:rPr>
              <a:t>A partir de los coeficientes de la planta, los coeficientes del controlador son:</a:t>
            </a:r>
            <a:endParaRPr lang="es-AR" dirty="0"/>
          </a:p>
        </p:txBody>
      </p:sp>
      <p:sp>
        <p:nvSpPr>
          <p:cNvPr id="18" name="Rectángulo 17"/>
          <p:cNvSpPr/>
          <p:nvPr/>
        </p:nvSpPr>
        <p:spPr>
          <a:xfrm>
            <a:off x="89744" y="1075458"/>
            <a:ext cx="7687183" cy="369332"/>
          </a:xfrm>
          <a:prstGeom prst="rect">
            <a:avLst/>
          </a:prstGeom>
        </p:spPr>
        <p:txBody>
          <a:bodyPr wrap="square">
            <a:spAutoFit/>
          </a:bodyPr>
          <a:lstStyle/>
          <a:p>
            <a:pPr marL="285750" indent="-285750">
              <a:buFont typeface="Wingdings" panose="05000000000000000000" pitchFamily="2" charset="2"/>
              <a:buChar char="v"/>
            </a:pPr>
            <a:r>
              <a:rPr lang="es-AR" b="1" dirty="0" smtClean="0">
                <a:solidFill>
                  <a:srgbClr val="C00000"/>
                </a:solidFill>
              </a:rPr>
              <a:t>Diseño del controlador y obtención de la ecuación recursiva:</a:t>
            </a:r>
            <a:endParaRPr lang="es-AR" b="1" dirty="0">
              <a:solidFill>
                <a:srgbClr val="C00000"/>
              </a:solidFill>
            </a:endParaRPr>
          </a:p>
        </p:txBody>
      </p:sp>
      <p:graphicFrame>
        <p:nvGraphicFramePr>
          <p:cNvPr id="33" name="1 Objeto"/>
          <p:cNvGraphicFramePr>
            <a:graphicFrameLocks noChangeAspect="1"/>
          </p:cNvGraphicFramePr>
          <p:nvPr>
            <p:extLst/>
          </p:nvPr>
        </p:nvGraphicFramePr>
        <p:xfrm>
          <a:off x="561975" y="2573338"/>
          <a:ext cx="3321050" cy="338137"/>
        </p:xfrm>
        <a:graphic>
          <a:graphicData uri="http://schemas.openxmlformats.org/presentationml/2006/ole">
            <mc:AlternateContent xmlns:mc="http://schemas.openxmlformats.org/markup-compatibility/2006">
              <mc:Choice xmlns:v="urn:schemas-microsoft-com:vml" Requires="v">
                <p:oleObj spid="_x0000_s499742" name="Equation" r:id="rId5" imgW="1981080" imgH="203040" progId="Equation.DSMT4">
                  <p:embed/>
                </p:oleObj>
              </mc:Choice>
              <mc:Fallback>
                <p:oleObj name="Equation" r:id="rId5" imgW="1981080" imgH="203040" progId="Equation.DSMT4">
                  <p:embed/>
                  <p:pic>
                    <p:nvPicPr>
                      <p:cNvPr id="33" name="1 Objeto"/>
                      <p:cNvPicPr>
                        <a:picLocks noChangeAspect="1" noChangeArrowheads="1"/>
                      </p:cNvPicPr>
                      <p:nvPr/>
                    </p:nvPicPr>
                    <p:blipFill>
                      <a:blip r:embed="rId6"/>
                      <a:srcRect/>
                      <a:stretch>
                        <a:fillRect/>
                      </a:stretch>
                    </p:blipFill>
                    <p:spPr bwMode="auto">
                      <a:xfrm>
                        <a:off x="561975" y="2573338"/>
                        <a:ext cx="3321050" cy="338137"/>
                      </a:xfrm>
                      <a:prstGeom prst="rect">
                        <a:avLst/>
                      </a:prstGeom>
                      <a:noFill/>
                      <a:ln>
                        <a:noFill/>
                      </a:ln>
                      <a:extLst/>
                    </p:spPr>
                  </p:pic>
                </p:oleObj>
              </mc:Fallback>
            </mc:AlternateContent>
          </a:graphicData>
        </a:graphic>
      </p:graphicFrame>
      <p:graphicFrame>
        <p:nvGraphicFramePr>
          <p:cNvPr id="34" name="1 Objeto"/>
          <p:cNvGraphicFramePr>
            <a:graphicFrameLocks noChangeAspect="1"/>
          </p:cNvGraphicFramePr>
          <p:nvPr>
            <p:extLst/>
          </p:nvPr>
        </p:nvGraphicFramePr>
        <p:xfrm>
          <a:off x="561975" y="2206625"/>
          <a:ext cx="3556000" cy="336550"/>
        </p:xfrm>
        <a:graphic>
          <a:graphicData uri="http://schemas.openxmlformats.org/presentationml/2006/ole">
            <mc:AlternateContent xmlns:mc="http://schemas.openxmlformats.org/markup-compatibility/2006">
              <mc:Choice xmlns:v="urn:schemas-microsoft-com:vml" Requires="v">
                <p:oleObj spid="_x0000_s499743" name="Equation" r:id="rId7" imgW="2120760" imgH="203040" progId="Equation.DSMT4">
                  <p:embed/>
                </p:oleObj>
              </mc:Choice>
              <mc:Fallback>
                <p:oleObj name="Equation" r:id="rId7" imgW="2120760" imgH="203040" progId="Equation.DSMT4">
                  <p:embed/>
                  <p:pic>
                    <p:nvPicPr>
                      <p:cNvPr id="34" name="1 Objeto"/>
                      <p:cNvPicPr>
                        <a:picLocks noChangeAspect="1" noChangeArrowheads="1"/>
                      </p:cNvPicPr>
                      <p:nvPr/>
                    </p:nvPicPr>
                    <p:blipFill>
                      <a:blip r:embed="rId8"/>
                      <a:srcRect/>
                      <a:stretch>
                        <a:fillRect/>
                      </a:stretch>
                    </p:blipFill>
                    <p:spPr bwMode="auto">
                      <a:xfrm>
                        <a:off x="561975" y="2206625"/>
                        <a:ext cx="3556000" cy="336550"/>
                      </a:xfrm>
                      <a:prstGeom prst="rect">
                        <a:avLst/>
                      </a:prstGeom>
                      <a:noFill/>
                      <a:ln>
                        <a:noFill/>
                      </a:ln>
                      <a:extLst/>
                    </p:spPr>
                  </p:pic>
                </p:oleObj>
              </mc:Fallback>
            </mc:AlternateContent>
          </a:graphicData>
        </a:graphic>
      </p:graphicFrame>
      <p:graphicFrame>
        <p:nvGraphicFramePr>
          <p:cNvPr id="20" name="1 Objeto"/>
          <p:cNvGraphicFramePr>
            <a:graphicFrameLocks noChangeAspect="1"/>
          </p:cNvGraphicFramePr>
          <p:nvPr>
            <p:extLst/>
          </p:nvPr>
        </p:nvGraphicFramePr>
        <p:xfrm>
          <a:off x="561975" y="3946525"/>
          <a:ext cx="3514725" cy="614363"/>
        </p:xfrm>
        <a:graphic>
          <a:graphicData uri="http://schemas.openxmlformats.org/presentationml/2006/ole">
            <mc:AlternateContent xmlns:mc="http://schemas.openxmlformats.org/markup-compatibility/2006">
              <mc:Choice xmlns:v="urn:schemas-microsoft-com:vml" Requires="v">
                <p:oleObj spid="_x0000_s499744" name="Equation" r:id="rId9" imgW="2095200" imgH="368280" progId="Equation.DSMT4">
                  <p:embed/>
                </p:oleObj>
              </mc:Choice>
              <mc:Fallback>
                <p:oleObj name="Equation" r:id="rId9" imgW="2095200" imgH="368280" progId="Equation.DSMT4">
                  <p:embed/>
                  <p:pic>
                    <p:nvPicPr>
                      <p:cNvPr id="20" name="1 Objeto"/>
                      <p:cNvPicPr>
                        <a:picLocks noChangeAspect="1" noChangeArrowheads="1"/>
                      </p:cNvPicPr>
                      <p:nvPr/>
                    </p:nvPicPr>
                    <p:blipFill>
                      <a:blip r:embed="rId10"/>
                      <a:srcRect/>
                      <a:stretch>
                        <a:fillRect/>
                      </a:stretch>
                    </p:blipFill>
                    <p:spPr bwMode="auto">
                      <a:xfrm>
                        <a:off x="561975" y="3946525"/>
                        <a:ext cx="3514725" cy="614363"/>
                      </a:xfrm>
                      <a:prstGeom prst="rect">
                        <a:avLst/>
                      </a:prstGeom>
                      <a:noFill/>
                      <a:ln>
                        <a:noFill/>
                      </a:ln>
                      <a:extLst/>
                    </p:spPr>
                  </p:pic>
                </p:oleObj>
              </mc:Fallback>
            </mc:AlternateContent>
          </a:graphicData>
        </a:graphic>
      </p:graphicFrame>
      <p:graphicFrame>
        <p:nvGraphicFramePr>
          <p:cNvPr id="25" name="1 Objeto"/>
          <p:cNvGraphicFramePr>
            <a:graphicFrameLocks noChangeAspect="1"/>
          </p:cNvGraphicFramePr>
          <p:nvPr>
            <p:extLst/>
          </p:nvPr>
        </p:nvGraphicFramePr>
        <p:xfrm>
          <a:off x="561975" y="3114675"/>
          <a:ext cx="3340100" cy="677863"/>
        </p:xfrm>
        <a:graphic>
          <a:graphicData uri="http://schemas.openxmlformats.org/presentationml/2006/ole">
            <mc:AlternateContent xmlns:mc="http://schemas.openxmlformats.org/markup-compatibility/2006">
              <mc:Choice xmlns:v="urn:schemas-microsoft-com:vml" Requires="v">
                <p:oleObj spid="_x0000_s499745" name="Equation" r:id="rId11" imgW="1993680" imgH="406080" progId="Equation.DSMT4">
                  <p:embed/>
                </p:oleObj>
              </mc:Choice>
              <mc:Fallback>
                <p:oleObj name="Equation" r:id="rId11" imgW="1993680" imgH="406080" progId="Equation.DSMT4">
                  <p:embed/>
                  <p:pic>
                    <p:nvPicPr>
                      <p:cNvPr id="25" name="1 Objeto"/>
                      <p:cNvPicPr>
                        <a:picLocks noChangeAspect="1" noChangeArrowheads="1"/>
                      </p:cNvPicPr>
                      <p:nvPr/>
                    </p:nvPicPr>
                    <p:blipFill>
                      <a:blip r:embed="rId12"/>
                      <a:srcRect/>
                      <a:stretch>
                        <a:fillRect/>
                      </a:stretch>
                    </p:blipFill>
                    <p:spPr bwMode="auto">
                      <a:xfrm>
                        <a:off x="561975" y="3114675"/>
                        <a:ext cx="3340100" cy="677863"/>
                      </a:xfrm>
                      <a:prstGeom prst="rect">
                        <a:avLst/>
                      </a:prstGeom>
                      <a:noFill/>
                      <a:ln>
                        <a:noFill/>
                      </a:ln>
                      <a:extLst/>
                    </p:spPr>
                  </p:pic>
                </p:oleObj>
              </mc:Fallback>
            </mc:AlternateContent>
          </a:graphicData>
        </a:graphic>
      </p:graphicFrame>
      <p:graphicFrame>
        <p:nvGraphicFramePr>
          <p:cNvPr id="29" name="1 Objeto"/>
          <p:cNvGraphicFramePr>
            <a:graphicFrameLocks noChangeAspect="1"/>
          </p:cNvGraphicFramePr>
          <p:nvPr>
            <p:extLst/>
          </p:nvPr>
        </p:nvGraphicFramePr>
        <p:xfrm>
          <a:off x="561975" y="5635625"/>
          <a:ext cx="5108575" cy="381000"/>
        </p:xfrm>
        <a:graphic>
          <a:graphicData uri="http://schemas.openxmlformats.org/presentationml/2006/ole">
            <mc:AlternateContent xmlns:mc="http://schemas.openxmlformats.org/markup-compatibility/2006">
              <mc:Choice xmlns:v="urn:schemas-microsoft-com:vml" Requires="v">
                <p:oleObj spid="_x0000_s499746" name="Equation" r:id="rId13" imgW="3047760" imgH="228600" progId="Equation.DSMT4">
                  <p:embed/>
                </p:oleObj>
              </mc:Choice>
              <mc:Fallback>
                <p:oleObj name="Equation" r:id="rId13" imgW="3047760" imgH="228600" progId="Equation.DSMT4">
                  <p:embed/>
                  <p:pic>
                    <p:nvPicPr>
                      <p:cNvPr id="29" name="1 Objeto"/>
                      <p:cNvPicPr>
                        <a:picLocks noChangeAspect="1" noChangeArrowheads="1"/>
                      </p:cNvPicPr>
                      <p:nvPr/>
                    </p:nvPicPr>
                    <p:blipFill>
                      <a:blip r:embed="rId14"/>
                      <a:srcRect/>
                      <a:stretch>
                        <a:fillRect/>
                      </a:stretch>
                    </p:blipFill>
                    <p:spPr bwMode="auto">
                      <a:xfrm>
                        <a:off x="561975" y="5635625"/>
                        <a:ext cx="5108575" cy="381000"/>
                      </a:xfrm>
                      <a:prstGeom prst="rect">
                        <a:avLst/>
                      </a:prstGeom>
                      <a:noFill/>
                      <a:ln>
                        <a:noFill/>
                      </a:ln>
                      <a:extLst/>
                    </p:spPr>
                  </p:pic>
                </p:oleObj>
              </mc:Fallback>
            </mc:AlternateContent>
          </a:graphicData>
        </a:graphic>
      </p:graphicFrame>
      <p:graphicFrame>
        <p:nvGraphicFramePr>
          <p:cNvPr id="30" name="1 Objeto"/>
          <p:cNvGraphicFramePr>
            <a:graphicFrameLocks noChangeAspect="1"/>
          </p:cNvGraphicFramePr>
          <p:nvPr>
            <p:extLst/>
          </p:nvPr>
        </p:nvGraphicFramePr>
        <p:xfrm>
          <a:off x="561975" y="6256337"/>
          <a:ext cx="8669338" cy="404812"/>
        </p:xfrm>
        <a:graphic>
          <a:graphicData uri="http://schemas.openxmlformats.org/presentationml/2006/ole">
            <mc:AlternateContent xmlns:mc="http://schemas.openxmlformats.org/markup-compatibility/2006">
              <mc:Choice xmlns:v="urn:schemas-microsoft-com:vml" Requires="v">
                <p:oleObj spid="_x0000_s499747" name="Equation" r:id="rId15" imgW="4330440" imgH="203040" progId="Equation.DSMT4">
                  <p:embed/>
                </p:oleObj>
              </mc:Choice>
              <mc:Fallback>
                <p:oleObj name="Equation" r:id="rId15" imgW="4330440" imgH="203040" progId="Equation.DSMT4">
                  <p:embed/>
                  <p:pic>
                    <p:nvPicPr>
                      <p:cNvPr id="30" name="1 Objeto"/>
                      <p:cNvPicPr>
                        <a:picLocks noChangeAspect="1" noChangeArrowheads="1"/>
                      </p:cNvPicPr>
                      <p:nvPr/>
                    </p:nvPicPr>
                    <p:blipFill>
                      <a:blip r:embed="rId16"/>
                      <a:srcRect/>
                      <a:stretch>
                        <a:fillRect/>
                      </a:stretch>
                    </p:blipFill>
                    <p:spPr bwMode="auto">
                      <a:xfrm>
                        <a:off x="561975" y="6256337"/>
                        <a:ext cx="8669338" cy="404812"/>
                      </a:xfrm>
                      <a:prstGeom prst="rect">
                        <a:avLst/>
                      </a:prstGeom>
                      <a:solidFill>
                        <a:srgbClr val="FFC000"/>
                      </a:solidFill>
                      <a:ln>
                        <a:solidFill>
                          <a:srgbClr val="FF0000"/>
                        </a:solidFill>
                      </a:ln>
                      <a:extLst/>
                    </p:spPr>
                  </p:pic>
                </p:oleObj>
              </mc:Fallback>
            </mc:AlternateContent>
          </a:graphicData>
        </a:graphic>
      </p:graphicFrame>
      <p:graphicFrame>
        <p:nvGraphicFramePr>
          <p:cNvPr id="16" name="1 Objeto"/>
          <p:cNvGraphicFramePr>
            <a:graphicFrameLocks noChangeAspect="1"/>
          </p:cNvGraphicFramePr>
          <p:nvPr>
            <p:extLst/>
          </p:nvPr>
        </p:nvGraphicFramePr>
        <p:xfrm>
          <a:off x="561975" y="4700588"/>
          <a:ext cx="3465513" cy="695325"/>
        </p:xfrm>
        <a:graphic>
          <a:graphicData uri="http://schemas.openxmlformats.org/presentationml/2006/ole">
            <mc:AlternateContent xmlns:mc="http://schemas.openxmlformats.org/markup-compatibility/2006">
              <mc:Choice xmlns:v="urn:schemas-microsoft-com:vml" Requires="v">
                <p:oleObj spid="_x0000_s499748" name="Equation" r:id="rId17" imgW="2070000" imgH="419040" progId="Equation.DSMT4">
                  <p:embed/>
                </p:oleObj>
              </mc:Choice>
              <mc:Fallback>
                <p:oleObj name="Equation" r:id="rId17" imgW="2070000" imgH="419040" progId="Equation.DSMT4">
                  <p:embed/>
                  <p:pic>
                    <p:nvPicPr>
                      <p:cNvPr id="16" name="1 Objeto"/>
                      <p:cNvPicPr>
                        <a:picLocks noChangeAspect="1" noChangeArrowheads="1"/>
                      </p:cNvPicPr>
                      <p:nvPr/>
                    </p:nvPicPr>
                    <p:blipFill>
                      <a:blip r:embed="rId18"/>
                      <a:srcRect/>
                      <a:stretch>
                        <a:fillRect/>
                      </a:stretch>
                    </p:blipFill>
                    <p:spPr bwMode="auto">
                      <a:xfrm>
                        <a:off x="561975" y="4700588"/>
                        <a:ext cx="3465513" cy="695325"/>
                      </a:xfrm>
                      <a:prstGeom prst="rect">
                        <a:avLst/>
                      </a:prstGeom>
                      <a:noFill/>
                      <a:ln>
                        <a:noFill/>
                      </a:ln>
                      <a:extLst/>
                    </p:spPr>
                  </p:pic>
                </p:oleObj>
              </mc:Fallback>
            </mc:AlternateContent>
          </a:graphicData>
        </a:graphic>
      </p:graphicFrame>
      <p:sp>
        <p:nvSpPr>
          <p:cNvPr id="5" name="Rectángulo 4"/>
          <p:cNvSpPr/>
          <p:nvPr/>
        </p:nvSpPr>
        <p:spPr>
          <a:xfrm>
            <a:off x="7283450" y="3276600"/>
            <a:ext cx="387350" cy="46990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p:cNvSpPr/>
          <p:nvPr/>
        </p:nvSpPr>
        <p:spPr>
          <a:xfrm>
            <a:off x="7606243" y="3201413"/>
            <a:ext cx="1334405" cy="584775"/>
          </a:xfrm>
          <a:prstGeom prst="rect">
            <a:avLst/>
          </a:prstGeom>
        </p:spPr>
        <p:txBody>
          <a:bodyPr wrap="square">
            <a:spAutoFit/>
          </a:bodyPr>
          <a:lstStyle/>
          <a:p>
            <a:pPr algn="ctr"/>
            <a:r>
              <a:rPr lang="es-AR" sz="1600" dirty="0" smtClean="0">
                <a:solidFill>
                  <a:srgbClr val="FF0000"/>
                </a:solidFill>
              </a:rPr>
              <a:t>Cancelación polo-cero</a:t>
            </a:r>
            <a:endParaRPr lang="es-AR" sz="1600" dirty="0">
              <a:solidFill>
                <a:srgbClr val="FF0000"/>
              </a:solidFill>
            </a:endParaRPr>
          </a:p>
        </p:txBody>
      </p:sp>
      <p:sp>
        <p:nvSpPr>
          <p:cNvPr id="19" name="Rectángulo 18"/>
          <p:cNvSpPr/>
          <p:nvPr/>
        </p:nvSpPr>
        <p:spPr>
          <a:xfrm>
            <a:off x="9144000" y="3276600"/>
            <a:ext cx="387350" cy="46990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ángulo 20"/>
          <p:cNvSpPr/>
          <p:nvPr/>
        </p:nvSpPr>
        <p:spPr>
          <a:xfrm>
            <a:off x="9466793" y="3201413"/>
            <a:ext cx="1334405" cy="584775"/>
          </a:xfrm>
          <a:prstGeom prst="rect">
            <a:avLst/>
          </a:prstGeom>
        </p:spPr>
        <p:txBody>
          <a:bodyPr wrap="square">
            <a:spAutoFit/>
          </a:bodyPr>
          <a:lstStyle/>
          <a:p>
            <a:pPr algn="ctr"/>
            <a:r>
              <a:rPr lang="es-AR" sz="1600" dirty="0" smtClean="0">
                <a:solidFill>
                  <a:srgbClr val="FF0000"/>
                </a:solidFill>
              </a:rPr>
              <a:t>Polos al origen</a:t>
            </a:r>
            <a:endParaRPr lang="es-AR" sz="1600" dirty="0">
              <a:solidFill>
                <a:srgbClr val="FF0000"/>
              </a:solidFill>
            </a:endParaRPr>
          </a:p>
        </p:txBody>
      </p:sp>
    </p:spTree>
    <p:extLst>
      <p:ext uri="{BB962C8B-B14F-4D97-AF65-F5344CB8AC3E}">
        <p14:creationId xmlns:p14="http://schemas.microsoft.com/office/powerpoint/2010/main" val="211875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8" name="Rectángulo 17"/>
          <p:cNvSpPr/>
          <p:nvPr/>
        </p:nvSpPr>
        <p:spPr>
          <a:xfrm>
            <a:off x="89744" y="1075458"/>
            <a:ext cx="3807453" cy="369332"/>
          </a:xfrm>
          <a:prstGeom prst="rect">
            <a:avLst/>
          </a:prstGeom>
        </p:spPr>
        <p:txBody>
          <a:bodyPr wrap="none">
            <a:spAutoFit/>
          </a:bodyPr>
          <a:lstStyle/>
          <a:p>
            <a:pPr marL="285750" indent="-285750">
              <a:buFont typeface="Wingdings" panose="05000000000000000000" pitchFamily="2" charset="2"/>
              <a:buChar char="v"/>
            </a:pPr>
            <a:r>
              <a:rPr lang="es-AR" b="1" u="sng" dirty="0" smtClean="0">
                <a:solidFill>
                  <a:srgbClr val="C00000"/>
                </a:solidFill>
              </a:rPr>
              <a:t>Respuesta al escalón unitario</a:t>
            </a:r>
            <a:r>
              <a:rPr lang="es-AR" b="1" dirty="0" smtClean="0">
                <a:solidFill>
                  <a:srgbClr val="C00000"/>
                </a:solidFill>
              </a:rPr>
              <a:t>:</a:t>
            </a:r>
            <a:endParaRPr lang="es-AR" b="1" dirty="0">
              <a:solidFill>
                <a:srgbClr val="C00000"/>
              </a:solidFill>
            </a:endParaRPr>
          </a:p>
        </p:txBody>
      </p:sp>
      <p:pic>
        <p:nvPicPr>
          <p:cNvPr id="5" name="Imagen 4"/>
          <p:cNvPicPr>
            <a:picLocks noChangeAspect="1"/>
          </p:cNvPicPr>
          <p:nvPr/>
        </p:nvPicPr>
        <p:blipFill>
          <a:blip r:embed="rId3"/>
          <a:stretch>
            <a:fillRect/>
          </a:stretch>
        </p:blipFill>
        <p:spPr>
          <a:xfrm>
            <a:off x="0" y="1444790"/>
            <a:ext cx="4799871" cy="3600000"/>
          </a:xfrm>
          <a:prstGeom prst="rect">
            <a:avLst/>
          </a:prstGeom>
        </p:spPr>
      </p:pic>
      <p:pic>
        <p:nvPicPr>
          <p:cNvPr id="3" name="Imagen 2"/>
          <p:cNvPicPr>
            <a:picLocks noChangeAspect="1"/>
          </p:cNvPicPr>
          <p:nvPr/>
        </p:nvPicPr>
        <p:blipFill>
          <a:blip r:embed="rId4"/>
          <a:stretch>
            <a:fillRect/>
          </a:stretch>
        </p:blipFill>
        <p:spPr>
          <a:xfrm>
            <a:off x="3477472" y="2211538"/>
            <a:ext cx="4799871" cy="3600000"/>
          </a:xfrm>
          <a:prstGeom prst="rect">
            <a:avLst/>
          </a:prstGeom>
        </p:spPr>
      </p:pic>
      <p:pic>
        <p:nvPicPr>
          <p:cNvPr id="7" name="Imagen 6"/>
          <p:cNvPicPr>
            <a:picLocks noChangeAspect="1"/>
          </p:cNvPicPr>
          <p:nvPr/>
        </p:nvPicPr>
        <p:blipFill>
          <a:blip r:embed="rId5"/>
          <a:stretch>
            <a:fillRect/>
          </a:stretch>
        </p:blipFill>
        <p:spPr>
          <a:xfrm>
            <a:off x="6662350" y="3107906"/>
            <a:ext cx="4799871" cy="3600000"/>
          </a:xfrm>
          <a:prstGeom prst="rect">
            <a:avLst/>
          </a:prstGeom>
        </p:spPr>
      </p:pic>
    </p:spTree>
    <p:extLst>
      <p:ext uri="{BB962C8B-B14F-4D97-AF65-F5344CB8AC3E}">
        <p14:creationId xmlns:p14="http://schemas.microsoft.com/office/powerpoint/2010/main" val="40082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0" y="1444790"/>
            <a:ext cx="4799871" cy="3600000"/>
          </a:xfrm>
          <a:prstGeom prst="rect">
            <a:avLst/>
          </a:prstGeom>
        </p:spPr>
      </p:pic>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8" name="Rectángulo 17"/>
          <p:cNvSpPr/>
          <p:nvPr/>
        </p:nvSpPr>
        <p:spPr>
          <a:xfrm>
            <a:off x="89744" y="1075458"/>
            <a:ext cx="4269117" cy="369332"/>
          </a:xfrm>
          <a:prstGeom prst="rect">
            <a:avLst/>
          </a:prstGeom>
        </p:spPr>
        <p:txBody>
          <a:bodyPr wrap="none">
            <a:spAutoFit/>
          </a:bodyPr>
          <a:lstStyle/>
          <a:p>
            <a:pPr marL="285750" indent="-285750">
              <a:buFont typeface="Wingdings" panose="05000000000000000000" pitchFamily="2" charset="2"/>
              <a:buChar char="v"/>
            </a:pPr>
            <a:r>
              <a:rPr lang="es-AR" b="1" u="sng" dirty="0" smtClean="0">
                <a:solidFill>
                  <a:srgbClr val="C00000"/>
                </a:solidFill>
              </a:rPr>
              <a:t>Respuesta a la sinusoidal unitaria</a:t>
            </a:r>
            <a:r>
              <a:rPr lang="es-AR" b="1" dirty="0" smtClean="0">
                <a:solidFill>
                  <a:srgbClr val="C00000"/>
                </a:solidFill>
              </a:rPr>
              <a:t>:</a:t>
            </a:r>
            <a:endParaRPr lang="es-AR" b="1" dirty="0">
              <a:solidFill>
                <a:srgbClr val="C00000"/>
              </a:solidFill>
            </a:endParaRPr>
          </a:p>
        </p:txBody>
      </p:sp>
      <p:pic>
        <p:nvPicPr>
          <p:cNvPr id="10" name="Imagen 9"/>
          <p:cNvPicPr>
            <a:picLocks noChangeAspect="1"/>
          </p:cNvPicPr>
          <p:nvPr/>
        </p:nvPicPr>
        <p:blipFill>
          <a:blip r:embed="rId4"/>
          <a:stretch>
            <a:fillRect/>
          </a:stretch>
        </p:blipFill>
        <p:spPr>
          <a:xfrm>
            <a:off x="3477472" y="2211538"/>
            <a:ext cx="4799871" cy="3600000"/>
          </a:xfrm>
          <a:prstGeom prst="rect">
            <a:avLst/>
          </a:prstGeom>
        </p:spPr>
      </p:pic>
      <p:pic>
        <p:nvPicPr>
          <p:cNvPr id="11" name="Imagen 10"/>
          <p:cNvPicPr>
            <a:picLocks noChangeAspect="1"/>
          </p:cNvPicPr>
          <p:nvPr/>
        </p:nvPicPr>
        <p:blipFill>
          <a:blip r:embed="rId5"/>
          <a:stretch>
            <a:fillRect/>
          </a:stretch>
        </p:blipFill>
        <p:spPr>
          <a:xfrm>
            <a:off x="6662364" y="3107906"/>
            <a:ext cx="4799857" cy="3600000"/>
          </a:xfrm>
          <a:prstGeom prst="rect">
            <a:avLst/>
          </a:prstGeom>
        </p:spPr>
      </p:pic>
    </p:spTree>
    <p:extLst>
      <p:ext uri="{BB962C8B-B14F-4D97-AF65-F5344CB8AC3E}">
        <p14:creationId xmlns:p14="http://schemas.microsoft.com/office/powerpoint/2010/main" val="60213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19</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77086" y="1515541"/>
            <a:ext cx="5941192" cy="2431435"/>
          </a:xfrm>
          <a:prstGeom prst="rect">
            <a:avLst/>
          </a:prstGeom>
        </p:spPr>
        <p:txBody>
          <a:bodyPr wrap="square">
            <a:spAutoFit/>
          </a:bodyPr>
          <a:lstStyle/>
          <a:p>
            <a:pPr algn="just"/>
            <a:r>
              <a:rPr lang="es-AR" sz="1600" b="1" u="sng" dirty="0" smtClean="0">
                <a:solidFill>
                  <a:srgbClr val="008000"/>
                </a:solidFill>
              </a:rPr>
              <a:t>Inconveniente</a:t>
            </a:r>
            <a:r>
              <a:rPr lang="es-AR" sz="1600" b="1" dirty="0" smtClean="0">
                <a:solidFill>
                  <a:srgbClr val="008000"/>
                </a:solidFill>
              </a:rPr>
              <a:t>: </a:t>
            </a:r>
            <a:r>
              <a:rPr lang="es-AR" sz="1600" dirty="0" smtClean="0">
                <a:solidFill>
                  <a:srgbClr val="008000"/>
                </a:solidFill>
              </a:rPr>
              <a:t>En el controlador OSAP convencional la acción de control actual </a:t>
            </a:r>
            <a:r>
              <a:rPr lang="es-AR" i="1" dirty="0" smtClean="0">
                <a:solidFill>
                  <a:srgbClr val="008000"/>
                </a:solidFill>
                <a:latin typeface="Times New Roman" panose="02020603050405020304" pitchFamily="18" charset="0"/>
                <a:cs typeface="Times New Roman" panose="02020603050405020304" pitchFamily="18" charset="0"/>
              </a:rPr>
              <a:t>u</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k</a:t>
            </a:r>
            <a:r>
              <a:rPr lang="es-AR" dirty="0" smtClean="0">
                <a:solidFill>
                  <a:srgbClr val="008000"/>
                </a:solidFill>
                <a:latin typeface="Times New Roman" panose="02020603050405020304" pitchFamily="18" charset="0"/>
                <a:cs typeface="Times New Roman" panose="02020603050405020304" pitchFamily="18" charset="0"/>
              </a:rPr>
              <a:t>) </a:t>
            </a:r>
            <a:r>
              <a:rPr lang="es-AR" sz="1600" dirty="0" smtClean="0">
                <a:solidFill>
                  <a:srgbClr val="008000"/>
                </a:solidFill>
              </a:rPr>
              <a:t>depende de la salida actual </a:t>
            </a:r>
            <a:r>
              <a:rPr lang="es-AR" i="1" dirty="0" smtClean="0">
                <a:solidFill>
                  <a:srgbClr val="008000"/>
                </a:solidFill>
                <a:latin typeface="Times New Roman" panose="02020603050405020304" pitchFamily="18" charset="0"/>
                <a:cs typeface="Times New Roman" panose="02020603050405020304" pitchFamily="18" charset="0"/>
              </a:rPr>
              <a:t>y</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k</a:t>
            </a:r>
            <a:r>
              <a:rPr lang="es-AR" dirty="0" smtClean="0">
                <a:solidFill>
                  <a:srgbClr val="008000"/>
                </a:solidFill>
                <a:latin typeface="Times New Roman" panose="02020603050405020304" pitchFamily="18" charset="0"/>
                <a:cs typeface="Times New Roman" panose="02020603050405020304" pitchFamily="18" charset="0"/>
              </a:rPr>
              <a:t>)</a:t>
            </a:r>
            <a:r>
              <a:rPr lang="es-AR" sz="1600" dirty="0" smtClean="0">
                <a:solidFill>
                  <a:srgbClr val="008000"/>
                </a:solidFill>
              </a:rPr>
              <a:t> y debido al tiempo de implementación </a:t>
            </a:r>
            <a:r>
              <a:rPr lang="es-AR" i="1" dirty="0" err="1" smtClean="0">
                <a:solidFill>
                  <a:srgbClr val="008000"/>
                </a:solidFill>
                <a:latin typeface="Times New Roman" panose="02020603050405020304" pitchFamily="18" charset="0"/>
                <a:cs typeface="Times New Roman" panose="02020603050405020304" pitchFamily="18" charset="0"/>
              </a:rPr>
              <a:t>T</a:t>
            </a:r>
            <a:r>
              <a:rPr lang="es-AR" i="1" baseline="-25000" dirty="0" err="1" smtClean="0">
                <a:solidFill>
                  <a:srgbClr val="008000"/>
                </a:solidFill>
                <a:latin typeface="Times New Roman" panose="02020603050405020304" pitchFamily="18" charset="0"/>
                <a:cs typeface="Times New Roman" panose="02020603050405020304" pitchFamily="18" charset="0"/>
              </a:rPr>
              <a:t>d</a:t>
            </a:r>
            <a:r>
              <a:rPr lang="es-AR" sz="1600" dirty="0" smtClean="0">
                <a:solidFill>
                  <a:srgbClr val="008000"/>
                </a:solidFill>
              </a:rPr>
              <a:t>  hay una reducción del ancho de pulso disponible. Cuando la carga presenta una elevada variación de corriente </a:t>
            </a:r>
            <a:r>
              <a:rPr lang="es-AR" dirty="0" smtClean="0">
                <a:solidFill>
                  <a:srgbClr val="008000"/>
                </a:solidFill>
              </a:rPr>
              <a:t>(</a:t>
            </a:r>
            <a:r>
              <a:rPr lang="es-AR" sz="1600" dirty="0" smtClean="0">
                <a:solidFill>
                  <a:srgbClr val="008000"/>
                </a:solidFill>
                <a:sym typeface="Symbol" panose="05050102010706020507" pitchFamily="18" charset="2"/>
              </a:rPr>
              <a:t></a:t>
            </a:r>
            <a:r>
              <a:rPr lang="es-AR" i="1" dirty="0" smtClean="0">
                <a:solidFill>
                  <a:srgbClr val="008000"/>
                </a:solidFill>
                <a:latin typeface="Times New Roman" panose="02020603050405020304" pitchFamily="18" charset="0"/>
                <a:cs typeface="Times New Roman" panose="02020603050405020304" pitchFamily="18" charset="0"/>
              </a:rPr>
              <a:t>di/</a:t>
            </a:r>
            <a:r>
              <a:rPr lang="es-AR" i="1" dirty="0" err="1" smtClean="0">
                <a:solidFill>
                  <a:srgbClr val="008000"/>
                </a:solidFill>
                <a:latin typeface="Times New Roman" panose="02020603050405020304" pitchFamily="18" charset="0"/>
                <a:cs typeface="Times New Roman" panose="02020603050405020304" pitchFamily="18" charset="0"/>
              </a:rPr>
              <a:t>dt</a:t>
            </a:r>
            <a:r>
              <a:rPr lang="es-AR" dirty="0" smtClean="0">
                <a:solidFill>
                  <a:srgbClr val="008000"/>
                </a:solidFill>
              </a:rPr>
              <a:t>)</a:t>
            </a:r>
            <a:r>
              <a:rPr lang="es-AR" sz="1600" dirty="0" smtClean="0">
                <a:solidFill>
                  <a:srgbClr val="008000"/>
                </a:solidFill>
              </a:rPr>
              <a:t>, el controlador debe aportar un ancho de pulso lo mayor posible para evitar caídas de tensión a la salida del inversor. Como el ancho de pulso disponible está reducido por la cantidad </a:t>
            </a:r>
            <a:r>
              <a:rPr lang="es-AR" dirty="0" smtClean="0">
                <a:solidFill>
                  <a:srgbClr val="008000"/>
                </a:solidFill>
              </a:rPr>
              <a:t>(</a:t>
            </a:r>
            <a:r>
              <a:rPr lang="es-AR" i="1" dirty="0" smtClean="0">
                <a:solidFill>
                  <a:srgbClr val="008000"/>
                </a:solidFill>
                <a:latin typeface="Times New Roman" panose="02020603050405020304" pitchFamily="18" charset="0"/>
                <a:cs typeface="Times New Roman" panose="02020603050405020304" pitchFamily="18" charset="0"/>
              </a:rPr>
              <a:t>T</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err="1" smtClean="0">
                <a:solidFill>
                  <a:srgbClr val="008000"/>
                </a:solidFill>
                <a:latin typeface="Times New Roman" panose="02020603050405020304" pitchFamily="18" charset="0"/>
                <a:cs typeface="Times New Roman" panose="02020603050405020304" pitchFamily="18" charset="0"/>
              </a:rPr>
              <a:t>T</a:t>
            </a:r>
            <a:r>
              <a:rPr lang="es-AR" i="1" baseline="-25000" dirty="0" err="1" smtClean="0">
                <a:solidFill>
                  <a:srgbClr val="008000"/>
                </a:solidFill>
                <a:latin typeface="Times New Roman" panose="02020603050405020304" pitchFamily="18" charset="0"/>
                <a:cs typeface="Times New Roman" panose="02020603050405020304" pitchFamily="18" charset="0"/>
              </a:rPr>
              <a:t>d</a:t>
            </a:r>
            <a:r>
              <a:rPr lang="es-AR" dirty="0" smtClean="0">
                <a:solidFill>
                  <a:srgbClr val="008000"/>
                </a:solidFill>
              </a:rPr>
              <a:t>)</a:t>
            </a:r>
            <a:r>
              <a:rPr lang="es-AR" sz="1600" dirty="0" smtClean="0">
                <a:solidFill>
                  <a:srgbClr val="008000"/>
                </a:solidFill>
              </a:rPr>
              <a:t>, este controlador no puede compensar adecuadamente la variación de carga mencionada.</a:t>
            </a:r>
            <a:endParaRPr lang="es-AR" sz="1600" dirty="0">
              <a:solidFill>
                <a:srgbClr val="008000"/>
              </a:solidFill>
            </a:endParaRPr>
          </a:p>
        </p:txBody>
      </p:sp>
      <p:sp>
        <p:nvSpPr>
          <p:cNvPr id="11" name="Rectángulo 10"/>
          <p:cNvSpPr/>
          <p:nvPr/>
        </p:nvSpPr>
        <p:spPr>
          <a:xfrm>
            <a:off x="191344" y="1035963"/>
            <a:ext cx="3884590" cy="400110"/>
          </a:xfrm>
          <a:prstGeom prst="rect">
            <a:avLst/>
          </a:prstGeom>
          <a:solidFill>
            <a:schemeClr val="accent6">
              <a:lumMod val="40000"/>
              <a:lumOff val="60000"/>
            </a:schemeClr>
          </a:solidFill>
        </p:spPr>
        <p:txBody>
          <a:bodyPr wrap="none">
            <a:spAutoFit/>
          </a:bodyPr>
          <a:lstStyle/>
          <a:p>
            <a:pPr marL="0" lvl="1" algn="ctr"/>
            <a:r>
              <a:rPr lang="es-AR" sz="2000" b="1" dirty="0">
                <a:solidFill>
                  <a:schemeClr val="accent6">
                    <a:lumMod val="50000"/>
                  </a:schemeClr>
                </a:solidFill>
              </a:rPr>
              <a:t>Controlador OSAP </a:t>
            </a:r>
            <a:r>
              <a:rPr lang="es-AR" sz="2000" b="1" dirty="0" smtClean="0">
                <a:solidFill>
                  <a:schemeClr val="accent6">
                    <a:lumMod val="50000"/>
                  </a:schemeClr>
                </a:solidFill>
              </a:rPr>
              <a:t>modificado</a:t>
            </a:r>
            <a:endParaRPr lang="es-AR" sz="2000" b="1" dirty="0">
              <a:solidFill>
                <a:schemeClr val="accent6">
                  <a:lumMod val="50000"/>
                </a:schemeClr>
              </a:solidFill>
            </a:endParaRPr>
          </a:p>
        </p:txBody>
      </p:sp>
      <p:sp>
        <p:nvSpPr>
          <p:cNvPr id="8" name="Rectángulo 7"/>
          <p:cNvSpPr/>
          <p:nvPr/>
        </p:nvSpPr>
        <p:spPr>
          <a:xfrm>
            <a:off x="7977676" y="5822745"/>
            <a:ext cx="2177840" cy="369332"/>
          </a:xfrm>
          <a:prstGeom prst="rect">
            <a:avLst/>
          </a:prstGeom>
          <a:ln>
            <a:solidFill>
              <a:srgbClr val="FF0000"/>
            </a:solidFill>
          </a:ln>
        </p:spPr>
        <p:txBody>
          <a:bodyPr wrap="none">
            <a:spAutoFit/>
          </a:bodyPr>
          <a:lstStyle/>
          <a:p>
            <a:r>
              <a:rPr lang="es-AR" i="1" dirty="0" err="1">
                <a:latin typeface="Times New Roman" panose="02020603050405020304" pitchFamily="18" charset="0"/>
                <a:cs typeface="Times New Roman" panose="02020603050405020304" pitchFamily="18" charset="0"/>
              </a:rPr>
              <a:t>T</a:t>
            </a:r>
            <a:r>
              <a:rPr lang="es-AR" i="1" baseline="-25000" dirty="0" err="1">
                <a:latin typeface="Times New Roman" panose="02020603050405020304" pitchFamily="18" charset="0"/>
                <a:cs typeface="Times New Roman" panose="02020603050405020304" pitchFamily="18" charset="0"/>
              </a:rPr>
              <a:t>d</a:t>
            </a:r>
            <a:r>
              <a:rPr lang="es-AR" i="1" dirty="0">
                <a:latin typeface="Times New Roman" panose="02020603050405020304" pitchFamily="18" charset="0"/>
                <a:cs typeface="Times New Roman" panose="02020603050405020304" pitchFamily="18" charset="0"/>
              </a:rPr>
              <a:t> = </a:t>
            </a:r>
            <a:r>
              <a:rPr lang="es-AR" i="1" dirty="0" err="1">
                <a:latin typeface="Times New Roman" panose="02020603050405020304" pitchFamily="18" charset="0"/>
                <a:cs typeface="Times New Roman" panose="02020603050405020304" pitchFamily="18" charset="0"/>
              </a:rPr>
              <a:t>T</a:t>
            </a:r>
            <a:r>
              <a:rPr lang="es-AR" i="1" baseline="-25000" dirty="0" err="1">
                <a:latin typeface="Times New Roman" panose="02020603050405020304" pitchFamily="18" charset="0"/>
                <a:cs typeface="Times New Roman" panose="02020603050405020304" pitchFamily="18" charset="0"/>
              </a:rPr>
              <a:t>adq</a:t>
            </a:r>
            <a:r>
              <a:rPr lang="es-AR" i="1" dirty="0">
                <a:latin typeface="Times New Roman" panose="02020603050405020304" pitchFamily="18" charset="0"/>
                <a:cs typeface="Times New Roman" panose="02020603050405020304" pitchFamily="18" charset="0"/>
              </a:rPr>
              <a:t>+ </a:t>
            </a:r>
            <a:r>
              <a:rPr lang="es-AR" i="1" dirty="0" err="1">
                <a:latin typeface="Times New Roman" panose="02020603050405020304" pitchFamily="18" charset="0"/>
                <a:cs typeface="Times New Roman" panose="02020603050405020304" pitchFamily="18" charset="0"/>
              </a:rPr>
              <a:t>T</a:t>
            </a:r>
            <a:r>
              <a:rPr lang="es-AR" i="1" baseline="-25000" dirty="0" err="1">
                <a:latin typeface="Times New Roman" panose="02020603050405020304" pitchFamily="18" charset="0"/>
                <a:cs typeface="Times New Roman" panose="02020603050405020304" pitchFamily="18" charset="0"/>
              </a:rPr>
              <a:t>adc</a:t>
            </a:r>
            <a:r>
              <a:rPr lang="es-AR" i="1" dirty="0">
                <a:latin typeface="Times New Roman" panose="02020603050405020304" pitchFamily="18" charset="0"/>
                <a:cs typeface="Times New Roman" panose="02020603050405020304" pitchFamily="18" charset="0"/>
              </a:rPr>
              <a:t> + </a:t>
            </a:r>
            <a:r>
              <a:rPr lang="es-AR" i="1" dirty="0" err="1">
                <a:latin typeface="Times New Roman" panose="02020603050405020304" pitchFamily="18" charset="0"/>
                <a:cs typeface="Times New Roman" panose="02020603050405020304" pitchFamily="18" charset="0"/>
              </a:rPr>
              <a:t>T</a:t>
            </a:r>
            <a:r>
              <a:rPr lang="es-AR" i="1" baseline="-25000" dirty="0" err="1">
                <a:latin typeface="Times New Roman" panose="02020603050405020304" pitchFamily="18" charset="0"/>
                <a:cs typeface="Times New Roman" panose="02020603050405020304" pitchFamily="18" charset="0"/>
              </a:rPr>
              <a:t>calc</a:t>
            </a:r>
            <a:endParaRPr lang="es-AR" i="1" baseline="-250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191344" y="4026444"/>
            <a:ext cx="5712677" cy="2664000"/>
          </a:xfrm>
          <a:prstGeom prst="rect">
            <a:avLst/>
          </a:prstGeom>
        </p:spPr>
      </p:pic>
      <p:pic>
        <p:nvPicPr>
          <p:cNvPr id="7" name="Imagen 6"/>
          <p:cNvPicPr>
            <a:picLocks noChangeAspect="1"/>
          </p:cNvPicPr>
          <p:nvPr/>
        </p:nvPicPr>
        <p:blipFill>
          <a:blip r:embed="rId4"/>
          <a:stretch>
            <a:fillRect/>
          </a:stretch>
        </p:blipFill>
        <p:spPr>
          <a:xfrm>
            <a:off x="6453673" y="1308812"/>
            <a:ext cx="5712689" cy="2664000"/>
          </a:xfrm>
          <a:prstGeom prst="rect">
            <a:avLst/>
          </a:prstGeom>
        </p:spPr>
      </p:pic>
      <p:sp>
        <p:nvSpPr>
          <p:cNvPr id="12" name="Rectángulo 11"/>
          <p:cNvSpPr/>
          <p:nvPr/>
        </p:nvSpPr>
        <p:spPr>
          <a:xfrm>
            <a:off x="6205613" y="4104851"/>
            <a:ext cx="5868119" cy="1384995"/>
          </a:xfrm>
          <a:prstGeom prst="rect">
            <a:avLst/>
          </a:prstGeom>
        </p:spPr>
        <p:txBody>
          <a:bodyPr wrap="square">
            <a:spAutoFit/>
          </a:bodyPr>
          <a:lstStyle/>
          <a:p>
            <a:pPr algn="just"/>
            <a:r>
              <a:rPr lang="es-AR" sz="1600" b="1" u="sng" dirty="0" smtClean="0">
                <a:solidFill>
                  <a:srgbClr val="008000"/>
                </a:solidFill>
              </a:rPr>
              <a:t>Solución</a:t>
            </a:r>
            <a:r>
              <a:rPr lang="es-AR" sz="1600" b="1" dirty="0" smtClean="0">
                <a:solidFill>
                  <a:srgbClr val="008000"/>
                </a:solidFill>
              </a:rPr>
              <a:t>: </a:t>
            </a:r>
            <a:r>
              <a:rPr lang="es-AR" sz="1600" dirty="0" smtClean="0">
                <a:solidFill>
                  <a:srgbClr val="008000"/>
                </a:solidFill>
              </a:rPr>
              <a:t>Para evitar el inconveniente mencionado, el controlador OSAP se modifica haciendo que la acción de control actual </a:t>
            </a:r>
            <a:r>
              <a:rPr lang="es-AR" i="1" dirty="0" smtClean="0">
                <a:solidFill>
                  <a:srgbClr val="008000"/>
                </a:solidFill>
                <a:latin typeface="Times New Roman" panose="02020603050405020304" pitchFamily="18" charset="0"/>
                <a:cs typeface="Times New Roman" panose="02020603050405020304" pitchFamily="18" charset="0"/>
              </a:rPr>
              <a:t>u</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k</a:t>
            </a:r>
            <a:r>
              <a:rPr lang="es-AR" dirty="0" smtClean="0">
                <a:solidFill>
                  <a:srgbClr val="008000"/>
                </a:solidFill>
                <a:latin typeface="Times New Roman" panose="02020603050405020304" pitchFamily="18" charset="0"/>
                <a:cs typeface="Times New Roman" panose="02020603050405020304" pitchFamily="18" charset="0"/>
              </a:rPr>
              <a:t>) </a:t>
            </a:r>
            <a:r>
              <a:rPr lang="es-AR" sz="1600" dirty="0" smtClean="0">
                <a:solidFill>
                  <a:srgbClr val="008000"/>
                </a:solidFill>
              </a:rPr>
              <a:t>dependa de la salida anterior </a:t>
            </a:r>
            <a:r>
              <a:rPr lang="es-AR" i="1" dirty="0" smtClean="0">
                <a:solidFill>
                  <a:srgbClr val="008000"/>
                </a:solidFill>
                <a:latin typeface="Times New Roman" panose="02020603050405020304" pitchFamily="18" charset="0"/>
                <a:cs typeface="Times New Roman" panose="02020603050405020304" pitchFamily="18" charset="0"/>
              </a:rPr>
              <a:t>y</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k</a:t>
            </a:r>
            <a:r>
              <a:rPr lang="es-AR" dirty="0" smtClean="0">
                <a:solidFill>
                  <a:srgbClr val="008000"/>
                </a:solidFill>
                <a:latin typeface="Times New Roman" panose="02020603050405020304" pitchFamily="18" charset="0"/>
                <a:cs typeface="Times New Roman" panose="02020603050405020304" pitchFamily="18" charset="0"/>
              </a:rPr>
              <a:t>-1)</a:t>
            </a:r>
            <a:r>
              <a:rPr lang="es-AR" sz="1600" dirty="0" smtClean="0">
                <a:solidFill>
                  <a:srgbClr val="008000"/>
                </a:solidFill>
              </a:rPr>
              <a:t>. De esta forma se puede aplicar la acción de control actual al inicio del periodo sin que afecte el tiempo de implementación </a:t>
            </a:r>
            <a:r>
              <a:rPr lang="es-AR" i="1" dirty="0" err="1" smtClean="0">
                <a:solidFill>
                  <a:srgbClr val="008000"/>
                </a:solidFill>
                <a:latin typeface="Times New Roman" panose="02020603050405020304" pitchFamily="18" charset="0"/>
                <a:cs typeface="Times New Roman" panose="02020603050405020304" pitchFamily="18" charset="0"/>
              </a:rPr>
              <a:t>T</a:t>
            </a:r>
            <a:r>
              <a:rPr lang="es-AR" i="1" baseline="-25000" dirty="0" err="1" smtClean="0">
                <a:solidFill>
                  <a:srgbClr val="008000"/>
                </a:solidFill>
                <a:latin typeface="Times New Roman" panose="02020603050405020304" pitchFamily="18" charset="0"/>
                <a:cs typeface="Times New Roman" panose="02020603050405020304" pitchFamily="18" charset="0"/>
              </a:rPr>
              <a:t>d</a:t>
            </a:r>
            <a:r>
              <a:rPr lang="es-AR" i="1" dirty="0" smtClean="0">
                <a:solidFill>
                  <a:srgbClr val="008000"/>
                </a:solidFill>
              </a:rPr>
              <a:t>.</a:t>
            </a:r>
            <a:endParaRPr lang="es-AR" sz="1600" dirty="0">
              <a:solidFill>
                <a:srgbClr val="008000"/>
              </a:solidFill>
            </a:endParaRPr>
          </a:p>
        </p:txBody>
      </p:sp>
      <p:sp>
        <p:nvSpPr>
          <p:cNvPr id="10" name="Flecha derecha 9"/>
          <p:cNvSpPr/>
          <p:nvPr/>
        </p:nvSpPr>
        <p:spPr>
          <a:xfrm>
            <a:off x="6020686" y="2345982"/>
            <a:ext cx="432987" cy="589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echa derecha 12"/>
          <p:cNvSpPr/>
          <p:nvPr/>
        </p:nvSpPr>
        <p:spPr>
          <a:xfrm rot="10800000">
            <a:off x="5640224" y="4482587"/>
            <a:ext cx="480290" cy="589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60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8" name="Text Box 106"/>
          <p:cNvSpPr txBox="1">
            <a:spLocks noChangeArrowheads="1"/>
          </p:cNvSpPr>
          <p:nvPr/>
        </p:nvSpPr>
        <p:spPr bwMode="auto">
          <a:xfrm>
            <a:off x="407902" y="2037122"/>
            <a:ext cx="11521280" cy="319902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rgbClr val="808080"/>
                  </a:outerShdw>
                </a:effectLst>
              </a14:hiddenEffects>
            </a:ext>
          </a:extLst>
        </p:spPr>
        <p:txBody>
          <a:bodyPr tIns="10800" bIns="10800"/>
          <a:lstStyle>
            <a:lvl1pPr marL="450850" indent="-450850" algn="l" defTabSz="476250">
              <a:spcBef>
                <a:spcPct val="0"/>
              </a:spcBef>
              <a:tabLst>
                <a:tab pos="450850" algn="l"/>
              </a:tabLst>
              <a:defRPr sz="2400">
                <a:solidFill>
                  <a:schemeClr val="tx1"/>
                </a:solidFill>
                <a:latin typeface="Times New Roman" pitchFamily="18" charset="0"/>
              </a:defRPr>
            </a:lvl1pPr>
            <a:lvl2pPr marL="630238" algn="l" defTabSz="476250">
              <a:spcBef>
                <a:spcPct val="0"/>
              </a:spcBef>
              <a:tabLst>
                <a:tab pos="450850" algn="l"/>
              </a:tabLst>
              <a:defRPr sz="2400">
                <a:solidFill>
                  <a:schemeClr val="tx1"/>
                </a:solidFill>
                <a:latin typeface="Times New Roman" pitchFamily="18" charset="0"/>
              </a:defRPr>
            </a:lvl2pPr>
            <a:lvl3pPr algn="l" defTabSz="476250">
              <a:spcBef>
                <a:spcPct val="0"/>
              </a:spcBef>
              <a:tabLst>
                <a:tab pos="450850" algn="l"/>
              </a:tabLst>
              <a:defRPr sz="2400">
                <a:solidFill>
                  <a:schemeClr val="tx1"/>
                </a:solidFill>
                <a:latin typeface="Times New Roman" pitchFamily="18" charset="0"/>
              </a:defRPr>
            </a:lvl3pPr>
            <a:lvl4pPr algn="l" defTabSz="476250">
              <a:spcBef>
                <a:spcPct val="0"/>
              </a:spcBef>
              <a:tabLst>
                <a:tab pos="450850" algn="l"/>
              </a:tabLst>
              <a:defRPr sz="2400">
                <a:solidFill>
                  <a:schemeClr val="tx1"/>
                </a:solidFill>
                <a:latin typeface="Times New Roman" pitchFamily="18" charset="0"/>
              </a:defRPr>
            </a:lvl4pPr>
            <a:lvl5pPr algn="l" defTabSz="476250">
              <a:spcBef>
                <a:spcPct val="0"/>
              </a:spcBef>
              <a:tabLst>
                <a:tab pos="450850" algn="l"/>
              </a:tabLst>
              <a:defRPr sz="2400">
                <a:solidFill>
                  <a:schemeClr val="tx1"/>
                </a:solidFill>
                <a:latin typeface="Times New Roman" pitchFamily="18" charset="0"/>
              </a:defRPr>
            </a:lvl5pPr>
            <a:lvl6pPr defTabSz="476250" fontAlgn="base">
              <a:spcBef>
                <a:spcPct val="0"/>
              </a:spcBef>
              <a:spcAft>
                <a:spcPct val="0"/>
              </a:spcAft>
              <a:tabLst>
                <a:tab pos="450850" algn="l"/>
              </a:tabLst>
              <a:defRPr sz="2400">
                <a:solidFill>
                  <a:schemeClr val="tx1"/>
                </a:solidFill>
                <a:latin typeface="Times New Roman" pitchFamily="18" charset="0"/>
              </a:defRPr>
            </a:lvl6pPr>
            <a:lvl7pPr defTabSz="476250" fontAlgn="base">
              <a:spcBef>
                <a:spcPct val="0"/>
              </a:spcBef>
              <a:spcAft>
                <a:spcPct val="0"/>
              </a:spcAft>
              <a:tabLst>
                <a:tab pos="450850" algn="l"/>
              </a:tabLst>
              <a:defRPr sz="2400">
                <a:solidFill>
                  <a:schemeClr val="tx1"/>
                </a:solidFill>
                <a:latin typeface="Times New Roman" pitchFamily="18" charset="0"/>
              </a:defRPr>
            </a:lvl7pPr>
            <a:lvl8pPr defTabSz="476250" fontAlgn="base">
              <a:spcBef>
                <a:spcPct val="0"/>
              </a:spcBef>
              <a:spcAft>
                <a:spcPct val="0"/>
              </a:spcAft>
              <a:tabLst>
                <a:tab pos="450850" algn="l"/>
              </a:tabLst>
              <a:defRPr sz="2400">
                <a:solidFill>
                  <a:schemeClr val="tx1"/>
                </a:solidFill>
                <a:latin typeface="Times New Roman" pitchFamily="18" charset="0"/>
              </a:defRPr>
            </a:lvl8pPr>
            <a:lvl9pPr defTabSz="476250" fontAlgn="base">
              <a:spcBef>
                <a:spcPct val="0"/>
              </a:spcBef>
              <a:spcAft>
                <a:spcPct val="0"/>
              </a:spcAft>
              <a:tabLst>
                <a:tab pos="450850" algn="l"/>
              </a:tabLst>
              <a:defRPr sz="2400">
                <a:solidFill>
                  <a:schemeClr val="tx1"/>
                </a:solidFill>
                <a:latin typeface="Times New Roman" pitchFamily="18" charset="0"/>
              </a:defRPr>
            </a:lvl9pPr>
          </a:lstStyle>
          <a:p>
            <a:pPr>
              <a:lnSpc>
                <a:spcPct val="120000"/>
              </a:lnSpc>
              <a:spcBef>
                <a:spcPts val="600"/>
              </a:spcBef>
              <a:buClr>
                <a:srgbClr val="FF3300"/>
              </a:buClr>
              <a:buFont typeface="Wingdings" pitchFamily="2" charset="2"/>
              <a:buChar char="þ"/>
            </a:pPr>
            <a:r>
              <a:rPr lang="es-AR" b="1" dirty="0" smtClean="0">
                <a:solidFill>
                  <a:schemeClr val="tx1">
                    <a:lumMod val="65000"/>
                    <a:lumOff val="35000"/>
                  </a:schemeClr>
                </a:solidFill>
                <a:effectLst>
                  <a:outerShdw blurRad="38100" dist="38100" dir="2700000" algn="tl">
                    <a:srgbClr val="C0C0C0"/>
                  </a:outerShdw>
                </a:effectLst>
                <a:latin typeface="Arial" charset="0"/>
              </a:rPr>
              <a:t>Controladores </a:t>
            </a:r>
            <a:r>
              <a:rPr lang="es-AR" b="1" dirty="0">
                <a:solidFill>
                  <a:schemeClr val="tx1">
                    <a:lumMod val="65000"/>
                    <a:lumOff val="35000"/>
                  </a:schemeClr>
                </a:solidFill>
                <a:effectLst>
                  <a:outerShdw blurRad="38100" dist="38100" dir="2700000" algn="tl">
                    <a:srgbClr val="C0C0C0"/>
                  </a:outerShdw>
                </a:effectLst>
                <a:latin typeface="Arial" charset="0"/>
              </a:rPr>
              <a:t>Modelados y Diseñados en el Dominio del Tiempo Discreto.</a:t>
            </a:r>
          </a:p>
          <a:p>
            <a:pPr marL="973138" lvl="1" indent="-342900">
              <a:lnSpc>
                <a:spcPct val="120000"/>
              </a:lnSpc>
              <a:spcBef>
                <a:spcPts val="600"/>
              </a:spcBef>
              <a:buClr>
                <a:srgbClr val="FF3300"/>
              </a:buClr>
              <a:buFont typeface="Wingdings" panose="05000000000000000000" pitchFamily="2" charset="2"/>
              <a:buChar char="v"/>
            </a:pPr>
            <a:r>
              <a:rPr lang="es-AR" b="1" dirty="0">
                <a:solidFill>
                  <a:schemeClr val="tx1">
                    <a:lumMod val="65000"/>
                    <a:lumOff val="35000"/>
                  </a:schemeClr>
                </a:solidFill>
                <a:effectLst>
                  <a:outerShdw blurRad="38100" dist="38100" dir="2700000" algn="tl">
                    <a:srgbClr val="C0C0C0"/>
                  </a:outerShdw>
                </a:effectLst>
                <a:latin typeface="Arial" charset="0"/>
              </a:rPr>
              <a:t>Controladores de Respuesta de Tiempo Mínimo (</a:t>
            </a:r>
            <a:r>
              <a:rPr lang="es-AR" b="1" i="1" dirty="0" err="1">
                <a:solidFill>
                  <a:schemeClr val="tx1">
                    <a:lumMod val="65000"/>
                    <a:lumOff val="35000"/>
                  </a:schemeClr>
                </a:solidFill>
                <a:effectLst>
                  <a:outerShdw blurRad="38100" dist="38100" dir="2700000" algn="tl">
                    <a:srgbClr val="C0C0C0"/>
                  </a:outerShdw>
                </a:effectLst>
                <a:latin typeface="Arial" charset="0"/>
              </a:rPr>
              <a:t>Deadbeat</a:t>
            </a:r>
            <a:r>
              <a:rPr lang="es-AR" b="1" dirty="0">
                <a:solidFill>
                  <a:schemeClr val="tx1">
                    <a:lumMod val="65000"/>
                    <a:lumOff val="35000"/>
                  </a:schemeClr>
                </a:solidFill>
                <a:effectLst>
                  <a:outerShdw blurRad="38100" dist="38100" dir="2700000" algn="tl">
                    <a:srgbClr val="C0C0C0"/>
                  </a:outerShdw>
                </a:effectLst>
                <a:latin typeface="Arial" charset="0"/>
              </a:rPr>
              <a:t>).</a:t>
            </a:r>
          </a:p>
          <a:p>
            <a:pPr marL="973138" lvl="1" indent="-342900">
              <a:lnSpc>
                <a:spcPct val="120000"/>
              </a:lnSpc>
              <a:spcBef>
                <a:spcPts val="600"/>
              </a:spcBef>
              <a:buClr>
                <a:srgbClr val="FF3300"/>
              </a:buClr>
              <a:buFont typeface="Wingdings" panose="05000000000000000000" pitchFamily="2" charset="2"/>
              <a:buChar char="v"/>
            </a:pPr>
            <a:r>
              <a:rPr lang="es-AR" b="1" dirty="0">
                <a:solidFill>
                  <a:schemeClr val="tx1">
                    <a:lumMod val="65000"/>
                    <a:lumOff val="35000"/>
                  </a:schemeClr>
                </a:solidFill>
                <a:effectLst>
                  <a:outerShdw blurRad="38100" dist="38100" dir="2700000" algn="tl">
                    <a:srgbClr val="C0C0C0"/>
                  </a:outerShdw>
                </a:effectLst>
                <a:latin typeface="Arial" charset="0"/>
              </a:rPr>
              <a:t>Controladores OSAP y OSAP Modificado.</a:t>
            </a:r>
          </a:p>
          <a:p>
            <a:pPr marL="973138" lvl="1" indent="-342900">
              <a:lnSpc>
                <a:spcPct val="120000"/>
              </a:lnSpc>
              <a:spcBef>
                <a:spcPts val="600"/>
              </a:spcBef>
              <a:buClr>
                <a:srgbClr val="FF3300"/>
              </a:buClr>
              <a:buFont typeface="Wingdings" panose="05000000000000000000" pitchFamily="2" charset="2"/>
              <a:buChar char="v"/>
            </a:pPr>
            <a:r>
              <a:rPr lang="es-AR" b="1" dirty="0">
                <a:solidFill>
                  <a:schemeClr val="tx1">
                    <a:lumMod val="65000"/>
                    <a:lumOff val="35000"/>
                  </a:schemeClr>
                </a:solidFill>
                <a:effectLst>
                  <a:outerShdw blurRad="38100" dist="38100" dir="2700000" algn="tl">
                    <a:srgbClr val="C0C0C0"/>
                  </a:outerShdw>
                </a:effectLst>
                <a:latin typeface="Arial" charset="0"/>
              </a:rPr>
              <a:t>Controlador PID </a:t>
            </a:r>
            <a:r>
              <a:rPr lang="es-AR" b="1" dirty="0" smtClean="0">
                <a:solidFill>
                  <a:schemeClr val="tx1">
                    <a:lumMod val="65000"/>
                    <a:lumOff val="35000"/>
                  </a:schemeClr>
                </a:solidFill>
                <a:effectLst>
                  <a:outerShdw blurRad="38100" dist="38100" dir="2700000" algn="tl">
                    <a:srgbClr val="C0C0C0"/>
                  </a:outerShdw>
                </a:effectLst>
                <a:latin typeface="Arial" charset="0"/>
              </a:rPr>
              <a:t>predictivos.</a:t>
            </a:r>
          </a:p>
          <a:p>
            <a:pPr>
              <a:lnSpc>
                <a:spcPct val="120000"/>
              </a:lnSpc>
              <a:spcBef>
                <a:spcPts val="600"/>
              </a:spcBef>
              <a:buClr>
                <a:srgbClr val="FF3300"/>
              </a:buClr>
              <a:buFont typeface="Wingdings" pitchFamily="2" charset="2"/>
              <a:buChar char="þ"/>
            </a:pPr>
            <a:r>
              <a:rPr lang="es-AR" b="1" dirty="0" smtClean="0">
                <a:solidFill>
                  <a:schemeClr val="tx1">
                    <a:lumMod val="65000"/>
                    <a:lumOff val="35000"/>
                  </a:schemeClr>
                </a:solidFill>
                <a:effectLst>
                  <a:outerShdw blurRad="38100" dist="38100" dir="2700000" algn="tl">
                    <a:srgbClr val="C0C0C0"/>
                  </a:outerShdw>
                </a:effectLst>
                <a:latin typeface="Arial" charset="0"/>
              </a:rPr>
              <a:t>Principio de Modelo Interno para Sistemas Discretos</a:t>
            </a:r>
          </a:p>
          <a:p>
            <a:pPr>
              <a:lnSpc>
                <a:spcPct val="120000"/>
              </a:lnSpc>
              <a:spcBef>
                <a:spcPts val="600"/>
              </a:spcBef>
              <a:buClr>
                <a:srgbClr val="FF3300"/>
              </a:buClr>
              <a:buFont typeface="Wingdings" pitchFamily="2" charset="2"/>
              <a:buChar char="þ"/>
            </a:pPr>
            <a:endParaRPr lang="es-AR" b="1" dirty="0" smtClean="0">
              <a:solidFill>
                <a:schemeClr val="tx1">
                  <a:lumMod val="65000"/>
                  <a:lumOff val="35000"/>
                </a:schemeClr>
              </a:solidFill>
              <a:effectLst>
                <a:outerShdw blurRad="38100" dist="38100" dir="2700000" algn="tl">
                  <a:srgbClr val="C0C0C0"/>
                </a:outerShdw>
              </a:effectLst>
              <a:latin typeface="Arial" charset="0"/>
            </a:endParaRPr>
          </a:p>
        </p:txBody>
      </p:sp>
      <p:sp>
        <p:nvSpPr>
          <p:cNvPr id="10" name="Rectángulo 9"/>
          <p:cNvSpPr/>
          <p:nvPr/>
        </p:nvSpPr>
        <p:spPr>
          <a:xfrm>
            <a:off x="223562" y="1140753"/>
            <a:ext cx="11777094" cy="523220"/>
          </a:xfrm>
          <a:prstGeom prst="rect">
            <a:avLst/>
          </a:prstGeom>
        </p:spPr>
        <p:txBody>
          <a:bodyPr wrap="square">
            <a:spAutoFit/>
          </a:bodyPr>
          <a:lstStyle/>
          <a:p>
            <a:pPr marL="1698625" indent="-1698625" algn="just"/>
            <a:r>
              <a:rPr lang="es-AR" sz="2800" b="1" u="sng" dirty="0">
                <a:solidFill>
                  <a:schemeClr val="accent5">
                    <a:lumMod val="75000"/>
                  </a:schemeClr>
                </a:solidFill>
              </a:rPr>
              <a:t>Tema </a:t>
            </a:r>
            <a:r>
              <a:rPr lang="es-AR" sz="2800" b="1" u="sng" dirty="0" smtClean="0">
                <a:solidFill>
                  <a:schemeClr val="accent5">
                    <a:lumMod val="75000"/>
                  </a:schemeClr>
                </a:solidFill>
              </a:rPr>
              <a:t>4</a:t>
            </a:r>
            <a:r>
              <a:rPr lang="es-AR" sz="2800" b="1" dirty="0" smtClean="0">
                <a:solidFill>
                  <a:schemeClr val="accent5">
                    <a:lumMod val="75000"/>
                  </a:schemeClr>
                </a:solidFill>
              </a:rPr>
              <a:t>: </a:t>
            </a:r>
            <a:r>
              <a:rPr lang="es-AR" sz="2800" b="1" dirty="0" smtClean="0">
                <a:solidFill>
                  <a:schemeClr val="accent5">
                    <a:lumMod val="75000"/>
                  </a:schemeClr>
                </a:solidFill>
                <a:ea typeface="Times New Roman" panose="02020603050405020304" pitchFamily="18" charset="0"/>
              </a:rPr>
              <a:t>Diseño de Controladores en el Dominio de Tiempo Discreto</a:t>
            </a:r>
            <a:endParaRPr lang="es-AR" sz="2800" b="1" dirty="0">
              <a:solidFill>
                <a:schemeClr val="accent5">
                  <a:lumMod val="75000"/>
                </a:schemeClr>
              </a:solidFill>
              <a:ea typeface="Times New Roman" panose="02020603050405020304" pitchFamily="18" charset="0"/>
            </a:endParaRPr>
          </a:p>
        </p:txBody>
      </p:sp>
      <p:sp>
        <p:nvSpPr>
          <p:cNvPr id="11" name="Rectangle 2"/>
          <p:cNvSpPr>
            <a:spLocks noGrp="1" noChangeArrowheads="1"/>
          </p:cNvSpPr>
          <p:nvPr>
            <p:ph type="title"/>
          </p:nvPr>
        </p:nvSpPr>
        <p:spPr bwMode="auto">
          <a:xfrm>
            <a:off x="2925764" y="288926"/>
            <a:ext cx="6537325" cy="588963"/>
          </a:xfr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ctr"/>
            <a:r>
              <a:rPr lang="es-AR" sz="2800" b="1" dirty="0" smtClean="0">
                <a:solidFill>
                  <a:schemeClr val="bg1"/>
                </a:solidFill>
                <a:effectLst/>
                <a:latin typeface="Arial" panose="020B0604020202020204" pitchFamily="34" charset="0"/>
                <a:cs typeface="Arial" panose="020B0604020202020204" pitchFamily="34" charset="0"/>
              </a:rPr>
              <a:t>Temas de la Unidad 4</a:t>
            </a:r>
            <a:endParaRPr lang="es-AR" sz="28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09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20</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1" name="Rectángulo 10"/>
          <p:cNvSpPr/>
          <p:nvPr/>
        </p:nvSpPr>
        <p:spPr>
          <a:xfrm>
            <a:off x="100585" y="1034560"/>
            <a:ext cx="5130572" cy="369332"/>
          </a:xfrm>
          <a:prstGeom prst="rect">
            <a:avLst/>
          </a:prstGeom>
          <a:noFill/>
        </p:spPr>
        <p:txBody>
          <a:bodyPr wrap="none">
            <a:spAutoFit/>
          </a:bodyPr>
          <a:lstStyle/>
          <a:p>
            <a:pPr marL="0" lvl="1" algn="ctr"/>
            <a:r>
              <a:rPr lang="es-AR" b="1" u="sng" dirty="0" smtClean="0">
                <a:solidFill>
                  <a:srgbClr val="008000"/>
                </a:solidFill>
              </a:rPr>
              <a:t>Estructura del controlador </a:t>
            </a:r>
            <a:r>
              <a:rPr lang="es-AR" b="1" u="sng" dirty="0">
                <a:solidFill>
                  <a:srgbClr val="008000"/>
                </a:solidFill>
              </a:rPr>
              <a:t>OSAP </a:t>
            </a:r>
            <a:r>
              <a:rPr lang="es-AR" b="1" u="sng" dirty="0" smtClean="0">
                <a:solidFill>
                  <a:srgbClr val="008000"/>
                </a:solidFill>
              </a:rPr>
              <a:t>modificado</a:t>
            </a:r>
            <a:endParaRPr lang="es-AR" b="1" u="sng" dirty="0">
              <a:solidFill>
                <a:srgbClr val="008000"/>
              </a:solidFill>
            </a:endParaRPr>
          </a:p>
        </p:txBody>
      </p:sp>
      <p:sp>
        <p:nvSpPr>
          <p:cNvPr id="13" name="Rectángulo 12"/>
          <p:cNvSpPr/>
          <p:nvPr/>
        </p:nvSpPr>
        <p:spPr>
          <a:xfrm>
            <a:off x="191345" y="1589673"/>
            <a:ext cx="4736255" cy="338554"/>
          </a:xfrm>
          <a:prstGeom prst="rect">
            <a:avLst/>
          </a:prstGeom>
        </p:spPr>
        <p:txBody>
          <a:bodyPr wrap="square">
            <a:spAutoFit/>
          </a:bodyPr>
          <a:lstStyle/>
          <a:p>
            <a:pPr algn="just"/>
            <a:r>
              <a:rPr lang="es-AR" sz="1600" dirty="0" smtClean="0">
                <a:solidFill>
                  <a:srgbClr val="008000"/>
                </a:solidFill>
              </a:rPr>
              <a:t>Sea la FT discreta del inversor monofásico PWM:</a:t>
            </a:r>
            <a:endParaRPr lang="es-AR" sz="1600" dirty="0">
              <a:solidFill>
                <a:srgbClr val="008000"/>
              </a:solidFill>
            </a:endParaRPr>
          </a:p>
        </p:txBody>
      </p:sp>
      <p:graphicFrame>
        <p:nvGraphicFramePr>
          <p:cNvPr id="14" name="1 Objeto"/>
          <p:cNvGraphicFramePr>
            <a:graphicFrameLocks noChangeAspect="1"/>
          </p:cNvGraphicFramePr>
          <p:nvPr>
            <p:extLst/>
          </p:nvPr>
        </p:nvGraphicFramePr>
        <p:xfrm>
          <a:off x="5241925" y="1400175"/>
          <a:ext cx="5381625" cy="717550"/>
        </p:xfrm>
        <a:graphic>
          <a:graphicData uri="http://schemas.openxmlformats.org/presentationml/2006/ole">
            <mc:AlternateContent xmlns:mc="http://schemas.openxmlformats.org/markup-compatibility/2006">
              <mc:Choice xmlns:v="urn:schemas-microsoft-com:vml" Requires="v">
                <p:oleObj spid="_x0000_s500758" name="Equation" r:id="rId4" imgW="3213000" imgH="431640" progId="Equation.DSMT4">
                  <p:embed/>
                </p:oleObj>
              </mc:Choice>
              <mc:Fallback>
                <p:oleObj name="Equation" r:id="rId4" imgW="3213000" imgH="431640" progId="Equation.DSMT4">
                  <p:embed/>
                  <p:pic>
                    <p:nvPicPr>
                      <p:cNvPr id="14" name="1 Objeto"/>
                      <p:cNvPicPr>
                        <a:picLocks noChangeAspect="1" noChangeArrowheads="1"/>
                      </p:cNvPicPr>
                      <p:nvPr/>
                    </p:nvPicPr>
                    <p:blipFill>
                      <a:blip r:embed="rId5"/>
                      <a:srcRect/>
                      <a:stretch>
                        <a:fillRect/>
                      </a:stretch>
                    </p:blipFill>
                    <p:spPr bwMode="auto">
                      <a:xfrm>
                        <a:off x="5241925" y="1400175"/>
                        <a:ext cx="5381625" cy="717550"/>
                      </a:xfrm>
                      <a:prstGeom prst="rect">
                        <a:avLst/>
                      </a:prstGeom>
                      <a:noFill/>
                      <a:ln>
                        <a:noFill/>
                      </a:ln>
                      <a:extLst/>
                    </p:spPr>
                  </p:pic>
                </p:oleObj>
              </mc:Fallback>
            </mc:AlternateContent>
          </a:graphicData>
        </a:graphic>
      </p:graphicFrame>
      <p:sp>
        <p:nvSpPr>
          <p:cNvPr id="15" name="Rectángulo 14"/>
          <p:cNvSpPr/>
          <p:nvPr/>
        </p:nvSpPr>
        <p:spPr>
          <a:xfrm>
            <a:off x="191345" y="2133899"/>
            <a:ext cx="4736255" cy="584775"/>
          </a:xfrm>
          <a:prstGeom prst="rect">
            <a:avLst/>
          </a:prstGeom>
        </p:spPr>
        <p:txBody>
          <a:bodyPr wrap="square">
            <a:spAutoFit/>
          </a:bodyPr>
          <a:lstStyle/>
          <a:p>
            <a:pPr algn="just"/>
            <a:r>
              <a:rPr lang="es-AR" sz="1600" dirty="0" smtClean="0">
                <a:solidFill>
                  <a:srgbClr val="008000"/>
                </a:solidFill>
              </a:rPr>
              <a:t>Reordenando y aplicando la anti-transformada Z, la ecuación recursiva de la salida actual queda:</a:t>
            </a:r>
            <a:endParaRPr lang="es-AR" sz="1600" dirty="0">
              <a:solidFill>
                <a:srgbClr val="008000"/>
              </a:solidFill>
            </a:endParaRPr>
          </a:p>
        </p:txBody>
      </p:sp>
      <p:graphicFrame>
        <p:nvGraphicFramePr>
          <p:cNvPr id="16" name="1 Objeto"/>
          <p:cNvGraphicFramePr>
            <a:graphicFrameLocks noChangeAspect="1"/>
          </p:cNvGraphicFramePr>
          <p:nvPr>
            <p:extLst/>
          </p:nvPr>
        </p:nvGraphicFramePr>
        <p:xfrm>
          <a:off x="5281613" y="2258011"/>
          <a:ext cx="4997450" cy="336550"/>
        </p:xfrm>
        <a:graphic>
          <a:graphicData uri="http://schemas.openxmlformats.org/presentationml/2006/ole">
            <mc:AlternateContent xmlns:mc="http://schemas.openxmlformats.org/markup-compatibility/2006">
              <mc:Choice xmlns:v="urn:schemas-microsoft-com:vml" Requires="v">
                <p:oleObj spid="_x0000_s500759" name="Equation" r:id="rId6" imgW="2984400" imgH="203040" progId="Equation.DSMT4">
                  <p:embed/>
                </p:oleObj>
              </mc:Choice>
              <mc:Fallback>
                <p:oleObj name="Equation" r:id="rId6" imgW="2984400" imgH="203040" progId="Equation.DSMT4">
                  <p:embed/>
                  <p:pic>
                    <p:nvPicPr>
                      <p:cNvPr id="16" name="1 Objeto"/>
                      <p:cNvPicPr>
                        <a:picLocks noChangeAspect="1" noChangeArrowheads="1"/>
                      </p:cNvPicPr>
                      <p:nvPr/>
                    </p:nvPicPr>
                    <p:blipFill>
                      <a:blip r:embed="rId7"/>
                      <a:srcRect/>
                      <a:stretch>
                        <a:fillRect/>
                      </a:stretch>
                    </p:blipFill>
                    <p:spPr bwMode="auto">
                      <a:xfrm>
                        <a:off x="5281613" y="2258011"/>
                        <a:ext cx="4997450" cy="336550"/>
                      </a:xfrm>
                      <a:prstGeom prst="rect">
                        <a:avLst/>
                      </a:prstGeom>
                      <a:noFill/>
                      <a:ln>
                        <a:noFill/>
                      </a:ln>
                      <a:extLst/>
                    </p:spPr>
                  </p:pic>
                </p:oleObj>
              </mc:Fallback>
            </mc:AlternateContent>
          </a:graphicData>
        </a:graphic>
      </p:graphicFrame>
      <p:sp>
        <p:nvSpPr>
          <p:cNvPr id="17" name="Rectángulo 16"/>
          <p:cNvSpPr/>
          <p:nvPr/>
        </p:nvSpPr>
        <p:spPr>
          <a:xfrm>
            <a:off x="191344" y="2901919"/>
            <a:ext cx="6390524" cy="584775"/>
          </a:xfrm>
          <a:prstGeom prst="rect">
            <a:avLst/>
          </a:prstGeom>
        </p:spPr>
        <p:txBody>
          <a:bodyPr wrap="square">
            <a:spAutoFit/>
          </a:bodyPr>
          <a:lstStyle/>
          <a:p>
            <a:pPr algn="just"/>
            <a:r>
              <a:rPr lang="es-AR" sz="1600" dirty="0" smtClean="0">
                <a:solidFill>
                  <a:srgbClr val="008000"/>
                </a:solidFill>
              </a:rPr>
              <a:t>La ecuación recursiva que permite obtener la acción de control mediante el controlador OSAP es:</a:t>
            </a:r>
            <a:endParaRPr lang="es-AR" sz="1600" dirty="0">
              <a:solidFill>
                <a:srgbClr val="008000"/>
              </a:solidFill>
            </a:endParaRPr>
          </a:p>
        </p:txBody>
      </p:sp>
      <p:graphicFrame>
        <p:nvGraphicFramePr>
          <p:cNvPr id="18" name="1 Objeto"/>
          <p:cNvGraphicFramePr>
            <a:graphicFrameLocks noChangeAspect="1"/>
          </p:cNvGraphicFramePr>
          <p:nvPr>
            <p:extLst/>
          </p:nvPr>
        </p:nvGraphicFramePr>
        <p:xfrm>
          <a:off x="6657741" y="2793874"/>
          <a:ext cx="4638675" cy="677862"/>
        </p:xfrm>
        <a:graphic>
          <a:graphicData uri="http://schemas.openxmlformats.org/presentationml/2006/ole">
            <mc:AlternateContent xmlns:mc="http://schemas.openxmlformats.org/markup-compatibility/2006">
              <mc:Choice xmlns:v="urn:schemas-microsoft-com:vml" Requires="v">
                <p:oleObj spid="_x0000_s500760" name="Equation" r:id="rId8" imgW="2768400" imgH="406080" progId="Equation.DSMT4">
                  <p:embed/>
                </p:oleObj>
              </mc:Choice>
              <mc:Fallback>
                <p:oleObj name="Equation" r:id="rId8" imgW="2768400" imgH="406080" progId="Equation.DSMT4">
                  <p:embed/>
                  <p:pic>
                    <p:nvPicPr>
                      <p:cNvPr id="18" name="1 Objeto"/>
                      <p:cNvPicPr>
                        <a:picLocks noChangeAspect="1" noChangeArrowheads="1"/>
                      </p:cNvPicPr>
                      <p:nvPr/>
                    </p:nvPicPr>
                    <p:blipFill>
                      <a:blip r:embed="rId9"/>
                      <a:srcRect/>
                      <a:stretch>
                        <a:fillRect/>
                      </a:stretch>
                    </p:blipFill>
                    <p:spPr bwMode="auto">
                      <a:xfrm>
                        <a:off x="6657741" y="2793874"/>
                        <a:ext cx="4638675" cy="677862"/>
                      </a:xfrm>
                      <a:prstGeom prst="rect">
                        <a:avLst/>
                      </a:prstGeom>
                      <a:noFill/>
                      <a:ln>
                        <a:noFill/>
                      </a:ln>
                      <a:extLst/>
                    </p:spPr>
                  </p:pic>
                </p:oleObj>
              </mc:Fallback>
            </mc:AlternateContent>
          </a:graphicData>
        </a:graphic>
      </p:graphicFrame>
      <p:sp>
        <p:nvSpPr>
          <p:cNvPr id="19" name="Rectángulo 18"/>
          <p:cNvSpPr/>
          <p:nvPr/>
        </p:nvSpPr>
        <p:spPr>
          <a:xfrm>
            <a:off x="191344" y="3557266"/>
            <a:ext cx="9867055" cy="369332"/>
          </a:xfrm>
          <a:prstGeom prst="rect">
            <a:avLst/>
          </a:prstGeom>
        </p:spPr>
        <p:txBody>
          <a:bodyPr wrap="square">
            <a:spAutoFit/>
          </a:bodyPr>
          <a:lstStyle/>
          <a:p>
            <a:pPr algn="just"/>
            <a:r>
              <a:rPr lang="es-AR" dirty="0" smtClean="0">
                <a:solidFill>
                  <a:srgbClr val="008000"/>
                </a:solidFill>
              </a:rPr>
              <a:t>Reemplazando </a:t>
            </a:r>
            <a:r>
              <a:rPr lang="es-AR" i="1" dirty="0" smtClean="0">
                <a:solidFill>
                  <a:srgbClr val="008000"/>
                </a:solidFill>
                <a:latin typeface="Times New Roman" panose="02020603050405020304" pitchFamily="18" charset="0"/>
                <a:cs typeface="Times New Roman" panose="02020603050405020304" pitchFamily="18" charset="0"/>
              </a:rPr>
              <a:t>y</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k</a:t>
            </a:r>
            <a:r>
              <a:rPr lang="es-AR" dirty="0" smtClean="0">
                <a:solidFill>
                  <a:srgbClr val="008000"/>
                </a:solidFill>
                <a:latin typeface="Times New Roman" panose="02020603050405020304" pitchFamily="18" charset="0"/>
                <a:cs typeface="Times New Roman" panose="02020603050405020304" pitchFamily="18" charset="0"/>
              </a:rPr>
              <a:t>) </a:t>
            </a:r>
            <a:r>
              <a:rPr lang="es-AR" dirty="0" smtClean="0">
                <a:solidFill>
                  <a:srgbClr val="008000"/>
                </a:solidFill>
              </a:rPr>
              <a:t>en </a:t>
            </a:r>
            <a:r>
              <a:rPr lang="es-AR" i="1" dirty="0" smtClean="0">
                <a:solidFill>
                  <a:srgbClr val="008000"/>
                </a:solidFill>
                <a:latin typeface="Times New Roman" panose="02020603050405020304" pitchFamily="18" charset="0"/>
                <a:cs typeface="Times New Roman" panose="02020603050405020304" pitchFamily="18" charset="0"/>
              </a:rPr>
              <a:t>u</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k</a:t>
            </a:r>
            <a:r>
              <a:rPr lang="es-AR"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rPr>
              <a:t>, la ecuación recursiva del controlador OSAP modificado resulta:</a:t>
            </a:r>
            <a:endParaRPr lang="es-AR" dirty="0">
              <a:solidFill>
                <a:srgbClr val="008000"/>
              </a:solidFill>
            </a:endParaRPr>
          </a:p>
        </p:txBody>
      </p:sp>
      <p:graphicFrame>
        <p:nvGraphicFramePr>
          <p:cNvPr id="20" name="1 Objeto"/>
          <p:cNvGraphicFramePr>
            <a:graphicFrameLocks noChangeAspect="1"/>
          </p:cNvGraphicFramePr>
          <p:nvPr>
            <p:extLst/>
          </p:nvPr>
        </p:nvGraphicFramePr>
        <p:xfrm>
          <a:off x="1195027" y="4039144"/>
          <a:ext cx="9801946" cy="433571"/>
        </p:xfrm>
        <a:graphic>
          <a:graphicData uri="http://schemas.openxmlformats.org/presentationml/2006/ole">
            <mc:AlternateContent xmlns:mc="http://schemas.openxmlformats.org/markup-compatibility/2006">
              <mc:Choice xmlns:v="urn:schemas-microsoft-com:vml" Requires="v">
                <p:oleObj spid="_x0000_s500761" name="Equation" r:id="rId10" imgW="4584600" imgH="203040" progId="Equation.DSMT4">
                  <p:embed/>
                </p:oleObj>
              </mc:Choice>
              <mc:Fallback>
                <p:oleObj name="Equation" r:id="rId10" imgW="4584600" imgH="203040" progId="Equation.DSMT4">
                  <p:embed/>
                  <p:pic>
                    <p:nvPicPr>
                      <p:cNvPr id="20" name="1 Objeto"/>
                      <p:cNvPicPr>
                        <a:picLocks noChangeAspect="1" noChangeArrowheads="1"/>
                      </p:cNvPicPr>
                      <p:nvPr/>
                    </p:nvPicPr>
                    <p:blipFill>
                      <a:blip r:embed="rId11"/>
                      <a:srcRect/>
                      <a:stretch>
                        <a:fillRect/>
                      </a:stretch>
                    </p:blipFill>
                    <p:spPr bwMode="auto">
                      <a:xfrm>
                        <a:off x="1195027" y="4039144"/>
                        <a:ext cx="9801946" cy="433571"/>
                      </a:xfrm>
                      <a:prstGeom prst="rect">
                        <a:avLst/>
                      </a:prstGeom>
                      <a:solidFill>
                        <a:srgbClr val="FFC000"/>
                      </a:solidFill>
                      <a:ln>
                        <a:solidFill>
                          <a:srgbClr val="FF0000"/>
                        </a:solidFill>
                      </a:ln>
                      <a:extLst/>
                    </p:spPr>
                  </p:pic>
                </p:oleObj>
              </mc:Fallback>
            </mc:AlternateContent>
          </a:graphicData>
        </a:graphic>
      </p:graphicFrame>
      <p:sp>
        <p:nvSpPr>
          <p:cNvPr id="21" name="Rectángulo 20"/>
          <p:cNvSpPr/>
          <p:nvPr/>
        </p:nvSpPr>
        <p:spPr>
          <a:xfrm>
            <a:off x="215846" y="4800055"/>
            <a:ext cx="2941155" cy="369332"/>
          </a:xfrm>
          <a:prstGeom prst="rect">
            <a:avLst/>
          </a:prstGeom>
        </p:spPr>
        <p:txBody>
          <a:bodyPr wrap="square">
            <a:spAutoFit/>
          </a:bodyPr>
          <a:lstStyle/>
          <a:p>
            <a:pPr algn="just"/>
            <a:r>
              <a:rPr lang="es-AR" dirty="0" smtClean="0">
                <a:solidFill>
                  <a:srgbClr val="008000"/>
                </a:solidFill>
              </a:rPr>
              <a:t>Siendo los coeficientes:</a:t>
            </a:r>
            <a:endParaRPr lang="es-AR" dirty="0">
              <a:solidFill>
                <a:srgbClr val="008000"/>
              </a:solidFill>
            </a:endParaRPr>
          </a:p>
        </p:txBody>
      </p:sp>
      <p:graphicFrame>
        <p:nvGraphicFramePr>
          <p:cNvPr id="22" name="1 Objeto"/>
          <p:cNvGraphicFramePr>
            <a:graphicFrameLocks noChangeAspect="1"/>
          </p:cNvGraphicFramePr>
          <p:nvPr>
            <p:extLst/>
          </p:nvPr>
        </p:nvGraphicFramePr>
        <p:xfrm>
          <a:off x="2936009" y="4612120"/>
          <a:ext cx="7340722" cy="761102"/>
        </p:xfrm>
        <a:graphic>
          <a:graphicData uri="http://schemas.openxmlformats.org/presentationml/2006/ole">
            <mc:AlternateContent xmlns:mc="http://schemas.openxmlformats.org/markup-compatibility/2006">
              <mc:Choice xmlns:v="urn:schemas-microsoft-com:vml" Requires="v">
                <p:oleObj spid="_x0000_s500762" name="Equation" r:id="rId12" imgW="3911400" imgH="406080" progId="Equation.DSMT4">
                  <p:embed/>
                </p:oleObj>
              </mc:Choice>
              <mc:Fallback>
                <p:oleObj name="Equation" r:id="rId12" imgW="3911400" imgH="406080" progId="Equation.DSMT4">
                  <p:embed/>
                  <p:pic>
                    <p:nvPicPr>
                      <p:cNvPr id="22" name="1 Objeto"/>
                      <p:cNvPicPr>
                        <a:picLocks noChangeAspect="1" noChangeArrowheads="1"/>
                      </p:cNvPicPr>
                      <p:nvPr/>
                    </p:nvPicPr>
                    <p:blipFill>
                      <a:blip r:embed="rId13"/>
                      <a:srcRect/>
                      <a:stretch>
                        <a:fillRect/>
                      </a:stretch>
                    </p:blipFill>
                    <p:spPr bwMode="auto">
                      <a:xfrm>
                        <a:off x="2936009" y="4612120"/>
                        <a:ext cx="7340722" cy="761102"/>
                      </a:xfrm>
                      <a:prstGeom prst="rect">
                        <a:avLst/>
                      </a:prstGeom>
                      <a:noFill/>
                      <a:ln>
                        <a:noFill/>
                      </a:ln>
                      <a:extLst/>
                    </p:spPr>
                  </p:pic>
                </p:oleObj>
              </mc:Fallback>
            </mc:AlternateContent>
          </a:graphicData>
        </a:graphic>
      </p:graphicFrame>
      <p:sp>
        <p:nvSpPr>
          <p:cNvPr id="23" name="Rectángulo 22"/>
          <p:cNvSpPr/>
          <p:nvPr/>
        </p:nvSpPr>
        <p:spPr>
          <a:xfrm>
            <a:off x="439760" y="5477286"/>
            <a:ext cx="11057487" cy="1015663"/>
          </a:xfrm>
          <a:prstGeom prst="rect">
            <a:avLst/>
          </a:prstGeom>
          <a:solidFill>
            <a:srgbClr val="FFFF00"/>
          </a:solidFill>
        </p:spPr>
        <p:txBody>
          <a:bodyPr wrap="square">
            <a:spAutoFit/>
          </a:bodyPr>
          <a:lstStyle/>
          <a:p>
            <a:pPr algn="just"/>
            <a:r>
              <a:rPr lang="es-AR" sz="2000" dirty="0" smtClean="0">
                <a:solidFill>
                  <a:srgbClr val="002060"/>
                </a:solidFill>
              </a:rPr>
              <a:t>Como se puede apreciar en la ecuación recursiva del controlador OSAP modificado, la acción de control no depende del valor actual de la salida, por lo tanto se puede calcular previo (una muestra antes) a la aplicación de la misma. </a:t>
            </a:r>
            <a:endParaRPr lang="es-AR" sz="2000" dirty="0">
              <a:solidFill>
                <a:srgbClr val="002060"/>
              </a:solidFill>
            </a:endParaRPr>
          </a:p>
        </p:txBody>
      </p:sp>
    </p:spTree>
    <p:extLst>
      <p:ext uri="{BB962C8B-B14F-4D97-AF65-F5344CB8AC3E}">
        <p14:creationId xmlns:p14="http://schemas.microsoft.com/office/powerpoint/2010/main" val="107410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14" name="1 Objeto"/>
          <p:cNvGraphicFramePr>
            <a:graphicFrameLocks noChangeAspect="1"/>
          </p:cNvGraphicFramePr>
          <p:nvPr>
            <p:extLst/>
          </p:nvPr>
        </p:nvGraphicFramePr>
        <p:xfrm>
          <a:off x="5401131" y="1180944"/>
          <a:ext cx="6629632" cy="403636"/>
        </p:xfrm>
        <a:graphic>
          <a:graphicData uri="http://schemas.openxmlformats.org/presentationml/2006/ole">
            <mc:AlternateContent xmlns:mc="http://schemas.openxmlformats.org/markup-compatibility/2006">
              <mc:Choice xmlns:v="urn:schemas-microsoft-com:vml" Requires="v">
                <p:oleObj spid="_x0000_s501790" name="Equation" r:id="rId4" imgW="3517560" imgH="215640" progId="Equation.DSMT4">
                  <p:embed/>
                </p:oleObj>
              </mc:Choice>
              <mc:Fallback>
                <p:oleObj name="Equation" r:id="rId4" imgW="3517560" imgH="215640" progId="Equation.DSMT4">
                  <p:embed/>
                  <p:pic>
                    <p:nvPicPr>
                      <p:cNvPr id="14" name="1 Objeto"/>
                      <p:cNvPicPr>
                        <a:picLocks noChangeAspect="1" noChangeArrowheads="1"/>
                      </p:cNvPicPr>
                      <p:nvPr/>
                    </p:nvPicPr>
                    <p:blipFill>
                      <a:blip r:embed="rId5"/>
                      <a:srcRect/>
                      <a:stretch>
                        <a:fillRect/>
                      </a:stretch>
                    </p:blipFill>
                    <p:spPr bwMode="auto">
                      <a:xfrm>
                        <a:off x="5401131" y="1180944"/>
                        <a:ext cx="6629632" cy="403636"/>
                      </a:xfrm>
                      <a:prstGeom prst="rect">
                        <a:avLst/>
                      </a:prstGeom>
                      <a:noFill/>
                      <a:ln>
                        <a:noFill/>
                      </a:ln>
                      <a:extLst/>
                    </p:spPr>
                  </p:pic>
                </p:oleObj>
              </mc:Fallback>
            </mc:AlternateContent>
          </a:graphicData>
        </a:graphic>
      </p:graphicFrame>
      <p:sp>
        <p:nvSpPr>
          <p:cNvPr id="15" name="Rectángulo 14"/>
          <p:cNvSpPr/>
          <p:nvPr/>
        </p:nvSpPr>
        <p:spPr>
          <a:xfrm>
            <a:off x="191345" y="1879434"/>
            <a:ext cx="11809311" cy="584775"/>
          </a:xfrm>
          <a:prstGeom prst="rect">
            <a:avLst/>
          </a:prstGeom>
        </p:spPr>
        <p:txBody>
          <a:bodyPr wrap="square">
            <a:spAutoFit/>
          </a:bodyPr>
          <a:lstStyle/>
          <a:p>
            <a:pPr algn="just"/>
            <a:r>
              <a:rPr lang="es-AR" sz="1600" dirty="0" smtClean="0">
                <a:solidFill>
                  <a:srgbClr val="008000"/>
                </a:solidFill>
              </a:rPr>
              <a:t>A </a:t>
            </a:r>
            <a:r>
              <a:rPr lang="es-AR" sz="1600" dirty="0">
                <a:solidFill>
                  <a:srgbClr val="008000"/>
                </a:solidFill>
              </a:rPr>
              <a:t>partir de esta </a:t>
            </a:r>
            <a:r>
              <a:rPr lang="es-AR" sz="1600" dirty="0" smtClean="0">
                <a:solidFill>
                  <a:srgbClr val="008000"/>
                </a:solidFill>
              </a:rPr>
              <a:t>última ecuación </a:t>
            </a:r>
            <a:r>
              <a:rPr lang="es-AR" sz="1600" dirty="0">
                <a:solidFill>
                  <a:srgbClr val="008000"/>
                </a:solidFill>
              </a:rPr>
              <a:t>se obtiene el </a:t>
            </a:r>
            <a:r>
              <a:rPr lang="es-AR" sz="1600" dirty="0" smtClean="0">
                <a:solidFill>
                  <a:srgbClr val="008000"/>
                </a:solidFill>
              </a:rPr>
              <a:t>siguiente diagrama </a:t>
            </a:r>
            <a:r>
              <a:rPr lang="es-AR" sz="1600" dirty="0">
                <a:solidFill>
                  <a:srgbClr val="008000"/>
                </a:solidFill>
              </a:rPr>
              <a:t>de bloques del sistema </a:t>
            </a:r>
            <a:r>
              <a:rPr lang="es-AR" sz="1600" dirty="0" smtClean="0">
                <a:solidFill>
                  <a:srgbClr val="008000"/>
                </a:solidFill>
              </a:rPr>
              <a:t>de control realimentado a través del </a:t>
            </a:r>
            <a:r>
              <a:rPr lang="es-AR" sz="1600" dirty="0">
                <a:solidFill>
                  <a:srgbClr val="008000"/>
                </a:solidFill>
              </a:rPr>
              <a:t>controlador OSAP </a:t>
            </a:r>
            <a:r>
              <a:rPr lang="es-AR" sz="1600" dirty="0" smtClean="0">
                <a:solidFill>
                  <a:srgbClr val="008000"/>
                </a:solidFill>
              </a:rPr>
              <a:t>modificado:</a:t>
            </a:r>
            <a:endParaRPr lang="es-AR" sz="1600" dirty="0">
              <a:solidFill>
                <a:srgbClr val="008000"/>
              </a:solidFill>
            </a:endParaRPr>
          </a:p>
        </p:txBody>
      </p:sp>
      <p:sp>
        <p:nvSpPr>
          <p:cNvPr id="17" name="Rectángulo 16"/>
          <p:cNvSpPr/>
          <p:nvPr/>
        </p:nvSpPr>
        <p:spPr>
          <a:xfrm>
            <a:off x="191344" y="1150705"/>
            <a:ext cx="5039812" cy="615553"/>
          </a:xfrm>
          <a:prstGeom prst="rect">
            <a:avLst/>
          </a:prstGeom>
        </p:spPr>
        <p:txBody>
          <a:bodyPr wrap="square">
            <a:spAutoFit/>
          </a:bodyPr>
          <a:lstStyle/>
          <a:p>
            <a:pPr algn="just"/>
            <a:r>
              <a:rPr lang="es-AR" sz="1600" dirty="0" smtClean="0">
                <a:solidFill>
                  <a:srgbClr val="008000"/>
                </a:solidFill>
              </a:rPr>
              <a:t>Aplicando la transformada Z a </a:t>
            </a:r>
            <a:r>
              <a:rPr lang="es-AR" i="1" dirty="0" smtClean="0">
                <a:solidFill>
                  <a:srgbClr val="008000"/>
                </a:solidFill>
                <a:latin typeface="Times New Roman" panose="02020603050405020304" pitchFamily="18" charset="0"/>
                <a:cs typeface="Times New Roman" panose="02020603050405020304" pitchFamily="18" charset="0"/>
              </a:rPr>
              <a:t>u</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k</a:t>
            </a:r>
            <a:r>
              <a:rPr lang="es-AR" dirty="0" smtClean="0">
                <a:solidFill>
                  <a:srgbClr val="008000"/>
                </a:solidFill>
                <a:latin typeface="Times New Roman" panose="02020603050405020304" pitchFamily="18" charset="0"/>
                <a:cs typeface="Times New Roman" panose="02020603050405020304" pitchFamily="18" charset="0"/>
              </a:rPr>
              <a:t>) </a:t>
            </a:r>
            <a:r>
              <a:rPr lang="es-AR" sz="1600" dirty="0" smtClean="0">
                <a:solidFill>
                  <a:srgbClr val="008000"/>
                </a:solidFill>
              </a:rPr>
              <a:t>y reordenado, se obtiene:</a:t>
            </a:r>
            <a:endParaRPr lang="es-AR" sz="1600" dirty="0">
              <a:solidFill>
                <a:srgbClr val="008000"/>
              </a:solidFill>
            </a:endParaRPr>
          </a:p>
        </p:txBody>
      </p:sp>
      <p:grpSp>
        <p:nvGrpSpPr>
          <p:cNvPr id="7" name="Grupo 6"/>
          <p:cNvGrpSpPr/>
          <p:nvPr/>
        </p:nvGrpSpPr>
        <p:grpSpPr>
          <a:xfrm>
            <a:off x="191344" y="2541658"/>
            <a:ext cx="6158787" cy="1799282"/>
            <a:chOff x="191344" y="2480618"/>
            <a:chExt cx="6158787" cy="1799282"/>
          </a:xfrm>
        </p:grpSpPr>
        <p:pic>
          <p:nvPicPr>
            <p:cNvPr id="39528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344" y="2508320"/>
              <a:ext cx="6158787" cy="16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1 Objeto"/>
            <p:cNvGraphicFramePr>
              <a:graphicFrameLocks noChangeAspect="1"/>
            </p:cNvGraphicFramePr>
            <p:nvPr>
              <p:extLst/>
            </p:nvPr>
          </p:nvGraphicFramePr>
          <p:xfrm>
            <a:off x="2740732" y="2480618"/>
            <a:ext cx="361950" cy="317500"/>
          </p:xfrm>
          <a:graphic>
            <a:graphicData uri="http://schemas.openxmlformats.org/presentationml/2006/ole">
              <mc:AlternateContent xmlns:mc="http://schemas.openxmlformats.org/markup-compatibility/2006">
                <mc:Choice xmlns:v="urn:schemas-microsoft-com:vml" Requires="v">
                  <p:oleObj spid="_x0000_s501791" name="Equation" r:id="rId7" imgW="215640" imgH="190440" progId="Equation.DSMT4">
                    <p:embed/>
                  </p:oleObj>
                </mc:Choice>
                <mc:Fallback>
                  <p:oleObj name="Equation" r:id="rId7" imgW="215640" imgH="190440" progId="Equation.DSMT4">
                    <p:embed/>
                    <p:pic>
                      <p:nvPicPr>
                        <p:cNvPr id="22" name="1 Objeto"/>
                        <p:cNvPicPr>
                          <a:picLocks noChangeAspect="1" noChangeArrowheads="1"/>
                        </p:cNvPicPr>
                        <p:nvPr/>
                      </p:nvPicPr>
                      <p:blipFill>
                        <a:blip r:embed="rId8"/>
                        <a:srcRect/>
                        <a:stretch>
                          <a:fillRect/>
                        </a:stretch>
                      </p:blipFill>
                      <p:spPr bwMode="auto">
                        <a:xfrm>
                          <a:off x="2740732" y="2480618"/>
                          <a:ext cx="361950" cy="317500"/>
                        </a:xfrm>
                        <a:prstGeom prst="rect">
                          <a:avLst/>
                        </a:prstGeom>
                        <a:solidFill>
                          <a:schemeClr val="bg1"/>
                        </a:solidFill>
                        <a:ln>
                          <a:noFill/>
                        </a:ln>
                        <a:extLst/>
                      </p:spPr>
                    </p:pic>
                  </p:oleObj>
                </mc:Fallback>
              </mc:AlternateContent>
            </a:graphicData>
          </a:graphic>
        </p:graphicFrame>
        <p:graphicFrame>
          <p:nvGraphicFramePr>
            <p:cNvPr id="24" name="1 Objeto"/>
            <p:cNvGraphicFramePr>
              <a:graphicFrameLocks noChangeAspect="1"/>
            </p:cNvGraphicFramePr>
            <p:nvPr>
              <p:extLst/>
            </p:nvPr>
          </p:nvGraphicFramePr>
          <p:xfrm>
            <a:off x="2549525" y="3962400"/>
            <a:ext cx="382588" cy="317500"/>
          </p:xfrm>
          <a:graphic>
            <a:graphicData uri="http://schemas.openxmlformats.org/presentationml/2006/ole">
              <mc:AlternateContent xmlns:mc="http://schemas.openxmlformats.org/markup-compatibility/2006">
                <mc:Choice xmlns:v="urn:schemas-microsoft-com:vml" Requires="v">
                  <p:oleObj spid="_x0000_s501792" name="Equation" r:id="rId9" imgW="228600" imgH="190440" progId="Equation.DSMT4">
                    <p:embed/>
                  </p:oleObj>
                </mc:Choice>
                <mc:Fallback>
                  <p:oleObj name="Equation" r:id="rId9" imgW="228600" imgH="190440" progId="Equation.DSMT4">
                    <p:embed/>
                    <p:pic>
                      <p:nvPicPr>
                        <p:cNvPr id="24" name="1 Objeto"/>
                        <p:cNvPicPr>
                          <a:picLocks noChangeAspect="1" noChangeArrowheads="1"/>
                        </p:cNvPicPr>
                        <p:nvPr/>
                      </p:nvPicPr>
                      <p:blipFill>
                        <a:blip r:embed="rId10"/>
                        <a:srcRect/>
                        <a:stretch>
                          <a:fillRect/>
                        </a:stretch>
                      </p:blipFill>
                      <p:spPr bwMode="auto">
                        <a:xfrm>
                          <a:off x="2549525" y="3962400"/>
                          <a:ext cx="382588" cy="317500"/>
                        </a:xfrm>
                        <a:prstGeom prst="rect">
                          <a:avLst/>
                        </a:prstGeom>
                        <a:solidFill>
                          <a:schemeClr val="bg1"/>
                        </a:solidFill>
                        <a:ln>
                          <a:noFill/>
                        </a:ln>
                        <a:extLst/>
                      </p:spPr>
                    </p:pic>
                  </p:oleObj>
                </mc:Fallback>
              </mc:AlternateContent>
            </a:graphicData>
          </a:graphic>
        </p:graphicFrame>
        <p:sp>
          <p:nvSpPr>
            <p:cNvPr id="5" name="Rectángulo 4"/>
            <p:cNvSpPr/>
            <p:nvPr/>
          </p:nvSpPr>
          <p:spPr>
            <a:xfrm>
              <a:off x="3514725" y="3412528"/>
              <a:ext cx="361950" cy="24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25" name="1 Objeto"/>
            <p:cNvGraphicFramePr>
              <a:graphicFrameLocks noChangeAspect="1"/>
            </p:cNvGraphicFramePr>
            <p:nvPr>
              <p:extLst/>
            </p:nvPr>
          </p:nvGraphicFramePr>
          <p:xfrm>
            <a:off x="4775331" y="2988044"/>
            <a:ext cx="526919" cy="269792"/>
          </p:xfrm>
          <a:graphic>
            <a:graphicData uri="http://schemas.openxmlformats.org/presentationml/2006/ole">
              <mc:AlternateContent xmlns:mc="http://schemas.openxmlformats.org/markup-compatibility/2006">
                <mc:Choice xmlns:v="urn:schemas-microsoft-com:vml" Requires="v">
                  <p:oleObj spid="_x0000_s501793" name="Equation" r:id="rId11" imgW="393480" imgH="203040" progId="Equation.DSMT4">
                    <p:embed/>
                  </p:oleObj>
                </mc:Choice>
                <mc:Fallback>
                  <p:oleObj name="Equation" r:id="rId11" imgW="393480" imgH="203040" progId="Equation.DSMT4">
                    <p:embed/>
                    <p:pic>
                      <p:nvPicPr>
                        <p:cNvPr id="25" name="1 Objeto"/>
                        <p:cNvPicPr>
                          <a:picLocks noChangeAspect="1" noChangeArrowheads="1"/>
                        </p:cNvPicPr>
                        <p:nvPr/>
                      </p:nvPicPr>
                      <p:blipFill>
                        <a:blip r:embed="rId12"/>
                        <a:srcRect/>
                        <a:stretch>
                          <a:fillRect/>
                        </a:stretch>
                      </p:blipFill>
                      <p:spPr bwMode="auto">
                        <a:xfrm>
                          <a:off x="4775331" y="2988044"/>
                          <a:ext cx="526919" cy="269792"/>
                        </a:xfrm>
                        <a:prstGeom prst="rect">
                          <a:avLst/>
                        </a:prstGeom>
                        <a:solidFill>
                          <a:schemeClr val="bg1"/>
                        </a:solidFill>
                        <a:ln>
                          <a:noFill/>
                        </a:ln>
                        <a:extLst/>
                      </p:spPr>
                    </p:pic>
                  </p:oleObj>
                </mc:Fallback>
              </mc:AlternateContent>
            </a:graphicData>
          </a:graphic>
        </p:graphicFrame>
      </p:grpSp>
      <p:sp>
        <p:nvSpPr>
          <p:cNvPr id="27" name="Rectángulo 26"/>
          <p:cNvSpPr/>
          <p:nvPr/>
        </p:nvSpPr>
        <p:spPr>
          <a:xfrm>
            <a:off x="6477001" y="2651321"/>
            <a:ext cx="5523655" cy="584775"/>
          </a:xfrm>
          <a:prstGeom prst="rect">
            <a:avLst/>
          </a:prstGeom>
        </p:spPr>
        <p:txBody>
          <a:bodyPr wrap="square">
            <a:spAutoFit/>
          </a:bodyPr>
          <a:lstStyle/>
          <a:p>
            <a:pPr algn="just"/>
            <a:r>
              <a:rPr lang="es-AR" sz="1600" dirty="0" smtClean="0">
                <a:solidFill>
                  <a:srgbClr val="008000"/>
                </a:solidFill>
              </a:rPr>
              <a:t>Para el sistema de control indicado en la figura, la FTLC está dada por:</a:t>
            </a:r>
            <a:endParaRPr lang="es-AR" sz="1600" dirty="0">
              <a:solidFill>
                <a:srgbClr val="008000"/>
              </a:solidFill>
            </a:endParaRPr>
          </a:p>
        </p:txBody>
      </p:sp>
      <p:graphicFrame>
        <p:nvGraphicFramePr>
          <p:cNvPr id="28" name="1 Objeto"/>
          <p:cNvGraphicFramePr>
            <a:graphicFrameLocks noChangeAspect="1"/>
          </p:cNvGraphicFramePr>
          <p:nvPr>
            <p:extLst/>
          </p:nvPr>
        </p:nvGraphicFramePr>
        <p:xfrm>
          <a:off x="6467475" y="3340100"/>
          <a:ext cx="4160838" cy="793750"/>
        </p:xfrm>
        <a:graphic>
          <a:graphicData uri="http://schemas.openxmlformats.org/presentationml/2006/ole">
            <mc:AlternateContent xmlns:mc="http://schemas.openxmlformats.org/markup-compatibility/2006">
              <mc:Choice xmlns:v="urn:schemas-microsoft-com:vml" Requires="v">
                <p:oleObj spid="_x0000_s501794" name="Equation" r:id="rId13" imgW="2247840" imgH="431640" progId="Equation.DSMT4">
                  <p:embed/>
                </p:oleObj>
              </mc:Choice>
              <mc:Fallback>
                <p:oleObj name="Equation" r:id="rId13" imgW="2247840" imgH="431640" progId="Equation.DSMT4">
                  <p:embed/>
                  <p:pic>
                    <p:nvPicPr>
                      <p:cNvPr id="28" name="1 Objeto"/>
                      <p:cNvPicPr>
                        <a:picLocks noChangeAspect="1" noChangeArrowheads="1"/>
                      </p:cNvPicPr>
                      <p:nvPr/>
                    </p:nvPicPr>
                    <p:blipFill>
                      <a:blip r:embed="rId14"/>
                      <a:srcRect/>
                      <a:stretch>
                        <a:fillRect/>
                      </a:stretch>
                    </p:blipFill>
                    <p:spPr bwMode="auto">
                      <a:xfrm>
                        <a:off x="6467475" y="3340100"/>
                        <a:ext cx="4160838" cy="793750"/>
                      </a:xfrm>
                      <a:prstGeom prst="rect">
                        <a:avLst/>
                      </a:prstGeom>
                      <a:noFill/>
                      <a:ln>
                        <a:noFill/>
                      </a:ln>
                      <a:extLst/>
                    </p:spPr>
                  </p:pic>
                </p:oleObj>
              </mc:Fallback>
            </mc:AlternateContent>
          </a:graphicData>
        </a:graphic>
      </p:graphicFrame>
      <p:sp>
        <p:nvSpPr>
          <p:cNvPr id="29" name="Rectángulo 28"/>
          <p:cNvSpPr/>
          <p:nvPr/>
        </p:nvSpPr>
        <p:spPr>
          <a:xfrm>
            <a:off x="39515" y="5360287"/>
            <a:ext cx="7116024" cy="369332"/>
          </a:xfrm>
          <a:prstGeom prst="rect">
            <a:avLst/>
          </a:prstGeom>
        </p:spPr>
        <p:txBody>
          <a:bodyPr wrap="square">
            <a:spAutoFit/>
          </a:bodyPr>
          <a:lstStyle/>
          <a:p>
            <a:pPr algn="just"/>
            <a:r>
              <a:rPr lang="es-AR" sz="1600" dirty="0" smtClean="0">
                <a:solidFill>
                  <a:srgbClr val="008000"/>
                </a:solidFill>
              </a:rPr>
              <a:t>Considerando </a:t>
            </a:r>
            <a:r>
              <a:rPr lang="es-AR" i="1" dirty="0" smtClean="0">
                <a:solidFill>
                  <a:srgbClr val="008000"/>
                </a:solidFill>
                <a:latin typeface="Times New Roman" panose="02020603050405020304" pitchFamily="18" charset="0"/>
                <a:cs typeface="Times New Roman" panose="02020603050405020304" pitchFamily="18" charset="0"/>
              </a:rPr>
              <a:t>a</a:t>
            </a:r>
            <a:r>
              <a:rPr lang="es-AR" baseline="-25000" dirty="0" smtClean="0">
                <a:solidFill>
                  <a:srgbClr val="008000"/>
                </a:solidFill>
                <a:latin typeface="Times New Roman" panose="02020603050405020304" pitchFamily="18" charset="0"/>
                <a:cs typeface="Times New Roman" panose="02020603050405020304" pitchFamily="18" charset="0"/>
              </a:rPr>
              <a:t>1</a:t>
            </a:r>
            <a:r>
              <a:rPr lang="es-AR" dirty="0" smtClean="0">
                <a:solidFill>
                  <a:srgbClr val="008000"/>
                </a:solidFill>
                <a:latin typeface="Times New Roman" panose="02020603050405020304" pitchFamily="18" charset="0"/>
                <a:cs typeface="Times New Roman" panose="02020603050405020304" pitchFamily="18" charset="0"/>
              </a:rPr>
              <a:t> = </a:t>
            </a:r>
            <a:r>
              <a:rPr lang="es-AR" i="1" dirty="0" smtClean="0">
                <a:solidFill>
                  <a:srgbClr val="008000"/>
                </a:solidFill>
                <a:latin typeface="Times New Roman" panose="02020603050405020304" pitchFamily="18" charset="0"/>
                <a:cs typeface="Times New Roman" panose="02020603050405020304" pitchFamily="18" charset="0"/>
              </a:rPr>
              <a:t>p</a:t>
            </a:r>
            <a:r>
              <a:rPr lang="es-AR" baseline="-25000" dirty="0" smtClean="0">
                <a:solidFill>
                  <a:srgbClr val="008000"/>
                </a:solidFill>
                <a:latin typeface="Times New Roman" panose="02020603050405020304" pitchFamily="18" charset="0"/>
                <a:cs typeface="Times New Roman" panose="02020603050405020304" pitchFamily="18" charset="0"/>
              </a:rPr>
              <a:t>1</a:t>
            </a:r>
            <a:r>
              <a:rPr lang="es-AR" dirty="0" smtClean="0">
                <a:solidFill>
                  <a:srgbClr val="008000"/>
                </a:solidFill>
                <a:latin typeface="Times New Roman" panose="02020603050405020304" pitchFamily="18" charset="0"/>
                <a:cs typeface="Times New Roman" panose="02020603050405020304" pitchFamily="18" charset="0"/>
              </a:rPr>
              <a:t>, </a:t>
            </a:r>
            <a:r>
              <a:rPr lang="es-AR" i="1" dirty="0" smtClean="0">
                <a:solidFill>
                  <a:srgbClr val="008000"/>
                </a:solidFill>
                <a:latin typeface="Times New Roman" panose="02020603050405020304" pitchFamily="18" charset="0"/>
                <a:cs typeface="Times New Roman" panose="02020603050405020304" pitchFamily="18" charset="0"/>
              </a:rPr>
              <a:t>a</a:t>
            </a:r>
            <a:r>
              <a:rPr lang="es-AR" baseline="-25000" dirty="0" smtClean="0">
                <a:solidFill>
                  <a:srgbClr val="008000"/>
                </a:solidFill>
                <a:latin typeface="Times New Roman" panose="02020603050405020304" pitchFamily="18" charset="0"/>
                <a:cs typeface="Times New Roman" panose="02020603050405020304" pitchFamily="18" charset="0"/>
              </a:rPr>
              <a:t>2</a:t>
            </a:r>
            <a:r>
              <a:rPr lang="es-AR" dirty="0" smtClean="0">
                <a:solidFill>
                  <a:srgbClr val="008000"/>
                </a:solidFill>
                <a:latin typeface="Times New Roman" panose="02020603050405020304" pitchFamily="18" charset="0"/>
                <a:cs typeface="Times New Roman" panose="02020603050405020304" pitchFamily="18" charset="0"/>
              </a:rPr>
              <a:t> = </a:t>
            </a:r>
            <a:r>
              <a:rPr lang="es-AR" i="1" dirty="0" smtClean="0">
                <a:solidFill>
                  <a:srgbClr val="008000"/>
                </a:solidFill>
                <a:latin typeface="Times New Roman" panose="02020603050405020304" pitchFamily="18" charset="0"/>
                <a:cs typeface="Times New Roman" panose="02020603050405020304" pitchFamily="18" charset="0"/>
              </a:rPr>
              <a:t>p</a:t>
            </a:r>
            <a:r>
              <a:rPr lang="es-AR" baseline="-25000" dirty="0" smtClean="0">
                <a:solidFill>
                  <a:srgbClr val="008000"/>
                </a:solidFill>
                <a:latin typeface="Times New Roman" panose="02020603050405020304" pitchFamily="18" charset="0"/>
                <a:cs typeface="Times New Roman" panose="02020603050405020304" pitchFamily="18" charset="0"/>
              </a:rPr>
              <a:t>2</a:t>
            </a:r>
            <a:r>
              <a:rPr lang="es-AR" dirty="0" smtClean="0">
                <a:solidFill>
                  <a:srgbClr val="008000"/>
                </a:solidFill>
                <a:latin typeface="Times New Roman" panose="02020603050405020304" pitchFamily="18" charset="0"/>
                <a:cs typeface="Times New Roman" panose="02020603050405020304" pitchFamily="18" charset="0"/>
              </a:rPr>
              <a:t>, </a:t>
            </a:r>
            <a:r>
              <a:rPr lang="es-AR" i="1" dirty="0" smtClean="0">
                <a:solidFill>
                  <a:srgbClr val="008000"/>
                </a:solidFill>
                <a:latin typeface="Times New Roman" panose="02020603050405020304" pitchFamily="18" charset="0"/>
                <a:cs typeface="Times New Roman" panose="02020603050405020304" pitchFamily="18" charset="0"/>
              </a:rPr>
              <a:t>b</a:t>
            </a:r>
            <a:r>
              <a:rPr lang="es-AR" baseline="-25000" dirty="0" smtClean="0">
                <a:solidFill>
                  <a:srgbClr val="008000"/>
                </a:solidFill>
                <a:latin typeface="Times New Roman" panose="02020603050405020304" pitchFamily="18" charset="0"/>
                <a:cs typeface="Times New Roman" panose="02020603050405020304" pitchFamily="18" charset="0"/>
              </a:rPr>
              <a:t>1</a:t>
            </a:r>
            <a:r>
              <a:rPr lang="es-AR" dirty="0" smtClean="0">
                <a:solidFill>
                  <a:srgbClr val="008000"/>
                </a:solidFill>
                <a:latin typeface="Times New Roman" panose="02020603050405020304" pitchFamily="18" charset="0"/>
                <a:cs typeface="Times New Roman" panose="02020603050405020304" pitchFamily="18" charset="0"/>
              </a:rPr>
              <a:t> = </a:t>
            </a:r>
            <a:r>
              <a:rPr lang="es-AR" i="1" dirty="0" smtClean="0">
                <a:solidFill>
                  <a:srgbClr val="008000"/>
                </a:solidFill>
                <a:latin typeface="Times New Roman" panose="02020603050405020304" pitchFamily="18" charset="0"/>
                <a:cs typeface="Times New Roman" panose="02020603050405020304" pitchFamily="18" charset="0"/>
              </a:rPr>
              <a:t>q</a:t>
            </a:r>
            <a:r>
              <a:rPr lang="es-AR" baseline="-25000" dirty="0" smtClean="0">
                <a:solidFill>
                  <a:srgbClr val="008000"/>
                </a:solidFill>
                <a:latin typeface="Times New Roman" panose="02020603050405020304" pitchFamily="18" charset="0"/>
                <a:cs typeface="Times New Roman" panose="02020603050405020304" pitchFamily="18" charset="0"/>
              </a:rPr>
              <a:t>1</a:t>
            </a:r>
            <a:r>
              <a:rPr lang="es-AR" dirty="0" smtClean="0">
                <a:solidFill>
                  <a:srgbClr val="008000"/>
                </a:solidFill>
                <a:latin typeface="Times New Roman" panose="02020603050405020304" pitchFamily="18" charset="0"/>
                <a:cs typeface="Times New Roman" panose="02020603050405020304" pitchFamily="18" charset="0"/>
              </a:rPr>
              <a:t> y </a:t>
            </a:r>
            <a:r>
              <a:rPr lang="es-AR" i="1" dirty="0" smtClean="0">
                <a:solidFill>
                  <a:srgbClr val="008000"/>
                </a:solidFill>
                <a:latin typeface="Times New Roman" panose="02020603050405020304" pitchFamily="18" charset="0"/>
                <a:cs typeface="Times New Roman" panose="02020603050405020304" pitchFamily="18" charset="0"/>
              </a:rPr>
              <a:t>b</a:t>
            </a:r>
            <a:r>
              <a:rPr lang="es-AR" baseline="-25000" dirty="0" smtClean="0">
                <a:solidFill>
                  <a:srgbClr val="008000"/>
                </a:solidFill>
                <a:latin typeface="Times New Roman" panose="02020603050405020304" pitchFamily="18" charset="0"/>
                <a:cs typeface="Times New Roman" panose="02020603050405020304" pitchFamily="18" charset="0"/>
              </a:rPr>
              <a:t>2</a:t>
            </a:r>
            <a:r>
              <a:rPr lang="es-AR" dirty="0" smtClean="0">
                <a:solidFill>
                  <a:srgbClr val="008000"/>
                </a:solidFill>
                <a:latin typeface="Times New Roman" panose="02020603050405020304" pitchFamily="18" charset="0"/>
                <a:cs typeface="Times New Roman" panose="02020603050405020304" pitchFamily="18" charset="0"/>
              </a:rPr>
              <a:t> = </a:t>
            </a:r>
            <a:r>
              <a:rPr lang="es-AR" i="1" dirty="0" smtClean="0">
                <a:solidFill>
                  <a:srgbClr val="008000"/>
                </a:solidFill>
                <a:latin typeface="Times New Roman" panose="02020603050405020304" pitchFamily="18" charset="0"/>
                <a:cs typeface="Times New Roman" panose="02020603050405020304" pitchFamily="18" charset="0"/>
              </a:rPr>
              <a:t>q</a:t>
            </a:r>
            <a:r>
              <a:rPr lang="es-AR" baseline="-25000" dirty="0" smtClean="0">
                <a:solidFill>
                  <a:srgbClr val="008000"/>
                </a:solidFill>
                <a:latin typeface="Times New Roman" panose="02020603050405020304" pitchFamily="18" charset="0"/>
                <a:cs typeface="Times New Roman" panose="02020603050405020304" pitchFamily="18" charset="0"/>
              </a:rPr>
              <a:t>2</a:t>
            </a:r>
            <a:r>
              <a:rPr lang="es-AR" sz="1600" dirty="0" smtClean="0">
                <a:solidFill>
                  <a:srgbClr val="008000"/>
                </a:solidFill>
              </a:rPr>
              <a:t>, la expresión anterior queda:</a:t>
            </a:r>
            <a:endParaRPr lang="es-AR" sz="1600" dirty="0">
              <a:solidFill>
                <a:srgbClr val="008000"/>
              </a:solidFill>
            </a:endParaRPr>
          </a:p>
        </p:txBody>
      </p:sp>
      <p:graphicFrame>
        <p:nvGraphicFramePr>
          <p:cNvPr id="30" name="1 Objeto"/>
          <p:cNvGraphicFramePr>
            <a:graphicFrameLocks noChangeAspect="1"/>
          </p:cNvGraphicFramePr>
          <p:nvPr>
            <p:extLst/>
          </p:nvPr>
        </p:nvGraphicFramePr>
        <p:xfrm>
          <a:off x="7081554" y="5223391"/>
          <a:ext cx="4676775" cy="698500"/>
        </p:xfrm>
        <a:graphic>
          <a:graphicData uri="http://schemas.openxmlformats.org/presentationml/2006/ole">
            <mc:AlternateContent xmlns:mc="http://schemas.openxmlformats.org/markup-compatibility/2006">
              <mc:Choice xmlns:v="urn:schemas-microsoft-com:vml" Requires="v">
                <p:oleObj spid="_x0000_s501795" name="Equation" r:id="rId15" imgW="2793960" imgH="419040" progId="Equation.DSMT4">
                  <p:embed/>
                </p:oleObj>
              </mc:Choice>
              <mc:Fallback>
                <p:oleObj name="Equation" r:id="rId15" imgW="2793960" imgH="419040" progId="Equation.DSMT4">
                  <p:embed/>
                  <p:pic>
                    <p:nvPicPr>
                      <p:cNvPr id="30" name="1 Objeto"/>
                      <p:cNvPicPr>
                        <a:picLocks noChangeAspect="1" noChangeArrowheads="1"/>
                      </p:cNvPicPr>
                      <p:nvPr/>
                    </p:nvPicPr>
                    <p:blipFill>
                      <a:blip r:embed="rId16"/>
                      <a:srcRect/>
                      <a:stretch>
                        <a:fillRect/>
                      </a:stretch>
                    </p:blipFill>
                    <p:spPr bwMode="auto">
                      <a:xfrm>
                        <a:off x="7081554" y="5223391"/>
                        <a:ext cx="4676775" cy="698500"/>
                      </a:xfrm>
                      <a:prstGeom prst="rect">
                        <a:avLst/>
                      </a:prstGeom>
                      <a:solidFill>
                        <a:srgbClr val="FFC000"/>
                      </a:solidFill>
                      <a:ln>
                        <a:noFill/>
                      </a:ln>
                      <a:extLst/>
                    </p:spPr>
                  </p:pic>
                </p:oleObj>
              </mc:Fallback>
            </mc:AlternateContent>
          </a:graphicData>
        </a:graphic>
      </p:graphicFrame>
      <p:sp>
        <p:nvSpPr>
          <p:cNvPr id="31" name="Rectángulo 30"/>
          <p:cNvSpPr/>
          <p:nvPr/>
        </p:nvSpPr>
        <p:spPr>
          <a:xfrm>
            <a:off x="736459" y="5795020"/>
            <a:ext cx="5209787" cy="892552"/>
          </a:xfrm>
          <a:prstGeom prst="rect">
            <a:avLst/>
          </a:prstGeom>
          <a:ln>
            <a:solidFill>
              <a:srgbClr val="0000FF"/>
            </a:solidFill>
          </a:ln>
        </p:spPr>
        <p:txBody>
          <a:bodyPr wrap="square">
            <a:spAutoFit/>
          </a:bodyPr>
          <a:lstStyle/>
          <a:p>
            <a:pPr algn="just"/>
            <a:r>
              <a:rPr lang="es-AR" sz="1600" dirty="0" smtClean="0">
                <a:solidFill>
                  <a:srgbClr val="0000FF"/>
                </a:solidFill>
              </a:rPr>
              <a:t>Entonces si los parámetros del controlador OSAP modificado están bien sintonizados, se cumple que  </a:t>
            </a:r>
            <a:r>
              <a:rPr lang="es-AR" i="1" dirty="0" smtClean="0">
                <a:solidFill>
                  <a:srgbClr val="0000FF"/>
                </a:solidFill>
                <a:latin typeface="Times New Roman" panose="02020603050405020304" pitchFamily="18" charset="0"/>
                <a:cs typeface="Times New Roman" panose="02020603050405020304" pitchFamily="18" charset="0"/>
              </a:rPr>
              <a:t>Y</a:t>
            </a:r>
            <a:r>
              <a:rPr lang="es-AR" dirty="0" smtClean="0">
                <a:solidFill>
                  <a:srgbClr val="0000FF"/>
                </a:solidFill>
                <a:latin typeface="Times New Roman" panose="02020603050405020304" pitchFamily="18" charset="0"/>
                <a:cs typeface="Times New Roman" panose="02020603050405020304" pitchFamily="18" charset="0"/>
              </a:rPr>
              <a:t>(</a:t>
            </a:r>
            <a:r>
              <a:rPr lang="es-AR" i="1" dirty="0" smtClean="0">
                <a:solidFill>
                  <a:srgbClr val="0000FF"/>
                </a:solidFill>
                <a:latin typeface="Times New Roman" panose="02020603050405020304" pitchFamily="18" charset="0"/>
                <a:cs typeface="Times New Roman" panose="02020603050405020304" pitchFamily="18" charset="0"/>
              </a:rPr>
              <a:t>z</a:t>
            </a:r>
            <a:r>
              <a:rPr lang="es-AR" dirty="0" smtClean="0">
                <a:solidFill>
                  <a:srgbClr val="0000FF"/>
                </a:solidFill>
                <a:latin typeface="Times New Roman" panose="02020603050405020304" pitchFamily="18" charset="0"/>
                <a:cs typeface="Times New Roman" panose="02020603050405020304" pitchFamily="18" charset="0"/>
              </a:rPr>
              <a:t>) = </a:t>
            </a:r>
            <a:r>
              <a:rPr lang="es-AR" i="1" dirty="0" smtClean="0">
                <a:solidFill>
                  <a:srgbClr val="0000FF"/>
                </a:solidFill>
                <a:latin typeface="Times New Roman" panose="02020603050405020304" pitchFamily="18" charset="0"/>
                <a:cs typeface="Times New Roman" panose="02020603050405020304" pitchFamily="18" charset="0"/>
              </a:rPr>
              <a:t>R</a:t>
            </a:r>
            <a:r>
              <a:rPr lang="es-AR" dirty="0" smtClean="0">
                <a:solidFill>
                  <a:srgbClr val="0000FF"/>
                </a:solidFill>
                <a:latin typeface="Times New Roman" panose="02020603050405020304" pitchFamily="18" charset="0"/>
                <a:cs typeface="Times New Roman" panose="02020603050405020304" pitchFamily="18" charset="0"/>
              </a:rPr>
              <a:t>(</a:t>
            </a:r>
            <a:r>
              <a:rPr lang="es-AR" i="1" dirty="0" smtClean="0">
                <a:solidFill>
                  <a:srgbClr val="0000FF"/>
                </a:solidFill>
                <a:latin typeface="Times New Roman" panose="02020603050405020304" pitchFamily="18" charset="0"/>
                <a:cs typeface="Times New Roman" panose="02020603050405020304" pitchFamily="18" charset="0"/>
              </a:rPr>
              <a:t>z</a:t>
            </a:r>
            <a:r>
              <a:rPr lang="es-AR" dirty="0" smtClean="0">
                <a:solidFill>
                  <a:srgbClr val="0000FF"/>
                </a:solidFill>
                <a:latin typeface="Times New Roman" panose="02020603050405020304" pitchFamily="18" charset="0"/>
                <a:cs typeface="Times New Roman" panose="02020603050405020304" pitchFamily="18" charset="0"/>
              </a:rPr>
              <a:t>) </a:t>
            </a:r>
            <a:r>
              <a:rPr lang="es-AR" sz="1600" dirty="0" smtClean="0">
                <a:solidFill>
                  <a:srgbClr val="0000FF"/>
                </a:solidFill>
              </a:rPr>
              <a:t>y por lo tanto </a:t>
            </a:r>
            <a:r>
              <a:rPr lang="es-AR" i="1" dirty="0" smtClean="0">
                <a:solidFill>
                  <a:srgbClr val="0000FF"/>
                </a:solidFill>
                <a:latin typeface="Times New Roman" panose="02020603050405020304" pitchFamily="18" charset="0"/>
                <a:cs typeface="Times New Roman" panose="02020603050405020304" pitchFamily="18" charset="0"/>
              </a:rPr>
              <a:t>y</a:t>
            </a:r>
            <a:r>
              <a:rPr lang="es-AR" dirty="0" smtClean="0">
                <a:solidFill>
                  <a:srgbClr val="0000FF"/>
                </a:solidFill>
                <a:latin typeface="Times New Roman" panose="02020603050405020304" pitchFamily="18" charset="0"/>
                <a:cs typeface="Times New Roman" panose="02020603050405020304" pitchFamily="18" charset="0"/>
              </a:rPr>
              <a:t>(</a:t>
            </a:r>
            <a:r>
              <a:rPr lang="es-AR" i="1" dirty="0" smtClean="0">
                <a:solidFill>
                  <a:srgbClr val="0000FF"/>
                </a:solidFill>
                <a:latin typeface="Times New Roman" panose="02020603050405020304" pitchFamily="18" charset="0"/>
                <a:cs typeface="Times New Roman" panose="02020603050405020304" pitchFamily="18" charset="0"/>
              </a:rPr>
              <a:t>k</a:t>
            </a:r>
            <a:r>
              <a:rPr lang="es-AR" dirty="0" smtClean="0">
                <a:solidFill>
                  <a:srgbClr val="0000FF"/>
                </a:solidFill>
                <a:latin typeface="Times New Roman" panose="02020603050405020304" pitchFamily="18" charset="0"/>
                <a:cs typeface="Times New Roman" panose="02020603050405020304" pitchFamily="18" charset="0"/>
              </a:rPr>
              <a:t>) </a:t>
            </a:r>
            <a:r>
              <a:rPr lang="es-AR" dirty="0">
                <a:solidFill>
                  <a:srgbClr val="0000FF"/>
                </a:solidFill>
                <a:latin typeface="Times New Roman" panose="02020603050405020304" pitchFamily="18" charset="0"/>
                <a:cs typeface="Times New Roman" panose="02020603050405020304" pitchFamily="18" charset="0"/>
              </a:rPr>
              <a:t>= </a:t>
            </a:r>
            <a:r>
              <a:rPr lang="es-AR" i="1" dirty="0" smtClean="0">
                <a:solidFill>
                  <a:srgbClr val="0000FF"/>
                </a:solidFill>
                <a:latin typeface="Times New Roman" panose="02020603050405020304" pitchFamily="18" charset="0"/>
                <a:cs typeface="Times New Roman" panose="02020603050405020304" pitchFamily="18" charset="0"/>
              </a:rPr>
              <a:t>r</a:t>
            </a:r>
            <a:r>
              <a:rPr lang="es-AR" dirty="0" smtClean="0">
                <a:solidFill>
                  <a:srgbClr val="0000FF"/>
                </a:solidFill>
                <a:latin typeface="Times New Roman" panose="02020603050405020304" pitchFamily="18" charset="0"/>
                <a:cs typeface="Times New Roman" panose="02020603050405020304" pitchFamily="18" charset="0"/>
              </a:rPr>
              <a:t>(</a:t>
            </a:r>
            <a:r>
              <a:rPr lang="es-AR" i="1" dirty="0" smtClean="0">
                <a:solidFill>
                  <a:srgbClr val="0000FF"/>
                </a:solidFill>
                <a:latin typeface="Times New Roman" panose="02020603050405020304" pitchFamily="18" charset="0"/>
                <a:cs typeface="Times New Roman" panose="02020603050405020304" pitchFamily="18" charset="0"/>
              </a:rPr>
              <a:t>k</a:t>
            </a:r>
            <a:r>
              <a:rPr lang="es-AR" dirty="0" smtClean="0">
                <a:solidFill>
                  <a:srgbClr val="0000FF"/>
                </a:solidFill>
                <a:latin typeface="Times New Roman" panose="02020603050405020304" pitchFamily="18" charset="0"/>
                <a:cs typeface="Times New Roman" panose="02020603050405020304" pitchFamily="18" charset="0"/>
              </a:rPr>
              <a:t>). </a:t>
            </a:r>
            <a:endParaRPr lang="es-AR" sz="1600" dirty="0">
              <a:solidFill>
                <a:srgbClr val="0000FF"/>
              </a:solidFill>
              <a:latin typeface="Times New Roman" panose="02020603050405020304" pitchFamily="18" charset="0"/>
              <a:cs typeface="Times New Roman" panose="02020603050405020304" pitchFamily="18" charset="0"/>
            </a:endParaRPr>
          </a:p>
        </p:txBody>
      </p:sp>
      <p:graphicFrame>
        <p:nvGraphicFramePr>
          <p:cNvPr id="32" name="1 Objeto"/>
          <p:cNvGraphicFramePr>
            <a:graphicFrameLocks noChangeAspect="1"/>
          </p:cNvGraphicFramePr>
          <p:nvPr>
            <p:extLst>
              <p:ext uri="{D42A27DB-BD31-4B8C-83A1-F6EECF244321}">
                <p14:modId xmlns:p14="http://schemas.microsoft.com/office/powerpoint/2010/main" val="1278772620"/>
              </p:ext>
            </p:extLst>
          </p:nvPr>
        </p:nvGraphicFramePr>
        <p:xfrm>
          <a:off x="227701" y="4378751"/>
          <a:ext cx="11803062" cy="803275"/>
        </p:xfrm>
        <a:graphic>
          <a:graphicData uri="http://schemas.openxmlformats.org/presentationml/2006/ole">
            <mc:AlternateContent xmlns:mc="http://schemas.openxmlformats.org/markup-compatibility/2006">
              <mc:Choice xmlns:v="urn:schemas-microsoft-com:vml" Requires="v">
                <p:oleObj spid="_x0000_s501796" name="Equation" r:id="rId17" imgW="6121080" imgH="419040" progId="Equation.DSMT4">
                  <p:embed/>
                </p:oleObj>
              </mc:Choice>
              <mc:Fallback>
                <p:oleObj name="Equation" r:id="rId17" imgW="6121080" imgH="419040" progId="Equation.DSMT4">
                  <p:embed/>
                  <p:pic>
                    <p:nvPicPr>
                      <p:cNvPr id="32" name="1 Objeto"/>
                      <p:cNvPicPr>
                        <a:picLocks noChangeAspect="1" noChangeArrowheads="1"/>
                      </p:cNvPicPr>
                      <p:nvPr/>
                    </p:nvPicPr>
                    <p:blipFill>
                      <a:blip r:embed="rId18"/>
                      <a:srcRect/>
                      <a:stretch>
                        <a:fillRect/>
                      </a:stretch>
                    </p:blipFill>
                    <p:spPr bwMode="auto">
                      <a:xfrm>
                        <a:off x="227701" y="4378751"/>
                        <a:ext cx="11803062" cy="803275"/>
                      </a:xfrm>
                      <a:prstGeom prst="rect">
                        <a:avLst/>
                      </a:prstGeom>
                      <a:solidFill>
                        <a:srgbClr val="FFFF00"/>
                      </a:solidFill>
                      <a:ln>
                        <a:noFill/>
                      </a:ln>
                      <a:extLst/>
                    </p:spPr>
                  </p:pic>
                </p:oleObj>
              </mc:Fallback>
            </mc:AlternateContent>
          </a:graphicData>
        </a:graphic>
      </p:graphicFrame>
      <p:sp>
        <p:nvSpPr>
          <p:cNvPr id="21" name="Rectángulo 20"/>
          <p:cNvSpPr/>
          <p:nvPr/>
        </p:nvSpPr>
        <p:spPr>
          <a:xfrm>
            <a:off x="6911427" y="6004620"/>
            <a:ext cx="4846902" cy="646331"/>
          </a:xfrm>
          <a:prstGeom prst="rect">
            <a:avLst/>
          </a:prstGeom>
          <a:solidFill>
            <a:schemeClr val="accent4">
              <a:lumMod val="40000"/>
              <a:lumOff val="60000"/>
            </a:schemeClr>
          </a:solidFill>
        </p:spPr>
        <p:txBody>
          <a:bodyPr wrap="square">
            <a:spAutoFit/>
          </a:bodyPr>
          <a:lstStyle/>
          <a:p>
            <a:pPr algn="just"/>
            <a:r>
              <a:rPr lang="es-AR" dirty="0" smtClean="0">
                <a:solidFill>
                  <a:srgbClr val="FF0000"/>
                </a:solidFill>
                <a:latin typeface="Times New Roman" panose="02020603050405020304" pitchFamily="18" charset="0"/>
                <a:cs typeface="Times New Roman" panose="02020603050405020304" pitchFamily="18" charset="0"/>
              </a:rPr>
              <a:t>Presenta 3 polos al origen y un polo en la misma posición del cero de la planta, en –</a:t>
            </a:r>
            <a:r>
              <a:rPr lang="es-AR" i="1" dirty="0" smtClean="0">
                <a:solidFill>
                  <a:srgbClr val="FF0000"/>
                </a:solidFill>
                <a:latin typeface="Times New Roman" panose="02020603050405020304" pitchFamily="18" charset="0"/>
                <a:cs typeface="Times New Roman" panose="02020603050405020304" pitchFamily="18" charset="0"/>
              </a:rPr>
              <a:t>b</a:t>
            </a:r>
            <a:r>
              <a:rPr lang="es-AR" baseline="-25000" dirty="0" smtClean="0">
                <a:solidFill>
                  <a:srgbClr val="FF0000"/>
                </a:solidFill>
                <a:latin typeface="Times New Roman" panose="02020603050405020304" pitchFamily="18" charset="0"/>
                <a:cs typeface="Times New Roman" panose="02020603050405020304" pitchFamily="18" charset="0"/>
              </a:rPr>
              <a:t>2</a:t>
            </a:r>
            <a:r>
              <a:rPr lang="es-AR" dirty="0" smtClean="0">
                <a:solidFill>
                  <a:srgbClr val="FF0000"/>
                </a:solidFill>
                <a:latin typeface="Times New Roman" panose="02020603050405020304" pitchFamily="18" charset="0"/>
                <a:cs typeface="Times New Roman" panose="02020603050405020304" pitchFamily="18" charset="0"/>
              </a:rPr>
              <a:t>/</a:t>
            </a:r>
            <a:r>
              <a:rPr lang="es-AR" i="1" dirty="0" smtClean="0">
                <a:solidFill>
                  <a:srgbClr val="FF0000"/>
                </a:solidFill>
                <a:latin typeface="Times New Roman" panose="02020603050405020304" pitchFamily="18" charset="0"/>
                <a:cs typeface="Times New Roman" panose="02020603050405020304" pitchFamily="18" charset="0"/>
              </a:rPr>
              <a:t>b</a:t>
            </a:r>
            <a:r>
              <a:rPr lang="es-AR" baseline="-25000" dirty="0" smtClean="0">
                <a:solidFill>
                  <a:srgbClr val="FF0000"/>
                </a:solidFill>
                <a:latin typeface="Times New Roman" panose="02020603050405020304" pitchFamily="18" charset="0"/>
                <a:cs typeface="Times New Roman" panose="02020603050405020304" pitchFamily="18" charset="0"/>
              </a:rPr>
              <a:t>1</a:t>
            </a:r>
            <a:endParaRPr lang="es-AR" baseline="-2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19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4" name="Rectángulo 13"/>
          <p:cNvSpPr/>
          <p:nvPr/>
        </p:nvSpPr>
        <p:spPr>
          <a:xfrm>
            <a:off x="191344" y="1039681"/>
            <a:ext cx="8228756" cy="400110"/>
          </a:xfrm>
          <a:prstGeom prst="rect">
            <a:avLst/>
          </a:prstGeom>
        </p:spPr>
        <p:txBody>
          <a:bodyPr wrap="square" anchor="ctr" anchorCtr="0">
            <a:spAutoFit/>
          </a:bodyPr>
          <a:lstStyle/>
          <a:p>
            <a:pPr algn="just"/>
            <a:r>
              <a:rPr lang="es-AR" sz="2000" b="1" u="sng" dirty="0" smtClean="0">
                <a:solidFill>
                  <a:srgbClr val="0000FF"/>
                </a:solidFill>
              </a:rPr>
              <a:t>Ejemplo 5</a:t>
            </a:r>
            <a:r>
              <a:rPr lang="es-AR" sz="2000" b="1" dirty="0" smtClean="0">
                <a:solidFill>
                  <a:srgbClr val="0000FF"/>
                </a:solidFill>
              </a:rPr>
              <a:t>: Diseño de Controlador </a:t>
            </a:r>
            <a:r>
              <a:rPr lang="es-AR" sz="2000" b="1" i="1" dirty="0" smtClean="0">
                <a:solidFill>
                  <a:srgbClr val="0000FF"/>
                </a:solidFill>
              </a:rPr>
              <a:t>OSAP </a:t>
            </a:r>
            <a:r>
              <a:rPr lang="es-AR" sz="2000" b="1" dirty="0" smtClean="0">
                <a:solidFill>
                  <a:srgbClr val="0000FF"/>
                </a:solidFill>
              </a:rPr>
              <a:t>modificado</a:t>
            </a:r>
          </a:p>
        </p:txBody>
      </p:sp>
      <p:sp>
        <p:nvSpPr>
          <p:cNvPr id="15" name="Rectángulo 14"/>
          <p:cNvSpPr/>
          <p:nvPr/>
        </p:nvSpPr>
        <p:spPr>
          <a:xfrm>
            <a:off x="243732" y="1537213"/>
            <a:ext cx="8538318" cy="338554"/>
          </a:xfrm>
          <a:prstGeom prst="rect">
            <a:avLst/>
          </a:prstGeom>
        </p:spPr>
        <p:txBody>
          <a:bodyPr wrap="square">
            <a:spAutoFit/>
          </a:bodyPr>
          <a:lstStyle/>
          <a:p>
            <a:pPr algn="just"/>
            <a:r>
              <a:rPr lang="es-AR" sz="1600" dirty="0" smtClean="0">
                <a:solidFill>
                  <a:srgbClr val="008000"/>
                </a:solidFill>
              </a:rPr>
              <a:t>Diseñar un controlador OSAP modificado para inversor monofásico del ejemplo 4.</a:t>
            </a:r>
            <a:endParaRPr lang="es-AR" sz="1600" dirty="0"/>
          </a:p>
        </p:txBody>
      </p:sp>
      <p:graphicFrame>
        <p:nvGraphicFramePr>
          <p:cNvPr id="19" name="1 Objeto"/>
          <p:cNvGraphicFramePr>
            <a:graphicFrameLocks noChangeAspect="1"/>
          </p:cNvGraphicFramePr>
          <p:nvPr>
            <p:extLst/>
          </p:nvPr>
        </p:nvGraphicFramePr>
        <p:xfrm>
          <a:off x="479425" y="2370138"/>
          <a:ext cx="3786188" cy="720725"/>
        </p:xfrm>
        <a:graphic>
          <a:graphicData uri="http://schemas.openxmlformats.org/presentationml/2006/ole">
            <mc:AlternateContent xmlns:mc="http://schemas.openxmlformats.org/markup-compatibility/2006">
              <mc:Choice xmlns:v="urn:schemas-microsoft-com:vml" Requires="v">
                <p:oleObj spid="_x0000_s502838" name="Equation" r:id="rId4" imgW="2260440" imgH="431640" progId="Equation.DSMT4">
                  <p:embed/>
                </p:oleObj>
              </mc:Choice>
              <mc:Fallback>
                <p:oleObj name="Equation" r:id="rId4" imgW="2260440" imgH="431640" progId="Equation.DSMT4">
                  <p:embed/>
                  <p:pic>
                    <p:nvPicPr>
                      <p:cNvPr id="19" name="1 Objeto"/>
                      <p:cNvPicPr>
                        <a:picLocks noChangeAspect="1" noChangeArrowheads="1"/>
                      </p:cNvPicPr>
                      <p:nvPr/>
                    </p:nvPicPr>
                    <p:blipFill>
                      <a:blip r:embed="rId5"/>
                      <a:srcRect/>
                      <a:stretch>
                        <a:fillRect/>
                      </a:stretch>
                    </p:blipFill>
                    <p:spPr bwMode="auto">
                      <a:xfrm>
                        <a:off x="479425" y="2370138"/>
                        <a:ext cx="3786188" cy="720725"/>
                      </a:xfrm>
                      <a:prstGeom prst="rect">
                        <a:avLst/>
                      </a:prstGeom>
                      <a:noFill/>
                      <a:ln>
                        <a:noFill/>
                      </a:ln>
                      <a:extLst/>
                    </p:spPr>
                  </p:pic>
                </p:oleObj>
              </mc:Fallback>
            </mc:AlternateContent>
          </a:graphicData>
        </a:graphic>
      </p:graphicFrame>
      <p:graphicFrame>
        <p:nvGraphicFramePr>
          <p:cNvPr id="23" name="1 Objeto"/>
          <p:cNvGraphicFramePr>
            <a:graphicFrameLocks noChangeAspect="1"/>
          </p:cNvGraphicFramePr>
          <p:nvPr>
            <p:extLst/>
          </p:nvPr>
        </p:nvGraphicFramePr>
        <p:xfrm>
          <a:off x="4552950" y="2560638"/>
          <a:ext cx="1784350" cy="338137"/>
        </p:xfrm>
        <a:graphic>
          <a:graphicData uri="http://schemas.openxmlformats.org/presentationml/2006/ole">
            <mc:AlternateContent xmlns:mc="http://schemas.openxmlformats.org/markup-compatibility/2006">
              <mc:Choice xmlns:v="urn:schemas-microsoft-com:vml" Requires="v">
                <p:oleObj spid="_x0000_s502839" name="Equation" r:id="rId6" imgW="1066680" imgH="203040" progId="Equation.DSMT4">
                  <p:embed/>
                </p:oleObj>
              </mc:Choice>
              <mc:Fallback>
                <p:oleObj name="Equation" r:id="rId6" imgW="1066680" imgH="203040" progId="Equation.DSMT4">
                  <p:embed/>
                  <p:pic>
                    <p:nvPicPr>
                      <p:cNvPr id="23" name="1 Objeto"/>
                      <p:cNvPicPr>
                        <a:picLocks noChangeAspect="1" noChangeArrowheads="1"/>
                      </p:cNvPicPr>
                      <p:nvPr/>
                    </p:nvPicPr>
                    <p:blipFill>
                      <a:blip r:embed="rId7"/>
                      <a:srcRect/>
                      <a:stretch>
                        <a:fillRect/>
                      </a:stretch>
                    </p:blipFill>
                    <p:spPr bwMode="auto">
                      <a:xfrm>
                        <a:off x="4552950" y="2560638"/>
                        <a:ext cx="1784350" cy="338137"/>
                      </a:xfrm>
                      <a:prstGeom prst="rect">
                        <a:avLst/>
                      </a:prstGeom>
                      <a:noFill/>
                      <a:ln>
                        <a:noFill/>
                      </a:ln>
                      <a:extLst/>
                    </p:spPr>
                  </p:pic>
                </p:oleObj>
              </mc:Fallback>
            </mc:AlternateContent>
          </a:graphicData>
        </a:graphic>
      </p:graphicFrame>
      <p:graphicFrame>
        <p:nvGraphicFramePr>
          <p:cNvPr id="26" name="1 Objeto"/>
          <p:cNvGraphicFramePr>
            <a:graphicFrameLocks noChangeAspect="1"/>
          </p:cNvGraphicFramePr>
          <p:nvPr>
            <p:extLst/>
          </p:nvPr>
        </p:nvGraphicFramePr>
        <p:xfrm>
          <a:off x="6840538" y="2416175"/>
          <a:ext cx="2319337" cy="673100"/>
        </p:xfrm>
        <a:graphic>
          <a:graphicData uri="http://schemas.openxmlformats.org/presentationml/2006/ole">
            <mc:AlternateContent xmlns:mc="http://schemas.openxmlformats.org/markup-compatibility/2006">
              <mc:Choice xmlns:v="urn:schemas-microsoft-com:vml" Requires="v">
                <p:oleObj spid="_x0000_s502840" name="Equation" r:id="rId8" imgW="1384200" imgH="406080" progId="Equation.DSMT4">
                  <p:embed/>
                </p:oleObj>
              </mc:Choice>
              <mc:Fallback>
                <p:oleObj name="Equation" r:id="rId8" imgW="1384200" imgH="406080" progId="Equation.DSMT4">
                  <p:embed/>
                  <p:pic>
                    <p:nvPicPr>
                      <p:cNvPr id="26" name="1 Objeto"/>
                      <p:cNvPicPr>
                        <a:picLocks noChangeAspect="1" noChangeArrowheads="1"/>
                      </p:cNvPicPr>
                      <p:nvPr/>
                    </p:nvPicPr>
                    <p:blipFill>
                      <a:blip r:embed="rId9"/>
                      <a:srcRect/>
                      <a:stretch>
                        <a:fillRect/>
                      </a:stretch>
                    </p:blipFill>
                    <p:spPr bwMode="auto">
                      <a:xfrm>
                        <a:off x="6840538" y="2416175"/>
                        <a:ext cx="2319337" cy="673100"/>
                      </a:xfrm>
                      <a:prstGeom prst="rect">
                        <a:avLst/>
                      </a:prstGeom>
                      <a:noFill/>
                      <a:ln>
                        <a:noFill/>
                      </a:ln>
                      <a:extLst/>
                    </p:spPr>
                  </p:pic>
                </p:oleObj>
              </mc:Fallback>
            </mc:AlternateContent>
          </a:graphicData>
        </a:graphic>
      </p:graphicFrame>
      <p:sp>
        <p:nvSpPr>
          <p:cNvPr id="27" name="Rectángulo 26"/>
          <p:cNvSpPr/>
          <p:nvPr/>
        </p:nvSpPr>
        <p:spPr>
          <a:xfrm>
            <a:off x="243732" y="3249593"/>
            <a:ext cx="9338404" cy="338554"/>
          </a:xfrm>
          <a:prstGeom prst="rect">
            <a:avLst/>
          </a:prstGeom>
        </p:spPr>
        <p:txBody>
          <a:bodyPr wrap="square">
            <a:spAutoFit/>
          </a:bodyPr>
          <a:lstStyle/>
          <a:p>
            <a:pPr algn="just"/>
            <a:r>
              <a:rPr lang="es-AR" sz="1600" dirty="0" smtClean="0">
                <a:solidFill>
                  <a:srgbClr val="008000"/>
                </a:solidFill>
              </a:rPr>
              <a:t>Utilizándose la aproximación invariante al escalón y el periodo de muestreo seleccionado, se obtiene:</a:t>
            </a:r>
            <a:endParaRPr lang="es-AR" sz="1600" dirty="0"/>
          </a:p>
        </p:txBody>
      </p:sp>
      <p:graphicFrame>
        <p:nvGraphicFramePr>
          <p:cNvPr id="21" name="1 Objeto"/>
          <p:cNvGraphicFramePr>
            <a:graphicFrameLocks noChangeAspect="1"/>
          </p:cNvGraphicFramePr>
          <p:nvPr>
            <p:extLst/>
          </p:nvPr>
        </p:nvGraphicFramePr>
        <p:xfrm>
          <a:off x="477838" y="3740646"/>
          <a:ext cx="4105275" cy="715962"/>
        </p:xfrm>
        <a:graphic>
          <a:graphicData uri="http://schemas.openxmlformats.org/presentationml/2006/ole">
            <mc:AlternateContent xmlns:mc="http://schemas.openxmlformats.org/markup-compatibility/2006">
              <mc:Choice xmlns:v="urn:schemas-microsoft-com:vml" Requires="v">
                <p:oleObj spid="_x0000_s502841" name="Equation" r:id="rId10" imgW="2450880" imgH="431640" progId="Equation.DSMT4">
                  <p:embed/>
                </p:oleObj>
              </mc:Choice>
              <mc:Fallback>
                <p:oleObj name="Equation" r:id="rId10" imgW="2450880" imgH="431640" progId="Equation.DSMT4">
                  <p:embed/>
                  <p:pic>
                    <p:nvPicPr>
                      <p:cNvPr id="21" name="1 Objeto"/>
                      <p:cNvPicPr>
                        <a:picLocks noChangeAspect="1" noChangeArrowheads="1"/>
                      </p:cNvPicPr>
                      <p:nvPr/>
                    </p:nvPicPr>
                    <p:blipFill>
                      <a:blip r:embed="rId11"/>
                      <a:srcRect/>
                      <a:stretch>
                        <a:fillRect/>
                      </a:stretch>
                    </p:blipFill>
                    <p:spPr bwMode="auto">
                      <a:xfrm>
                        <a:off x="477838" y="3740646"/>
                        <a:ext cx="4105275" cy="715962"/>
                      </a:xfrm>
                      <a:prstGeom prst="rect">
                        <a:avLst/>
                      </a:prstGeom>
                      <a:noFill/>
                      <a:ln>
                        <a:noFill/>
                      </a:ln>
                      <a:extLst/>
                    </p:spPr>
                  </p:pic>
                </p:oleObj>
              </mc:Fallback>
            </mc:AlternateContent>
          </a:graphicData>
        </a:graphic>
      </p:graphicFrame>
      <p:sp>
        <p:nvSpPr>
          <p:cNvPr id="22" name="Abrir llave 21"/>
          <p:cNvSpPr/>
          <p:nvPr/>
        </p:nvSpPr>
        <p:spPr>
          <a:xfrm>
            <a:off x="5053013" y="3707917"/>
            <a:ext cx="169863" cy="779463"/>
          </a:xfrm>
          <a:prstGeom prst="leftBrace">
            <a:avLst>
              <a:gd name="adj1" fmla="val 4808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24" name="1 Objeto"/>
          <p:cNvGraphicFramePr>
            <a:graphicFrameLocks noChangeAspect="1"/>
          </p:cNvGraphicFramePr>
          <p:nvPr>
            <p:extLst/>
          </p:nvPr>
        </p:nvGraphicFramePr>
        <p:xfrm>
          <a:off x="5284788" y="3739058"/>
          <a:ext cx="2447925" cy="336550"/>
        </p:xfrm>
        <a:graphic>
          <a:graphicData uri="http://schemas.openxmlformats.org/presentationml/2006/ole">
            <mc:AlternateContent xmlns:mc="http://schemas.openxmlformats.org/markup-compatibility/2006">
              <mc:Choice xmlns:v="urn:schemas-microsoft-com:vml" Requires="v">
                <p:oleObj spid="_x0000_s502842" name="Equation" r:id="rId12" imgW="1460160" imgH="203040" progId="Equation.DSMT4">
                  <p:embed/>
                </p:oleObj>
              </mc:Choice>
              <mc:Fallback>
                <p:oleObj name="Equation" r:id="rId12" imgW="1460160" imgH="203040" progId="Equation.DSMT4">
                  <p:embed/>
                  <p:pic>
                    <p:nvPicPr>
                      <p:cNvPr id="24" name="1 Objeto"/>
                      <p:cNvPicPr>
                        <a:picLocks noChangeAspect="1" noChangeArrowheads="1"/>
                      </p:cNvPicPr>
                      <p:nvPr/>
                    </p:nvPicPr>
                    <p:blipFill>
                      <a:blip r:embed="rId13"/>
                      <a:srcRect/>
                      <a:stretch>
                        <a:fillRect/>
                      </a:stretch>
                    </p:blipFill>
                    <p:spPr bwMode="auto">
                      <a:xfrm>
                        <a:off x="5284788" y="3739058"/>
                        <a:ext cx="2447925" cy="336550"/>
                      </a:xfrm>
                      <a:prstGeom prst="rect">
                        <a:avLst/>
                      </a:prstGeom>
                      <a:noFill/>
                      <a:ln>
                        <a:noFill/>
                      </a:ln>
                      <a:extLst/>
                    </p:spPr>
                  </p:pic>
                </p:oleObj>
              </mc:Fallback>
            </mc:AlternateContent>
          </a:graphicData>
        </a:graphic>
      </p:graphicFrame>
      <p:graphicFrame>
        <p:nvGraphicFramePr>
          <p:cNvPr id="25" name="1 Objeto"/>
          <p:cNvGraphicFramePr>
            <a:graphicFrameLocks noChangeAspect="1"/>
          </p:cNvGraphicFramePr>
          <p:nvPr>
            <p:extLst/>
          </p:nvPr>
        </p:nvGraphicFramePr>
        <p:xfrm>
          <a:off x="5284788" y="4139108"/>
          <a:ext cx="2617788" cy="336550"/>
        </p:xfrm>
        <a:graphic>
          <a:graphicData uri="http://schemas.openxmlformats.org/presentationml/2006/ole">
            <mc:AlternateContent xmlns:mc="http://schemas.openxmlformats.org/markup-compatibility/2006">
              <mc:Choice xmlns:v="urn:schemas-microsoft-com:vml" Requires="v">
                <p:oleObj spid="_x0000_s502843" name="Equation" r:id="rId14" imgW="1562040" imgH="203040" progId="Equation.DSMT4">
                  <p:embed/>
                </p:oleObj>
              </mc:Choice>
              <mc:Fallback>
                <p:oleObj name="Equation" r:id="rId14" imgW="1562040" imgH="203040" progId="Equation.DSMT4">
                  <p:embed/>
                  <p:pic>
                    <p:nvPicPr>
                      <p:cNvPr id="25" name="1 Objeto"/>
                      <p:cNvPicPr>
                        <a:picLocks noChangeAspect="1" noChangeArrowheads="1"/>
                      </p:cNvPicPr>
                      <p:nvPr/>
                    </p:nvPicPr>
                    <p:blipFill>
                      <a:blip r:embed="rId15"/>
                      <a:srcRect/>
                      <a:stretch>
                        <a:fillRect/>
                      </a:stretch>
                    </p:blipFill>
                    <p:spPr bwMode="auto">
                      <a:xfrm>
                        <a:off x="5284788" y="4139108"/>
                        <a:ext cx="2617788" cy="336550"/>
                      </a:xfrm>
                      <a:prstGeom prst="rect">
                        <a:avLst/>
                      </a:prstGeom>
                      <a:noFill/>
                      <a:ln>
                        <a:noFill/>
                      </a:ln>
                      <a:extLst/>
                    </p:spPr>
                  </p:pic>
                </p:oleObj>
              </mc:Fallback>
            </mc:AlternateContent>
          </a:graphicData>
        </a:graphic>
      </p:graphicFrame>
      <p:sp>
        <p:nvSpPr>
          <p:cNvPr id="29" name="Rectángulo 28"/>
          <p:cNvSpPr/>
          <p:nvPr/>
        </p:nvSpPr>
        <p:spPr>
          <a:xfrm>
            <a:off x="243732" y="5014724"/>
            <a:ext cx="9868722" cy="338554"/>
          </a:xfrm>
          <a:prstGeom prst="rect">
            <a:avLst/>
          </a:prstGeom>
        </p:spPr>
        <p:txBody>
          <a:bodyPr wrap="square">
            <a:spAutoFit/>
          </a:bodyPr>
          <a:lstStyle/>
          <a:p>
            <a:pPr algn="just"/>
            <a:r>
              <a:rPr lang="es-AR" sz="1600" dirty="0" smtClean="0">
                <a:solidFill>
                  <a:srgbClr val="008000"/>
                </a:solidFill>
              </a:rPr>
              <a:t>A partir de los parámetros de la planta, los coeficientes del controlador resultan:</a:t>
            </a:r>
            <a:endParaRPr lang="es-AR" sz="1600" dirty="0"/>
          </a:p>
        </p:txBody>
      </p:sp>
      <p:sp>
        <p:nvSpPr>
          <p:cNvPr id="30" name="Rectángulo 29"/>
          <p:cNvSpPr/>
          <p:nvPr/>
        </p:nvSpPr>
        <p:spPr>
          <a:xfrm>
            <a:off x="89744" y="4625108"/>
            <a:ext cx="5410455" cy="369332"/>
          </a:xfrm>
          <a:prstGeom prst="rect">
            <a:avLst/>
          </a:prstGeom>
        </p:spPr>
        <p:txBody>
          <a:bodyPr wrap="none">
            <a:spAutoFit/>
          </a:bodyPr>
          <a:lstStyle/>
          <a:p>
            <a:pPr marL="285750" indent="-285750">
              <a:buFont typeface="Wingdings" panose="05000000000000000000" pitchFamily="2" charset="2"/>
              <a:buChar char="v"/>
            </a:pPr>
            <a:r>
              <a:rPr lang="es-AR" b="1" u="sng" dirty="0" smtClean="0">
                <a:solidFill>
                  <a:srgbClr val="C00000"/>
                </a:solidFill>
              </a:rPr>
              <a:t>Diseño del controlador y ecuación recursiva</a:t>
            </a:r>
            <a:r>
              <a:rPr lang="es-AR" b="1" dirty="0" smtClean="0">
                <a:solidFill>
                  <a:srgbClr val="C00000"/>
                </a:solidFill>
              </a:rPr>
              <a:t>:</a:t>
            </a:r>
            <a:endParaRPr lang="es-AR" b="1" dirty="0">
              <a:solidFill>
                <a:srgbClr val="C00000"/>
              </a:solidFill>
            </a:endParaRPr>
          </a:p>
        </p:txBody>
      </p:sp>
      <p:graphicFrame>
        <p:nvGraphicFramePr>
          <p:cNvPr id="31" name="1 Objeto"/>
          <p:cNvGraphicFramePr>
            <a:graphicFrameLocks noChangeAspect="1"/>
          </p:cNvGraphicFramePr>
          <p:nvPr>
            <p:extLst/>
          </p:nvPr>
        </p:nvGraphicFramePr>
        <p:xfrm>
          <a:off x="658018" y="6112739"/>
          <a:ext cx="1554163" cy="338137"/>
        </p:xfrm>
        <a:graphic>
          <a:graphicData uri="http://schemas.openxmlformats.org/presentationml/2006/ole">
            <mc:AlternateContent xmlns:mc="http://schemas.openxmlformats.org/markup-compatibility/2006">
              <mc:Choice xmlns:v="urn:schemas-microsoft-com:vml" Requires="v">
                <p:oleObj spid="_x0000_s502844" name="Equation" r:id="rId16" imgW="927000" imgH="203040" progId="Equation.DSMT4">
                  <p:embed/>
                </p:oleObj>
              </mc:Choice>
              <mc:Fallback>
                <p:oleObj name="Equation" r:id="rId16" imgW="927000" imgH="203040" progId="Equation.DSMT4">
                  <p:embed/>
                  <p:pic>
                    <p:nvPicPr>
                      <p:cNvPr id="31" name="1 Objeto"/>
                      <p:cNvPicPr>
                        <a:picLocks noChangeAspect="1" noChangeArrowheads="1"/>
                      </p:cNvPicPr>
                      <p:nvPr/>
                    </p:nvPicPr>
                    <p:blipFill>
                      <a:blip r:embed="rId17"/>
                      <a:srcRect/>
                      <a:stretch>
                        <a:fillRect/>
                      </a:stretch>
                    </p:blipFill>
                    <p:spPr bwMode="auto">
                      <a:xfrm>
                        <a:off x="658018" y="6112739"/>
                        <a:ext cx="1554163" cy="338137"/>
                      </a:xfrm>
                      <a:prstGeom prst="rect">
                        <a:avLst/>
                      </a:prstGeom>
                      <a:noFill/>
                      <a:ln>
                        <a:noFill/>
                      </a:ln>
                      <a:extLst/>
                    </p:spPr>
                  </p:pic>
                </p:oleObj>
              </mc:Fallback>
            </mc:AlternateContent>
          </a:graphicData>
        </a:graphic>
      </p:graphicFrame>
      <p:graphicFrame>
        <p:nvGraphicFramePr>
          <p:cNvPr id="32" name="1 Objeto"/>
          <p:cNvGraphicFramePr>
            <a:graphicFrameLocks noChangeAspect="1"/>
          </p:cNvGraphicFramePr>
          <p:nvPr>
            <p:extLst/>
          </p:nvPr>
        </p:nvGraphicFramePr>
        <p:xfrm>
          <a:off x="604044" y="5669837"/>
          <a:ext cx="1662113" cy="336550"/>
        </p:xfrm>
        <a:graphic>
          <a:graphicData uri="http://schemas.openxmlformats.org/presentationml/2006/ole">
            <mc:AlternateContent xmlns:mc="http://schemas.openxmlformats.org/markup-compatibility/2006">
              <mc:Choice xmlns:v="urn:schemas-microsoft-com:vml" Requires="v">
                <p:oleObj spid="_x0000_s502845" name="Equation" r:id="rId18" imgW="990360" imgH="203040" progId="Equation.DSMT4">
                  <p:embed/>
                </p:oleObj>
              </mc:Choice>
              <mc:Fallback>
                <p:oleObj name="Equation" r:id="rId18" imgW="990360" imgH="203040" progId="Equation.DSMT4">
                  <p:embed/>
                  <p:pic>
                    <p:nvPicPr>
                      <p:cNvPr id="32" name="1 Objeto"/>
                      <p:cNvPicPr>
                        <a:picLocks noChangeAspect="1" noChangeArrowheads="1"/>
                      </p:cNvPicPr>
                      <p:nvPr/>
                    </p:nvPicPr>
                    <p:blipFill>
                      <a:blip r:embed="rId19"/>
                      <a:srcRect/>
                      <a:stretch>
                        <a:fillRect/>
                      </a:stretch>
                    </p:blipFill>
                    <p:spPr bwMode="auto">
                      <a:xfrm>
                        <a:off x="604044" y="5669837"/>
                        <a:ext cx="1662113" cy="336550"/>
                      </a:xfrm>
                      <a:prstGeom prst="rect">
                        <a:avLst/>
                      </a:prstGeom>
                      <a:noFill/>
                      <a:ln>
                        <a:noFill/>
                      </a:ln>
                      <a:extLst/>
                    </p:spPr>
                  </p:pic>
                </p:oleObj>
              </mc:Fallback>
            </mc:AlternateContent>
          </a:graphicData>
        </a:graphic>
      </p:graphicFrame>
      <p:graphicFrame>
        <p:nvGraphicFramePr>
          <p:cNvPr id="35" name="1 Objeto"/>
          <p:cNvGraphicFramePr>
            <a:graphicFrameLocks noChangeAspect="1"/>
          </p:cNvGraphicFramePr>
          <p:nvPr>
            <p:extLst/>
          </p:nvPr>
        </p:nvGraphicFramePr>
        <p:xfrm>
          <a:off x="2691606" y="6145386"/>
          <a:ext cx="2593975" cy="339725"/>
        </p:xfrm>
        <a:graphic>
          <a:graphicData uri="http://schemas.openxmlformats.org/presentationml/2006/ole">
            <mc:AlternateContent xmlns:mc="http://schemas.openxmlformats.org/markup-compatibility/2006">
              <mc:Choice xmlns:v="urn:schemas-microsoft-com:vml" Requires="v">
                <p:oleObj spid="_x0000_s502846" name="Equation" r:id="rId20" imgW="1549080" imgH="203040" progId="Equation.DSMT4">
                  <p:embed/>
                </p:oleObj>
              </mc:Choice>
              <mc:Fallback>
                <p:oleObj name="Equation" r:id="rId20" imgW="1549080" imgH="203040" progId="Equation.DSMT4">
                  <p:embed/>
                  <p:pic>
                    <p:nvPicPr>
                      <p:cNvPr id="35" name="1 Objeto"/>
                      <p:cNvPicPr>
                        <a:picLocks noChangeAspect="1" noChangeArrowheads="1"/>
                      </p:cNvPicPr>
                      <p:nvPr/>
                    </p:nvPicPr>
                    <p:blipFill>
                      <a:blip r:embed="rId21"/>
                      <a:srcRect/>
                      <a:stretch>
                        <a:fillRect/>
                      </a:stretch>
                    </p:blipFill>
                    <p:spPr bwMode="auto">
                      <a:xfrm>
                        <a:off x="2691606" y="6145386"/>
                        <a:ext cx="2593975" cy="339725"/>
                      </a:xfrm>
                      <a:prstGeom prst="rect">
                        <a:avLst/>
                      </a:prstGeom>
                      <a:noFill/>
                      <a:ln>
                        <a:noFill/>
                      </a:ln>
                      <a:extLst/>
                    </p:spPr>
                  </p:pic>
                </p:oleObj>
              </mc:Fallback>
            </mc:AlternateContent>
          </a:graphicData>
        </a:graphic>
      </p:graphicFrame>
      <p:sp>
        <p:nvSpPr>
          <p:cNvPr id="36" name="Abrir llave 35"/>
          <p:cNvSpPr/>
          <p:nvPr/>
        </p:nvSpPr>
        <p:spPr>
          <a:xfrm>
            <a:off x="2474992" y="5406454"/>
            <a:ext cx="115808" cy="1303171"/>
          </a:xfrm>
          <a:prstGeom prst="leftBrace">
            <a:avLst>
              <a:gd name="adj1" fmla="val 83728"/>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37" name="1 Objeto"/>
          <p:cNvGraphicFramePr>
            <a:graphicFrameLocks noChangeAspect="1"/>
          </p:cNvGraphicFramePr>
          <p:nvPr>
            <p:extLst/>
          </p:nvPr>
        </p:nvGraphicFramePr>
        <p:xfrm>
          <a:off x="2691606" y="5701691"/>
          <a:ext cx="2957513" cy="339725"/>
        </p:xfrm>
        <a:graphic>
          <a:graphicData uri="http://schemas.openxmlformats.org/presentationml/2006/ole">
            <mc:AlternateContent xmlns:mc="http://schemas.openxmlformats.org/markup-compatibility/2006">
              <mc:Choice xmlns:v="urn:schemas-microsoft-com:vml" Requires="v">
                <p:oleObj spid="_x0000_s502847" name="Equation" r:id="rId22" imgW="1765080" imgH="203040" progId="Equation.DSMT4">
                  <p:embed/>
                </p:oleObj>
              </mc:Choice>
              <mc:Fallback>
                <p:oleObj name="Equation" r:id="rId22" imgW="1765080" imgH="203040" progId="Equation.DSMT4">
                  <p:embed/>
                  <p:pic>
                    <p:nvPicPr>
                      <p:cNvPr id="37" name="1 Objeto"/>
                      <p:cNvPicPr>
                        <a:picLocks noChangeAspect="1" noChangeArrowheads="1"/>
                      </p:cNvPicPr>
                      <p:nvPr/>
                    </p:nvPicPr>
                    <p:blipFill>
                      <a:blip r:embed="rId23"/>
                      <a:srcRect/>
                      <a:stretch>
                        <a:fillRect/>
                      </a:stretch>
                    </p:blipFill>
                    <p:spPr bwMode="auto">
                      <a:xfrm>
                        <a:off x="2691606" y="5701691"/>
                        <a:ext cx="2957513" cy="339725"/>
                      </a:xfrm>
                      <a:prstGeom prst="rect">
                        <a:avLst/>
                      </a:prstGeom>
                      <a:noFill/>
                      <a:ln>
                        <a:noFill/>
                      </a:ln>
                      <a:extLst/>
                    </p:spPr>
                  </p:pic>
                </p:oleObj>
              </mc:Fallback>
            </mc:AlternateContent>
          </a:graphicData>
        </a:graphic>
      </p:graphicFrame>
      <p:graphicFrame>
        <p:nvGraphicFramePr>
          <p:cNvPr id="38" name="1 Objeto"/>
          <p:cNvGraphicFramePr>
            <a:graphicFrameLocks noChangeAspect="1"/>
          </p:cNvGraphicFramePr>
          <p:nvPr>
            <p:extLst/>
          </p:nvPr>
        </p:nvGraphicFramePr>
        <p:xfrm>
          <a:off x="5973762" y="6369900"/>
          <a:ext cx="2573338" cy="339725"/>
        </p:xfrm>
        <a:graphic>
          <a:graphicData uri="http://schemas.openxmlformats.org/presentationml/2006/ole">
            <mc:AlternateContent xmlns:mc="http://schemas.openxmlformats.org/markup-compatibility/2006">
              <mc:Choice xmlns:v="urn:schemas-microsoft-com:vml" Requires="v">
                <p:oleObj spid="_x0000_s502848" name="Equation" r:id="rId24" imgW="1536480" imgH="203040" progId="Equation.DSMT4">
                  <p:embed/>
                </p:oleObj>
              </mc:Choice>
              <mc:Fallback>
                <p:oleObj name="Equation" r:id="rId24" imgW="1536480" imgH="203040" progId="Equation.DSMT4">
                  <p:embed/>
                  <p:pic>
                    <p:nvPicPr>
                      <p:cNvPr id="38" name="1 Objeto"/>
                      <p:cNvPicPr>
                        <a:picLocks noChangeAspect="1" noChangeArrowheads="1"/>
                      </p:cNvPicPr>
                      <p:nvPr/>
                    </p:nvPicPr>
                    <p:blipFill>
                      <a:blip r:embed="rId25"/>
                      <a:srcRect/>
                      <a:stretch>
                        <a:fillRect/>
                      </a:stretch>
                    </p:blipFill>
                    <p:spPr bwMode="auto">
                      <a:xfrm>
                        <a:off x="5973762" y="6369900"/>
                        <a:ext cx="2573338" cy="339725"/>
                      </a:xfrm>
                      <a:prstGeom prst="rect">
                        <a:avLst/>
                      </a:prstGeom>
                      <a:noFill/>
                      <a:ln>
                        <a:noFill/>
                      </a:ln>
                      <a:extLst/>
                    </p:spPr>
                  </p:pic>
                </p:oleObj>
              </mc:Fallback>
            </mc:AlternateContent>
          </a:graphicData>
        </a:graphic>
      </p:graphicFrame>
      <p:graphicFrame>
        <p:nvGraphicFramePr>
          <p:cNvPr id="39" name="1 Objeto"/>
          <p:cNvGraphicFramePr>
            <a:graphicFrameLocks noChangeAspect="1"/>
          </p:cNvGraphicFramePr>
          <p:nvPr>
            <p:extLst/>
          </p:nvPr>
        </p:nvGraphicFramePr>
        <p:xfrm>
          <a:off x="5973762" y="5482510"/>
          <a:ext cx="1871663" cy="339725"/>
        </p:xfrm>
        <a:graphic>
          <a:graphicData uri="http://schemas.openxmlformats.org/presentationml/2006/ole">
            <mc:AlternateContent xmlns:mc="http://schemas.openxmlformats.org/markup-compatibility/2006">
              <mc:Choice xmlns:v="urn:schemas-microsoft-com:vml" Requires="v">
                <p:oleObj spid="_x0000_s502849" name="Equation" r:id="rId26" imgW="1117440" imgH="203040" progId="Equation.DSMT4">
                  <p:embed/>
                </p:oleObj>
              </mc:Choice>
              <mc:Fallback>
                <p:oleObj name="Equation" r:id="rId26" imgW="1117440" imgH="203040" progId="Equation.DSMT4">
                  <p:embed/>
                  <p:pic>
                    <p:nvPicPr>
                      <p:cNvPr id="39" name="1 Objeto"/>
                      <p:cNvPicPr>
                        <a:picLocks noChangeAspect="1" noChangeArrowheads="1"/>
                      </p:cNvPicPr>
                      <p:nvPr/>
                    </p:nvPicPr>
                    <p:blipFill>
                      <a:blip r:embed="rId27"/>
                      <a:srcRect/>
                      <a:stretch>
                        <a:fillRect/>
                      </a:stretch>
                    </p:blipFill>
                    <p:spPr bwMode="auto">
                      <a:xfrm>
                        <a:off x="5973762" y="5482510"/>
                        <a:ext cx="1871663" cy="339725"/>
                      </a:xfrm>
                      <a:prstGeom prst="rect">
                        <a:avLst/>
                      </a:prstGeom>
                      <a:noFill/>
                      <a:ln>
                        <a:noFill/>
                      </a:ln>
                      <a:extLst/>
                    </p:spPr>
                  </p:pic>
                </p:oleObj>
              </mc:Fallback>
            </mc:AlternateContent>
          </a:graphicData>
        </a:graphic>
      </p:graphicFrame>
      <p:graphicFrame>
        <p:nvGraphicFramePr>
          <p:cNvPr id="40" name="1 Objeto"/>
          <p:cNvGraphicFramePr>
            <a:graphicFrameLocks noChangeAspect="1"/>
          </p:cNvGraphicFramePr>
          <p:nvPr>
            <p:extLst/>
          </p:nvPr>
        </p:nvGraphicFramePr>
        <p:xfrm>
          <a:off x="5973762" y="5926205"/>
          <a:ext cx="2957513" cy="339725"/>
        </p:xfrm>
        <a:graphic>
          <a:graphicData uri="http://schemas.openxmlformats.org/presentationml/2006/ole">
            <mc:AlternateContent xmlns:mc="http://schemas.openxmlformats.org/markup-compatibility/2006">
              <mc:Choice xmlns:v="urn:schemas-microsoft-com:vml" Requires="v">
                <p:oleObj spid="_x0000_s502850" name="Equation" r:id="rId28" imgW="1765080" imgH="203040" progId="Equation.DSMT4">
                  <p:embed/>
                </p:oleObj>
              </mc:Choice>
              <mc:Fallback>
                <p:oleObj name="Equation" r:id="rId28" imgW="1765080" imgH="203040" progId="Equation.DSMT4">
                  <p:embed/>
                  <p:pic>
                    <p:nvPicPr>
                      <p:cNvPr id="40" name="1 Objeto"/>
                      <p:cNvPicPr>
                        <a:picLocks noChangeAspect="1" noChangeArrowheads="1"/>
                      </p:cNvPicPr>
                      <p:nvPr/>
                    </p:nvPicPr>
                    <p:blipFill>
                      <a:blip r:embed="rId29"/>
                      <a:srcRect/>
                      <a:stretch>
                        <a:fillRect/>
                      </a:stretch>
                    </p:blipFill>
                    <p:spPr bwMode="auto">
                      <a:xfrm>
                        <a:off x="5973762" y="5926205"/>
                        <a:ext cx="2957513" cy="339725"/>
                      </a:xfrm>
                      <a:prstGeom prst="rect">
                        <a:avLst/>
                      </a:prstGeom>
                      <a:noFill/>
                      <a:ln>
                        <a:noFill/>
                      </a:ln>
                      <a:extLst/>
                    </p:spPr>
                  </p:pic>
                </p:oleObj>
              </mc:Fallback>
            </mc:AlternateContent>
          </a:graphicData>
        </a:graphic>
      </p:graphicFrame>
      <p:sp>
        <p:nvSpPr>
          <p:cNvPr id="28" name="Rectángulo 27"/>
          <p:cNvSpPr/>
          <p:nvPr/>
        </p:nvSpPr>
        <p:spPr>
          <a:xfrm>
            <a:off x="89744" y="1946978"/>
            <a:ext cx="6080320" cy="369332"/>
          </a:xfrm>
          <a:prstGeom prst="rect">
            <a:avLst/>
          </a:prstGeom>
        </p:spPr>
        <p:txBody>
          <a:bodyPr wrap="square">
            <a:spAutoFit/>
          </a:bodyPr>
          <a:lstStyle/>
          <a:p>
            <a:pPr marL="285750" indent="-285750">
              <a:buFont typeface="Wingdings" panose="05000000000000000000" pitchFamily="2" charset="2"/>
              <a:buChar char="v"/>
            </a:pPr>
            <a:r>
              <a:rPr lang="es-AR" b="1" u="sng" dirty="0" smtClean="0">
                <a:solidFill>
                  <a:srgbClr val="C00000"/>
                </a:solidFill>
              </a:rPr>
              <a:t>Obtención de la FT muestreada de la planta</a:t>
            </a:r>
            <a:r>
              <a:rPr lang="es-AR" b="1" dirty="0" smtClean="0">
                <a:solidFill>
                  <a:srgbClr val="C00000"/>
                </a:solidFill>
              </a:rPr>
              <a:t>:</a:t>
            </a:r>
            <a:endParaRPr lang="es-AR" b="1" dirty="0">
              <a:solidFill>
                <a:srgbClr val="C00000"/>
              </a:solidFill>
            </a:endParaRPr>
          </a:p>
        </p:txBody>
      </p:sp>
    </p:spTree>
    <p:extLst>
      <p:ext uri="{BB962C8B-B14F-4D97-AF65-F5344CB8AC3E}">
        <p14:creationId xmlns:p14="http://schemas.microsoft.com/office/powerpoint/2010/main" val="16242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9" name="Rectángulo 28"/>
          <p:cNvSpPr/>
          <p:nvPr/>
        </p:nvSpPr>
        <p:spPr>
          <a:xfrm>
            <a:off x="202379" y="1043793"/>
            <a:ext cx="7157792" cy="343438"/>
          </a:xfrm>
          <a:prstGeom prst="rect">
            <a:avLst/>
          </a:prstGeom>
        </p:spPr>
        <p:txBody>
          <a:bodyPr wrap="square">
            <a:spAutoFit/>
          </a:bodyPr>
          <a:lstStyle/>
          <a:p>
            <a:pPr algn="just"/>
            <a:r>
              <a:rPr lang="es-AR" sz="1600" dirty="0" smtClean="0">
                <a:solidFill>
                  <a:srgbClr val="008000"/>
                </a:solidFill>
              </a:rPr>
              <a:t>Con los coeficientes anteriores, la ecuación recursiva del controlador queda:</a:t>
            </a:r>
            <a:endParaRPr lang="es-AR" sz="1600" dirty="0"/>
          </a:p>
        </p:txBody>
      </p:sp>
      <p:graphicFrame>
        <p:nvGraphicFramePr>
          <p:cNvPr id="28" name="1 Objeto"/>
          <p:cNvGraphicFramePr>
            <a:graphicFrameLocks noChangeAspect="1"/>
          </p:cNvGraphicFramePr>
          <p:nvPr>
            <p:extLst/>
          </p:nvPr>
        </p:nvGraphicFramePr>
        <p:xfrm>
          <a:off x="262963" y="1411324"/>
          <a:ext cx="7680325" cy="339725"/>
        </p:xfrm>
        <a:graphic>
          <a:graphicData uri="http://schemas.openxmlformats.org/presentationml/2006/ole">
            <mc:AlternateContent xmlns:mc="http://schemas.openxmlformats.org/markup-compatibility/2006">
              <mc:Choice xmlns:v="urn:schemas-microsoft-com:vml" Requires="v">
                <p:oleObj spid="_x0000_s503818" name="Equation" r:id="rId4" imgW="4584600" imgH="203040" progId="Equation.DSMT4">
                  <p:embed/>
                </p:oleObj>
              </mc:Choice>
              <mc:Fallback>
                <p:oleObj name="Equation" r:id="rId4" imgW="4584600" imgH="203040" progId="Equation.DSMT4">
                  <p:embed/>
                  <p:pic>
                    <p:nvPicPr>
                      <p:cNvPr id="28" name="1 Objeto"/>
                      <p:cNvPicPr>
                        <a:picLocks noChangeAspect="1" noChangeArrowheads="1"/>
                      </p:cNvPicPr>
                      <p:nvPr/>
                    </p:nvPicPr>
                    <p:blipFill>
                      <a:blip r:embed="rId5"/>
                      <a:srcRect/>
                      <a:stretch>
                        <a:fillRect/>
                      </a:stretch>
                    </p:blipFill>
                    <p:spPr bwMode="auto">
                      <a:xfrm>
                        <a:off x="262963" y="1411324"/>
                        <a:ext cx="7680325" cy="339725"/>
                      </a:xfrm>
                      <a:prstGeom prst="rect">
                        <a:avLst/>
                      </a:prstGeom>
                      <a:noFill/>
                      <a:ln>
                        <a:noFill/>
                      </a:ln>
                      <a:extLst/>
                    </p:spPr>
                  </p:pic>
                </p:oleObj>
              </mc:Fallback>
            </mc:AlternateContent>
          </a:graphicData>
        </a:graphic>
      </p:graphicFrame>
      <p:graphicFrame>
        <p:nvGraphicFramePr>
          <p:cNvPr id="33" name="1 Objeto"/>
          <p:cNvGraphicFramePr>
            <a:graphicFrameLocks noChangeAspect="1"/>
          </p:cNvGraphicFramePr>
          <p:nvPr>
            <p:extLst/>
          </p:nvPr>
        </p:nvGraphicFramePr>
        <p:xfrm>
          <a:off x="262963" y="1902186"/>
          <a:ext cx="9255126" cy="341312"/>
        </p:xfrm>
        <a:graphic>
          <a:graphicData uri="http://schemas.openxmlformats.org/presentationml/2006/ole">
            <mc:AlternateContent xmlns:mc="http://schemas.openxmlformats.org/markup-compatibility/2006">
              <mc:Choice xmlns:v="urn:schemas-microsoft-com:vml" Requires="v">
                <p:oleObj spid="_x0000_s503819" name="Equation" r:id="rId6" imgW="5524200" imgH="203040" progId="Equation.DSMT4">
                  <p:embed/>
                </p:oleObj>
              </mc:Choice>
              <mc:Fallback>
                <p:oleObj name="Equation" r:id="rId6" imgW="5524200" imgH="203040" progId="Equation.DSMT4">
                  <p:embed/>
                  <p:pic>
                    <p:nvPicPr>
                      <p:cNvPr id="33" name="1 Objeto"/>
                      <p:cNvPicPr>
                        <a:picLocks noChangeAspect="1" noChangeArrowheads="1"/>
                      </p:cNvPicPr>
                      <p:nvPr/>
                    </p:nvPicPr>
                    <p:blipFill>
                      <a:blip r:embed="rId7"/>
                      <a:srcRect/>
                      <a:stretch>
                        <a:fillRect/>
                      </a:stretch>
                    </p:blipFill>
                    <p:spPr bwMode="auto">
                      <a:xfrm>
                        <a:off x="262963" y="1902186"/>
                        <a:ext cx="9255126" cy="341312"/>
                      </a:xfrm>
                      <a:prstGeom prst="rect">
                        <a:avLst/>
                      </a:prstGeom>
                      <a:solidFill>
                        <a:srgbClr val="FFC000"/>
                      </a:solidFill>
                      <a:ln>
                        <a:solidFill>
                          <a:srgbClr val="FF0000"/>
                        </a:solidFill>
                      </a:ln>
                      <a:extLst/>
                    </p:spPr>
                  </p:pic>
                </p:oleObj>
              </mc:Fallback>
            </mc:AlternateContent>
          </a:graphicData>
        </a:graphic>
      </p:graphicFrame>
      <p:sp>
        <p:nvSpPr>
          <p:cNvPr id="34" name="Rectángulo 33"/>
          <p:cNvSpPr/>
          <p:nvPr/>
        </p:nvSpPr>
        <p:spPr>
          <a:xfrm>
            <a:off x="191344" y="2338463"/>
            <a:ext cx="3807453" cy="369332"/>
          </a:xfrm>
          <a:prstGeom prst="rect">
            <a:avLst/>
          </a:prstGeom>
        </p:spPr>
        <p:txBody>
          <a:bodyPr wrap="none">
            <a:spAutoFit/>
          </a:bodyPr>
          <a:lstStyle/>
          <a:p>
            <a:pPr marL="285750" indent="-285750">
              <a:buFont typeface="Wingdings" panose="05000000000000000000" pitchFamily="2" charset="2"/>
              <a:buChar char="v"/>
            </a:pPr>
            <a:r>
              <a:rPr lang="es-AR" b="1" u="sng" dirty="0" smtClean="0">
                <a:solidFill>
                  <a:srgbClr val="C00000"/>
                </a:solidFill>
              </a:rPr>
              <a:t>Respuesta al escalón unitario</a:t>
            </a:r>
            <a:r>
              <a:rPr lang="es-AR" b="1" dirty="0" smtClean="0">
                <a:solidFill>
                  <a:srgbClr val="C00000"/>
                </a:solidFill>
              </a:rPr>
              <a:t>:</a:t>
            </a:r>
            <a:endParaRPr lang="es-AR" b="1" dirty="0">
              <a:solidFill>
                <a:srgbClr val="C00000"/>
              </a:solidFill>
            </a:endParaRPr>
          </a:p>
        </p:txBody>
      </p:sp>
      <p:pic>
        <p:nvPicPr>
          <p:cNvPr id="3" name="Imagen 2"/>
          <p:cNvPicPr>
            <a:picLocks noChangeAspect="1"/>
          </p:cNvPicPr>
          <p:nvPr/>
        </p:nvPicPr>
        <p:blipFill>
          <a:blip r:embed="rId8"/>
          <a:stretch>
            <a:fillRect/>
          </a:stretch>
        </p:blipFill>
        <p:spPr>
          <a:xfrm>
            <a:off x="584283" y="2823050"/>
            <a:ext cx="5279847" cy="3960000"/>
          </a:xfrm>
          <a:prstGeom prst="rect">
            <a:avLst/>
          </a:prstGeom>
        </p:spPr>
      </p:pic>
      <p:pic>
        <p:nvPicPr>
          <p:cNvPr id="5" name="Imagen 4"/>
          <p:cNvPicPr>
            <a:picLocks noChangeAspect="1"/>
          </p:cNvPicPr>
          <p:nvPr/>
        </p:nvPicPr>
        <p:blipFill>
          <a:blip r:embed="rId9"/>
          <a:stretch>
            <a:fillRect/>
          </a:stretch>
        </p:blipFill>
        <p:spPr>
          <a:xfrm>
            <a:off x="5970782" y="2855519"/>
            <a:ext cx="5279858" cy="3960000"/>
          </a:xfrm>
          <a:prstGeom prst="rect">
            <a:avLst/>
          </a:prstGeom>
        </p:spPr>
      </p:pic>
    </p:spTree>
    <p:extLst>
      <p:ext uri="{BB962C8B-B14F-4D97-AF65-F5344CB8AC3E}">
        <p14:creationId xmlns:p14="http://schemas.microsoft.com/office/powerpoint/2010/main" val="70191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3"/>
            <a:ext cx="4832472" cy="47959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a:solidFill>
                  <a:schemeClr val="bg1"/>
                </a:solidFill>
                <a:latin typeface="Arial" panose="020B0604020202020204" pitchFamily="34" charset="0"/>
                <a:ea typeface="+mj-ea"/>
                <a:cs typeface="Arial" panose="020B0604020202020204" pitchFamily="34" charset="0"/>
              </a:rPr>
              <a:t> </a:t>
            </a:r>
            <a:r>
              <a:rPr lang="es-AR" sz="2600" b="1" dirty="0" smtClean="0">
                <a:solidFill>
                  <a:schemeClr val="bg1"/>
                </a:solidFill>
                <a:latin typeface="Arial" panose="020B0604020202020204" pitchFamily="34" charset="0"/>
                <a:ea typeface="+mj-ea"/>
                <a:cs typeface="Arial" panose="020B0604020202020204" pitchFamily="34" charset="0"/>
              </a:rPr>
              <a:t>Controlador PID Predictivo</a:t>
            </a:r>
            <a:endParaRPr lang="es-AR" sz="2600" b="1" dirty="0">
              <a:solidFill>
                <a:schemeClr val="bg1"/>
              </a:solidFill>
              <a:latin typeface="Arial" panose="020B0604020202020204" pitchFamily="34" charset="0"/>
              <a:ea typeface="+mj-ea"/>
              <a:cs typeface="Arial" panose="020B0604020202020204" pitchFamily="34" charset="0"/>
            </a:endParaRP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191344" y="797214"/>
            <a:ext cx="7176250" cy="338554"/>
          </a:xfrm>
          <a:prstGeom prst="rect">
            <a:avLst/>
          </a:prstGeom>
        </p:spPr>
        <p:txBody>
          <a:bodyPr wrap="square">
            <a:spAutoFit/>
          </a:bodyPr>
          <a:lstStyle/>
          <a:p>
            <a:pPr algn="just"/>
            <a:r>
              <a:rPr lang="es-AR" sz="1600" dirty="0" smtClean="0">
                <a:solidFill>
                  <a:srgbClr val="C00000"/>
                </a:solidFill>
              </a:rPr>
              <a:t>La ecuación de un controlador PID en tiempo continuo, está dada por:</a:t>
            </a:r>
            <a:endParaRPr lang="es-AR" sz="1600" dirty="0">
              <a:solidFill>
                <a:srgbClr val="C00000"/>
              </a:solidFill>
            </a:endParaRPr>
          </a:p>
        </p:txBody>
      </p:sp>
      <p:graphicFrame>
        <p:nvGraphicFramePr>
          <p:cNvPr id="14" name="1 Objeto"/>
          <p:cNvGraphicFramePr>
            <a:graphicFrameLocks noChangeAspect="1"/>
          </p:cNvGraphicFramePr>
          <p:nvPr>
            <p:extLst/>
          </p:nvPr>
        </p:nvGraphicFramePr>
        <p:xfrm>
          <a:off x="6768464" y="659269"/>
          <a:ext cx="3575050" cy="615950"/>
        </p:xfrm>
        <a:graphic>
          <a:graphicData uri="http://schemas.openxmlformats.org/presentationml/2006/ole">
            <mc:AlternateContent xmlns:mc="http://schemas.openxmlformats.org/markup-compatibility/2006">
              <mc:Choice xmlns:v="urn:schemas-microsoft-com:vml" Requires="v">
                <p:oleObj spid="_x0000_s504854" name="Equation" r:id="rId4" imgW="2133360" imgH="368280" progId="Equation.DSMT4">
                  <p:embed/>
                </p:oleObj>
              </mc:Choice>
              <mc:Fallback>
                <p:oleObj name="Equation" r:id="rId4" imgW="2133360" imgH="368280" progId="Equation.DSMT4">
                  <p:embed/>
                  <p:pic>
                    <p:nvPicPr>
                      <p:cNvPr id="14" name="1 Objeto"/>
                      <p:cNvPicPr>
                        <a:picLocks noChangeAspect="1" noChangeArrowheads="1"/>
                      </p:cNvPicPr>
                      <p:nvPr/>
                    </p:nvPicPr>
                    <p:blipFill>
                      <a:blip r:embed="rId5"/>
                      <a:srcRect/>
                      <a:stretch>
                        <a:fillRect/>
                      </a:stretch>
                    </p:blipFill>
                    <p:spPr bwMode="auto">
                      <a:xfrm>
                        <a:off x="6768464" y="659269"/>
                        <a:ext cx="3575050" cy="615950"/>
                      </a:xfrm>
                      <a:prstGeom prst="rect">
                        <a:avLst/>
                      </a:prstGeom>
                      <a:noFill/>
                      <a:ln>
                        <a:noFill/>
                      </a:ln>
                      <a:extLst/>
                    </p:spPr>
                  </p:pic>
                </p:oleObj>
              </mc:Fallback>
            </mc:AlternateContent>
          </a:graphicData>
        </a:graphic>
      </p:graphicFrame>
      <p:sp>
        <p:nvSpPr>
          <p:cNvPr id="15" name="Rectángulo 14"/>
          <p:cNvSpPr/>
          <p:nvPr/>
        </p:nvSpPr>
        <p:spPr>
          <a:xfrm>
            <a:off x="191344" y="1890626"/>
            <a:ext cx="5945310" cy="584775"/>
          </a:xfrm>
          <a:prstGeom prst="rect">
            <a:avLst/>
          </a:prstGeom>
        </p:spPr>
        <p:txBody>
          <a:bodyPr wrap="square">
            <a:spAutoFit/>
          </a:bodyPr>
          <a:lstStyle/>
          <a:p>
            <a:pPr algn="just"/>
            <a:r>
              <a:rPr lang="es-AR" sz="1600" dirty="0" smtClean="0">
                <a:solidFill>
                  <a:srgbClr val="C00000"/>
                </a:solidFill>
              </a:rPr>
              <a:t>Considerando una aproximación rectangular </a:t>
            </a:r>
            <a:r>
              <a:rPr lang="es-AR" sz="1600" i="1" dirty="0" err="1" smtClean="0">
                <a:solidFill>
                  <a:srgbClr val="C00000"/>
                </a:solidFill>
              </a:rPr>
              <a:t>backward</a:t>
            </a:r>
            <a:r>
              <a:rPr lang="es-AR" sz="1600" dirty="0" smtClean="0">
                <a:solidFill>
                  <a:srgbClr val="C00000"/>
                </a:solidFill>
              </a:rPr>
              <a:t>, la acción de control en función de la variable “z” resulta:</a:t>
            </a:r>
            <a:endParaRPr lang="es-AR" sz="1600" dirty="0">
              <a:solidFill>
                <a:srgbClr val="C00000"/>
              </a:solidFill>
            </a:endParaRPr>
          </a:p>
        </p:txBody>
      </p:sp>
      <p:graphicFrame>
        <p:nvGraphicFramePr>
          <p:cNvPr id="16" name="1 Objeto"/>
          <p:cNvGraphicFramePr>
            <a:graphicFrameLocks noChangeAspect="1"/>
          </p:cNvGraphicFramePr>
          <p:nvPr>
            <p:extLst/>
          </p:nvPr>
        </p:nvGraphicFramePr>
        <p:xfrm>
          <a:off x="6396674" y="1896577"/>
          <a:ext cx="5532437" cy="722312"/>
        </p:xfrm>
        <a:graphic>
          <a:graphicData uri="http://schemas.openxmlformats.org/presentationml/2006/ole">
            <mc:AlternateContent xmlns:mc="http://schemas.openxmlformats.org/markup-compatibility/2006">
              <mc:Choice xmlns:v="urn:schemas-microsoft-com:vml" Requires="v">
                <p:oleObj spid="_x0000_s504855" name="Equation" r:id="rId6" imgW="3301920" imgH="431640" progId="Equation.DSMT4">
                  <p:embed/>
                </p:oleObj>
              </mc:Choice>
              <mc:Fallback>
                <p:oleObj name="Equation" r:id="rId6" imgW="3301920" imgH="431640" progId="Equation.DSMT4">
                  <p:embed/>
                  <p:pic>
                    <p:nvPicPr>
                      <p:cNvPr id="16" name="1 Objeto"/>
                      <p:cNvPicPr>
                        <a:picLocks noChangeAspect="1" noChangeArrowheads="1"/>
                      </p:cNvPicPr>
                      <p:nvPr/>
                    </p:nvPicPr>
                    <p:blipFill>
                      <a:blip r:embed="rId7"/>
                      <a:srcRect/>
                      <a:stretch>
                        <a:fillRect/>
                      </a:stretch>
                    </p:blipFill>
                    <p:spPr bwMode="auto">
                      <a:xfrm>
                        <a:off x="6396674" y="1896577"/>
                        <a:ext cx="5532437" cy="722312"/>
                      </a:xfrm>
                      <a:prstGeom prst="rect">
                        <a:avLst/>
                      </a:prstGeom>
                      <a:noFill/>
                      <a:ln>
                        <a:noFill/>
                      </a:ln>
                      <a:extLst/>
                    </p:spPr>
                  </p:pic>
                </p:oleObj>
              </mc:Fallback>
            </mc:AlternateContent>
          </a:graphicData>
        </a:graphic>
      </p:graphicFrame>
      <p:sp>
        <p:nvSpPr>
          <p:cNvPr id="17" name="Rectángulo 16"/>
          <p:cNvSpPr/>
          <p:nvPr/>
        </p:nvSpPr>
        <p:spPr>
          <a:xfrm>
            <a:off x="191344" y="2823971"/>
            <a:ext cx="6748615" cy="615553"/>
          </a:xfrm>
          <a:prstGeom prst="rect">
            <a:avLst/>
          </a:prstGeom>
        </p:spPr>
        <p:txBody>
          <a:bodyPr wrap="square">
            <a:spAutoFit/>
          </a:bodyPr>
          <a:lstStyle/>
          <a:p>
            <a:pPr algn="just"/>
            <a:r>
              <a:rPr lang="es-AR" sz="1600" dirty="0" smtClean="0">
                <a:solidFill>
                  <a:srgbClr val="C00000"/>
                </a:solidFill>
              </a:rPr>
              <a:t>Aplicando la anti-transformada </a:t>
            </a:r>
            <a:r>
              <a:rPr lang="es-AR" sz="1600" i="1" dirty="0" smtClean="0">
                <a:solidFill>
                  <a:srgbClr val="C00000"/>
                </a:solidFill>
                <a:latin typeface="Bodoni MT" panose="02070603080606020203" pitchFamily="18" charset="0"/>
              </a:rPr>
              <a:t>Z</a:t>
            </a:r>
            <a:r>
              <a:rPr lang="es-AR" sz="1600" dirty="0" smtClean="0">
                <a:solidFill>
                  <a:srgbClr val="C00000"/>
                </a:solidFill>
              </a:rPr>
              <a:t> a </a:t>
            </a:r>
            <a:r>
              <a:rPr lang="es-AR" i="1" dirty="0" smtClean="0">
                <a:solidFill>
                  <a:srgbClr val="C00000"/>
                </a:solidFill>
                <a:latin typeface="Times New Roman" panose="02020603050405020304" pitchFamily="18" charset="0"/>
                <a:cs typeface="Times New Roman" panose="02020603050405020304" pitchFamily="18" charset="0"/>
              </a:rPr>
              <a:t>U</a:t>
            </a:r>
            <a:r>
              <a:rPr lang="es-AR" dirty="0" smtClean="0">
                <a:solidFill>
                  <a:srgbClr val="C00000"/>
                </a:solidFill>
                <a:latin typeface="Times New Roman" panose="02020603050405020304" pitchFamily="18" charset="0"/>
                <a:cs typeface="Times New Roman" panose="02020603050405020304" pitchFamily="18" charset="0"/>
              </a:rPr>
              <a:t>(</a:t>
            </a:r>
            <a:r>
              <a:rPr lang="es-AR" i="1" dirty="0" smtClean="0">
                <a:solidFill>
                  <a:srgbClr val="C00000"/>
                </a:solidFill>
                <a:latin typeface="Times New Roman" panose="02020603050405020304" pitchFamily="18" charset="0"/>
                <a:cs typeface="Times New Roman" panose="02020603050405020304" pitchFamily="18" charset="0"/>
              </a:rPr>
              <a:t>z</a:t>
            </a:r>
            <a:r>
              <a:rPr lang="es-AR" dirty="0" smtClean="0">
                <a:solidFill>
                  <a:srgbClr val="C00000"/>
                </a:solidFill>
                <a:latin typeface="Times New Roman" panose="02020603050405020304" pitchFamily="18" charset="0"/>
                <a:cs typeface="Times New Roman" panose="02020603050405020304" pitchFamily="18" charset="0"/>
              </a:rPr>
              <a:t>)</a:t>
            </a:r>
            <a:r>
              <a:rPr lang="es-AR" sz="1600" dirty="0" smtClean="0">
                <a:solidFill>
                  <a:srgbClr val="C00000"/>
                </a:solidFill>
              </a:rPr>
              <a:t> se obtiene la ecuación a diferencias finitas ya conocida:</a:t>
            </a:r>
            <a:endParaRPr lang="es-AR" sz="1600" dirty="0">
              <a:solidFill>
                <a:srgbClr val="C00000"/>
              </a:solidFill>
            </a:endParaRPr>
          </a:p>
        </p:txBody>
      </p:sp>
      <p:graphicFrame>
        <p:nvGraphicFramePr>
          <p:cNvPr id="18" name="1 Objeto"/>
          <p:cNvGraphicFramePr>
            <a:graphicFrameLocks noChangeAspect="1"/>
          </p:cNvGraphicFramePr>
          <p:nvPr>
            <p:extLst/>
          </p:nvPr>
        </p:nvGraphicFramePr>
        <p:xfrm>
          <a:off x="7290436" y="2703737"/>
          <a:ext cx="4638675" cy="658812"/>
        </p:xfrm>
        <a:graphic>
          <a:graphicData uri="http://schemas.openxmlformats.org/presentationml/2006/ole">
            <mc:AlternateContent xmlns:mc="http://schemas.openxmlformats.org/markup-compatibility/2006">
              <mc:Choice xmlns:v="urn:schemas-microsoft-com:vml" Requires="v">
                <p:oleObj spid="_x0000_s504856" name="Equation" r:id="rId8" imgW="2768400" imgH="393480" progId="Equation.DSMT4">
                  <p:embed/>
                </p:oleObj>
              </mc:Choice>
              <mc:Fallback>
                <p:oleObj name="Equation" r:id="rId8" imgW="2768400" imgH="393480" progId="Equation.DSMT4">
                  <p:embed/>
                  <p:pic>
                    <p:nvPicPr>
                      <p:cNvPr id="18" name="1 Objeto"/>
                      <p:cNvPicPr>
                        <a:picLocks noChangeAspect="1" noChangeArrowheads="1"/>
                      </p:cNvPicPr>
                      <p:nvPr/>
                    </p:nvPicPr>
                    <p:blipFill>
                      <a:blip r:embed="rId9"/>
                      <a:srcRect/>
                      <a:stretch>
                        <a:fillRect/>
                      </a:stretch>
                    </p:blipFill>
                    <p:spPr bwMode="auto">
                      <a:xfrm>
                        <a:off x="7290436" y="2703737"/>
                        <a:ext cx="4638675" cy="658812"/>
                      </a:xfrm>
                      <a:prstGeom prst="rect">
                        <a:avLst/>
                      </a:prstGeom>
                      <a:solidFill>
                        <a:schemeClr val="accent1">
                          <a:lumMod val="40000"/>
                          <a:lumOff val="60000"/>
                        </a:schemeClr>
                      </a:solidFill>
                      <a:ln>
                        <a:solidFill>
                          <a:srgbClr val="0070C0"/>
                        </a:solidFill>
                      </a:ln>
                      <a:extLst/>
                    </p:spPr>
                  </p:pic>
                </p:oleObj>
              </mc:Fallback>
            </mc:AlternateContent>
          </a:graphicData>
        </a:graphic>
      </p:graphicFrame>
      <p:sp>
        <p:nvSpPr>
          <p:cNvPr id="19" name="Rectángulo 18"/>
          <p:cNvSpPr/>
          <p:nvPr/>
        </p:nvSpPr>
        <p:spPr>
          <a:xfrm>
            <a:off x="205874" y="4604494"/>
            <a:ext cx="6086638" cy="1569660"/>
          </a:xfrm>
          <a:prstGeom prst="rect">
            <a:avLst/>
          </a:prstGeom>
          <a:solidFill>
            <a:schemeClr val="accent6">
              <a:lumMod val="20000"/>
              <a:lumOff val="80000"/>
            </a:schemeClr>
          </a:solidFill>
        </p:spPr>
        <p:txBody>
          <a:bodyPr wrap="square">
            <a:spAutoFit/>
          </a:bodyPr>
          <a:lstStyle/>
          <a:p>
            <a:pPr algn="just">
              <a:lnSpc>
                <a:spcPct val="150000"/>
              </a:lnSpc>
            </a:pPr>
            <a:r>
              <a:rPr lang="es-AR" sz="1600" dirty="0" smtClean="0">
                <a:solidFill>
                  <a:srgbClr val="008000"/>
                </a:solidFill>
              </a:rPr>
              <a:t>-  La </a:t>
            </a:r>
            <a:r>
              <a:rPr lang="es-AR" sz="1600" dirty="0">
                <a:solidFill>
                  <a:srgbClr val="008000"/>
                </a:solidFill>
              </a:rPr>
              <a:t>acción de control depende del error actual </a:t>
            </a:r>
            <a:r>
              <a:rPr lang="es-AR" sz="1600" i="1" dirty="0">
                <a:solidFill>
                  <a:srgbClr val="008000"/>
                </a:solidFill>
                <a:latin typeface="Times New Roman" panose="02020603050405020304" pitchFamily="18" charset="0"/>
                <a:cs typeface="Times New Roman" panose="02020603050405020304" pitchFamily="18" charset="0"/>
              </a:rPr>
              <a:t>e</a:t>
            </a:r>
            <a:r>
              <a:rPr lang="es-AR" sz="1600" dirty="0">
                <a:solidFill>
                  <a:srgbClr val="008000"/>
                </a:solidFill>
                <a:latin typeface="Times New Roman" panose="02020603050405020304" pitchFamily="18" charset="0"/>
                <a:cs typeface="Times New Roman" panose="02020603050405020304" pitchFamily="18" charset="0"/>
              </a:rPr>
              <a:t>(</a:t>
            </a:r>
            <a:r>
              <a:rPr lang="es-AR" sz="1600" i="1" dirty="0">
                <a:solidFill>
                  <a:srgbClr val="008000"/>
                </a:solidFill>
                <a:latin typeface="Times New Roman" panose="02020603050405020304" pitchFamily="18" charset="0"/>
                <a:cs typeface="Times New Roman" panose="02020603050405020304" pitchFamily="18" charset="0"/>
              </a:rPr>
              <a:t>k</a:t>
            </a:r>
            <a:r>
              <a:rPr lang="es-AR" sz="1600" dirty="0" smtClean="0">
                <a:solidFill>
                  <a:srgbClr val="008000"/>
                </a:solidFill>
                <a:latin typeface="Times New Roman" panose="02020603050405020304" pitchFamily="18" charset="0"/>
                <a:cs typeface="Times New Roman" panose="02020603050405020304" pitchFamily="18" charset="0"/>
              </a:rPr>
              <a:t>)</a:t>
            </a:r>
            <a:r>
              <a:rPr lang="es-AR" sz="1600" dirty="0" smtClean="0">
                <a:solidFill>
                  <a:srgbClr val="008000"/>
                </a:solidFill>
              </a:rPr>
              <a:t> </a:t>
            </a:r>
          </a:p>
          <a:p>
            <a:pPr algn="just">
              <a:lnSpc>
                <a:spcPct val="150000"/>
              </a:lnSpc>
              <a:buFontTx/>
              <a:buChar char="-"/>
            </a:pPr>
            <a:r>
              <a:rPr lang="es-AR" sz="1600" i="1" dirty="0" smtClean="0">
                <a:solidFill>
                  <a:srgbClr val="008000"/>
                </a:solidFill>
                <a:latin typeface="Times New Roman" panose="02020603050405020304" pitchFamily="18" charset="0"/>
                <a:cs typeface="Times New Roman" panose="02020603050405020304" pitchFamily="18" charset="0"/>
              </a:rPr>
              <a:t>  u</a:t>
            </a:r>
            <a:r>
              <a:rPr lang="es-AR" sz="1600" dirty="0" smtClean="0">
                <a:solidFill>
                  <a:srgbClr val="008000"/>
                </a:solidFill>
                <a:latin typeface="Times New Roman" panose="02020603050405020304" pitchFamily="18" charset="0"/>
                <a:cs typeface="Times New Roman" panose="02020603050405020304" pitchFamily="18" charset="0"/>
              </a:rPr>
              <a:t>(</a:t>
            </a:r>
            <a:r>
              <a:rPr lang="es-AR" sz="1600" i="1" dirty="0" smtClean="0">
                <a:solidFill>
                  <a:srgbClr val="008000"/>
                </a:solidFill>
                <a:latin typeface="Times New Roman" panose="02020603050405020304" pitchFamily="18" charset="0"/>
                <a:cs typeface="Times New Roman" panose="02020603050405020304" pitchFamily="18" charset="0"/>
              </a:rPr>
              <a:t>k</a:t>
            </a:r>
            <a:r>
              <a:rPr lang="es-AR" sz="1600" dirty="0">
                <a:solidFill>
                  <a:srgbClr val="008000"/>
                </a:solidFill>
                <a:latin typeface="Times New Roman" panose="02020603050405020304" pitchFamily="18" charset="0"/>
                <a:cs typeface="Times New Roman" panose="02020603050405020304" pitchFamily="18" charset="0"/>
              </a:rPr>
              <a:t>)</a:t>
            </a:r>
            <a:r>
              <a:rPr lang="es-AR" sz="1600" dirty="0">
                <a:solidFill>
                  <a:srgbClr val="008000"/>
                </a:solidFill>
              </a:rPr>
              <a:t> no considera el </a:t>
            </a:r>
            <a:r>
              <a:rPr lang="es-AR" sz="1600" dirty="0" smtClean="0">
                <a:solidFill>
                  <a:srgbClr val="008000"/>
                </a:solidFill>
              </a:rPr>
              <a:t>atraso </a:t>
            </a:r>
            <a:r>
              <a:rPr lang="es-AR" sz="1600" dirty="0">
                <a:solidFill>
                  <a:srgbClr val="008000"/>
                </a:solidFill>
              </a:rPr>
              <a:t>de </a:t>
            </a:r>
            <a:r>
              <a:rPr lang="es-AR" sz="1600" dirty="0" smtClean="0">
                <a:solidFill>
                  <a:srgbClr val="008000"/>
                </a:solidFill>
              </a:rPr>
              <a:t>la implementación digital </a:t>
            </a:r>
            <a:r>
              <a:rPr lang="es-AR" sz="1600" i="1" dirty="0" err="1" smtClean="0">
                <a:solidFill>
                  <a:srgbClr val="008000"/>
                </a:solidFill>
                <a:latin typeface="Times New Roman" panose="02020603050405020304" pitchFamily="18" charset="0"/>
                <a:cs typeface="Times New Roman" panose="02020603050405020304" pitchFamily="18" charset="0"/>
              </a:rPr>
              <a:t>T</a:t>
            </a:r>
            <a:r>
              <a:rPr lang="es-AR" sz="1600" i="1" baseline="-25000" dirty="0" err="1" smtClean="0">
                <a:solidFill>
                  <a:srgbClr val="008000"/>
                </a:solidFill>
                <a:latin typeface="Times New Roman" panose="02020603050405020304" pitchFamily="18" charset="0"/>
                <a:cs typeface="Times New Roman" panose="02020603050405020304" pitchFamily="18" charset="0"/>
              </a:rPr>
              <a:t>d</a:t>
            </a:r>
            <a:endParaRPr lang="es-AR" sz="1600" i="1" dirty="0" smtClean="0">
              <a:solidFill>
                <a:srgbClr val="008000"/>
              </a:solidFill>
              <a:latin typeface="Times New Roman" panose="02020603050405020304" pitchFamily="18" charset="0"/>
              <a:cs typeface="Times New Roman" panose="02020603050405020304" pitchFamily="18" charset="0"/>
            </a:endParaRPr>
          </a:p>
          <a:p>
            <a:pPr marL="179388" indent="-179388" algn="just">
              <a:lnSpc>
                <a:spcPct val="150000"/>
              </a:lnSpc>
              <a:buFontTx/>
              <a:buChar char="-"/>
            </a:pPr>
            <a:r>
              <a:rPr lang="es-AR" sz="1600" dirty="0" smtClean="0">
                <a:solidFill>
                  <a:srgbClr val="008000"/>
                </a:solidFill>
              </a:rPr>
              <a:t>Problema: Si </a:t>
            </a:r>
            <a:r>
              <a:rPr lang="es-AR" sz="1600" i="1" dirty="0" err="1" smtClean="0">
                <a:solidFill>
                  <a:srgbClr val="008000"/>
                </a:solidFill>
                <a:latin typeface="Times New Roman" panose="02020603050405020304" pitchFamily="18" charset="0"/>
                <a:cs typeface="Times New Roman" panose="02020603050405020304" pitchFamily="18" charset="0"/>
              </a:rPr>
              <a:t>T</a:t>
            </a:r>
            <a:r>
              <a:rPr lang="es-AR" sz="1600" i="1" baseline="-25000" dirty="0" err="1" smtClean="0">
                <a:solidFill>
                  <a:srgbClr val="008000"/>
                </a:solidFill>
                <a:latin typeface="Times New Roman" panose="02020603050405020304" pitchFamily="18" charset="0"/>
                <a:cs typeface="Times New Roman" panose="02020603050405020304" pitchFamily="18" charset="0"/>
              </a:rPr>
              <a:t>d</a:t>
            </a:r>
            <a:r>
              <a:rPr lang="es-AR" sz="1600" dirty="0" smtClean="0">
                <a:solidFill>
                  <a:srgbClr val="008000"/>
                </a:solidFill>
              </a:rPr>
              <a:t> </a:t>
            </a:r>
            <a:r>
              <a:rPr lang="es-AR" sz="1600" dirty="0" smtClean="0">
                <a:solidFill>
                  <a:srgbClr val="008000"/>
                </a:solidFill>
                <a:latin typeface="Times New Roman" panose="02020603050405020304" pitchFamily="18" charset="0"/>
                <a:cs typeface="Times New Roman" panose="02020603050405020304" pitchFamily="18" charset="0"/>
              </a:rPr>
              <a:t>≈ </a:t>
            </a:r>
            <a:r>
              <a:rPr lang="es-AR" sz="1600" i="1" dirty="0" smtClean="0">
                <a:solidFill>
                  <a:srgbClr val="008000"/>
                </a:solidFill>
                <a:latin typeface="Times New Roman" panose="02020603050405020304" pitchFamily="18" charset="0"/>
                <a:cs typeface="Times New Roman" panose="02020603050405020304" pitchFamily="18" charset="0"/>
              </a:rPr>
              <a:t>T</a:t>
            </a:r>
            <a:r>
              <a:rPr lang="es-AR" sz="1600" dirty="0" smtClean="0">
                <a:solidFill>
                  <a:srgbClr val="008000"/>
                </a:solidFill>
              </a:rPr>
              <a:t>, la acción </a:t>
            </a:r>
            <a:r>
              <a:rPr lang="es-AR" sz="1600" dirty="0">
                <a:solidFill>
                  <a:srgbClr val="008000"/>
                </a:solidFill>
              </a:rPr>
              <a:t>de control </a:t>
            </a:r>
            <a:r>
              <a:rPr lang="es-AR" sz="1600" dirty="0" smtClean="0">
                <a:solidFill>
                  <a:srgbClr val="008000"/>
                </a:solidFill>
              </a:rPr>
              <a:t>resulta limitada para </a:t>
            </a:r>
            <a:r>
              <a:rPr lang="es-AR" sz="1600" dirty="0">
                <a:solidFill>
                  <a:srgbClr val="008000"/>
                </a:solidFill>
              </a:rPr>
              <a:t>compensar </a:t>
            </a:r>
            <a:r>
              <a:rPr lang="es-AR" sz="1600" dirty="0" smtClean="0">
                <a:solidFill>
                  <a:srgbClr val="008000"/>
                </a:solidFill>
              </a:rPr>
              <a:t>perturbaciones.</a:t>
            </a:r>
            <a:endParaRPr lang="es-AR" sz="1600" dirty="0">
              <a:solidFill>
                <a:srgbClr val="008000"/>
              </a:solidFill>
            </a:endParaRPr>
          </a:p>
        </p:txBody>
      </p:sp>
      <p:sp>
        <p:nvSpPr>
          <p:cNvPr id="26" name="Rectángulo 25"/>
          <p:cNvSpPr/>
          <p:nvPr/>
        </p:nvSpPr>
        <p:spPr>
          <a:xfrm>
            <a:off x="199117" y="1310053"/>
            <a:ext cx="4824700" cy="338554"/>
          </a:xfrm>
          <a:prstGeom prst="rect">
            <a:avLst/>
          </a:prstGeom>
        </p:spPr>
        <p:txBody>
          <a:bodyPr wrap="square">
            <a:spAutoFit/>
          </a:bodyPr>
          <a:lstStyle/>
          <a:p>
            <a:pPr algn="just"/>
            <a:r>
              <a:rPr lang="es-AR" sz="1600" dirty="0" smtClean="0">
                <a:solidFill>
                  <a:srgbClr val="C00000"/>
                </a:solidFill>
              </a:rPr>
              <a:t>Y su expresión en el dominio de Laplace, resulta:</a:t>
            </a:r>
            <a:endParaRPr lang="es-AR" sz="1600" dirty="0">
              <a:solidFill>
                <a:srgbClr val="C00000"/>
              </a:solidFill>
            </a:endParaRPr>
          </a:p>
        </p:txBody>
      </p:sp>
      <p:graphicFrame>
        <p:nvGraphicFramePr>
          <p:cNvPr id="27" name="1 Objeto"/>
          <p:cNvGraphicFramePr>
            <a:graphicFrameLocks noChangeAspect="1"/>
          </p:cNvGraphicFramePr>
          <p:nvPr>
            <p:extLst/>
          </p:nvPr>
        </p:nvGraphicFramePr>
        <p:xfrm>
          <a:off x="4878050" y="1139571"/>
          <a:ext cx="2828925" cy="679450"/>
        </p:xfrm>
        <a:graphic>
          <a:graphicData uri="http://schemas.openxmlformats.org/presentationml/2006/ole">
            <mc:AlternateContent xmlns:mc="http://schemas.openxmlformats.org/markup-compatibility/2006">
              <mc:Choice xmlns:v="urn:schemas-microsoft-com:vml" Requires="v">
                <p:oleObj spid="_x0000_s504857" name="Equation" r:id="rId10" imgW="1688760" imgH="406080" progId="Equation.DSMT4">
                  <p:embed/>
                </p:oleObj>
              </mc:Choice>
              <mc:Fallback>
                <p:oleObj name="Equation" r:id="rId10" imgW="1688760" imgH="406080" progId="Equation.DSMT4">
                  <p:embed/>
                  <p:pic>
                    <p:nvPicPr>
                      <p:cNvPr id="27" name="1 Objeto"/>
                      <p:cNvPicPr>
                        <a:picLocks noChangeAspect="1" noChangeArrowheads="1"/>
                      </p:cNvPicPr>
                      <p:nvPr/>
                    </p:nvPicPr>
                    <p:blipFill>
                      <a:blip r:embed="rId11"/>
                      <a:srcRect/>
                      <a:stretch>
                        <a:fillRect/>
                      </a:stretch>
                    </p:blipFill>
                    <p:spPr bwMode="auto">
                      <a:xfrm>
                        <a:off x="4878050" y="1139571"/>
                        <a:ext cx="2828925" cy="679450"/>
                      </a:xfrm>
                      <a:prstGeom prst="rect">
                        <a:avLst/>
                      </a:prstGeom>
                      <a:noFill/>
                      <a:ln>
                        <a:noFill/>
                      </a:ln>
                      <a:extLst/>
                    </p:spPr>
                  </p:pic>
                </p:oleObj>
              </mc:Fallback>
            </mc:AlternateContent>
          </a:graphicData>
        </a:graphic>
      </p:graphicFrame>
      <p:sp>
        <p:nvSpPr>
          <p:cNvPr id="29" name="Rectángulo 28"/>
          <p:cNvSpPr/>
          <p:nvPr/>
        </p:nvSpPr>
        <p:spPr>
          <a:xfrm>
            <a:off x="191344" y="3529961"/>
            <a:ext cx="6338417" cy="584775"/>
          </a:xfrm>
          <a:prstGeom prst="rect">
            <a:avLst/>
          </a:prstGeom>
        </p:spPr>
        <p:txBody>
          <a:bodyPr wrap="square">
            <a:spAutoFit/>
          </a:bodyPr>
          <a:lstStyle/>
          <a:p>
            <a:pPr algn="just"/>
            <a:r>
              <a:rPr lang="es-AR" sz="1600" dirty="0" smtClean="0">
                <a:solidFill>
                  <a:srgbClr val="C00000"/>
                </a:solidFill>
              </a:rPr>
              <a:t>El término de la sumatoria, resulta de la aplicación de la regla de integración </a:t>
            </a:r>
            <a:r>
              <a:rPr lang="es-AR" sz="1600" dirty="0" err="1" smtClean="0">
                <a:solidFill>
                  <a:srgbClr val="C00000"/>
                </a:solidFill>
              </a:rPr>
              <a:t>Backward</a:t>
            </a:r>
            <a:r>
              <a:rPr lang="es-AR" sz="1600" dirty="0" smtClean="0">
                <a:solidFill>
                  <a:srgbClr val="C00000"/>
                </a:solidFill>
              </a:rPr>
              <a:t>, o sea,</a:t>
            </a:r>
            <a:endParaRPr lang="es-AR" sz="1600" dirty="0">
              <a:solidFill>
                <a:srgbClr val="C00000"/>
              </a:solidFill>
            </a:endParaRPr>
          </a:p>
        </p:txBody>
      </p:sp>
      <p:graphicFrame>
        <p:nvGraphicFramePr>
          <p:cNvPr id="30" name="1 Objeto"/>
          <p:cNvGraphicFramePr>
            <a:graphicFrameLocks noChangeAspect="1"/>
          </p:cNvGraphicFramePr>
          <p:nvPr>
            <p:extLst/>
          </p:nvPr>
        </p:nvGraphicFramePr>
        <p:xfrm>
          <a:off x="6666386" y="3529961"/>
          <a:ext cx="5262725" cy="635336"/>
        </p:xfrm>
        <a:graphic>
          <a:graphicData uri="http://schemas.openxmlformats.org/presentationml/2006/ole">
            <mc:AlternateContent xmlns:mc="http://schemas.openxmlformats.org/markup-compatibility/2006">
              <mc:Choice xmlns:v="urn:schemas-microsoft-com:vml" Requires="v">
                <p:oleObj spid="_x0000_s504858" name="Equation" r:id="rId12" imgW="3352680" imgH="406080" progId="Equation.DSMT4">
                  <p:embed/>
                </p:oleObj>
              </mc:Choice>
              <mc:Fallback>
                <p:oleObj name="Equation" r:id="rId12" imgW="3352680" imgH="406080" progId="Equation.DSMT4">
                  <p:embed/>
                  <p:pic>
                    <p:nvPicPr>
                      <p:cNvPr id="30" name="1 Objeto"/>
                      <p:cNvPicPr>
                        <a:picLocks noChangeAspect="1" noChangeArrowheads="1"/>
                      </p:cNvPicPr>
                      <p:nvPr/>
                    </p:nvPicPr>
                    <p:blipFill>
                      <a:blip r:embed="rId13"/>
                      <a:srcRect/>
                      <a:stretch>
                        <a:fillRect/>
                      </a:stretch>
                    </p:blipFill>
                    <p:spPr bwMode="auto">
                      <a:xfrm>
                        <a:off x="6666386" y="3529961"/>
                        <a:ext cx="5262725" cy="635336"/>
                      </a:xfrm>
                      <a:prstGeom prst="rect">
                        <a:avLst/>
                      </a:prstGeom>
                      <a:solidFill>
                        <a:schemeClr val="accent1">
                          <a:lumMod val="40000"/>
                          <a:lumOff val="60000"/>
                        </a:schemeClr>
                      </a:solidFill>
                      <a:ln>
                        <a:solidFill>
                          <a:srgbClr val="0070C0"/>
                        </a:solidFill>
                      </a:ln>
                      <a:extLst/>
                    </p:spPr>
                  </p:pic>
                </p:oleObj>
              </mc:Fallback>
            </mc:AlternateContent>
          </a:graphicData>
        </a:graphic>
      </p:graphicFrame>
      <p:pic>
        <p:nvPicPr>
          <p:cNvPr id="13" name="Imagen 12"/>
          <p:cNvPicPr>
            <a:picLocks noChangeAspect="1"/>
          </p:cNvPicPr>
          <p:nvPr/>
        </p:nvPicPr>
        <p:blipFill>
          <a:blip r:embed="rId14"/>
          <a:stretch>
            <a:fillRect/>
          </a:stretch>
        </p:blipFill>
        <p:spPr>
          <a:xfrm>
            <a:off x="6529111" y="4370765"/>
            <a:ext cx="5400000" cy="2396094"/>
          </a:xfrm>
          <a:prstGeom prst="rect">
            <a:avLst/>
          </a:prstGeom>
        </p:spPr>
      </p:pic>
    </p:spTree>
    <p:extLst>
      <p:ext uri="{BB962C8B-B14F-4D97-AF65-F5344CB8AC3E}">
        <p14:creationId xmlns:p14="http://schemas.microsoft.com/office/powerpoint/2010/main" val="30658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3"/>
            <a:ext cx="4832472" cy="47959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a:solidFill>
                  <a:schemeClr val="bg1"/>
                </a:solidFill>
                <a:latin typeface="Arial" panose="020B0604020202020204" pitchFamily="34" charset="0"/>
                <a:ea typeface="+mj-ea"/>
                <a:cs typeface="Arial" panose="020B0604020202020204" pitchFamily="34" charset="0"/>
              </a:rPr>
              <a:t> </a:t>
            </a:r>
            <a:r>
              <a:rPr lang="es-AR" sz="2600" b="1" dirty="0" smtClean="0">
                <a:solidFill>
                  <a:schemeClr val="bg1"/>
                </a:solidFill>
                <a:latin typeface="Arial" panose="020B0604020202020204" pitchFamily="34" charset="0"/>
                <a:ea typeface="+mj-ea"/>
                <a:cs typeface="Arial" panose="020B0604020202020204" pitchFamily="34" charset="0"/>
              </a:rPr>
              <a:t>Controlador PID Predictivo</a:t>
            </a:r>
            <a:endParaRPr lang="es-AR" sz="2600" b="1" dirty="0">
              <a:solidFill>
                <a:schemeClr val="bg1"/>
              </a:solidFill>
              <a:latin typeface="Arial" panose="020B0604020202020204" pitchFamily="34" charset="0"/>
              <a:ea typeface="+mj-ea"/>
              <a:cs typeface="Arial" panose="020B0604020202020204" pitchFamily="34" charset="0"/>
            </a:endParaRP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20" name="1 Objeto"/>
          <p:cNvGraphicFramePr>
            <a:graphicFrameLocks noChangeAspect="1"/>
          </p:cNvGraphicFramePr>
          <p:nvPr>
            <p:extLst/>
          </p:nvPr>
        </p:nvGraphicFramePr>
        <p:xfrm>
          <a:off x="5140155" y="771303"/>
          <a:ext cx="3340100" cy="317500"/>
        </p:xfrm>
        <a:graphic>
          <a:graphicData uri="http://schemas.openxmlformats.org/presentationml/2006/ole">
            <mc:AlternateContent xmlns:mc="http://schemas.openxmlformats.org/markup-compatibility/2006">
              <mc:Choice xmlns:v="urn:schemas-microsoft-com:vml" Requires="v">
                <p:oleObj spid="_x0000_s505878" name="Equation" r:id="rId4" imgW="1993680" imgH="190440" progId="Equation.DSMT4">
                  <p:embed/>
                </p:oleObj>
              </mc:Choice>
              <mc:Fallback>
                <p:oleObj name="Equation" r:id="rId4" imgW="1993680" imgH="190440" progId="Equation.DSMT4">
                  <p:embed/>
                  <p:pic>
                    <p:nvPicPr>
                      <p:cNvPr id="20" name="1 Objeto"/>
                      <p:cNvPicPr>
                        <a:picLocks noChangeAspect="1" noChangeArrowheads="1"/>
                      </p:cNvPicPr>
                      <p:nvPr/>
                    </p:nvPicPr>
                    <p:blipFill>
                      <a:blip r:embed="rId5"/>
                      <a:srcRect/>
                      <a:stretch>
                        <a:fillRect/>
                      </a:stretch>
                    </p:blipFill>
                    <p:spPr bwMode="auto">
                      <a:xfrm>
                        <a:off x="5140155" y="771303"/>
                        <a:ext cx="3340100" cy="317500"/>
                      </a:xfrm>
                      <a:prstGeom prst="rect">
                        <a:avLst/>
                      </a:prstGeom>
                      <a:solidFill>
                        <a:srgbClr val="FFC000"/>
                      </a:solidFill>
                      <a:ln>
                        <a:noFill/>
                      </a:ln>
                      <a:extLst/>
                    </p:spPr>
                  </p:pic>
                </p:oleObj>
              </mc:Fallback>
            </mc:AlternateContent>
          </a:graphicData>
        </a:graphic>
      </p:graphicFrame>
      <p:graphicFrame>
        <p:nvGraphicFramePr>
          <p:cNvPr id="21" name="1 Objeto"/>
          <p:cNvGraphicFramePr>
            <a:graphicFrameLocks noChangeAspect="1"/>
          </p:cNvGraphicFramePr>
          <p:nvPr>
            <p:extLst/>
          </p:nvPr>
        </p:nvGraphicFramePr>
        <p:xfrm>
          <a:off x="3664806" y="4040894"/>
          <a:ext cx="4878399" cy="416216"/>
        </p:xfrm>
        <a:graphic>
          <a:graphicData uri="http://schemas.openxmlformats.org/presentationml/2006/ole">
            <mc:AlternateContent xmlns:mc="http://schemas.openxmlformats.org/markup-compatibility/2006">
              <mc:Choice xmlns:v="urn:schemas-microsoft-com:vml" Requires="v">
                <p:oleObj spid="_x0000_s505879" name="Equation" r:id="rId6" imgW="2666880" imgH="228600" progId="Equation.DSMT4">
                  <p:embed/>
                </p:oleObj>
              </mc:Choice>
              <mc:Fallback>
                <p:oleObj name="Equation" r:id="rId6" imgW="2666880" imgH="228600" progId="Equation.DSMT4">
                  <p:embed/>
                  <p:pic>
                    <p:nvPicPr>
                      <p:cNvPr id="21" name="1 Objeto"/>
                      <p:cNvPicPr>
                        <a:picLocks noChangeAspect="1" noChangeArrowheads="1"/>
                      </p:cNvPicPr>
                      <p:nvPr/>
                    </p:nvPicPr>
                    <p:blipFill>
                      <a:blip r:embed="rId7"/>
                      <a:srcRect/>
                      <a:stretch>
                        <a:fillRect/>
                      </a:stretch>
                    </p:blipFill>
                    <p:spPr bwMode="auto">
                      <a:xfrm>
                        <a:off x="3664806" y="4040894"/>
                        <a:ext cx="4878399" cy="416216"/>
                      </a:xfrm>
                      <a:prstGeom prst="rect">
                        <a:avLst/>
                      </a:prstGeom>
                      <a:solidFill>
                        <a:srgbClr val="FFC000"/>
                      </a:solidFill>
                      <a:ln>
                        <a:solidFill>
                          <a:srgbClr val="FF0000"/>
                        </a:solidFill>
                      </a:ln>
                      <a:extLst/>
                    </p:spPr>
                  </p:pic>
                </p:oleObj>
              </mc:Fallback>
            </mc:AlternateContent>
          </a:graphicData>
        </a:graphic>
      </p:graphicFrame>
      <p:sp>
        <p:nvSpPr>
          <p:cNvPr id="10" name="Rectángulo 9"/>
          <p:cNvSpPr/>
          <p:nvPr/>
        </p:nvSpPr>
        <p:spPr>
          <a:xfrm>
            <a:off x="99683" y="760776"/>
            <a:ext cx="4685961" cy="338554"/>
          </a:xfrm>
          <a:prstGeom prst="rect">
            <a:avLst/>
          </a:prstGeom>
        </p:spPr>
        <p:txBody>
          <a:bodyPr wrap="square">
            <a:spAutoFit/>
          </a:bodyPr>
          <a:lstStyle/>
          <a:p>
            <a:pPr algn="just"/>
            <a:r>
              <a:rPr lang="es-AR" sz="1600" b="1" dirty="0" smtClean="0">
                <a:solidFill>
                  <a:srgbClr val="C00000"/>
                </a:solidFill>
              </a:rPr>
              <a:t>Solución: Introducir una predicción del error</a:t>
            </a:r>
            <a:endParaRPr lang="es-AR" sz="1600" b="1" dirty="0"/>
          </a:p>
        </p:txBody>
      </p:sp>
      <p:graphicFrame>
        <p:nvGraphicFramePr>
          <p:cNvPr id="22" name="1 Objeto"/>
          <p:cNvGraphicFramePr>
            <a:graphicFrameLocks noChangeAspect="1"/>
          </p:cNvGraphicFramePr>
          <p:nvPr>
            <p:extLst/>
          </p:nvPr>
        </p:nvGraphicFramePr>
        <p:xfrm>
          <a:off x="7827128" y="4586363"/>
          <a:ext cx="3657600" cy="657225"/>
        </p:xfrm>
        <a:graphic>
          <a:graphicData uri="http://schemas.openxmlformats.org/presentationml/2006/ole">
            <mc:AlternateContent xmlns:mc="http://schemas.openxmlformats.org/markup-compatibility/2006">
              <mc:Choice xmlns:v="urn:schemas-microsoft-com:vml" Requires="v">
                <p:oleObj spid="_x0000_s505880" name="Equation" r:id="rId8" imgW="2184120" imgH="393480" progId="Equation.DSMT4">
                  <p:embed/>
                </p:oleObj>
              </mc:Choice>
              <mc:Fallback>
                <p:oleObj name="Equation" r:id="rId8" imgW="2184120" imgH="393480" progId="Equation.DSMT4">
                  <p:embed/>
                  <p:pic>
                    <p:nvPicPr>
                      <p:cNvPr id="22" name="1 Objeto"/>
                      <p:cNvPicPr>
                        <a:picLocks noChangeAspect="1" noChangeArrowheads="1"/>
                      </p:cNvPicPr>
                      <p:nvPr/>
                    </p:nvPicPr>
                    <p:blipFill>
                      <a:blip r:embed="rId9"/>
                      <a:srcRect/>
                      <a:stretch>
                        <a:fillRect/>
                      </a:stretch>
                    </p:blipFill>
                    <p:spPr bwMode="auto">
                      <a:xfrm>
                        <a:off x="7827128" y="4586363"/>
                        <a:ext cx="3657600" cy="657225"/>
                      </a:xfrm>
                      <a:prstGeom prst="rect">
                        <a:avLst/>
                      </a:prstGeom>
                      <a:noFill/>
                      <a:ln>
                        <a:noFill/>
                      </a:ln>
                      <a:extLst/>
                    </p:spPr>
                  </p:pic>
                </p:oleObj>
              </mc:Fallback>
            </mc:AlternateContent>
          </a:graphicData>
        </a:graphic>
      </p:graphicFrame>
      <p:graphicFrame>
        <p:nvGraphicFramePr>
          <p:cNvPr id="23" name="1 Objeto"/>
          <p:cNvGraphicFramePr>
            <a:graphicFrameLocks noChangeAspect="1"/>
          </p:cNvGraphicFramePr>
          <p:nvPr>
            <p:extLst/>
          </p:nvPr>
        </p:nvGraphicFramePr>
        <p:xfrm>
          <a:off x="1062345" y="4531806"/>
          <a:ext cx="2379662" cy="1716087"/>
        </p:xfrm>
        <a:graphic>
          <a:graphicData uri="http://schemas.openxmlformats.org/presentationml/2006/ole">
            <mc:AlternateContent xmlns:mc="http://schemas.openxmlformats.org/markup-compatibility/2006">
              <mc:Choice xmlns:v="urn:schemas-microsoft-com:vml" Requires="v">
                <p:oleObj spid="_x0000_s505881" name="Equation" r:id="rId10" imgW="1422360" imgH="1028520" progId="Equation.DSMT4">
                  <p:embed/>
                </p:oleObj>
              </mc:Choice>
              <mc:Fallback>
                <p:oleObj name="Equation" r:id="rId10" imgW="1422360" imgH="1028520" progId="Equation.DSMT4">
                  <p:embed/>
                  <p:pic>
                    <p:nvPicPr>
                      <p:cNvPr id="23" name="1 Objeto"/>
                      <p:cNvPicPr>
                        <a:picLocks noChangeAspect="1" noChangeArrowheads="1"/>
                      </p:cNvPicPr>
                      <p:nvPr/>
                    </p:nvPicPr>
                    <p:blipFill>
                      <a:blip r:embed="rId11"/>
                      <a:srcRect/>
                      <a:stretch>
                        <a:fillRect/>
                      </a:stretch>
                    </p:blipFill>
                    <p:spPr bwMode="auto">
                      <a:xfrm>
                        <a:off x="1062345" y="4531806"/>
                        <a:ext cx="2379662" cy="1716087"/>
                      </a:xfrm>
                      <a:prstGeom prst="rect">
                        <a:avLst/>
                      </a:prstGeom>
                      <a:noFill/>
                      <a:ln>
                        <a:noFill/>
                      </a:ln>
                      <a:extLst/>
                    </p:spPr>
                  </p:pic>
                </p:oleObj>
              </mc:Fallback>
            </mc:AlternateContent>
          </a:graphicData>
        </a:graphic>
      </p:graphicFrame>
      <p:sp>
        <p:nvSpPr>
          <p:cNvPr id="28" name="Rectángulo 27"/>
          <p:cNvSpPr/>
          <p:nvPr/>
        </p:nvSpPr>
        <p:spPr>
          <a:xfrm>
            <a:off x="191344" y="1524337"/>
            <a:ext cx="6501327" cy="1200329"/>
          </a:xfrm>
          <a:prstGeom prst="rect">
            <a:avLst/>
          </a:prstGeom>
          <a:solidFill>
            <a:schemeClr val="accent6">
              <a:lumMod val="20000"/>
              <a:lumOff val="80000"/>
            </a:schemeClr>
          </a:solidFill>
        </p:spPr>
        <p:txBody>
          <a:bodyPr wrap="square">
            <a:spAutoFit/>
          </a:bodyPr>
          <a:lstStyle/>
          <a:p>
            <a:pPr algn="just">
              <a:lnSpc>
                <a:spcPct val="150000"/>
              </a:lnSpc>
            </a:pPr>
            <a:r>
              <a:rPr lang="es-AR" sz="1600" dirty="0" smtClean="0">
                <a:solidFill>
                  <a:srgbClr val="008000"/>
                </a:solidFill>
              </a:rPr>
              <a:t>-  La </a:t>
            </a:r>
            <a:r>
              <a:rPr lang="es-AR" sz="1600" dirty="0">
                <a:solidFill>
                  <a:srgbClr val="008000"/>
                </a:solidFill>
              </a:rPr>
              <a:t>acción de control depende </a:t>
            </a:r>
            <a:r>
              <a:rPr lang="es-AR" sz="1600" dirty="0" smtClean="0">
                <a:solidFill>
                  <a:srgbClr val="008000"/>
                </a:solidFill>
              </a:rPr>
              <a:t>de los errores anteriores </a:t>
            </a:r>
          </a:p>
          <a:p>
            <a:pPr algn="just">
              <a:lnSpc>
                <a:spcPct val="150000"/>
              </a:lnSpc>
              <a:buFontTx/>
              <a:buChar char="-"/>
            </a:pPr>
            <a:r>
              <a:rPr lang="es-AR" sz="1600" i="1" dirty="0" smtClean="0">
                <a:solidFill>
                  <a:srgbClr val="008000"/>
                </a:solidFill>
                <a:latin typeface="Times New Roman" panose="02020603050405020304" pitchFamily="18" charset="0"/>
                <a:cs typeface="Times New Roman" panose="02020603050405020304" pitchFamily="18" charset="0"/>
              </a:rPr>
              <a:t>  u</a:t>
            </a:r>
            <a:r>
              <a:rPr lang="es-AR" sz="1600" dirty="0" smtClean="0">
                <a:solidFill>
                  <a:srgbClr val="008000"/>
                </a:solidFill>
                <a:latin typeface="Times New Roman" panose="02020603050405020304" pitchFamily="18" charset="0"/>
                <a:cs typeface="Times New Roman" panose="02020603050405020304" pitchFamily="18" charset="0"/>
              </a:rPr>
              <a:t>(</a:t>
            </a:r>
            <a:r>
              <a:rPr lang="es-AR" sz="1600" i="1" dirty="0" smtClean="0">
                <a:solidFill>
                  <a:srgbClr val="008000"/>
                </a:solidFill>
                <a:latin typeface="Times New Roman" panose="02020603050405020304" pitchFamily="18" charset="0"/>
                <a:cs typeface="Times New Roman" panose="02020603050405020304" pitchFamily="18" charset="0"/>
              </a:rPr>
              <a:t>k</a:t>
            </a:r>
            <a:r>
              <a:rPr lang="es-AR" sz="1600" dirty="0">
                <a:solidFill>
                  <a:srgbClr val="008000"/>
                </a:solidFill>
                <a:latin typeface="Times New Roman" panose="02020603050405020304" pitchFamily="18" charset="0"/>
                <a:cs typeface="Times New Roman" panose="02020603050405020304" pitchFamily="18" charset="0"/>
              </a:rPr>
              <a:t>)</a:t>
            </a:r>
            <a:r>
              <a:rPr lang="es-AR" sz="1600" dirty="0">
                <a:solidFill>
                  <a:srgbClr val="008000"/>
                </a:solidFill>
              </a:rPr>
              <a:t> no </a:t>
            </a:r>
            <a:r>
              <a:rPr lang="es-AR" sz="1600" dirty="0" smtClean="0">
                <a:solidFill>
                  <a:srgbClr val="008000"/>
                </a:solidFill>
              </a:rPr>
              <a:t>se ve afectada por </a:t>
            </a:r>
            <a:r>
              <a:rPr lang="es-AR" sz="1600" dirty="0">
                <a:solidFill>
                  <a:srgbClr val="008000"/>
                </a:solidFill>
              </a:rPr>
              <a:t>el </a:t>
            </a:r>
            <a:r>
              <a:rPr lang="es-AR" sz="1600" dirty="0" smtClean="0">
                <a:solidFill>
                  <a:srgbClr val="008000"/>
                </a:solidFill>
              </a:rPr>
              <a:t>atraso </a:t>
            </a:r>
            <a:r>
              <a:rPr lang="es-AR" sz="1600" dirty="0">
                <a:solidFill>
                  <a:srgbClr val="008000"/>
                </a:solidFill>
              </a:rPr>
              <a:t>de </a:t>
            </a:r>
            <a:r>
              <a:rPr lang="es-AR" sz="1600" dirty="0" smtClean="0">
                <a:solidFill>
                  <a:srgbClr val="008000"/>
                </a:solidFill>
              </a:rPr>
              <a:t>la implementación digital </a:t>
            </a:r>
            <a:r>
              <a:rPr lang="es-AR" sz="1600" i="1" dirty="0" err="1" smtClean="0">
                <a:solidFill>
                  <a:srgbClr val="008000"/>
                </a:solidFill>
                <a:latin typeface="Times New Roman" panose="02020603050405020304" pitchFamily="18" charset="0"/>
                <a:cs typeface="Times New Roman" panose="02020603050405020304" pitchFamily="18" charset="0"/>
              </a:rPr>
              <a:t>T</a:t>
            </a:r>
            <a:r>
              <a:rPr lang="es-AR" sz="1600" i="1" baseline="-25000" dirty="0" err="1" smtClean="0">
                <a:solidFill>
                  <a:srgbClr val="008000"/>
                </a:solidFill>
                <a:latin typeface="Times New Roman" panose="02020603050405020304" pitchFamily="18" charset="0"/>
                <a:cs typeface="Times New Roman" panose="02020603050405020304" pitchFamily="18" charset="0"/>
              </a:rPr>
              <a:t>d</a:t>
            </a:r>
            <a:endParaRPr lang="es-AR" sz="1600" i="1" dirty="0" smtClean="0">
              <a:solidFill>
                <a:srgbClr val="008000"/>
              </a:solidFill>
              <a:latin typeface="Times New Roman" panose="02020603050405020304" pitchFamily="18" charset="0"/>
              <a:cs typeface="Times New Roman" panose="02020603050405020304" pitchFamily="18" charset="0"/>
            </a:endParaRPr>
          </a:p>
          <a:p>
            <a:pPr marL="179388" indent="-179388" algn="just">
              <a:lnSpc>
                <a:spcPct val="150000"/>
              </a:lnSpc>
              <a:buFontTx/>
              <a:buChar char="-"/>
            </a:pPr>
            <a:r>
              <a:rPr lang="es-AR" sz="1600" dirty="0" smtClean="0">
                <a:solidFill>
                  <a:srgbClr val="008000"/>
                </a:solidFill>
              </a:rPr>
              <a:t>Es posible compensar eficientemente las perturbaciones.</a:t>
            </a:r>
            <a:endParaRPr lang="es-AR" sz="1600" dirty="0">
              <a:solidFill>
                <a:srgbClr val="008000"/>
              </a:solidFill>
            </a:endParaRPr>
          </a:p>
        </p:txBody>
      </p:sp>
      <p:pic>
        <p:nvPicPr>
          <p:cNvPr id="5" name="Imagen 4"/>
          <p:cNvPicPr>
            <a:picLocks noChangeAspect="1"/>
          </p:cNvPicPr>
          <p:nvPr/>
        </p:nvPicPr>
        <p:blipFill>
          <a:blip r:embed="rId12"/>
          <a:stretch>
            <a:fillRect/>
          </a:stretch>
        </p:blipFill>
        <p:spPr>
          <a:xfrm>
            <a:off x="6792000" y="1099330"/>
            <a:ext cx="5400000" cy="2396094"/>
          </a:xfrm>
          <a:prstGeom prst="rect">
            <a:avLst/>
          </a:prstGeom>
        </p:spPr>
      </p:pic>
      <p:sp>
        <p:nvSpPr>
          <p:cNvPr id="29" name="Rectángulo 28"/>
          <p:cNvSpPr/>
          <p:nvPr/>
        </p:nvSpPr>
        <p:spPr>
          <a:xfrm>
            <a:off x="99682" y="3326865"/>
            <a:ext cx="6865139" cy="584775"/>
          </a:xfrm>
          <a:prstGeom prst="rect">
            <a:avLst/>
          </a:prstGeom>
        </p:spPr>
        <p:txBody>
          <a:bodyPr wrap="square">
            <a:spAutoFit/>
          </a:bodyPr>
          <a:lstStyle/>
          <a:p>
            <a:pPr algn="just"/>
            <a:r>
              <a:rPr lang="es-AR" sz="1600" b="1" dirty="0" smtClean="0">
                <a:solidFill>
                  <a:srgbClr val="C00000"/>
                </a:solidFill>
              </a:rPr>
              <a:t>Reemplazándose la predicción del error en la ecuación a diferencias clásica, se obtiene la siguiente expresión: </a:t>
            </a:r>
            <a:endParaRPr lang="es-AR" sz="1600" b="1" dirty="0"/>
          </a:p>
        </p:txBody>
      </p:sp>
      <p:sp>
        <p:nvSpPr>
          <p:cNvPr id="30" name="Rectángulo 29"/>
          <p:cNvSpPr/>
          <p:nvPr/>
        </p:nvSpPr>
        <p:spPr>
          <a:xfrm>
            <a:off x="151501" y="4683996"/>
            <a:ext cx="1001088" cy="338554"/>
          </a:xfrm>
          <a:prstGeom prst="rect">
            <a:avLst/>
          </a:prstGeom>
        </p:spPr>
        <p:txBody>
          <a:bodyPr wrap="square">
            <a:spAutoFit/>
          </a:bodyPr>
          <a:lstStyle/>
          <a:p>
            <a:pPr algn="just"/>
            <a:r>
              <a:rPr lang="es-AR" sz="1600" b="1" dirty="0" smtClean="0">
                <a:solidFill>
                  <a:srgbClr val="C00000"/>
                </a:solidFill>
              </a:rPr>
              <a:t>Donde: </a:t>
            </a:r>
            <a:endParaRPr lang="es-AR" sz="1600" b="1" dirty="0"/>
          </a:p>
        </p:txBody>
      </p:sp>
      <p:sp>
        <p:nvSpPr>
          <p:cNvPr id="31" name="Rectángulo 30"/>
          <p:cNvSpPr/>
          <p:nvPr/>
        </p:nvSpPr>
        <p:spPr>
          <a:xfrm>
            <a:off x="3865534" y="4745699"/>
            <a:ext cx="3961593" cy="338554"/>
          </a:xfrm>
          <a:prstGeom prst="rect">
            <a:avLst/>
          </a:prstGeom>
        </p:spPr>
        <p:txBody>
          <a:bodyPr wrap="square">
            <a:spAutoFit/>
          </a:bodyPr>
          <a:lstStyle/>
          <a:p>
            <a:pPr algn="just"/>
            <a:r>
              <a:rPr lang="es-AR" sz="1600" b="1" dirty="0" smtClean="0">
                <a:solidFill>
                  <a:srgbClr val="C00000"/>
                </a:solidFill>
              </a:rPr>
              <a:t>Y el término integral puede escribirse: </a:t>
            </a:r>
            <a:endParaRPr lang="es-AR" sz="1600" b="1" dirty="0"/>
          </a:p>
        </p:txBody>
      </p:sp>
      <p:graphicFrame>
        <p:nvGraphicFramePr>
          <p:cNvPr id="33" name="1 Objeto"/>
          <p:cNvGraphicFramePr>
            <a:graphicFrameLocks noChangeAspect="1"/>
          </p:cNvGraphicFramePr>
          <p:nvPr>
            <p:extLst/>
          </p:nvPr>
        </p:nvGraphicFramePr>
        <p:xfrm>
          <a:off x="3664806" y="5831968"/>
          <a:ext cx="6132513" cy="415925"/>
        </p:xfrm>
        <a:graphic>
          <a:graphicData uri="http://schemas.openxmlformats.org/presentationml/2006/ole">
            <mc:AlternateContent xmlns:mc="http://schemas.openxmlformats.org/markup-compatibility/2006">
              <mc:Choice xmlns:v="urn:schemas-microsoft-com:vml" Requires="v">
                <p:oleObj spid="_x0000_s505882" name="Equation" r:id="rId13" imgW="3352680" imgH="228600" progId="Equation.DSMT4">
                  <p:embed/>
                </p:oleObj>
              </mc:Choice>
              <mc:Fallback>
                <p:oleObj name="Equation" r:id="rId13" imgW="3352680" imgH="228600" progId="Equation.DSMT4">
                  <p:embed/>
                  <p:pic>
                    <p:nvPicPr>
                      <p:cNvPr id="33" name="1 Objeto"/>
                      <p:cNvPicPr>
                        <a:picLocks noChangeAspect="1" noChangeArrowheads="1"/>
                      </p:cNvPicPr>
                      <p:nvPr/>
                    </p:nvPicPr>
                    <p:blipFill>
                      <a:blip r:embed="rId14"/>
                      <a:srcRect/>
                      <a:stretch>
                        <a:fillRect/>
                      </a:stretch>
                    </p:blipFill>
                    <p:spPr bwMode="auto">
                      <a:xfrm>
                        <a:off x="3664806" y="5831968"/>
                        <a:ext cx="6132513" cy="415925"/>
                      </a:xfrm>
                      <a:prstGeom prst="rect">
                        <a:avLst/>
                      </a:prstGeom>
                      <a:solidFill>
                        <a:srgbClr val="FFC000"/>
                      </a:solidFill>
                      <a:ln>
                        <a:solidFill>
                          <a:srgbClr val="FF0000"/>
                        </a:solidFill>
                      </a:ln>
                      <a:extLst/>
                    </p:spPr>
                  </p:pic>
                </p:oleObj>
              </mc:Fallback>
            </mc:AlternateContent>
          </a:graphicData>
        </a:graphic>
      </p:graphicFrame>
    </p:spTree>
    <p:extLst>
      <p:ext uri="{BB962C8B-B14F-4D97-AF65-F5344CB8AC3E}">
        <p14:creationId xmlns:p14="http://schemas.microsoft.com/office/powerpoint/2010/main" val="315615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animBg="1"/>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4" name="Rectángulo 13"/>
          <p:cNvSpPr/>
          <p:nvPr/>
        </p:nvSpPr>
        <p:spPr>
          <a:xfrm>
            <a:off x="191344" y="808301"/>
            <a:ext cx="8228756" cy="400110"/>
          </a:xfrm>
          <a:prstGeom prst="rect">
            <a:avLst/>
          </a:prstGeom>
        </p:spPr>
        <p:txBody>
          <a:bodyPr wrap="square" anchor="ctr" anchorCtr="0">
            <a:spAutoFit/>
          </a:bodyPr>
          <a:lstStyle/>
          <a:p>
            <a:pPr algn="just"/>
            <a:r>
              <a:rPr lang="es-AR" sz="2000" b="1" u="sng" dirty="0" smtClean="0">
                <a:solidFill>
                  <a:srgbClr val="0000FF"/>
                </a:solidFill>
              </a:rPr>
              <a:t>Ejemplo 6</a:t>
            </a:r>
            <a:r>
              <a:rPr lang="es-AR" sz="2000" b="1" dirty="0" smtClean="0">
                <a:solidFill>
                  <a:srgbClr val="0000FF"/>
                </a:solidFill>
              </a:rPr>
              <a:t>: Diseño de Controlador PD predictivo</a:t>
            </a:r>
          </a:p>
        </p:txBody>
      </p:sp>
      <p:sp>
        <p:nvSpPr>
          <p:cNvPr id="15" name="Rectángulo 14"/>
          <p:cNvSpPr/>
          <p:nvPr/>
        </p:nvSpPr>
        <p:spPr>
          <a:xfrm>
            <a:off x="243732" y="1305833"/>
            <a:ext cx="8049368" cy="584775"/>
          </a:xfrm>
          <a:prstGeom prst="rect">
            <a:avLst/>
          </a:prstGeom>
        </p:spPr>
        <p:txBody>
          <a:bodyPr wrap="square">
            <a:spAutoFit/>
          </a:bodyPr>
          <a:lstStyle/>
          <a:p>
            <a:pPr algn="just"/>
            <a:r>
              <a:rPr lang="es-AR" sz="1600" dirty="0" smtClean="0">
                <a:solidFill>
                  <a:srgbClr val="008000"/>
                </a:solidFill>
              </a:rPr>
              <a:t>Diseñar un controlador PD predictivo para inversor monofásico del ejemplo 4, que presente una respuesta al escalón con las siguientes especificaciones de desempeño:</a:t>
            </a:r>
            <a:endParaRPr lang="es-AR" sz="1600" dirty="0"/>
          </a:p>
        </p:txBody>
      </p:sp>
      <p:sp>
        <p:nvSpPr>
          <p:cNvPr id="18" name="Rectángulo 17"/>
          <p:cNvSpPr/>
          <p:nvPr/>
        </p:nvSpPr>
        <p:spPr>
          <a:xfrm>
            <a:off x="15132" y="2042069"/>
            <a:ext cx="3448380" cy="369332"/>
          </a:xfrm>
          <a:prstGeom prst="rect">
            <a:avLst/>
          </a:prstGeom>
        </p:spPr>
        <p:txBody>
          <a:bodyPr wrap="none">
            <a:spAutoFit/>
          </a:bodyPr>
          <a:lstStyle/>
          <a:p>
            <a:pPr marL="285750" indent="-285750">
              <a:buFont typeface="Wingdings" panose="05000000000000000000" pitchFamily="2" charset="2"/>
              <a:buChar char="v"/>
            </a:pPr>
            <a:r>
              <a:rPr lang="es-AR" b="1" u="sng" dirty="0" err="1" smtClean="0">
                <a:solidFill>
                  <a:srgbClr val="C00000"/>
                </a:solidFill>
              </a:rPr>
              <a:t>Discretización</a:t>
            </a:r>
            <a:r>
              <a:rPr lang="es-AR" b="1" u="sng" dirty="0" smtClean="0">
                <a:solidFill>
                  <a:srgbClr val="C00000"/>
                </a:solidFill>
              </a:rPr>
              <a:t> de la planta</a:t>
            </a:r>
            <a:r>
              <a:rPr lang="es-AR" b="1" dirty="0" smtClean="0">
                <a:solidFill>
                  <a:srgbClr val="C00000"/>
                </a:solidFill>
              </a:rPr>
              <a:t>:</a:t>
            </a:r>
            <a:endParaRPr lang="es-AR" b="1" dirty="0">
              <a:solidFill>
                <a:srgbClr val="C00000"/>
              </a:solidFill>
            </a:endParaRPr>
          </a:p>
        </p:txBody>
      </p:sp>
      <p:sp>
        <p:nvSpPr>
          <p:cNvPr id="27" name="Rectángulo 26"/>
          <p:cNvSpPr/>
          <p:nvPr/>
        </p:nvSpPr>
        <p:spPr>
          <a:xfrm>
            <a:off x="243732" y="2410556"/>
            <a:ext cx="4139356" cy="861774"/>
          </a:xfrm>
          <a:prstGeom prst="rect">
            <a:avLst/>
          </a:prstGeom>
        </p:spPr>
        <p:txBody>
          <a:bodyPr wrap="square">
            <a:spAutoFit/>
          </a:bodyPr>
          <a:lstStyle/>
          <a:p>
            <a:pPr algn="just"/>
            <a:r>
              <a:rPr lang="es-AR" sz="1600" dirty="0" smtClean="0">
                <a:solidFill>
                  <a:srgbClr val="008000"/>
                </a:solidFill>
              </a:rPr>
              <a:t>Considerando </a:t>
            </a:r>
            <a:r>
              <a:rPr lang="es-AR" sz="1600" i="1" dirty="0" smtClean="0">
                <a:solidFill>
                  <a:srgbClr val="008000"/>
                </a:solidFill>
              </a:rPr>
              <a:t>T</a:t>
            </a:r>
            <a:r>
              <a:rPr lang="es-AR" sz="1600" dirty="0" smtClean="0">
                <a:solidFill>
                  <a:srgbClr val="008000"/>
                </a:solidFill>
              </a:rPr>
              <a:t> = 125</a:t>
            </a:r>
            <a:r>
              <a:rPr lang="es-AR" sz="1600" dirty="0" smtClean="0">
                <a:solidFill>
                  <a:srgbClr val="008000"/>
                </a:solidFill>
                <a:sym typeface="Symbol" panose="05050102010706020507" pitchFamily="18" charset="2"/>
              </a:rPr>
              <a:t>s, </a:t>
            </a:r>
            <a:r>
              <a:rPr lang="es-AR" sz="1600" dirty="0" err="1" smtClean="0">
                <a:solidFill>
                  <a:srgbClr val="008000"/>
                </a:solidFill>
                <a:sym typeface="Symbol" panose="05050102010706020507" pitchFamily="18" charset="2"/>
              </a:rPr>
              <a:t>d</a:t>
            </a:r>
            <a:r>
              <a:rPr lang="es-AR" sz="1600" dirty="0" err="1" smtClean="0">
                <a:solidFill>
                  <a:srgbClr val="008000"/>
                </a:solidFill>
              </a:rPr>
              <a:t>iscretizando</a:t>
            </a:r>
            <a:r>
              <a:rPr lang="es-AR" sz="1600" dirty="0" smtClean="0">
                <a:solidFill>
                  <a:srgbClr val="008000"/>
                </a:solidFill>
              </a:rPr>
              <a:t> la FT de planta </a:t>
            </a:r>
            <a:r>
              <a:rPr lang="es-AR" i="1" dirty="0" err="1" smtClean="0">
                <a:solidFill>
                  <a:srgbClr val="008000"/>
                </a:solidFill>
                <a:latin typeface="Times New Roman" panose="02020603050405020304" pitchFamily="18" charset="0"/>
                <a:cs typeface="Times New Roman" panose="02020603050405020304" pitchFamily="18" charset="0"/>
              </a:rPr>
              <a:t>G</a:t>
            </a:r>
            <a:r>
              <a:rPr lang="es-AR" i="1" baseline="-25000" dirty="0" err="1" smtClean="0">
                <a:solidFill>
                  <a:srgbClr val="008000"/>
                </a:solidFill>
                <a:latin typeface="Times New Roman" panose="02020603050405020304" pitchFamily="18" charset="0"/>
                <a:cs typeface="Times New Roman" panose="02020603050405020304" pitchFamily="18" charset="0"/>
              </a:rPr>
              <a:t>p</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s</a:t>
            </a:r>
            <a:r>
              <a:rPr lang="es-AR" dirty="0" smtClean="0">
                <a:solidFill>
                  <a:srgbClr val="008000"/>
                </a:solidFill>
                <a:latin typeface="Times New Roman" panose="02020603050405020304" pitchFamily="18" charset="0"/>
                <a:cs typeface="Times New Roman" panose="02020603050405020304" pitchFamily="18" charset="0"/>
              </a:rPr>
              <a:t>)</a:t>
            </a:r>
            <a:r>
              <a:rPr lang="es-AR" sz="1600" dirty="0" smtClean="0">
                <a:solidFill>
                  <a:srgbClr val="008000"/>
                </a:solidFill>
              </a:rPr>
              <a:t> a través de la aprox. invariante al escalón, queda:</a:t>
            </a:r>
            <a:endParaRPr lang="es-AR" sz="1600" dirty="0"/>
          </a:p>
        </p:txBody>
      </p:sp>
      <p:graphicFrame>
        <p:nvGraphicFramePr>
          <p:cNvPr id="21" name="1 Objeto"/>
          <p:cNvGraphicFramePr>
            <a:graphicFrameLocks noChangeAspect="1"/>
          </p:cNvGraphicFramePr>
          <p:nvPr>
            <p:extLst/>
          </p:nvPr>
        </p:nvGraphicFramePr>
        <p:xfrm>
          <a:off x="4552950" y="2454275"/>
          <a:ext cx="3998913" cy="715963"/>
        </p:xfrm>
        <a:graphic>
          <a:graphicData uri="http://schemas.openxmlformats.org/presentationml/2006/ole">
            <mc:AlternateContent xmlns:mc="http://schemas.openxmlformats.org/markup-compatibility/2006">
              <mc:Choice xmlns:v="urn:schemas-microsoft-com:vml" Requires="v">
                <p:oleObj spid="_x0000_s506922" name="Equation" r:id="rId4" imgW="2387520" imgH="431640" progId="Equation.DSMT4">
                  <p:embed/>
                </p:oleObj>
              </mc:Choice>
              <mc:Fallback>
                <p:oleObj name="Equation" r:id="rId4" imgW="2387520" imgH="431640" progId="Equation.DSMT4">
                  <p:embed/>
                  <p:pic>
                    <p:nvPicPr>
                      <p:cNvPr id="21" name="1 Objeto"/>
                      <p:cNvPicPr>
                        <a:picLocks noChangeAspect="1" noChangeArrowheads="1"/>
                      </p:cNvPicPr>
                      <p:nvPr/>
                    </p:nvPicPr>
                    <p:blipFill>
                      <a:blip r:embed="rId5"/>
                      <a:srcRect/>
                      <a:stretch>
                        <a:fillRect/>
                      </a:stretch>
                    </p:blipFill>
                    <p:spPr bwMode="auto">
                      <a:xfrm>
                        <a:off x="4552950" y="2454275"/>
                        <a:ext cx="3998913" cy="715963"/>
                      </a:xfrm>
                      <a:prstGeom prst="rect">
                        <a:avLst/>
                      </a:prstGeom>
                      <a:noFill/>
                      <a:ln>
                        <a:noFill/>
                      </a:ln>
                      <a:extLst/>
                    </p:spPr>
                  </p:pic>
                </p:oleObj>
              </mc:Fallback>
            </mc:AlternateContent>
          </a:graphicData>
        </a:graphic>
      </p:graphicFrame>
      <p:sp>
        <p:nvSpPr>
          <p:cNvPr id="29" name="Rectángulo 28"/>
          <p:cNvSpPr/>
          <p:nvPr/>
        </p:nvSpPr>
        <p:spPr>
          <a:xfrm>
            <a:off x="318344" y="3810517"/>
            <a:ext cx="5295056" cy="338554"/>
          </a:xfrm>
          <a:prstGeom prst="rect">
            <a:avLst/>
          </a:prstGeom>
        </p:spPr>
        <p:txBody>
          <a:bodyPr wrap="square">
            <a:spAutoFit/>
          </a:bodyPr>
          <a:lstStyle/>
          <a:p>
            <a:pPr algn="just"/>
            <a:r>
              <a:rPr lang="es-AR" sz="1600" dirty="0" smtClean="0">
                <a:solidFill>
                  <a:srgbClr val="008000"/>
                </a:solidFill>
              </a:rPr>
              <a:t>La ecuación recursiva del PD predictivo es la siguiente:</a:t>
            </a:r>
            <a:endParaRPr lang="es-AR" sz="1600" dirty="0"/>
          </a:p>
        </p:txBody>
      </p:sp>
      <p:sp>
        <p:nvSpPr>
          <p:cNvPr id="30" name="Rectángulo 29"/>
          <p:cNvSpPr/>
          <p:nvPr/>
        </p:nvSpPr>
        <p:spPr>
          <a:xfrm>
            <a:off x="89744" y="3446301"/>
            <a:ext cx="5410455" cy="369332"/>
          </a:xfrm>
          <a:prstGeom prst="rect">
            <a:avLst/>
          </a:prstGeom>
        </p:spPr>
        <p:txBody>
          <a:bodyPr wrap="none">
            <a:spAutoFit/>
          </a:bodyPr>
          <a:lstStyle/>
          <a:p>
            <a:pPr marL="285750" indent="-285750">
              <a:buFont typeface="Wingdings" panose="05000000000000000000" pitchFamily="2" charset="2"/>
              <a:buChar char="v"/>
            </a:pPr>
            <a:r>
              <a:rPr lang="es-AR" b="1" u="sng" dirty="0" smtClean="0">
                <a:solidFill>
                  <a:srgbClr val="C00000"/>
                </a:solidFill>
              </a:rPr>
              <a:t>Diseño del controlador y ecuación recursiva</a:t>
            </a:r>
            <a:r>
              <a:rPr lang="es-AR" b="1" dirty="0" smtClean="0">
                <a:solidFill>
                  <a:srgbClr val="C00000"/>
                </a:solidFill>
              </a:rPr>
              <a:t>:</a:t>
            </a:r>
            <a:endParaRPr lang="es-AR" b="1" dirty="0">
              <a:solidFill>
                <a:srgbClr val="C00000"/>
              </a:solidFill>
            </a:endParaRPr>
          </a:p>
        </p:txBody>
      </p:sp>
      <p:graphicFrame>
        <p:nvGraphicFramePr>
          <p:cNvPr id="28" name="1 Objeto"/>
          <p:cNvGraphicFramePr>
            <a:graphicFrameLocks noChangeAspect="1"/>
          </p:cNvGraphicFramePr>
          <p:nvPr>
            <p:extLst/>
          </p:nvPr>
        </p:nvGraphicFramePr>
        <p:xfrm>
          <a:off x="9313863" y="2451100"/>
          <a:ext cx="2384425" cy="336550"/>
        </p:xfrm>
        <a:graphic>
          <a:graphicData uri="http://schemas.openxmlformats.org/presentationml/2006/ole">
            <mc:AlternateContent xmlns:mc="http://schemas.openxmlformats.org/markup-compatibility/2006">
              <mc:Choice xmlns:v="urn:schemas-microsoft-com:vml" Requires="v">
                <p:oleObj spid="_x0000_s506923" name="Equation" r:id="rId6" imgW="1422360" imgH="203040" progId="Equation.DSMT4">
                  <p:embed/>
                </p:oleObj>
              </mc:Choice>
              <mc:Fallback>
                <p:oleObj name="Equation" r:id="rId6" imgW="1422360" imgH="203040" progId="Equation.DSMT4">
                  <p:embed/>
                  <p:pic>
                    <p:nvPicPr>
                      <p:cNvPr id="28" name="1 Objeto"/>
                      <p:cNvPicPr>
                        <a:picLocks noChangeAspect="1" noChangeArrowheads="1"/>
                      </p:cNvPicPr>
                      <p:nvPr/>
                    </p:nvPicPr>
                    <p:blipFill>
                      <a:blip r:embed="rId7"/>
                      <a:srcRect/>
                      <a:stretch>
                        <a:fillRect/>
                      </a:stretch>
                    </p:blipFill>
                    <p:spPr bwMode="auto">
                      <a:xfrm>
                        <a:off x="9313863" y="2451100"/>
                        <a:ext cx="2384425" cy="336550"/>
                      </a:xfrm>
                      <a:prstGeom prst="rect">
                        <a:avLst/>
                      </a:prstGeom>
                      <a:noFill/>
                      <a:ln>
                        <a:noFill/>
                      </a:ln>
                      <a:extLst/>
                    </p:spPr>
                  </p:pic>
                </p:oleObj>
              </mc:Fallback>
            </mc:AlternateContent>
          </a:graphicData>
        </a:graphic>
      </p:graphicFrame>
      <p:graphicFrame>
        <p:nvGraphicFramePr>
          <p:cNvPr id="33" name="1 Objeto"/>
          <p:cNvGraphicFramePr>
            <a:graphicFrameLocks noChangeAspect="1"/>
          </p:cNvGraphicFramePr>
          <p:nvPr>
            <p:extLst/>
          </p:nvPr>
        </p:nvGraphicFramePr>
        <p:xfrm>
          <a:off x="9324975" y="2787650"/>
          <a:ext cx="2532063" cy="336550"/>
        </p:xfrm>
        <a:graphic>
          <a:graphicData uri="http://schemas.openxmlformats.org/presentationml/2006/ole">
            <mc:AlternateContent xmlns:mc="http://schemas.openxmlformats.org/markup-compatibility/2006">
              <mc:Choice xmlns:v="urn:schemas-microsoft-com:vml" Requires="v">
                <p:oleObj spid="_x0000_s506924" name="Equation" r:id="rId8" imgW="1511280" imgH="203040" progId="Equation.DSMT4">
                  <p:embed/>
                </p:oleObj>
              </mc:Choice>
              <mc:Fallback>
                <p:oleObj name="Equation" r:id="rId8" imgW="1511280" imgH="203040" progId="Equation.DSMT4">
                  <p:embed/>
                  <p:pic>
                    <p:nvPicPr>
                      <p:cNvPr id="33" name="1 Objeto"/>
                      <p:cNvPicPr>
                        <a:picLocks noChangeAspect="1" noChangeArrowheads="1"/>
                      </p:cNvPicPr>
                      <p:nvPr/>
                    </p:nvPicPr>
                    <p:blipFill>
                      <a:blip r:embed="rId9"/>
                      <a:srcRect/>
                      <a:stretch>
                        <a:fillRect/>
                      </a:stretch>
                    </p:blipFill>
                    <p:spPr bwMode="auto">
                      <a:xfrm>
                        <a:off x="9324975" y="2787650"/>
                        <a:ext cx="2532063" cy="336550"/>
                      </a:xfrm>
                      <a:prstGeom prst="rect">
                        <a:avLst/>
                      </a:prstGeom>
                      <a:noFill/>
                      <a:ln>
                        <a:noFill/>
                      </a:ln>
                      <a:extLst/>
                    </p:spPr>
                  </p:pic>
                </p:oleObj>
              </mc:Fallback>
            </mc:AlternateContent>
          </a:graphicData>
        </a:graphic>
      </p:graphicFrame>
      <p:grpSp>
        <p:nvGrpSpPr>
          <p:cNvPr id="3" name="Grupo 2"/>
          <p:cNvGrpSpPr>
            <a:grpSpLocks noChangeAspect="1"/>
          </p:cNvGrpSpPr>
          <p:nvPr/>
        </p:nvGrpSpPr>
        <p:grpSpPr>
          <a:xfrm>
            <a:off x="7776716" y="3531626"/>
            <a:ext cx="4028676" cy="953331"/>
            <a:chOff x="6596617" y="4622312"/>
            <a:chExt cx="5595383" cy="1324079"/>
          </a:xfrm>
        </p:grpSpPr>
        <p:pic>
          <p:nvPicPr>
            <p:cNvPr id="40038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6617" y="4622312"/>
              <a:ext cx="5595383" cy="132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1 Objeto"/>
            <p:cNvGraphicFramePr>
              <a:graphicFrameLocks noChangeAspect="1"/>
            </p:cNvGraphicFramePr>
            <p:nvPr>
              <p:extLst/>
            </p:nvPr>
          </p:nvGraphicFramePr>
          <p:xfrm>
            <a:off x="10014081" y="4808551"/>
            <a:ext cx="673765" cy="344980"/>
          </p:xfrm>
          <a:graphic>
            <a:graphicData uri="http://schemas.openxmlformats.org/presentationml/2006/ole">
              <mc:AlternateContent xmlns:mc="http://schemas.openxmlformats.org/markup-compatibility/2006">
                <mc:Choice xmlns:v="urn:schemas-microsoft-com:vml" Requires="v">
                  <p:oleObj spid="_x0000_s506925" name="Equation" r:id="rId11" imgW="393480" imgH="203040" progId="Equation.DSMT4">
                    <p:embed/>
                  </p:oleObj>
                </mc:Choice>
                <mc:Fallback>
                  <p:oleObj name="Equation" r:id="rId11" imgW="393480" imgH="203040" progId="Equation.DSMT4">
                    <p:embed/>
                    <p:pic>
                      <p:nvPicPr>
                        <p:cNvPr id="34" name="1 Objeto"/>
                        <p:cNvPicPr>
                          <a:picLocks noChangeAspect="1" noChangeArrowheads="1"/>
                        </p:cNvPicPr>
                        <p:nvPr/>
                      </p:nvPicPr>
                      <p:blipFill>
                        <a:blip r:embed="rId12"/>
                        <a:srcRect/>
                        <a:stretch>
                          <a:fillRect/>
                        </a:stretch>
                      </p:blipFill>
                      <p:spPr bwMode="auto">
                        <a:xfrm>
                          <a:off x="10014081" y="4808551"/>
                          <a:ext cx="673765" cy="344980"/>
                        </a:xfrm>
                        <a:prstGeom prst="rect">
                          <a:avLst/>
                        </a:prstGeom>
                        <a:solidFill>
                          <a:schemeClr val="bg1"/>
                        </a:solidFill>
                        <a:ln>
                          <a:noFill/>
                        </a:ln>
                        <a:extLst/>
                      </p:spPr>
                    </p:pic>
                  </p:oleObj>
                </mc:Fallback>
              </mc:AlternateContent>
            </a:graphicData>
          </a:graphic>
        </p:graphicFrame>
      </p:grpSp>
      <p:graphicFrame>
        <p:nvGraphicFramePr>
          <p:cNvPr id="42" name="1 Objeto"/>
          <p:cNvGraphicFramePr>
            <a:graphicFrameLocks noChangeAspect="1"/>
          </p:cNvGraphicFramePr>
          <p:nvPr>
            <p:extLst/>
          </p:nvPr>
        </p:nvGraphicFramePr>
        <p:xfrm>
          <a:off x="456034" y="4204642"/>
          <a:ext cx="5019675" cy="381000"/>
        </p:xfrm>
        <a:graphic>
          <a:graphicData uri="http://schemas.openxmlformats.org/presentationml/2006/ole">
            <mc:AlternateContent xmlns:mc="http://schemas.openxmlformats.org/markup-compatibility/2006">
              <mc:Choice xmlns:v="urn:schemas-microsoft-com:vml" Requires="v">
                <p:oleObj spid="_x0000_s506926" name="Equation" r:id="rId13" imgW="2997000" imgH="228600" progId="Equation.DSMT4">
                  <p:embed/>
                </p:oleObj>
              </mc:Choice>
              <mc:Fallback>
                <p:oleObj name="Equation" r:id="rId13" imgW="2997000" imgH="228600" progId="Equation.DSMT4">
                  <p:embed/>
                  <p:pic>
                    <p:nvPicPr>
                      <p:cNvPr id="42" name="1 Objeto"/>
                      <p:cNvPicPr>
                        <a:picLocks noChangeAspect="1" noChangeArrowheads="1"/>
                      </p:cNvPicPr>
                      <p:nvPr/>
                    </p:nvPicPr>
                    <p:blipFill>
                      <a:blip r:embed="rId14"/>
                      <a:srcRect/>
                      <a:stretch>
                        <a:fillRect/>
                      </a:stretch>
                    </p:blipFill>
                    <p:spPr bwMode="auto">
                      <a:xfrm>
                        <a:off x="456034" y="4204642"/>
                        <a:ext cx="5019675" cy="381000"/>
                      </a:xfrm>
                      <a:prstGeom prst="rect">
                        <a:avLst/>
                      </a:prstGeom>
                      <a:noFill/>
                      <a:ln>
                        <a:noFill/>
                      </a:ln>
                      <a:extLst/>
                    </p:spPr>
                  </p:pic>
                </p:oleObj>
              </mc:Fallback>
            </mc:AlternateContent>
          </a:graphicData>
        </a:graphic>
      </p:graphicFrame>
      <p:sp>
        <p:nvSpPr>
          <p:cNvPr id="43" name="Rectángulo 42"/>
          <p:cNvSpPr/>
          <p:nvPr/>
        </p:nvSpPr>
        <p:spPr>
          <a:xfrm>
            <a:off x="191344" y="4845255"/>
            <a:ext cx="2459039" cy="338554"/>
          </a:xfrm>
          <a:prstGeom prst="rect">
            <a:avLst/>
          </a:prstGeom>
        </p:spPr>
        <p:txBody>
          <a:bodyPr wrap="square">
            <a:spAutoFit/>
          </a:bodyPr>
          <a:lstStyle/>
          <a:p>
            <a:pPr algn="just"/>
            <a:r>
              <a:rPr lang="es-AR" sz="1600" dirty="0" smtClean="0">
                <a:solidFill>
                  <a:srgbClr val="008000"/>
                </a:solidFill>
              </a:rPr>
              <a:t>La FT del controlador es:</a:t>
            </a:r>
            <a:endParaRPr lang="es-AR" sz="1600" dirty="0"/>
          </a:p>
        </p:txBody>
      </p:sp>
      <p:graphicFrame>
        <p:nvGraphicFramePr>
          <p:cNvPr id="44" name="1 Objeto"/>
          <p:cNvGraphicFramePr>
            <a:graphicFrameLocks noChangeAspect="1"/>
          </p:cNvGraphicFramePr>
          <p:nvPr>
            <p:extLst/>
          </p:nvPr>
        </p:nvGraphicFramePr>
        <p:xfrm>
          <a:off x="2613115" y="4462793"/>
          <a:ext cx="5146675" cy="911225"/>
        </p:xfrm>
        <a:graphic>
          <a:graphicData uri="http://schemas.openxmlformats.org/presentationml/2006/ole">
            <mc:AlternateContent xmlns:mc="http://schemas.openxmlformats.org/markup-compatibility/2006">
              <mc:Choice xmlns:v="urn:schemas-microsoft-com:vml" Requires="v">
                <p:oleObj spid="_x0000_s506927" name="Equation" r:id="rId15" imgW="3073320" imgH="545760" progId="Equation.DSMT4">
                  <p:embed/>
                </p:oleObj>
              </mc:Choice>
              <mc:Fallback>
                <p:oleObj name="Equation" r:id="rId15" imgW="3073320" imgH="545760" progId="Equation.DSMT4">
                  <p:embed/>
                  <p:pic>
                    <p:nvPicPr>
                      <p:cNvPr id="44" name="1 Objeto"/>
                      <p:cNvPicPr>
                        <a:picLocks noChangeAspect="1" noChangeArrowheads="1"/>
                      </p:cNvPicPr>
                      <p:nvPr/>
                    </p:nvPicPr>
                    <p:blipFill>
                      <a:blip r:embed="rId16"/>
                      <a:srcRect/>
                      <a:stretch>
                        <a:fillRect/>
                      </a:stretch>
                    </p:blipFill>
                    <p:spPr bwMode="auto">
                      <a:xfrm>
                        <a:off x="2613115" y="4462793"/>
                        <a:ext cx="5146675" cy="911225"/>
                      </a:xfrm>
                      <a:prstGeom prst="rect">
                        <a:avLst/>
                      </a:prstGeom>
                      <a:noFill/>
                      <a:ln>
                        <a:noFill/>
                      </a:ln>
                      <a:extLst/>
                    </p:spPr>
                  </p:pic>
                </p:oleObj>
              </mc:Fallback>
            </mc:AlternateContent>
          </a:graphicData>
        </a:graphic>
      </p:graphicFrame>
      <p:sp>
        <p:nvSpPr>
          <p:cNvPr id="45" name="Rectángulo 44"/>
          <p:cNvSpPr/>
          <p:nvPr/>
        </p:nvSpPr>
        <p:spPr>
          <a:xfrm>
            <a:off x="318344" y="5684779"/>
            <a:ext cx="3009056" cy="584775"/>
          </a:xfrm>
          <a:prstGeom prst="rect">
            <a:avLst/>
          </a:prstGeom>
        </p:spPr>
        <p:txBody>
          <a:bodyPr wrap="square">
            <a:spAutoFit/>
          </a:bodyPr>
          <a:lstStyle/>
          <a:p>
            <a:pPr algn="just"/>
            <a:r>
              <a:rPr lang="es-AR" sz="1600" dirty="0" smtClean="0">
                <a:solidFill>
                  <a:srgbClr val="008000"/>
                </a:solidFill>
              </a:rPr>
              <a:t>Para el sistema de control, la FTLC está dada por:</a:t>
            </a:r>
            <a:endParaRPr lang="es-AR" sz="1600" dirty="0"/>
          </a:p>
        </p:txBody>
      </p:sp>
      <p:graphicFrame>
        <p:nvGraphicFramePr>
          <p:cNvPr id="46" name="1 Objeto"/>
          <p:cNvGraphicFramePr>
            <a:graphicFrameLocks noChangeAspect="1"/>
          </p:cNvGraphicFramePr>
          <p:nvPr>
            <p:extLst/>
          </p:nvPr>
        </p:nvGraphicFramePr>
        <p:xfrm>
          <a:off x="3398414" y="5654072"/>
          <a:ext cx="7356475" cy="720725"/>
        </p:xfrm>
        <a:graphic>
          <a:graphicData uri="http://schemas.openxmlformats.org/presentationml/2006/ole">
            <mc:AlternateContent xmlns:mc="http://schemas.openxmlformats.org/markup-compatibility/2006">
              <mc:Choice xmlns:v="urn:schemas-microsoft-com:vml" Requires="v">
                <p:oleObj spid="_x0000_s506928" name="Equation" r:id="rId17" imgW="4394160" imgH="431640" progId="Equation.DSMT4">
                  <p:embed/>
                </p:oleObj>
              </mc:Choice>
              <mc:Fallback>
                <p:oleObj name="Equation" r:id="rId17" imgW="4394160" imgH="431640" progId="Equation.DSMT4">
                  <p:embed/>
                  <p:pic>
                    <p:nvPicPr>
                      <p:cNvPr id="46" name="1 Objeto"/>
                      <p:cNvPicPr>
                        <a:picLocks noChangeAspect="1" noChangeArrowheads="1"/>
                      </p:cNvPicPr>
                      <p:nvPr/>
                    </p:nvPicPr>
                    <p:blipFill>
                      <a:blip r:embed="rId18"/>
                      <a:srcRect/>
                      <a:stretch>
                        <a:fillRect/>
                      </a:stretch>
                    </p:blipFill>
                    <p:spPr bwMode="auto">
                      <a:xfrm>
                        <a:off x="3398414" y="5654072"/>
                        <a:ext cx="7356475" cy="720725"/>
                      </a:xfrm>
                      <a:prstGeom prst="rect">
                        <a:avLst/>
                      </a:prstGeom>
                      <a:noFill/>
                      <a:ln>
                        <a:noFill/>
                      </a:ln>
                      <a:extLst/>
                    </p:spPr>
                  </p:pic>
                </p:oleObj>
              </mc:Fallback>
            </mc:AlternateContent>
          </a:graphicData>
        </a:graphic>
      </p:graphicFrame>
      <p:sp>
        <p:nvSpPr>
          <p:cNvPr id="47" name="Abrir llave 46"/>
          <p:cNvSpPr/>
          <p:nvPr/>
        </p:nvSpPr>
        <p:spPr>
          <a:xfrm>
            <a:off x="9000331" y="2422274"/>
            <a:ext cx="169863" cy="779463"/>
          </a:xfrm>
          <a:prstGeom prst="leftBrace">
            <a:avLst>
              <a:gd name="adj1" fmla="val 4808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31" name="1 Objeto"/>
          <p:cNvGraphicFramePr>
            <a:graphicFrameLocks noChangeAspect="1"/>
          </p:cNvGraphicFramePr>
          <p:nvPr>
            <p:extLst/>
          </p:nvPr>
        </p:nvGraphicFramePr>
        <p:xfrm>
          <a:off x="8679288" y="1405928"/>
          <a:ext cx="2043113" cy="377825"/>
        </p:xfrm>
        <a:graphic>
          <a:graphicData uri="http://schemas.openxmlformats.org/presentationml/2006/ole">
            <mc:AlternateContent xmlns:mc="http://schemas.openxmlformats.org/markup-compatibility/2006">
              <mc:Choice xmlns:v="urn:schemas-microsoft-com:vml" Requires="v">
                <p:oleObj spid="_x0000_s506929" name="Equation" r:id="rId19" imgW="1218960" imgH="228600" progId="Equation.DSMT4">
                  <p:embed/>
                </p:oleObj>
              </mc:Choice>
              <mc:Fallback>
                <p:oleObj name="Equation" r:id="rId19" imgW="1218960" imgH="228600" progId="Equation.DSMT4">
                  <p:embed/>
                  <p:pic>
                    <p:nvPicPr>
                      <p:cNvPr id="31" name="1 Objeto"/>
                      <p:cNvPicPr>
                        <a:picLocks noChangeAspect="1" noChangeArrowheads="1"/>
                      </p:cNvPicPr>
                      <p:nvPr/>
                    </p:nvPicPr>
                    <p:blipFill>
                      <a:blip r:embed="rId20"/>
                      <a:srcRect/>
                      <a:stretch>
                        <a:fillRect/>
                      </a:stretch>
                    </p:blipFill>
                    <p:spPr bwMode="auto">
                      <a:xfrm>
                        <a:off x="8679288" y="1405928"/>
                        <a:ext cx="2043113" cy="377825"/>
                      </a:xfrm>
                      <a:prstGeom prst="rect">
                        <a:avLst/>
                      </a:prstGeom>
                      <a:noFill/>
                      <a:ln>
                        <a:noFill/>
                      </a:ln>
                      <a:extLst/>
                    </p:spPr>
                  </p:pic>
                </p:oleObj>
              </mc:Fallback>
            </mc:AlternateContent>
          </a:graphicData>
        </a:graphic>
      </p:graphicFrame>
      <p:sp>
        <p:nvSpPr>
          <p:cNvPr id="32" name="Rectángulo 31"/>
          <p:cNvSpPr/>
          <p:nvPr/>
        </p:nvSpPr>
        <p:spPr>
          <a:xfrm>
            <a:off x="318343" y="6439129"/>
            <a:ext cx="11487049" cy="369332"/>
          </a:xfrm>
          <a:prstGeom prst="rect">
            <a:avLst/>
          </a:prstGeom>
        </p:spPr>
        <p:txBody>
          <a:bodyPr wrap="square">
            <a:spAutoFit/>
          </a:bodyPr>
          <a:lstStyle/>
          <a:p>
            <a:pPr algn="just"/>
            <a:r>
              <a:rPr lang="es-AR" sz="1600" dirty="0" smtClean="0">
                <a:solidFill>
                  <a:srgbClr val="008000"/>
                </a:solidFill>
              </a:rPr>
              <a:t>Las constantes </a:t>
            </a:r>
            <a:r>
              <a:rPr lang="es-AR" i="1" dirty="0" smtClean="0">
                <a:solidFill>
                  <a:srgbClr val="008000"/>
                </a:solidFill>
                <a:latin typeface="Times New Roman" panose="02020603050405020304" pitchFamily="18" charset="0"/>
                <a:cs typeface="Times New Roman" panose="02020603050405020304" pitchFamily="18" charset="0"/>
              </a:rPr>
              <a:t>K</a:t>
            </a:r>
            <a:r>
              <a:rPr lang="es-AR" baseline="-25000" dirty="0" smtClean="0">
                <a:solidFill>
                  <a:srgbClr val="008000"/>
                </a:solidFill>
                <a:latin typeface="Times New Roman" panose="02020603050405020304" pitchFamily="18" charset="0"/>
                <a:cs typeface="Times New Roman" panose="02020603050405020304" pitchFamily="18" charset="0"/>
              </a:rPr>
              <a:t>1</a:t>
            </a:r>
            <a:r>
              <a:rPr lang="es-AR" sz="1600" dirty="0" smtClean="0">
                <a:solidFill>
                  <a:srgbClr val="008000"/>
                </a:solidFill>
              </a:rPr>
              <a:t> y </a:t>
            </a:r>
            <a:r>
              <a:rPr lang="es-AR" i="1" dirty="0" smtClean="0">
                <a:solidFill>
                  <a:srgbClr val="008000"/>
                </a:solidFill>
                <a:latin typeface="Times New Roman" panose="02020603050405020304" pitchFamily="18" charset="0"/>
                <a:cs typeface="Times New Roman" panose="02020603050405020304" pitchFamily="18" charset="0"/>
              </a:rPr>
              <a:t>K</a:t>
            </a:r>
            <a:r>
              <a:rPr lang="es-AR" baseline="-25000" dirty="0" smtClean="0">
                <a:solidFill>
                  <a:srgbClr val="008000"/>
                </a:solidFill>
                <a:latin typeface="Times New Roman" panose="02020603050405020304" pitchFamily="18" charset="0"/>
                <a:cs typeface="Times New Roman" panose="02020603050405020304" pitchFamily="18" charset="0"/>
              </a:rPr>
              <a:t>2</a:t>
            </a:r>
            <a:r>
              <a:rPr lang="es-AR" sz="1600" dirty="0" smtClean="0">
                <a:solidFill>
                  <a:srgbClr val="008000"/>
                </a:solidFill>
              </a:rPr>
              <a:t> del controlador pueden hallarse mediante reubicación de polos, como se muestra a continuación.</a:t>
            </a:r>
            <a:endParaRPr lang="es-AR" sz="1600" dirty="0"/>
          </a:p>
        </p:txBody>
      </p:sp>
      <p:graphicFrame>
        <p:nvGraphicFramePr>
          <p:cNvPr id="26" name="1 Objeto"/>
          <p:cNvGraphicFramePr>
            <a:graphicFrameLocks noChangeAspect="1"/>
          </p:cNvGraphicFramePr>
          <p:nvPr>
            <p:extLst/>
          </p:nvPr>
        </p:nvGraphicFramePr>
        <p:xfrm>
          <a:off x="7922419" y="4659435"/>
          <a:ext cx="4151313" cy="673100"/>
        </p:xfrm>
        <a:graphic>
          <a:graphicData uri="http://schemas.openxmlformats.org/presentationml/2006/ole">
            <mc:AlternateContent xmlns:mc="http://schemas.openxmlformats.org/markup-compatibility/2006">
              <mc:Choice xmlns:v="urn:schemas-microsoft-com:vml" Requires="v">
                <p:oleObj spid="_x0000_s506930" name="Equation" r:id="rId21" imgW="2476440" imgH="406080" progId="Equation.DSMT4">
                  <p:embed/>
                </p:oleObj>
              </mc:Choice>
              <mc:Fallback>
                <p:oleObj name="Equation" r:id="rId21" imgW="2476440" imgH="406080" progId="Equation.DSMT4">
                  <p:embed/>
                  <p:pic>
                    <p:nvPicPr>
                      <p:cNvPr id="26" name="1 Objeto"/>
                      <p:cNvPicPr>
                        <a:picLocks noChangeAspect="1" noChangeArrowheads="1"/>
                      </p:cNvPicPr>
                      <p:nvPr/>
                    </p:nvPicPr>
                    <p:blipFill>
                      <a:blip r:embed="rId22"/>
                      <a:srcRect/>
                      <a:stretch>
                        <a:fillRect/>
                      </a:stretch>
                    </p:blipFill>
                    <p:spPr bwMode="auto">
                      <a:xfrm>
                        <a:off x="7922419" y="4659435"/>
                        <a:ext cx="4151313" cy="673100"/>
                      </a:xfrm>
                      <a:prstGeom prst="rect">
                        <a:avLst/>
                      </a:prstGeom>
                      <a:noFill/>
                      <a:ln>
                        <a:noFill/>
                      </a:ln>
                      <a:extLst/>
                    </p:spPr>
                  </p:pic>
                </p:oleObj>
              </mc:Fallback>
            </mc:AlternateContent>
          </a:graphicData>
        </a:graphic>
      </p:graphicFrame>
      <p:sp>
        <p:nvSpPr>
          <p:cNvPr id="35" name="Rectángulo 34"/>
          <p:cNvSpPr/>
          <p:nvPr/>
        </p:nvSpPr>
        <p:spPr>
          <a:xfrm>
            <a:off x="191344" y="116633"/>
            <a:ext cx="4832472" cy="47959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a:solidFill>
                  <a:schemeClr val="bg1"/>
                </a:solidFill>
                <a:latin typeface="Arial" panose="020B0604020202020204" pitchFamily="34" charset="0"/>
                <a:ea typeface="+mj-ea"/>
                <a:cs typeface="Arial" panose="020B0604020202020204" pitchFamily="34" charset="0"/>
              </a:rPr>
              <a:t> </a:t>
            </a:r>
            <a:r>
              <a:rPr lang="es-AR" sz="2600" b="1" dirty="0" smtClean="0">
                <a:solidFill>
                  <a:schemeClr val="bg1"/>
                </a:solidFill>
                <a:latin typeface="Arial" panose="020B0604020202020204" pitchFamily="34" charset="0"/>
                <a:ea typeface="+mj-ea"/>
                <a:cs typeface="Arial" panose="020B0604020202020204" pitchFamily="34" charset="0"/>
              </a:rPr>
              <a:t>Controlador PID Predictivo</a:t>
            </a:r>
            <a:endParaRPr lang="es-AR" sz="2600" b="1" dirty="0">
              <a:solidFill>
                <a:schemeClr val="bg1"/>
              </a:solidFill>
              <a:latin typeface="Arial" panose="020B0604020202020204" pitchFamily="34" charset="0"/>
              <a:ea typeface="+mj-ea"/>
              <a:cs typeface="Arial" panose="020B0604020202020204" pitchFamily="34" charset="0"/>
            </a:endParaRPr>
          </a:p>
        </p:txBody>
      </p:sp>
      <p:graphicFrame>
        <p:nvGraphicFramePr>
          <p:cNvPr id="36" name="1 Objeto"/>
          <p:cNvGraphicFramePr>
            <a:graphicFrameLocks noChangeAspect="1"/>
          </p:cNvGraphicFramePr>
          <p:nvPr>
            <p:extLst/>
          </p:nvPr>
        </p:nvGraphicFramePr>
        <p:xfrm>
          <a:off x="3579108" y="2099795"/>
          <a:ext cx="3214688" cy="315912"/>
        </p:xfrm>
        <a:graphic>
          <a:graphicData uri="http://schemas.openxmlformats.org/presentationml/2006/ole">
            <mc:AlternateContent xmlns:mc="http://schemas.openxmlformats.org/markup-compatibility/2006">
              <mc:Choice xmlns:v="urn:schemas-microsoft-com:vml" Requires="v">
                <p:oleObj spid="_x0000_s506931" name="Equation" r:id="rId23" imgW="1917360" imgH="190440" progId="Equation.DSMT4">
                  <p:embed/>
                </p:oleObj>
              </mc:Choice>
              <mc:Fallback>
                <p:oleObj name="Equation" r:id="rId23" imgW="1917360" imgH="190440" progId="Equation.DSMT4">
                  <p:embed/>
                  <p:pic>
                    <p:nvPicPr>
                      <p:cNvPr id="36" name="1 Objeto"/>
                      <p:cNvPicPr>
                        <a:picLocks noChangeAspect="1" noChangeArrowheads="1"/>
                      </p:cNvPicPr>
                      <p:nvPr/>
                    </p:nvPicPr>
                    <p:blipFill>
                      <a:blip r:embed="rId24"/>
                      <a:srcRect/>
                      <a:stretch>
                        <a:fillRect/>
                      </a:stretch>
                    </p:blipFill>
                    <p:spPr bwMode="auto">
                      <a:xfrm>
                        <a:off x="3579108" y="2099795"/>
                        <a:ext cx="3214688" cy="3159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6403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3" grpId="0"/>
      <p:bldP spid="45"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45" name="Rectángulo 44"/>
          <p:cNvSpPr/>
          <p:nvPr/>
        </p:nvSpPr>
        <p:spPr>
          <a:xfrm>
            <a:off x="191344" y="1071508"/>
            <a:ext cx="3666280" cy="892552"/>
          </a:xfrm>
          <a:prstGeom prst="rect">
            <a:avLst/>
          </a:prstGeom>
        </p:spPr>
        <p:txBody>
          <a:bodyPr wrap="square">
            <a:spAutoFit/>
          </a:bodyPr>
          <a:lstStyle/>
          <a:p>
            <a:pPr algn="just"/>
            <a:r>
              <a:rPr lang="es-AR" sz="1600" dirty="0" smtClean="0">
                <a:solidFill>
                  <a:srgbClr val="008000"/>
                </a:solidFill>
              </a:rPr>
              <a:t>A partir de los coeficientes de </a:t>
            </a:r>
            <a:r>
              <a:rPr lang="es-AR" i="1" dirty="0" err="1" smtClean="0">
                <a:solidFill>
                  <a:srgbClr val="008000"/>
                </a:solidFill>
                <a:latin typeface="Times New Roman" panose="02020603050405020304" pitchFamily="18" charset="0"/>
                <a:cs typeface="Times New Roman" panose="02020603050405020304" pitchFamily="18" charset="0"/>
              </a:rPr>
              <a:t>G</a:t>
            </a:r>
            <a:r>
              <a:rPr lang="es-AR" i="1" baseline="-25000" dirty="0" err="1" smtClean="0">
                <a:solidFill>
                  <a:srgbClr val="008000"/>
                </a:solidFill>
                <a:latin typeface="Times New Roman" panose="02020603050405020304" pitchFamily="18" charset="0"/>
                <a:cs typeface="Times New Roman" panose="02020603050405020304" pitchFamily="18" charset="0"/>
              </a:rPr>
              <a:t>p</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a:solidFill>
                  <a:srgbClr val="008000"/>
                </a:solidFill>
                <a:latin typeface="Times New Roman" panose="02020603050405020304" pitchFamily="18" charset="0"/>
                <a:cs typeface="Times New Roman" panose="02020603050405020304" pitchFamily="18" charset="0"/>
              </a:rPr>
              <a:t>)</a:t>
            </a:r>
            <a:r>
              <a:rPr lang="es-AR" sz="1600" dirty="0">
                <a:solidFill>
                  <a:srgbClr val="008000"/>
                </a:solidFill>
              </a:rPr>
              <a:t>, </a:t>
            </a:r>
            <a:r>
              <a:rPr lang="es-AR" sz="1600" dirty="0" smtClean="0">
                <a:solidFill>
                  <a:srgbClr val="008000"/>
                </a:solidFill>
              </a:rPr>
              <a:t>el polinomio característico de la FTLC</a:t>
            </a:r>
            <a:r>
              <a:rPr lang="es-AR" dirty="0" smtClean="0">
                <a:solidFill>
                  <a:srgbClr val="008000"/>
                </a:solidFill>
                <a:latin typeface="Times New Roman" panose="02020603050405020304" pitchFamily="18" charset="0"/>
                <a:cs typeface="Times New Roman" panose="02020603050405020304" pitchFamily="18" charset="0"/>
              </a:rPr>
              <a:t> </a:t>
            </a:r>
            <a:r>
              <a:rPr lang="es-AR" sz="1600" dirty="0" smtClean="0">
                <a:solidFill>
                  <a:srgbClr val="008000"/>
                </a:solidFill>
              </a:rPr>
              <a:t>queda:</a:t>
            </a:r>
            <a:endParaRPr lang="es-AR" sz="1600" dirty="0"/>
          </a:p>
        </p:txBody>
      </p:sp>
      <p:graphicFrame>
        <p:nvGraphicFramePr>
          <p:cNvPr id="18" name="1 Objeto"/>
          <p:cNvGraphicFramePr>
            <a:graphicFrameLocks noChangeAspect="1"/>
          </p:cNvGraphicFramePr>
          <p:nvPr>
            <p:extLst/>
          </p:nvPr>
        </p:nvGraphicFramePr>
        <p:xfrm>
          <a:off x="4213184" y="1231612"/>
          <a:ext cx="5187950" cy="360363"/>
        </p:xfrm>
        <a:graphic>
          <a:graphicData uri="http://schemas.openxmlformats.org/presentationml/2006/ole">
            <mc:AlternateContent xmlns:mc="http://schemas.openxmlformats.org/markup-compatibility/2006">
              <mc:Choice xmlns:v="urn:schemas-microsoft-com:vml" Requires="v">
                <p:oleObj spid="_x0000_s507958" name="Equation" r:id="rId4" imgW="3098520" imgH="215640" progId="Equation.DSMT4">
                  <p:embed/>
                </p:oleObj>
              </mc:Choice>
              <mc:Fallback>
                <p:oleObj name="Equation" r:id="rId4" imgW="3098520" imgH="215640" progId="Equation.DSMT4">
                  <p:embed/>
                  <p:pic>
                    <p:nvPicPr>
                      <p:cNvPr id="18" name="1 Objeto"/>
                      <p:cNvPicPr>
                        <a:picLocks noChangeAspect="1" noChangeArrowheads="1"/>
                      </p:cNvPicPr>
                      <p:nvPr/>
                    </p:nvPicPr>
                    <p:blipFill>
                      <a:blip r:embed="rId5"/>
                      <a:srcRect/>
                      <a:stretch>
                        <a:fillRect/>
                      </a:stretch>
                    </p:blipFill>
                    <p:spPr bwMode="auto">
                      <a:xfrm>
                        <a:off x="4213184" y="1231612"/>
                        <a:ext cx="5187950" cy="360363"/>
                      </a:xfrm>
                      <a:prstGeom prst="rect">
                        <a:avLst/>
                      </a:prstGeom>
                      <a:noFill/>
                      <a:ln>
                        <a:noFill/>
                      </a:ln>
                      <a:extLst/>
                    </p:spPr>
                  </p:pic>
                </p:oleObj>
              </mc:Fallback>
            </mc:AlternateContent>
          </a:graphicData>
        </a:graphic>
      </p:graphicFrame>
      <p:sp>
        <p:nvSpPr>
          <p:cNvPr id="19" name="Rectángulo 18"/>
          <p:cNvSpPr/>
          <p:nvPr/>
        </p:nvSpPr>
        <p:spPr>
          <a:xfrm>
            <a:off x="191343" y="2041000"/>
            <a:ext cx="3666281" cy="861774"/>
          </a:xfrm>
          <a:prstGeom prst="rect">
            <a:avLst/>
          </a:prstGeom>
        </p:spPr>
        <p:txBody>
          <a:bodyPr wrap="square">
            <a:spAutoFit/>
          </a:bodyPr>
          <a:lstStyle/>
          <a:p>
            <a:pPr algn="just"/>
            <a:r>
              <a:rPr lang="es-AR" sz="1600" dirty="0" smtClean="0">
                <a:solidFill>
                  <a:srgbClr val="008000"/>
                </a:solidFill>
              </a:rPr>
              <a:t>Con </a:t>
            </a:r>
            <a:r>
              <a:rPr lang="es-AR" i="1" dirty="0" err="1" smtClean="0">
                <a:solidFill>
                  <a:srgbClr val="008000"/>
                </a:solidFill>
                <a:latin typeface="Times New Roman" panose="02020603050405020304" pitchFamily="18" charset="0"/>
                <a:cs typeface="Times New Roman" panose="02020603050405020304" pitchFamily="18" charset="0"/>
              </a:rPr>
              <a:t>M</a:t>
            </a:r>
            <a:r>
              <a:rPr lang="es-AR" i="1" baseline="-25000" dirty="0" err="1" smtClean="0">
                <a:solidFill>
                  <a:srgbClr val="008000"/>
                </a:solidFill>
                <a:latin typeface="Times New Roman" panose="02020603050405020304" pitchFamily="18" charset="0"/>
                <a:cs typeface="Times New Roman" panose="02020603050405020304" pitchFamily="18" charset="0"/>
              </a:rPr>
              <a:t>p</a:t>
            </a:r>
            <a:r>
              <a:rPr lang="es-AR" i="1" baseline="-25000" dirty="0" smtClean="0">
                <a:solidFill>
                  <a:srgbClr val="008000"/>
                </a:solidFill>
                <a:latin typeface="Times New Roman" panose="02020603050405020304" pitchFamily="18" charset="0"/>
                <a:cs typeface="Times New Roman" panose="02020603050405020304" pitchFamily="18" charset="0"/>
              </a:rPr>
              <a:t> </a:t>
            </a:r>
            <a:r>
              <a:rPr lang="es-AR" sz="1600" dirty="0" smtClean="0">
                <a:solidFill>
                  <a:srgbClr val="008000"/>
                </a:solidFill>
              </a:rPr>
              <a:t>= 2% y </a:t>
            </a:r>
            <a:r>
              <a:rPr lang="es-AR" i="1" dirty="0" err="1" smtClean="0">
                <a:solidFill>
                  <a:srgbClr val="008000"/>
                </a:solidFill>
                <a:latin typeface="Times New Roman" panose="02020603050405020304" pitchFamily="18" charset="0"/>
                <a:cs typeface="Times New Roman" panose="02020603050405020304" pitchFamily="18" charset="0"/>
              </a:rPr>
              <a:t>t</a:t>
            </a:r>
            <a:r>
              <a:rPr lang="es-AR" i="1" baseline="-25000" dirty="0" err="1" smtClean="0">
                <a:solidFill>
                  <a:srgbClr val="008000"/>
                </a:solidFill>
                <a:latin typeface="Times New Roman" panose="02020603050405020304" pitchFamily="18" charset="0"/>
                <a:cs typeface="Times New Roman" panose="02020603050405020304" pitchFamily="18" charset="0"/>
              </a:rPr>
              <a:t>s</a:t>
            </a:r>
            <a:r>
              <a:rPr lang="es-AR" i="1" baseline="-25000" dirty="0" smtClean="0">
                <a:solidFill>
                  <a:srgbClr val="008000"/>
                </a:solidFill>
                <a:latin typeface="Times New Roman" panose="02020603050405020304" pitchFamily="18" charset="0"/>
                <a:cs typeface="Times New Roman" panose="02020603050405020304" pitchFamily="18" charset="0"/>
              </a:rPr>
              <a:t> </a:t>
            </a:r>
            <a:r>
              <a:rPr lang="es-AR" sz="1600" i="1" dirty="0" smtClean="0">
                <a:solidFill>
                  <a:srgbClr val="008000"/>
                </a:solidFill>
              </a:rPr>
              <a:t>=</a:t>
            </a:r>
            <a:r>
              <a:rPr lang="es-AR" i="1" dirty="0" smtClean="0">
                <a:solidFill>
                  <a:srgbClr val="008000"/>
                </a:solidFill>
              </a:rPr>
              <a:t> </a:t>
            </a:r>
            <a:r>
              <a:rPr lang="es-AR" sz="1600" dirty="0" smtClean="0">
                <a:solidFill>
                  <a:srgbClr val="008000"/>
                </a:solidFill>
              </a:rPr>
              <a:t>2 ms se obtienen los polos dominantes y el polinomio característico deseado de la FTLC.</a:t>
            </a:r>
            <a:endParaRPr lang="es-AR" sz="1600" dirty="0"/>
          </a:p>
        </p:txBody>
      </p:sp>
      <p:graphicFrame>
        <p:nvGraphicFramePr>
          <p:cNvPr id="20" name="1 Objeto"/>
          <p:cNvGraphicFramePr>
            <a:graphicFrameLocks noChangeAspect="1"/>
          </p:cNvGraphicFramePr>
          <p:nvPr>
            <p:extLst/>
          </p:nvPr>
        </p:nvGraphicFramePr>
        <p:xfrm>
          <a:off x="4417390" y="1981931"/>
          <a:ext cx="5657850" cy="403225"/>
        </p:xfrm>
        <a:graphic>
          <a:graphicData uri="http://schemas.openxmlformats.org/presentationml/2006/ole">
            <mc:AlternateContent xmlns:mc="http://schemas.openxmlformats.org/markup-compatibility/2006">
              <mc:Choice xmlns:v="urn:schemas-microsoft-com:vml" Requires="v">
                <p:oleObj spid="_x0000_s507959" name="Equation" r:id="rId6" imgW="3377880" imgH="241200" progId="Equation.DSMT4">
                  <p:embed/>
                </p:oleObj>
              </mc:Choice>
              <mc:Fallback>
                <p:oleObj name="Equation" r:id="rId6" imgW="3377880" imgH="241200" progId="Equation.DSMT4">
                  <p:embed/>
                  <p:pic>
                    <p:nvPicPr>
                      <p:cNvPr id="20" name="1 Objeto"/>
                      <p:cNvPicPr>
                        <a:picLocks noChangeAspect="1" noChangeArrowheads="1"/>
                      </p:cNvPicPr>
                      <p:nvPr/>
                    </p:nvPicPr>
                    <p:blipFill>
                      <a:blip r:embed="rId7"/>
                      <a:srcRect/>
                      <a:stretch>
                        <a:fillRect/>
                      </a:stretch>
                    </p:blipFill>
                    <p:spPr bwMode="auto">
                      <a:xfrm>
                        <a:off x="4417390" y="1981931"/>
                        <a:ext cx="5657850" cy="403225"/>
                      </a:xfrm>
                      <a:prstGeom prst="rect">
                        <a:avLst/>
                      </a:prstGeom>
                      <a:noFill/>
                      <a:ln>
                        <a:noFill/>
                      </a:ln>
                      <a:extLst/>
                    </p:spPr>
                  </p:pic>
                </p:oleObj>
              </mc:Fallback>
            </mc:AlternateContent>
          </a:graphicData>
        </a:graphic>
      </p:graphicFrame>
      <p:graphicFrame>
        <p:nvGraphicFramePr>
          <p:cNvPr id="12" name="1 Objeto"/>
          <p:cNvGraphicFramePr>
            <a:graphicFrameLocks noChangeAspect="1"/>
          </p:cNvGraphicFramePr>
          <p:nvPr>
            <p:extLst/>
          </p:nvPr>
        </p:nvGraphicFramePr>
        <p:xfrm>
          <a:off x="4417390" y="2429938"/>
          <a:ext cx="7224713" cy="339725"/>
        </p:xfrm>
        <a:graphic>
          <a:graphicData uri="http://schemas.openxmlformats.org/presentationml/2006/ole">
            <mc:AlternateContent xmlns:mc="http://schemas.openxmlformats.org/markup-compatibility/2006">
              <mc:Choice xmlns:v="urn:schemas-microsoft-com:vml" Requires="v">
                <p:oleObj spid="_x0000_s507960" name="Equation" r:id="rId8" imgW="4317840" imgH="203040" progId="Equation.DSMT4">
                  <p:embed/>
                </p:oleObj>
              </mc:Choice>
              <mc:Fallback>
                <p:oleObj name="Equation" r:id="rId8" imgW="4317840" imgH="203040" progId="Equation.DSMT4">
                  <p:embed/>
                  <p:pic>
                    <p:nvPicPr>
                      <p:cNvPr id="12" name="1 Objeto"/>
                      <p:cNvPicPr>
                        <a:picLocks noChangeAspect="1" noChangeArrowheads="1"/>
                      </p:cNvPicPr>
                      <p:nvPr/>
                    </p:nvPicPr>
                    <p:blipFill>
                      <a:blip r:embed="rId9"/>
                      <a:srcRect/>
                      <a:stretch>
                        <a:fillRect/>
                      </a:stretch>
                    </p:blipFill>
                    <p:spPr bwMode="auto">
                      <a:xfrm>
                        <a:off x="4417390" y="2429938"/>
                        <a:ext cx="7224713" cy="339725"/>
                      </a:xfrm>
                      <a:prstGeom prst="rect">
                        <a:avLst/>
                      </a:prstGeom>
                      <a:noFill/>
                      <a:ln>
                        <a:noFill/>
                      </a:ln>
                      <a:extLst/>
                    </p:spPr>
                  </p:pic>
                </p:oleObj>
              </mc:Fallback>
            </mc:AlternateContent>
          </a:graphicData>
        </a:graphic>
      </p:graphicFrame>
      <p:graphicFrame>
        <p:nvGraphicFramePr>
          <p:cNvPr id="13" name="1 Objeto"/>
          <p:cNvGraphicFramePr>
            <a:graphicFrameLocks noChangeAspect="1"/>
          </p:cNvGraphicFramePr>
          <p:nvPr>
            <p:extLst/>
          </p:nvPr>
        </p:nvGraphicFramePr>
        <p:xfrm>
          <a:off x="1328909" y="3100659"/>
          <a:ext cx="8904288" cy="360362"/>
        </p:xfrm>
        <a:graphic>
          <a:graphicData uri="http://schemas.openxmlformats.org/presentationml/2006/ole">
            <mc:AlternateContent xmlns:mc="http://schemas.openxmlformats.org/markup-compatibility/2006">
              <mc:Choice xmlns:v="urn:schemas-microsoft-com:vml" Requires="v">
                <p:oleObj spid="_x0000_s507961" name="Equation" r:id="rId10" imgW="5321160" imgH="215640" progId="Equation.DSMT4">
                  <p:embed/>
                </p:oleObj>
              </mc:Choice>
              <mc:Fallback>
                <p:oleObj name="Equation" r:id="rId10" imgW="5321160" imgH="215640" progId="Equation.DSMT4">
                  <p:embed/>
                  <p:pic>
                    <p:nvPicPr>
                      <p:cNvPr id="13" name="1 Objeto"/>
                      <p:cNvPicPr>
                        <a:picLocks noChangeAspect="1" noChangeArrowheads="1"/>
                      </p:cNvPicPr>
                      <p:nvPr/>
                    </p:nvPicPr>
                    <p:blipFill>
                      <a:blip r:embed="rId11"/>
                      <a:srcRect/>
                      <a:stretch>
                        <a:fillRect/>
                      </a:stretch>
                    </p:blipFill>
                    <p:spPr bwMode="auto">
                      <a:xfrm>
                        <a:off x="1328909" y="3100659"/>
                        <a:ext cx="8904288" cy="360362"/>
                      </a:xfrm>
                      <a:prstGeom prst="rect">
                        <a:avLst/>
                      </a:prstGeom>
                      <a:noFill/>
                      <a:ln>
                        <a:noFill/>
                      </a:ln>
                      <a:extLst/>
                    </p:spPr>
                  </p:pic>
                </p:oleObj>
              </mc:Fallback>
            </mc:AlternateContent>
          </a:graphicData>
        </a:graphic>
      </p:graphicFrame>
      <p:sp>
        <p:nvSpPr>
          <p:cNvPr id="15" name="Rectángulo 14"/>
          <p:cNvSpPr/>
          <p:nvPr/>
        </p:nvSpPr>
        <p:spPr>
          <a:xfrm>
            <a:off x="236537" y="3937451"/>
            <a:ext cx="3666281" cy="923330"/>
          </a:xfrm>
          <a:prstGeom prst="rect">
            <a:avLst/>
          </a:prstGeom>
        </p:spPr>
        <p:txBody>
          <a:bodyPr wrap="square">
            <a:spAutoFit/>
          </a:bodyPr>
          <a:lstStyle/>
          <a:p>
            <a:pPr algn="just"/>
            <a:r>
              <a:rPr lang="es-AR" sz="1600" dirty="0" smtClean="0">
                <a:solidFill>
                  <a:srgbClr val="008000"/>
                </a:solidFill>
              </a:rPr>
              <a:t>Igualando los coeficientes de </a:t>
            </a:r>
            <a:r>
              <a:rPr lang="es-AR" i="1" dirty="0" smtClean="0">
                <a:solidFill>
                  <a:srgbClr val="008000"/>
                </a:solidFill>
                <a:latin typeface="Times New Roman" panose="02020603050405020304" pitchFamily="18" charset="0"/>
                <a:cs typeface="Times New Roman" panose="02020603050405020304" pitchFamily="18" charset="0"/>
              </a:rPr>
              <a:t>P</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smtClean="0">
                <a:solidFill>
                  <a:srgbClr val="008000"/>
                </a:solidFill>
                <a:latin typeface="Times New Roman" panose="02020603050405020304" pitchFamily="18" charset="0"/>
                <a:cs typeface="Times New Roman" panose="02020603050405020304" pitchFamily="18" charset="0"/>
              </a:rPr>
              <a:t>) y </a:t>
            </a:r>
            <a:r>
              <a:rPr lang="es-AR" i="1" dirty="0" smtClean="0">
                <a:solidFill>
                  <a:srgbClr val="008000"/>
                </a:solidFill>
                <a:latin typeface="Times New Roman" panose="02020603050405020304" pitchFamily="18" charset="0"/>
                <a:cs typeface="Times New Roman" panose="02020603050405020304" pitchFamily="18" charset="0"/>
              </a:rPr>
              <a:t>P</a:t>
            </a:r>
            <a:r>
              <a:rPr lang="es-AR" i="1" baseline="-25000" dirty="0" smtClean="0">
                <a:solidFill>
                  <a:srgbClr val="008000"/>
                </a:solidFill>
                <a:latin typeface="Times New Roman" panose="02020603050405020304" pitchFamily="18" charset="0"/>
                <a:cs typeface="Times New Roman" panose="02020603050405020304" pitchFamily="18" charset="0"/>
              </a:rPr>
              <a:t>d</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smtClean="0">
                <a:solidFill>
                  <a:srgbClr val="008000"/>
                </a:solidFill>
                <a:latin typeface="Times New Roman" panose="02020603050405020304" pitchFamily="18" charset="0"/>
                <a:cs typeface="Times New Roman" panose="02020603050405020304" pitchFamily="18" charset="0"/>
              </a:rPr>
              <a:t>)</a:t>
            </a:r>
            <a:r>
              <a:rPr lang="es-AR" sz="1600" dirty="0" smtClean="0">
                <a:solidFill>
                  <a:srgbClr val="008000"/>
                </a:solidFill>
              </a:rPr>
              <a:t>,  el sistema de 4 ecuaciones y    4 incógnitas (</a:t>
            </a:r>
            <a:r>
              <a:rPr lang="es-AR" i="1" dirty="0" smtClean="0">
                <a:solidFill>
                  <a:srgbClr val="008000"/>
                </a:solidFill>
                <a:latin typeface="Times New Roman" panose="02020603050405020304" pitchFamily="18" charset="0"/>
                <a:cs typeface="Times New Roman" panose="02020603050405020304" pitchFamily="18" charset="0"/>
              </a:rPr>
              <a:t>c</a:t>
            </a:r>
            <a:r>
              <a:rPr lang="es-AR" dirty="0" smtClean="0">
                <a:solidFill>
                  <a:srgbClr val="008000"/>
                </a:solidFill>
                <a:latin typeface="Times New Roman" panose="02020603050405020304" pitchFamily="18" charset="0"/>
                <a:cs typeface="Times New Roman" panose="02020603050405020304" pitchFamily="18" charset="0"/>
              </a:rPr>
              <a:t>, </a:t>
            </a:r>
            <a:r>
              <a:rPr lang="es-AR" i="1" dirty="0" smtClean="0">
                <a:solidFill>
                  <a:srgbClr val="008000"/>
                </a:solidFill>
                <a:latin typeface="Times New Roman" panose="02020603050405020304" pitchFamily="18" charset="0"/>
                <a:cs typeface="Times New Roman" panose="02020603050405020304" pitchFamily="18" charset="0"/>
              </a:rPr>
              <a:t>d</a:t>
            </a:r>
            <a:r>
              <a:rPr lang="es-AR" dirty="0" smtClean="0">
                <a:solidFill>
                  <a:srgbClr val="008000"/>
                </a:solidFill>
                <a:latin typeface="Times New Roman" panose="02020603050405020304" pitchFamily="18" charset="0"/>
                <a:cs typeface="Times New Roman" panose="02020603050405020304" pitchFamily="18" charset="0"/>
              </a:rPr>
              <a:t>, </a:t>
            </a:r>
            <a:r>
              <a:rPr lang="es-AR" i="1" dirty="0" smtClean="0">
                <a:solidFill>
                  <a:srgbClr val="008000"/>
                </a:solidFill>
                <a:latin typeface="Times New Roman" panose="02020603050405020304" pitchFamily="18" charset="0"/>
                <a:cs typeface="Times New Roman" panose="02020603050405020304" pitchFamily="18" charset="0"/>
              </a:rPr>
              <a:t>K</a:t>
            </a:r>
            <a:r>
              <a:rPr lang="es-AR" i="1" baseline="-25000" dirty="0" smtClean="0">
                <a:solidFill>
                  <a:srgbClr val="008000"/>
                </a:solidFill>
                <a:latin typeface="Times New Roman" panose="02020603050405020304" pitchFamily="18" charset="0"/>
                <a:cs typeface="Times New Roman" panose="02020603050405020304" pitchFamily="18" charset="0"/>
              </a:rPr>
              <a:t>1</a:t>
            </a:r>
            <a:r>
              <a:rPr lang="es-AR" dirty="0" smtClean="0">
                <a:solidFill>
                  <a:srgbClr val="008000"/>
                </a:solidFill>
                <a:latin typeface="Times New Roman" panose="02020603050405020304" pitchFamily="18" charset="0"/>
                <a:cs typeface="Times New Roman" panose="02020603050405020304" pitchFamily="18" charset="0"/>
              </a:rPr>
              <a:t> y </a:t>
            </a:r>
            <a:r>
              <a:rPr lang="es-AR" i="1" dirty="0" smtClean="0">
                <a:solidFill>
                  <a:srgbClr val="008000"/>
                </a:solidFill>
                <a:latin typeface="Times New Roman" panose="02020603050405020304" pitchFamily="18" charset="0"/>
                <a:cs typeface="Times New Roman" panose="02020603050405020304" pitchFamily="18" charset="0"/>
              </a:rPr>
              <a:t>K</a:t>
            </a:r>
            <a:r>
              <a:rPr lang="es-AR" i="1" baseline="-25000" dirty="0" smtClean="0">
                <a:solidFill>
                  <a:srgbClr val="008000"/>
                </a:solidFill>
                <a:latin typeface="Times New Roman" panose="02020603050405020304" pitchFamily="18" charset="0"/>
                <a:cs typeface="Times New Roman" panose="02020603050405020304" pitchFamily="18" charset="0"/>
              </a:rPr>
              <a:t>2</a:t>
            </a:r>
            <a:r>
              <a:rPr lang="es-AR" sz="1600" dirty="0" smtClean="0">
                <a:solidFill>
                  <a:srgbClr val="008000"/>
                </a:solidFill>
              </a:rPr>
              <a:t>) resulta en:</a:t>
            </a:r>
            <a:endParaRPr lang="es-AR" sz="1600" dirty="0"/>
          </a:p>
        </p:txBody>
      </p:sp>
      <p:graphicFrame>
        <p:nvGraphicFramePr>
          <p:cNvPr id="16" name="1 Objeto"/>
          <p:cNvGraphicFramePr>
            <a:graphicFrameLocks noChangeAspect="1"/>
          </p:cNvGraphicFramePr>
          <p:nvPr>
            <p:extLst/>
          </p:nvPr>
        </p:nvGraphicFramePr>
        <p:xfrm>
          <a:off x="4768506" y="3863614"/>
          <a:ext cx="1806575" cy="339725"/>
        </p:xfrm>
        <a:graphic>
          <a:graphicData uri="http://schemas.openxmlformats.org/presentationml/2006/ole">
            <mc:AlternateContent xmlns:mc="http://schemas.openxmlformats.org/markup-compatibility/2006">
              <mc:Choice xmlns:v="urn:schemas-microsoft-com:vml" Requires="v">
                <p:oleObj spid="_x0000_s507962" name="Equation" r:id="rId12" imgW="1079280" imgH="203040" progId="Equation.DSMT4">
                  <p:embed/>
                </p:oleObj>
              </mc:Choice>
              <mc:Fallback>
                <p:oleObj name="Equation" r:id="rId12" imgW="1079280" imgH="203040" progId="Equation.DSMT4">
                  <p:embed/>
                  <p:pic>
                    <p:nvPicPr>
                      <p:cNvPr id="16" name="1 Objeto"/>
                      <p:cNvPicPr>
                        <a:picLocks noChangeAspect="1" noChangeArrowheads="1"/>
                      </p:cNvPicPr>
                      <p:nvPr/>
                    </p:nvPicPr>
                    <p:blipFill>
                      <a:blip r:embed="rId13"/>
                      <a:srcRect/>
                      <a:stretch>
                        <a:fillRect/>
                      </a:stretch>
                    </p:blipFill>
                    <p:spPr bwMode="auto">
                      <a:xfrm>
                        <a:off x="4768506" y="3863614"/>
                        <a:ext cx="1806575" cy="339725"/>
                      </a:xfrm>
                      <a:prstGeom prst="rect">
                        <a:avLst/>
                      </a:prstGeom>
                      <a:noFill/>
                      <a:ln>
                        <a:noFill/>
                      </a:ln>
                      <a:extLst/>
                    </p:spPr>
                  </p:pic>
                </p:oleObj>
              </mc:Fallback>
            </mc:AlternateContent>
          </a:graphicData>
        </a:graphic>
      </p:graphicFrame>
      <p:graphicFrame>
        <p:nvGraphicFramePr>
          <p:cNvPr id="17" name="1 Objeto"/>
          <p:cNvGraphicFramePr>
            <a:graphicFrameLocks noChangeAspect="1"/>
          </p:cNvGraphicFramePr>
          <p:nvPr>
            <p:extLst/>
          </p:nvPr>
        </p:nvGraphicFramePr>
        <p:xfrm>
          <a:off x="4134022" y="4231223"/>
          <a:ext cx="3294063" cy="339725"/>
        </p:xfrm>
        <a:graphic>
          <a:graphicData uri="http://schemas.openxmlformats.org/presentationml/2006/ole">
            <mc:AlternateContent xmlns:mc="http://schemas.openxmlformats.org/markup-compatibility/2006">
              <mc:Choice xmlns:v="urn:schemas-microsoft-com:vml" Requires="v">
                <p:oleObj spid="_x0000_s507963" name="Equation" r:id="rId14" imgW="1968480" imgH="203040" progId="Equation.DSMT4">
                  <p:embed/>
                </p:oleObj>
              </mc:Choice>
              <mc:Fallback>
                <p:oleObj name="Equation" r:id="rId14" imgW="1968480" imgH="203040" progId="Equation.DSMT4">
                  <p:embed/>
                  <p:pic>
                    <p:nvPicPr>
                      <p:cNvPr id="17" name="1 Objeto"/>
                      <p:cNvPicPr>
                        <a:picLocks noChangeAspect="1" noChangeArrowheads="1"/>
                      </p:cNvPicPr>
                      <p:nvPr/>
                    </p:nvPicPr>
                    <p:blipFill>
                      <a:blip r:embed="rId15"/>
                      <a:srcRect/>
                      <a:stretch>
                        <a:fillRect/>
                      </a:stretch>
                    </p:blipFill>
                    <p:spPr bwMode="auto">
                      <a:xfrm>
                        <a:off x="4134022" y="4231223"/>
                        <a:ext cx="3294063" cy="339725"/>
                      </a:xfrm>
                      <a:prstGeom prst="rect">
                        <a:avLst/>
                      </a:prstGeom>
                      <a:noFill/>
                      <a:ln>
                        <a:noFill/>
                      </a:ln>
                      <a:extLst/>
                    </p:spPr>
                  </p:pic>
                </p:oleObj>
              </mc:Fallback>
            </mc:AlternateContent>
          </a:graphicData>
        </a:graphic>
      </p:graphicFrame>
      <p:graphicFrame>
        <p:nvGraphicFramePr>
          <p:cNvPr id="21" name="1 Objeto"/>
          <p:cNvGraphicFramePr>
            <a:graphicFrameLocks noChangeAspect="1"/>
          </p:cNvGraphicFramePr>
          <p:nvPr>
            <p:extLst/>
          </p:nvPr>
        </p:nvGraphicFramePr>
        <p:xfrm>
          <a:off x="3939832" y="4598832"/>
          <a:ext cx="3463925" cy="339725"/>
        </p:xfrm>
        <a:graphic>
          <a:graphicData uri="http://schemas.openxmlformats.org/presentationml/2006/ole">
            <mc:AlternateContent xmlns:mc="http://schemas.openxmlformats.org/markup-compatibility/2006">
              <mc:Choice xmlns:v="urn:schemas-microsoft-com:vml" Requires="v">
                <p:oleObj spid="_x0000_s507964" name="Equation" r:id="rId16" imgW="2070000" imgH="203040" progId="Equation.DSMT4">
                  <p:embed/>
                </p:oleObj>
              </mc:Choice>
              <mc:Fallback>
                <p:oleObj name="Equation" r:id="rId16" imgW="2070000" imgH="203040" progId="Equation.DSMT4">
                  <p:embed/>
                  <p:pic>
                    <p:nvPicPr>
                      <p:cNvPr id="21" name="1 Objeto"/>
                      <p:cNvPicPr>
                        <a:picLocks noChangeAspect="1" noChangeArrowheads="1"/>
                      </p:cNvPicPr>
                      <p:nvPr/>
                    </p:nvPicPr>
                    <p:blipFill>
                      <a:blip r:embed="rId17"/>
                      <a:srcRect/>
                      <a:stretch>
                        <a:fillRect/>
                      </a:stretch>
                    </p:blipFill>
                    <p:spPr bwMode="auto">
                      <a:xfrm>
                        <a:off x="3939832" y="4598832"/>
                        <a:ext cx="3463925" cy="339725"/>
                      </a:xfrm>
                      <a:prstGeom prst="rect">
                        <a:avLst/>
                      </a:prstGeom>
                      <a:noFill/>
                      <a:ln>
                        <a:noFill/>
                      </a:ln>
                      <a:extLst/>
                    </p:spPr>
                  </p:pic>
                </p:oleObj>
              </mc:Fallback>
            </mc:AlternateContent>
          </a:graphicData>
        </a:graphic>
      </p:graphicFrame>
      <p:graphicFrame>
        <p:nvGraphicFramePr>
          <p:cNvPr id="23" name="1 Objeto"/>
          <p:cNvGraphicFramePr>
            <a:graphicFrameLocks noChangeAspect="1"/>
          </p:cNvGraphicFramePr>
          <p:nvPr>
            <p:extLst/>
          </p:nvPr>
        </p:nvGraphicFramePr>
        <p:xfrm>
          <a:off x="4562081" y="4966442"/>
          <a:ext cx="1218973" cy="339725"/>
        </p:xfrm>
        <a:graphic>
          <a:graphicData uri="http://schemas.openxmlformats.org/presentationml/2006/ole">
            <mc:AlternateContent xmlns:mc="http://schemas.openxmlformats.org/markup-compatibility/2006">
              <mc:Choice xmlns:v="urn:schemas-microsoft-com:vml" Requires="v">
                <p:oleObj spid="_x0000_s507965" name="Equation" r:id="rId18" imgW="736560" imgH="203040" progId="Equation.DSMT4">
                  <p:embed/>
                </p:oleObj>
              </mc:Choice>
              <mc:Fallback>
                <p:oleObj name="Equation" r:id="rId18" imgW="736560" imgH="203040" progId="Equation.DSMT4">
                  <p:embed/>
                  <p:pic>
                    <p:nvPicPr>
                      <p:cNvPr id="23" name="1 Objeto"/>
                      <p:cNvPicPr>
                        <a:picLocks noChangeAspect="1" noChangeArrowheads="1"/>
                      </p:cNvPicPr>
                      <p:nvPr/>
                    </p:nvPicPr>
                    <p:blipFill>
                      <a:blip r:embed="rId19"/>
                      <a:srcRect/>
                      <a:stretch>
                        <a:fillRect/>
                      </a:stretch>
                    </p:blipFill>
                    <p:spPr bwMode="auto">
                      <a:xfrm>
                        <a:off x="4562081" y="4966442"/>
                        <a:ext cx="1218973" cy="339725"/>
                      </a:xfrm>
                      <a:prstGeom prst="rect">
                        <a:avLst/>
                      </a:prstGeom>
                      <a:noFill/>
                      <a:ln>
                        <a:noFill/>
                      </a:ln>
                      <a:extLst/>
                    </p:spPr>
                  </p:pic>
                </p:oleObj>
              </mc:Fallback>
            </mc:AlternateContent>
          </a:graphicData>
        </a:graphic>
      </p:graphicFrame>
      <p:sp>
        <p:nvSpPr>
          <p:cNvPr id="3" name="Cerrar llave 2"/>
          <p:cNvSpPr/>
          <p:nvPr/>
        </p:nvSpPr>
        <p:spPr>
          <a:xfrm>
            <a:off x="7590590" y="3863614"/>
            <a:ext cx="229107" cy="1435668"/>
          </a:xfrm>
          <a:prstGeom prst="rightBrace">
            <a:avLst>
              <a:gd name="adj1" fmla="val 4307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5" name="Rectángulo 4"/>
          <p:cNvSpPr/>
          <p:nvPr/>
        </p:nvSpPr>
        <p:spPr>
          <a:xfrm>
            <a:off x="8226392" y="3656938"/>
            <a:ext cx="2600392" cy="338554"/>
          </a:xfrm>
          <a:prstGeom prst="rect">
            <a:avLst/>
          </a:prstGeom>
        </p:spPr>
        <p:txBody>
          <a:bodyPr wrap="none">
            <a:spAutoFit/>
          </a:bodyPr>
          <a:lstStyle/>
          <a:p>
            <a:r>
              <a:rPr lang="es-AR" sz="1600" dirty="0" smtClean="0">
                <a:solidFill>
                  <a:srgbClr val="008000"/>
                </a:solidFill>
              </a:rPr>
              <a:t>Resolviendo con </a:t>
            </a:r>
            <a:r>
              <a:rPr lang="es-AR" sz="1600" dirty="0" err="1" smtClean="0">
                <a:solidFill>
                  <a:srgbClr val="008000"/>
                </a:solidFill>
              </a:rPr>
              <a:t>Mathcad</a:t>
            </a:r>
            <a:r>
              <a:rPr lang="es-AR" sz="1600" dirty="0" smtClean="0">
                <a:solidFill>
                  <a:srgbClr val="008000"/>
                </a:solidFill>
              </a:rPr>
              <a:t>:</a:t>
            </a:r>
            <a:endParaRPr lang="es-AR" sz="1600" dirty="0"/>
          </a:p>
        </p:txBody>
      </p:sp>
      <p:graphicFrame>
        <p:nvGraphicFramePr>
          <p:cNvPr id="24" name="1 Objeto"/>
          <p:cNvGraphicFramePr>
            <a:graphicFrameLocks noChangeAspect="1"/>
          </p:cNvGraphicFramePr>
          <p:nvPr>
            <p:extLst/>
          </p:nvPr>
        </p:nvGraphicFramePr>
        <p:xfrm>
          <a:off x="8542338" y="4064000"/>
          <a:ext cx="2103437" cy="339725"/>
        </p:xfrm>
        <a:graphic>
          <a:graphicData uri="http://schemas.openxmlformats.org/presentationml/2006/ole">
            <mc:AlternateContent xmlns:mc="http://schemas.openxmlformats.org/markup-compatibility/2006">
              <mc:Choice xmlns:v="urn:schemas-microsoft-com:vml" Requires="v">
                <p:oleObj spid="_x0000_s507966" name="Equation" r:id="rId20" imgW="1257120" imgH="203040" progId="Equation.DSMT4">
                  <p:embed/>
                </p:oleObj>
              </mc:Choice>
              <mc:Fallback>
                <p:oleObj name="Equation" r:id="rId20" imgW="1257120" imgH="203040" progId="Equation.DSMT4">
                  <p:embed/>
                  <p:pic>
                    <p:nvPicPr>
                      <p:cNvPr id="24" name="1 Objeto"/>
                      <p:cNvPicPr>
                        <a:picLocks noChangeAspect="1" noChangeArrowheads="1"/>
                      </p:cNvPicPr>
                      <p:nvPr/>
                    </p:nvPicPr>
                    <p:blipFill>
                      <a:blip r:embed="rId21"/>
                      <a:srcRect/>
                      <a:stretch>
                        <a:fillRect/>
                      </a:stretch>
                    </p:blipFill>
                    <p:spPr bwMode="auto">
                      <a:xfrm>
                        <a:off x="8542338" y="4064000"/>
                        <a:ext cx="2103437" cy="339725"/>
                      </a:xfrm>
                      <a:prstGeom prst="rect">
                        <a:avLst/>
                      </a:prstGeom>
                      <a:noFill/>
                      <a:ln>
                        <a:noFill/>
                      </a:ln>
                      <a:extLst/>
                    </p:spPr>
                  </p:pic>
                </p:oleObj>
              </mc:Fallback>
            </mc:AlternateContent>
          </a:graphicData>
        </a:graphic>
      </p:graphicFrame>
      <p:graphicFrame>
        <p:nvGraphicFramePr>
          <p:cNvPr id="25" name="1 Objeto"/>
          <p:cNvGraphicFramePr>
            <a:graphicFrameLocks noChangeAspect="1"/>
          </p:cNvGraphicFramePr>
          <p:nvPr>
            <p:extLst/>
          </p:nvPr>
        </p:nvGraphicFramePr>
        <p:xfrm>
          <a:off x="8539367" y="4387327"/>
          <a:ext cx="2019300" cy="339725"/>
        </p:xfrm>
        <a:graphic>
          <a:graphicData uri="http://schemas.openxmlformats.org/presentationml/2006/ole">
            <mc:AlternateContent xmlns:mc="http://schemas.openxmlformats.org/markup-compatibility/2006">
              <mc:Choice xmlns:v="urn:schemas-microsoft-com:vml" Requires="v">
                <p:oleObj spid="_x0000_s507967" name="Equation" r:id="rId22" imgW="1206360" imgH="203040" progId="Equation.DSMT4">
                  <p:embed/>
                </p:oleObj>
              </mc:Choice>
              <mc:Fallback>
                <p:oleObj name="Equation" r:id="rId22" imgW="1206360" imgH="203040" progId="Equation.DSMT4">
                  <p:embed/>
                  <p:pic>
                    <p:nvPicPr>
                      <p:cNvPr id="25" name="1 Objeto"/>
                      <p:cNvPicPr>
                        <a:picLocks noChangeAspect="1" noChangeArrowheads="1"/>
                      </p:cNvPicPr>
                      <p:nvPr/>
                    </p:nvPicPr>
                    <p:blipFill>
                      <a:blip r:embed="rId23"/>
                      <a:srcRect/>
                      <a:stretch>
                        <a:fillRect/>
                      </a:stretch>
                    </p:blipFill>
                    <p:spPr bwMode="auto">
                      <a:xfrm>
                        <a:off x="8539367" y="4387327"/>
                        <a:ext cx="2019300" cy="339725"/>
                      </a:xfrm>
                      <a:prstGeom prst="rect">
                        <a:avLst/>
                      </a:prstGeom>
                      <a:noFill/>
                      <a:ln>
                        <a:noFill/>
                      </a:ln>
                      <a:extLst/>
                    </p:spPr>
                  </p:pic>
                </p:oleObj>
              </mc:Fallback>
            </mc:AlternateContent>
          </a:graphicData>
        </a:graphic>
      </p:graphicFrame>
      <p:graphicFrame>
        <p:nvGraphicFramePr>
          <p:cNvPr id="26" name="1 Objeto"/>
          <p:cNvGraphicFramePr>
            <a:graphicFrameLocks noChangeAspect="1"/>
          </p:cNvGraphicFramePr>
          <p:nvPr>
            <p:extLst/>
          </p:nvPr>
        </p:nvGraphicFramePr>
        <p:xfrm>
          <a:off x="8539367" y="4719839"/>
          <a:ext cx="2487613" cy="339725"/>
        </p:xfrm>
        <a:graphic>
          <a:graphicData uri="http://schemas.openxmlformats.org/presentationml/2006/ole">
            <mc:AlternateContent xmlns:mc="http://schemas.openxmlformats.org/markup-compatibility/2006">
              <mc:Choice xmlns:v="urn:schemas-microsoft-com:vml" Requires="v">
                <p:oleObj spid="_x0000_s507968" name="Equation" r:id="rId24" imgW="1485720" imgH="203040" progId="Equation.DSMT4">
                  <p:embed/>
                </p:oleObj>
              </mc:Choice>
              <mc:Fallback>
                <p:oleObj name="Equation" r:id="rId24" imgW="1485720" imgH="203040" progId="Equation.DSMT4">
                  <p:embed/>
                  <p:pic>
                    <p:nvPicPr>
                      <p:cNvPr id="26" name="1 Objeto"/>
                      <p:cNvPicPr>
                        <a:picLocks noChangeAspect="1" noChangeArrowheads="1"/>
                      </p:cNvPicPr>
                      <p:nvPr/>
                    </p:nvPicPr>
                    <p:blipFill>
                      <a:blip r:embed="rId25"/>
                      <a:srcRect/>
                      <a:stretch>
                        <a:fillRect/>
                      </a:stretch>
                    </p:blipFill>
                    <p:spPr bwMode="auto">
                      <a:xfrm>
                        <a:off x="8539367" y="4719839"/>
                        <a:ext cx="2487613" cy="339725"/>
                      </a:xfrm>
                      <a:prstGeom prst="rect">
                        <a:avLst/>
                      </a:prstGeom>
                      <a:noFill/>
                      <a:ln>
                        <a:noFill/>
                      </a:ln>
                      <a:extLst/>
                    </p:spPr>
                  </p:pic>
                </p:oleObj>
              </mc:Fallback>
            </mc:AlternateContent>
          </a:graphicData>
        </a:graphic>
      </p:graphicFrame>
      <p:sp>
        <p:nvSpPr>
          <p:cNvPr id="27" name="Rectángulo 26"/>
          <p:cNvSpPr/>
          <p:nvPr/>
        </p:nvSpPr>
        <p:spPr>
          <a:xfrm>
            <a:off x="273551" y="5496168"/>
            <a:ext cx="5507503" cy="338554"/>
          </a:xfrm>
          <a:prstGeom prst="rect">
            <a:avLst/>
          </a:prstGeom>
        </p:spPr>
        <p:txBody>
          <a:bodyPr wrap="square">
            <a:spAutoFit/>
          </a:bodyPr>
          <a:lstStyle/>
          <a:p>
            <a:pPr algn="just"/>
            <a:r>
              <a:rPr lang="es-AR" sz="1600" dirty="0" smtClean="0">
                <a:solidFill>
                  <a:srgbClr val="008000"/>
                </a:solidFill>
              </a:rPr>
              <a:t>La FT y la ecuación recursiva del controlador quedan:</a:t>
            </a:r>
            <a:endParaRPr lang="es-AR" sz="1600" dirty="0"/>
          </a:p>
        </p:txBody>
      </p:sp>
      <p:graphicFrame>
        <p:nvGraphicFramePr>
          <p:cNvPr id="28" name="1 Objeto"/>
          <p:cNvGraphicFramePr>
            <a:graphicFrameLocks noChangeAspect="1"/>
          </p:cNvGraphicFramePr>
          <p:nvPr>
            <p:extLst/>
          </p:nvPr>
        </p:nvGraphicFramePr>
        <p:xfrm>
          <a:off x="515203" y="5937524"/>
          <a:ext cx="4657725" cy="677862"/>
        </p:xfrm>
        <a:graphic>
          <a:graphicData uri="http://schemas.openxmlformats.org/presentationml/2006/ole">
            <mc:AlternateContent xmlns:mc="http://schemas.openxmlformats.org/markup-compatibility/2006">
              <mc:Choice xmlns:v="urn:schemas-microsoft-com:vml" Requires="v">
                <p:oleObj spid="_x0000_s507969" name="Equation" r:id="rId26" imgW="2781000" imgH="406080" progId="Equation.DSMT4">
                  <p:embed/>
                </p:oleObj>
              </mc:Choice>
              <mc:Fallback>
                <p:oleObj name="Equation" r:id="rId26" imgW="2781000" imgH="406080" progId="Equation.DSMT4">
                  <p:embed/>
                  <p:pic>
                    <p:nvPicPr>
                      <p:cNvPr id="28" name="1 Objeto"/>
                      <p:cNvPicPr>
                        <a:picLocks noChangeAspect="1" noChangeArrowheads="1"/>
                      </p:cNvPicPr>
                      <p:nvPr/>
                    </p:nvPicPr>
                    <p:blipFill>
                      <a:blip r:embed="rId27"/>
                      <a:srcRect/>
                      <a:stretch>
                        <a:fillRect/>
                      </a:stretch>
                    </p:blipFill>
                    <p:spPr bwMode="auto">
                      <a:xfrm>
                        <a:off x="515203" y="5937524"/>
                        <a:ext cx="4657725" cy="677862"/>
                      </a:xfrm>
                      <a:prstGeom prst="rect">
                        <a:avLst/>
                      </a:prstGeom>
                      <a:noFill/>
                      <a:ln>
                        <a:solidFill>
                          <a:srgbClr val="FF0000"/>
                        </a:solidFill>
                      </a:ln>
                      <a:extLst/>
                    </p:spPr>
                  </p:pic>
                </p:oleObj>
              </mc:Fallback>
            </mc:AlternateContent>
          </a:graphicData>
        </a:graphic>
      </p:graphicFrame>
      <p:graphicFrame>
        <p:nvGraphicFramePr>
          <p:cNvPr id="29" name="1 Objeto"/>
          <p:cNvGraphicFramePr>
            <a:graphicFrameLocks noChangeAspect="1"/>
          </p:cNvGraphicFramePr>
          <p:nvPr>
            <p:extLst/>
          </p:nvPr>
        </p:nvGraphicFramePr>
        <p:xfrm>
          <a:off x="6354763" y="6086475"/>
          <a:ext cx="3741737" cy="381000"/>
        </p:xfrm>
        <a:graphic>
          <a:graphicData uri="http://schemas.openxmlformats.org/presentationml/2006/ole">
            <mc:AlternateContent xmlns:mc="http://schemas.openxmlformats.org/markup-compatibility/2006">
              <mc:Choice xmlns:v="urn:schemas-microsoft-com:vml" Requires="v">
                <p:oleObj spid="_x0000_s507970" name="Equation" r:id="rId28" imgW="2234880" imgH="228600" progId="Equation.DSMT4">
                  <p:embed/>
                </p:oleObj>
              </mc:Choice>
              <mc:Fallback>
                <p:oleObj name="Equation" r:id="rId28" imgW="2234880" imgH="228600" progId="Equation.DSMT4">
                  <p:embed/>
                  <p:pic>
                    <p:nvPicPr>
                      <p:cNvPr id="29" name="1 Objeto"/>
                      <p:cNvPicPr>
                        <a:picLocks noChangeAspect="1" noChangeArrowheads="1"/>
                      </p:cNvPicPr>
                      <p:nvPr/>
                    </p:nvPicPr>
                    <p:blipFill>
                      <a:blip r:embed="rId29"/>
                      <a:srcRect/>
                      <a:stretch>
                        <a:fillRect/>
                      </a:stretch>
                    </p:blipFill>
                    <p:spPr bwMode="auto">
                      <a:xfrm>
                        <a:off x="6354763" y="6086475"/>
                        <a:ext cx="3741737" cy="381000"/>
                      </a:xfrm>
                      <a:prstGeom prst="rect">
                        <a:avLst/>
                      </a:prstGeom>
                      <a:solidFill>
                        <a:srgbClr val="FFC000"/>
                      </a:solidFill>
                      <a:ln>
                        <a:solidFill>
                          <a:srgbClr val="FF0000"/>
                        </a:solidFill>
                      </a:ln>
                      <a:extLst/>
                    </p:spPr>
                  </p:pic>
                </p:oleObj>
              </mc:Fallback>
            </mc:AlternateContent>
          </a:graphicData>
        </a:graphic>
      </p:graphicFrame>
      <p:sp>
        <p:nvSpPr>
          <p:cNvPr id="30" name="Rectángulo 29"/>
          <p:cNvSpPr/>
          <p:nvPr/>
        </p:nvSpPr>
        <p:spPr>
          <a:xfrm>
            <a:off x="191344" y="116633"/>
            <a:ext cx="4832472" cy="47959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a:solidFill>
                  <a:schemeClr val="bg1"/>
                </a:solidFill>
                <a:latin typeface="Arial" panose="020B0604020202020204" pitchFamily="34" charset="0"/>
                <a:ea typeface="+mj-ea"/>
                <a:cs typeface="Arial" panose="020B0604020202020204" pitchFamily="34" charset="0"/>
              </a:rPr>
              <a:t> </a:t>
            </a:r>
            <a:r>
              <a:rPr lang="es-AR" sz="2600" b="1" dirty="0" smtClean="0">
                <a:solidFill>
                  <a:schemeClr val="bg1"/>
                </a:solidFill>
                <a:latin typeface="Arial" panose="020B0604020202020204" pitchFamily="34" charset="0"/>
                <a:ea typeface="+mj-ea"/>
                <a:cs typeface="Arial" panose="020B0604020202020204" pitchFamily="34" charset="0"/>
              </a:rPr>
              <a:t>Controlador PID Predictivo</a:t>
            </a:r>
            <a:endParaRPr lang="es-AR" sz="26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74426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3" grpId="0" animBg="1"/>
      <p:bldP spid="5"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3" name="Imagen 2"/>
          <p:cNvPicPr>
            <a:picLocks noChangeAspect="1"/>
          </p:cNvPicPr>
          <p:nvPr/>
        </p:nvPicPr>
        <p:blipFill rotWithShape="1">
          <a:blip r:embed="rId3"/>
          <a:srcRect l="5865" t="4515" r="5537"/>
          <a:stretch/>
        </p:blipFill>
        <p:spPr>
          <a:xfrm>
            <a:off x="1171816" y="701886"/>
            <a:ext cx="3852000" cy="3113568"/>
          </a:xfrm>
          <a:prstGeom prst="rect">
            <a:avLst/>
          </a:prstGeom>
        </p:spPr>
      </p:pic>
      <p:pic>
        <p:nvPicPr>
          <p:cNvPr id="5" name="Imagen 4"/>
          <p:cNvPicPr>
            <a:picLocks noChangeAspect="1"/>
          </p:cNvPicPr>
          <p:nvPr/>
        </p:nvPicPr>
        <p:blipFill rotWithShape="1">
          <a:blip r:embed="rId4"/>
          <a:srcRect l="4766" t="5156" r="5515"/>
          <a:stretch/>
        </p:blipFill>
        <p:spPr>
          <a:xfrm>
            <a:off x="5994183" y="761429"/>
            <a:ext cx="3852000" cy="3054025"/>
          </a:xfrm>
          <a:prstGeom prst="rect">
            <a:avLst/>
          </a:prstGeom>
        </p:spPr>
      </p:pic>
      <p:sp>
        <p:nvSpPr>
          <p:cNvPr id="11" name="Rectángulo 10"/>
          <p:cNvSpPr/>
          <p:nvPr/>
        </p:nvSpPr>
        <p:spPr>
          <a:xfrm>
            <a:off x="191344" y="116633"/>
            <a:ext cx="4832472" cy="47959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a:solidFill>
                  <a:schemeClr val="bg1"/>
                </a:solidFill>
                <a:latin typeface="Arial" panose="020B0604020202020204" pitchFamily="34" charset="0"/>
                <a:ea typeface="+mj-ea"/>
                <a:cs typeface="Arial" panose="020B0604020202020204" pitchFamily="34" charset="0"/>
              </a:rPr>
              <a:t> </a:t>
            </a:r>
            <a:r>
              <a:rPr lang="es-AR" sz="2600" b="1" dirty="0" smtClean="0">
                <a:solidFill>
                  <a:schemeClr val="bg1"/>
                </a:solidFill>
                <a:latin typeface="Arial" panose="020B0604020202020204" pitchFamily="34" charset="0"/>
                <a:ea typeface="+mj-ea"/>
                <a:cs typeface="Arial" panose="020B0604020202020204" pitchFamily="34" charset="0"/>
              </a:rPr>
              <a:t>Controlador PID Predictivo</a:t>
            </a:r>
            <a:endParaRPr lang="es-AR" sz="2600" b="1" dirty="0">
              <a:solidFill>
                <a:schemeClr val="bg1"/>
              </a:solidFill>
              <a:latin typeface="Arial" panose="020B0604020202020204" pitchFamily="34" charset="0"/>
              <a:ea typeface="+mj-ea"/>
              <a:cs typeface="Arial" panose="020B0604020202020204" pitchFamily="34" charset="0"/>
            </a:endParaRPr>
          </a:p>
        </p:txBody>
      </p:sp>
      <p:pic>
        <p:nvPicPr>
          <p:cNvPr id="10" name="Imagen 9"/>
          <p:cNvPicPr>
            <a:picLocks noChangeAspect="1"/>
          </p:cNvPicPr>
          <p:nvPr/>
        </p:nvPicPr>
        <p:blipFill rotWithShape="1">
          <a:blip r:embed="rId5"/>
          <a:srcRect l="5826" t="10314" r="6294"/>
          <a:stretch/>
        </p:blipFill>
        <p:spPr>
          <a:xfrm>
            <a:off x="6011275" y="3824679"/>
            <a:ext cx="3816000" cy="2922223"/>
          </a:xfrm>
          <a:prstGeom prst="rect">
            <a:avLst/>
          </a:prstGeom>
        </p:spPr>
      </p:pic>
      <p:pic>
        <p:nvPicPr>
          <p:cNvPr id="12" name="Imagen 11"/>
          <p:cNvPicPr>
            <a:picLocks noChangeAspect="1"/>
          </p:cNvPicPr>
          <p:nvPr/>
        </p:nvPicPr>
        <p:blipFill rotWithShape="1">
          <a:blip r:embed="rId6"/>
          <a:srcRect l="7282" t="5245" r="6761" b="4233"/>
          <a:stretch/>
        </p:blipFill>
        <p:spPr>
          <a:xfrm>
            <a:off x="1459816" y="3815454"/>
            <a:ext cx="3564000" cy="2816304"/>
          </a:xfrm>
          <a:prstGeom prst="rect">
            <a:avLst/>
          </a:prstGeom>
        </p:spPr>
      </p:pic>
    </p:spTree>
    <p:extLst>
      <p:ext uri="{BB962C8B-B14F-4D97-AF65-F5344CB8AC3E}">
        <p14:creationId xmlns:p14="http://schemas.microsoft.com/office/powerpoint/2010/main" val="121996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29</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7" name="Rectángulo 26"/>
          <p:cNvSpPr/>
          <p:nvPr/>
        </p:nvSpPr>
        <p:spPr>
          <a:xfrm>
            <a:off x="191344" y="2912557"/>
            <a:ext cx="10971956" cy="338554"/>
          </a:xfrm>
          <a:prstGeom prst="rect">
            <a:avLst/>
          </a:prstGeom>
        </p:spPr>
        <p:txBody>
          <a:bodyPr wrap="square">
            <a:spAutoFit/>
          </a:bodyPr>
          <a:lstStyle/>
          <a:p>
            <a:pPr algn="just"/>
            <a:r>
              <a:rPr lang="es-AR" sz="1600" dirty="0" smtClean="0">
                <a:solidFill>
                  <a:srgbClr val="008000"/>
                </a:solidFill>
              </a:rPr>
              <a:t>A partir de la expresión anterior, la FTLC del sistema </a:t>
            </a:r>
            <a:r>
              <a:rPr lang="es-AR" sz="1600" dirty="0">
                <a:solidFill>
                  <a:srgbClr val="008000"/>
                </a:solidFill>
              </a:rPr>
              <a:t>con la acción </a:t>
            </a:r>
            <a:r>
              <a:rPr lang="es-AR" sz="1600" i="1" dirty="0" err="1" smtClean="0">
                <a:solidFill>
                  <a:srgbClr val="008000"/>
                </a:solidFill>
              </a:rPr>
              <a:t>feedforward</a:t>
            </a:r>
            <a:r>
              <a:rPr lang="es-AR" sz="1600" dirty="0" smtClean="0">
                <a:solidFill>
                  <a:srgbClr val="008000"/>
                </a:solidFill>
              </a:rPr>
              <a:t> queda expresada como:</a:t>
            </a:r>
            <a:endParaRPr lang="es-AR" sz="1600" dirty="0"/>
          </a:p>
        </p:txBody>
      </p:sp>
      <p:grpSp>
        <p:nvGrpSpPr>
          <p:cNvPr id="5" name="Grupo 4"/>
          <p:cNvGrpSpPr>
            <a:grpSpLocks noChangeAspect="1"/>
          </p:cNvGrpSpPr>
          <p:nvPr/>
        </p:nvGrpSpPr>
        <p:grpSpPr>
          <a:xfrm>
            <a:off x="313417" y="1584640"/>
            <a:ext cx="4804267" cy="1297592"/>
            <a:chOff x="191344" y="1311278"/>
            <a:chExt cx="5719365" cy="1544753"/>
          </a:xfrm>
        </p:grpSpPr>
        <p:pic>
          <p:nvPicPr>
            <p:cNvPr id="402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44" y="1311278"/>
              <a:ext cx="5719365" cy="154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4094229" y="1801179"/>
              <a:ext cx="694588" cy="4706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0" name="1 Objeto"/>
            <p:cNvGraphicFramePr>
              <a:graphicFrameLocks noChangeAspect="1"/>
            </p:cNvGraphicFramePr>
            <p:nvPr>
              <p:extLst/>
            </p:nvPr>
          </p:nvGraphicFramePr>
          <p:xfrm>
            <a:off x="4115717" y="1863481"/>
            <a:ext cx="673100" cy="346075"/>
          </p:xfrm>
          <a:graphic>
            <a:graphicData uri="http://schemas.openxmlformats.org/presentationml/2006/ole">
              <mc:AlternateContent xmlns:mc="http://schemas.openxmlformats.org/markup-compatibility/2006">
                <mc:Choice xmlns:v="urn:schemas-microsoft-com:vml" Requires="v">
                  <p:oleObj spid="_x0000_s508966" name="Equation" r:id="rId5" imgW="393480" imgH="203040" progId="Equation.DSMT4">
                    <p:embed/>
                  </p:oleObj>
                </mc:Choice>
                <mc:Fallback>
                  <p:oleObj name="Equation" r:id="rId5" imgW="393480" imgH="203040" progId="Equation.DSMT4">
                    <p:embed/>
                    <p:pic>
                      <p:nvPicPr>
                        <p:cNvPr id="10" name="1 Objeto"/>
                        <p:cNvPicPr>
                          <a:picLocks noChangeAspect="1" noChangeArrowheads="1"/>
                        </p:cNvPicPr>
                        <p:nvPr/>
                      </p:nvPicPr>
                      <p:blipFill>
                        <a:blip r:embed="rId6"/>
                        <a:srcRect/>
                        <a:stretch>
                          <a:fillRect/>
                        </a:stretch>
                      </p:blipFill>
                      <p:spPr bwMode="auto">
                        <a:xfrm>
                          <a:off x="4115717" y="1863481"/>
                          <a:ext cx="673100" cy="346075"/>
                        </a:xfrm>
                        <a:prstGeom prst="rect">
                          <a:avLst/>
                        </a:prstGeom>
                        <a:solidFill>
                          <a:schemeClr val="bg1"/>
                        </a:solidFill>
                        <a:ln>
                          <a:noFill/>
                        </a:ln>
                        <a:extLst/>
                      </p:spPr>
                    </p:pic>
                  </p:oleObj>
                </mc:Fallback>
              </mc:AlternateContent>
            </a:graphicData>
          </a:graphic>
        </p:graphicFrame>
      </p:grpSp>
      <p:graphicFrame>
        <p:nvGraphicFramePr>
          <p:cNvPr id="13" name="1 Objeto"/>
          <p:cNvGraphicFramePr>
            <a:graphicFrameLocks noChangeAspect="1"/>
          </p:cNvGraphicFramePr>
          <p:nvPr>
            <p:extLst/>
          </p:nvPr>
        </p:nvGraphicFramePr>
        <p:xfrm>
          <a:off x="5870409" y="5737337"/>
          <a:ext cx="3998913" cy="381000"/>
        </p:xfrm>
        <a:graphic>
          <a:graphicData uri="http://schemas.openxmlformats.org/presentationml/2006/ole">
            <mc:AlternateContent xmlns:mc="http://schemas.openxmlformats.org/markup-compatibility/2006">
              <mc:Choice xmlns:v="urn:schemas-microsoft-com:vml" Requires="v">
                <p:oleObj spid="_x0000_s508967" name="Equation" r:id="rId7" imgW="2387520" imgH="228600" progId="Equation.DSMT4">
                  <p:embed/>
                </p:oleObj>
              </mc:Choice>
              <mc:Fallback>
                <p:oleObj name="Equation" r:id="rId7" imgW="2387520" imgH="228600" progId="Equation.DSMT4">
                  <p:embed/>
                  <p:pic>
                    <p:nvPicPr>
                      <p:cNvPr id="13" name="1 Objeto"/>
                      <p:cNvPicPr>
                        <a:picLocks noChangeAspect="1" noChangeArrowheads="1"/>
                      </p:cNvPicPr>
                      <p:nvPr/>
                    </p:nvPicPr>
                    <p:blipFill>
                      <a:blip r:embed="rId8"/>
                      <a:srcRect/>
                      <a:stretch>
                        <a:fillRect/>
                      </a:stretch>
                    </p:blipFill>
                    <p:spPr bwMode="auto">
                      <a:xfrm>
                        <a:off x="5870409" y="5737337"/>
                        <a:ext cx="3998913" cy="381000"/>
                      </a:xfrm>
                      <a:prstGeom prst="rect">
                        <a:avLst/>
                      </a:prstGeom>
                      <a:noFill/>
                      <a:ln>
                        <a:noFill/>
                      </a:ln>
                      <a:extLst/>
                    </p:spPr>
                  </p:pic>
                </p:oleObj>
              </mc:Fallback>
            </mc:AlternateContent>
          </a:graphicData>
        </a:graphic>
      </p:graphicFrame>
      <p:graphicFrame>
        <p:nvGraphicFramePr>
          <p:cNvPr id="14" name="1 Objeto"/>
          <p:cNvGraphicFramePr>
            <a:graphicFrameLocks noChangeAspect="1"/>
          </p:cNvGraphicFramePr>
          <p:nvPr>
            <p:extLst/>
          </p:nvPr>
        </p:nvGraphicFramePr>
        <p:xfrm>
          <a:off x="2398713" y="3486150"/>
          <a:ext cx="7781925" cy="720725"/>
        </p:xfrm>
        <a:graphic>
          <a:graphicData uri="http://schemas.openxmlformats.org/presentationml/2006/ole">
            <mc:AlternateContent xmlns:mc="http://schemas.openxmlformats.org/markup-compatibility/2006">
              <mc:Choice xmlns:v="urn:schemas-microsoft-com:vml" Requires="v">
                <p:oleObj spid="_x0000_s508968" name="Equation" r:id="rId9" imgW="4647960" imgH="431640" progId="Equation.DSMT4">
                  <p:embed/>
                </p:oleObj>
              </mc:Choice>
              <mc:Fallback>
                <p:oleObj name="Equation" r:id="rId9" imgW="4647960" imgH="431640" progId="Equation.DSMT4">
                  <p:embed/>
                  <p:pic>
                    <p:nvPicPr>
                      <p:cNvPr id="14" name="1 Objeto"/>
                      <p:cNvPicPr>
                        <a:picLocks noChangeAspect="1" noChangeArrowheads="1"/>
                      </p:cNvPicPr>
                      <p:nvPr/>
                    </p:nvPicPr>
                    <p:blipFill>
                      <a:blip r:embed="rId10"/>
                      <a:srcRect/>
                      <a:stretch>
                        <a:fillRect/>
                      </a:stretch>
                    </p:blipFill>
                    <p:spPr bwMode="auto">
                      <a:xfrm>
                        <a:off x="2398713" y="3486150"/>
                        <a:ext cx="7781925" cy="720725"/>
                      </a:xfrm>
                      <a:prstGeom prst="rect">
                        <a:avLst/>
                      </a:prstGeom>
                      <a:noFill/>
                      <a:ln>
                        <a:noFill/>
                      </a:ln>
                      <a:extLst/>
                    </p:spPr>
                  </p:pic>
                </p:oleObj>
              </mc:Fallback>
            </mc:AlternateContent>
          </a:graphicData>
        </a:graphic>
      </p:graphicFrame>
      <p:sp>
        <p:nvSpPr>
          <p:cNvPr id="15" name="Rectángulo 14"/>
          <p:cNvSpPr/>
          <p:nvPr/>
        </p:nvSpPr>
        <p:spPr>
          <a:xfrm>
            <a:off x="241709" y="1370807"/>
            <a:ext cx="5212849" cy="338554"/>
          </a:xfrm>
          <a:prstGeom prst="rect">
            <a:avLst/>
          </a:prstGeom>
        </p:spPr>
        <p:txBody>
          <a:bodyPr wrap="square">
            <a:spAutoFit/>
          </a:bodyPr>
          <a:lstStyle/>
          <a:p>
            <a:pPr algn="just"/>
            <a:r>
              <a:rPr lang="es-AR" sz="1600" dirty="0" smtClean="0">
                <a:solidFill>
                  <a:srgbClr val="008000"/>
                </a:solidFill>
              </a:rPr>
              <a:t>El sistema de control con la acción </a:t>
            </a:r>
            <a:r>
              <a:rPr lang="es-AR" sz="1600" i="1" dirty="0" err="1" smtClean="0">
                <a:solidFill>
                  <a:srgbClr val="008000"/>
                </a:solidFill>
              </a:rPr>
              <a:t>feedforward</a:t>
            </a:r>
            <a:r>
              <a:rPr lang="es-AR" sz="1600" i="1" dirty="0" smtClean="0">
                <a:solidFill>
                  <a:srgbClr val="008000"/>
                </a:solidFill>
              </a:rPr>
              <a:t> </a:t>
            </a:r>
            <a:r>
              <a:rPr lang="es-AR" sz="1600" dirty="0" smtClean="0">
                <a:solidFill>
                  <a:srgbClr val="008000"/>
                </a:solidFill>
              </a:rPr>
              <a:t>queda:</a:t>
            </a:r>
            <a:endParaRPr lang="es-AR" sz="1600" dirty="0"/>
          </a:p>
        </p:txBody>
      </p:sp>
      <p:sp>
        <p:nvSpPr>
          <p:cNvPr id="16" name="Rectángulo 15"/>
          <p:cNvSpPr/>
          <p:nvPr/>
        </p:nvSpPr>
        <p:spPr>
          <a:xfrm>
            <a:off x="191344" y="4428556"/>
            <a:ext cx="11809312" cy="615553"/>
          </a:xfrm>
          <a:prstGeom prst="rect">
            <a:avLst/>
          </a:prstGeom>
        </p:spPr>
        <p:txBody>
          <a:bodyPr wrap="square">
            <a:spAutoFit/>
          </a:bodyPr>
          <a:lstStyle/>
          <a:p>
            <a:pPr algn="just"/>
            <a:r>
              <a:rPr lang="es-AR" sz="1600" dirty="0" smtClean="0">
                <a:solidFill>
                  <a:srgbClr val="008000"/>
                </a:solidFill>
              </a:rPr>
              <a:t>El polinomio característico de la expresión anterior es el mismo que para el sistema sin la acción </a:t>
            </a:r>
            <a:r>
              <a:rPr lang="es-AR" sz="1600" i="1" dirty="0" err="1" smtClean="0">
                <a:solidFill>
                  <a:srgbClr val="008000"/>
                </a:solidFill>
              </a:rPr>
              <a:t>feedforward</a:t>
            </a:r>
            <a:r>
              <a:rPr lang="es-AR" sz="1600" dirty="0" smtClean="0">
                <a:solidFill>
                  <a:srgbClr val="008000"/>
                </a:solidFill>
              </a:rPr>
              <a:t>, por lo tanto </a:t>
            </a:r>
            <a:r>
              <a:rPr lang="es-AR" sz="1600" dirty="0">
                <a:solidFill>
                  <a:srgbClr val="008000"/>
                </a:solidFill>
              </a:rPr>
              <a:t>las </a:t>
            </a:r>
            <a:r>
              <a:rPr lang="es-AR" sz="1600" dirty="0" smtClean="0">
                <a:solidFill>
                  <a:srgbClr val="008000"/>
                </a:solidFill>
              </a:rPr>
              <a:t>constantes </a:t>
            </a:r>
            <a:r>
              <a:rPr lang="es-AR" i="1" dirty="0" smtClean="0">
                <a:solidFill>
                  <a:srgbClr val="008000"/>
                </a:solidFill>
                <a:latin typeface="Times New Roman" panose="02020603050405020304" pitchFamily="18" charset="0"/>
                <a:cs typeface="Times New Roman" panose="02020603050405020304" pitchFamily="18" charset="0"/>
              </a:rPr>
              <a:t>K</a:t>
            </a:r>
            <a:r>
              <a:rPr lang="es-AR" baseline="-25000" dirty="0" smtClean="0">
                <a:solidFill>
                  <a:srgbClr val="008000"/>
                </a:solidFill>
                <a:latin typeface="Times New Roman" panose="02020603050405020304" pitchFamily="18" charset="0"/>
                <a:cs typeface="Times New Roman" panose="02020603050405020304" pitchFamily="18" charset="0"/>
              </a:rPr>
              <a:t>1</a:t>
            </a:r>
            <a:r>
              <a:rPr lang="es-AR" sz="1600" dirty="0" smtClean="0">
                <a:solidFill>
                  <a:srgbClr val="008000"/>
                </a:solidFill>
              </a:rPr>
              <a:t> y </a:t>
            </a:r>
            <a:r>
              <a:rPr lang="es-AR" i="1" dirty="0" smtClean="0">
                <a:solidFill>
                  <a:srgbClr val="008000"/>
                </a:solidFill>
                <a:latin typeface="Times New Roman" panose="02020603050405020304" pitchFamily="18" charset="0"/>
                <a:cs typeface="Times New Roman" panose="02020603050405020304" pitchFamily="18" charset="0"/>
              </a:rPr>
              <a:t>K</a:t>
            </a:r>
            <a:r>
              <a:rPr lang="es-AR" baseline="-25000" dirty="0" smtClean="0">
                <a:solidFill>
                  <a:srgbClr val="008000"/>
                </a:solidFill>
                <a:latin typeface="Times New Roman" panose="02020603050405020304" pitchFamily="18" charset="0"/>
                <a:cs typeface="Times New Roman" panose="02020603050405020304" pitchFamily="18" charset="0"/>
              </a:rPr>
              <a:t>2</a:t>
            </a:r>
            <a:r>
              <a:rPr lang="es-AR" sz="1600" dirty="0" smtClean="0">
                <a:solidFill>
                  <a:srgbClr val="008000"/>
                </a:solidFill>
              </a:rPr>
              <a:t> del controlador </a:t>
            </a:r>
            <a:r>
              <a:rPr lang="es-AR" i="1" dirty="0" err="1" smtClean="0">
                <a:solidFill>
                  <a:srgbClr val="008000"/>
                </a:solidFill>
                <a:latin typeface="Times New Roman" panose="02020603050405020304" pitchFamily="18" charset="0"/>
                <a:cs typeface="Times New Roman" panose="02020603050405020304" pitchFamily="18" charset="0"/>
              </a:rPr>
              <a:t>G</a:t>
            </a:r>
            <a:r>
              <a:rPr lang="es-AR" i="1" baseline="-25000" dirty="0" err="1" smtClean="0">
                <a:solidFill>
                  <a:srgbClr val="008000"/>
                </a:solidFill>
                <a:latin typeface="Times New Roman" panose="02020603050405020304" pitchFamily="18" charset="0"/>
                <a:cs typeface="Times New Roman" panose="02020603050405020304" pitchFamily="18" charset="0"/>
              </a:rPr>
              <a:t>c</a:t>
            </a:r>
            <a:r>
              <a:rPr lang="es-AR" dirty="0" smtClean="0">
                <a:solidFill>
                  <a:srgbClr val="008000"/>
                </a:solidFill>
                <a:latin typeface="Times New Roman" panose="02020603050405020304" pitchFamily="18" charset="0"/>
                <a:cs typeface="Times New Roman" panose="02020603050405020304" pitchFamily="18" charset="0"/>
              </a:rPr>
              <a:t> (</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smtClean="0">
                <a:solidFill>
                  <a:srgbClr val="008000"/>
                </a:solidFill>
                <a:latin typeface="Times New Roman" panose="02020603050405020304" pitchFamily="18" charset="0"/>
                <a:cs typeface="Times New Roman" panose="02020603050405020304" pitchFamily="18" charset="0"/>
              </a:rPr>
              <a:t>)</a:t>
            </a:r>
            <a:r>
              <a:rPr lang="es-AR" sz="1600" dirty="0" smtClean="0">
                <a:solidFill>
                  <a:srgbClr val="008000"/>
                </a:solidFill>
                <a:latin typeface="Times New Roman" panose="02020603050405020304" pitchFamily="18" charset="0"/>
                <a:cs typeface="Times New Roman" panose="02020603050405020304" pitchFamily="18" charset="0"/>
              </a:rPr>
              <a:t> </a:t>
            </a:r>
            <a:r>
              <a:rPr lang="es-AR" sz="1600" dirty="0" smtClean="0">
                <a:solidFill>
                  <a:srgbClr val="008000"/>
                </a:solidFill>
              </a:rPr>
              <a:t>no cambian. La ecuación recursiva se obtiene a partir de:</a:t>
            </a:r>
            <a:endParaRPr lang="es-AR" sz="1600" dirty="0"/>
          </a:p>
        </p:txBody>
      </p:sp>
      <p:graphicFrame>
        <p:nvGraphicFramePr>
          <p:cNvPr id="17" name="1 Objeto"/>
          <p:cNvGraphicFramePr>
            <a:graphicFrameLocks noChangeAspect="1"/>
          </p:cNvGraphicFramePr>
          <p:nvPr>
            <p:extLst/>
          </p:nvPr>
        </p:nvGraphicFramePr>
        <p:xfrm>
          <a:off x="6332005" y="1724025"/>
          <a:ext cx="4914900" cy="444500"/>
        </p:xfrm>
        <a:graphic>
          <a:graphicData uri="http://schemas.openxmlformats.org/presentationml/2006/ole">
            <mc:AlternateContent xmlns:mc="http://schemas.openxmlformats.org/markup-compatibility/2006">
              <mc:Choice xmlns:v="urn:schemas-microsoft-com:vml" Requires="v">
                <p:oleObj spid="_x0000_s508969" name="Equation" r:id="rId11" imgW="2933640" imgH="266400" progId="Equation.DSMT4">
                  <p:embed/>
                </p:oleObj>
              </mc:Choice>
              <mc:Fallback>
                <p:oleObj name="Equation" r:id="rId11" imgW="2933640" imgH="266400" progId="Equation.DSMT4">
                  <p:embed/>
                  <p:pic>
                    <p:nvPicPr>
                      <p:cNvPr id="17" name="1 Objeto"/>
                      <p:cNvPicPr>
                        <a:picLocks noChangeAspect="1" noChangeArrowheads="1"/>
                      </p:cNvPicPr>
                      <p:nvPr/>
                    </p:nvPicPr>
                    <p:blipFill>
                      <a:blip r:embed="rId12"/>
                      <a:srcRect/>
                      <a:stretch>
                        <a:fillRect/>
                      </a:stretch>
                    </p:blipFill>
                    <p:spPr bwMode="auto">
                      <a:xfrm>
                        <a:off x="6332005" y="1724025"/>
                        <a:ext cx="4914900" cy="444500"/>
                      </a:xfrm>
                      <a:prstGeom prst="rect">
                        <a:avLst/>
                      </a:prstGeom>
                      <a:noFill/>
                      <a:ln>
                        <a:noFill/>
                      </a:ln>
                      <a:extLst/>
                    </p:spPr>
                  </p:pic>
                </p:oleObj>
              </mc:Fallback>
            </mc:AlternateContent>
          </a:graphicData>
        </a:graphic>
      </p:graphicFrame>
      <p:graphicFrame>
        <p:nvGraphicFramePr>
          <p:cNvPr id="18" name="1 Objeto"/>
          <p:cNvGraphicFramePr>
            <a:graphicFrameLocks noChangeAspect="1"/>
          </p:cNvGraphicFramePr>
          <p:nvPr>
            <p:extLst/>
          </p:nvPr>
        </p:nvGraphicFramePr>
        <p:xfrm>
          <a:off x="6364288" y="2192338"/>
          <a:ext cx="3446462" cy="427037"/>
        </p:xfrm>
        <a:graphic>
          <a:graphicData uri="http://schemas.openxmlformats.org/presentationml/2006/ole">
            <mc:AlternateContent xmlns:mc="http://schemas.openxmlformats.org/markup-compatibility/2006">
              <mc:Choice xmlns:v="urn:schemas-microsoft-com:vml" Requires="v">
                <p:oleObj spid="_x0000_s508970" name="Equation" r:id="rId13" imgW="2057400" imgH="253800" progId="Equation.DSMT4">
                  <p:embed/>
                </p:oleObj>
              </mc:Choice>
              <mc:Fallback>
                <p:oleObj name="Equation" r:id="rId13" imgW="2057400" imgH="253800" progId="Equation.DSMT4">
                  <p:embed/>
                  <p:pic>
                    <p:nvPicPr>
                      <p:cNvPr id="18" name="1 Objeto"/>
                      <p:cNvPicPr>
                        <a:picLocks noChangeAspect="1" noChangeArrowheads="1"/>
                      </p:cNvPicPr>
                      <p:nvPr/>
                    </p:nvPicPr>
                    <p:blipFill>
                      <a:blip r:embed="rId14"/>
                      <a:srcRect/>
                      <a:stretch>
                        <a:fillRect/>
                      </a:stretch>
                    </p:blipFill>
                    <p:spPr bwMode="auto">
                      <a:xfrm>
                        <a:off x="6364288" y="2192338"/>
                        <a:ext cx="3446462" cy="427037"/>
                      </a:xfrm>
                      <a:prstGeom prst="rect">
                        <a:avLst/>
                      </a:prstGeom>
                      <a:noFill/>
                      <a:ln>
                        <a:noFill/>
                      </a:ln>
                      <a:extLst/>
                    </p:spPr>
                  </p:pic>
                </p:oleObj>
              </mc:Fallback>
            </mc:AlternateContent>
          </a:graphicData>
        </a:graphic>
      </p:graphicFrame>
      <p:graphicFrame>
        <p:nvGraphicFramePr>
          <p:cNvPr id="19" name="1 Objeto"/>
          <p:cNvGraphicFramePr>
            <a:graphicFrameLocks noChangeAspect="1"/>
          </p:cNvGraphicFramePr>
          <p:nvPr>
            <p:extLst/>
          </p:nvPr>
        </p:nvGraphicFramePr>
        <p:xfrm>
          <a:off x="487522" y="5183057"/>
          <a:ext cx="4721225" cy="679450"/>
        </p:xfrm>
        <a:graphic>
          <a:graphicData uri="http://schemas.openxmlformats.org/presentationml/2006/ole">
            <mc:AlternateContent xmlns:mc="http://schemas.openxmlformats.org/markup-compatibility/2006">
              <mc:Choice xmlns:v="urn:schemas-microsoft-com:vml" Requires="v">
                <p:oleObj spid="_x0000_s508971" name="Equation" r:id="rId15" imgW="2819160" imgH="406080" progId="Equation.DSMT4">
                  <p:embed/>
                </p:oleObj>
              </mc:Choice>
              <mc:Fallback>
                <p:oleObj name="Equation" r:id="rId15" imgW="2819160" imgH="406080" progId="Equation.DSMT4">
                  <p:embed/>
                  <p:pic>
                    <p:nvPicPr>
                      <p:cNvPr id="19" name="1 Objeto"/>
                      <p:cNvPicPr>
                        <a:picLocks noChangeAspect="1" noChangeArrowheads="1"/>
                      </p:cNvPicPr>
                      <p:nvPr/>
                    </p:nvPicPr>
                    <p:blipFill>
                      <a:blip r:embed="rId16"/>
                      <a:srcRect/>
                      <a:stretch>
                        <a:fillRect/>
                      </a:stretch>
                    </p:blipFill>
                    <p:spPr bwMode="auto">
                      <a:xfrm>
                        <a:off x="487522" y="5183057"/>
                        <a:ext cx="4721225" cy="679450"/>
                      </a:xfrm>
                      <a:prstGeom prst="rect">
                        <a:avLst/>
                      </a:prstGeom>
                      <a:noFill/>
                      <a:ln>
                        <a:noFill/>
                      </a:ln>
                      <a:extLst/>
                    </p:spPr>
                  </p:pic>
                </p:oleObj>
              </mc:Fallback>
            </mc:AlternateContent>
          </a:graphicData>
        </a:graphic>
      </p:graphicFrame>
      <p:graphicFrame>
        <p:nvGraphicFramePr>
          <p:cNvPr id="20" name="1 Objeto"/>
          <p:cNvGraphicFramePr>
            <a:graphicFrameLocks noChangeAspect="1"/>
          </p:cNvGraphicFramePr>
          <p:nvPr>
            <p:extLst/>
          </p:nvPr>
        </p:nvGraphicFramePr>
        <p:xfrm>
          <a:off x="487363" y="3540125"/>
          <a:ext cx="1636712" cy="612775"/>
        </p:xfrm>
        <a:graphic>
          <a:graphicData uri="http://schemas.openxmlformats.org/presentationml/2006/ole">
            <mc:AlternateContent xmlns:mc="http://schemas.openxmlformats.org/markup-compatibility/2006">
              <mc:Choice xmlns:v="urn:schemas-microsoft-com:vml" Requires="v">
                <p:oleObj spid="_x0000_s508972" name="Equation" r:id="rId17" imgW="977760" imgH="368280" progId="Equation.DSMT4">
                  <p:embed/>
                </p:oleObj>
              </mc:Choice>
              <mc:Fallback>
                <p:oleObj name="Equation" r:id="rId17" imgW="977760" imgH="368280" progId="Equation.DSMT4">
                  <p:embed/>
                  <p:pic>
                    <p:nvPicPr>
                      <p:cNvPr id="20" name="1 Objeto"/>
                      <p:cNvPicPr>
                        <a:picLocks noChangeAspect="1" noChangeArrowheads="1"/>
                      </p:cNvPicPr>
                      <p:nvPr/>
                    </p:nvPicPr>
                    <p:blipFill>
                      <a:blip r:embed="rId18"/>
                      <a:srcRect/>
                      <a:stretch>
                        <a:fillRect/>
                      </a:stretch>
                    </p:blipFill>
                    <p:spPr bwMode="auto">
                      <a:xfrm>
                        <a:off x="487363" y="3540125"/>
                        <a:ext cx="1636712" cy="612775"/>
                      </a:xfrm>
                      <a:prstGeom prst="rect">
                        <a:avLst/>
                      </a:prstGeom>
                      <a:noFill/>
                      <a:ln>
                        <a:noFill/>
                      </a:ln>
                      <a:extLst/>
                    </p:spPr>
                  </p:pic>
                </p:oleObj>
              </mc:Fallback>
            </mc:AlternateContent>
          </a:graphicData>
        </a:graphic>
      </p:graphicFrame>
      <p:graphicFrame>
        <p:nvGraphicFramePr>
          <p:cNvPr id="21" name="1 Objeto"/>
          <p:cNvGraphicFramePr>
            <a:graphicFrameLocks noChangeAspect="1"/>
          </p:cNvGraphicFramePr>
          <p:nvPr>
            <p:extLst/>
          </p:nvPr>
        </p:nvGraphicFramePr>
        <p:xfrm>
          <a:off x="5870409" y="5351126"/>
          <a:ext cx="3275013" cy="361950"/>
        </p:xfrm>
        <a:graphic>
          <a:graphicData uri="http://schemas.openxmlformats.org/presentationml/2006/ole">
            <mc:AlternateContent xmlns:mc="http://schemas.openxmlformats.org/markup-compatibility/2006">
              <mc:Choice xmlns:v="urn:schemas-microsoft-com:vml" Requires="v">
                <p:oleObj spid="_x0000_s508973" name="Equation" r:id="rId19" imgW="1955520" imgH="215640" progId="Equation.DSMT4">
                  <p:embed/>
                </p:oleObj>
              </mc:Choice>
              <mc:Fallback>
                <p:oleObj name="Equation" r:id="rId19" imgW="1955520" imgH="215640" progId="Equation.DSMT4">
                  <p:embed/>
                  <p:pic>
                    <p:nvPicPr>
                      <p:cNvPr id="21" name="1 Objeto"/>
                      <p:cNvPicPr>
                        <a:picLocks noChangeAspect="1" noChangeArrowheads="1"/>
                      </p:cNvPicPr>
                      <p:nvPr/>
                    </p:nvPicPr>
                    <p:blipFill>
                      <a:blip r:embed="rId20"/>
                      <a:srcRect/>
                      <a:stretch>
                        <a:fillRect/>
                      </a:stretch>
                    </p:blipFill>
                    <p:spPr bwMode="auto">
                      <a:xfrm>
                        <a:off x="5870409" y="5351126"/>
                        <a:ext cx="3275013" cy="361950"/>
                      </a:xfrm>
                      <a:prstGeom prst="rect">
                        <a:avLst/>
                      </a:prstGeom>
                      <a:noFill/>
                      <a:ln>
                        <a:noFill/>
                      </a:ln>
                      <a:extLst/>
                    </p:spPr>
                  </p:pic>
                </p:oleObj>
              </mc:Fallback>
            </mc:AlternateContent>
          </a:graphicData>
        </a:graphic>
      </p:graphicFrame>
      <p:graphicFrame>
        <p:nvGraphicFramePr>
          <p:cNvPr id="22" name="1 Objeto"/>
          <p:cNvGraphicFramePr>
            <a:graphicFrameLocks noChangeAspect="1"/>
          </p:cNvGraphicFramePr>
          <p:nvPr>
            <p:extLst/>
          </p:nvPr>
        </p:nvGraphicFramePr>
        <p:xfrm>
          <a:off x="5879133" y="6192763"/>
          <a:ext cx="4548188" cy="381000"/>
        </p:xfrm>
        <a:graphic>
          <a:graphicData uri="http://schemas.openxmlformats.org/presentationml/2006/ole">
            <mc:AlternateContent xmlns:mc="http://schemas.openxmlformats.org/markup-compatibility/2006">
              <mc:Choice xmlns:v="urn:schemas-microsoft-com:vml" Requires="v">
                <p:oleObj spid="_x0000_s508974" name="Equation" r:id="rId21" imgW="2717640" imgH="228600" progId="Equation.DSMT4">
                  <p:embed/>
                </p:oleObj>
              </mc:Choice>
              <mc:Fallback>
                <p:oleObj name="Equation" r:id="rId21" imgW="2717640" imgH="228600" progId="Equation.DSMT4">
                  <p:embed/>
                  <p:pic>
                    <p:nvPicPr>
                      <p:cNvPr id="22" name="1 Objeto"/>
                      <p:cNvPicPr>
                        <a:picLocks noChangeAspect="1" noChangeArrowheads="1"/>
                      </p:cNvPicPr>
                      <p:nvPr/>
                    </p:nvPicPr>
                    <p:blipFill>
                      <a:blip r:embed="rId22"/>
                      <a:srcRect/>
                      <a:stretch>
                        <a:fillRect/>
                      </a:stretch>
                    </p:blipFill>
                    <p:spPr bwMode="auto">
                      <a:xfrm>
                        <a:off x="5879133" y="6192763"/>
                        <a:ext cx="4548188" cy="381000"/>
                      </a:xfrm>
                      <a:prstGeom prst="rect">
                        <a:avLst/>
                      </a:prstGeom>
                      <a:solidFill>
                        <a:srgbClr val="FFC000"/>
                      </a:solidFill>
                      <a:ln>
                        <a:solidFill>
                          <a:srgbClr val="FF0000"/>
                        </a:solidFill>
                      </a:ln>
                      <a:extLst/>
                    </p:spPr>
                  </p:pic>
                </p:oleObj>
              </mc:Fallback>
            </mc:AlternateContent>
          </a:graphicData>
        </a:graphic>
      </p:graphicFrame>
      <p:sp>
        <p:nvSpPr>
          <p:cNvPr id="23" name="Rectángulo 22"/>
          <p:cNvSpPr/>
          <p:nvPr/>
        </p:nvSpPr>
        <p:spPr>
          <a:xfrm>
            <a:off x="191344" y="116633"/>
            <a:ext cx="4832472" cy="47959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a:solidFill>
                  <a:schemeClr val="bg1"/>
                </a:solidFill>
                <a:latin typeface="Arial" panose="020B0604020202020204" pitchFamily="34" charset="0"/>
                <a:ea typeface="+mj-ea"/>
                <a:cs typeface="Arial" panose="020B0604020202020204" pitchFamily="34" charset="0"/>
              </a:rPr>
              <a:t> </a:t>
            </a:r>
            <a:r>
              <a:rPr lang="es-AR" sz="2600" b="1" dirty="0" smtClean="0">
                <a:solidFill>
                  <a:schemeClr val="bg1"/>
                </a:solidFill>
                <a:latin typeface="Arial" panose="020B0604020202020204" pitchFamily="34" charset="0"/>
                <a:ea typeface="+mj-ea"/>
                <a:cs typeface="Arial" panose="020B0604020202020204" pitchFamily="34" charset="0"/>
              </a:rPr>
              <a:t>Controlador PID Predictivo</a:t>
            </a:r>
            <a:endParaRPr lang="es-AR" sz="2600" b="1" dirty="0">
              <a:solidFill>
                <a:schemeClr val="bg1"/>
              </a:solidFill>
              <a:latin typeface="Arial" panose="020B0604020202020204" pitchFamily="34" charset="0"/>
              <a:ea typeface="+mj-ea"/>
              <a:cs typeface="Arial" panose="020B0604020202020204" pitchFamily="34" charset="0"/>
            </a:endParaRPr>
          </a:p>
        </p:txBody>
      </p:sp>
      <p:sp>
        <p:nvSpPr>
          <p:cNvPr id="24" name="Rectángulo 23"/>
          <p:cNvSpPr/>
          <p:nvPr/>
        </p:nvSpPr>
        <p:spPr>
          <a:xfrm>
            <a:off x="88074" y="711629"/>
            <a:ext cx="11582118" cy="584775"/>
          </a:xfrm>
          <a:prstGeom prst="rect">
            <a:avLst/>
          </a:prstGeom>
        </p:spPr>
        <p:txBody>
          <a:bodyPr wrap="square">
            <a:spAutoFit/>
          </a:bodyPr>
          <a:lstStyle/>
          <a:p>
            <a:pPr algn="just"/>
            <a:r>
              <a:rPr lang="es-AR" sz="1600" dirty="0" smtClean="0">
                <a:solidFill>
                  <a:srgbClr val="008000"/>
                </a:solidFill>
              </a:rPr>
              <a:t>Para eliminar el error de estado estacionario y reducir el desfasaje que introduce el controlador, a la acción de control se le suma la referencia. Esto se conoce como </a:t>
            </a:r>
            <a:r>
              <a:rPr lang="es-AR" sz="1600" dirty="0" err="1" smtClean="0">
                <a:solidFill>
                  <a:srgbClr val="008000"/>
                </a:solidFill>
              </a:rPr>
              <a:t>prealimentación</a:t>
            </a:r>
            <a:r>
              <a:rPr lang="es-AR" sz="1600" dirty="0" smtClean="0">
                <a:solidFill>
                  <a:srgbClr val="008000"/>
                </a:solidFill>
              </a:rPr>
              <a:t> de la entrada o </a:t>
            </a:r>
            <a:r>
              <a:rPr lang="es-AR" sz="1600" b="1" dirty="0" smtClean="0">
                <a:solidFill>
                  <a:srgbClr val="008000"/>
                </a:solidFill>
              </a:rPr>
              <a:t>acción </a:t>
            </a:r>
            <a:r>
              <a:rPr lang="es-AR" sz="1600" b="1" i="1" dirty="0" err="1" smtClean="0">
                <a:solidFill>
                  <a:srgbClr val="008000"/>
                </a:solidFill>
              </a:rPr>
              <a:t>feedforward</a:t>
            </a:r>
            <a:r>
              <a:rPr lang="es-AR" sz="1600" dirty="0" smtClean="0">
                <a:solidFill>
                  <a:srgbClr val="008000"/>
                </a:solidFill>
              </a:rPr>
              <a:t>.</a:t>
            </a:r>
            <a:endParaRPr lang="es-AR" sz="1600" dirty="0"/>
          </a:p>
        </p:txBody>
      </p:sp>
    </p:spTree>
    <p:extLst>
      <p:ext uri="{BB962C8B-B14F-4D97-AF65-F5344CB8AC3E}">
        <p14:creationId xmlns:p14="http://schemas.microsoft.com/office/powerpoint/2010/main" val="396084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a:t>
            </a:fld>
            <a:endParaRPr lang="es-ES" b="1" dirty="0">
              <a:solidFill>
                <a:schemeClr val="tx1"/>
              </a:solidFill>
            </a:endParaRPr>
          </a:p>
        </p:txBody>
      </p:sp>
      <p:sp>
        <p:nvSpPr>
          <p:cNvPr id="22" name="Rectángulo 21"/>
          <p:cNvSpPr/>
          <p:nvPr/>
        </p:nvSpPr>
        <p:spPr>
          <a:xfrm>
            <a:off x="191344" y="3655232"/>
            <a:ext cx="11078509" cy="353943"/>
          </a:xfrm>
          <a:prstGeom prst="rect">
            <a:avLst/>
          </a:prstGeom>
        </p:spPr>
        <p:txBody>
          <a:bodyPr wrap="square">
            <a:spAutoFit/>
          </a:bodyPr>
          <a:lstStyle/>
          <a:p>
            <a:r>
              <a:rPr lang="es-AR" sz="1700" dirty="0" smtClean="0">
                <a:solidFill>
                  <a:srgbClr val="008000"/>
                </a:solidFill>
              </a:rPr>
              <a:t>Sea una planta o proceso que se desea controlar y el mismo está representado por su FT discreta de orden “</a:t>
            </a:r>
            <a:r>
              <a:rPr lang="es-AR" sz="1700" i="1" dirty="0" smtClean="0">
                <a:solidFill>
                  <a:srgbClr val="008000"/>
                </a:solidFill>
                <a:latin typeface="Times New Roman" panose="02020603050405020304" pitchFamily="18" charset="0"/>
                <a:cs typeface="Times New Roman" panose="02020603050405020304" pitchFamily="18" charset="0"/>
              </a:rPr>
              <a:t>m</a:t>
            </a:r>
            <a:r>
              <a:rPr lang="es-AR" sz="1700" dirty="0" smtClean="0">
                <a:solidFill>
                  <a:srgbClr val="008000"/>
                </a:solidFill>
              </a:rPr>
              <a:t>”: </a:t>
            </a:r>
            <a:endParaRPr lang="es-AR" sz="1700" dirty="0">
              <a:solidFill>
                <a:srgbClr val="008000"/>
              </a:solidFill>
            </a:endParaRPr>
          </a:p>
        </p:txBody>
      </p:sp>
      <p:graphicFrame>
        <p:nvGraphicFramePr>
          <p:cNvPr id="30" name="1 Objeto"/>
          <p:cNvGraphicFramePr>
            <a:graphicFrameLocks noChangeAspect="1"/>
          </p:cNvGraphicFramePr>
          <p:nvPr>
            <p:extLst/>
          </p:nvPr>
        </p:nvGraphicFramePr>
        <p:xfrm>
          <a:off x="3439891" y="4234914"/>
          <a:ext cx="5312218" cy="864000"/>
        </p:xfrm>
        <a:graphic>
          <a:graphicData uri="http://schemas.openxmlformats.org/presentationml/2006/ole">
            <mc:AlternateContent xmlns:mc="http://schemas.openxmlformats.org/markup-compatibility/2006">
              <mc:Choice xmlns:v="urn:schemas-microsoft-com:vml" Requires="v">
                <p:oleObj spid="_x0000_s486430" name="Equation" r:id="rId4" imgW="2552400" imgH="419040" progId="Equation.DSMT4">
                  <p:embed/>
                </p:oleObj>
              </mc:Choice>
              <mc:Fallback>
                <p:oleObj name="Equation" r:id="rId4" imgW="2552400" imgH="419040" progId="Equation.DSMT4">
                  <p:embed/>
                  <p:pic>
                    <p:nvPicPr>
                      <p:cNvPr id="30" name="1 Objeto"/>
                      <p:cNvPicPr>
                        <a:picLocks noChangeAspect="1" noChangeArrowheads="1"/>
                      </p:cNvPicPr>
                      <p:nvPr/>
                    </p:nvPicPr>
                    <p:blipFill>
                      <a:blip r:embed="rId5"/>
                      <a:srcRect/>
                      <a:stretch>
                        <a:fillRect/>
                      </a:stretch>
                    </p:blipFill>
                    <p:spPr bwMode="auto">
                      <a:xfrm>
                        <a:off x="3439891" y="4234914"/>
                        <a:ext cx="5312218" cy="864000"/>
                      </a:xfrm>
                      <a:prstGeom prst="rect">
                        <a:avLst/>
                      </a:prstGeom>
                      <a:solidFill>
                        <a:schemeClr val="accent2">
                          <a:lumMod val="40000"/>
                          <a:lumOff val="60000"/>
                        </a:schemeClr>
                      </a:solidFill>
                      <a:ln>
                        <a:noFill/>
                      </a:ln>
                      <a:extLst/>
                    </p:spPr>
                  </p:pic>
                </p:oleObj>
              </mc:Fallback>
            </mc:AlternateContent>
          </a:graphicData>
        </a:graphic>
      </p:graphicFrame>
      <p:graphicFrame>
        <p:nvGraphicFramePr>
          <p:cNvPr id="31" name="1 Objeto"/>
          <p:cNvGraphicFramePr>
            <a:graphicFrameLocks noChangeAspect="1"/>
          </p:cNvGraphicFramePr>
          <p:nvPr>
            <p:extLst/>
          </p:nvPr>
        </p:nvGraphicFramePr>
        <p:xfrm>
          <a:off x="318365" y="5600402"/>
          <a:ext cx="4880740" cy="437891"/>
        </p:xfrm>
        <a:graphic>
          <a:graphicData uri="http://schemas.openxmlformats.org/presentationml/2006/ole">
            <mc:AlternateContent xmlns:mc="http://schemas.openxmlformats.org/markup-compatibility/2006">
              <mc:Choice xmlns:v="urn:schemas-microsoft-com:vml" Requires="v">
                <p:oleObj spid="_x0000_s486431" name="Equation" r:id="rId6" imgW="2387520" imgH="215640" progId="Equation.DSMT4">
                  <p:embed/>
                </p:oleObj>
              </mc:Choice>
              <mc:Fallback>
                <p:oleObj name="Equation" r:id="rId6" imgW="2387520" imgH="215640" progId="Equation.DSMT4">
                  <p:embed/>
                  <p:pic>
                    <p:nvPicPr>
                      <p:cNvPr id="31" name="1 Objeto"/>
                      <p:cNvPicPr>
                        <a:picLocks noChangeAspect="1" noChangeArrowheads="1"/>
                      </p:cNvPicPr>
                      <p:nvPr/>
                    </p:nvPicPr>
                    <p:blipFill>
                      <a:blip r:embed="rId7"/>
                      <a:srcRect/>
                      <a:stretch>
                        <a:fillRect/>
                      </a:stretch>
                    </p:blipFill>
                    <p:spPr bwMode="auto">
                      <a:xfrm>
                        <a:off x="318365" y="5600402"/>
                        <a:ext cx="4880740" cy="437891"/>
                      </a:xfrm>
                      <a:prstGeom prst="rect">
                        <a:avLst/>
                      </a:prstGeom>
                      <a:noFill/>
                      <a:ln>
                        <a:noFill/>
                      </a:ln>
                      <a:extLst/>
                    </p:spPr>
                  </p:pic>
                </p:oleObj>
              </mc:Fallback>
            </mc:AlternateContent>
          </a:graphicData>
        </a:graphic>
      </p:graphicFrame>
      <p:sp>
        <p:nvSpPr>
          <p:cNvPr id="3" name="Rectángulo 2"/>
          <p:cNvSpPr/>
          <p:nvPr/>
        </p:nvSpPr>
        <p:spPr>
          <a:xfrm>
            <a:off x="1655930" y="991327"/>
            <a:ext cx="7548873" cy="400110"/>
          </a:xfrm>
          <a:prstGeom prst="rect">
            <a:avLst/>
          </a:prstGeom>
          <a:solidFill>
            <a:schemeClr val="accent5">
              <a:lumMod val="20000"/>
              <a:lumOff val="80000"/>
            </a:schemeClr>
          </a:solidFill>
        </p:spPr>
        <p:txBody>
          <a:bodyPr wrap="square">
            <a:spAutoFit/>
          </a:bodyPr>
          <a:lstStyle/>
          <a:p>
            <a:pPr marL="0" lvl="1" algn="ctr"/>
            <a:r>
              <a:rPr lang="es-AR" sz="2000" b="1" dirty="0">
                <a:solidFill>
                  <a:schemeClr val="accent1">
                    <a:lumMod val="50000"/>
                  </a:schemeClr>
                </a:solidFill>
              </a:rPr>
              <a:t>Controladores </a:t>
            </a:r>
            <a:r>
              <a:rPr lang="es-AR" sz="2000" b="1" i="1" dirty="0" err="1" smtClean="0">
                <a:solidFill>
                  <a:schemeClr val="accent1">
                    <a:lumMod val="50000"/>
                  </a:schemeClr>
                </a:solidFill>
              </a:rPr>
              <a:t>Deadbeat</a:t>
            </a:r>
            <a:r>
              <a:rPr lang="es-AR" sz="2000" b="1" i="1" dirty="0" smtClean="0">
                <a:solidFill>
                  <a:schemeClr val="accent1">
                    <a:lumMod val="50000"/>
                  </a:schemeClr>
                </a:solidFill>
              </a:rPr>
              <a:t> </a:t>
            </a:r>
            <a:r>
              <a:rPr lang="es-AR" sz="2000" b="1" dirty="0" smtClean="0">
                <a:solidFill>
                  <a:schemeClr val="accent1">
                    <a:lumMod val="50000"/>
                  </a:schemeClr>
                </a:solidFill>
              </a:rPr>
              <a:t>o de Tiempo Mínimo de Respuesta</a:t>
            </a:r>
            <a:endParaRPr lang="es-AR" sz="2000" b="1" dirty="0">
              <a:solidFill>
                <a:schemeClr val="accent1">
                  <a:lumMod val="50000"/>
                </a:schemeClr>
              </a:solidFill>
            </a:endParaRPr>
          </a:p>
        </p:txBody>
      </p:sp>
      <p:sp>
        <p:nvSpPr>
          <p:cNvPr id="12" name="Rectángulo 11"/>
          <p:cNvSpPr/>
          <p:nvPr/>
        </p:nvSpPr>
        <p:spPr>
          <a:xfrm>
            <a:off x="5531667" y="1886838"/>
            <a:ext cx="6542065" cy="1661993"/>
          </a:xfrm>
          <a:prstGeom prst="rect">
            <a:avLst/>
          </a:prstGeom>
          <a:solidFill>
            <a:schemeClr val="accent1">
              <a:lumMod val="20000"/>
              <a:lumOff val="80000"/>
            </a:schemeClr>
          </a:solidFill>
        </p:spPr>
        <p:txBody>
          <a:bodyPr wrap="square">
            <a:spAutoFit/>
          </a:bodyPr>
          <a:lstStyle/>
          <a:p>
            <a:pPr algn="just"/>
            <a:r>
              <a:rPr lang="es-AR" sz="1700" dirty="0" smtClean="0">
                <a:solidFill>
                  <a:srgbClr val="0070C0"/>
                </a:solidFill>
              </a:rPr>
              <a:t>Se pretende diseñar un controlador </a:t>
            </a:r>
            <a:r>
              <a:rPr lang="es-AR" sz="1700" i="1" dirty="0" err="1" smtClean="0">
                <a:solidFill>
                  <a:srgbClr val="0070C0"/>
                </a:solidFill>
                <a:latin typeface="Times New Roman" panose="02020603050405020304" pitchFamily="18" charset="0"/>
                <a:cs typeface="Times New Roman" panose="02020603050405020304" pitchFamily="18" charset="0"/>
              </a:rPr>
              <a:t>G</a:t>
            </a:r>
            <a:r>
              <a:rPr lang="es-AR" sz="1700" i="1" baseline="-25000" dirty="0" err="1" smtClean="0">
                <a:solidFill>
                  <a:srgbClr val="0070C0"/>
                </a:solidFill>
                <a:latin typeface="Times New Roman" panose="02020603050405020304" pitchFamily="18" charset="0"/>
                <a:cs typeface="Times New Roman" panose="02020603050405020304" pitchFamily="18" charset="0"/>
              </a:rPr>
              <a:t>cd</a:t>
            </a:r>
            <a:r>
              <a:rPr lang="es-AR" sz="1700" i="1" baseline="-25000" dirty="0" smtClean="0">
                <a:solidFill>
                  <a:srgbClr val="0070C0"/>
                </a:solidFill>
                <a:latin typeface="Times New Roman" panose="02020603050405020304" pitchFamily="18" charset="0"/>
                <a:cs typeface="Times New Roman" panose="02020603050405020304" pitchFamily="18" charset="0"/>
              </a:rPr>
              <a:t> </a:t>
            </a:r>
            <a:r>
              <a:rPr lang="es-AR" sz="1700" dirty="0" smtClean="0">
                <a:solidFill>
                  <a:srgbClr val="0070C0"/>
                </a:solidFill>
                <a:latin typeface="Times New Roman" panose="02020603050405020304" pitchFamily="18" charset="0"/>
                <a:cs typeface="Times New Roman" panose="02020603050405020304" pitchFamily="18" charset="0"/>
              </a:rPr>
              <a:t>(</a:t>
            </a:r>
            <a:r>
              <a:rPr lang="es-AR" sz="1700" i="1" dirty="0" smtClean="0">
                <a:solidFill>
                  <a:srgbClr val="0070C0"/>
                </a:solidFill>
                <a:latin typeface="Times New Roman" panose="02020603050405020304" pitchFamily="18" charset="0"/>
                <a:cs typeface="Times New Roman" panose="02020603050405020304" pitchFamily="18" charset="0"/>
              </a:rPr>
              <a:t>z</a:t>
            </a:r>
            <a:r>
              <a:rPr lang="es-AR" sz="1700" dirty="0" smtClean="0">
                <a:solidFill>
                  <a:srgbClr val="0070C0"/>
                </a:solidFill>
                <a:latin typeface="Times New Roman" panose="02020603050405020304" pitchFamily="18" charset="0"/>
                <a:cs typeface="Times New Roman" panose="02020603050405020304" pitchFamily="18" charset="0"/>
              </a:rPr>
              <a:t>) </a:t>
            </a:r>
            <a:r>
              <a:rPr lang="es-AR" sz="1700" dirty="0" smtClean="0">
                <a:solidFill>
                  <a:srgbClr val="0070C0"/>
                </a:solidFill>
              </a:rPr>
              <a:t>que proporcione una ley de control </a:t>
            </a:r>
            <a:r>
              <a:rPr lang="es-AR" sz="1700" i="1" dirty="0" smtClean="0">
                <a:solidFill>
                  <a:srgbClr val="0070C0"/>
                </a:solidFill>
                <a:latin typeface="Times New Roman" panose="02020603050405020304" pitchFamily="18" charset="0"/>
                <a:cs typeface="Times New Roman" panose="02020603050405020304" pitchFamily="18" charset="0"/>
              </a:rPr>
              <a:t>u</a:t>
            </a:r>
            <a:r>
              <a:rPr lang="es-AR" sz="1700" dirty="0" smtClean="0">
                <a:solidFill>
                  <a:srgbClr val="0070C0"/>
                </a:solidFill>
                <a:latin typeface="Times New Roman" panose="02020603050405020304" pitchFamily="18" charset="0"/>
                <a:cs typeface="Times New Roman" panose="02020603050405020304" pitchFamily="18" charset="0"/>
              </a:rPr>
              <a:t>(</a:t>
            </a:r>
            <a:r>
              <a:rPr lang="es-AR" sz="1700" i="1" dirty="0" smtClean="0">
                <a:solidFill>
                  <a:srgbClr val="0070C0"/>
                </a:solidFill>
                <a:latin typeface="Times New Roman" panose="02020603050405020304" pitchFamily="18" charset="0"/>
                <a:cs typeface="Times New Roman" panose="02020603050405020304" pitchFamily="18" charset="0"/>
              </a:rPr>
              <a:t>k</a:t>
            </a:r>
            <a:r>
              <a:rPr lang="es-AR" sz="1700" dirty="0" smtClean="0">
                <a:solidFill>
                  <a:srgbClr val="0070C0"/>
                </a:solidFill>
                <a:latin typeface="Times New Roman" panose="02020603050405020304" pitchFamily="18" charset="0"/>
                <a:cs typeface="Times New Roman" panose="02020603050405020304" pitchFamily="18" charset="0"/>
              </a:rPr>
              <a:t>)</a:t>
            </a:r>
            <a:r>
              <a:rPr lang="es-AR" sz="1700" dirty="0" smtClean="0">
                <a:solidFill>
                  <a:srgbClr val="0070C0"/>
                </a:solidFill>
              </a:rPr>
              <a:t> tal que ante una referencia </a:t>
            </a:r>
            <a:r>
              <a:rPr lang="es-AR" sz="1700" i="1" dirty="0" smtClean="0">
                <a:solidFill>
                  <a:srgbClr val="0070C0"/>
                </a:solidFill>
                <a:latin typeface="Times New Roman" panose="02020603050405020304" pitchFamily="18" charset="0"/>
                <a:cs typeface="Times New Roman" panose="02020603050405020304" pitchFamily="18" charset="0"/>
              </a:rPr>
              <a:t>r</a:t>
            </a:r>
            <a:r>
              <a:rPr lang="es-AR" sz="1700" dirty="0" smtClean="0">
                <a:solidFill>
                  <a:srgbClr val="0070C0"/>
                </a:solidFill>
                <a:latin typeface="Times New Roman" panose="02020603050405020304" pitchFamily="18" charset="0"/>
                <a:cs typeface="Times New Roman" panose="02020603050405020304" pitchFamily="18" charset="0"/>
              </a:rPr>
              <a:t>(</a:t>
            </a:r>
            <a:r>
              <a:rPr lang="es-AR" sz="1700" i="1" dirty="0" smtClean="0">
                <a:solidFill>
                  <a:srgbClr val="0070C0"/>
                </a:solidFill>
                <a:latin typeface="Times New Roman" panose="02020603050405020304" pitchFamily="18" charset="0"/>
                <a:cs typeface="Times New Roman" panose="02020603050405020304" pitchFamily="18" charset="0"/>
              </a:rPr>
              <a:t>k</a:t>
            </a:r>
            <a:r>
              <a:rPr lang="es-AR" sz="1700" dirty="0" smtClean="0">
                <a:solidFill>
                  <a:srgbClr val="0070C0"/>
                </a:solidFill>
                <a:latin typeface="Times New Roman" panose="02020603050405020304" pitchFamily="18" charset="0"/>
                <a:cs typeface="Times New Roman" panose="02020603050405020304" pitchFamily="18" charset="0"/>
              </a:rPr>
              <a:t>) = 1, </a:t>
            </a:r>
            <a:r>
              <a:rPr lang="es-AR" sz="1700" dirty="0" smtClean="0">
                <a:solidFill>
                  <a:srgbClr val="0070C0"/>
                </a:solidFill>
              </a:rPr>
              <a:t>la salida </a:t>
            </a:r>
            <a:r>
              <a:rPr lang="es-AR" sz="1700" i="1" dirty="0">
                <a:solidFill>
                  <a:srgbClr val="0070C0"/>
                </a:solidFill>
                <a:latin typeface="Times New Roman" panose="02020603050405020304" pitchFamily="18" charset="0"/>
                <a:cs typeface="Times New Roman" panose="02020603050405020304" pitchFamily="18" charset="0"/>
              </a:rPr>
              <a:t>y</a:t>
            </a:r>
            <a:r>
              <a:rPr lang="es-AR" sz="1700" dirty="0">
                <a:solidFill>
                  <a:srgbClr val="0070C0"/>
                </a:solidFill>
                <a:latin typeface="Times New Roman" panose="02020603050405020304" pitchFamily="18" charset="0"/>
                <a:cs typeface="Times New Roman" panose="02020603050405020304" pitchFamily="18" charset="0"/>
              </a:rPr>
              <a:t>(</a:t>
            </a:r>
            <a:r>
              <a:rPr lang="es-AR" sz="1700" i="1" dirty="0">
                <a:solidFill>
                  <a:srgbClr val="0070C0"/>
                </a:solidFill>
                <a:latin typeface="Times New Roman" panose="02020603050405020304" pitchFamily="18" charset="0"/>
                <a:cs typeface="Times New Roman" panose="02020603050405020304" pitchFamily="18" charset="0"/>
              </a:rPr>
              <a:t>k</a:t>
            </a:r>
            <a:r>
              <a:rPr lang="es-AR" sz="1700" dirty="0">
                <a:solidFill>
                  <a:srgbClr val="0070C0"/>
                </a:solidFill>
                <a:latin typeface="Times New Roman" panose="02020603050405020304" pitchFamily="18" charset="0"/>
                <a:cs typeface="Times New Roman" panose="02020603050405020304" pitchFamily="18" charset="0"/>
              </a:rPr>
              <a:t>)</a:t>
            </a:r>
            <a:r>
              <a:rPr lang="es-AR" sz="1700" dirty="0">
                <a:solidFill>
                  <a:srgbClr val="0070C0"/>
                </a:solidFill>
              </a:rPr>
              <a:t> </a:t>
            </a:r>
            <a:r>
              <a:rPr lang="es-AR" sz="1700" dirty="0" smtClean="0">
                <a:solidFill>
                  <a:srgbClr val="0070C0"/>
                </a:solidFill>
              </a:rPr>
              <a:t>de la planta o proceso alcance a dicha referencia en “</a:t>
            </a:r>
            <a:r>
              <a:rPr lang="es-AR" sz="1700" i="1" dirty="0" smtClean="0">
                <a:solidFill>
                  <a:srgbClr val="0070C0"/>
                </a:solidFill>
                <a:latin typeface="Times New Roman" panose="02020603050405020304" pitchFamily="18" charset="0"/>
                <a:cs typeface="Times New Roman" panose="02020603050405020304" pitchFamily="18" charset="0"/>
              </a:rPr>
              <a:t>m</a:t>
            </a:r>
            <a:r>
              <a:rPr lang="es-AR" sz="1700" dirty="0" smtClean="0">
                <a:solidFill>
                  <a:srgbClr val="0070C0"/>
                </a:solidFill>
              </a:rPr>
              <a:t>” pasos (o muestras) sin que exista sobrepaso. A un controlador que ofrece estas características se lo denomina “Controlador de Tiempo Mínimo de Respuesta” o </a:t>
            </a:r>
            <a:r>
              <a:rPr lang="es-AR" sz="1700" dirty="0">
                <a:solidFill>
                  <a:srgbClr val="0070C0"/>
                </a:solidFill>
              </a:rPr>
              <a:t>del inglés </a:t>
            </a:r>
            <a:r>
              <a:rPr lang="es-AR" sz="1700" i="1" dirty="0" err="1">
                <a:solidFill>
                  <a:srgbClr val="0070C0"/>
                </a:solidFill>
              </a:rPr>
              <a:t>Deadbeat</a:t>
            </a:r>
            <a:r>
              <a:rPr lang="es-AR" sz="1700" dirty="0">
                <a:solidFill>
                  <a:srgbClr val="0070C0"/>
                </a:solidFill>
              </a:rPr>
              <a:t>. </a:t>
            </a:r>
          </a:p>
        </p:txBody>
      </p:sp>
      <p:sp>
        <p:nvSpPr>
          <p:cNvPr id="7" name="Rectángulo 6"/>
          <p:cNvSpPr/>
          <p:nvPr/>
        </p:nvSpPr>
        <p:spPr>
          <a:xfrm>
            <a:off x="191344" y="5162853"/>
            <a:ext cx="10908756" cy="369332"/>
          </a:xfrm>
          <a:prstGeom prst="rect">
            <a:avLst/>
          </a:prstGeom>
        </p:spPr>
        <p:txBody>
          <a:bodyPr wrap="none">
            <a:spAutoFit/>
          </a:bodyPr>
          <a:lstStyle/>
          <a:p>
            <a:r>
              <a:rPr lang="es-AR" sz="1600" dirty="0" smtClean="0">
                <a:solidFill>
                  <a:srgbClr val="008000"/>
                </a:solidFill>
              </a:rPr>
              <a:t>Entonces, para una referencia </a:t>
            </a:r>
            <a:r>
              <a:rPr lang="es-AR" i="1" dirty="0" smtClean="0">
                <a:solidFill>
                  <a:srgbClr val="008000"/>
                </a:solidFill>
                <a:latin typeface="Times New Roman" panose="02020603050405020304" pitchFamily="18" charset="0"/>
                <a:cs typeface="Times New Roman" panose="02020603050405020304" pitchFamily="18" charset="0"/>
              </a:rPr>
              <a:t>r</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k</a:t>
            </a:r>
            <a:r>
              <a:rPr lang="es-AR" dirty="0" smtClean="0">
                <a:solidFill>
                  <a:srgbClr val="008000"/>
                </a:solidFill>
                <a:latin typeface="Times New Roman" panose="02020603050405020304" pitchFamily="18" charset="0"/>
                <a:cs typeface="Times New Roman" panose="02020603050405020304" pitchFamily="18" charset="0"/>
              </a:rPr>
              <a:t>) </a:t>
            </a:r>
            <a:r>
              <a:rPr lang="es-AR" sz="1600" dirty="0" smtClean="0">
                <a:solidFill>
                  <a:srgbClr val="008000"/>
                </a:solidFill>
                <a:latin typeface="Times New Roman" panose="02020603050405020304" pitchFamily="18" charset="0"/>
                <a:cs typeface="Times New Roman" panose="02020603050405020304" pitchFamily="18" charset="0"/>
              </a:rPr>
              <a:t>= 1 </a:t>
            </a:r>
            <a:r>
              <a:rPr lang="es-AR" sz="1600" dirty="0" smtClean="0">
                <a:solidFill>
                  <a:srgbClr val="008000"/>
                </a:solidFill>
              </a:rPr>
              <a:t>para Ɐ </a:t>
            </a:r>
            <a:r>
              <a:rPr lang="es-AR" i="1" dirty="0" smtClean="0">
                <a:solidFill>
                  <a:srgbClr val="008000"/>
                </a:solidFill>
                <a:latin typeface="Times New Roman" panose="02020603050405020304" pitchFamily="18" charset="0"/>
                <a:cs typeface="Times New Roman" panose="02020603050405020304" pitchFamily="18" charset="0"/>
              </a:rPr>
              <a:t>k</a:t>
            </a:r>
            <a:r>
              <a:rPr lang="es-AR" sz="1600" dirty="0" smtClean="0">
                <a:solidFill>
                  <a:srgbClr val="008000"/>
                </a:solidFill>
                <a:latin typeface="Times New Roman" panose="02020603050405020304" pitchFamily="18" charset="0"/>
                <a:cs typeface="Times New Roman" panose="02020603050405020304" pitchFamily="18" charset="0"/>
              </a:rPr>
              <a:t> </a:t>
            </a:r>
            <a:r>
              <a:rPr lang="es-AR" sz="1600"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 0,</a:t>
            </a:r>
            <a:r>
              <a:rPr lang="es-AR" sz="1600" dirty="0" smtClean="0">
                <a:solidFill>
                  <a:srgbClr val="008000"/>
                </a:solidFill>
                <a:sym typeface="Symbol" panose="05050102010706020507" pitchFamily="18" charset="2"/>
              </a:rPr>
              <a:t> y considerando </a:t>
            </a:r>
            <a:r>
              <a:rPr lang="es-AR" sz="1600" i="1"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y</a:t>
            </a:r>
            <a:r>
              <a:rPr lang="es-AR" sz="1600"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(0) = 0, </a:t>
            </a:r>
            <a:r>
              <a:rPr lang="es-AR" sz="1600" dirty="0" smtClean="0">
                <a:solidFill>
                  <a:srgbClr val="008000"/>
                </a:solidFill>
                <a:sym typeface="Symbol" panose="05050102010706020507" pitchFamily="18" charset="2"/>
              </a:rPr>
              <a:t>en el sistema de control se desea obtener:</a:t>
            </a:r>
            <a:endParaRPr lang="es-AR" sz="1600" dirty="0"/>
          </a:p>
        </p:txBody>
      </p:sp>
      <p:graphicFrame>
        <p:nvGraphicFramePr>
          <p:cNvPr id="16" name="1 Objeto"/>
          <p:cNvGraphicFramePr>
            <a:graphicFrameLocks noChangeAspect="1"/>
          </p:cNvGraphicFramePr>
          <p:nvPr>
            <p:extLst/>
          </p:nvPr>
        </p:nvGraphicFramePr>
        <p:xfrm>
          <a:off x="3323445" y="6230016"/>
          <a:ext cx="6042498" cy="453087"/>
        </p:xfrm>
        <a:graphic>
          <a:graphicData uri="http://schemas.openxmlformats.org/presentationml/2006/ole">
            <mc:AlternateContent xmlns:mc="http://schemas.openxmlformats.org/markup-compatibility/2006">
              <mc:Choice xmlns:v="urn:schemas-microsoft-com:vml" Requires="v">
                <p:oleObj spid="_x0000_s486432" name="Equation" r:id="rId8" imgW="2857320" imgH="215640" progId="Equation.DSMT4">
                  <p:embed/>
                </p:oleObj>
              </mc:Choice>
              <mc:Fallback>
                <p:oleObj name="Equation" r:id="rId8" imgW="2857320" imgH="215640" progId="Equation.DSMT4">
                  <p:embed/>
                  <p:pic>
                    <p:nvPicPr>
                      <p:cNvPr id="16" name="1 Objeto"/>
                      <p:cNvPicPr>
                        <a:picLocks noChangeAspect="1" noChangeArrowheads="1"/>
                      </p:cNvPicPr>
                      <p:nvPr/>
                    </p:nvPicPr>
                    <p:blipFill>
                      <a:blip r:embed="rId9"/>
                      <a:srcRect/>
                      <a:stretch>
                        <a:fillRect/>
                      </a:stretch>
                    </p:blipFill>
                    <p:spPr bwMode="auto">
                      <a:xfrm>
                        <a:off x="3323445" y="6230016"/>
                        <a:ext cx="6042498" cy="453087"/>
                      </a:xfrm>
                      <a:prstGeom prst="rect">
                        <a:avLst/>
                      </a:prstGeom>
                      <a:noFill/>
                      <a:ln>
                        <a:noFill/>
                      </a:ln>
                      <a:extLst/>
                    </p:spPr>
                  </p:pic>
                </p:oleObj>
              </mc:Fallback>
            </mc:AlternateContent>
          </a:graphicData>
        </a:graphic>
      </p:graphicFrame>
      <p:sp>
        <p:nvSpPr>
          <p:cNvPr id="19" name="Rectángulo 18"/>
          <p:cNvSpPr/>
          <p:nvPr/>
        </p:nvSpPr>
        <p:spPr>
          <a:xfrm>
            <a:off x="4984909" y="5646759"/>
            <a:ext cx="3799438" cy="338554"/>
          </a:xfrm>
          <a:prstGeom prst="rect">
            <a:avLst/>
          </a:prstGeom>
        </p:spPr>
        <p:txBody>
          <a:bodyPr wrap="none">
            <a:spAutoFit/>
          </a:bodyPr>
          <a:lstStyle/>
          <a:p>
            <a:r>
              <a:rPr lang="es-AR" sz="1600" dirty="0" smtClean="0">
                <a:solidFill>
                  <a:srgbClr val="008000"/>
                </a:solidFill>
              </a:rPr>
              <a:t>Para lo cual es necesario imponer que:</a:t>
            </a:r>
            <a:r>
              <a:rPr lang="es-AR" sz="1600" dirty="0" smtClean="0">
                <a:solidFill>
                  <a:srgbClr val="008000"/>
                </a:solidFill>
                <a:sym typeface="Symbol" panose="05050102010706020507" pitchFamily="18" charset="2"/>
              </a:rPr>
              <a:t> </a:t>
            </a:r>
            <a:endParaRPr lang="es-AR" sz="1600" dirty="0"/>
          </a:p>
        </p:txBody>
      </p:sp>
      <p:grpSp>
        <p:nvGrpSpPr>
          <p:cNvPr id="5" name="Grupo 4"/>
          <p:cNvGrpSpPr/>
          <p:nvPr/>
        </p:nvGrpSpPr>
        <p:grpSpPr>
          <a:xfrm>
            <a:off x="698655" y="4375897"/>
            <a:ext cx="2624790" cy="645440"/>
            <a:chOff x="950694" y="1872792"/>
            <a:chExt cx="2624790" cy="645440"/>
          </a:xfrm>
        </p:grpSpPr>
        <p:pic>
          <p:nvPicPr>
            <p:cNvPr id="37991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0694" y="1872792"/>
              <a:ext cx="2624790" cy="6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1 Objeto"/>
            <p:cNvGraphicFramePr>
              <a:graphicFrameLocks noChangeAspect="1"/>
            </p:cNvGraphicFramePr>
            <p:nvPr>
              <p:extLst/>
            </p:nvPr>
          </p:nvGraphicFramePr>
          <p:xfrm>
            <a:off x="1913839" y="2030509"/>
            <a:ext cx="660400" cy="336550"/>
          </p:xfrm>
          <a:graphic>
            <a:graphicData uri="http://schemas.openxmlformats.org/presentationml/2006/ole">
              <mc:AlternateContent xmlns:mc="http://schemas.openxmlformats.org/markup-compatibility/2006">
                <mc:Choice xmlns:v="urn:schemas-microsoft-com:vml" Requires="v">
                  <p:oleObj spid="_x0000_s486433" name="Equation" r:id="rId11" imgW="393480" imgH="203040" progId="Equation.DSMT4">
                    <p:embed/>
                  </p:oleObj>
                </mc:Choice>
                <mc:Fallback>
                  <p:oleObj name="Equation" r:id="rId11" imgW="393480" imgH="203040" progId="Equation.DSMT4">
                    <p:embed/>
                    <p:pic>
                      <p:nvPicPr>
                        <p:cNvPr id="24" name="1 Objeto"/>
                        <p:cNvPicPr>
                          <a:picLocks noChangeAspect="1" noChangeArrowheads="1"/>
                        </p:cNvPicPr>
                        <p:nvPr/>
                      </p:nvPicPr>
                      <p:blipFill>
                        <a:blip r:embed="rId12"/>
                        <a:srcRect/>
                        <a:stretch>
                          <a:fillRect/>
                        </a:stretch>
                      </p:blipFill>
                      <p:spPr bwMode="auto">
                        <a:xfrm>
                          <a:off x="1913839" y="2030509"/>
                          <a:ext cx="660400" cy="336550"/>
                        </a:xfrm>
                        <a:prstGeom prst="rect">
                          <a:avLst/>
                        </a:prstGeom>
                        <a:solidFill>
                          <a:schemeClr val="bg1"/>
                        </a:solidFill>
                        <a:ln>
                          <a:noFill/>
                        </a:ln>
                        <a:extLst/>
                      </p:spPr>
                    </p:pic>
                  </p:oleObj>
                </mc:Fallback>
              </mc:AlternateContent>
            </a:graphicData>
          </a:graphic>
        </p:graphicFrame>
      </p:grpSp>
      <p:grpSp>
        <p:nvGrpSpPr>
          <p:cNvPr id="26" name="Grupo 25"/>
          <p:cNvGrpSpPr/>
          <p:nvPr/>
        </p:nvGrpSpPr>
        <p:grpSpPr>
          <a:xfrm>
            <a:off x="167930" y="2029825"/>
            <a:ext cx="5426257" cy="1330405"/>
            <a:chOff x="295275" y="2979217"/>
            <a:chExt cx="5426257" cy="1330405"/>
          </a:xfrm>
        </p:grpSpPr>
        <p:pic>
          <p:nvPicPr>
            <p:cNvPr id="27"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275" y="2979217"/>
              <a:ext cx="5426257" cy="133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1 Objeto"/>
            <p:cNvGraphicFramePr>
              <a:graphicFrameLocks noChangeAspect="1"/>
            </p:cNvGraphicFramePr>
            <p:nvPr>
              <p:extLst/>
            </p:nvPr>
          </p:nvGraphicFramePr>
          <p:xfrm>
            <a:off x="3599764" y="3181196"/>
            <a:ext cx="660400" cy="336550"/>
          </p:xfrm>
          <a:graphic>
            <a:graphicData uri="http://schemas.openxmlformats.org/presentationml/2006/ole">
              <mc:AlternateContent xmlns:mc="http://schemas.openxmlformats.org/markup-compatibility/2006">
                <mc:Choice xmlns:v="urn:schemas-microsoft-com:vml" Requires="v">
                  <p:oleObj spid="_x0000_s486434" name="Equation" r:id="rId14" imgW="393480" imgH="203040" progId="Equation.DSMT4">
                    <p:embed/>
                  </p:oleObj>
                </mc:Choice>
                <mc:Fallback>
                  <p:oleObj name="Equation" r:id="rId14" imgW="393480" imgH="203040" progId="Equation.DSMT4">
                    <p:embed/>
                    <p:pic>
                      <p:nvPicPr>
                        <p:cNvPr id="28" name="1 Objeto"/>
                        <p:cNvPicPr>
                          <a:picLocks noChangeAspect="1" noChangeArrowheads="1"/>
                        </p:cNvPicPr>
                        <p:nvPr/>
                      </p:nvPicPr>
                      <p:blipFill>
                        <a:blip r:embed="rId12"/>
                        <a:srcRect/>
                        <a:stretch>
                          <a:fillRect/>
                        </a:stretch>
                      </p:blipFill>
                      <p:spPr bwMode="auto">
                        <a:xfrm>
                          <a:off x="3599764" y="3181196"/>
                          <a:ext cx="660400" cy="336550"/>
                        </a:xfrm>
                        <a:prstGeom prst="rect">
                          <a:avLst/>
                        </a:prstGeom>
                        <a:solidFill>
                          <a:schemeClr val="bg1"/>
                        </a:solidFill>
                        <a:ln>
                          <a:noFill/>
                        </a:ln>
                        <a:extLst/>
                      </p:spPr>
                    </p:pic>
                  </p:oleObj>
                </mc:Fallback>
              </mc:AlternateContent>
            </a:graphicData>
          </a:graphic>
        </p:graphicFrame>
        <p:graphicFrame>
          <p:nvGraphicFramePr>
            <p:cNvPr id="29" name="1 Objeto"/>
            <p:cNvGraphicFramePr>
              <a:graphicFrameLocks noChangeAspect="1"/>
            </p:cNvGraphicFramePr>
            <p:nvPr>
              <p:extLst/>
            </p:nvPr>
          </p:nvGraphicFramePr>
          <p:xfrm>
            <a:off x="2138395" y="3181350"/>
            <a:ext cx="652429" cy="315913"/>
          </p:xfrm>
          <a:graphic>
            <a:graphicData uri="http://schemas.openxmlformats.org/presentationml/2006/ole">
              <mc:AlternateContent xmlns:mc="http://schemas.openxmlformats.org/markup-compatibility/2006">
                <mc:Choice xmlns:v="urn:schemas-microsoft-com:vml" Requires="v">
                  <p:oleObj spid="_x0000_s486435" name="Equation" r:id="rId15" imgW="380880" imgH="190440" progId="Equation.DSMT4">
                    <p:embed/>
                  </p:oleObj>
                </mc:Choice>
                <mc:Fallback>
                  <p:oleObj name="Equation" r:id="rId15" imgW="380880" imgH="190440" progId="Equation.DSMT4">
                    <p:embed/>
                    <p:pic>
                      <p:nvPicPr>
                        <p:cNvPr id="29" name="1 Objeto"/>
                        <p:cNvPicPr>
                          <a:picLocks noChangeAspect="1" noChangeArrowheads="1"/>
                        </p:cNvPicPr>
                        <p:nvPr/>
                      </p:nvPicPr>
                      <p:blipFill>
                        <a:blip r:embed="rId16"/>
                        <a:srcRect/>
                        <a:stretch>
                          <a:fillRect/>
                        </a:stretch>
                      </p:blipFill>
                      <p:spPr bwMode="auto">
                        <a:xfrm>
                          <a:off x="2138395" y="3181350"/>
                          <a:ext cx="652429" cy="315913"/>
                        </a:xfrm>
                        <a:prstGeom prst="rect">
                          <a:avLst/>
                        </a:prstGeom>
                        <a:solidFill>
                          <a:schemeClr val="bg1"/>
                        </a:solidFill>
                        <a:ln>
                          <a:noFill/>
                        </a:ln>
                        <a:extLst/>
                      </p:spPr>
                    </p:pic>
                  </p:oleObj>
                </mc:Fallback>
              </mc:AlternateContent>
            </a:graphicData>
          </a:graphic>
        </p:graphicFrame>
      </p:grpSp>
      <p:graphicFrame>
        <p:nvGraphicFramePr>
          <p:cNvPr id="14" name="Objeto 13"/>
          <p:cNvGraphicFramePr>
            <a:graphicFrameLocks noChangeAspect="1"/>
          </p:cNvGraphicFramePr>
          <p:nvPr>
            <p:extLst/>
          </p:nvPr>
        </p:nvGraphicFramePr>
        <p:xfrm>
          <a:off x="8802699" y="5662599"/>
          <a:ext cx="3011885" cy="349204"/>
        </p:xfrm>
        <a:graphic>
          <a:graphicData uri="http://schemas.openxmlformats.org/presentationml/2006/ole">
            <mc:AlternateContent xmlns:mc="http://schemas.openxmlformats.org/markup-compatibility/2006">
              <mc:Choice xmlns:v="urn:schemas-microsoft-com:vml" Requires="v">
                <p:oleObj spid="_x0000_s486436" name="Equation" r:id="rId17" imgW="1752600" imgH="203200" progId="Equation.DSMT4">
                  <p:embed/>
                </p:oleObj>
              </mc:Choice>
              <mc:Fallback>
                <p:oleObj name="Equation" r:id="rId17" imgW="1752600" imgH="203200" progId="Equation.DSMT4">
                  <p:embed/>
                  <p:pic>
                    <p:nvPicPr>
                      <p:cNvPr id="14" name="Objeto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02699" y="5662599"/>
                        <a:ext cx="3011885" cy="349204"/>
                      </a:xfrm>
                      <a:prstGeom prst="rect">
                        <a:avLst/>
                      </a:prstGeom>
                      <a:noFill/>
                    </p:spPr>
                  </p:pic>
                </p:oleObj>
              </mc:Fallback>
            </mc:AlternateContent>
          </a:graphicData>
        </a:graphic>
      </p:graphicFrame>
      <p:sp>
        <p:nvSpPr>
          <p:cNvPr id="33" name="Rectángulo 32"/>
          <p:cNvSpPr/>
          <p:nvPr/>
        </p:nvSpPr>
        <p:spPr>
          <a:xfrm>
            <a:off x="2337264" y="6292779"/>
            <a:ext cx="889987" cy="353943"/>
          </a:xfrm>
          <a:prstGeom prst="rect">
            <a:avLst/>
          </a:prstGeom>
        </p:spPr>
        <p:txBody>
          <a:bodyPr wrap="none">
            <a:spAutoFit/>
          </a:bodyPr>
          <a:lstStyle/>
          <a:p>
            <a:r>
              <a:rPr lang="es-AR" sz="1700" dirty="0" smtClean="0">
                <a:solidFill>
                  <a:srgbClr val="008000"/>
                </a:solidFill>
              </a:rPr>
              <a:t>O sea:</a:t>
            </a:r>
            <a:r>
              <a:rPr lang="es-AR" sz="1700" dirty="0" smtClean="0">
                <a:solidFill>
                  <a:srgbClr val="008000"/>
                </a:solidFill>
                <a:sym typeface="Symbol" panose="05050102010706020507" pitchFamily="18" charset="2"/>
              </a:rPr>
              <a:t> </a:t>
            </a:r>
            <a:endParaRPr lang="es-AR" sz="1700" dirty="0"/>
          </a:p>
        </p:txBody>
      </p:sp>
    </p:spTree>
    <p:extLst>
      <p:ext uri="{BB962C8B-B14F-4D97-AF65-F5344CB8AC3E}">
        <p14:creationId xmlns:p14="http://schemas.microsoft.com/office/powerpoint/2010/main" val="34135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30</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5" name="Rectángulo 14"/>
          <p:cNvSpPr/>
          <p:nvPr/>
        </p:nvSpPr>
        <p:spPr>
          <a:xfrm>
            <a:off x="176963" y="1012000"/>
            <a:ext cx="8052637" cy="338554"/>
          </a:xfrm>
          <a:prstGeom prst="rect">
            <a:avLst/>
          </a:prstGeom>
        </p:spPr>
        <p:txBody>
          <a:bodyPr wrap="square">
            <a:spAutoFit/>
          </a:bodyPr>
          <a:lstStyle/>
          <a:p>
            <a:pPr algn="just"/>
            <a:r>
              <a:rPr lang="es-AR" sz="1600" dirty="0" smtClean="0">
                <a:solidFill>
                  <a:srgbClr val="008000"/>
                </a:solidFill>
              </a:rPr>
              <a:t>Respuesta al escalón del sistema de control con la acción </a:t>
            </a:r>
            <a:r>
              <a:rPr lang="es-AR" sz="1600" i="1" dirty="0" err="1" smtClean="0">
                <a:solidFill>
                  <a:srgbClr val="008000"/>
                </a:solidFill>
              </a:rPr>
              <a:t>feedforward</a:t>
            </a:r>
            <a:r>
              <a:rPr lang="es-AR" sz="1600" dirty="0" smtClean="0">
                <a:solidFill>
                  <a:srgbClr val="008000"/>
                </a:solidFill>
              </a:rPr>
              <a:t>:</a:t>
            </a:r>
            <a:endParaRPr lang="es-AR" sz="1600" dirty="0"/>
          </a:p>
        </p:txBody>
      </p:sp>
      <p:pic>
        <p:nvPicPr>
          <p:cNvPr id="3" name="Imagen 2"/>
          <p:cNvPicPr>
            <a:picLocks noChangeAspect="1"/>
          </p:cNvPicPr>
          <p:nvPr/>
        </p:nvPicPr>
        <p:blipFill>
          <a:blip r:embed="rId3"/>
          <a:stretch>
            <a:fillRect/>
          </a:stretch>
        </p:blipFill>
        <p:spPr>
          <a:xfrm>
            <a:off x="258511" y="1633849"/>
            <a:ext cx="5334000" cy="4000500"/>
          </a:xfrm>
          <a:prstGeom prst="rect">
            <a:avLst/>
          </a:prstGeom>
        </p:spPr>
      </p:pic>
      <p:pic>
        <p:nvPicPr>
          <p:cNvPr id="5" name="Imagen 4"/>
          <p:cNvPicPr>
            <a:picLocks noChangeAspect="1"/>
          </p:cNvPicPr>
          <p:nvPr/>
        </p:nvPicPr>
        <p:blipFill>
          <a:blip r:embed="rId4"/>
          <a:stretch>
            <a:fillRect/>
          </a:stretch>
        </p:blipFill>
        <p:spPr>
          <a:xfrm>
            <a:off x="5864552" y="1633849"/>
            <a:ext cx="5334000" cy="4000500"/>
          </a:xfrm>
          <a:prstGeom prst="rect">
            <a:avLst/>
          </a:prstGeom>
        </p:spPr>
      </p:pic>
      <p:sp>
        <p:nvSpPr>
          <p:cNvPr id="10" name="CuadroTexto 9"/>
          <p:cNvSpPr txBox="1"/>
          <p:nvPr/>
        </p:nvSpPr>
        <p:spPr>
          <a:xfrm>
            <a:off x="8409062" y="3760150"/>
            <a:ext cx="1538243" cy="646331"/>
          </a:xfrm>
          <a:prstGeom prst="rect">
            <a:avLst/>
          </a:prstGeom>
          <a:noFill/>
        </p:spPr>
        <p:txBody>
          <a:bodyPr wrap="square" rtlCol="0">
            <a:spAutoFit/>
          </a:bodyPr>
          <a:lstStyle/>
          <a:p>
            <a:pPr algn="ctr"/>
            <a:r>
              <a:rPr lang="es-ES_tradnl" dirty="0" smtClean="0">
                <a:solidFill>
                  <a:srgbClr val="FF0000"/>
                </a:solidFill>
              </a:rPr>
              <a:t>Ajustado con </a:t>
            </a:r>
            <a:r>
              <a:rPr lang="es-ES_tradnl" dirty="0" err="1" smtClean="0">
                <a:solidFill>
                  <a:srgbClr val="FF0000"/>
                </a:solidFill>
              </a:rPr>
              <a:t>Sisotool</a:t>
            </a:r>
            <a:endParaRPr lang="en-US" dirty="0">
              <a:solidFill>
                <a:srgbClr val="FF0000"/>
              </a:solidFill>
            </a:endParaRPr>
          </a:p>
        </p:txBody>
      </p:sp>
      <p:sp>
        <p:nvSpPr>
          <p:cNvPr id="12" name="Rectángulo 11"/>
          <p:cNvSpPr/>
          <p:nvPr/>
        </p:nvSpPr>
        <p:spPr>
          <a:xfrm>
            <a:off x="191344" y="116633"/>
            <a:ext cx="4832472" cy="47959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a:solidFill>
                  <a:schemeClr val="bg1"/>
                </a:solidFill>
                <a:latin typeface="Arial" panose="020B0604020202020204" pitchFamily="34" charset="0"/>
                <a:ea typeface="+mj-ea"/>
                <a:cs typeface="Arial" panose="020B0604020202020204" pitchFamily="34" charset="0"/>
              </a:rPr>
              <a:t> </a:t>
            </a:r>
            <a:r>
              <a:rPr lang="es-AR" sz="2600" b="1" dirty="0" smtClean="0">
                <a:solidFill>
                  <a:schemeClr val="bg1"/>
                </a:solidFill>
                <a:latin typeface="Arial" panose="020B0604020202020204" pitchFamily="34" charset="0"/>
                <a:ea typeface="+mj-ea"/>
                <a:cs typeface="Arial" panose="020B0604020202020204" pitchFamily="34" charset="0"/>
              </a:rPr>
              <a:t>Controlador PID Predictivo</a:t>
            </a:r>
            <a:endParaRPr lang="es-AR" sz="26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018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0" name="Rectángulo 9"/>
          <p:cNvSpPr/>
          <p:nvPr/>
        </p:nvSpPr>
        <p:spPr>
          <a:xfrm>
            <a:off x="191344" y="116633"/>
            <a:ext cx="4832472" cy="47959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a:solidFill>
                  <a:schemeClr val="bg1"/>
                </a:solidFill>
                <a:latin typeface="Arial" panose="020B0604020202020204" pitchFamily="34" charset="0"/>
                <a:ea typeface="+mj-ea"/>
                <a:cs typeface="Arial" panose="020B0604020202020204" pitchFamily="34" charset="0"/>
              </a:rPr>
              <a:t> </a:t>
            </a:r>
            <a:r>
              <a:rPr lang="es-AR" sz="2600" b="1" dirty="0" smtClean="0">
                <a:solidFill>
                  <a:schemeClr val="bg1"/>
                </a:solidFill>
                <a:latin typeface="Arial" panose="020B0604020202020204" pitchFamily="34" charset="0"/>
                <a:ea typeface="+mj-ea"/>
                <a:cs typeface="Arial" panose="020B0604020202020204" pitchFamily="34" charset="0"/>
              </a:rPr>
              <a:t>Controlador PID Predictivo</a:t>
            </a:r>
            <a:endParaRPr lang="es-AR" sz="2600" b="1" dirty="0">
              <a:solidFill>
                <a:schemeClr val="bg1"/>
              </a:solidFill>
              <a:latin typeface="Arial" panose="020B0604020202020204" pitchFamily="34" charset="0"/>
              <a:ea typeface="+mj-ea"/>
              <a:cs typeface="Arial" panose="020B0604020202020204" pitchFamily="34" charset="0"/>
            </a:endParaRPr>
          </a:p>
        </p:txBody>
      </p:sp>
      <p:pic>
        <p:nvPicPr>
          <p:cNvPr id="7" name="Imagen 6"/>
          <p:cNvPicPr>
            <a:picLocks noChangeAspect="1"/>
          </p:cNvPicPr>
          <p:nvPr/>
        </p:nvPicPr>
        <p:blipFill rotWithShape="1">
          <a:blip r:embed="rId3"/>
          <a:srcRect l="5871" t="5701" r="5258"/>
          <a:stretch/>
        </p:blipFill>
        <p:spPr>
          <a:xfrm>
            <a:off x="341831" y="1476354"/>
            <a:ext cx="5118931" cy="4075725"/>
          </a:xfrm>
          <a:prstGeom prst="rect">
            <a:avLst/>
          </a:prstGeom>
        </p:spPr>
      </p:pic>
      <p:pic>
        <p:nvPicPr>
          <p:cNvPr id="8" name="Imagen 7"/>
          <p:cNvPicPr>
            <a:picLocks noChangeAspect="1"/>
          </p:cNvPicPr>
          <p:nvPr/>
        </p:nvPicPr>
        <p:blipFill rotWithShape="1">
          <a:blip r:embed="rId4"/>
          <a:srcRect l="5840" t="5541" r="5920"/>
          <a:stretch/>
        </p:blipFill>
        <p:spPr>
          <a:xfrm>
            <a:off x="6260421" y="1476354"/>
            <a:ext cx="4968000" cy="3990528"/>
          </a:xfrm>
          <a:prstGeom prst="rect">
            <a:avLst/>
          </a:prstGeom>
        </p:spPr>
      </p:pic>
    </p:spTree>
    <p:extLst>
      <p:ext uri="{BB962C8B-B14F-4D97-AF65-F5344CB8AC3E}">
        <p14:creationId xmlns:p14="http://schemas.microsoft.com/office/powerpoint/2010/main" val="423074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Principio de Modelo Interno para Sistemas Discretos</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8" name="Rectángulo 7"/>
          <p:cNvSpPr/>
          <p:nvPr/>
        </p:nvSpPr>
        <p:spPr>
          <a:xfrm>
            <a:off x="187659" y="1528246"/>
            <a:ext cx="1903085" cy="400110"/>
          </a:xfrm>
          <a:prstGeom prst="rect">
            <a:avLst/>
          </a:prstGeom>
        </p:spPr>
        <p:txBody>
          <a:bodyPr wrap="square">
            <a:spAutoFit/>
          </a:bodyPr>
          <a:lstStyle/>
          <a:p>
            <a:pPr marL="0" lvl="1" algn="just"/>
            <a:r>
              <a:rPr lang="es-AR" sz="2000" b="1" u="sng" dirty="0" smtClean="0">
                <a:solidFill>
                  <a:srgbClr val="C00000"/>
                </a:solidFill>
              </a:rPr>
              <a:t>Introducción</a:t>
            </a:r>
            <a:r>
              <a:rPr lang="es-AR" sz="2000" b="1" dirty="0" smtClean="0">
                <a:solidFill>
                  <a:srgbClr val="C00000"/>
                </a:solidFill>
              </a:rPr>
              <a:t>:</a:t>
            </a:r>
            <a:endParaRPr lang="es-AR" sz="2000" b="1" dirty="0">
              <a:solidFill>
                <a:srgbClr val="C00000"/>
              </a:solidFill>
            </a:endParaRPr>
          </a:p>
        </p:txBody>
      </p:sp>
      <p:sp>
        <p:nvSpPr>
          <p:cNvPr id="7" name="Rectángulo 6"/>
          <p:cNvSpPr/>
          <p:nvPr/>
        </p:nvSpPr>
        <p:spPr>
          <a:xfrm>
            <a:off x="905687" y="2230753"/>
            <a:ext cx="3760582" cy="923330"/>
          </a:xfrm>
          <a:prstGeom prst="rect">
            <a:avLst/>
          </a:prstGeom>
        </p:spPr>
        <p:txBody>
          <a:bodyPr wrap="square">
            <a:spAutoFit/>
          </a:bodyPr>
          <a:lstStyle/>
          <a:p>
            <a:pPr algn="just"/>
            <a:r>
              <a:rPr lang="es-AR" dirty="0" smtClean="0">
                <a:solidFill>
                  <a:srgbClr val="C00000"/>
                </a:solidFill>
              </a:rPr>
              <a:t>Controladores diseñados en base al Principio de Modelo Interno (PMI) permiten cumplir con:</a:t>
            </a:r>
            <a:endParaRPr lang="es-AR" dirty="0">
              <a:solidFill>
                <a:srgbClr val="C00000"/>
              </a:solidFill>
            </a:endParaRPr>
          </a:p>
        </p:txBody>
      </p:sp>
      <p:sp>
        <p:nvSpPr>
          <p:cNvPr id="3" name="Abrir llave 2"/>
          <p:cNvSpPr/>
          <p:nvPr/>
        </p:nvSpPr>
        <p:spPr>
          <a:xfrm>
            <a:off x="4922746" y="2114812"/>
            <a:ext cx="275772" cy="1117600"/>
          </a:xfrm>
          <a:prstGeom prst="leftBrace">
            <a:avLst>
              <a:gd name="adj1" fmla="val 56688"/>
              <a:gd name="adj2" fmla="val 50000"/>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0" name="Rectángulo 9"/>
          <p:cNvSpPr/>
          <p:nvPr/>
        </p:nvSpPr>
        <p:spPr>
          <a:xfrm>
            <a:off x="5198518" y="2135003"/>
            <a:ext cx="6659399" cy="1077218"/>
          </a:xfrm>
          <a:prstGeom prst="rect">
            <a:avLst/>
          </a:prstGeom>
        </p:spPr>
        <p:txBody>
          <a:bodyPr wrap="square">
            <a:spAutoFit/>
          </a:bodyPr>
          <a:lstStyle/>
          <a:p>
            <a:pPr marL="285750" indent="-285750" algn="just">
              <a:spcBef>
                <a:spcPts val="600"/>
              </a:spcBef>
              <a:buFont typeface="Wingdings" panose="05000000000000000000" pitchFamily="2" charset="2"/>
              <a:buChar char="q"/>
            </a:pPr>
            <a:r>
              <a:rPr lang="es-AR" dirty="0" smtClean="0">
                <a:solidFill>
                  <a:schemeClr val="accent5">
                    <a:lumMod val="75000"/>
                  </a:schemeClr>
                </a:solidFill>
              </a:rPr>
              <a:t>Rastreo asintótico de la referencia.</a:t>
            </a:r>
          </a:p>
          <a:p>
            <a:pPr marL="285750" indent="-285750" algn="just">
              <a:spcBef>
                <a:spcPts val="600"/>
              </a:spcBef>
              <a:buFont typeface="Wingdings" panose="05000000000000000000" pitchFamily="2" charset="2"/>
              <a:buChar char="q"/>
            </a:pPr>
            <a:r>
              <a:rPr lang="es-AR" dirty="0" smtClean="0">
                <a:solidFill>
                  <a:schemeClr val="accent5">
                    <a:lumMod val="75000"/>
                  </a:schemeClr>
                </a:solidFill>
              </a:rPr>
              <a:t>Rechazo a las perturbaciones.</a:t>
            </a:r>
          </a:p>
          <a:p>
            <a:pPr marL="285750" indent="-285750" algn="just">
              <a:spcBef>
                <a:spcPts val="600"/>
              </a:spcBef>
              <a:buFont typeface="Wingdings" panose="05000000000000000000" pitchFamily="2" charset="2"/>
              <a:buChar char="q"/>
            </a:pPr>
            <a:r>
              <a:rPr lang="es-AR" dirty="0" smtClean="0">
                <a:solidFill>
                  <a:schemeClr val="accent5">
                    <a:lumMod val="75000"/>
                  </a:schemeClr>
                </a:solidFill>
              </a:rPr>
              <a:t>Inmunidad a las variaciones paramétricas de la planta.</a:t>
            </a:r>
            <a:endParaRPr lang="es-AR" dirty="0">
              <a:solidFill>
                <a:schemeClr val="accent5">
                  <a:lumMod val="75000"/>
                </a:schemeClr>
              </a:solidFill>
            </a:endParaRPr>
          </a:p>
        </p:txBody>
      </p:sp>
      <p:sp>
        <p:nvSpPr>
          <p:cNvPr id="11" name="Text Box 3"/>
          <p:cNvSpPr txBox="1">
            <a:spLocks noChangeArrowheads="1"/>
          </p:cNvSpPr>
          <p:nvPr/>
        </p:nvSpPr>
        <p:spPr bwMode="auto">
          <a:xfrm>
            <a:off x="0" y="4121003"/>
            <a:ext cx="12000656" cy="2416046"/>
          </a:xfrm>
          <a:prstGeom prst="rect">
            <a:avLst/>
          </a:prstGeom>
          <a:noFill/>
          <a:ln w="9525">
            <a:noFill/>
            <a:miter lim="800000"/>
            <a:headEnd/>
            <a:tailEnd/>
          </a:ln>
          <a:effectLst/>
        </p:spPr>
        <p:txBody>
          <a:bodyPr wrap="square">
            <a:spAutoFit/>
          </a:bodyPr>
          <a:lstStyle>
            <a:lvl1pPr eaLnBrk="0" hangingPunct="0">
              <a:defRPr sz="2800" b="1">
                <a:solidFill>
                  <a:schemeClr val="tx1"/>
                </a:solidFill>
                <a:latin typeface="Arial" charset="0"/>
              </a:defRPr>
            </a:lvl1pPr>
            <a:lvl2pPr marL="358775" eaLnBrk="0" hangingPunct="0">
              <a:defRPr sz="2800" b="1">
                <a:solidFill>
                  <a:schemeClr val="tx1"/>
                </a:solidFill>
                <a:latin typeface="Arial" charset="0"/>
              </a:defRPr>
            </a:lvl2pPr>
            <a:lvl3pPr marL="892175" indent="-17145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lvl="1" algn="just" eaLnBrk="1" hangingPunct="1">
              <a:spcBef>
                <a:spcPts val="600"/>
              </a:spcBef>
              <a:buClr>
                <a:schemeClr val="accent5">
                  <a:lumMod val="75000"/>
                </a:schemeClr>
              </a:buClr>
              <a:buFont typeface="Wingdings" panose="05000000000000000000" pitchFamily="2" charset="2"/>
              <a:buChar char="ü"/>
              <a:defRPr/>
            </a:pPr>
            <a:r>
              <a:rPr lang="es-AR" sz="1800" b="0" dirty="0" smtClean="0">
                <a:solidFill>
                  <a:schemeClr val="accent5">
                    <a:lumMod val="75000"/>
                  </a:schemeClr>
                </a:solidFill>
              </a:rPr>
              <a:t> Robots Industriales (tareas repetitivas);</a:t>
            </a:r>
          </a:p>
          <a:p>
            <a:pPr lvl="1" algn="just" eaLnBrk="1" hangingPunct="1">
              <a:spcBef>
                <a:spcPts val="600"/>
              </a:spcBef>
              <a:buClr>
                <a:schemeClr val="accent5">
                  <a:lumMod val="75000"/>
                </a:schemeClr>
              </a:buClr>
              <a:buFont typeface="Wingdings" panose="05000000000000000000" pitchFamily="2" charset="2"/>
              <a:buChar char="ü"/>
              <a:defRPr/>
            </a:pPr>
            <a:r>
              <a:rPr lang="es-AR" sz="1800" b="0" dirty="0" smtClean="0">
                <a:solidFill>
                  <a:schemeClr val="accent5">
                    <a:lumMod val="75000"/>
                  </a:schemeClr>
                </a:solidFill>
              </a:rPr>
              <a:t> Control de motores (perturbaciones cíclicas);</a:t>
            </a:r>
          </a:p>
          <a:p>
            <a:pPr lvl="1" algn="just" eaLnBrk="1" hangingPunct="1">
              <a:spcBef>
                <a:spcPts val="600"/>
              </a:spcBef>
              <a:buClr>
                <a:schemeClr val="accent5">
                  <a:lumMod val="75000"/>
                </a:schemeClr>
              </a:buClr>
              <a:buFont typeface="Wingdings" panose="05000000000000000000" pitchFamily="2" charset="2"/>
              <a:buChar char="ü"/>
              <a:defRPr/>
            </a:pPr>
            <a:r>
              <a:rPr lang="es-AR" sz="1800" b="0" dirty="0" smtClean="0">
                <a:solidFill>
                  <a:schemeClr val="accent5">
                    <a:lumMod val="75000"/>
                  </a:schemeClr>
                </a:solidFill>
              </a:rPr>
              <a:t> Sistemas Giratorios: </a:t>
            </a:r>
          </a:p>
          <a:p>
            <a:pPr marL="1074738" lvl="2" indent="-363538" algn="just" eaLnBrk="1" hangingPunct="1">
              <a:spcBef>
                <a:spcPts val="600"/>
              </a:spcBef>
              <a:buClr>
                <a:schemeClr val="accent5">
                  <a:lumMod val="75000"/>
                </a:schemeClr>
              </a:buClr>
              <a:buFont typeface="Arial" panose="020B0604020202020204" pitchFamily="34" charset="0"/>
              <a:buChar char="•"/>
              <a:defRPr/>
            </a:pPr>
            <a:r>
              <a:rPr lang="es-AR" sz="1800" b="0" dirty="0" smtClean="0">
                <a:solidFill>
                  <a:schemeClr val="accent5">
                    <a:lumMod val="75000"/>
                  </a:schemeClr>
                </a:solidFill>
              </a:rPr>
              <a:t>Control de posición de servomotores en </a:t>
            </a:r>
            <a:r>
              <a:rPr lang="es-AR" sz="1800" b="0" dirty="0" err="1" smtClean="0">
                <a:solidFill>
                  <a:schemeClr val="accent5">
                    <a:lumMod val="75000"/>
                  </a:schemeClr>
                </a:solidFill>
              </a:rPr>
              <a:t>lecto</a:t>
            </a:r>
            <a:r>
              <a:rPr lang="es-AR" sz="1800" b="0" dirty="0" smtClean="0">
                <a:solidFill>
                  <a:schemeClr val="accent5">
                    <a:lumMod val="75000"/>
                  </a:schemeClr>
                </a:solidFill>
              </a:rPr>
              <a:t>/grabadores de DVD/CD y cualquier otro dispositivo de lectura/escritura por medios ópticos;</a:t>
            </a:r>
          </a:p>
          <a:p>
            <a:pPr marL="1074738" lvl="2" indent="-363538" algn="just" eaLnBrk="1" hangingPunct="1">
              <a:spcBef>
                <a:spcPts val="600"/>
              </a:spcBef>
              <a:buClr>
                <a:schemeClr val="accent5">
                  <a:lumMod val="75000"/>
                </a:schemeClr>
              </a:buClr>
              <a:buFont typeface="Arial" panose="020B0604020202020204" pitchFamily="34" charset="0"/>
              <a:buChar char="•"/>
              <a:defRPr/>
            </a:pPr>
            <a:r>
              <a:rPr lang="es-AR" sz="1800" b="0" dirty="0" smtClean="0">
                <a:solidFill>
                  <a:schemeClr val="accent5">
                    <a:lumMod val="75000"/>
                  </a:schemeClr>
                </a:solidFill>
              </a:rPr>
              <a:t>Control de posición de servomotores de Discos Rígidos;</a:t>
            </a:r>
          </a:p>
          <a:p>
            <a:pPr lvl="1" algn="just" eaLnBrk="1" hangingPunct="1">
              <a:spcBef>
                <a:spcPts val="600"/>
              </a:spcBef>
              <a:buClr>
                <a:schemeClr val="accent5">
                  <a:lumMod val="75000"/>
                </a:schemeClr>
              </a:buClr>
              <a:buFont typeface="Wingdings" panose="05000000000000000000" pitchFamily="2" charset="2"/>
              <a:buChar char="ü"/>
              <a:defRPr/>
            </a:pPr>
            <a:r>
              <a:rPr lang="es-AR" sz="1800" b="0" dirty="0" smtClean="0">
                <a:solidFill>
                  <a:schemeClr val="accent5">
                    <a:lumMod val="75000"/>
                  </a:schemeClr>
                </a:solidFill>
              </a:rPr>
              <a:t> Control de Convertidores Electrónicos de Potencia con perturbaciones periódicas;</a:t>
            </a:r>
          </a:p>
        </p:txBody>
      </p:sp>
      <p:sp>
        <p:nvSpPr>
          <p:cNvPr id="12" name="Rectángulo 11"/>
          <p:cNvSpPr/>
          <p:nvPr/>
        </p:nvSpPr>
        <p:spPr>
          <a:xfrm>
            <a:off x="187659" y="3489045"/>
            <a:ext cx="3313855" cy="400110"/>
          </a:xfrm>
          <a:prstGeom prst="rect">
            <a:avLst/>
          </a:prstGeom>
        </p:spPr>
        <p:txBody>
          <a:bodyPr wrap="square">
            <a:spAutoFit/>
          </a:bodyPr>
          <a:lstStyle/>
          <a:p>
            <a:pPr algn="just"/>
            <a:r>
              <a:rPr lang="es-AR" sz="2000" b="1" u="sng" dirty="0" smtClean="0">
                <a:solidFill>
                  <a:srgbClr val="C00000"/>
                </a:solidFill>
              </a:rPr>
              <a:t>Ejemplos de Aplicación</a:t>
            </a:r>
            <a:r>
              <a:rPr lang="es-AR" sz="2000" b="1" dirty="0" smtClean="0">
                <a:solidFill>
                  <a:srgbClr val="C00000"/>
                </a:solidFill>
              </a:rPr>
              <a:t>:</a:t>
            </a:r>
            <a:endParaRPr lang="es-AR" sz="2000" b="1" dirty="0">
              <a:solidFill>
                <a:srgbClr val="C00000"/>
              </a:solidFill>
            </a:endParaRPr>
          </a:p>
        </p:txBody>
      </p:sp>
      <p:sp>
        <p:nvSpPr>
          <p:cNvPr id="13" name="Rectángulo 12"/>
          <p:cNvSpPr/>
          <p:nvPr/>
        </p:nvSpPr>
        <p:spPr>
          <a:xfrm>
            <a:off x="183038" y="1034936"/>
            <a:ext cx="7774885" cy="400110"/>
          </a:xfrm>
          <a:prstGeom prst="rect">
            <a:avLst/>
          </a:prstGeom>
          <a:solidFill>
            <a:schemeClr val="tx1">
              <a:lumMod val="50000"/>
              <a:lumOff val="50000"/>
            </a:schemeClr>
          </a:solidFill>
        </p:spPr>
        <p:txBody>
          <a:bodyPr wrap="none">
            <a:spAutoFit/>
          </a:bodyPr>
          <a:lstStyle/>
          <a:p>
            <a:pPr marL="0" lvl="1" algn="ctr"/>
            <a:r>
              <a:rPr lang="es-AR" sz="2000" b="1" dirty="0" smtClean="0">
                <a:solidFill>
                  <a:srgbClr val="FFFF00"/>
                </a:solidFill>
              </a:rPr>
              <a:t>Controladores basados en el Principio de Modelo Interno (PMI)</a:t>
            </a:r>
            <a:endParaRPr lang="es-AR" sz="2000" b="1" dirty="0">
              <a:solidFill>
                <a:srgbClr val="FFFF00"/>
              </a:solidFill>
            </a:endParaRPr>
          </a:p>
        </p:txBody>
      </p:sp>
    </p:spTree>
    <p:extLst>
      <p:ext uri="{BB962C8B-B14F-4D97-AF65-F5344CB8AC3E}">
        <p14:creationId xmlns:p14="http://schemas.microsoft.com/office/powerpoint/2010/main" val="90636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Principio de Modelo Interno para Sistemas Discretos</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8" name="Rectángulo 7"/>
          <p:cNvSpPr/>
          <p:nvPr/>
        </p:nvSpPr>
        <p:spPr>
          <a:xfrm>
            <a:off x="184875" y="1076121"/>
            <a:ext cx="2408030" cy="400110"/>
          </a:xfrm>
          <a:prstGeom prst="rect">
            <a:avLst/>
          </a:prstGeom>
          <a:noFill/>
        </p:spPr>
        <p:txBody>
          <a:bodyPr wrap="none">
            <a:spAutoFit/>
          </a:bodyPr>
          <a:lstStyle/>
          <a:p>
            <a:pPr marL="0" lvl="1"/>
            <a:r>
              <a:rPr lang="es-AR" sz="2000" b="1" u="sng" dirty="0" smtClean="0">
                <a:solidFill>
                  <a:srgbClr val="C00000"/>
                </a:solidFill>
              </a:rPr>
              <a:t>Consideraciones</a:t>
            </a:r>
            <a:r>
              <a:rPr lang="es-AR" sz="2000" b="1" dirty="0" smtClean="0">
                <a:solidFill>
                  <a:srgbClr val="C00000"/>
                </a:solidFill>
              </a:rPr>
              <a:t>:</a:t>
            </a:r>
            <a:endParaRPr lang="es-AR" sz="2000" b="1" dirty="0">
              <a:solidFill>
                <a:srgbClr val="C00000"/>
              </a:solidFill>
            </a:endParaRPr>
          </a:p>
        </p:txBody>
      </p:sp>
      <p:sp>
        <p:nvSpPr>
          <p:cNvPr id="19" name="Rectángulo 18"/>
          <p:cNvSpPr/>
          <p:nvPr/>
        </p:nvSpPr>
        <p:spPr>
          <a:xfrm>
            <a:off x="6374606" y="1302406"/>
            <a:ext cx="2351926" cy="369332"/>
          </a:xfrm>
          <a:prstGeom prst="rect">
            <a:avLst/>
          </a:prstGeom>
          <a:solidFill>
            <a:schemeClr val="bg2"/>
          </a:solidFill>
        </p:spPr>
        <p:txBody>
          <a:bodyPr wrap="none">
            <a:spAutoFit/>
          </a:bodyPr>
          <a:lstStyle/>
          <a:p>
            <a:pPr marL="0" lvl="1" algn="ctr"/>
            <a:r>
              <a:rPr lang="es-AR" u="sng" dirty="0" smtClean="0">
                <a:solidFill>
                  <a:srgbClr val="663300"/>
                </a:solidFill>
              </a:rPr>
              <a:t>Planta y Controlador</a:t>
            </a:r>
            <a:r>
              <a:rPr lang="es-AR" dirty="0" smtClean="0">
                <a:solidFill>
                  <a:srgbClr val="663300"/>
                </a:solidFill>
              </a:rPr>
              <a:t>:</a:t>
            </a:r>
            <a:endParaRPr lang="es-AR" dirty="0">
              <a:solidFill>
                <a:srgbClr val="663300"/>
              </a:solidFill>
            </a:endParaRPr>
          </a:p>
        </p:txBody>
      </p:sp>
      <p:sp>
        <p:nvSpPr>
          <p:cNvPr id="20" name="Text Box 21"/>
          <p:cNvSpPr txBox="1">
            <a:spLocks noChangeArrowheads="1"/>
          </p:cNvSpPr>
          <p:nvPr/>
        </p:nvSpPr>
        <p:spPr bwMode="auto">
          <a:xfrm>
            <a:off x="8140700" y="1720431"/>
            <a:ext cx="385995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algn="just" eaLnBrk="1" hangingPunct="1"/>
            <a:r>
              <a:rPr lang="es-AR" altLang="es-AR" sz="1800" b="0" dirty="0" smtClean="0">
                <a:solidFill>
                  <a:srgbClr val="FF3300"/>
                </a:solidFill>
              </a:rPr>
              <a:t>- Estrictamente Propia: </a:t>
            </a:r>
            <a:r>
              <a:rPr lang="es-AR" altLang="es-AR" sz="2000" b="0" i="1" dirty="0">
                <a:solidFill>
                  <a:srgbClr val="FF3300"/>
                </a:solidFill>
                <a:latin typeface="Times New Roman" panose="02020603050405020304" pitchFamily="18" charset="0"/>
              </a:rPr>
              <a:t>n &gt; </a:t>
            </a:r>
            <a:r>
              <a:rPr lang="es-AR" altLang="es-AR" sz="2000" b="0" i="1" dirty="0" smtClean="0">
                <a:solidFill>
                  <a:srgbClr val="FF3300"/>
                </a:solidFill>
                <a:latin typeface="Times New Roman" panose="02020603050405020304" pitchFamily="18" charset="0"/>
              </a:rPr>
              <a:t>m</a:t>
            </a:r>
          </a:p>
          <a:p>
            <a:pPr marL="177800" indent="-177800" algn="just" eaLnBrk="1" hangingPunct="1"/>
            <a:r>
              <a:rPr lang="es-ES_tradnl" altLang="es-AR" sz="1800" b="0" dirty="0" smtClean="0">
                <a:solidFill>
                  <a:srgbClr val="FF3300"/>
                </a:solidFill>
              </a:rPr>
              <a:t>- No existe cancelación polo-cero, es decir </a:t>
            </a:r>
            <a:r>
              <a:rPr lang="es-ES_tradnl" altLang="es-AR" sz="2000" b="0" i="1" dirty="0" smtClean="0">
                <a:solidFill>
                  <a:srgbClr val="FF3300"/>
                </a:solidFill>
                <a:latin typeface="Times New Roman" panose="02020603050405020304" pitchFamily="18" charset="0"/>
                <a:cs typeface="Times New Roman" panose="02020603050405020304" pitchFamily="18" charset="0"/>
              </a:rPr>
              <a:t>N</a:t>
            </a:r>
            <a:r>
              <a:rPr lang="es-ES_tradnl" altLang="es-AR" sz="2000" b="0" dirty="0" smtClean="0">
                <a:solidFill>
                  <a:srgbClr val="FF3300"/>
                </a:solidFill>
                <a:latin typeface="Times New Roman" panose="02020603050405020304" pitchFamily="18" charset="0"/>
                <a:cs typeface="Times New Roman" panose="02020603050405020304" pitchFamily="18" charset="0"/>
              </a:rPr>
              <a:t>(</a:t>
            </a:r>
            <a:r>
              <a:rPr lang="es-ES_tradnl" altLang="es-AR" sz="2000" b="0" i="1" dirty="0" smtClean="0">
                <a:solidFill>
                  <a:srgbClr val="FF3300"/>
                </a:solidFill>
                <a:latin typeface="Times New Roman" panose="02020603050405020304" pitchFamily="18" charset="0"/>
                <a:cs typeface="Times New Roman" panose="02020603050405020304" pitchFamily="18" charset="0"/>
              </a:rPr>
              <a:t>z</a:t>
            </a:r>
            <a:r>
              <a:rPr lang="es-ES_tradnl" altLang="es-AR" sz="2000" b="0" dirty="0" smtClean="0">
                <a:solidFill>
                  <a:srgbClr val="FF3300"/>
                </a:solidFill>
                <a:latin typeface="Times New Roman" panose="02020603050405020304" pitchFamily="18" charset="0"/>
                <a:cs typeface="Times New Roman" panose="02020603050405020304" pitchFamily="18" charset="0"/>
              </a:rPr>
              <a:t>)</a:t>
            </a:r>
            <a:r>
              <a:rPr lang="es-ES_tradnl" altLang="es-AR" sz="2000" b="0" dirty="0" smtClean="0">
                <a:solidFill>
                  <a:srgbClr val="FF3300"/>
                </a:solidFill>
              </a:rPr>
              <a:t> </a:t>
            </a:r>
            <a:r>
              <a:rPr lang="es-ES_tradnl" altLang="es-AR" sz="1800" b="0" dirty="0" smtClean="0">
                <a:solidFill>
                  <a:srgbClr val="FF3300"/>
                </a:solidFill>
              </a:rPr>
              <a:t>y </a:t>
            </a:r>
            <a:r>
              <a:rPr lang="es-ES_tradnl" altLang="es-AR" sz="2000" b="0" i="1" dirty="0" smtClean="0">
                <a:solidFill>
                  <a:srgbClr val="FF3300"/>
                </a:solidFill>
                <a:latin typeface="Times New Roman" panose="02020603050405020304" pitchFamily="18" charset="0"/>
                <a:cs typeface="Times New Roman" panose="02020603050405020304" pitchFamily="18" charset="0"/>
              </a:rPr>
              <a:t>D</a:t>
            </a:r>
            <a:r>
              <a:rPr lang="es-ES_tradnl" altLang="es-AR" sz="2000" b="0" dirty="0" smtClean="0">
                <a:solidFill>
                  <a:srgbClr val="FF3300"/>
                </a:solidFill>
                <a:latin typeface="Times New Roman" panose="02020603050405020304" pitchFamily="18" charset="0"/>
                <a:cs typeface="Times New Roman" panose="02020603050405020304" pitchFamily="18" charset="0"/>
              </a:rPr>
              <a:t>(</a:t>
            </a:r>
            <a:r>
              <a:rPr lang="es-ES_tradnl" altLang="es-AR" sz="2000" b="0" i="1" dirty="0" smtClean="0">
                <a:solidFill>
                  <a:srgbClr val="FF3300"/>
                </a:solidFill>
                <a:latin typeface="Times New Roman" panose="02020603050405020304" pitchFamily="18" charset="0"/>
                <a:cs typeface="Times New Roman" panose="02020603050405020304" pitchFamily="18" charset="0"/>
              </a:rPr>
              <a:t>z</a:t>
            </a:r>
            <a:r>
              <a:rPr lang="es-ES_tradnl" altLang="es-AR" sz="2000" b="0" dirty="0" smtClean="0">
                <a:solidFill>
                  <a:srgbClr val="FF3300"/>
                </a:solidFill>
                <a:latin typeface="Times New Roman" panose="02020603050405020304" pitchFamily="18" charset="0"/>
                <a:cs typeface="Times New Roman" panose="02020603050405020304" pitchFamily="18" charset="0"/>
              </a:rPr>
              <a:t>)</a:t>
            </a:r>
            <a:r>
              <a:rPr lang="es-ES_tradnl" altLang="es-AR" sz="1800" b="0" dirty="0" smtClean="0">
                <a:solidFill>
                  <a:srgbClr val="FF3300"/>
                </a:solidFill>
              </a:rPr>
              <a:t> son </a:t>
            </a:r>
            <a:r>
              <a:rPr lang="es-ES_tradnl" altLang="es-AR" sz="1800" b="0" dirty="0" err="1" smtClean="0">
                <a:solidFill>
                  <a:srgbClr val="FF3300"/>
                </a:solidFill>
              </a:rPr>
              <a:t>coprimos</a:t>
            </a:r>
            <a:r>
              <a:rPr lang="es-ES_tradnl" altLang="es-AR" sz="1800" b="0" dirty="0">
                <a:solidFill>
                  <a:srgbClr val="FF3300"/>
                </a:solidFill>
              </a:rPr>
              <a:t>.</a:t>
            </a:r>
            <a:endParaRPr lang="es-AR" altLang="es-AR" sz="1800" b="0" dirty="0">
              <a:solidFill>
                <a:srgbClr val="FF3300"/>
              </a:solidFill>
            </a:endParaRPr>
          </a:p>
        </p:txBody>
      </p:sp>
      <p:sp>
        <p:nvSpPr>
          <p:cNvPr id="22" name="Text Box 22"/>
          <p:cNvSpPr txBox="1">
            <a:spLocks noChangeArrowheads="1"/>
          </p:cNvSpPr>
          <p:nvPr/>
        </p:nvSpPr>
        <p:spPr bwMode="auto">
          <a:xfrm>
            <a:off x="8181975" y="2808887"/>
            <a:ext cx="1989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eaLnBrk="1" hangingPunct="1">
              <a:defRPr sz="1800" b="0"/>
            </a:lvl1pPr>
            <a:lvl2pPr marL="742950" indent="-285750" eaLnBrk="0" hangingPunct="0">
              <a:defRPr sz="2800" b="1"/>
            </a:lvl2pPr>
            <a:lvl3pPr marL="1143000" indent="-228600" eaLnBrk="0" hangingPunct="0">
              <a:defRPr sz="2800" b="1"/>
            </a:lvl3pPr>
            <a:lvl4pPr marL="1600200" indent="-228600" eaLnBrk="0" hangingPunct="0">
              <a:defRPr sz="2800" b="1"/>
            </a:lvl4pPr>
            <a:lvl5pPr marL="2057400" indent="-228600" eaLnBrk="0" hangingPunct="0">
              <a:defRPr sz="2800" b="1"/>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lvl9pPr>
          </a:lstStyle>
          <a:p>
            <a:r>
              <a:rPr lang="es-AR" altLang="es-AR" dirty="0" smtClean="0">
                <a:solidFill>
                  <a:srgbClr val="FF3300"/>
                </a:solidFill>
              </a:rPr>
              <a:t>- Propia: </a:t>
            </a:r>
            <a:r>
              <a:rPr lang="es-AR" altLang="es-AR" sz="2000" i="1" dirty="0">
                <a:solidFill>
                  <a:srgbClr val="FF3300"/>
                </a:solidFill>
                <a:latin typeface="Times New Roman" panose="02020603050405020304" pitchFamily="18" charset="0"/>
              </a:rPr>
              <a:t>n </a:t>
            </a:r>
            <a:r>
              <a:rPr lang="es-AR" altLang="es-AR" sz="2000" dirty="0" smtClean="0">
                <a:solidFill>
                  <a:srgbClr val="FF3300"/>
                </a:solidFill>
                <a:latin typeface="Times New Roman" panose="02020603050405020304" pitchFamily="18" charset="0"/>
                <a:sym typeface="Symbol" panose="05050102010706020507" pitchFamily="18" charset="2"/>
              </a:rPr>
              <a:t></a:t>
            </a:r>
            <a:r>
              <a:rPr lang="es-AR" altLang="es-AR" sz="2000" i="1" dirty="0" smtClean="0">
                <a:solidFill>
                  <a:srgbClr val="FF3300"/>
                </a:solidFill>
                <a:latin typeface="Times New Roman" panose="02020603050405020304" pitchFamily="18" charset="0"/>
                <a:sym typeface="Symbol" panose="05050102010706020507" pitchFamily="18" charset="2"/>
              </a:rPr>
              <a:t> </a:t>
            </a:r>
            <a:r>
              <a:rPr lang="es-AR" altLang="es-AR" sz="2000" i="1" dirty="0" smtClean="0">
                <a:solidFill>
                  <a:srgbClr val="FF3300"/>
                </a:solidFill>
                <a:latin typeface="Times New Roman" panose="02020603050405020304" pitchFamily="18" charset="0"/>
              </a:rPr>
              <a:t>m</a:t>
            </a:r>
            <a:r>
              <a:rPr lang="es-AR" altLang="es-AR" sz="2000" dirty="0" smtClean="0">
                <a:solidFill>
                  <a:srgbClr val="FF3300"/>
                </a:solidFill>
              </a:rPr>
              <a:t> </a:t>
            </a:r>
            <a:endParaRPr lang="es-AR" altLang="es-AR" sz="2000" dirty="0">
              <a:solidFill>
                <a:srgbClr val="FF3300"/>
              </a:solidFill>
            </a:endParaRPr>
          </a:p>
        </p:txBody>
      </p:sp>
      <p:sp>
        <p:nvSpPr>
          <p:cNvPr id="24" name="Text Box 34"/>
          <p:cNvSpPr txBox="1">
            <a:spLocks noChangeArrowheads="1"/>
          </p:cNvSpPr>
          <p:nvPr/>
        </p:nvSpPr>
        <p:spPr bwMode="auto">
          <a:xfrm>
            <a:off x="6482044" y="3493369"/>
            <a:ext cx="5185686" cy="29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algn="ctr" eaLnBrk="1" hangingPunct="1">
              <a:lnSpc>
                <a:spcPct val="70000"/>
              </a:lnSpc>
              <a:spcBef>
                <a:spcPct val="50000"/>
              </a:spcBef>
            </a:pPr>
            <a:r>
              <a:rPr lang="es-AR" altLang="es-AR" sz="1800" b="0" i="1" dirty="0" smtClean="0">
                <a:solidFill>
                  <a:schemeClr val="tx1">
                    <a:lumMod val="50000"/>
                    <a:lumOff val="50000"/>
                  </a:schemeClr>
                </a:solidFill>
                <a:latin typeface="Times New Roman" panose="02020603050405020304" pitchFamily="18" charset="0"/>
              </a:rPr>
              <a:t>n</a:t>
            </a:r>
            <a:r>
              <a:rPr lang="es-AR" altLang="es-AR" sz="1800" b="0" dirty="0" smtClean="0">
                <a:solidFill>
                  <a:schemeClr val="tx1">
                    <a:lumMod val="50000"/>
                    <a:lumOff val="50000"/>
                  </a:schemeClr>
                </a:solidFill>
                <a:latin typeface="Times New Roman" panose="02020603050405020304" pitchFamily="18" charset="0"/>
              </a:rPr>
              <a:t>: </a:t>
            </a:r>
            <a:r>
              <a:rPr lang="es-AR" altLang="es-AR" sz="1600" b="0" dirty="0" smtClean="0">
                <a:solidFill>
                  <a:schemeClr val="tx1">
                    <a:lumMod val="50000"/>
                    <a:lumOff val="50000"/>
                  </a:schemeClr>
                </a:solidFill>
              </a:rPr>
              <a:t>Grado del numerador; </a:t>
            </a:r>
            <a:r>
              <a:rPr lang="es-AR" altLang="es-AR" sz="1800" b="0" i="1" dirty="0" smtClean="0">
                <a:solidFill>
                  <a:schemeClr val="tx1">
                    <a:lumMod val="50000"/>
                    <a:lumOff val="50000"/>
                  </a:schemeClr>
                </a:solidFill>
                <a:latin typeface="Times New Roman" panose="02020603050405020304" pitchFamily="18" charset="0"/>
              </a:rPr>
              <a:t>m</a:t>
            </a:r>
            <a:r>
              <a:rPr lang="es-AR" altLang="es-AR" sz="1800" b="0" dirty="0" smtClean="0">
                <a:solidFill>
                  <a:schemeClr val="tx1">
                    <a:lumMod val="50000"/>
                    <a:lumOff val="50000"/>
                  </a:schemeClr>
                </a:solidFill>
                <a:latin typeface="Times New Roman" panose="02020603050405020304" pitchFamily="18" charset="0"/>
              </a:rPr>
              <a:t>: </a:t>
            </a:r>
            <a:r>
              <a:rPr lang="es-AR" altLang="es-AR" sz="1600" b="0" dirty="0" smtClean="0">
                <a:solidFill>
                  <a:schemeClr val="tx1">
                    <a:lumMod val="50000"/>
                    <a:lumOff val="50000"/>
                  </a:schemeClr>
                </a:solidFill>
              </a:rPr>
              <a:t>Grado del denominador.</a:t>
            </a:r>
            <a:endParaRPr lang="es-AR" altLang="es-AR" sz="1800" b="0" dirty="0">
              <a:solidFill>
                <a:schemeClr val="tx1">
                  <a:lumMod val="50000"/>
                  <a:lumOff val="50000"/>
                </a:schemeClr>
              </a:solidFill>
            </a:endParaRPr>
          </a:p>
        </p:txBody>
      </p:sp>
      <p:graphicFrame>
        <p:nvGraphicFramePr>
          <p:cNvPr id="28" name="1 Objeto"/>
          <p:cNvGraphicFramePr>
            <a:graphicFrameLocks noChangeAspect="1"/>
          </p:cNvGraphicFramePr>
          <p:nvPr>
            <p:extLst/>
          </p:nvPr>
        </p:nvGraphicFramePr>
        <p:xfrm>
          <a:off x="6355462" y="1821043"/>
          <a:ext cx="1573213" cy="700088"/>
        </p:xfrm>
        <a:graphic>
          <a:graphicData uri="http://schemas.openxmlformats.org/presentationml/2006/ole">
            <mc:AlternateContent xmlns:mc="http://schemas.openxmlformats.org/markup-compatibility/2006">
              <mc:Choice xmlns:v="urn:schemas-microsoft-com:vml" Requires="v">
                <p:oleObj spid="_x0000_s509982" name="Equation" r:id="rId4" imgW="939600" imgH="419040" progId="Equation.DSMT4">
                  <p:embed/>
                </p:oleObj>
              </mc:Choice>
              <mc:Fallback>
                <p:oleObj name="Equation" r:id="rId4" imgW="939600" imgH="419040" progId="Equation.DSMT4">
                  <p:embed/>
                  <p:pic>
                    <p:nvPicPr>
                      <p:cNvPr id="28" name="1 Objeto"/>
                      <p:cNvPicPr>
                        <a:picLocks noChangeAspect="1" noChangeArrowheads="1"/>
                      </p:cNvPicPr>
                      <p:nvPr/>
                    </p:nvPicPr>
                    <p:blipFill>
                      <a:blip r:embed="rId5"/>
                      <a:srcRect/>
                      <a:stretch>
                        <a:fillRect/>
                      </a:stretch>
                    </p:blipFill>
                    <p:spPr bwMode="auto">
                      <a:xfrm>
                        <a:off x="6355462" y="1821043"/>
                        <a:ext cx="1573213" cy="700088"/>
                      </a:xfrm>
                      <a:prstGeom prst="rect">
                        <a:avLst/>
                      </a:prstGeom>
                      <a:noFill/>
                      <a:ln>
                        <a:noFill/>
                      </a:ln>
                      <a:extLst/>
                    </p:spPr>
                  </p:pic>
                </p:oleObj>
              </mc:Fallback>
            </mc:AlternateContent>
          </a:graphicData>
        </a:graphic>
      </p:graphicFrame>
      <p:sp>
        <p:nvSpPr>
          <p:cNvPr id="29" name="Rectángulo 28"/>
          <p:cNvSpPr/>
          <p:nvPr/>
        </p:nvSpPr>
        <p:spPr>
          <a:xfrm>
            <a:off x="1497068" y="3260383"/>
            <a:ext cx="3275256" cy="369332"/>
          </a:xfrm>
          <a:prstGeom prst="rect">
            <a:avLst/>
          </a:prstGeom>
          <a:noFill/>
        </p:spPr>
        <p:txBody>
          <a:bodyPr wrap="none">
            <a:spAutoFit/>
          </a:bodyPr>
          <a:lstStyle/>
          <a:p>
            <a:pPr marL="0" lvl="1" algn="ctr"/>
            <a:r>
              <a:rPr lang="es-AR" b="1" dirty="0" smtClean="0">
                <a:solidFill>
                  <a:srgbClr val="663300"/>
                </a:solidFill>
              </a:rPr>
              <a:t>Sistema de control SISO LIT</a:t>
            </a:r>
            <a:endParaRPr lang="es-AR" b="1" dirty="0">
              <a:solidFill>
                <a:srgbClr val="663300"/>
              </a:solidFill>
            </a:endParaRPr>
          </a:p>
        </p:txBody>
      </p:sp>
      <p:graphicFrame>
        <p:nvGraphicFramePr>
          <p:cNvPr id="31" name="1 Objeto"/>
          <p:cNvGraphicFramePr>
            <a:graphicFrameLocks noChangeAspect="1"/>
          </p:cNvGraphicFramePr>
          <p:nvPr>
            <p:extLst/>
          </p:nvPr>
        </p:nvGraphicFramePr>
        <p:xfrm>
          <a:off x="6396038" y="2605088"/>
          <a:ext cx="1533525" cy="806450"/>
        </p:xfrm>
        <a:graphic>
          <a:graphicData uri="http://schemas.openxmlformats.org/presentationml/2006/ole">
            <mc:AlternateContent xmlns:mc="http://schemas.openxmlformats.org/markup-compatibility/2006">
              <mc:Choice xmlns:v="urn:schemas-microsoft-com:vml" Requires="v">
                <p:oleObj spid="_x0000_s509983" name="Equation" r:id="rId6" imgW="914400" imgH="482400" progId="Equation.DSMT4">
                  <p:embed/>
                </p:oleObj>
              </mc:Choice>
              <mc:Fallback>
                <p:oleObj name="Equation" r:id="rId6" imgW="914400" imgH="482400" progId="Equation.DSMT4">
                  <p:embed/>
                  <p:pic>
                    <p:nvPicPr>
                      <p:cNvPr id="31" name="1 Objeto"/>
                      <p:cNvPicPr>
                        <a:picLocks noChangeAspect="1" noChangeArrowheads="1"/>
                      </p:cNvPicPr>
                      <p:nvPr/>
                    </p:nvPicPr>
                    <p:blipFill>
                      <a:blip r:embed="rId7"/>
                      <a:srcRect/>
                      <a:stretch>
                        <a:fillRect/>
                      </a:stretch>
                    </p:blipFill>
                    <p:spPr bwMode="auto">
                      <a:xfrm>
                        <a:off x="6396038" y="2605088"/>
                        <a:ext cx="1533525" cy="806450"/>
                      </a:xfrm>
                      <a:prstGeom prst="rect">
                        <a:avLst/>
                      </a:prstGeom>
                      <a:noFill/>
                      <a:ln>
                        <a:noFill/>
                      </a:ln>
                      <a:extLst/>
                    </p:spPr>
                  </p:pic>
                </p:oleObj>
              </mc:Fallback>
            </mc:AlternateContent>
          </a:graphicData>
        </a:graphic>
      </p:graphicFrame>
      <p:sp>
        <p:nvSpPr>
          <p:cNvPr id="35" name="Text Box 20"/>
          <p:cNvSpPr txBox="1">
            <a:spLocks noChangeArrowheads="1"/>
          </p:cNvSpPr>
          <p:nvPr/>
        </p:nvSpPr>
        <p:spPr bwMode="auto">
          <a:xfrm>
            <a:off x="8271331" y="4154693"/>
            <a:ext cx="3234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50000"/>
              </a:spcBef>
            </a:pPr>
            <a:r>
              <a:rPr lang="es-AR" altLang="es-AR" sz="1800" b="0" dirty="0" smtClean="0">
                <a:solidFill>
                  <a:srgbClr val="FF3300"/>
                </a:solidFill>
              </a:rPr>
              <a:t>- Son </a:t>
            </a:r>
            <a:r>
              <a:rPr lang="es-AR" altLang="es-AR" sz="1800" b="0" dirty="0">
                <a:solidFill>
                  <a:srgbClr val="FF3300"/>
                </a:solidFill>
              </a:rPr>
              <a:t>polinomios </a:t>
            </a:r>
            <a:r>
              <a:rPr lang="es-AR" altLang="es-AR" sz="1800" b="0" dirty="0" smtClean="0">
                <a:solidFill>
                  <a:srgbClr val="FF3300"/>
                </a:solidFill>
              </a:rPr>
              <a:t>conocidos.</a:t>
            </a:r>
            <a:endParaRPr lang="es-AR" altLang="es-AR" sz="1800" b="0" dirty="0">
              <a:solidFill>
                <a:srgbClr val="FF3300"/>
              </a:solidFill>
            </a:endParaRPr>
          </a:p>
        </p:txBody>
      </p:sp>
      <p:sp>
        <p:nvSpPr>
          <p:cNvPr id="39" name="Text Box 31"/>
          <p:cNvSpPr txBox="1">
            <a:spLocks noChangeArrowheads="1"/>
          </p:cNvSpPr>
          <p:nvPr/>
        </p:nvSpPr>
        <p:spPr bwMode="auto">
          <a:xfrm>
            <a:off x="8271331" y="4617337"/>
            <a:ext cx="389175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eaLnBrk="1" hangingPunct="1">
              <a:spcBef>
                <a:spcPct val="50000"/>
              </a:spcBef>
              <a:defRPr sz="1800" b="0">
                <a:solidFill>
                  <a:srgbClr val="0000FF"/>
                </a:solidFill>
              </a:defRPr>
            </a:lvl1pPr>
            <a:lvl2pPr marL="742950" indent="-285750" eaLnBrk="0" hangingPunct="0">
              <a:defRPr sz="2800" b="1"/>
            </a:lvl2pPr>
            <a:lvl3pPr marL="1143000" indent="-228600" eaLnBrk="0" hangingPunct="0">
              <a:defRPr sz="2800" b="1"/>
            </a:lvl3pPr>
            <a:lvl4pPr marL="1600200" indent="-228600" eaLnBrk="0" hangingPunct="0">
              <a:defRPr sz="2800" b="1"/>
            </a:lvl4pPr>
            <a:lvl5pPr marL="2057400" indent="-228600" eaLnBrk="0" hangingPunct="0">
              <a:defRPr sz="2800" b="1"/>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lvl9pPr>
          </a:lstStyle>
          <a:p>
            <a:pPr marL="174625" indent="-174625"/>
            <a:r>
              <a:rPr lang="es-AR" altLang="es-AR" dirty="0" smtClean="0">
                <a:solidFill>
                  <a:srgbClr val="FF3300"/>
                </a:solidFill>
              </a:rPr>
              <a:t>- Son </a:t>
            </a:r>
            <a:r>
              <a:rPr lang="es-AR" altLang="es-AR" dirty="0">
                <a:solidFill>
                  <a:srgbClr val="FF3300"/>
                </a:solidFill>
              </a:rPr>
              <a:t>polinomios arbitrarios siempre </a:t>
            </a:r>
            <a:r>
              <a:rPr lang="es-AR" altLang="es-AR" dirty="0" smtClean="0">
                <a:solidFill>
                  <a:srgbClr val="FF3300"/>
                </a:solidFill>
              </a:rPr>
              <a:t>que </a:t>
            </a:r>
            <a:r>
              <a:rPr lang="es-AR" altLang="es-AR" sz="2000" i="1" dirty="0" smtClean="0">
                <a:solidFill>
                  <a:srgbClr val="FF3300"/>
                </a:solidFill>
                <a:latin typeface="Times New Roman" panose="02020603050405020304" pitchFamily="18" charset="0"/>
                <a:cs typeface="Times New Roman" panose="02020603050405020304" pitchFamily="18" charset="0"/>
              </a:rPr>
              <a:t>R</a:t>
            </a:r>
            <a:r>
              <a:rPr lang="es-AR" altLang="es-AR" sz="2000" dirty="0" smtClean="0">
                <a:solidFill>
                  <a:srgbClr val="FF3300"/>
                </a:solidFill>
                <a:latin typeface="Times New Roman" panose="02020603050405020304" pitchFamily="18" charset="0"/>
                <a:cs typeface="Times New Roman" panose="02020603050405020304" pitchFamily="18" charset="0"/>
              </a:rPr>
              <a:t>(z) </a:t>
            </a:r>
            <a:r>
              <a:rPr lang="es-AR" altLang="es-AR" dirty="0" smtClean="0">
                <a:solidFill>
                  <a:srgbClr val="FF3300"/>
                </a:solidFill>
              </a:rPr>
              <a:t>y </a:t>
            </a:r>
            <a:r>
              <a:rPr lang="es-AR" altLang="es-AR" sz="2000" i="1" dirty="0" smtClean="0">
                <a:solidFill>
                  <a:srgbClr val="FF3300"/>
                </a:solidFill>
                <a:latin typeface="Times New Roman" panose="02020603050405020304" pitchFamily="18" charset="0"/>
                <a:cs typeface="Times New Roman" panose="02020603050405020304" pitchFamily="18" charset="0"/>
              </a:rPr>
              <a:t>W</a:t>
            </a:r>
            <a:r>
              <a:rPr lang="es-AR" altLang="es-AR" sz="2000" dirty="0" smtClean="0">
                <a:solidFill>
                  <a:srgbClr val="FF3300"/>
                </a:solidFill>
                <a:latin typeface="Times New Roman" panose="02020603050405020304" pitchFamily="18" charset="0"/>
                <a:cs typeface="Times New Roman" panose="02020603050405020304" pitchFamily="18" charset="0"/>
              </a:rPr>
              <a:t>(z)</a:t>
            </a:r>
            <a:r>
              <a:rPr lang="es-AR" altLang="es-AR" dirty="0" smtClean="0">
                <a:solidFill>
                  <a:srgbClr val="FF3300"/>
                </a:solidFill>
              </a:rPr>
              <a:t> resulten propios.</a:t>
            </a:r>
            <a:endParaRPr lang="es-AR" altLang="es-AR" dirty="0">
              <a:solidFill>
                <a:srgbClr val="FF3300"/>
              </a:solidFill>
            </a:endParaRPr>
          </a:p>
        </p:txBody>
      </p:sp>
      <p:sp>
        <p:nvSpPr>
          <p:cNvPr id="45" name="Text Box 52"/>
          <p:cNvSpPr txBox="1">
            <a:spLocks noChangeArrowheads="1"/>
          </p:cNvSpPr>
          <p:nvPr/>
        </p:nvSpPr>
        <p:spPr bwMode="auto">
          <a:xfrm>
            <a:off x="255035" y="4399664"/>
            <a:ext cx="1869685" cy="646331"/>
          </a:xfrm>
          <a:prstGeom prst="rect">
            <a:avLst/>
          </a:prstGeom>
          <a:solidFill>
            <a:schemeClr val="bg2"/>
          </a:solidFill>
          <a:ln w="9525">
            <a:noFill/>
            <a:miter lim="800000"/>
            <a:headEnd/>
            <a:tailEnd/>
          </a:ln>
          <a:effectLst/>
        </p:spPr>
        <p:txBody>
          <a:bodyPr wrap="square">
            <a:spAutoFit/>
          </a:bodyPr>
          <a:lstStyle/>
          <a:p>
            <a:pPr algn="ctr">
              <a:spcBef>
                <a:spcPct val="50000"/>
              </a:spcBef>
              <a:defRPr/>
            </a:pPr>
            <a:r>
              <a:rPr lang="es-AR" b="0" u="sng" dirty="0" smtClean="0">
                <a:solidFill>
                  <a:srgbClr val="663300"/>
                </a:solidFill>
                <a:latin typeface="Arial" charset="0"/>
              </a:rPr>
              <a:t>Referencia </a:t>
            </a:r>
            <a:r>
              <a:rPr lang="es-AR" b="0" u="sng" dirty="0">
                <a:solidFill>
                  <a:srgbClr val="663300"/>
                </a:solidFill>
                <a:latin typeface="Arial" charset="0"/>
              </a:rPr>
              <a:t>y </a:t>
            </a:r>
            <a:r>
              <a:rPr lang="es-AR" b="0" u="sng" dirty="0" smtClean="0">
                <a:solidFill>
                  <a:srgbClr val="663300"/>
                </a:solidFill>
                <a:latin typeface="Arial" charset="0"/>
              </a:rPr>
              <a:t>Perturbación</a:t>
            </a:r>
            <a:r>
              <a:rPr lang="es-AR" b="0" dirty="0" smtClean="0">
                <a:solidFill>
                  <a:srgbClr val="663300"/>
                </a:solidFill>
                <a:latin typeface="Arial" charset="0"/>
              </a:rPr>
              <a:t>:</a:t>
            </a:r>
            <a:endParaRPr lang="es-AR" b="0" dirty="0">
              <a:solidFill>
                <a:srgbClr val="663300"/>
              </a:solidFill>
              <a:latin typeface="Arial" charset="0"/>
            </a:endParaRPr>
          </a:p>
        </p:txBody>
      </p:sp>
      <p:graphicFrame>
        <p:nvGraphicFramePr>
          <p:cNvPr id="47" name="1 Objeto"/>
          <p:cNvGraphicFramePr>
            <a:graphicFrameLocks noChangeAspect="1"/>
          </p:cNvGraphicFramePr>
          <p:nvPr>
            <p:extLst/>
          </p:nvPr>
        </p:nvGraphicFramePr>
        <p:xfrm>
          <a:off x="2382546" y="4362468"/>
          <a:ext cx="1446213" cy="720725"/>
        </p:xfrm>
        <a:graphic>
          <a:graphicData uri="http://schemas.openxmlformats.org/presentationml/2006/ole">
            <mc:AlternateContent xmlns:mc="http://schemas.openxmlformats.org/markup-compatibility/2006">
              <mc:Choice xmlns:v="urn:schemas-microsoft-com:vml" Requires="v">
                <p:oleObj spid="_x0000_s509984" name="Equation" r:id="rId8" imgW="863280" imgH="431640" progId="Equation.DSMT4">
                  <p:embed/>
                </p:oleObj>
              </mc:Choice>
              <mc:Fallback>
                <p:oleObj name="Equation" r:id="rId8" imgW="863280" imgH="431640" progId="Equation.DSMT4">
                  <p:embed/>
                  <p:pic>
                    <p:nvPicPr>
                      <p:cNvPr id="47" name="1 Objeto"/>
                      <p:cNvPicPr>
                        <a:picLocks noChangeAspect="1" noChangeArrowheads="1"/>
                      </p:cNvPicPr>
                      <p:nvPr/>
                    </p:nvPicPr>
                    <p:blipFill>
                      <a:blip r:embed="rId9"/>
                      <a:srcRect/>
                      <a:stretch>
                        <a:fillRect/>
                      </a:stretch>
                    </p:blipFill>
                    <p:spPr bwMode="auto">
                      <a:xfrm>
                        <a:off x="2382546" y="4362468"/>
                        <a:ext cx="1446213" cy="720725"/>
                      </a:xfrm>
                      <a:prstGeom prst="rect">
                        <a:avLst/>
                      </a:prstGeom>
                      <a:noFill/>
                      <a:ln>
                        <a:noFill/>
                      </a:ln>
                      <a:extLst/>
                    </p:spPr>
                  </p:pic>
                </p:oleObj>
              </mc:Fallback>
            </mc:AlternateContent>
          </a:graphicData>
        </a:graphic>
      </p:graphicFrame>
      <p:graphicFrame>
        <p:nvGraphicFramePr>
          <p:cNvPr id="48" name="1 Objeto"/>
          <p:cNvGraphicFramePr>
            <a:graphicFrameLocks noChangeAspect="1"/>
          </p:cNvGraphicFramePr>
          <p:nvPr>
            <p:extLst/>
          </p:nvPr>
        </p:nvGraphicFramePr>
        <p:xfrm>
          <a:off x="4175002" y="4362468"/>
          <a:ext cx="1530350" cy="720725"/>
        </p:xfrm>
        <a:graphic>
          <a:graphicData uri="http://schemas.openxmlformats.org/presentationml/2006/ole">
            <mc:AlternateContent xmlns:mc="http://schemas.openxmlformats.org/markup-compatibility/2006">
              <mc:Choice xmlns:v="urn:schemas-microsoft-com:vml" Requires="v">
                <p:oleObj spid="_x0000_s509985" name="Equation" r:id="rId10" imgW="914400" imgH="431640" progId="Equation.DSMT4">
                  <p:embed/>
                </p:oleObj>
              </mc:Choice>
              <mc:Fallback>
                <p:oleObj name="Equation" r:id="rId10" imgW="914400" imgH="431640" progId="Equation.DSMT4">
                  <p:embed/>
                  <p:pic>
                    <p:nvPicPr>
                      <p:cNvPr id="48" name="1 Objeto"/>
                      <p:cNvPicPr>
                        <a:picLocks noChangeAspect="1" noChangeArrowheads="1"/>
                      </p:cNvPicPr>
                      <p:nvPr/>
                    </p:nvPicPr>
                    <p:blipFill>
                      <a:blip r:embed="rId11"/>
                      <a:srcRect/>
                      <a:stretch>
                        <a:fillRect/>
                      </a:stretch>
                    </p:blipFill>
                    <p:spPr bwMode="auto">
                      <a:xfrm>
                        <a:off x="4175002" y="4362468"/>
                        <a:ext cx="1530350" cy="720725"/>
                      </a:xfrm>
                      <a:prstGeom prst="rect">
                        <a:avLst/>
                      </a:prstGeom>
                      <a:noFill/>
                      <a:ln>
                        <a:noFill/>
                      </a:ln>
                      <a:extLst/>
                    </p:spPr>
                  </p:pic>
                </p:oleObj>
              </mc:Fallback>
            </mc:AlternateContent>
          </a:graphicData>
        </a:graphic>
      </p:graphicFrame>
      <p:graphicFrame>
        <p:nvGraphicFramePr>
          <p:cNvPr id="49" name="1 Objeto"/>
          <p:cNvGraphicFramePr>
            <a:graphicFrameLocks noChangeAspect="1"/>
          </p:cNvGraphicFramePr>
          <p:nvPr>
            <p:extLst/>
          </p:nvPr>
        </p:nvGraphicFramePr>
        <p:xfrm>
          <a:off x="6481567" y="4151321"/>
          <a:ext cx="1531938" cy="381000"/>
        </p:xfrm>
        <a:graphic>
          <a:graphicData uri="http://schemas.openxmlformats.org/presentationml/2006/ole">
            <mc:AlternateContent xmlns:mc="http://schemas.openxmlformats.org/markup-compatibility/2006">
              <mc:Choice xmlns:v="urn:schemas-microsoft-com:vml" Requires="v">
                <p:oleObj spid="_x0000_s509986" name="Equation" r:id="rId12" imgW="914400" imgH="228600" progId="Equation.DSMT4">
                  <p:embed/>
                </p:oleObj>
              </mc:Choice>
              <mc:Fallback>
                <p:oleObj name="Equation" r:id="rId12" imgW="914400" imgH="228600" progId="Equation.DSMT4">
                  <p:embed/>
                  <p:pic>
                    <p:nvPicPr>
                      <p:cNvPr id="49" name="1 Objeto"/>
                      <p:cNvPicPr>
                        <a:picLocks noChangeAspect="1" noChangeArrowheads="1"/>
                      </p:cNvPicPr>
                      <p:nvPr/>
                    </p:nvPicPr>
                    <p:blipFill>
                      <a:blip r:embed="rId13"/>
                      <a:srcRect/>
                      <a:stretch>
                        <a:fillRect/>
                      </a:stretch>
                    </p:blipFill>
                    <p:spPr bwMode="auto">
                      <a:xfrm>
                        <a:off x="6481567" y="4151321"/>
                        <a:ext cx="1531938" cy="381000"/>
                      </a:xfrm>
                      <a:prstGeom prst="rect">
                        <a:avLst/>
                      </a:prstGeom>
                      <a:noFill/>
                      <a:ln>
                        <a:noFill/>
                      </a:ln>
                      <a:extLst/>
                    </p:spPr>
                  </p:pic>
                </p:oleObj>
              </mc:Fallback>
            </mc:AlternateContent>
          </a:graphicData>
        </a:graphic>
      </p:graphicFrame>
      <p:graphicFrame>
        <p:nvGraphicFramePr>
          <p:cNvPr id="50" name="1 Objeto"/>
          <p:cNvGraphicFramePr>
            <a:graphicFrameLocks noChangeAspect="1"/>
          </p:cNvGraphicFramePr>
          <p:nvPr>
            <p:extLst/>
          </p:nvPr>
        </p:nvGraphicFramePr>
        <p:xfrm>
          <a:off x="6483545" y="4747730"/>
          <a:ext cx="1552575" cy="381000"/>
        </p:xfrm>
        <a:graphic>
          <a:graphicData uri="http://schemas.openxmlformats.org/presentationml/2006/ole">
            <mc:AlternateContent xmlns:mc="http://schemas.openxmlformats.org/markup-compatibility/2006">
              <mc:Choice xmlns:v="urn:schemas-microsoft-com:vml" Requires="v">
                <p:oleObj spid="_x0000_s509987" name="Equation" r:id="rId14" imgW="927000" imgH="228600" progId="Equation.DSMT4">
                  <p:embed/>
                </p:oleObj>
              </mc:Choice>
              <mc:Fallback>
                <p:oleObj name="Equation" r:id="rId14" imgW="927000" imgH="228600" progId="Equation.DSMT4">
                  <p:embed/>
                  <p:pic>
                    <p:nvPicPr>
                      <p:cNvPr id="50" name="1 Objeto"/>
                      <p:cNvPicPr>
                        <a:picLocks noChangeAspect="1" noChangeArrowheads="1"/>
                      </p:cNvPicPr>
                      <p:nvPr/>
                    </p:nvPicPr>
                    <p:blipFill>
                      <a:blip r:embed="rId15"/>
                      <a:srcRect/>
                      <a:stretch>
                        <a:fillRect/>
                      </a:stretch>
                    </p:blipFill>
                    <p:spPr bwMode="auto">
                      <a:xfrm>
                        <a:off x="6483545" y="4747730"/>
                        <a:ext cx="1552575" cy="381000"/>
                      </a:xfrm>
                      <a:prstGeom prst="rect">
                        <a:avLst/>
                      </a:prstGeom>
                      <a:noFill/>
                      <a:ln>
                        <a:noFill/>
                      </a:ln>
                      <a:extLst/>
                    </p:spPr>
                  </p:pic>
                </p:oleObj>
              </mc:Fallback>
            </mc:AlternateContent>
          </a:graphicData>
        </a:graphic>
      </p:graphicFrame>
      <p:sp>
        <p:nvSpPr>
          <p:cNvPr id="51" name="Abrir llave 50"/>
          <p:cNvSpPr/>
          <p:nvPr/>
        </p:nvSpPr>
        <p:spPr>
          <a:xfrm>
            <a:off x="6215769" y="4185100"/>
            <a:ext cx="139693" cy="1078568"/>
          </a:xfrm>
          <a:prstGeom prst="leftBrace">
            <a:avLst>
              <a:gd name="adj1" fmla="val 4407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52" name="Text Box 56"/>
          <p:cNvSpPr txBox="1">
            <a:spLocks noChangeArrowheads="1"/>
          </p:cNvSpPr>
          <p:nvPr/>
        </p:nvSpPr>
        <p:spPr bwMode="auto">
          <a:xfrm>
            <a:off x="800268" y="5785058"/>
            <a:ext cx="10591464" cy="646331"/>
          </a:xfrm>
          <a:prstGeom prst="rect">
            <a:avLst/>
          </a:prstGeom>
          <a:solidFill>
            <a:schemeClr val="accent4">
              <a:lumMod val="40000"/>
              <a:lumOff val="60000"/>
            </a:schemeClr>
          </a:solidFill>
          <a:ln w="9525" cmpd="dbl">
            <a:solidFill>
              <a:schemeClr val="tx1">
                <a:lumMod val="50000"/>
                <a:lumOff val="50000"/>
              </a:schemeClr>
            </a:solidFill>
            <a:prstDash val="solid"/>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s-AR" b="0" dirty="0">
                <a:solidFill>
                  <a:srgbClr val="663300"/>
                </a:solidFill>
                <a:latin typeface="Arial" charset="0"/>
              </a:rPr>
              <a:t>Para </a:t>
            </a:r>
            <a:r>
              <a:rPr lang="es-AR" b="0" dirty="0" smtClean="0">
                <a:solidFill>
                  <a:srgbClr val="663300"/>
                </a:solidFill>
                <a:latin typeface="Arial" charset="0"/>
              </a:rPr>
              <a:t>diseñar el controlador en base al PMI, se requiere información </a:t>
            </a:r>
            <a:r>
              <a:rPr lang="es-AR" b="0" dirty="0">
                <a:solidFill>
                  <a:srgbClr val="663300"/>
                </a:solidFill>
                <a:latin typeface="Arial" charset="0"/>
              </a:rPr>
              <a:t>sobre </a:t>
            </a:r>
            <a:r>
              <a:rPr lang="es-AR" b="0" dirty="0" smtClean="0">
                <a:solidFill>
                  <a:srgbClr val="663300"/>
                </a:solidFill>
                <a:latin typeface="Arial" charset="0"/>
              </a:rPr>
              <a:t>las dinámicas </a:t>
            </a:r>
            <a:r>
              <a:rPr lang="es-AR" b="0" dirty="0">
                <a:solidFill>
                  <a:srgbClr val="663300"/>
                </a:solidFill>
                <a:latin typeface="Arial" charset="0"/>
              </a:rPr>
              <a:t>de la referencia y </a:t>
            </a:r>
            <a:r>
              <a:rPr lang="es-AR" b="0" dirty="0" smtClean="0">
                <a:solidFill>
                  <a:srgbClr val="663300"/>
                </a:solidFill>
                <a:latin typeface="Arial" charset="0"/>
              </a:rPr>
              <a:t>de la perturbación.</a:t>
            </a:r>
            <a:endParaRPr lang="es-AR" b="0" dirty="0">
              <a:solidFill>
                <a:srgbClr val="663300"/>
              </a:solidFill>
              <a:latin typeface="Arial" charset="0"/>
            </a:endParaRPr>
          </a:p>
        </p:txBody>
      </p:sp>
      <p:grpSp>
        <p:nvGrpSpPr>
          <p:cNvPr id="3" name="Grupo 2"/>
          <p:cNvGrpSpPr/>
          <p:nvPr/>
        </p:nvGrpSpPr>
        <p:grpSpPr>
          <a:xfrm>
            <a:off x="184875" y="1413110"/>
            <a:ext cx="5770699" cy="1800000"/>
            <a:chOff x="184875" y="1413110"/>
            <a:chExt cx="5770699" cy="1800000"/>
          </a:xfrm>
        </p:grpSpPr>
        <p:pic>
          <p:nvPicPr>
            <p:cNvPr id="12" name="Imagen 11"/>
            <p:cNvPicPr>
              <a:picLocks noChangeAspect="1"/>
            </p:cNvPicPr>
            <p:nvPr/>
          </p:nvPicPr>
          <p:blipFill>
            <a:blip r:embed="rId16"/>
            <a:stretch>
              <a:fillRect/>
            </a:stretch>
          </p:blipFill>
          <p:spPr>
            <a:xfrm>
              <a:off x="184875" y="1413110"/>
              <a:ext cx="5770699" cy="1800000"/>
            </a:xfrm>
            <a:prstGeom prst="rect">
              <a:avLst/>
            </a:prstGeom>
          </p:spPr>
        </p:pic>
        <p:graphicFrame>
          <p:nvGraphicFramePr>
            <p:cNvPr id="25" name="1 Objeto"/>
            <p:cNvGraphicFramePr>
              <a:graphicFrameLocks noChangeAspect="1"/>
            </p:cNvGraphicFramePr>
            <p:nvPr>
              <p:extLst/>
            </p:nvPr>
          </p:nvGraphicFramePr>
          <p:xfrm>
            <a:off x="2054225" y="2011363"/>
            <a:ext cx="617538" cy="381000"/>
          </p:xfrm>
          <a:graphic>
            <a:graphicData uri="http://schemas.openxmlformats.org/presentationml/2006/ole">
              <mc:AlternateContent xmlns:mc="http://schemas.openxmlformats.org/markup-compatibility/2006">
                <mc:Choice xmlns:v="urn:schemas-microsoft-com:vml" Requires="v">
                  <p:oleObj spid="_x0000_s509988" name="Equation" r:id="rId17" imgW="368280" imgH="228600" progId="Equation.DSMT4">
                    <p:embed/>
                  </p:oleObj>
                </mc:Choice>
                <mc:Fallback>
                  <p:oleObj name="Equation" r:id="rId17" imgW="368280" imgH="228600" progId="Equation.DSMT4">
                    <p:embed/>
                    <p:pic>
                      <p:nvPicPr>
                        <p:cNvPr id="25" name="1 Objeto"/>
                        <p:cNvPicPr>
                          <a:picLocks noChangeAspect="1" noChangeArrowheads="1"/>
                        </p:cNvPicPr>
                        <p:nvPr/>
                      </p:nvPicPr>
                      <p:blipFill>
                        <a:blip r:embed="rId18"/>
                        <a:srcRect/>
                        <a:stretch>
                          <a:fillRect/>
                        </a:stretch>
                      </p:blipFill>
                      <p:spPr bwMode="auto">
                        <a:xfrm>
                          <a:off x="2054225" y="2011363"/>
                          <a:ext cx="617538" cy="381000"/>
                        </a:xfrm>
                        <a:prstGeom prst="rect">
                          <a:avLst/>
                        </a:prstGeom>
                        <a:solidFill>
                          <a:schemeClr val="bg1"/>
                        </a:solidFill>
                        <a:ln>
                          <a:noFill/>
                        </a:ln>
                        <a:extLst/>
                      </p:spPr>
                    </p:pic>
                  </p:oleObj>
                </mc:Fallback>
              </mc:AlternateContent>
            </a:graphicData>
          </a:graphic>
        </p:graphicFrame>
      </p:grpSp>
    </p:spTree>
    <p:extLst>
      <p:ext uri="{BB962C8B-B14F-4D97-AF65-F5344CB8AC3E}">
        <p14:creationId xmlns:p14="http://schemas.microsoft.com/office/powerpoint/2010/main" val="128059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Principio de Modelo Interno para Sistemas Discretos</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8" name="Rectángulo 7"/>
          <p:cNvSpPr/>
          <p:nvPr/>
        </p:nvSpPr>
        <p:spPr>
          <a:xfrm>
            <a:off x="191344" y="1082945"/>
            <a:ext cx="1757341" cy="400110"/>
          </a:xfrm>
          <a:prstGeom prst="rect">
            <a:avLst/>
          </a:prstGeom>
          <a:solidFill>
            <a:srgbClr val="FF0000"/>
          </a:solidFill>
        </p:spPr>
        <p:txBody>
          <a:bodyPr wrap="none">
            <a:spAutoFit/>
          </a:bodyPr>
          <a:lstStyle/>
          <a:p>
            <a:pPr marL="0" lvl="1" algn="ctr"/>
            <a:r>
              <a:rPr lang="es-AR" sz="2000" b="1" u="sng" dirty="0" smtClean="0">
                <a:solidFill>
                  <a:schemeClr val="bg1"/>
                </a:solidFill>
              </a:rPr>
              <a:t>TEOREMA 1</a:t>
            </a:r>
            <a:r>
              <a:rPr lang="es-AR" sz="2000" b="1" dirty="0" smtClean="0">
                <a:solidFill>
                  <a:schemeClr val="bg1"/>
                </a:solidFill>
              </a:rPr>
              <a:t>:</a:t>
            </a:r>
            <a:endParaRPr lang="es-AR" sz="2000" b="1" dirty="0">
              <a:solidFill>
                <a:schemeClr val="bg1"/>
              </a:solidFill>
            </a:endParaRPr>
          </a:p>
        </p:txBody>
      </p:sp>
      <p:sp>
        <p:nvSpPr>
          <p:cNvPr id="3" name="Rectángulo 2"/>
          <p:cNvSpPr/>
          <p:nvPr/>
        </p:nvSpPr>
        <p:spPr>
          <a:xfrm>
            <a:off x="191344" y="1628446"/>
            <a:ext cx="8189069" cy="954107"/>
          </a:xfrm>
          <a:prstGeom prst="rect">
            <a:avLst/>
          </a:prstGeom>
        </p:spPr>
        <p:txBody>
          <a:bodyPr wrap="square">
            <a:spAutoFit/>
          </a:bodyPr>
          <a:lstStyle/>
          <a:p>
            <a:pPr algn="just"/>
            <a:r>
              <a:rPr lang="es-AR" dirty="0">
                <a:solidFill>
                  <a:schemeClr val="tx1">
                    <a:lumMod val="75000"/>
                    <a:lumOff val="25000"/>
                  </a:schemeClr>
                </a:solidFill>
              </a:rPr>
              <a:t>Considere dos sistemas discretos </a:t>
            </a:r>
            <a:r>
              <a:rPr lang="es-AR" dirty="0" smtClean="0">
                <a:solidFill>
                  <a:schemeClr val="tx1">
                    <a:lumMod val="75000"/>
                    <a:lumOff val="25000"/>
                  </a:schemeClr>
                </a:solidFill>
              </a:rPr>
              <a:t>SISO LIT </a:t>
            </a:r>
            <a:r>
              <a:rPr lang="es-AR" dirty="0">
                <a:solidFill>
                  <a:schemeClr val="tx1">
                    <a:lumMod val="75000"/>
                    <a:lumOff val="25000"/>
                  </a:schemeClr>
                </a:solidFill>
              </a:rPr>
              <a:t>S</a:t>
            </a:r>
            <a:r>
              <a:rPr lang="es-AR" baseline="-25000" dirty="0">
                <a:solidFill>
                  <a:schemeClr val="tx1">
                    <a:lumMod val="75000"/>
                    <a:lumOff val="25000"/>
                  </a:schemeClr>
                </a:solidFill>
              </a:rPr>
              <a:t>1</a:t>
            </a:r>
            <a:r>
              <a:rPr lang="es-AR" dirty="0">
                <a:solidFill>
                  <a:schemeClr val="tx1">
                    <a:lumMod val="75000"/>
                    <a:lumOff val="25000"/>
                  </a:schemeClr>
                </a:solidFill>
              </a:rPr>
              <a:t> y S</a:t>
            </a:r>
            <a:r>
              <a:rPr lang="es-AR" baseline="-25000" dirty="0">
                <a:solidFill>
                  <a:schemeClr val="tx1">
                    <a:lumMod val="75000"/>
                    <a:lumOff val="25000"/>
                  </a:schemeClr>
                </a:solidFill>
              </a:rPr>
              <a:t>2</a:t>
            </a:r>
            <a:r>
              <a:rPr lang="es-AR" dirty="0">
                <a:solidFill>
                  <a:schemeClr val="tx1">
                    <a:lumMod val="75000"/>
                    <a:lumOff val="25000"/>
                  </a:schemeClr>
                </a:solidFill>
              </a:rPr>
              <a:t> los cuales están </a:t>
            </a:r>
            <a:r>
              <a:rPr lang="es-AR" dirty="0" smtClean="0">
                <a:solidFill>
                  <a:schemeClr val="tx1">
                    <a:lumMod val="75000"/>
                    <a:lumOff val="25000"/>
                  </a:schemeClr>
                </a:solidFill>
              </a:rPr>
              <a:t>completamente caracterizados </a:t>
            </a:r>
            <a:r>
              <a:rPr lang="es-AR" dirty="0">
                <a:solidFill>
                  <a:schemeClr val="tx1">
                    <a:lumMod val="75000"/>
                    <a:lumOff val="25000"/>
                  </a:schemeClr>
                </a:solidFill>
              </a:rPr>
              <a:t>por sus funciones de transferencia </a:t>
            </a:r>
            <a:r>
              <a:rPr lang="es-AR" dirty="0" smtClean="0">
                <a:solidFill>
                  <a:schemeClr val="tx1">
                    <a:lumMod val="75000"/>
                    <a:lumOff val="25000"/>
                  </a:schemeClr>
                </a:solidFill>
              </a:rPr>
              <a:t>discretas </a:t>
            </a:r>
            <a:r>
              <a:rPr lang="es-AR" sz="2000" i="1" dirty="0">
                <a:solidFill>
                  <a:schemeClr val="tx1">
                    <a:lumMod val="75000"/>
                    <a:lumOff val="25000"/>
                  </a:schemeClr>
                </a:solidFill>
                <a:latin typeface="Times New Roman" panose="02020603050405020304" pitchFamily="18" charset="0"/>
                <a:cs typeface="Times New Roman" panose="02020603050405020304" pitchFamily="18" charset="0"/>
              </a:rPr>
              <a:t>G</a:t>
            </a:r>
            <a:r>
              <a:rPr lang="es-AR" sz="2000" baseline="-25000" dirty="0">
                <a:solidFill>
                  <a:schemeClr val="tx1">
                    <a:lumMod val="75000"/>
                    <a:lumOff val="25000"/>
                  </a:schemeClr>
                </a:solidFill>
                <a:latin typeface="Times New Roman" panose="02020603050405020304" pitchFamily="18" charset="0"/>
                <a:cs typeface="Times New Roman" panose="02020603050405020304" pitchFamily="18" charset="0"/>
              </a:rPr>
              <a:t>1</a:t>
            </a:r>
            <a:r>
              <a:rPr lang="es-AR"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s-AR" sz="2000" i="1" dirty="0">
                <a:solidFill>
                  <a:schemeClr val="tx1">
                    <a:lumMod val="75000"/>
                    <a:lumOff val="25000"/>
                  </a:schemeClr>
                </a:solidFill>
                <a:latin typeface="Times New Roman" panose="02020603050405020304" pitchFamily="18" charset="0"/>
                <a:cs typeface="Times New Roman" panose="02020603050405020304" pitchFamily="18" charset="0"/>
              </a:rPr>
              <a:t>z</a:t>
            </a:r>
            <a:r>
              <a:rPr lang="es-A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AR" dirty="0">
                <a:solidFill>
                  <a:schemeClr val="tx1">
                    <a:lumMod val="75000"/>
                    <a:lumOff val="25000"/>
                  </a:schemeClr>
                </a:solidFill>
              </a:rPr>
              <a:t>y </a:t>
            </a:r>
            <a:r>
              <a:rPr lang="es-AR" sz="2000" i="1" dirty="0">
                <a:solidFill>
                  <a:schemeClr val="tx1">
                    <a:lumMod val="75000"/>
                    <a:lumOff val="25000"/>
                  </a:schemeClr>
                </a:solidFill>
                <a:latin typeface="Times New Roman" panose="02020603050405020304" pitchFamily="18" charset="0"/>
                <a:cs typeface="Times New Roman" panose="02020603050405020304" pitchFamily="18" charset="0"/>
              </a:rPr>
              <a:t>G</a:t>
            </a:r>
            <a:r>
              <a:rPr lang="es-AR" sz="2000" baseline="-25000" dirty="0">
                <a:solidFill>
                  <a:schemeClr val="tx1">
                    <a:lumMod val="75000"/>
                    <a:lumOff val="25000"/>
                  </a:schemeClr>
                </a:solidFill>
                <a:latin typeface="Times New Roman" panose="02020603050405020304" pitchFamily="18" charset="0"/>
                <a:cs typeface="Times New Roman" panose="02020603050405020304" pitchFamily="18" charset="0"/>
              </a:rPr>
              <a:t>2</a:t>
            </a:r>
            <a:r>
              <a:rPr lang="es-AR"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s-AR" sz="2000" i="1" dirty="0">
                <a:solidFill>
                  <a:schemeClr val="tx1">
                    <a:lumMod val="75000"/>
                    <a:lumOff val="25000"/>
                  </a:schemeClr>
                </a:solidFill>
                <a:latin typeface="Times New Roman" panose="02020603050405020304" pitchFamily="18" charset="0"/>
                <a:cs typeface="Times New Roman" panose="02020603050405020304" pitchFamily="18" charset="0"/>
              </a:rPr>
              <a:t>z</a:t>
            </a:r>
            <a:r>
              <a:rPr lang="es-AR" sz="20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s-AR" dirty="0" smtClean="0">
                <a:solidFill>
                  <a:schemeClr val="tx1">
                    <a:lumMod val="75000"/>
                    <a:lumOff val="25000"/>
                  </a:schemeClr>
                </a:solidFill>
              </a:rPr>
              <a:t>respectivamente, para los mismos se cumple: </a:t>
            </a:r>
            <a:endParaRPr lang="es-AR" dirty="0">
              <a:solidFill>
                <a:schemeClr val="tx1">
                  <a:lumMod val="75000"/>
                  <a:lumOff val="25000"/>
                </a:schemeClr>
              </a:solidFill>
            </a:endParaRPr>
          </a:p>
        </p:txBody>
      </p:sp>
      <p:pic>
        <p:nvPicPr>
          <p:cNvPr id="27"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72" y="3102434"/>
            <a:ext cx="34512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62" y="4681537"/>
            <a:ext cx="287972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0"/>
          <p:cNvSpPr txBox="1">
            <a:spLocks noChangeArrowheads="1"/>
          </p:cNvSpPr>
          <p:nvPr/>
        </p:nvSpPr>
        <p:spPr bwMode="auto">
          <a:xfrm>
            <a:off x="191344" y="2743200"/>
            <a:ext cx="3555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50000"/>
              </a:spcBef>
            </a:pPr>
            <a:r>
              <a:rPr lang="es-AR" altLang="es-AR" sz="1800" u="sng" dirty="0">
                <a:solidFill>
                  <a:srgbClr val="009900"/>
                </a:solidFill>
              </a:rPr>
              <a:t>CONEXIÓN TANDEM O SERIE</a:t>
            </a:r>
          </a:p>
        </p:txBody>
      </p:sp>
      <p:sp>
        <p:nvSpPr>
          <p:cNvPr id="36" name="Text Box 33"/>
          <p:cNvSpPr txBox="1">
            <a:spLocks noChangeArrowheads="1"/>
          </p:cNvSpPr>
          <p:nvPr/>
        </p:nvSpPr>
        <p:spPr bwMode="auto">
          <a:xfrm>
            <a:off x="223072" y="4385199"/>
            <a:ext cx="2767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50000"/>
              </a:spcBef>
            </a:pPr>
            <a:r>
              <a:rPr lang="es-AR" altLang="es-AR" sz="1800" u="sng" dirty="0">
                <a:solidFill>
                  <a:srgbClr val="009900"/>
                </a:solidFill>
              </a:rPr>
              <a:t>CONEXIÓN PARALELO</a:t>
            </a:r>
          </a:p>
        </p:txBody>
      </p:sp>
      <p:graphicFrame>
        <p:nvGraphicFramePr>
          <p:cNvPr id="42" name="1 Objeto"/>
          <p:cNvGraphicFramePr>
            <a:graphicFrameLocks noChangeAspect="1"/>
          </p:cNvGraphicFramePr>
          <p:nvPr>
            <p:extLst/>
          </p:nvPr>
        </p:nvGraphicFramePr>
        <p:xfrm>
          <a:off x="8663731" y="1744343"/>
          <a:ext cx="1489075" cy="722313"/>
        </p:xfrm>
        <a:graphic>
          <a:graphicData uri="http://schemas.openxmlformats.org/presentationml/2006/ole">
            <mc:AlternateContent xmlns:mc="http://schemas.openxmlformats.org/markup-compatibility/2006">
              <mc:Choice xmlns:v="urn:schemas-microsoft-com:vml" Requires="v">
                <p:oleObj spid="_x0000_s510994" name="Equation" r:id="rId6" imgW="888840" imgH="431640" progId="Equation.DSMT4">
                  <p:embed/>
                </p:oleObj>
              </mc:Choice>
              <mc:Fallback>
                <p:oleObj name="Equation" r:id="rId6" imgW="888840" imgH="431640" progId="Equation.DSMT4">
                  <p:embed/>
                  <p:pic>
                    <p:nvPicPr>
                      <p:cNvPr id="42" name="1 Objeto"/>
                      <p:cNvPicPr>
                        <a:picLocks noChangeAspect="1" noChangeArrowheads="1"/>
                      </p:cNvPicPr>
                      <p:nvPr/>
                    </p:nvPicPr>
                    <p:blipFill>
                      <a:blip r:embed="rId7"/>
                      <a:srcRect/>
                      <a:stretch>
                        <a:fillRect/>
                      </a:stretch>
                    </p:blipFill>
                    <p:spPr bwMode="auto">
                      <a:xfrm>
                        <a:off x="8663731" y="1744343"/>
                        <a:ext cx="1489075" cy="722313"/>
                      </a:xfrm>
                      <a:prstGeom prst="rect">
                        <a:avLst/>
                      </a:prstGeom>
                      <a:noFill/>
                      <a:ln>
                        <a:solidFill>
                          <a:schemeClr val="tx1">
                            <a:lumMod val="50000"/>
                            <a:lumOff val="50000"/>
                          </a:schemeClr>
                        </a:solidFill>
                      </a:ln>
                      <a:extLst/>
                    </p:spPr>
                  </p:pic>
                </p:oleObj>
              </mc:Fallback>
            </mc:AlternateContent>
          </a:graphicData>
        </a:graphic>
      </p:graphicFrame>
      <p:graphicFrame>
        <p:nvGraphicFramePr>
          <p:cNvPr id="43" name="1 Objeto"/>
          <p:cNvGraphicFramePr>
            <a:graphicFrameLocks noChangeAspect="1"/>
          </p:cNvGraphicFramePr>
          <p:nvPr>
            <p:extLst/>
          </p:nvPr>
        </p:nvGraphicFramePr>
        <p:xfrm>
          <a:off x="10436124" y="1744343"/>
          <a:ext cx="1552575" cy="722312"/>
        </p:xfrm>
        <a:graphic>
          <a:graphicData uri="http://schemas.openxmlformats.org/presentationml/2006/ole">
            <mc:AlternateContent xmlns:mc="http://schemas.openxmlformats.org/markup-compatibility/2006">
              <mc:Choice xmlns:v="urn:schemas-microsoft-com:vml" Requires="v">
                <p:oleObj spid="_x0000_s510995" name="Equation" r:id="rId8" imgW="927000" imgH="431640" progId="Equation.DSMT4">
                  <p:embed/>
                </p:oleObj>
              </mc:Choice>
              <mc:Fallback>
                <p:oleObj name="Equation" r:id="rId8" imgW="927000" imgH="431640" progId="Equation.DSMT4">
                  <p:embed/>
                  <p:pic>
                    <p:nvPicPr>
                      <p:cNvPr id="43" name="1 Objeto"/>
                      <p:cNvPicPr>
                        <a:picLocks noChangeAspect="1" noChangeArrowheads="1"/>
                      </p:cNvPicPr>
                      <p:nvPr/>
                    </p:nvPicPr>
                    <p:blipFill>
                      <a:blip r:embed="rId9"/>
                      <a:srcRect/>
                      <a:stretch>
                        <a:fillRect/>
                      </a:stretch>
                    </p:blipFill>
                    <p:spPr bwMode="auto">
                      <a:xfrm>
                        <a:off x="10436124" y="1744343"/>
                        <a:ext cx="1552575" cy="722312"/>
                      </a:xfrm>
                      <a:prstGeom prst="rect">
                        <a:avLst/>
                      </a:prstGeom>
                      <a:noFill/>
                      <a:ln>
                        <a:solidFill>
                          <a:schemeClr val="tx1">
                            <a:lumMod val="50000"/>
                            <a:lumOff val="50000"/>
                          </a:schemeClr>
                        </a:solidFill>
                      </a:ln>
                      <a:extLst/>
                    </p:spPr>
                  </p:pic>
                </p:oleObj>
              </mc:Fallback>
            </mc:AlternateContent>
          </a:graphicData>
        </a:graphic>
      </p:graphicFrame>
      <p:graphicFrame>
        <p:nvGraphicFramePr>
          <p:cNvPr id="44" name="1 Objeto"/>
          <p:cNvGraphicFramePr>
            <a:graphicFrameLocks noChangeAspect="1"/>
          </p:cNvGraphicFramePr>
          <p:nvPr>
            <p:extLst/>
          </p:nvPr>
        </p:nvGraphicFramePr>
        <p:xfrm>
          <a:off x="4361606" y="3677373"/>
          <a:ext cx="2254250" cy="404812"/>
        </p:xfrm>
        <a:graphic>
          <a:graphicData uri="http://schemas.openxmlformats.org/presentationml/2006/ole">
            <mc:AlternateContent xmlns:mc="http://schemas.openxmlformats.org/markup-compatibility/2006">
              <mc:Choice xmlns:v="urn:schemas-microsoft-com:vml" Requires="v">
                <p:oleObj spid="_x0000_s510996" name="Equation" r:id="rId10" imgW="1346040" imgH="241200" progId="Equation.DSMT4">
                  <p:embed/>
                </p:oleObj>
              </mc:Choice>
              <mc:Fallback>
                <p:oleObj name="Equation" r:id="rId10" imgW="1346040" imgH="241200" progId="Equation.DSMT4">
                  <p:embed/>
                  <p:pic>
                    <p:nvPicPr>
                      <p:cNvPr id="44" name="1 Objeto"/>
                      <p:cNvPicPr>
                        <a:picLocks noChangeAspect="1" noChangeArrowheads="1"/>
                      </p:cNvPicPr>
                      <p:nvPr/>
                    </p:nvPicPr>
                    <p:blipFill>
                      <a:blip r:embed="rId11"/>
                      <a:srcRect/>
                      <a:stretch>
                        <a:fillRect/>
                      </a:stretch>
                    </p:blipFill>
                    <p:spPr bwMode="auto">
                      <a:xfrm>
                        <a:off x="4361606" y="3677373"/>
                        <a:ext cx="2254250" cy="404812"/>
                      </a:xfrm>
                      <a:prstGeom prst="rect">
                        <a:avLst/>
                      </a:prstGeom>
                      <a:noFill/>
                      <a:ln>
                        <a:solidFill>
                          <a:schemeClr val="tx1">
                            <a:lumMod val="50000"/>
                            <a:lumOff val="50000"/>
                          </a:schemeClr>
                        </a:solidFill>
                      </a:ln>
                      <a:extLst/>
                    </p:spPr>
                  </p:pic>
                </p:oleObj>
              </mc:Fallback>
            </mc:AlternateContent>
          </a:graphicData>
        </a:graphic>
      </p:graphicFrame>
      <p:sp>
        <p:nvSpPr>
          <p:cNvPr id="5" name="Rectángulo 4"/>
          <p:cNvSpPr/>
          <p:nvPr/>
        </p:nvSpPr>
        <p:spPr>
          <a:xfrm>
            <a:off x="4189413" y="3142075"/>
            <a:ext cx="4057521" cy="369332"/>
          </a:xfrm>
          <a:prstGeom prst="rect">
            <a:avLst/>
          </a:prstGeom>
        </p:spPr>
        <p:txBody>
          <a:bodyPr wrap="none">
            <a:spAutoFit/>
          </a:bodyPr>
          <a:lstStyle/>
          <a:p>
            <a:r>
              <a:rPr lang="es-AR" dirty="0" smtClean="0">
                <a:solidFill>
                  <a:schemeClr val="tx1">
                    <a:lumMod val="75000"/>
                    <a:lumOff val="25000"/>
                  </a:schemeClr>
                </a:solidFill>
              </a:rPr>
              <a:t>El sistema queda caracterizado por: </a:t>
            </a:r>
            <a:endParaRPr lang="es-AR" dirty="0">
              <a:solidFill>
                <a:schemeClr val="tx1">
                  <a:lumMod val="75000"/>
                  <a:lumOff val="25000"/>
                </a:schemeClr>
              </a:solidFill>
            </a:endParaRPr>
          </a:p>
        </p:txBody>
      </p:sp>
      <p:sp>
        <p:nvSpPr>
          <p:cNvPr id="53" name="Rectángulo 52"/>
          <p:cNvSpPr/>
          <p:nvPr/>
        </p:nvSpPr>
        <p:spPr>
          <a:xfrm>
            <a:off x="7086601" y="3570799"/>
            <a:ext cx="4914056" cy="646331"/>
          </a:xfrm>
          <a:prstGeom prst="rect">
            <a:avLst/>
          </a:prstGeom>
        </p:spPr>
        <p:txBody>
          <a:bodyPr wrap="square">
            <a:spAutoFit/>
          </a:bodyPr>
          <a:lstStyle/>
          <a:p>
            <a:pPr algn="just"/>
            <a:r>
              <a:rPr lang="es-AR" dirty="0" smtClean="0">
                <a:solidFill>
                  <a:srgbClr val="FF3300"/>
                </a:solidFill>
              </a:rPr>
              <a:t>Si </a:t>
            </a:r>
            <a:r>
              <a:rPr lang="es-AR" b="1" dirty="0" smtClean="0">
                <a:solidFill>
                  <a:srgbClr val="FF3300"/>
                </a:solidFill>
              </a:rPr>
              <a:t>no existe cancelación polo cero </a:t>
            </a:r>
            <a:r>
              <a:rPr lang="es-AR" dirty="0" smtClean="0">
                <a:solidFill>
                  <a:srgbClr val="FF3300"/>
                </a:solidFill>
              </a:rPr>
              <a:t>entre </a:t>
            </a:r>
            <a:r>
              <a:rPr lang="es-AR" i="1" dirty="0">
                <a:solidFill>
                  <a:srgbClr val="FF3300"/>
                </a:solidFill>
                <a:latin typeface="Times New Roman" panose="02020603050405020304" pitchFamily="18" charset="0"/>
                <a:cs typeface="Times New Roman" panose="02020603050405020304" pitchFamily="18" charset="0"/>
              </a:rPr>
              <a:t>G</a:t>
            </a:r>
            <a:r>
              <a:rPr lang="es-AR" baseline="-25000" dirty="0">
                <a:solidFill>
                  <a:srgbClr val="FF3300"/>
                </a:solidFill>
                <a:latin typeface="Times New Roman" panose="02020603050405020304" pitchFamily="18" charset="0"/>
                <a:cs typeface="Times New Roman" panose="02020603050405020304" pitchFamily="18" charset="0"/>
              </a:rPr>
              <a:t>1</a:t>
            </a:r>
            <a:r>
              <a:rPr lang="es-AR" dirty="0">
                <a:solidFill>
                  <a:srgbClr val="FF3300"/>
                </a:solidFill>
                <a:latin typeface="Times New Roman" panose="02020603050405020304" pitchFamily="18" charset="0"/>
                <a:cs typeface="Times New Roman" panose="02020603050405020304" pitchFamily="18" charset="0"/>
              </a:rPr>
              <a:t>(</a:t>
            </a:r>
            <a:r>
              <a:rPr lang="es-AR" i="1" dirty="0">
                <a:solidFill>
                  <a:srgbClr val="FF3300"/>
                </a:solidFill>
                <a:latin typeface="Times New Roman" panose="02020603050405020304" pitchFamily="18" charset="0"/>
                <a:cs typeface="Times New Roman" panose="02020603050405020304" pitchFamily="18" charset="0"/>
              </a:rPr>
              <a:t>z</a:t>
            </a:r>
            <a:r>
              <a:rPr lang="es-AR" dirty="0">
                <a:solidFill>
                  <a:srgbClr val="FF3300"/>
                </a:solidFill>
                <a:latin typeface="Times New Roman" panose="02020603050405020304" pitchFamily="18" charset="0"/>
                <a:cs typeface="Times New Roman" panose="02020603050405020304" pitchFamily="18" charset="0"/>
              </a:rPr>
              <a:t>) </a:t>
            </a:r>
            <a:r>
              <a:rPr lang="es-AR" dirty="0">
                <a:solidFill>
                  <a:srgbClr val="FF3300"/>
                </a:solidFill>
              </a:rPr>
              <a:t>y </a:t>
            </a:r>
            <a:r>
              <a:rPr lang="es-AR" i="1" dirty="0">
                <a:solidFill>
                  <a:srgbClr val="FF3300"/>
                </a:solidFill>
                <a:latin typeface="Times New Roman" panose="02020603050405020304" pitchFamily="18" charset="0"/>
                <a:cs typeface="Times New Roman" panose="02020603050405020304" pitchFamily="18" charset="0"/>
              </a:rPr>
              <a:t>G</a:t>
            </a:r>
            <a:r>
              <a:rPr lang="es-AR" baseline="-25000" dirty="0">
                <a:solidFill>
                  <a:srgbClr val="FF3300"/>
                </a:solidFill>
                <a:latin typeface="Times New Roman" panose="02020603050405020304" pitchFamily="18" charset="0"/>
                <a:cs typeface="Times New Roman" panose="02020603050405020304" pitchFamily="18" charset="0"/>
              </a:rPr>
              <a:t>2</a:t>
            </a:r>
            <a:r>
              <a:rPr lang="es-AR" dirty="0">
                <a:solidFill>
                  <a:srgbClr val="FF3300"/>
                </a:solidFill>
                <a:latin typeface="Times New Roman" panose="02020603050405020304" pitchFamily="18" charset="0"/>
                <a:cs typeface="Times New Roman" panose="02020603050405020304" pitchFamily="18" charset="0"/>
              </a:rPr>
              <a:t>(</a:t>
            </a:r>
            <a:r>
              <a:rPr lang="es-AR" i="1" dirty="0">
                <a:solidFill>
                  <a:srgbClr val="FF3300"/>
                </a:solidFill>
                <a:latin typeface="Times New Roman" panose="02020603050405020304" pitchFamily="18" charset="0"/>
                <a:cs typeface="Times New Roman" panose="02020603050405020304" pitchFamily="18" charset="0"/>
              </a:rPr>
              <a:t>z</a:t>
            </a:r>
            <a:r>
              <a:rPr lang="es-AR" dirty="0" smtClean="0">
                <a:solidFill>
                  <a:srgbClr val="FF3300"/>
                </a:solidFill>
                <a:latin typeface="Times New Roman" panose="02020603050405020304" pitchFamily="18" charset="0"/>
                <a:cs typeface="Times New Roman" panose="02020603050405020304" pitchFamily="18" charset="0"/>
              </a:rPr>
              <a:t>).</a:t>
            </a:r>
            <a:r>
              <a:rPr lang="es-AR" dirty="0" smtClean="0">
                <a:solidFill>
                  <a:srgbClr val="FF3300"/>
                </a:solidFill>
              </a:rPr>
              <a:t> </a:t>
            </a:r>
            <a:endParaRPr lang="es-AR" dirty="0">
              <a:solidFill>
                <a:srgbClr val="FF3300"/>
              </a:solidFill>
            </a:endParaRPr>
          </a:p>
        </p:txBody>
      </p:sp>
      <p:graphicFrame>
        <p:nvGraphicFramePr>
          <p:cNvPr id="54" name="1 Objeto"/>
          <p:cNvGraphicFramePr>
            <a:graphicFrameLocks noChangeAspect="1"/>
          </p:cNvGraphicFramePr>
          <p:nvPr>
            <p:extLst/>
          </p:nvPr>
        </p:nvGraphicFramePr>
        <p:xfrm>
          <a:off x="4298578" y="5653351"/>
          <a:ext cx="2530475" cy="404813"/>
        </p:xfrm>
        <a:graphic>
          <a:graphicData uri="http://schemas.openxmlformats.org/presentationml/2006/ole">
            <mc:AlternateContent xmlns:mc="http://schemas.openxmlformats.org/markup-compatibility/2006">
              <mc:Choice xmlns:v="urn:schemas-microsoft-com:vml" Requires="v">
                <p:oleObj spid="_x0000_s510997" name="Equation" r:id="rId12" imgW="1511280" imgH="241200" progId="Equation.DSMT4">
                  <p:embed/>
                </p:oleObj>
              </mc:Choice>
              <mc:Fallback>
                <p:oleObj name="Equation" r:id="rId12" imgW="1511280" imgH="241200" progId="Equation.DSMT4">
                  <p:embed/>
                  <p:pic>
                    <p:nvPicPr>
                      <p:cNvPr id="54" name="1 Objeto"/>
                      <p:cNvPicPr>
                        <a:picLocks noChangeAspect="1" noChangeArrowheads="1"/>
                      </p:cNvPicPr>
                      <p:nvPr/>
                    </p:nvPicPr>
                    <p:blipFill>
                      <a:blip r:embed="rId13"/>
                      <a:srcRect/>
                      <a:stretch>
                        <a:fillRect/>
                      </a:stretch>
                    </p:blipFill>
                    <p:spPr bwMode="auto">
                      <a:xfrm>
                        <a:off x="4298578" y="5653351"/>
                        <a:ext cx="2530475" cy="404813"/>
                      </a:xfrm>
                      <a:prstGeom prst="rect">
                        <a:avLst/>
                      </a:prstGeom>
                      <a:noFill/>
                      <a:ln>
                        <a:solidFill>
                          <a:schemeClr val="tx1">
                            <a:lumMod val="50000"/>
                            <a:lumOff val="50000"/>
                          </a:schemeClr>
                        </a:solidFill>
                      </a:ln>
                      <a:extLst/>
                    </p:spPr>
                  </p:pic>
                </p:oleObj>
              </mc:Fallback>
            </mc:AlternateContent>
          </a:graphicData>
        </a:graphic>
      </p:graphicFrame>
      <p:sp>
        <p:nvSpPr>
          <p:cNvPr id="55" name="Rectángulo 54"/>
          <p:cNvSpPr/>
          <p:nvPr/>
        </p:nvSpPr>
        <p:spPr>
          <a:xfrm>
            <a:off x="7171633" y="5628976"/>
            <a:ext cx="4829023" cy="369332"/>
          </a:xfrm>
          <a:prstGeom prst="rect">
            <a:avLst/>
          </a:prstGeom>
        </p:spPr>
        <p:txBody>
          <a:bodyPr wrap="square">
            <a:spAutoFit/>
          </a:bodyPr>
          <a:lstStyle/>
          <a:p>
            <a:pPr algn="just"/>
            <a:r>
              <a:rPr lang="es-AR" dirty="0" smtClean="0">
                <a:solidFill>
                  <a:srgbClr val="FF3300"/>
                </a:solidFill>
              </a:rPr>
              <a:t>Si </a:t>
            </a:r>
            <a:r>
              <a:rPr lang="es-AR" i="1" dirty="0" smtClean="0">
                <a:solidFill>
                  <a:srgbClr val="FF3300"/>
                </a:solidFill>
                <a:latin typeface="Times New Roman" panose="02020603050405020304" pitchFamily="18" charset="0"/>
                <a:cs typeface="Times New Roman" panose="02020603050405020304" pitchFamily="18" charset="0"/>
              </a:rPr>
              <a:t>G</a:t>
            </a:r>
            <a:r>
              <a:rPr lang="es-AR" baseline="-25000" dirty="0" smtClean="0">
                <a:solidFill>
                  <a:srgbClr val="FF3300"/>
                </a:solidFill>
                <a:latin typeface="Times New Roman" panose="02020603050405020304" pitchFamily="18" charset="0"/>
                <a:cs typeface="Times New Roman" panose="02020603050405020304" pitchFamily="18" charset="0"/>
              </a:rPr>
              <a:t>1</a:t>
            </a:r>
            <a:r>
              <a:rPr lang="es-AR" dirty="0" smtClean="0">
                <a:solidFill>
                  <a:srgbClr val="FF3300"/>
                </a:solidFill>
                <a:latin typeface="Times New Roman" panose="02020603050405020304" pitchFamily="18" charset="0"/>
                <a:cs typeface="Times New Roman" panose="02020603050405020304" pitchFamily="18" charset="0"/>
              </a:rPr>
              <a:t>(</a:t>
            </a:r>
            <a:r>
              <a:rPr lang="es-AR" i="1" dirty="0" smtClean="0">
                <a:solidFill>
                  <a:srgbClr val="FF3300"/>
                </a:solidFill>
                <a:latin typeface="Times New Roman" panose="02020603050405020304" pitchFamily="18" charset="0"/>
                <a:cs typeface="Times New Roman" panose="02020603050405020304" pitchFamily="18" charset="0"/>
              </a:rPr>
              <a:t>z</a:t>
            </a:r>
            <a:r>
              <a:rPr lang="es-AR" dirty="0">
                <a:solidFill>
                  <a:srgbClr val="FF3300"/>
                </a:solidFill>
                <a:latin typeface="Times New Roman" panose="02020603050405020304" pitchFamily="18" charset="0"/>
                <a:cs typeface="Times New Roman" panose="02020603050405020304" pitchFamily="18" charset="0"/>
              </a:rPr>
              <a:t>) </a:t>
            </a:r>
            <a:r>
              <a:rPr lang="es-AR" dirty="0">
                <a:solidFill>
                  <a:srgbClr val="FF3300"/>
                </a:solidFill>
              </a:rPr>
              <a:t>y </a:t>
            </a:r>
            <a:r>
              <a:rPr lang="es-AR" i="1" dirty="0">
                <a:solidFill>
                  <a:srgbClr val="FF3300"/>
                </a:solidFill>
                <a:latin typeface="Times New Roman" panose="02020603050405020304" pitchFamily="18" charset="0"/>
                <a:cs typeface="Times New Roman" panose="02020603050405020304" pitchFamily="18" charset="0"/>
              </a:rPr>
              <a:t>G</a:t>
            </a:r>
            <a:r>
              <a:rPr lang="es-AR" baseline="-25000" dirty="0">
                <a:solidFill>
                  <a:srgbClr val="FF3300"/>
                </a:solidFill>
                <a:latin typeface="Times New Roman" panose="02020603050405020304" pitchFamily="18" charset="0"/>
                <a:cs typeface="Times New Roman" panose="02020603050405020304" pitchFamily="18" charset="0"/>
              </a:rPr>
              <a:t>2</a:t>
            </a:r>
            <a:r>
              <a:rPr lang="es-AR" dirty="0">
                <a:solidFill>
                  <a:srgbClr val="FF3300"/>
                </a:solidFill>
                <a:latin typeface="Times New Roman" panose="02020603050405020304" pitchFamily="18" charset="0"/>
                <a:cs typeface="Times New Roman" panose="02020603050405020304" pitchFamily="18" charset="0"/>
              </a:rPr>
              <a:t>(</a:t>
            </a:r>
            <a:r>
              <a:rPr lang="es-AR" i="1" dirty="0">
                <a:solidFill>
                  <a:srgbClr val="FF3300"/>
                </a:solidFill>
                <a:latin typeface="Times New Roman" panose="02020603050405020304" pitchFamily="18" charset="0"/>
                <a:cs typeface="Times New Roman" panose="02020603050405020304" pitchFamily="18" charset="0"/>
              </a:rPr>
              <a:t>z</a:t>
            </a:r>
            <a:r>
              <a:rPr lang="es-AR" dirty="0" smtClean="0">
                <a:solidFill>
                  <a:srgbClr val="FF3300"/>
                </a:solidFill>
                <a:latin typeface="Times New Roman" panose="02020603050405020304" pitchFamily="18" charset="0"/>
                <a:cs typeface="Times New Roman" panose="02020603050405020304" pitchFamily="18" charset="0"/>
              </a:rPr>
              <a:t>) </a:t>
            </a:r>
            <a:r>
              <a:rPr lang="es-AR" b="1" dirty="0" smtClean="0">
                <a:solidFill>
                  <a:srgbClr val="FF3300"/>
                </a:solidFill>
              </a:rPr>
              <a:t>no poseen polos en común.</a:t>
            </a:r>
            <a:endParaRPr lang="es-AR" b="1" dirty="0">
              <a:solidFill>
                <a:srgbClr val="FF3300"/>
              </a:solidFill>
            </a:endParaRPr>
          </a:p>
        </p:txBody>
      </p:sp>
      <p:sp>
        <p:nvSpPr>
          <p:cNvPr id="56" name="Rectángulo 55"/>
          <p:cNvSpPr/>
          <p:nvPr/>
        </p:nvSpPr>
        <p:spPr>
          <a:xfrm>
            <a:off x="4189413" y="5111573"/>
            <a:ext cx="4057521" cy="369332"/>
          </a:xfrm>
          <a:prstGeom prst="rect">
            <a:avLst/>
          </a:prstGeom>
        </p:spPr>
        <p:txBody>
          <a:bodyPr wrap="none">
            <a:spAutoFit/>
          </a:bodyPr>
          <a:lstStyle/>
          <a:p>
            <a:r>
              <a:rPr lang="es-AR" dirty="0" smtClean="0">
                <a:solidFill>
                  <a:schemeClr val="tx1">
                    <a:lumMod val="75000"/>
                    <a:lumOff val="25000"/>
                  </a:schemeClr>
                </a:solidFill>
              </a:rPr>
              <a:t>El sistema queda caracterizado por: </a:t>
            </a:r>
            <a:endParaRPr lang="es-AR" dirty="0">
              <a:solidFill>
                <a:schemeClr val="tx1">
                  <a:lumMod val="75000"/>
                  <a:lumOff val="25000"/>
                </a:schemeClr>
              </a:solidFill>
            </a:endParaRPr>
          </a:p>
        </p:txBody>
      </p:sp>
    </p:spTree>
    <p:extLst>
      <p:ext uri="{BB962C8B-B14F-4D97-AF65-F5344CB8AC3E}">
        <p14:creationId xmlns:p14="http://schemas.microsoft.com/office/powerpoint/2010/main" val="303344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5" grpId="0"/>
      <p:bldP spid="53" grpId="0"/>
      <p:bldP spid="55"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Principio de Modelo Interno para Sistemas Discretos</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8" name="Rectángulo 7"/>
          <p:cNvSpPr/>
          <p:nvPr/>
        </p:nvSpPr>
        <p:spPr>
          <a:xfrm>
            <a:off x="191344" y="1082945"/>
            <a:ext cx="1757341" cy="400110"/>
          </a:xfrm>
          <a:prstGeom prst="rect">
            <a:avLst/>
          </a:prstGeom>
          <a:solidFill>
            <a:srgbClr val="FF0000"/>
          </a:solidFill>
        </p:spPr>
        <p:txBody>
          <a:bodyPr wrap="none">
            <a:spAutoFit/>
          </a:bodyPr>
          <a:lstStyle/>
          <a:p>
            <a:pPr marL="0" lvl="1" algn="ctr"/>
            <a:r>
              <a:rPr lang="es-AR" sz="2000" b="1" u="sng" dirty="0" smtClean="0">
                <a:solidFill>
                  <a:schemeClr val="bg1"/>
                </a:solidFill>
              </a:rPr>
              <a:t>TEOREMA 2</a:t>
            </a:r>
            <a:r>
              <a:rPr lang="es-AR" sz="2000" b="1" dirty="0" smtClean="0">
                <a:solidFill>
                  <a:schemeClr val="bg1"/>
                </a:solidFill>
              </a:rPr>
              <a:t>:</a:t>
            </a:r>
            <a:endParaRPr lang="es-AR" sz="2000" b="1" dirty="0">
              <a:solidFill>
                <a:schemeClr val="bg1"/>
              </a:solidFill>
            </a:endParaRPr>
          </a:p>
        </p:txBody>
      </p:sp>
      <p:sp>
        <p:nvSpPr>
          <p:cNvPr id="3" name="Rectángulo 2"/>
          <p:cNvSpPr/>
          <p:nvPr/>
        </p:nvSpPr>
        <p:spPr>
          <a:xfrm>
            <a:off x="191344" y="1503260"/>
            <a:ext cx="11797355" cy="1815882"/>
          </a:xfrm>
          <a:prstGeom prst="rect">
            <a:avLst/>
          </a:prstGeom>
        </p:spPr>
        <p:txBody>
          <a:bodyPr wrap="square">
            <a:spAutoFit/>
          </a:bodyPr>
          <a:lstStyle/>
          <a:p>
            <a:pPr algn="just"/>
            <a:r>
              <a:rPr lang="es-AR" dirty="0" smtClean="0">
                <a:solidFill>
                  <a:schemeClr val="tx1">
                    <a:lumMod val="75000"/>
                    <a:lumOff val="25000"/>
                  </a:schemeClr>
                </a:solidFill>
              </a:rPr>
              <a:t>Cumpliéndose con el teorema 1, considere </a:t>
            </a:r>
            <a:r>
              <a:rPr lang="es-AR" dirty="0">
                <a:solidFill>
                  <a:schemeClr val="tx1">
                    <a:lumMod val="75000"/>
                    <a:lumOff val="25000"/>
                  </a:schemeClr>
                </a:solidFill>
              </a:rPr>
              <a:t>el sistema de la </a:t>
            </a:r>
            <a:r>
              <a:rPr lang="es-AR" dirty="0" smtClean="0">
                <a:solidFill>
                  <a:schemeClr val="tx1">
                    <a:lumMod val="75000"/>
                    <a:lumOff val="25000"/>
                  </a:schemeClr>
                </a:solidFill>
              </a:rPr>
              <a:t>figura donde </a:t>
            </a:r>
            <a:r>
              <a:rPr lang="es-AR" dirty="0">
                <a:solidFill>
                  <a:schemeClr val="tx1">
                    <a:lumMod val="75000"/>
                    <a:lumOff val="25000"/>
                  </a:schemeClr>
                </a:solidFill>
              </a:rPr>
              <a:t>la planta está completamente caracterizada </a:t>
            </a:r>
            <a:r>
              <a:rPr lang="es-AR" dirty="0" smtClean="0">
                <a:solidFill>
                  <a:schemeClr val="tx1">
                    <a:lumMod val="75000"/>
                    <a:lumOff val="25000"/>
                  </a:schemeClr>
                </a:solidFill>
              </a:rPr>
              <a:t>por </a:t>
            </a:r>
            <a:r>
              <a:rPr lang="es-AR" sz="2000" i="1" dirty="0" err="1" smtClean="0">
                <a:solidFill>
                  <a:schemeClr val="tx1">
                    <a:lumMod val="75000"/>
                    <a:lumOff val="25000"/>
                  </a:schemeClr>
                </a:solidFill>
                <a:latin typeface="Times New Roman" panose="02020603050405020304" pitchFamily="18" charset="0"/>
                <a:cs typeface="Times New Roman" panose="02020603050405020304" pitchFamily="18" charset="0"/>
              </a:rPr>
              <a:t>G</a:t>
            </a:r>
            <a:r>
              <a:rPr lang="es-AR" sz="2000" i="1" baseline="-25000" dirty="0" err="1" smtClean="0">
                <a:solidFill>
                  <a:schemeClr val="tx1">
                    <a:lumMod val="75000"/>
                    <a:lumOff val="25000"/>
                  </a:schemeClr>
                </a:solidFill>
                <a:latin typeface="Times New Roman" panose="02020603050405020304" pitchFamily="18" charset="0"/>
                <a:cs typeface="Times New Roman" panose="02020603050405020304" pitchFamily="18" charset="0"/>
              </a:rPr>
              <a:t>pd</a:t>
            </a:r>
            <a:r>
              <a:rPr lang="es-AR" sz="2000" i="1" baseline="-250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s-AR" sz="20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AR" sz="2000" i="1" dirty="0" smtClean="0">
                <a:solidFill>
                  <a:schemeClr val="tx1">
                    <a:lumMod val="75000"/>
                    <a:lumOff val="25000"/>
                  </a:schemeClr>
                </a:solidFill>
                <a:latin typeface="Times New Roman" panose="02020603050405020304" pitchFamily="18" charset="0"/>
                <a:cs typeface="Times New Roman" panose="02020603050405020304" pitchFamily="18" charset="0"/>
              </a:rPr>
              <a:t>z</a:t>
            </a:r>
            <a:r>
              <a:rPr lang="es-AR" sz="20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AR" dirty="0" smtClean="0">
                <a:solidFill>
                  <a:schemeClr val="tx1">
                    <a:lumMod val="75000"/>
                    <a:lumOff val="25000"/>
                  </a:schemeClr>
                </a:solidFill>
              </a:rPr>
              <a:t> estrictamente </a:t>
            </a:r>
            <a:r>
              <a:rPr lang="es-AR" dirty="0">
                <a:solidFill>
                  <a:schemeClr val="tx1">
                    <a:lumMod val="75000"/>
                    <a:lumOff val="25000"/>
                  </a:schemeClr>
                </a:solidFill>
              </a:rPr>
              <a:t>propia. </a:t>
            </a:r>
            <a:r>
              <a:rPr lang="es-AR" b="1" dirty="0" smtClean="0">
                <a:solidFill>
                  <a:schemeClr val="tx1">
                    <a:lumMod val="75000"/>
                    <a:lumOff val="25000"/>
                  </a:schemeClr>
                </a:solidFill>
              </a:rPr>
              <a:t>Sea </a:t>
            </a:r>
            <a:r>
              <a:rPr lang="es-AR" sz="2000" b="1" dirty="0" smtClean="0">
                <a:solidFill>
                  <a:schemeClr val="tx1">
                    <a:lumMod val="75000"/>
                    <a:lumOff val="25000"/>
                  </a:schemeClr>
                </a:solidFill>
                <a:sym typeface="Symbol" panose="05050102010706020507" pitchFamily="18" charset="2"/>
              </a:rPr>
              <a:t></a:t>
            </a:r>
            <a:r>
              <a:rPr lang="es-AR" sz="2000" b="1"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AR" sz="2000" b="1" i="1" dirty="0" smtClean="0">
                <a:solidFill>
                  <a:schemeClr val="tx1">
                    <a:lumMod val="75000"/>
                    <a:lumOff val="25000"/>
                  </a:schemeClr>
                </a:solidFill>
                <a:latin typeface="Times New Roman" panose="02020603050405020304" pitchFamily="18" charset="0"/>
                <a:cs typeface="Times New Roman" panose="02020603050405020304" pitchFamily="18" charset="0"/>
              </a:rPr>
              <a:t>z</a:t>
            </a:r>
            <a:r>
              <a:rPr lang="es-AR" sz="20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s-AR" b="1" dirty="0" smtClean="0">
                <a:solidFill>
                  <a:schemeClr val="tx1">
                    <a:lumMod val="75000"/>
                    <a:lumOff val="25000"/>
                  </a:schemeClr>
                </a:solidFill>
              </a:rPr>
              <a:t>un polinomio formado por el </a:t>
            </a:r>
            <a:r>
              <a:rPr lang="es-AR" b="1" dirty="0">
                <a:solidFill>
                  <a:schemeClr val="tx1">
                    <a:lumMod val="75000"/>
                    <a:lumOff val="25000"/>
                  </a:schemeClr>
                </a:solidFill>
              </a:rPr>
              <a:t>mínimo común denominador de los polos inestables </a:t>
            </a:r>
            <a:r>
              <a:rPr lang="es-AR" b="1" dirty="0" smtClean="0">
                <a:solidFill>
                  <a:schemeClr val="tx1">
                    <a:lumMod val="75000"/>
                    <a:lumOff val="25000"/>
                  </a:schemeClr>
                </a:solidFill>
              </a:rPr>
              <a:t>de las señales </a:t>
            </a:r>
            <a:r>
              <a:rPr lang="es-AR" sz="2000" b="1" i="1" dirty="0" smtClean="0">
                <a:solidFill>
                  <a:schemeClr val="tx1">
                    <a:lumMod val="75000"/>
                    <a:lumOff val="25000"/>
                  </a:schemeClr>
                </a:solidFill>
                <a:latin typeface="Times New Roman" panose="02020603050405020304" pitchFamily="18" charset="0"/>
                <a:cs typeface="Times New Roman" panose="02020603050405020304" pitchFamily="18" charset="0"/>
              </a:rPr>
              <a:t>R</a:t>
            </a:r>
            <a:r>
              <a:rPr lang="es-AR" sz="2000" b="1"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AR" sz="2000" b="1" i="1" dirty="0" smtClean="0">
                <a:solidFill>
                  <a:schemeClr val="tx1">
                    <a:lumMod val="75000"/>
                    <a:lumOff val="25000"/>
                  </a:schemeClr>
                </a:solidFill>
                <a:latin typeface="Times New Roman" panose="02020603050405020304" pitchFamily="18" charset="0"/>
                <a:cs typeface="Times New Roman" panose="02020603050405020304" pitchFamily="18" charset="0"/>
              </a:rPr>
              <a:t>z</a:t>
            </a:r>
            <a:r>
              <a:rPr lang="es-AR" sz="2000" b="1"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AR" b="1" dirty="0" smtClean="0">
                <a:solidFill>
                  <a:schemeClr val="tx1">
                    <a:lumMod val="75000"/>
                    <a:lumOff val="25000"/>
                  </a:schemeClr>
                </a:solidFill>
              </a:rPr>
              <a:t> </a:t>
            </a:r>
            <a:r>
              <a:rPr lang="es-AR" b="1" dirty="0">
                <a:solidFill>
                  <a:schemeClr val="tx1">
                    <a:lumMod val="75000"/>
                    <a:lumOff val="25000"/>
                  </a:schemeClr>
                </a:solidFill>
              </a:rPr>
              <a:t>y </a:t>
            </a:r>
            <a:r>
              <a:rPr lang="es-AR" sz="2000" b="1" i="1" dirty="0" smtClean="0">
                <a:solidFill>
                  <a:schemeClr val="tx1">
                    <a:lumMod val="75000"/>
                    <a:lumOff val="25000"/>
                  </a:schemeClr>
                </a:solidFill>
                <a:latin typeface="Times New Roman" panose="02020603050405020304" pitchFamily="18" charset="0"/>
                <a:cs typeface="Times New Roman" panose="02020603050405020304" pitchFamily="18" charset="0"/>
              </a:rPr>
              <a:t>W</a:t>
            </a:r>
            <a:r>
              <a:rPr lang="es-AR" sz="2000" b="1"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AR" sz="2000" b="1" i="1" dirty="0" smtClean="0">
                <a:solidFill>
                  <a:schemeClr val="tx1">
                    <a:lumMod val="75000"/>
                    <a:lumOff val="25000"/>
                  </a:schemeClr>
                </a:solidFill>
                <a:latin typeface="Times New Roman" panose="02020603050405020304" pitchFamily="18" charset="0"/>
                <a:cs typeface="Times New Roman" panose="02020603050405020304" pitchFamily="18" charset="0"/>
              </a:rPr>
              <a:t>z</a:t>
            </a:r>
            <a:r>
              <a:rPr lang="es-AR" sz="2000" b="1"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AR" dirty="0" smtClean="0">
                <a:solidFill>
                  <a:schemeClr val="tx1">
                    <a:lumMod val="75000"/>
                    <a:lumOff val="25000"/>
                  </a:schemeClr>
                </a:solidFill>
              </a:rPr>
              <a:t>. </a:t>
            </a:r>
            <a:r>
              <a:rPr lang="es-AR" dirty="0">
                <a:solidFill>
                  <a:schemeClr val="tx1">
                    <a:lumMod val="75000"/>
                    <a:lumOff val="25000"/>
                  </a:schemeClr>
                </a:solidFill>
              </a:rPr>
              <a:t>Si </a:t>
            </a:r>
            <a:r>
              <a:rPr lang="es-AR" dirty="0" smtClean="0">
                <a:solidFill>
                  <a:schemeClr val="tx1">
                    <a:lumMod val="75000"/>
                    <a:lumOff val="25000"/>
                  </a:schemeClr>
                </a:solidFill>
              </a:rPr>
              <a:t>ninguna raíz </a:t>
            </a:r>
            <a:r>
              <a:rPr lang="es-AR" dirty="0">
                <a:solidFill>
                  <a:schemeClr val="tx1">
                    <a:lumMod val="75000"/>
                    <a:lumOff val="25000"/>
                  </a:schemeClr>
                </a:solidFill>
              </a:rPr>
              <a:t>de </a:t>
            </a:r>
            <a:r>
              <a:rPr lang="es-AR" sz="2000" dirty="0">
                <a:solidFill>
                  <a:schemeClr val="tx1">
                    <a:lumMod val="75000"/>
                    <a:lumOff val="25000"/>
                  </a:schemeClr>
                </a:solidFill>
                <a:sym typeface="Symbol" panose="05050102010706020507" pitchFamily="18" charset="2"/>
              </a:rPr>
              <a:t></a:t>
            </a:r>
            <a:r>
              <a:rPr lang="es-AR"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s-AR" sz="2000" i="1" dirty="0">
                <a:solidFill>
                  <a:schemeClr val="tx1">
                    <a:lumMod val="75000"/>
                    <a:lumOff val="25000"/>
                  </a:schemeClr>
                </a:solidFill>
                <a:latin typeface="Times New Roman" panose="02020603050405020304" pitchFamily="18" charset="0"/>
                <a:cs typeface="Times New Roman" panose="02020603050405020304" pitchFamily="18" charset="0"/>
              </a:rPr>
              <a:t>z</a:t>
            </a:r>
            <a:r>
              <a:rPr lang="es-AR"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s-AR" sz="1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AR" dirty="0" smtClean="0">
                <a:solidFill>
                  <a:schemeClr val="tx1">
                    <a:lumMod val="75000"/>
                    <a:lumOff val="25000"/>
                  </a:schemeClr>
                </a:solidFill>
              </a:rPr>
              <a:t>es </a:t>
            </a:r>
            <a:r>
              <a:rPr lang="es-AR" dirty="0">
                <a:solidFill>
                  <a:schemeClr val="tx1">
                    <a:lumMod val="75000"/>
                    <a:lumOff val="25000"/>
                  </a:schemeClr>
                </a:solidFill>
              </a:rPr>
              <a:t>un cero de </a:t>
            </a:r>
            <a:r>
              <a:rPr lang="es-AR" sz="2000" i="1" dirty="0" err="1">
                <a:solidFill>
                  <a:schemeClr val="tx1">
                    <a:lumMod val="75000"/>
                    <a:lumOff val="25000"/>
                  </a:schemeClr>
                </a:solidFill>
                <a:latin typeface="Times New Roman" panose="02020603050405020304" pitchFamily="18" charset="0"/>
                <a:cs typeface="Times New Roman" panose="02020603050405020304" pitchFamily="18" charset="0"/>
              </a:rPr>
              <a:t>G</a:t>
            </a:r>
            <a:r>
              <a:rPr lang="es-AR" sz="2000" i="1" baseline="-25000" dirty="0" err="1">
                <a:solidFill>
                  <a:schemeClr val="tx1">
                    <a:lumMod val="75000"/>
                    <a:lumOff val="25000"/>
                  </a:schemeClr>
                </a:solidFill>
                <a:latin typeface="Times New Roman" panose="02020603050405020304" pitchFamily="18" charset="0"/>
                <a:cs typeface="Times New Roman" panose="02020603050405020304" pitchFamily="18" charset="0"/>
              </a:rPr>
              <a:t>pd</a:t>
            </a:r>
            <a:r>
              <a:rPr lang="es-AR" sz="2000" i="1" baseline="-25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AR"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s-AR" sz="2000" i="1" dirty="0">
                <a:solidFill>
                  <a:schemeClr val="tx1">
                    <a:lumMod val="75000"/>
                    <a:lumOff val="25000"/>
                  </a:schemeClr>
                </a:solidFill>
                <a:latin typeface="Times New Roman" panose="02020603050405020304" pitchFamily="18" charset="0"/>
                <a:cs typeface="Times New Roman" panose="02020603050405020304" pitchFamily="18" charset="0"/>
              </a:rPr>
              <a:t>z</a:t>
            </a:r>
            <a:r>
              <a:rPr lang="es-AR"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s-AR" dirty="0" smtClean="0">
                <a:solidFill>
                  <a:schemeClr val="tx1">
                    <a:lumMod val="75000"/>
                    <a:lumOff val="25000"/>
                  </a:schemeClr>
                </a:solidFill>
              </a:rPr>
              <a:t>, </a:t>
            </a:r>
            <a:r>
              <a:rPr lang="es-AR" dirty="0">
                <a:solidFill>
                  <a:schemeClr val="tx1">
                    <a:lumMod val="75000"/>
                    <a:lumOff val="25000"/>
                  </a:schemeClr>
                </a:solidFill>
              </a:rPr>
              <a:t>entonces existe un </a:t>
            </a:r>
            <a:r>
              <a:rPr lang="es-AR" dirty="0" smtClean="0">
                <a:solidFill>
                  <a:schemeClr val="tx1">
                    <a:lumMod val="75000"/>
                    <a:lumOff val="25000"/>
                  </a:schemeClr>
                </a:solidFill>
              </a:rPr>
              <a:t>controlador con </a:t>
            </a:r>
            <a:r>
              <a:rPr lang="es-AR" dirty="0">
                <a:solidFill>
                  <a:schemeClr val="tx1">
                    <a:lumMod val="75000"/>
                    <a:lumOff val="25000"/>
                  </a:schemeClr>
                </a:solidFill>
              </a:rPr>
              <a:t>una </a:t>
            </a:r>
            <a:r>
              <a:rPr lang="es-AR" dirty="0" smtClean="0">
                <a:solidFill>
                  <a:schemeClr val="tx1">
                    <a:lumMod val="75000"/>
                    <a:lumOff val="25000"/>
                  </a:schemeClr>
                </a:solidFill>
              </a:rPr>
              <a:t>FT </a:t>
            </a:r>
            <a:r>
              <a:rPr lang="es-AR" dirty="0">
                <a:solidFill>
                  <a:schemeClr val="tx1">
                    <a:lumMod val="75000"/>
                    <a:lumOff val="25000"/>
                  </a:schemeClr>
                </a:solidFill>
              </a:rPr>
              <a:t>propia, tal que el sistema realimentado es asintóticamente estable y </a:t>
            </a:r>
            <a:r>
              <a:rPr lang="es-AR" dirty="0" smtClean="0">
                <a:solidFill>
                  <a:schemeClr val="tx1">
                    <a:lumMod val="75000"/>
                    <a:lumOff val="25000"/>
                  </a:schemeClr>
                </a:solidFill>
              </a:rPr>
              <a:t>satisface las </a:t>
            </a:r>
            <a:r>
              <a:rPr lang="es-AR" dirty="0">
                <a:solidFill>
                  <a:schemeClr val="tx1">
                    <a:lumMod val="75000"/>
                    <a:lumOff val="25000"/>
                  </a:schemeClr>
                </a:solidFill>
              </a:rPr>
              <a:t>especificaciones de rastreo asintótico y rechazo </a:t>
            </a:r>
            <a:r>
              <a:rPr lang="es-AR" dirty="0" smtClean="0">
                <a:solidFill>
                  <a:schemeClr val="tx1">
                    <a:lumMod val="75000"/>
                    <a:lumOff val="25000"/>
                  </a:schemeClr>
                </a:solidFill>
              </a:rPr>
              <a:t>a perturbaciones, </a:t>
            </a:r>
            <a:r>
              <a:rPr lang="es-AR" dirty="0">
                <a:solidFill>
                  <a:schemeClr val="tx1">
                    <a:lumMod val="75000"/>
                    <a:lumOff val="25000"/>
                  </a:schemeClr>
                </a:solidFill>
              </a:rPr>
              <a:t>inclusive </a:t>
            </a:r>
            <a:r>
              <a:rPr lang="es-AR" dirty="0" smtClean="0">
                <a:solidFill>
                  <a:schemeClr val="tx1">
                    <a:lumMod val="75000"/>
                    <a:lumOff val="25000"/>
                  </a:schemeClr>
                </a:solidFill>
              </a:rPr>
              <a:t>con variaciones </a:t>
            </a:r>
            <a:r>
              <a:rPr lang="es-AR" dirty="0">
                <a:solidFill>
                  <a:schemeClr val="tx1">
                    <a:lumMod val="75000"/>
                    <a:lumOff val="25000"/>
                  </a:schemeClr>
                </a:solidFill>
              </a:rPr>
              <a:t>paramétricas de la </a:t>
            </a:r>
            <a:r>
              <a:rPr lang="es-AR" dirty="0" smtClean="0">
                <a:solidFill>
                  <a:schemeClr val="tx1">
                    <a:lumMod val="75000"/>
                    <a:lumOff val="25000"/>
                  </a:schemeClr>
                </a:solidFill>
              </a:rPr>
              <a:t>planta.</a:t>
            </a:r>
            <a:endParaRPr lang="es-AR" dirty="0">
              <a:solidFill>
                <a:schemeClr val="tx1">
                  <a:lumMod val="75000"/>
                  <a:lumOff val="25000"/>
                </a:schemeClr>
              </a:solidFill>
            </a:endParaRPr>
          </a:p>
        </p:txBody>
      </p:sp>
      <p:pic>
        <p:nvPicPr>
          <p:cNvPr id="12" name="Imagen 11"/>
          <p:cNvPicPr>
            <a:picLocks noChangeAspect="1"/>
          </p:cNvPicPr>
          <p:nvPr/>
        </p:nvPicPr>
        <p:blipFill>
          <a:blip r:embed="rId4"/>
          <a:stretch>
            <a:fillRect/>
          </a:stretch>
        </p:blipFill>
        <p:spPr>
          <a:xfrm>
            <a:off x="191344" y="3266491"/>
            <a:ext cx="7220985" cy="2232000"/>
          </a:xfrm>
          <a:prstGeom prst="rect">
            <a:avLst/>
          </a:prstGeom>
        </p:spPr>
      </p:pic>
      <p:graphicFrame>
        <p:nvGraphicFramePr>
          <p:cNvPr id="43" name="1 Objeto"/>
          <p:cNvGraphicFramePr>
            <a:graphicFrameLocks noChangeAspect="1"/>
          </p:cNvGraphicFramePr>
          <p:nvPr>
            <p:extLst/>
          </p:nvPr>
        </p:nvGraphicFramePr>
        <p:xfrm>
          <a:off x="4547238" y="4748213"/>
          <a:ext cx="658812" cy="425450"/>
        </p:xfrm>
        <a:graphic>
          <a:graphicData uri="http://schemas.openxmlformats.org/presentationml/2006/ole">
            <mc:AlternateContent xmlns:mc="http://schemas.openxmlformats.org/markup-compatibility/2006">
              <mc:Choice xmlns:v="urn:schemas-microsoft-com:vml" Requires="v">
                <p:oleObj spid="_x0000_s512026" name="Equation" r:id="rId5" imgW="393480" imgH="253800" progId="Equation.DSMT4">
                  <p:embed/>
                </p:oleObj>
              </mc:Choice>
              <mc:Fallback>
                <p:oleObj name="Equation" r:id="rId5" imgW="393480" imgH="253800" progId="Equation.DSMT4">
                  <p:embed/>
                  <p:pic>
                    <p:nvPicPr>
                      <p:cNvPr id="43" name="1 Objeto"/>
                      <p:cNvPicPr>
                        <a:picLocks noChangeAspect="1" noChangeArrowheads="1"/>
                      </p:cNvPicPr>
                      <p:nvPr/>
                    </p:nvPicPr>
                    <p:blipFill>
                      <a:blip r:embed="rId6"/>
                      <a:srcRect/>
                      <a:stretch>
                        <a:fillRect/>
                      </a:stretch>
                    </p:blipFill>
                    <p:spPr bwMode="auto">
                      <a:xfrm>
                        <a:off x="4547238" y="4748213"/>
                        <a:ext cx="658812" cy="425450"/>
                      </a:xfrm>
                      <a:prstGeom prst="rect">
                        <a:avLst/>
                      </a:prstGeom>
                      <a:noFill/>
                      <a:ln>
                        <a:noFill/>
                      </a:ln>
                      <a:extLst/>
                    </p:spPr>
                  </p:pic>
                </p:oleObj>
              </mc:Fallback>
            </mc:AlternateContent>
          </a:graphicData>
        </a:graphic>
      </p:graphicFrame>
      <p:graphicFrame>
        <p:nvGraphicFramePr>
          <p:cNvPr id="15" name="1 Objeto"/>
          <p:cNvGraphicFramePr>
            <a:graphicFrameLocks noChangeAspect="1"/>
          </p:cNvGraphicFramePr>
          <p:nvPr>
            <p:extLst/>
          </p:nvPr>
        </p:nvGraphicFramePr>
        <p:xfrm>
          <a:off x="9488488" y="3235325"/>
          <a:ext cx="2359025" cy="425450"/>
        </p:xfrm>
        <a:graphic>
          <a:graphicData uri="http://schemas.openxmlformats.org/presentationml/2006/ole">
            <mc:AlternateContent xmlns:mc="http://schemas.openxmlformats.org/markup-compatibility/2006">
              <mc:Choice xmlns:v="urn:schemas-microsoft-com:vml" Requires="v">
                <p:oleObj spid="_x0000_s512027" name="Equation" r:id="rId7" imgW="1409400" imgH="253800" progId="Equation.DSMT4">
                  <p:embed/>
                </p:oleObj>
              </mc:Choice>
              <mc:Fallback>
                <p:oleObj name="Equation" r:id="rId7" imgW="1409400" imgH="253800" progId="Equation.DSMT4">
                  <p:embed/>
                  <p:pic>
                    <p:nvPicPr>
                      <p:cNvPr id="15" name="1 Objeto"/>
                      <p:cNvPicPr>
                        <a:picLocks noChangeAspect="1" noChangeArrowheads="1"/>
                      </p:cNvPicPr>
                      <p:nvPr/>
                    </p:nvPicPr>
                    <p:blipFill>
                      <a:blip r:embed="rId8"/>
                      <a:srcRect/>
                      <a:stretch>
                        <a:fillRect/>
                      </a:stretch>
                    </p:blipFill>
                    <p:spPr bwMode="auto">
                      <a:xfrm>
                        <a:off x="9488488" y="3235325"/>
                        <a:ext cx="2359025" cy="425450"/>
                      </a:xfrm>
                      <a:prstGeom prst="rect">
                        <a:avLst/>
                      </a:prstGeom>
                      <a:noFill/>
                      <a:ln>
                        <a:noFill/>
                      </a:ln>
                      <a:extLst/>
                    </p:spPr>
                  </p:pic>
                </p:oleObj>
              </mc:Fallback>
            </mc:AlternateContent>
          </a:graphicData>
        </a:graphic>
      </p:graphicFrame>
      <p:sp>
        <p:nvSpPr>
          <p:cNvPr id="7" name="Rectángulo 6"/>
          <p:cNvSpPr/>
          <p:nvPr/>
        </p:nvSpPr>
        <p:spPr>
          <a:xfrm>
            <a:off x="268544" y="5689264"/>
            <a:ext cx="10398748" cy="1015663"/>
          </a:xfrm>
          <a:prstGeom prst="rect">
            <a:avLst/>
          </a:prstGeom>
        </p:spPr>
        <p:txBody>
          <a:bodyPr wrap="square">
            <a:spAutoFit/>
          </a:bodyPr>
          <a:lstStyle/>
          <a:p>
            <a:r>
              <a:rPr lang="es-AR" dirty="0" smtClean="0">
                <a:solidFill>
                  <a:srgbClr val="FF0000"/>
                </a:solidFill>
                <a:sym typeface="Symbol" panose="05050102010706020507" pitchFamily="18" charset="2"/>
              </a:rPr>
              <a:t>Polinomio</a:t>
            </a:r>
            <a:r>
              <a:rPr lang="es-AR" sz="2000" dirty="0" smtClean="0">
                <a:solidFill>
                  <a:srgbClr val="FF0000"/>
                </a:solidFill>
                <a:sym typeface="Symbol" panose="05050102010706020507" pitchFamily="18" charset="2"/>
              </a:rPr>
              <a:t> </a:t>
            </a:r>
            <a:r>
              <a:rPr lang="es-AR" sz="2000" dirty="0">
                <a:solidFill>
                  <a:srgbClr val="FF0000"/>
                </a:solidFill>
                <a:latin typeface="Times New Roman" panose="02020603050405020304" pitchFamily="18" charset="0"/>
                <a:cs typeface="Times New Roman" panose="02020603050405020304" pitchFamily="18" charset="0"/>
              </a:rPr>
              <a:t>(</a:t>
            </a:r>
            <a:r>
              <a:rPr lang="es-AR" sz="2000" i="1" dirty="0">
                <a:solidFill>
                  <a:srgbClr val="FF0000"/>
                </a:solidFill>
                <a:latin typeface="Times New Roman" panose="02020603050405020304" pitchFamily="18" charset="0"/>
                <a:cs typeface="Times New Roman" panose="02020603050405020304" pitchFamily="18" charset="0"/>
              </a:rPr>
              <a:t>z</a:t>
            </a:r>
            <a:r>
              <a:rPr lang="es-AR" sz="2000" dirty="0" smtClean="0">
                <a:solidFill>
                  <a:srgbClr val="FF0000"/>
                </a:solidFill>
                <a:latin typeface="Times New Roman" panose="02020603050405020304" pitchFamily="18" charset="0"/>
                <a:cs typeface="Times New Roman" panose="02020603050405020304" pitchFamily="18" charset="0"/>
              </a:rPr>
              <a:t>)</a:t>
            </a:r>
            <a:r>
              <a:rPr lang="es-AR" sz="2000" dirty="0" smtClean="0">
                <a:solidFill>
                  <a:srgbClr val="FF0000"/>
                </a:solidFill>
              </a:rPr>
              <a:t> </a:t>
            </a:r>
            <a:r>
              <a:rPr lang="es-AR" dirty="0" smtClean="0">
                <a:solidFill>
                  <a:srgbClr val="FF0000"/>
                </a:solidFill>
              </a:rPr>
              <a:t>(Modelo Interno):</a:t>
            </a:r>
          </a:p>
          <a:p>
            <a:pPr marL="285750" indent="-285750">
              <a:buFontTx/>
              <a:buChar char="-"/>
            </a:pPr>
            <a:r>
              <a:rPr lang="es-AR" dirty="0" smtClean="0">
                <a:solidFill>
                  <a:srgbClr val="FF0000"/>
                </a:solidFill>
              </a:rPr>
              <a:t>Es el </a:t>
            </a:r>
            <a:r>
              <a:rPr lang="es-AR" dirty="0">
                <a:solidFill>
                  <a:srgbClr val="FF0000"/>
                </a:solidFill>
              </a:rPr>
              <a:t>mínimo común denominador de los polos inestables de las señales </a:t>
            </a:r>
            <a:r>
              <a:rPr lang="es-AR" sz="2000" i="1" dirty="0">
                <a:solidFill>
                  <a:srgbClr val="FF0000"/>
                </a:solidFill>
                <a:latin typeface="Times New Roman" panose="02020603050405020304" pitchFamily="18" charset="0"/>
                <a:cs typeface="Times New Roman" panose="02020603050405020304" pitchFamily="18" charset="0"/>
              </a:rPr>
              <a:t>R</a:t>
            </a:r>
            <a:r>
              <a:rPr lang="es-AR" sz="2000" dirty="0">
                <a:solidFill>
                  <a:srgbClr val="FF0000"/>
                </a:solidFill>
                <a:latin typeface="Times New Roman" panose="02020603050405020304" pitchFamily="18" charset="0"/>
                <a:cs typeface="Times New Roman" panose="02020603050405020304" pitchFamily="18" charset="0"/>
              </a:rPr>
              <a:t>(</a:t>
            </a:r>
            <a:r>
              <a:rPr lang="es-AR" sz="2000" i="1" dirty="0">
                <a:solidFill>
                  <a:srgbClr val="FF0000"/>
                </a:solidFill>
                <a:latin typeface="Times New Roman" panose="02020603050405020304" pitchFamily="18" charset="0"/>
                <a:cs typeface="Times New Roman" panose="02020603050405020304" pitchFamily="18" charset="0"/>
              </a:rPr>
              <a:t>z</a:t>
            </a:r>
            <a:r>
              <a:rPr lang="es-AR" sz="2000" dirty="0">
                <a:solidFill>
                  <a:srgbClr val="FF0000"/>
                </a:solidFill>
                <a:latin typeface="Times New Roman" panose="02020603050405020304" pitchFamily="18" charset="0"/>
                <a:cs typeface="Times New Roman" panose="02020603050405020304" pitchFamily="18" charset="0"/>
              </a:rPr>
              <a:t>)</a:t>
            </a:r>
            <a:r>
              <a:rPr lang="es-AR" dirty="0">
                <a:solidFill>
                  <a:srgbClr val="FF0000"/>
                </a:solidFill>
              </a:rPr>
              <a:t> y </a:t>
            </a:r>
            <a:r>
              <a:rPr lang="es-AR" sz="2000" i="1" dirty="0">
                <a:solidFill>
                  <a:srgbClr val="FF0000"/>
                </a:solidFill>
                <a:latin typeface="Times New Roman" panose="02020603050405020304" pitchFamily="18" charset="0"/>
                <a:cs typeface="Times New Roman" panose="02020603050405020304" pitchFamily="18" charset="0"/>
              </a:rPr>
              <a:t>W</a:t>
            </a:r>
            <a:r>
              <a:rPr lang="es-AR" sz="2000" dirty="0">
                <a:solidFill>
                  <a:srgbClr val="FF0000"/>
                </a:solidFill>
                <a:latin typeface="Times New Roman" panose="02020603050405020304" pitchFamily="18" charset="0"/>
                <a:cs typeface="Times New Roman" panose="02020603050405020304" pitchFamily="18" charset="0"/>
              </a:rPr>
              <a:t>(</a:t>
            </a:r>
            <a:r>
              <a:rPr lang="es-AR" sz="2000" i="1" dirty="0">
                <a:solidFill>
                  <a:srgbClr val="FF0000"/>
                </a:solidFill>
                <a:latin typeface="Times New Roman" panose="02020603050405020304" pitchFamily="18" charset="0"/>
                <a:cs typeface="Times New Roman" panose="02020603050405020304" pitchFamily="18" charset="0"/>
              </a:rPr>
              <a:t>z</a:t>
            </a:r>
            <a:r>
              <a:rPr lang="es-AR" sz="2000" dirty="0">
                <a:solidFill>
                  <a:srgbClr val="FF0000"/>
                </a:solidFill>
                <a:latin typeface="Times New Roman" panose="02020603050405020304" pitchFamily="18" charset="0"/>
                <a:cs typeface="Times New Roman" panose="02020603050405020304" pitchFamily="18" charset="0"/>
              </a:rPr>
              <a:t>)</a:t>
            </a:r>
            <a:r>
              <a:rPr lang="es-AR" dirty="0">
                <a:solidFill>
                  <a:srgbClr val="FF0000"/>
                </a:solidFill>
              </a:rPr>
              <a:t>. </a:t>
            </a:r>
            <a:endParaRPr lang="es-AR" dirty="0" smtClean="0">
              <a:solidFill>
                <a:srgbClr val="FF0000"/>
              </a:solidFill>
            </a:endParaRPr>
          </a:p>
          <a:p>
            <a:pPr marL="285750" indent="-285750">
              <a:buFontTx/>
              <a:buChar char="-"/>
            </a:pPr>
            <a:r>
              <a:rPr lang="es-AR" dirty="0" smtClean="0">
                <a:solidFill>
                  <a:srgbClr val="FF0000"/>
                </a:solidFill>
              </a:rPr>
              <a:t>Ninguna </a:t>
            </a:r>
            <a:r>
              <a:rPr lang="es-AR" dirty="0">
                <a:solidFill>
                  <a:srgbClr val="FF0000"/>
                </a:solidFill>
              </a:rPr>
              <a:t>raíz </a:t>
            </a:r>
            <a:r>
              <a:rPr lang="es-AR" dirty="0" smtClean="0">
                <a:solidFill>
                  <a:srgbClr val="FF0000"/>
                </a:solidFill>
              </a:rPr>
              <a:t>de </a:t>
            </a:r>
            <a:r>
              <a:rPr lang="es-AR" sz="2000" dirty="0">
                <a:solidFill>
                  <a:srgbClr val="FF0000"/>
                </a:solidFill>
                <a:sym typeface="Symbol" panose="05050102010706020507" pitchFamily="18" charset="2"/>
              </a:rPr>
              <a:t></a:t>
            </a:r>
            <a:r>
              <a:rPr lang="es-AR" sz="2000" dirty="0">
                <a:solidFill>
                  <a:srgbClr val="FF0000"/>
                </a:solidFill>
                <a:latin typeface="Times New Roman" panose="02020603050405020304" pitchFamily="18" charset="0"/>
                <a:cs typeface="Times New Roman" panose="02020603050405020304" pitchFamily="18" charset="0"/>
              </a:rPr>
              <a:t>(</a:t>
            </a:r>
            <a:r>
              <a:rPr lang="es-AR" sz="2000" i="1" dirty="0">
                <a:solidFill>
                  <a:srgbClr val="FF0000"/>
                </a:solidFill>
                <a:latin typeface="Times New Roman" panose="02020603050405020304" pitchFamily="18" charset="0"/>
                <a:cs typeface="Times New Roman" panose="02020603050405020304" pitchFamily="18" charset="0"/>
              </a:rPr>
              <a:t>z</a:t>
            </a:r>
            <a:r>
              <a:rPr lang="es-AR" sz="2000" dirty="0">
                <a:solidFill>
                  <a:srgbClr val="FF0000"/>
                </a:solidFill>
                <a:latin typeface="Times New Roman" panose="02020603050405020304" pitchFamily="18" charset="0"/>
                <a:cs typeface="Times New Roman" panose="02020603050405020304" pitchFamily="18" charset="0"/>
              </a:rPr>
              <a:t>)</a:t>
            </a:r>
            <a:r>
              <a:rPr lang="es-AR" dirty="0" smtClean="0">
                <a:solidFill>
                  <a:srgbClr val="FF0000"/>
                </a:solidFill>
              </a:rPr>
              <a:t> debe ser </a:t>
            </a:r>
            <a:r>
              <a:rPr lang="es-AR" dirty="0">
                <a:solidFill>
                  <a:srgbClr val="FF0000"/>
                </a:solidFill>
              </a:rPr>
              <a:t>un cero de </a:t>
            </a:r>
            <a:r>
              <a:rPr lang="es-AR" sz="2000" i="1" dirty="0" err="1">
                <a:solidFill>
                  <a:srgbClr val="FF0000"/>
                </a:solidFill>
                <a:latin typeface="Times New Roman" panose="02020603050405020304" pitchFamily="18" charset="0"/>
                <a:cs typeface="Times New Roman" panose="02020603050405020304" pitchFamily="18" charset="0"/>
              </a:rPr>
              <a:t>G</a:t>
            </a:r>
            <a:r>
              <a:rPr lang="es-AR" sz="2000" i="1" baseline="-25000" dirty="0" err="1">
                <a:solidFill>
                  <a:srgbClr val="FF0000"/>
                </a:solidFill>
                <a:latin typeface="Times New Roman" panose="02020603050405020304" pitchFamily="18" charset="0"/>
                <a:cs typeface="Times New Roman" panose="02020603050405020304" pitchFamily="18" charset="0"/>
              </a:rPr>
              <a:t>pd</a:t>
            </a:r>
            <a:r>
              <a:rPr lang="es-AR" sz="2000" i="1" baseline="-25000" dirty="0">
                <a:solidFill>
                  <a:srgbClr val="FF0000"/>
                </a:solidFill>
                <a:latin typeface="Times New Roman" panose="02020603050405020304" pitchFamily="18" charset="0"/>
                <a:cs typeface="Times New Roman" panose="02020603050405020304" pitchFamily="18" charset="0"/>
              </a:rPr>
              <a:t> </a:t>
            </a:r>
            <a:r>
              <a:rPr lang="es-AR" sz="2000" dirty="0">
                <a:solidFill>
                  <a:srgbClr val="FF0000"/>
                </a:solidFill>
                <a:latin typeface="Times New Roman" panose="02020603050405020304" pitchFamily="18" charset="0"/>
                <a:cs typeface="Times New Roman" panose="02020603050405020304" pitchFamily="18" charset="0"/>
              </a:rPr>
              <a:t>(</a:t>
            </a:r>
            <a:r>
              <a:rPr lang="es-AR" sz="2000" i="1" dirty="0">
                <a:solidFill>
                  <a:srgbClr val="FF0000"/>
                </a:solidFill>
                <a:latin typeface="Times New Roman" panose="02020603050405020304" pitchFamily="18" charset="0"/>
                <a:cs typeface="Times New Roman" panose="02020603050405020304" pitchFamily="18" charset="0"/>
              </a:rPr>
              <a:t>z</a:t>
            </a:r>
            <a:r>
              <a:rPr lang="es-AR" sz="2000" dirty="0" smtClean="0">
                <a:solidFill>
                  <a:srgbClr val="FF0000"/>
                </a:solidFill>
                <a:latin typeface="Times New Roman" panose="02020603050405020304" pitchFamily="18" charset="0"/>
                <a:cs typeface="Times New Roman" panose="02020603050405020304" pitchFamily="18" charset="0"/>
              </a:rPr>
              <a:t>)</a:t>
            </a:r>
            <a:r>
              <a:rPr lang="es-AR" dirty="0">
                <a:solidFill>
                  <a:srgbClr val="FF0000"/>
                </a:solidFill>
              </a:rPr>
              <a:t>.</a:t>
            </a:r>
            <a:r>
              <a:rPr lang="es-AR" dirty="0" smtClean="0">
                <a:solidFill>
                  <a:srgbClr val="FF0000"/>
                </a:solidFill>
              </a:rPr>
              <a:t> </a:t>
            </a:r>
            <a:endParaRPr lang="es-AR" dirty="0">
              <a:solidFill>
                <a:srgbClr val="FF0000"/>
              </a:solidFill>
            </a:endParaRPr>
          </a:p>
        </p:txBody>
      </p:sp>
      <p:graphicFrame>
        <p:nvGraphicFramePr>
          <p:cNvPr id="14" name="1 Objeto"/>
          <p:cNvGraphicFramePr>
            <a:graphicFrameLocks noChangeAspect="1"/>
          </p:cNvGraphicFramePr>
          <p:nvPr>
            <p:extLst/>
          </p:nvPr>
        </p:nvGraphicFramePr>
        <p:xfrm>
          <a:off x="7440224" y="5281778"/>
          <a:ext cx="4549775" cy="720725"/>
        </p:xfrm>
        <a:graphic>
          <a:graphicData uri="http://schemas.openxmlformats.org/presentationml/2006/ole">
            <mc:AlternateContent xmlns:mc="http://schemas.openxmlformats.org/markup-compatibility/2006">
              <mc:Choice xmlns:v="urn:schemas-microsoft-com:vml" Requires="v">
                <p:oleObj spid="_x0000_s512028" name="Equation" r:id="rId9" imgW="2717640" imgH="431640" progId="Equation.DSMT4">
                  <p:embed/>
                </p:oleObj>
              </mc:Choice>
              <mc:Fallback>
                <p:oleObj name="Equation" r:id="rId9" imgW="2717640" imgH="431640" progId="Equation.DSMT4">
                  <p:embed/>
                  <p:pic>
                    <p:nvPicPr>
                      <p:cNvPr id="14" name="1 Objeto"/>
                      <p:cNvPicPr>
                        <a:picLocks noChangeAspect="1" noChangeArrowheads="1"/>
                      </p:cNvPicPr>
                      <p:nvPr/>
                    </p:nvPicPr>
                    <p:blipFill>
                      <a:blip r:embed="rId10"/>
                      <a:srcRect/>
                      <a:stretch>
                        <a:fillRect/>
                      </a:stretch>
                    </p:blipFill>
                    <p:spPr bwMode="auto">
                      <a:xfrm>
                        <a:off x="7440224" y="5281778"/>
                        <a:ext cx="4549775" cy="720725"/>
                      </a:xfrm>
                      <a:prstGeom prst="rect">
                        <a:avLst/>
                      </a:prstGeom>
                      <a:noFill/>
                      <a:ln>
                        <a:noFill/>
                      </a:ln>
                      <a:extLst/>
                    </p:spPr>
                  </p:pic>
                </p:oleObj>
              </mc:Fallback>
            </mc:AlternateContent>
          </a:graphicData>
        </a:graphic>
      </p:graphicFrame>
      <p:graphicFrame>
        <p:nvGraphicFramePr>
          <p:cNvPr id="16" name="1 Objeto"/>
          <p:cNvGraphicFramePr>
            <a:graphicFrameLocks noChangeAspect="1"/>
          </p:cNvGraphicFramePr>
          <p:nvPr>
            <p:extLst/>
          </p:nvPr>
        </p:nvGraphicFramePr>
        <p:xfrm>
          <a:off x="7642225" y="3098466"/>
          <a:ext cx="1573213" cy="700088"/>
        </p:xfrm>
        <a:graphic>
          <a:graphicData uri="http://schemas.openxmlformats.org/presentationml/2006/ole">
            <mc:AlternateContent xmlns:mc="http://schemas.openxmlformats.org/markup-compatibility/2006">
              <mc:Choice xmlns:v="urn:schemas-microsoft-com:vml" Requires="v">
                <p:oleObj spid="_x0000_s512029" name="Equation" r:id="rId11" imgW="939600" imgH="419040" progId="Equation.DSMT4">
                  <p:embed/>
                </p:oleObj>
              </mc:Choice>
              <mc:Fallback>
                <p:oleObj name="Equation" r:id="rId11" imgW="939600" imgH="419040" progId="Equation.DSMT4">
                  <p:embed/>
                  <p:pic>
                    <p:nvPicPr>
                      <p:cNvPr id="16" name="1 Objeto"/>
                      <p:cNvPicPr>
                        <a:picLocks noChangeAspect="1" noChangeArrowheads="1"/>
                      </p:cNvPicPr>
                      <p:nvPr/>
                    </p:nvPicPr>
                    <p:blipFill>
                      <a:blip r:embed="rId12"/>
                      <a:srcRect/>
                      <a:stretch>
                        <a:fillRect/>
                      </a:stretch>
                    </p:blipFill>
                    <p:spPr bwMode="auto">
                      <a:xfrm>
                        <a:off x="7642225" y="3098466"/>
                        <a:ext cx="1573213" cy="700088"/>
                      </a:xfrm>
                      <a:prstGeom prst="rect">
                        <a:avLst/>
                      </a:prstGeom>
                      <a:noFill/>
                      <a:ln>
                        <a:noFill/>
                      </a:ln>
                      <a:extLst/>
                    </p:spPr>
                  </p:pic>
                </p:oleObj>
              </mc:Fallback>
            </mc:AlternateContent>
          </a:graphicData>
        </a:graphic>
      </p:graphicFrame>
      <p:graphicFrame>
        <p:nvGraphicFramePr>
          <p:cNvPr id="17" name="1 Objeto"/>
          <p:cNvGraphicFramePr>
            <a:graphicFrameLocks noChangeAspect="1"/>
          </p:cNvGraphicFramePr>
          <p:nvPr>
            <p:extLst/>
          </p:nvPr>
        </p:nvGraphicFramePr>
        <p:xfrm>
          <a:off x="7450138" y="4451350"/>
          <a:ext cx="3463925" cy="722313"/>
        </p:xfrm>
        <a:graphic>
          <a:graphicData uri="http://schemas.openxmlformats.org/presentationml/2006/ole">
            <mc:AlternateContent xmlns:mc="http://schemas.openxmlformats.org/markup-compatibility/2006">
              <mc:Choice xmlns:v="urn:schemas-microsoft-com:vml" Requires="v">
                <p:oleObj spid="_x0000_s512030" name="Equation" r:id="rId13" imgW="2070000" imgH="431640" progId="Equation.DSMT4">
                  <p:embed/>
                </p:oleObj>
              </mc:Choice>
              <mc:Fallback>
                <p:oleObj name="Equation" r:id="rId13" imgW="2070000" imgH="431640" progId="Equation.DSMT4">
                  <p:embed/>
                  <p:pic>
                    <p:nvPicPr>
                      <p:cNvPr id="17" name="1 Objeto"/>
                      <p:cNvPicPr>
                        <a:picLocks noChangeAspect="1" noChangeArrowheads="1"/>
                      </p:cNvPicPr>
                      <p:nvPr/>
                    </p:nvPicPr>
                    <p:blipFill>
                      <a:blip r:embed="rId14"/>
                      <a:srcRect/>
                      <a:stretch>
                        <a:fillRect/>
                      </a:stretch>
                    </p:blipFill>
                    <p:spPr bwMode="auto">
                      <a:xfrm>
                        <a:off x="7450138" y="4451350"/>
                        <a:ext cx="3463925" cy="722313"/>
                      </a:xfrm>
                      <a:prstGeom prst="rect">
                        <a:avLst/>
                      </a:prstGeom>
                      <a:noFill/>
                      <a:ln>
                        <a:noFill/>
                      </a:ln>
                      <a:extLst/>
                    </p:spPr>
                  </p:pic>
                </p:oleObj>
              </mc:Fallback>
            </mc:AlternateContent>
          </a:graphicData>
        </a:graphic>
      </p:graphicFrame>
      <p:graphicFrame>
        <p:nvGraphicFramePr>
          <p:cNvPr id="18" name="1 Objeto"/>
          <p:cNvGraphicFramePr>
            <a:graphicFrameLocks noChangeAspect="1"/>
          </p:cNvGraphicFramePr>
          <p:nvPr>
            <p:extLst/>
          </p:nvPr>
        </p:nvGraphicFramePr>
        <p:xfrm>
          <a:off x="7651750" y="3878263"/>
          <a:ext cx="2252663" cy="446087"/>
        </p:xfrm>
        <a:graphic>
          <a:graphicData uri="http://schemas.openxmlformats.org/presentationml/2006/ole">
            <mc:AlternateContent xmlns:mc="http://schemas.openxmlformats.org/markup-compatibility/2006">
              <mc:Choice xmlns:v="urn:schemas-microsoft-com:vml" Requires="v">
                <p:oleObj spid="_x0000_s512031" name="Equation" r:id="rId15" imgW="1346040" imgH="266400" progId="Equation.DSMT4">
                  <p:embed/>
                </p:oleObj>
              </mc:Choice>
              <mc:Fallback>
                <p:oleObj name="Equation" r:id="rId15" imgW="1346040" imgH="266400" progId="Equation.DSMT4">
                  <p:embed/>
                  <p:pic>
                    <p:nvPicPr>
                      <p:cNvPr id="18" name="1 Objeto"/>
                      <p:cNvPicPr>
                        <a:picLocks noChangeAspect="1" noChangeArrowheads="1"/>
                      </p:cNvPicPr>
                      <p:nvPr/>
                    </p:nvPicPr>
                    <p:blipFill>
                      <a:blip r:embed="rId16"/>
                      <a:srcRect/>
                      <a:stretch>
                        <a:fillRect/>
                      </a:stretch>
                    </p:blipFill>
                    <p:spPr bwMode="auto">
                      <a:xfrm>
                        <a:off x="7651750" y="3878263"/>
                        <a:ext cx="2252663" cy="4460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1169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8"/>
          <p:cNvSpPr>
            <a:spLocks noChangeArrowheads="1"/>
          </p:cNvSpPr>
          <p:nvPr/>
        </p:nvSpPr>
        <p:spPr bwMode="auto">
          <a:xfrm>
            <a:off x="11003280" y="2700708"/>
            <a:ext cx="704533" cy="889000"/>
          </a:xfrm>
          <a:prstGeom prst="rect">
            <a:avLst/>
          </a:prstGeom>
          <a:noFill/>
          <a:ln w="28575">
            <a:solidFill>
              <a:srgbClr val="0070C0"/>
            </a:solidFill>
            <a:miter lim="800000"/>
            <a:headEnd/>
            <a:tailEnd/>
          </a:ln>
        </p:spPr>
        <p:txBody>
          <a:bodyPr wrap="none" anchor="ctr"/>
          <a:lstStyle/>
          <a:p>
            <a:pPr>
              <a:defRPr/>
            </a:pPr>
            <a:endParaRPr lang="es-AR">
              <a:latin typeface="Arial" charset="0"/>
            </a:endParaRPr>
          </a:p>
        </p:txBody>
      </p:sp>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Principio de Modelo Interno para Sistemas Discretos</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42" name="1 Objeto"/>
          <p:cNvGraphicFramePr>
            <a:graphicFrameLocks noChangeAspect="1"/>
          </p:cNvGraphicFramePr>
          <p:nvPr>
            <p:extLst/>
          </p:nvPr>
        </p:nvGraphicFramePr>
        <p:xfrm>
          <a:off x="7903477" y="1054019"/>
          <a:ext cx="3254375" cy="466725"/>
        </p:xfrm>
        <a:graphic>
          <a:graphicData uri="http://schemas.openxmlformats.org/presentationml/2006/ole">
            <mc:AlternateContent xmlns:mc="http://schemas.openxmlformats.org/markup-compatibility/2006">
              <mc:Choice xmlns:v="urn:schemas-microsoft-com:vml" Requires="v">
                <p:oleObj spid="_x0000_s513070" name="Equation" r:id="rId4" imgW="1942920" imgH="279360" progId="Equation.DSMT4">
                  <p:embed/>
                </p:oleObj>
              </mc:Choice>
              <mc:Fallback>
                <p:oleObj name="Equation" r:id="rId4" imgW="1942920" imgH="279360" progId="Equation.DSMT4">
                  <p:embed/>
                  <p:pic>
                    <p:nvPicPr>
                      <p:cNvPr id="42" name="1 Objeto"/>
                      <p:cNvPicPr>
                        <a:picLocks noChangeAspect="1" noChangeArrowheads="1"/>
                      </p:cNvPicPr>
                      <p:nvPr/>
                    </p:nvPicPr>
                    <p:blipFill>
                      <a:blip r:embed="rId5"/>
                      <a:srcRect/>
                      <a:stretch>
                        <a:fillRect/>
                      </a:stretch>
                    </p:blipFill>
                    <p:spPr bwMode="auto">
                      <a:xfrm>
                        <a:off x="7903477" y="1054019"/>
                        <a:ext cx="3254375" cy="466725"/>
                      </a:xfrm>
                      <a:prstGeom prst="rect">
                        <a:avLst/>
                      </a:prstGeom>
                      <a:noFill/>
                      <a:ln>
                        <a:noFill/>
                      </a:ln>
                      <a:extLst/>
                    </p:spPr>
                  </p:pic>
                </p:oleObj>
              </mc:Fallback>
            </mc:AlternateContent>
          </a:graphicData>
        </a:graphic>
      </p:graphicFrame>
      <p:sp>
        <p:nvSpPr>
          <p:cNvPr id="3" name="Rectángulo 2"/>
          <p:cNvSpPr/>
          <p:nvPr/>
        </p:nvSpPr>
        <p:spPr>
          <a:xfrm>
            <a:off x="191344" y="997073"/>
            <a:ext cx="7378306" cy="682502"/>
          </a:xfrm>
          <a:prstGeom prst="rect">
            <a:avLst/>
          </a:prstGeom>
        </p:spPr>
        <p:txBody>
          <a:bodyPr wrap="square">
            <a:spAutoFit/>
          </a:bodyPr>
          <a:lstStyle/>
          <a:p>
            <a:pPr algn="just"/>
            <a:r>
              <a:rPr lang="es-AR" dirty="0" smtClean="0">
                <a:solidFill>
                  <a:schemeClr val="tx1">
                    <a:lumMod val="75000"/>
                    <a:lumOff val="25000"/>
                  </a:schemeClr>
                </a:solidFill>
              </a:rPr>
              <a:t>Siendo el sistema de control anterior, un sistema lineal, entonces la salida </a:t>
            </a:r>
            <a:r>
              <a:rPr lang="es-AR" sz="2000" i="1" dirty="0" smtClean="0">
                <a:solidFill>
                  <a:schemeClr val="tx1">
                    <a:lumMod val="75000"/>
                    <a:lumOff val="25000"/>
                  </a:schemeClr>
                </a:solidFill>
                <a:latin typeface="Times New Roman" panose="02020603050405020304" pitchFamily="18" charset="0"/>
                <a:cs typeface="Times New Roman" panose="02020603050405020304" pitchFamily="18" charset="0"/>
              </a:rPr>
              <a:t>Y</a:t>
            </a:r>
            <a:r>
              <a:rPr lang="es-AR" sz="20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AR" sz="2000" i="1" dirty="0" smtClean="0">
                <a:solidFill>
                  <a:schemeClr val="tx1">
                    <a:lumMod val="75000"/>
                    <a:lumOff val="25000"/>
                  </a:schemeClr>
                </a:solidFill>
                <a:latin typeface="Times New Roman" panose="02020603050405020304" pitchFamily="18" charset="0"/>
                <a:cs typeface="Times New Roman" panose="02020603050405020304" pitchFamily="18" charset="0"/>
              </a:rPr>
              <a:t>z</a:t>
            </a:r>
            <a:r>
              <a:rPr lang="es-AR" sz="20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AR" dirty="0" smtClean="0">
                <a:solidFill>
                  <a:schemeClr val="tx1">
                    <a:lumMod val="75000"/>
                    <a:lumOff val="25000"/>
                  </a:schemeClr>
                </a:solidFill>
              </a:rPr>
              <a:t> del mismo se puede escribir como:</a:t>
            </a:r>
            <a:endParaRPr lang="es-AR" dirty="0">
              <a:solidFill>
                <a:schemeClr val="tx1">
                  <a:lumMod val="75000"/>
                  <a:lumOff val="25000"/>
                </a:schemeClr>
              </a:solidFill>
            </a:endParaRPr>
          </a:p>
        </p:txBody>
      </p:sp>
      <p:graphicFrame>
        <p:nvGraphicFramePr>
          <p:cNvPr id="11" name="1 Objeto"/>
          <p:cNvGraphicFramePr>
            <a:graphicFrameLocks noChangeAspect="1"/>
          </p:cNvGraphicFramePr>
          <p:nvPr>
            <p:extLst/>
          </p:nvPr>
        </p:nvGraphicFramePr>
        <p:xfrm>
          <a:off x="309044" y="4442982"/>
          <a:ext cx="3638550" cy="720725"/>
        </p:xfrm>
        <a:graphic>
          <a:graphicData uri="http://schemas.openxmlformats.org/presentationml/2006/ole">
            <mc:AlternateContent xmlns:mc="http://schemas.openxmlformats.org/markup-compatibility/2006">
              <mc:Choice xmlns:v="urn:schemas-microsoft-com:vml" Requires="v">
                <p:oleObj spid="_x0000_s513071" name="Equation" r:id="rId6" imgW="2171520" imgH="431640" progId="Equation.DSMT4">
                  <p:embed/>
                </p:oleObj>
              </mc:Choice>
              <mc:Fallback>
                <p:oleObj name="Equation" r:id="rId6" imgW="2171520" imgH="431640" progId="Equation.DSMT4">
                  <p:embed/>
                  <p:pic>
                    <p:nvPicPr>
                      <p:cNvPr id="11" name="1 Objeto"/>
                      <p:cNvPicPr>
                        <a:picLocks noChangeAspect="1" noChangeArrowheads="1"/>
                      </p:cNvPicPr>
                      <p:nvPr/>
                    </p:nvPicPr>
                    <p:blipFill>
                      <a:blip r:embed="rId7"/>
                      <a:srcRect/>
                      <a:stretch>
                        <a:fillRect/>
                      </a:stretch>
                    </p:blipFill>
                    <p:spPr bwMode="auto">
                      <a:xfrm>
                        <a:off x="309044" y="4442982"/>
                        <a:ext cx="3638550" cy="720725"/>
                      </a:xfrm>
                      <a:prstGeom prst="rect">
                        <a:avLst/>
                      </a:prstGeom>
                      <a:noFill/>
                      <a:ln>
                        <a:noFill/>
                      </a:ln>
                      <a:extLst/>
                    </p:spPr>
                  </p:pic>
                </p:oleObj>
              </mc:Fallback>
            </mc:AlternateContent>
          </a:graphicData>
        </a:graphic>
      </p:graphicFrame>
      <p:graphicFrame>
        <p:nvGraphicFramePr>
          <p:cNvPr id="13" name="1 Objeto"/>
          <p:cNvGraphicFramePr>
            <a:graphicFrameLocks noChangeAspect="1"/>
          </p:cNvGraphicFramePr>
          <p:nvPr>
            <p:extLst/>
          </p:nvPr>
        </p:nvGraphicFramePr>
        <p:xfrm>
          <a:off x="4029075" y="4433027"/>
          <a:ext cx="7204075" cy="741363"/>
        </p:xfrm>
        <a:graphic>
          <a:graphicData uri="http://schemas.openxmlformats.org/presentationml/2006/ole">
            <mc:AlternateContent xmlns:mc="http://schemas.openxmlformats.org/markup-compatibility/2006">
              <mc:Choice xmlns:v="urn:schemas-microsoft-com:vml" Requires="v">
                <p:oleObj spid="_x0000_s513072" name="Equation" r:id="rId8" imgW="4305240" imgH="444240" progId="Equation.DSMT4">
                  <p:embed/>
                </p:oleObj>
              </mc:Choice>
              <mc:Fallback>
                <p:oleObj name="Equation" r:id="rId8" imgW="4305240" imgH="444240" progId="Equation.DSMT4">
                  <p:embed/>
                  <p:pic>
                    <p:nvPicPr>
                      <p:cNvPr id="13" name="1 Objeto"/>
                      <p:cNvPicPr>
                        <a:picLocks noChangeAspect="1" noChangeArrowheads="1"/>
                      </p:cNvPicPr>
                      <p:nvPr/>
                    </p:nvPicPr>
                    <p:blipFill>
                      <a:blip r:embed="rId9"/>
                      <a:srcRect/>
                      <a:stretch>
                        <a:fillRect/>
                      </a:stretch>
                    </p:blipFill>
                    <p:spPr bwMode="auto">
                      <a:xfrm>
                        <a:off x="4029075" y="4433027"/>
                        <a:ext cx="7204075" cy="741363"/>
                      </a:xfrm>
                      <a:prstGeom prst="rect">
                        <a:avLst/>
                      </a:prstGeom>
                      <a:noFill/>
                      <a:ln>
                        <a:noFill/>
                      </a:ln>
                      <a:extLst/>
                    </p:spPr>
                  </p:pic>
                </p:oleObj>
              </mc:Fallback>
            </mc:AlternateContent>
          </a:graphicData>
        </a:graphic>
      </p:graphicFrame>
      <p:graphicFrame>
        <p:nvGraphicFramePr>
          <p:cNvPr id="15" name="1 Objeto"/>
          <p:cNvGraphicFramePr>
            <a:graphicFrameLocks noChangeAspect="1"/>
          </p:cNvGraphicFramePr>
          <p:nvPr>
            <p:extLst/>
          </p:nvPr>
        </p:nvGraphicFramePr>
        <p:xfrm>
          <a:off x="6964118" y="1786150"/>
          <a:ext cx="2105025" cy="381000"/>
        </p:xfrm>
        <a:graphic>
          <a:graphicData uri="http://schemas.openxmlformats.org/presentationml/2006/ole">
            <mc:AlternateContent xmlns:mc="http://schemas.openxmlformats.org/markup-compatibility/2006">
              <mc:Choice xmlns:v="urn:schemas-microsoft-com:vml" Requires="v">
                <p:oleObj spid="_x0000_s513073" name="Equation" r:id="rId10" imgW="1257120" imgH="228600" progId="Equation.DSMT4">
                  <p:embed/>
                </p:oleObj>
              </mc:Choice>
              <mc:Fallback>
                <p:oleObj name="Equation" r:id="rId10" imgW="1257120" imgH="228600" progId="Equation.DSMT4">
                  <p:embed/>
                  <p:pic>
                    <p:nvPicPr>
                      <p:cNvPr id="15" name="1 Objeto"/>
                      <p:cNvPicPr>
                        <a:picLocks noChangeAspect="1" noChangeArrowheads="1"/>
                      </p:cNvPicPr>
                      <p:nvPr/>
                    </p:nvPicPr>
                    <p:blipFill>
                      <a:blip r:embed="rId11"/>
                      <a:srcRect/>
                      <a:stretch>
                        <a:fillRect/>
                      </a:stretch>
                    </p:blipFill>
                    <p:spPr bwMode="auto">
                      <a:xfrm>
                        <a:off x="6964118" y="1786150"/>
                        <a:ext cx="2105025" cy="381000"/>
                      </a:xfrm>
                      <a:prstGeom prst="rect">
                        <a:avLst/>
                      </a:prstGeom>
                      <a:noFill/>
                      <a:ln>
                        <a:noFill/>
                      </a:ln>
                      <a:extLst/>
                    </p:spPr>
                  </p:pic>
                </p:oleObj>
              </mc:Fallback>
            </mc:AlternateContent>
          </a:graphicData>
        </a:graphic>
      </p:graphicFrame>
      <p:graphicFrame>
        <p:nvGraphicFramePr>
          <p:cNvPr id="16" name="1 Objeto"/>
          <p:cNvGraphicFramePr>
            <a:graphicFrameLocks noChangeAspect="1"/>
          </p:cNvGraphicFramePr>
          <p:nvPr>
            <p:extLst/>
          </p:nvPr>
        </p:nvGraphicFramePr>
        <p:xfrm>
          <a:off x="9354258" y="1789685"/>
          <a:ext cx="2232025" cy="381000"/>
        </p:xfrm>
        <a:graphic>
          <a:graphicData uri="http://schemas.openxmlformats.org/presentationml/2006/ole">
            <mc:AlternateContent xmlns:mc="http://schemas.openxmlformats.org/markup-compatibility/2006">
              <mc:Choice xmlns:v="urn:schemas-microsoft-com:vml" Requires="v">
                <p:oleObj spid="_x0000_s513074" name="Equation" r:id="rId12" imgW="1333440" imgH="228600" progId="Equation.DSMT4">
                  <p:embed/>
                </p:oleObj>
              </mc:Choice>
              <mc:Fallback>
                <p:oleObj name="Equation" r:id="rId12" imgW="1333440" imgH="228600" progId="Equation.DSMT4">
                  <p:embed/>
                  <p:pic>
                    <p:nvPicPr>
                      <p:cNvPr id="16" name="1 Objeto"/>
                      <p:cNvPicPr>
                        <a:picLocks noChangeAspect="1" noChangeArrowheads="1"/>
                      </p:cNvPicPr>
                      <p:nvPr/>
                    </p:nvPicPr>
                    <p:blipFill>
                      <a:blip r:embed="rId13"/>
                      <a:srcRect/>
                      <a:stretch>
                        <a:fillRect/>
                      </a:stretch>
                    </p:blipFill>
                    <p:spPr bwMode="auto">
                      <a:xfrm>
                        <a:off x="9354258" y="1789685"/>
                        <a:ext cx="2232025" cy="381000"/>
                      </a:xfrm>
                      <a:prstGeom prst="rect">
                        <a:avLst/>
                      </a:prstGeom>
                      <a:noFill/>
                      <a:ln>
                        <a:noFill/>
                      </a:ln>
                      <a:extLst/>
                    </p:spPr>
                  </p:pic>
                </p:oleObj>
              </mc:Fallback>
            </mc:AlternateContent>
          </a:graphicData>
        </a:graphic>
      </p:graphicFrame>
      <p:graphicFrame>
        <p:nvGraphicFramePr>
          <p:cNvPr id="17" name="1 Objeto"/>
          <p:cNvGraphicFramePr>
            <a:graphicFrameLocks noChangeAspect="1"/>
          </p:cNvGraphicFramePr>
          <p:nvPr>
            <p:extLst/>
          </p:nvPr>
        </p:nvGraphicFramePr>
        <p:xfrm>
          <a:off x="309044" y="2775050"/>
          <a:ext cx="3105150" cy="720725"/>
        </p:xfrm>
        <a:graphic>
          <a:graphicData uri="http://schemas.openxmlformats.org/presentationml/2006/ole">
            <mc:AlternateContent xmlns:mc="http://schemas.openxmlformats.org/markup-compatibility/2006">
              <mc:Choice xmlns:v="urn:schemas-microsoft-com:vml" Requires="v">
                <p:oleObj spid="_x0000_s513075" name="Equation" r:id="rId14" imgW="1854000" imgH="431640" progId="Equation.DSMT4">
                  <p:embed/>
                </p:oleObj>
              </mc:Choice>
              <mc:Fallback>
                <p:oleObj name="Equation" r:id="rId14" imgW="1854000" imgH="431640" progId="Equation.DSMT4">
                  <p:embed/>
                  <p:pic>
                    <p:nvPicPr>
                      <p:cNvPr id="17" name="1 Objeto"/>
                      <p:cNvPicPr>
                        <a:picLocks noChangeAspect="1" noChangeArrowheads="1"/>
                      </p:cNvPicPr>
                      <p:nvPr/>
                    </p:nvPicPr>
                    <p:blipFill>
                      <a:blip r:embed="rId15"/>
                      <a:srcRect/>
                      <a:stretch>
                        <a:fillRect/>
                      </a:stretch>
                    </p:blipFill>
                    <p:spPr bwMode="auto">
                      <a:xfrm>
                        <a:off x="309044" y="2775050"/>
                        <a:ext cx="3105150" cy="720725"/>
                      </a:xfrm>
                      <a:prstGeom prst="rect">
                        <a:avLst/>
                      </a:prstGeom>
                      <a:noFill/>
                      <a:ln>
                        <a:noFill/>
                      </a:ln>
                      <a:extLst/>
                    </p:spPr>
                  </p:pic>
                </p:oleObj>
              </mc:Fallback>
            </mc:AlternateContent>
          </a:graphicData>
        </a:graphic>
      </p:graphicFrame>
      <p:sp>
        <p:nvSpPr>
          <p:cNvPr id="20" name="Rectángulo 19"/>
          <p:cNvSpPr/>
          <p:nvPr/>
        </p:nvSpPr>
        <p:spPr>
          <a:xfrm>
            <a:off x="191344" y="1779615"/>
            <a:ext cx="7378306" cy="369332"/>
          </a:xfrm>
          <a:prstGeom prst="rect">
            <a:avLst/>
          </a:prstGeom>
        </p:spPr>
        <p:txBody>
          <a:bodyPr wrap="square">
            <a:spAutoFit/>
          </a:bodyPr>
          <a:lstStyle/>
          <a:p>
            <a:pPr algn="just"/>
            <a:r>
              <a:rPr lang="es-AR" dirty="0" smtClean="0">
                <a:solidFill>
                  <a:schemeClr val="tx1">
                    <a:lumMod val="75000"/>
                    <a:lumOff val="25000"/>
                  </a:schemeClr>
                </a:solidFill>
              </a:rPr>
              <a:t>A partir de las señales de referencia y perturbación dadas por:</a:t>
            </a:r>
            <a:endParaRPr lang="es-AR" dirty="0">
              <a:solidFill>
                <a:schemeClr val="tx1">
                  <a:lumMod val="75000"/>
                  <a:lumOff val="25000"/>
                </a:schemeClr>
              </a:solidFill>
            </a:endParaRPr>
          </a:p>
        </p:txBody>
      </p:sp>
      <p:graphicFrame>
        <p:nvGraphicFramePr>
          <p:cNvPr id="21" name="1 Objeto"/>
          <p:cNvGraphicFramePr>
            <a:graphicFrameLocks noChangeAspect="1"/>
          </p:cNvGraphicFramePr>
          <p:nvPr>
            <p:extLst/>
          </p:nvPr>
        </p:nvGraphicFramePr>
        <p:xfrm>
          <a:off x="3538538" y="2741316"/>
          <a:ext cx="8183562" cy="741362"/>
        </p:xfrm>
        <a:graphic>
          <a:graphicData uri="http://schemas.openxmlformats.org/presentationml/2006/ole">
            <mc:AlternateContent xmlns:mc="http://schemas.openxmlformats.org/markup-compatibility/2006">
              <mc:Choice xmlns:v="urn:schemas-microsoft-com:vml" Requires="v">
                <p:oleObj spid="_x0000_s513076" name="Equation" r:id="rId16" imgW="4889160" imgH="444240" progId="Equation.DSMT4">
                  <p:embed/>
                </p:oleObj>
              </mc:Choice>
              <mc:Fallback>
                <p:oleObj name="Equation" r:id="rId16" imgW="4889160" imgH="444240" progId="Equation.DSMT4">
                  <p:embed/>
                  <p:pic>
                    <p:nvPicPr>
                      <p:cNvPr id="21" name="1 Objeto"/>
                      <p:cNvPicPr>
                        <a:picLocks noChangeAspect="1" noChangeArrowheads="1"/>
                      </p:cNvPicPr>
                      <p:nvPr/>
                    </p:nvPicPr>
                    <p:blipFill>
                      <a:blip r:embed="rId17"/>
                      <a:srcRect/>
                      <a:stretch>
                        <a:fillRect/>
                      </a:stretch>
                    </p:blipFill>
                    <p:spPr bwMode="auto">
                      <a:xfrm>
                        <a:off x="3538538" y="2741316"/>
                        <a:ext cx="8183562" cy="741362"/>
                      </a:xfrm>
                      <a:prstGeom prst="rect">
                        <a:avLst/>
                      </a:prstGeom>
                      <a:noFill/>
                      <a:ln>
                        <a:noFill/>
                      </a:ln>
                      <a:extLst/>
                    </p:spPr>
                  </p:pic>
                </p:oleObj>
              </mc:Fallback>
            </mc:AlternateContent>
          </a:graphicData>
        </a:graphic>
      </p:graphicFrame>
      <p:sp>
        <p:nvSpPr>
          <p:cNvPr id="24" name="Text Box 212"/>
          <p:cNvSpPr txBox="1">
            <a:spLocks noChangeArrowheads="1"/>
          </p:cNvSpPr>
          <p:nvPr/>
        </p:nvSpPr>
        <p:spPr bwMode="auto">
          <a:xfrm>
            <a:off x="191343" y="2345007"/>
            <a:ext cx="9730324"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a:solidFill>
                  <a:srgbClr val="FF3300"/>
                </a:solidFill>
                <a:latin typeface="Arial" charset="0"/>
              </a:rPr>
              <a:t>Efecto </a:t>
            </a:r>
            <a:r>
              <a:rPr lang="es-AR" sz="2000" b="1" dirty="0" smtClean="0">
                <a:solidFill>
                  <a:srgbClr val="FF3300"/>
                </a:solidFill>
                <a:latin typeface="Arial" charset="0"/>
              </a:rPr>
              <a:t>de la perturbación en </a:t>
            </a:r>
            <a:r>
              <a:rPr lang="es-AR" sz="2000" b="1" dirty="0">
                <a:solidFill>
                  <a:srgbClr val="FF3300"/>
                </a:solidFill>
                <a:latin typeface="Arial" charset="0"/>
              </a:rPr>
              <a:t>la salida de la planta:     </a:t>
            </a:r>
            <a:r>
              <a:rPr lang="es-AR" sz="2000" dirty="0" smtClean="0">
                <a:solidFill>
                  <a:srgbClr val="0000FF"/>
                </a:solidFill>
                <a:latin typeface="Arial" charset="0"/>
              </a:rPr>
              <a:t>(Considerando</a:t>
            </a:r>
            <a:r>
              <a:rPr lang="es-AR" sz="2000" b="1" dirty="0" smtClean="0">
                <a:solidFill>
                  <a:srgbClr val="FF3300"/>
                </a:solidFill>
                <a:latin typeface="Arial" charset="0"/>
              </a:rPr>
              <a:t> </a:t>
            </a:r>
            <a:r>
              <a:rPr lang="es-AR" sz="2000" b="0" i="1" dirty="0" smtClean="0">
                <a:solidFill>
                  <a:srgbClr val="0000FF"/>
                </a:solidFill>
                <a:latin typeface="Times New Roman" pitchFamily="18" charset="0"/>
              </a:rPr>
              <a:t>R</a:t>
            </a:r>
            <a:r>
              <a:rPr lang="es-AR" sz="2000" b="0" dirty="0" smtClean="0">
                <a:solidFill>
                  <a:srgbClr val="0000FF"/>
                </a:solidFill>
                <a:latin typeface="Times New Roman" pitchFamily="18" charset="0"/>
              </a:rPr>
              <a:t>(</a:t>
            </a:r>
            <a:r>
              <a:rPr lang="es-AR" sz="2000" b="0" i="1" dirty="0" smtClean="0">
                <a:solidFill>
                  <a:srgbClr val="0000FF"/>
                </a:solidFill>
                <a:latin typeface="Times New Roman" pitchFamily="18" charset="0"/>
              </a:rPr>
              <a:t>z</a:t>
            </a:r>
            <a:r>
              <a:rPr lang="es-AR" sz="2000" b="0" dirty="0">
                <a:solidFill>
                  <a:srgbClr val="0000FF"/>
                </a:solidFill>
                <a:latin typeface="Times New Roman" pitchFamily="18" charset="0"/>
              </a:rPr>
              <a:t>) </a:t>
            </a:r>
            <a:r>
              <a:rPr lang="es-AR" sz="2000" b="0" dirty="0" smtClean="0">
                <a:solidFill>
                  <a:srgbClr val="0000FF"/>
                </a:solidFill>
                <a:latin typeface="Times New Roman" pitchFamily="18" charset="0"/>
              </a:rPr>
              <a:t>= 0</a:t>
            </a:r>
            <a:r>
              <a:rPr lang="es-AR" sz="2000" dirty="0">
                <a:solidFill>
                  <a:srgbClr val="0000FF"/>
                </a:solidFill>
                <a:latin typeface="Arial" charset="0"/>
              </a:rPr>
              <a:t>)</a:t>
            </a:r>
            <a:r>
              <a:rPr lang="es-AR" sz="2000" dirty="0" smtClean="0">
                <a:solidFill>
                  <a:srgbClr val="FF3300"/>
                </a:solidFill>
                <a:effectLst>
                  <a:outerShdw blurRad="38100" dist="38100" dir="2700000" algn="tl">
                    <a:srgbClr val="C0C0C0"/>
                  </a:outerShdw>
                </a:effectLst>
                <a:latin typeface="Arial" charset="0"/>
              </a:rPr>
              <a:t> </a:t>
            </a:r>
            <a:endParaRPr lang="es-AR" sz="2000" dirty="0">
              <a:effectLst>
                <a:outerShdw blurRad="38100" dist="38100" dir="2700000" algn="tl">
                  <a:srgbClr val="C0C0C0"/>
                </a:outerShdw>
              </a:effectLst>
              <a:latin typeface="Arial" charset="0"/>
            </a:endParaRPr>
          </a:p>
        </p:txBody>
      </p:sp>
      <p:sp>
        <p:nvSpPr>
          <p:cNvPr id="26" name="Text Box 5"/>
          <p:cNvSpPr txBox="1">
            <a:spLocks noChangeArrowheads="1"/>
          </p:cNvSpPr>
          <p:nvPr/>
        </p:nvSpPr>
        <p:spPr bwMode="auto">
          <a:xfrm>
            <a:off x="191344" y="3985699"/>
            <a:ext cx="9486872" cy="400110"/>
          </a:xfrm>
          <a:prstGeom prst="rect">
            <a:avLst/>
          </a:prstGeom>
          <a:noFill/>
          <a:ln w="9525">
            <a:noFill/>
            <a:miter lim="800000"/>
            <a:headEnd/>
            <a:tailEnd/>
          </a:ln>
          <a:effectLst/>
        </p:spPr>
        <p:txBody>
          <a:bodyPr wrap="square">
            <a:spAutoFit/>
          </a:bodyPr>
          <a:lstStyle/>
          <a:p>
            <a:pPr marL="342900" indent="-342900">
              <a:spcBef>
                <a:spcPct val="50000"/>
              </a:spcBef>
              <a:buFont typeface="Wingdings" panose="05000000000000000000" pitchFamily="2" charset="2"/>
              <a:buChar char="q"/>
              <a:defRPr/>
            </a:pPr>
            <a:r>
              <a:rPr lang="es-AR" sz="2000" b="1" dirty="0">
                <a:solidFill>
                  <a:srgbClr val="FF3300"/>
                </a:solidFill>
                <a:latin typeface="Arial" charset="0"/>
              </a:rPr>
              <a:t>Efecto de la referencia en la salida de la planta: </a:t>
            </a:r>
            <a:r>
              <a:rPr lang="es-AR" sz="2000" dirty="0" smtClean="0">
                <a:solidFill>
                  <a:srgbClr val="0000FF"/>
                </a:solidFill>
                <a:latin typeface="Arial" charset="0"/>
              </a:rPr>
              <a:t>(Considerando </a:t>
            </a:r>
            <a:r>
              <a:rPr lang="es-AR" sz="2000" b="0" i="1" dirty="0" smtClean="0">
                <a:solidFill>
                  <a:srgbClr val="0000FF"/>
                </a:solidFill>
                <a:latin typeface="Times New Roman" pitchFamily="18" charset="0"/>
              </a:rPr>
              <a:t>W</a:t>
            </a:r>
            <a:r>
              <a:rPr lang="es-AR" sz="2000" b="0" dirty="0" smtClean="0">
                <a:solidFill>
                  <a:srgbClr val="0000FF"/>
                </a:solidFill>
                <a:latin typeface="Times New Roman" pitchFamily="18" charset="0"/>
              </a:rPr>
              <a:t>(</a:t>
            </a:r>
            <a:r>
              <a:rPr lang="es-AR" sz="2000" b="0" i="1" dirty="0" smtClean="0">
                <a:solidFill>
                  <a:srgbClr val="0000FF"/>
                </a:solidFill>
                <a:latin typeface="Times New Roman" pitchFamily="18" charset="0"/>
              </a:rPr>
              <a:t>z</a:t>
            </a:r>
            <a:r>
              <a:rPr lang="es-AR" sz="2000" b="0" dirty="0" smtClean="0">
                <a:solidFill>
                  <a:srgbClr val="0000FF"/>
                </a:solidFill>
                <a:latin typeface="Times New Roman" pitchFamily="18" charset="0"/>
              </a:rPr>
              <a:t>) = 0</a:t>
            </a:r>
            <a:r>
              <a:rPr lang="es-AR" sz="2000" b="0" dirty="0" smtClean="0">
                <a:solidFill>
                  <a:srgbClr val="0000FF"/>
                </a:solidFill>
              </a:rPr>
              <a:t>)</a:t>
            </a:r>
            <a:r>
              <a:rPr lang="es-AR" sz="2000" dirty="0" smtClean="0">
                <a:solidFill>
                  <a:srgbClr val="FF3300"/>
                </a:solidFill>
                <a:effectLst>
                  <a:outerShdw blurRad="38100" dist="38100" dir="2700000" algn="tl">
                    <a:srgbClr val="C0C0C0"/>
                  </a:outerShdw>
                </a:effectLst>
                <a:latin typeface="Arial" charset="0"/>
              </a:rPr>
              <a:t> </a:t>
            </a:r>
            <a:endParaRPr lang="es-AR" sz="2000" dirty="0">
              <a:effectLst>
                <a:outerShdw blurRad="38100" dist="38100" dir="2700000" algn="tl">
                  <a:srgbClr val="C0C0C0"/>
                </a:outerShdw>
              </a:effectLst>
              <a:latin typeface="Arial" charset="0"/>
            </a:endParaRPr>
          </a:p>
        </p:txBody>
      </p:sp>
      <p:sp>
        <p:nvSpPr>
          <p:cNvPr id="28" name="Rectangle 8"/>
          <p:cNvSpPr>
            <a:spLocks noChangeArrowheads="1"/>
          </p:cNvSpPr>
          <p:nvPr/>
        </p:nvSpPr>
        <p:spPr bwMode="auto">
          <a:xfrm>
            <a:off x="10546080" y="4343691"/>
            <a:ext cx="695554" cy="889000"/>
          </a:xfrm>
          <a:prstGeom prst="rect">
            <a:avLst/>
          </a:prstGeom>
          <a:noFill/>
          <a:ln w="28575">
            <a:solidFill>
              <a:srgbClr val="0070C0"/>
            </a:solidFill>
            <a:miter lim="800000"/>
            <a:headEnd/>
            <a:tailEnd/>
          </a:ln>
        </p:spPr>
        <p:txBody>
          <a:bodyPr wrap="none" anchor="ctr"/>
          <a:lstStyle/>
          <a:p>
            <a:endParaRPr lang="es-AR">
              <a:latin typeface="Arial" charset="0"/>
            </a:endParaRPr>
          </a:p>
        </p:txBody>
      </p:sp>
      <p:sp>
        <p:nvSpPr>
          <p:cNvPr id="19" name="Text Box 10"/>
          <p:cNvSpPr txBox="1">
            <a:spLocks noChangeArrowheads="1"/>
          </p:cNvSpPr>
          <p:nvPr/>
        </p:nvSpPr>
        <p:spPr bwMode="auto">
          <a:xfrm>
            <a:off x="97337" y="5753228"/>
            <a:ext cx="5723456" cy="861774"/>
          </a:xfrm>
          <a:prstGeom prst="rect">
            <a:avLst/>
          </a:prstGeom>
          <a:noFill/>
          <a:ln w="9525">
            <a:noFill/>
            <a:miter lim="800000"/>
            <a:headEnd/>
            <a:tailEnd/>
          </a:ln>
          <a:effectLst/>
        </p:spPr>
        <p:txBody>
          <a:bodyPr wrap="square">
            <a:spAutoFit/>
          </a:bodyPr>
          <a:lstStyle/>
          <a:p>
            <a:pPr algn="just">
              <a:spcBef>
                <a:spcPct val="50000"/>
              </a:spcBef>
              <a:defRPr/>
            </a:pPr>
            <a:r>
              <a:rPr lang="es-AR" b="1" dirty="0" smtClean="0">
                <a:solidFill>
                  <a:srgbClr val="0070C0"/>
                </a:solidFill>
                <a:latin typeface="Arial" charset="0"/>
                <a:sym typeface="Symbol" panose="05050102010706020507" pitchFamily="18" charset="2"/>
              </a:rPr>
              <a:t>(1) </a:t>
            </a:r>
            <a:r>
              <a:rPr lang="es-AR" sz="2000" b="0" dirty="0" smtClean="0">
                <a:solidFill>
                  <a:srgbClr val="0070C0"/>
                </a:solidFill>
                <a:latin typeface="Arial" charset="0"/>
                <a:sym typeface="Symbol" panose="05050102010706020507" pitchFamily="18" charset="2"/>
              </a:rPr>
              <a:t></a:t>
            </a:r>
            <a:r>
              <a:rPr lang="es-AR" b="0" dirty="0" smtClean="0">
                <a:solidFill>
                  <a:srgbClr val="0070C0"/>
                </a:solidFill>
                <a:latin typeface="Arial" charset="0"/>
                <a:sym typeface="Symbol" panose="05050102010706020507" pitchFamily="18" charset="2"/>
              </a:rPr>
              <a:t>(z) </a:t>
            </a:r>
            <a:r>
              <a:rPr lang="es-AR" b="0" dirty="0" smtClean="0">
                <a:solidFill>
                  <a:srgbClr val="0070C0"/>
                </a:solidFill>
                <a:latin typeface="Arial" charset="0"/>
              </a:rPr>
              <a:t>cancela las dinámicas de la perturbación.</a:t>
            </a:r>
          </a:p>
          <a:p>
            <a:pPr algn="just">
              <a:spcBef>
                <a:spcPct val="50000"/>
              </a:spcBef>
              <a:defRPr/>
            </a:pPr>
            <a:r>
              <a:rPr lang="es-AR" b="1" dirty="0" smtClean="0">
                <a:solidFill>
                  <a:srgbClr val="0070C0"/>
                </a:solidFill>
                <a:latin typeface="Arial" charset="0"/>
                <a:sym typeface="Symbol" panose="05050102010706020507" pitchFamily="18" charset="2"/>
              </a:rPr>
              <a:t>(2) </a:t>
            </a:r>
            <a:r>
              <a:rPr lang="es-AR" sz="2000" dirty="0" smtClean="0">
                <a:solidFill>
                  <a:srgbClr val="0070C0"/>
                </a:solidFill>
                <a:latin typeface="Arial" charset="0"/>
                <a:sym typeface="Symbol" panose="05050102010706020507" pitchFamily="18" charset="2"/>
              </a:rPr>
              <a:t></a:t>
            </a:r>
            <a:r>
              <a:rPr lang="es-AR" dirty="0">
                <a:solidFill>
                  <a:srgbClr val="0070C0"/>
                </a:solidFill>
                <a:latin typeface="Arial" charset="0"/>
                <a:sym typeface="Symbol" panose="05050102010706020507" pitchFamily="18" charset="2"/>
              </a:rPr>
              <a:t>(z) </a:t>
            </a:r>
            <a:r>
              <a:rPr lang="es-AR" dirty="0">
                <a:solidFill>
                  <a:srgbClr val="0070C0"/>
                </a:solidFill>
                <a:latin typeface="Arial" charset="0"/>
              </a:rPr>
              <a:t>cancela las dinámicas </a:t>
            </a:r>
            <a:r>
              <a:rPr lang="es-AR" dirty="0" smtClean="0">
                <a:solidFill>
                  <a:srgbClr val="0070C0"/>
                </a:solidFill>
                <a:latin typeface="Arial" charset="0"/>
              </a:rPr>
              <a:t>de la referencia. </a:t>
            </a:r>
            <a:endParaRPr lang="es-AR" dirty="0">
              <a:solidFill>
                <a:srgbClr val="0070C0"/>
              </a:solidFill>
              <a:latin typeface="Arial" charset="0"/>
            </a:endParaRPr>
          </a:p>
        </p:txBody>
      </p:sp>
      <p:sp>
        <p:nvSpPr>
          <p:cNvPr id="5" name="Cerrar llave 4"/>
          <p:cNvSpPr/>
          <p:nvPr/>
        </p:nvSpPr>
        <p:spPr>
          <a:xfrm rot="5400000">
            <a:off x="8015056" y="863478"/>
            <a:ext cx="193929" cy="5294843"/>
          </a:xfrm>
          <a:prstGeom prst="rightBrace">
            <a:avLst>
              <a:gd name="adj1" fmla="val 53518"/>
              <a:gd name="adj2" fmla="val 50000"/>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sz="2800" b="1">
              <a:latin typeface="Arial" panose="020B0604020202020204" pitchFamily="34" charset="0"/>
              <a:cs typeface="Arial" panose="020B0604020202020204" pitchFamily="34" charset="0"/>
            </a:endParaRPr>
          </a:p>
        </p:txBody>
      </p:sp>
      <p:graphicFrame>
        <p:nvGraphicFramePr>
          <p:cNvPr id="25" name="Object 15"/>
          <p:cNvGraphicFramePr>
            <a:graphicFrameLocks noChangeAspect="1"/>
          </p:cNvGraphicFramePr>
          <p:nvPr>
            <p:extLst/>
          </p:nvPr>
        </p:nvGraphicFramePr>
        <p:xfrm>
          <a:off x="9996547" y="6200299"/>
          <a:ext cx="1198563" cy="406400"/>
        </p:xfrm>
        <a:graphic>
          <a:graphicData uri="http://schemas.openxmlformats.org/presentationml/2006/ole">
            <mc:AlternateContent xmlns:mc="http://schemas.openxmlformats.org/markup-compatibility/2006">
              <mc:Choice xmlns:v="urn:schemas-microsoft-com:vml" Requires="v">
                <p:oleObj spid="_x0000_s513077" name="Equation" r:id="rId18" imgW="596880" imgH="203040" progId="Equation.DSMT4">
                  <p:embed/>
                </p:oleObj>
              </mc:Choice>
              <mc:Fallback>
                <p:oleObj name="Equation" r:id="rId18" imgW="596880" imgH="203040" progId="Equation.DSMT4">
                  <p:embed/>
                  <p:pic>
                    <p:nvPicPr>
                      <p:cNvPr id="25" name="Object 15"/>
                      <p:cNvPicPr>
                        <a:picLocks noChangeAspect="1" noChangeArrowheads="1"/>
                      </p:cNvPicPr>
                      <p:nvPr/>
                    </p:nvPicPr>
                    <p:blipFill>
                      <a:blip r:embed="rId19"/>
                      <a:srcRect/>
                      <a:stretch>
                        <a:fillRect/>
                      </a:stretch>
                    </p:blipFill>
                    <p:spPr bwMode="auto">
                      <a:xfrm>
                        <a:off x="9996547" y="6200299"/>
                        <a:ext cx="11985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15"/>
          <p:cNvGraphicFramePr>
            <a:graphicFrameLocks noChangeAspect="1"/>
          </p:cNvGraphicFramePr>
          <p:nvPr>
            <p:extLst/>
          </p:nvPr>
        </p:nvGraphicFramePr>
        <p:xfrm>
          <a:off x="11282093" y="6226175"/>
          <a:ext cx="841375" cy="330200"/>
        </p:xfrm>
        <a:graphic>
          <a:graphicData uri="http://schemas.openxmlformats.org/presentationml/2006/ole">
            <mc:AlternateContent xmlns:mc="http://schemas.openxmlformats.org/markup-compatibility/2006">
              <mc:Choice xmlns:v="urn:schemas-microsoft-com:vml" Requires="v">
                <p:oleObj spid="_x0000_s513078" name="Equation" r:id="rId20" imgW="419040" imgH="164880" progId="Equation.DSMT4">
                  <p:embed/>
                </p:oleObj>
              </mc:Choice>
              <mc:Fallback>
                <p:oleObj name="Equation" r:id="rId20" imgW="419040" imgH="164880" progId="Equation.DSMT4">
                  <p:embed/>
                  <p:pic>
                    <p:nvPicPr>
                      <p:cNvPr id="31" name="Object 15"/>
                      <p:cNvPicPr>
                        <a:picLocks noChangeAspect="1" noChangeArrowheads="1"/>
                      </p:cNvPicPr>
                      <p:nvPr/>
                    </p:nvPicPr>
                    <p:blipFill>
                      <a:blip r:embed="rId21"/>
                      <a:srcRect/>
                      <a:stretch>
                        <a:fillRect/>
                      </a:stretch>
                    </p:blipFill>
                    <p:spPr bwMode="auto">
                      <a:xfrm>
                        <a:off x="11282093" y="6226175"/>
                        <a:ext cx="8413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Cerrar llave 31"/>
          <p:cNvSpPr/>
          <p:nvPr/>
        </p:nvSpPr>
        <p:spPr>
          <a:xfrm rot="5400000">
            <a:off x="7534895" y="2521087"/>
            <a:ext cx="193929" cy="5294843"/>
          </a:xfrm>
          <a:prstGeom prst="rightBrace">
            <a:avLst>
              <a:gd name="adj1" fmla="val 53518"/>
              <a:gd name="adj2" fmla="val 50000"/>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sz="2800" b="1">
              <a:latin typeface="Arial" panose="020B0604020202020204" pitchFamily="34" charset="0"/>
              <a:cs typeface="Arial" panose="020B0604020202020204" pitchFamily="34" charset="0"/>
            </a:endParaRPr>
          </a:p>
        </p:txBody>
      </p:sp>
      <p:sp>
        <p:nvSpPr>
          <p:cNvPr id="7" name="Rectángulo 6"/>
          <p:cNvSpPr/>
          <p:nvPr/>
        </p:nvSpPr>
        <p:spPr>
          <a:xfrm>
            <a:off x="11636976" y="2907392"/>
            <a:ext cx="530915" cy="369332"/>
          </a:xfrm>
          <a:prstGeom prst="rect">
            <a:avLst/>
          </a:prstGeom>
        </p:spPr>
        <p:txBody>
          <a:bodyPr wrap="none">
            <a:spAutoFit/>
          </a:bodyPr>
          <a:lstStyle/>
          <a:p>
            <a:r>
              <a:rPr lang="es-AR" b="1" dirty="0">
                <a:solidFill>
                  <a:srgbClr val="0070C0"/>
                </a:solidFill>
                <a:latin typeface="Arial" charset="0"/>
              </a:rPr>
              <a:t> (1)</a:t>
            </a:r>
            <a:endParaRPr lang="es-AR" dirty="0">
              <a:solidFill>
                <a:srgbClr val="0070C0"/>
              </a:solidFill>
            </a:endParaRPr>
          </a:p>
        </p:txBody>
      </p:sp>
      <p:sp>
        <p:nvSpPr>
          <p:cNvPr id="33" name="Rectángulo 32"/>
          <p:cNvSpPr/>
          <p:nvPr/>
        </p:nvSpPr>
        <p:spPr>
          <a:xfrm>
            <a:off x="11223546" y="4533728"/>
            <a:ext cx="530915" cy="369332"/>
          </a:xfrm>
          <a:prstGeom prst="rect">
            <a:avLst/>
          </a:prstGeom>
        </p:spPr>
        <p:txBody>
          <a:bodyPr wrap="none">
            <a:spAutoFit/>
          </a:bodyPr>
          <a:lstStyle/>
          <a:p>
            <a:r>
              <a:rPr lang="es-AR" b="1" dirty="0">
                <a:solidFill>
                  <a:srgbClr val="0070C0"/>
                </a:solidFill>
                <a:latin typeface="Arial" charset="0"/>
              </a:rPr>
              <a:t> </a:t>
            </a:r>
            <a:r>
              <a:rPr lang="es-AR" b="1" dirty="0" smtClean="0">
                <a:solidFill>
                  <a:srgbClr val="0070C0"/>
                </a:solidFill>
                <a:latin typeface="Arial" charset="0"/>
              </a:rPr>
              <a:t>(2)</a:t>
            </a:r>
            <a:endParaRPr lang="es-AR" dirty="0">
              <a:solidFill>
                <a:srgbClr val="0070C0"/>
              </a:solidFill>
            </a:endParaRPr>
          </a:p>
        </p:txBody>
      </p:sp>
      <p:sp>
        <p:nvSpPr>
          <p:cNvPr id="34" name="Rectángulo 33"/>
          <p:cNvSpPr/>
          <p:nvPr/>
        </p:nvSpPr>
        <p:spPr>
          <a:xfrm>
            <a:off x="8055794" y="3529281"/>
            <a:ext cx="530915" cy="369332"/>
          </a:xfrm>
          <a:prstGeom prst="rect">
            <a:avLst/>
          </a:prstGeom>
        </p:spPr>
        <p:txBody>
          <a:bodyPr wrap="none">
            <a:spAutoFit/>
          </a:bodyPr>
          <a:lstStyle/>
          <a:p>
            <a:r>
              <a:rPr lang="es-AR" b="1" dirty="0">
                <a:solidFill>
                  <a:srgbClr val="FF0000"/>
                </a:solidFill>
                <a:latin typeface="Arial" charset="0"/>
              </a:rPr>
              <a:t> </a:t>
            </a:r>
            <a:r>
              <a:rPr lang="es-AR" b="1" dirty="0" smtClean="0">
                <a:solidFill>
                  <a:srgbClr val="FF0000"/>
                </a:solidFill>
                <a:latin typeface="Arial" charset="0"/>
              </a:rPr>
              <a:t>(3)</a:t>
            </a:r>
            <a:endParaRPr lang="es-AR" dirty="0">
              <a:solidFill>
                <a:srgbClr val="FF0000"/>
              </a:solidFill>
            </a:endParaRPr>
          </a:p>
        </p:txBody>
      </p:sp>
      <p:sp>
        <p:nvSpPr>
          <p:cNvPr id="35" name="Rectángulo 34"/>
          <p:cNvSpPr/>
          <p:nvPr/>
        </p:nvSpPr>
        <p:spPr>
          <a:xfrm>
            <a:off x="7569650" y="5167766"/>
            <a:ext cx="530915" cy="369332"/>
          </a:xfrm>
          <a:prstGeom prst="rect">
            <a:avLst/>
          </a:prstGeom>
        </p:spPr>
        <p:txBody>
          <a:bodyPr wrap="none">
            <a:spAutoFit/>
          </a:bodyPr>
          <a:lstStyle/>
          <a:p>
            <a:r>
              <a:rPr lang="es-AR" b="1" dirty="0">
                <a:solidFill>
                  <a:srgbClr val="FF0000"/>
                </a:solidFill>
                <a:latin typeface="Arial" charset="0"/>
              </a:rPr>
              <a:t> </a:t>
            </a:r>
            <a:r>
              <a:rPr lang="es-AR" b="1" dirty="0" smtClean="0">
                <a:solidFill>
                  <a:srgbClr val="FF0000"/>
                </a:solidFill>
                <a:latin typeface="Arial" charset="0"/>
              </a:rPr>
              <a:t>(4)</a:t>
            </a:r>
            <a:endParaRPr lang="es-AR" dirty="0">
              <a:solidFill>
                <a:srgbClr val="FF0000"/>
              </a:solidFill>
            </a:endParaRPr>
          </a:p>
        </p:txBody>
      </p:sp>
      <p:sp>
        <p:nvSpPr>
          <p:cNvPr id="36" name="Text Box 10"/>
          <p:cNvSpPr txBox="1">
            <a:spLocks noChangeArrowheads="1"/>
          </p:cNvSpPr>
          <p:nvPr/>
        </p:nvSpPr>
        <p:spPr bwMode="auto">
          <a:xfrm>
            <a:off x="5213511" y="5815939"/>
            <a:ext cx="4849899" cy="784830"/>
          </a:xfrm>
          <a:prstGeom prst="rect">
            <a:avLst/>
          </a:prstGeom>
          <a:noFill/>
          <a:ln w="9525">
            <a:noFill/>
            <a:miter lim="800000"/>
            <a:headEnd/>
            <a:tailEnd/>
          </a:ln>
          <a:effectLst/>
        </p:spPr>
        <p:txBody>
          <a:bodyPr wrap="square">
            <a:spAutoFit/>
          </a:bodyPr>
          <a:lstStyle/>
          <a:p>
            <a:pPr algn="just">
              <a:spcBef>
                <a:spcPct val="50000"/>
              </a:spcBef>
              <a:defRPr/>
            </a:pPr>
            <a:r>
              <a:rPr lang="es-AR" b="1" dirty="0" smtClean="0">
                <a:solidFill>
                  <a:srgbClr val="FF0000"/>
                </a:solidFill>
                <a:latin typeface="Arial" charset="0"/>
                <a:sym typeface="Symbol" panose="05050102010706020507" pitchFamily="18" charset="2"/>
              </a:rPr>
              <a:t>(3)</a:t>
            </a:r>
            <a:r>
              <a:rPr lang="es-AR" dirty="0" smtClean="0">
                <a:solidFill>
                  <a:srgbClr val="FF0000"/>
                </a:solidFill>
                <a:latin typeface="Arial" charset="0"/>
                <a:sym typeface="Symbol" panose="05050102010706020507" pitchFamily="18" charset="2"/>
              </a:rPr>
              <a:t> Si las raíces están dentro del </a:t>
            </a:r>
            <a:r>
              <a:rPr lang="es-AR" dirty="0" err="1" smtClean="0">
                <a:solidFill>
                  <a:srgbClr val="FF0000"/>
                </a:solidFill>
                <a:latin typeface="Arial" charset="0"/>
                <a:sym typeface="Symbol" panose="05050102010706020507" pitchFamily="18" charset="2"/>
              </a:rPr>
              <a:t>circ</a:t>
            </a:r>
            <a:r>
              <a:rPr lang="es-AR" dirty="0" smtClean="0">
                <a:solidFill>
                  <a:srgbClr val="FF0000"/>
                </a:solidFill>
                <a:latin typeface="Arial" charset="0"/>
                <a:sym typeface="Symbol" panose="05050102010706020507" pitchFamily="18" charset="2"/>
              </a:rPr>
              <a:t>. unitario: </a:t>
            </a:r>
            <a:endParaRPr lang="es-AR" b="0" dirty="0" smtClean="0">
              <a:solidFill>
                <a:srgbClr val="FF0000"/>
              </a:solidFill>
              <a:latin typeface="Arial" charset="0"/>
            </a:endParaRPr>
          </a:p>
          <a:p>
            <a:pPr algn="just">
              <a:spcBef>
                <a:spcPct val="50000"/>
              </a:spcBef>
              <a:defRPr/>
            </a:pPr>
            <a:r>
              <a:rPr lang="es-AR" b="1" dirty="0" smtClean="0">
                <a:solidFill>
                  <a:srgbClr val="FF0000"/>
                </a:solidFill>
                <a:latin typeface="Arial" charset="0"/>
                <a:sym typeface="Symbol" panose="05050102010706020507" pitchFamily="18" charset="2"/>
              </a:rPr>
              <a:t>(4) </a:t>
            </a:r>
            <a:r>
              <a:rPr lang="es-AR" dirty="0">
                <a:solidFill>
                  <a:srgbClr val="FF0000"/>
                </a:solidFill>
                <a:latin typeface="Arial" charset="0"/>
                <a:sym typeface="Symbol" panose="05050102010706020507" pitchFamily="18" charset="2"/>
              </a:rPr>
              <a:t>Si las raíces están dentro del </a:t>
            </a:r>
            <a:r>
              <a:rPr lang="es-AR" dirty="0" err="1" smtClean="0">
                <a:solidFill>
                  <a:srgbClr val="FF0000"/>
                </a:solidFill>
                <a:latin typeface="Arial" charset="0"/>
                <a:sym typeface="Symbol" panose="05050102010706020507" pitchFamily="18" charset="2"/>
              </a:rPr>
              <a:t>circ</a:t>
            </a:r>
            <a:r>
              <a:rPr lang="es-AR" dirty="0" smtClean="0">
                <a:solidFill>
                  <a:srgbClr val="FF0000"/>
                </a:solidFill>
                <a:latin typeface="Arial" charset="0"/>
                <a:sym typeface="Symbol" panose="05050102010706020507" pitchFamily="18" charset="2"/>
              </a:rPr>
              <a:t>. </a:t>
            </a:r>
            <a:r>
              <a:rPr lang="es-AR" dirty="0">
                <a:solidFill>
                  <a:srgbClr val="FF0000"/>
                </a:solidFill>
                <a:latin typeface="Arial" charset="0"/>
                <a:sym typeface="Symbol" panose="05050102010706020507" pitchFamily="18" charset="2"/>
              </a:rPr>
              <a:t>unitario</a:t>
            </a:r>
            <a:r>
              <a:rPr lang="es-AR" dirty="0" smtClean="0">
                <a:solidFill>
                  <a:srgbClr val="FF0000"/>
                </a:solidFill>
                <a:latin typeface="Arial" charset="0"/>
                <a:sym typeface="Symbol" panose="05050102010706020507" pitchFamily="18" charset="2"/>
              </a:rPr>
              <a:t>:</a:t>
            </a:r>
            <a:r>
              <a:rPr lang="es-AR" dirty="0" smtClean="0">
                <a:solidFill>
                  <a:srgbClr val="FF0000"/>
                </a:solidFill>
                <a:latin typeface="Arial" charset="0"/>
              </a:rPr>
              <a:t> </a:t>
            </a:r>
            <a:endParaRPr lang="es-AR" dirty="0">
              <a:solidFill>
                <a:srgbClr val="FF0000"/>
              </a:solidFill>
              <a:latin typeface="Arial" charset="0"/>
            </a:endParaRPr>
          </a:p>
        </p:txBody>
      </p:sp>
      <p:graphicFrame>
        <p:nvGraphicFramePr>
          <p:cNvPr id="40" name="Object 15"/>
          <p:cNvGraphicFramePr>
            <a:graphicFrameLocks noChangeAspect="1"/>
          </p:cNvGraphicFramePr>
          <p:nvPr>
            <p:extLst/>
          </p:nvPr>
        </p:nvGraphicFramePr>
        <p:xfrm>
          <a:off x="11282094" y="5834453"/>
          <a:ext cx="841375" cy="330200"/>
        </p:xfrm>
        <a:graphic>
          <a:graphicData uri="http://schemas.openxmlformats.org/presentationml/2006/ole">
            <mc:AlternateContent xmlns:mc="http://schemas.openxmlformats.org/markup-compatibility/2006">
              <mc:Choice xmlns:v="urn:schemas-microsoft-com:vml" Requires="v">
                <p:oleObj spid="_x0000_s513079" name="Equation" r:id="rId22" imgW="419040" imgH="164880" progId="Equation.DSMT4">
                  <p:embed/>
                </p:oleObj>
              </mc:Choice>
              <mc:Fallback>
                <p:oleObj name="Equation" r:id="rId22" imgW="419040" imgH="164880" progId="Equation.DSMT4">
                  <p:embed/>
                  <p:pic>
                    <p:nvPicPr>
                      <p:cNvPr id="40" name="Object 15"/>
                      <p:cNvPicPr>
                        <a:picLocks noChangeAspect="1" noChangeArrowheads="1"/>
                      </p:cNvPicPr>
                      <p:nvPr/>
                    </p:nvPicPr>
                    <p:blipFill>
                      <a:blip r:embed="rId23"/>
                      <a:srcRect/>
                      <a:stretch>
                        <a:fillRect/>
                      </a:stretch>
                    </p:blipFill>
                    <p:spPr bwMode="auto">
                      <a:xfrm>
                        <a:off x="11282094" y="5834453"/>
                        <a:ext cx="8413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15"/>
          <p:cNvGraphicFramePr>
            <a:graphicFrameLocks noChangeAspect="1"/>
          </p:cNvGraphicFramePr>
          <p:nvPr>
            <p:extLst/>
          </p:nvPr>
        </p:nvGraphicFramePr>
        <p:xfrm>
          <a:off x="9983787" y="5801954"/>
          <a:ext cx="1249363" cy="406400"/>
        </p:xfrm>
        <a:graphic>
          <a:graphicData uri="http://schemas.openxmlformats.org/presentationml/2006/ole">
            <mc:AlternateContent xmlns:mc="http://schemas.openxmlformats.org/markup-compatibility/2006">
              <mc:Choice xmlns:v="urn:schemas-microsoft-com:vml" Requires="v">
                <p:oleObj spid="_x0000_s513080" name="Equation" r:id="rId24" imgW="622080" imgH="203040" progId="Equation.DSMT4">
                  <p:embed/>
                </p:oleObj>
              </mc:Choice>
              <mc:Fallback>
                <p:oleObj name="Equation" r:id="rId24" imgW="622080" imgH="203040" progId="Equation.DSMT4">
                  <p:embed/>
                  <p:pic>
                    <p:nvPicPr>
                      <p:cNvPr id="41" name="Object 15"/>
                      <p:cNvPicPr>
                        <a:picLocks noChangeAspect="1" noChangeArrowheads="1"/>
                      </p:cNvPicPr>
                      <p:nvPr/>
                    </p:nvPicPr>
                    <p:blipFill>
                      <a:blip r:embed="rId25"/>
                      <a:srcRect/>
                      <a:stretch>
                        <a:fillRect/>
                      </a:stretch>
                    </p:blipFill>
                    <p:spPr bwMode="auto">
                      <a:xfrm>
                        <a:off x="9983787" y="5801954"/>
                        <a:ext cx="12493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411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p:bldP spid="24" grpId="0"/>
      <p:bldP spid="26" grpId="0"/>
      <p:bldP spid="28" grpId="0" animBg="1"/>
      <p:bldP spid="19" grpId="0"/>
      <p:bldP spid="5" grpId="0" animBg="1"/>
      <p:bldP spid="32" grpId="0" animBg="1"/>
      <p:bldP spid="7" grpId="0"/>
      <p:bldP spid="33" grpId="0"/>
      <p:bldP spid="34" grpId="0"/>
      <p:bldP spid="35" grpId="0"/>
      <p:bldP spid="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Principio de Modelo Interno para Sistemas Discretos</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4" name="Text Box 212"/>
          <p:cNvSpPr txBox="1">
            <a:spLocks noChangeArrowheads="1"/>
          </p:cNvSpPr>
          <p:nvPr/>
        </p:nvSpPr>
        <p:spPr bwMode="auto">
          <a:xfrm>
            <a:off x="191344" y="1087371"/>
            <a:ext cx="8502713" cy="400110"/>
          </a:xfrm>
          <a:prstGeom prst="rect">
            <a:avLst/>
          </a:prstGeom>
          <a:noFill/>
          <a:ln w="9525">
            <a:noFill/>
            <a:miter lim="800000"/>
            <a:headEnd/>
            <a:tailEnd/>
          </a:ln>
          <a:effectLst/>
        </p:spPr>
        <p:txBody>
          <a:bodyPr wrap="square">
            <a:spAutoFit/>
          </a:bodyPr>
          <a:lstStyle/>
          <a:p>
            <a:pPr algn="l">
              <a:spcBef>
                <a:spcPct val="50000"/>
              </a:spcBef>
              <a:defRPr/>
            </a:pPr>
            <a:r>
              <a:rPr lang="es-AR" sz="2000" dirty="0" smtClean="0">
                <a:solidFill>
                  <a:srgbClr val="FF3300"/>
                </a:solidFill>
                <a:latin typeface="Arial" charset="0"/>
              </a:rPr>
              <a:t>A partir de los Teoremas 1 y 2, se puede diseñar el siguiente controlador:</a:t>
            </a:r>
            <a:endParaRPr lang="es-AR" sz="2000" dirty="0">
              <a:latin typeface="Arial" charset="0"/>
            </a:endParaRPr>
          </a:p>
        </p:txBody>
      </p:sp>
      <p:grpSp>
        <p:nvGrpSpPr>
          <p:cNvPr id="3" name="Grupo 2"/>
          <p:cNvGrpSpPr/>
          <p:nvPr/>
        </p:nvGrpSpPr>
        <p:grpSpPr>
          <a:xfrm>
            <a:off x="311086" y="1509080"/>
            <a:ext cx="6848727" cy="1955424"/>
            <a:chOff x="191344" y="1516059"/>
            <a:chExt cx="7220985" cy="2232000"/>
          </a:xfrm>
        </p:grpSpPr>
        <p:pic>
          <p:nvPicPr>
            <p:cNvPr id="12" name="Imagen 11"/>
            <p:cNvPicPr>
              <a:picLocks noChangeAspect="1"/>
            </p:cNvPicPr>
            <p:nvPr/>
          </p:nvPicPr>
          <p:blipFill>
            <a:blip r:embed="rId4"/>
            <a:stretch>
              <a:fillRect/>
            </a:stretch>
          </p:blipFill>
          <p:spPr>
            <a:xfrm>
              <a:off x="191344" y="1516059"/>
              <a:ext cx="7220985" cy="2232000"/>
            </a:xfrm>
            <a:prstGeom prst="rect">
              <a:avLst/>
            </a:prstGeom>
          </p:spPr>
        </p:pic>
        <p:graphicFrame>
          <p:nvGraphicFramePr>
            <p:cNvPr id="11" name="1 Objeto"/>
            <p:cNvGraphicFramePr>
              <a:graphicFrameLocks noChangeAspect="1"/>
            </p:cNvGraphicFramePr>
            <p:nvPr>
              <p:extLst/>
            </p:nvPr>
          </p:nvGraphicFramePr>
          <p:xfrm>
            <a:off x="4649788" y="3155950"/>
            <a:ext cx="658812" cy="425450"/>
          </p:xfrm>
          <a:graphic>
            <a:graphicData uri="http://schemas.openxmlformats.org/presentationml/2006/ole">
              <mc:AlternateContent xmlns:mc="http://schemas.openxmlformats.org/markup-compatibility/2006">
                <mc:Choice xmlns:v="urn:schemas-microsoft-com:vml" Requires="v">
                  <p:oleObj spid="_x0000_s514058" name="Equation" r:id="rId5" imgW="393480" imgH="253800" progId="Equation.DSMT4">
                    <p:embed/>
                  </p:oleObj>
                </mc:Choice>
                <mc:Fallback>
                  <p:oleObj name="Equation" r:id="rId5" imgW="393480" imgH="253800" progId="Equation.DSMT4">
                    <p:embed/>
                    <p:pic>
                      <p:nvPicPr>
                        <p:cNvPr id="11" name="1 Objeto"/>
                        <p:cNvPicPr>
                          <a:picLocks noChangeAspect="1" noChangeArrowheads="1"/>
                        </p:cNvPicPr>
                        <p:nvPr/>
                      </p:nvPicPr>
                      <p:blipFill>
                        <a:blip r:embed="rId6"/>
                        <a:srcRect/>
                        <a:stretch>
                          <a:fillRect/>
                        </a:stretch>
                      </p:blipFill>
                      <p:spPr bwMode="auto">
                        <a:xfrm>
                          <a:off x="4649788" y="3155950"/>
                          <a:ext cx="658812" cy="425450"/>
                        </a:xfrm>
                        <a:prstGeom prst="rect">
                          <a:avLst/>
                        </a:prstGeom>
                        <a:noFill/>
                        <a:ln>
                          <a:noFill/>
                        </a:ln>
                        <a:extLst/>
                      </p:spPr>
                    </p:pic>
                  </p:oleObj>
                </mc:Fallback>
              </mc:AlternateContent>
            </a:graphicData>
          </a:graphic>
        </p:graphicFrame>
      </p:grpSp>
      <p:sp>
        <p:nvSpPr>
          <p:cNvPr id="16" name="Text Box 212"/>
          <p:cNvSpPr txBox="1">
            <a:spLocks noChangeArrowheads="1"/>
          </p:cNvSpPr>
          <p:nvPr/>
        </p:nvSpPr>
        <p:spPr bwMode="auto">
          <a:xfrm>
            <a:off x="288089" y="3560910"/>
            <a:ext cx="11569827" cy="1692771"/>
          </a:xfrm>
          <a:prstGeom prst="rect">
            <a:avLst/>
          </a:prstGeom>
          <a:noFill/>
          <a:ln w="9525">
            <a:noFill/>
            <a:miter lim="800000"/>
            <a:headEnd/>
            <a:tailEnd/>
          </a:ln>
          <a:effectLst/>
        </p:spPr>
        <p:txBody>
          <a:bodyPr wrap="square">
            <a:spAutoFit/>
          </a:bodyPr>
          <a:lstStyle/>
          <a:p>
            <a:pPr algn="just">
              <a:spcBef>
                <a:spcPts val="600"/>
              </a:spcBef>
              <a:defRPr/>
            </a:pPr>
            <a:r>
              <a:rPr lang="es-ES_tradnl" dirty="0" smtClean="0">
                <a:solidFill>
                  <a:srgbClr val="008000"/>
                </a:solidFill>
              </a:rPr>
              <a:t>Cumpliéndose con las condiciones anteriores:</a:t>
            </a:r>
            <a:endParaRPr lang="es-AR" dirty="0" smtClean="0">
              <a:solidFill>
                <a:srgbClr val="008000"/>
              </a:solidFill>
            </a:endParaRPr>
          </a:p>
          <a:p>
            <a:pPr marL="342900" indent="-342900" algn="just">
              <a:spcBef>
                <a:spcPts val="600"/>
              </a:spcBef>
              <a:buFont typeface="Wingdings" panose="05000000000000000000" pitchFamily="2" charset="2"/>
              <a:buChar char="§"/>
              <a:defRPr/>
            </a:pPr>
            <a:r>
              <a:rPr lang="es-AR" sz="2000" i="1" dirty="0" err="1" smtClean="0">
                <a:solidFill>
                  <a:srgbClr val="008000"/>
                </a:solidFill>
                <a:latin typeface="Times New Roman" panose="02020603050405020304" pitchFamily="18" charset="0"/>
                <a:cs typeface="Times New Roman" panose="02020603050405020304" pitchFamily="18" charset="0"/>
              </a:rPr>
              <a:t>G</a:t>
            </a:r>
            <a:r>
              <a:rPr lang="es-AR" sz="2000" i="1" baseline="-25000" dirty="0" err="1" smtClean="0">
                <a:solidFill>
                  <a:srgbClr val="008000"/>
                </a:solidFill>
                <a:latin typeface="Times New Roman" panose="02020603050405020304" pitchFamily="18" charset="0"/>
                <a:cs typeface="Times New Roman" panose="02020603050405020304" pitchFamily="18" charset="0"/>
              </a:rPr>
              <a:t>c</a:t>
            </a:r>
            <a:r>
              <a:rPr lang="es-AR" sz="2000" dirty="0" smtClean="0">
                <a:solidFill>
                  <a:srgbClr val="008000"/>
                </a:solidFill>
                <a:latin typeface="Times New Roman" panose="02020603050405020304" pitchFamily="18" charset="0"/>
                <a:cs typeface="Times New Roman" panose="02020603050405020304" pitchFamily="18" charset="0"/>
              </a:rPr>
              <a:t>(</a:t>
            </a:r>
            <a:r>
              <a:rPr lang="es-AR" sz="2000" i="1" dirty="0" smtClean="0">
                <a:solidFill>
                  <a:srgbClr val="008000"/>
                </a:solidFill>
                <a:latin typeface="Times New Roman" panose="02020603050405020304" pitchFamily="18" charset="0"/>
                <a:cs typeface="Times New Roman" panose="02020603050405020304" pitchFamily="18" charset="0"/>
              </a:rPr>
              <a:t>z</a:t>
            </a:r>
            <a:r>
              <a:rPr lang="es-AR" sz="2000"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latin typeface="Arial" charset="0"/>
              </a:rPr>
              <a:t> Proporciona estabilidad a la salida del sistema y corrige el comportamiento transitorio para perturbaciones desconocidas.</a:t>
            </a:r>
          </a:p>
          <a:p>
            <a:pPr marL="342900" indent="-342900" algn="just">
              <a:spcBef>
                <a:spcPts val="600"/>
              </a:spcBef>
              <a:buFont typeface="Wingdings" panose="05000000000000000000" pitchFamily="2" charset="2"/>
              <a:buChar char="§"/>
              <a:defRPr/>
            </a:pPr>
            <a:r>
              <a:rPr lang="es-AR" sz="2000" i="1" dirty="0" err="1" smtClean="0">
                <a:solidFill>
                  <a:srgbClr val="008000"/>
                </a:solidFill>
                <a:latin typeface="Times New Roman" panose="02020603050405020304" pitchFamily="18" charset="0"/>
                <a:cs typeface="Times New Roman" panose="02020603050405020304" pitchFamily="18" charset="0"/>
              </a:rPr>
              <a:t>G</a:t>
            </a:r>
            <a:r>
              <a:rPr lang="es-AR" sz="2000" i="1" baseline="-25000" dirty="0" err="1" smtClean="0">
                <a:solidFill>
                  <a:srgbClr val="008000"/>
                </a:solidFill>
                <a:latin typeface="Times New Roman" panose="02020603050405020304" pitchFamily="18" charset="0"/>
                <a:cs typeface="Times New Roman" panose="02020603050405020304" pitchFamily="18" charset="0"/>
              </a:rPr>
              <a:t>mi</a:t>
            </a:r>
            <a:r>
              <a:rPr lang="es-AR" sz="2000" dirty="0" smtClean="0">
                <a:solidFill>
                  <a:srgbClr val="008000"/>
                </a:solidFill>
                <a:latin typeface="Times New Roman" panose="02020603050405020304" pitchFamily="18" charset="0"/>
                <a:cs typeface="Times New Roman" panose="02020603050405020304" pitchFamily="18" charset="0"/>
              </a:rPr>
              <a:t>(</a:t>
            </a:r>
            <a:r>
              <a:rPr lang="es-AR" sz="2000" i="1" dirty="0" smtClean="0">
                <a:solidFill>
                  <a:srgbClr val="008000"/>
                </a:solidFill>
                <a:latin typeface="Times New Roman" panose="02020603050405020304" pitchFamily="18" charset="0"/>
                <a:cs typeface="Times New Roman" panose="02020603050405020304" pitchFamily="18" charset="0"/>
              </a:rPr>
              <a:t>z</a:t>
            </a:r>
            <a:r>
              <a:rPr lang="es-AR" sz="2000" dirty="0" smtClean="0">
                <a:solidFill>
                  <a:srgbClr val="008000"/>
                </a:solidFill>
                <a:latin typeface="Times New Roman" panose="02020603050405020304" pitchFamily="18" charset="0"/>
                <a:cs typeface="Times New Roman" panose="02020603050405020304" pitchFamily="18" charset="0"/>
              </a:rPr>
              <a:t>), </a:t>
            </a:r>
            <a:r>
              <a:rPr lang="es-AR" dirty="0" smtClean="0">
                <a:solidFill>
                  <a:srgbClr val="008000"/>
                </a:solidFill>
                <a:latin typeface="Arial" charset="0"/>
              </a:rPr>
              <a:t>a través del polinomio </a:t>
            </a:r>
            <a:r>
              <a:rPr lang="es-AR" sz="2000" dirty="0" smtClean="0">
                <a:solidFill>
                  <a:srgbClr val="008000"/>
                </a:solidFill>
                <a:latin typeface="Arial" charset="0"/>
                <a:sym typeface="Symbol" panose="05050102010706020507" pitchFamily="18" charset="2"/>
              </a:rPr>
              <a:t></a:t>
            </a:r>
            <a:r>
              <a:rPr lang="es-AR" sz="2000"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a:t>
            </a:r>
            <a:r>
              <a:rPr lang="es-AR" sz="2000" i="1"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z</a:t>
            </a:r>
            <a:r>
              <a:rPr lang="es-AR" sz="2000" dirty="0" smtClean="0">
                <a:solidFill>
                  <a:srgbClr val="008000"/>
                </a:solidFill>
                <a:latin typeface="Times New Roman" panose="02020603050405020304" pitchFamily="18" charset="0"/>
                <a:cs typeface="Times New Roman" panose="02020603050405020304" pitchFamily="18" charset="0"/>
                <a:sym typeface="Symbol" panose="05050102010706020507" pitchFamily="18" charset="2"/>
              </a:rPr>
              <a:t>),</a:t>
            </a:r>
            <a:r>
              <a:rPr lang="es-AR" dirty="0" smtClean="0">
                <a:solidFill>
                  <a:srgbClr val="008000"/>
                </a:solidFill>
              </a:rPr>
              <a:t> </a:t>
            </a:r>
            <a:r>
              <a:rPr lang="es-AR" dirty="0" smtClean="0">
                <a:solidFill>
                  <a:srgbClr val="008000"/>
                </a:solidFill>
                <a:latin typeface="Arial" charset="0"/>
              </a:rPr>
              <a:t>cancela las dinámicas inestables de la referencia y de la perturbación en régimen permanente.</a:t>
            </a:r>
            <a:endParaRPr lang="es-AR" dirty="0">
              <a:solidFill>
                <a:srgbClr val="008000"/>
              </a:solidFill>
              <a:latin typeface="Arial" charset="0"/>
            </a:endParaRPr>
          </a:p>
        </p:txBody>
      </p:sp>
      <p:graphicFrame>
        <p:nvGraphicFramePr>
          <p:cNvPr id="17" name="1 Objeto"/>
          <p:cNvGraphicFramePr>
            <a:graphicFrameLocks noChangeAspect="1"/>
          </p:cNvGraphicFramePr>
          <p:nvPr>
            <p:extLst/>
          </p:nvPr>
        </p:nvGraphicFramePr>
        <p:xfrm>
          <a:off x="8585868" y="1074701"/>
          <a:ext cx="660400" cy="425450"/>
        </p:xfrm>
        <a:graphic>
          <a:graphicData uri="http://schemas.openxmlformats.org/presentationml/2006/ole">
            <mc:AlternateContent xmlns:mc="http://schemas.openxmlformats.org/markup-compatibility/2006">
              <mc:Choice xmlns:v="urn:schemas-microsoft-com:vml" Requires="v">
                <p:oleObj spid="_x0000_s514059" name="Equation" r:id="rId7" imgW="393480" imgH="253800" progId="Equation.DSMT4">
                  <p:embed/>
                </p:oleObj>
              </mc:Choice>
              <mc:Fallback>
                <p:oleObj name="Equation" r:id="rId7" imgW="393480" imgH="253800" progId="Equation.DSMT4">
                  <p:embed/>
                  <p:pic>
                    <p:nvPicPr>
                      <p:cNvPr id="17" name="1 Objeto"/>
                      <p:cNvPicPr>
                        <a:picLocks noChangeAspect="1" noChangeArrowheads="1"/>
                      </p:cNvPicPr>
                      <p:nvPr/>
                    </p:nvPicPr>
                    <p:blipFill>
                      <a:blip r:embed="rId8"/>
                      <a:srcRect/>
                      <a:stretch>
                        <a:fillRect/>
                      </a:stretch>
                    </p:blipFill>
                    <p:spPr bwMode="auto">
                      <a:xfrm>
                        <a:off x="8585868" y="1074701"/>
                        <a:ext cx="660400" cy="425450"/>
                      </a:xfrm>
                      <a:prstGeom prst="rect">
                        <a:avLst/>
                      </a:prstGeom>
                      <a:noFill/>
                      <a:ln>
                        <a:noFill/>
                      </a:ln>
                      <a:extLst/>
                    </p:spPr>
                  </p:pic>
                </p:oleObj>
              </mc:Fallback>
            </mc:AlternateContent>
          </a:graphicData>
        </a:graphic>
      </p:graphicFrame>
      <p:sp>
        <p:nvSpPr>
          <p:cNvPr id="19" name="Text Box 13"/>
          <p:cNvSpPr txBox="1">
            <a:spLocks noChangeArrowheads="1"/>
          </p:cNvSpPr>
          <p:nvPr/>
        </p:nvSpPr>
        <p:spPr bwMode="auto">
          <a:xfrm>
            <a:off x="7334229" y="1966946"/>
            <a:ext cx="4523687" cy="892552"/>
          </a:xfrm>
          <a:prstGeom prst="rect">
            <a:avLst/>
          </a:prstGeom>
          <a:noFill/>
          <a:ln w="9525">
            <a:noFill/>
            <a:miter lim="800000"/>
            <a:headEnd/>
            <a:tailEnd/>
          </a:ln>
          <a:effectLst/>
        </p:spPr>
        <p:txBody>
          <a:bodyPr wrap="square">
            <a:spAutoFit/>
          </a:bodyPr>
          <a:lstStyle/>
          <a:p>
            <a:pPr marL="449263" indent="-449263" algn="l" defTabSz="614363">
              <a:lnSpc>
                <a:spcPct val="130000"/>
              </a:lnSpc>
              <a:spcBef>
                <a:spcPct val="10000"/>
              </a:spcBef>
              <a:buSzPct val="110000"/>
              <a:buFont typeface="Wingdings" panose="05000000000000000000" pitchFamily="2" charset="2"/>
              <a:buChar char="v"/>
              <a:tabLst>
                <a:tab pos="0" algn="l"/>
              </a:tabLst>
              <a:defRPr/>
            </a:pPr>
            <a:r>
              <a:rPr lang="pt-BR" sz="2000" b="0" dirty="0" smtClean="0">
                <a:solidFill>
                  <a:schemeClr val="tx1">
                    <a:lumMod val="95000"/>
                    <a:lumOff val="5000"/>
                  </a:schemeClr>
                </a:solidFill>
                <a:latin typeface="Symbol" pitchFamily="18" charset="2"/>
              </a:rPr>
              <a:t>f</a:t>
            </a:r>
            <a:r>
              <a:rPr lang="pt-BR" sz="2000" b="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pt-BR" sz="2000" b="0" i="1" dirty="0" smtClean="0">
                <a:solidFill>
                  <a:schemeClr val="tx1">
                    <a:lumMod val="95000"/>
                    <a:lumOff val="5000"/>
                  </a:schemeClr>
                </a:solidFill>
                <a:latin typeface="Times New Roman" panose="02020603050405020304" pitchFamily="18" charset="0"/>
                <a:cs typeface="Times New Roman" panose="02020603050405020304" pitchFamily="18" charset="0"/>
              </a:rPr>
              <a:t>z</a:t>
            </a:r>
            <a:r>
              <a:rPr lang="pt-BR" sz="2000" b="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s-AR" sz="2000" b="0" dirty="0" smtClean="0">
                <a:solidFill>
                  <a:schemeClr val="tx1">
                    <a:lumMod val="75000"/>
                    <a:lumOff val="25000"/>
                  </a:schemeClr>
                </a:solidFill>
                <a:latin typeface="Arial" charset="0"/>
              </a:rPr>
              <a:t>:</a:t>
            </a:r>
            <a:r>
              <a:rPr lang="es-AR" sz="2000" b="0" i="1" dirty="0" smtClean="0">
                <a:solidFill>
                  <a:schemeClr val="tx1">
                    <a:lumMod val="75000"/>
                    <a:lumOff val="25000"/>
                  </a:schemeClr>
                </a:solidFill>
                <a:latin typeface="Arial" charset="0"/>
              </a:rPr>
              <a:t> </a:t>
            </a:r>
            <a:r>
              <a:rPr lang="es-AR" b="1" i="1" u="sng" dirty="0">
                <a:solidFill>
                  <a:schemeClr val="tx1">
                    <a:lumMod val="75000"/>
                    <a:lumOff val="25000"/>
                  </a:schemeClr>
                </a:solidFill>
                <a:latin typeface="Arial" charset="0"/>
              </a:rPr>
              <a:t>Mínimo Denominador Común</a:t>
            </a:r>
            <a:r>
              <a:rPr lang="es-AR" b="1" i="1" dirty="0">
                <a:solidFill>
                  <a:schemeClr val="tx1">
                    <a:lumMod val="75000"/>
                    <a:lumOff val="25000"/>
                  </a:schemeClr>
                </a:solidFill>
                <a:latin typeface="Arial" charset="0"/>
              </a:rPr>
              <a:t> </a:t>
            </a:r>
            <a:r>
              <a:rPr lang="es-AR" b="0" i="1" dirty="0">
                <a:solidFill>
                  <a:schemeClr val="tx1">
                    <a:lumMod val="75000"/>
                    <a:lumOff val="25000"/>
                  </a:schemeClr>
                </a:solidFill>
                <a:latin typeface="Arial" charset="0"/>
              </a:rPr>
              <a:t>de los polos de </a:t>
            </a:r>
            <a:r>
              <a:rPr lang="es-AR" sz="2000" b="0" i="1" dirty="0" smtClean="0">
                <a:solidFill>
                  <a:schemeClr val="tx1">
                    <a:lumMod val="75000"/>
                    <a:lumOff val="25000"/>
                  </a:schemeClr>
                </a:solidFill>
                <a:latin typeface="Times New Roman" panose="02020603050405020304" pitchFamily="18" charset="0"/>
                <a:cs typeface="Times New Roman" panose="02020603050405020304" pitchFamily="18" charset="0"/>
              </a:rPr>
              <a:t>R</a:t>
            </a:r>
            <a:r>
              <a:rPr lang="es-AR" sz="2000" b="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AR" sz="2000" b="0" i="1" dirty="0" smtClean="0">
                <a:solidFill>
                  <a:schemeClr val="tx1">
                    <a:lumMod val="75000"/>
                    <a:lumOff val="25000"/>
                  </a:schemeClr>
                </a:solidFill>
                <a:latin typeface="Times New Roman" panose="02020603050405020304" pitchFamily="18" charset="0"/>
                <a:cs typeface="Times New Roman" panose="02020603050405020304" pitchFamily="18" charset="0"/>
              </a:rPr>
              <a:t>z</a:t>
            </a:r>
            <a:r>
              <a:rPr lang="es-AR" sz="2000" b="0" dirty="0">
                <a:solidFill>
                  <a:schemeClr val="tx1">
                    <a:lumMod val="75000"/>
                    <a:lumOff val="25000"/>
                  </a:schemeClr>
                </a:solidFill>
                <a:latin typeface="Times New Roman" panose="02020603050405020304" pitchFamily="18" charset="0"/>
                <a:cs typeface="Times New Roman" panose="02020603050405020304" pitchFamily="18" charset="0"/>
              </a:rPr>
              <a:t>)</a:t>
            </a:r>
            <a:r>
              <a:rPr lang="es-AR" b="0" dirty="0">
                <a:solidFill>
                  <a:schemeClr val="tx1">
                    <a:lumMod val="75000"/>
                    <a:lumOff val="25000"/>
                  </a:schemeClr>
                </a:solidFill>
                <a:latin typeface="Arial" charset="0"/>
              </a:rPr>
              <a:t> y</a:t>
            </a:r>
            <a:r>
              <a:rPr lang="es-AR" b="0" i="1" dirty="0">
                <a:solidFill>
                  <a:schemeClr val="tx1">
                    <a:lumMod val="75000"/>
                    <a:lumOff val="25000"/>
                  </a:schemeClr>
                </a:solidFill>
                <a:latin typeface="Arial" charset="0"/>
              </a:rPr>
              <a:t> </a:t>
            </a:r>
            <a:r>
              <a:rPr lang="es-AR" sz="2000" b="0" i="1" dirty="0" smtClean="0">
                <a:solidFill>
                  <a:schemeClr val="tx1">
                    <a:lumMod val="75000"/>
                    <a:lumOff val="25000"/>
                  </a:schemeClr>
                </a:solidFill>
                <a:latin typeface="Times New Roman" panose="02020603050405020304" pitchFamily="18" charset="0"/>
                <a:cs typeface="Times New Roman" panose="02020603050405020304" pitchFamily="18" charset="0"/>
              </a:rPr>
              <a:t>W</a:t>
            </a:r>
            <a:r>
              <a:rPr lang="es-AR" sz="2000" b="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AR" sz="2000" b="0" i="1" dirty="0" smtClean="0">
                <a:solidFill>
                  <a:schemeClr val="tx1">
                    <a:lumMod val="75000"/>
                    <a:lumOff val="25000"/>
                  </a:schemeClr>
                </a:solidFill>
                <a:latin typeface="Times New Roman" panose="02020603050405020304" pitchFamily="18" charset="0"/>
                <a:cs typeface="Times New Roman" panose="02020603050405020304" pitchFamily="18" charset="0"/>
              </a:rPr>
              <a:t>z</a:t>
            </a:r>
            <a:r>
              <a:rPr lang="es-AR" sz="2000" b="0" dirty="0">
                <a:solidFill>
                  <a:schemeClr val="tx1">
                    <a:lumMod val="75000"/>
                    <a:lumOff val="25000"/>
                  </a:schemeClr>
                </a:solidFill>
                <a:latin typeface="Times New Roman" panose="02020603050405020304" pitchFamily="18" charset="0"/>
                <a:cs typeface="Times New Roman" panose="02020603050405020304" pitchFamily="18" charset="0"/>
              </a:rPr>
              <a:t>)</a:t>
            </a:r>
            <a:r>
              <a:rPr lang="es-AR" b="0" dirty="0">
                <a:solidFill>
                  <a:schemeClr val="tx1">
                    <a:lumMod val="75000"/>
                    <a:lumOff val="25000"/>
                  </a:schemeClr>
                </a:solidFill>
                <a:latin typeface="Arial" charset="0"/>
              </a:rPr>
              <a:t>.   </a:t>
            </a:r>
          </a:p>
        </p:txBody>
      </p:sp>
      <p:sp>
        <p:nvSpPr>
          <p:cNvPr id="20" name="Text Box 14"/>
          <p:cNvSpPr txBox="1">
            <a:spLocks noChangeArrowheads="1"/>
          </p:cNvSpPr>
          <p:nvPr/>
        </p:nvSpPr>
        <p:spPr bwMode="auto">
          <a:xfrm>
            <a:off x="7362743" y="2790817"/>
            <a:ext cx="4495174" cy="492443"/>
          </a:xfrm>
          <a:prstGeom prst="rect">
            <a:avLst/>
          </a:prstGeom>
          <a:noFill/>
          <a:ln w="9525">
            <a:noFill/>
            <a:miter lim="800000"/>
            <a:headEnd/>
            <a:tailEnd/>
          </a:ln>
          <a:effectLst/>
        </p:spPr>
        <p:txBody>
          <a:bodyPr wrap="square">
            <a:spAutoFit/>
          </a:bodyPr>
          <a:lstStyle/>
          <a:p>
            <a:pPr marL="342900" indent="-342900" algn="l" defTabSz="614363">
              <a:lnSpc>
                <a:spcPct val="130000"/>
              </a:lnSpc>
              <a:spcBef>
                <a:spcPct val="10000"/>
              </a:spcBef>
              <a:buSzPct val="110000"/>
              <a:buFont typeface="Wingdings" panose="05000000000000000000" pitchFamily="2" charset="2"/>
              <a:buChar char="v"/>
              <a:tabLst>
                <a:tab pos="1428750" algn="l"/>
              </a:tabLst>
              <a:defRPr/>
            </a:pPr>
            <a:r>
              <a:rPr lang="pt-BR" sz="2000" dirty="0">
                <a:latin typeface="Symbol" pitchFamily="18" charset="2"/>
              </a:rPr>
              <a:t> </a:t>
            </a:r>
            <a:r>
              <a:rPr lang="pt-BR" sz="2000" dirty="0" smtClean="0">
                <a:latin typeface="Symbol" pitchFamily="18" charset="2"/>
              </a:rPr>
              <a:t> </a:t>
            </a:r>
            <a:r>
              <a:rPr lang="pt-BR" sz="2000" b="0" dirty="0" smtClean="0">
                <a:latin typeface="Symbol" pitchFamily="18" charset="2"/>
              </a:rPr>
              <a:t>f</a:t>
            </a:r>
            <a:r>
              <a:rPr lang="pt-BR" sz="2000" b="0" dirty="0" smtClean="0">
                <a:latin typeface="Times New Roman" panose="02020603050405020304" pitchFamily="18" charset="0"/>
                <a:cs typeface="Times New Roman" panose="02020603050405020304" pitchFamily="18" charset="0"/>
              </a:rPr>
              <a:t>(</a:t>
            </a:r>
            <a:r>
              <a:rPr lang="pt-BR" sz="2000" b="0" i="1" dirty="0" smtClean="0">
                <a:latin typeface="Times New Roman" panose="02020603050405020304" pitchFamily="18" charset="0"/>
                <a:cs typeface="Times New Roman" panose="02020603050405020304" pitchFamily="18" charset="0"/>
              </a:rPr>
              <a:t>z</a:t>
            </a:r>
            <a:r>
              <a:rPr lang="pt-BR" sz="2000" b="0" dirty="0">
                <a:latin typeface="Times New Roman" panose="02020603050405020304" pitchFamily="18" charset="0"/>
                <a:cs typeface="Times New Roman" panose="02020603050405020304" pitchFamily="18" charset="0"/>
              </a:rPr>
              <a:t>) </a:t>
            </a:r>
            <a:r>
              <a:rPr lang="pt-BR" sz="2000" b="0" i="1" dirty="0">
                <a:latin typeface="Arial" charset="0"/>
              </a:rPr>
              <a:t>y</a:t>
            </a:r>
            <a:r>
              <a:rPr lang="pt-BR" sz="2000" b="0" dirty="0">
                <a:latin typeface="Arial" charset="0"/>
              </a:rPr>
              <a:t> </a:t>
            </a:r>
            <a:r>
              <a:rPr lang="pt-BR" sz="2000" b="0" i="1" dirty="0" err="1" smtClean="0">
                <a:latin typeface="Times New Roman" panose="02020603050405020304" pitchFamily="18" charset="0"/>
                <a:cs typeface="Times New Roman" panose="02020603050405020304" pitchFamily="18" charset="0"/>
              </a:rPr>
              <a:t>G</a:t>
            </a:r>
            <a:r>
              <a:rPr lang="pt-BR" sz="2000" b="0" i="1" baseline="-25000" dirty="0" err="1" smtClean="0">
                <a:latin typeface="Times New Roman" panose="02020603050405020304" pitchFamily="18" charset="0"/>
                <a:cs typeface="Times New Roman" panose="02020603050405020304" pitchFamily="18" charset="0"/>
              </a:rPr>
              <a:t>pd</a:t>
            </a:r>
            <a:r>
              <a:rPr lang="pt-BR" sz="2000" b="0" dirty="0" smtClean="0">
                <a:latin typeface="Times New Roman" panose="02020603050405020304" pitchFamily="18" charset="0"/>
                <a:cs typeface="Times New Roman" panose="02020603050405020304" pitchFamily="18" charset="0"/>
              </a:rPr>
              <a:t>(</a:t>
            </a:r>
            <a:r>
              <a:rPr lang="pt-BR" sz="2000" b="0" i="1" dirty="0" smtClean="0">
                <a:latin typeface="Times New Roman" panose="02020603050405020304" pitchFamily="18" charset="0"/>
                <a:cs typeface="Times New Roman" panose="02020603050405020304" pitchFamily="18" charset="0"/>
              </a:rPr>
              <a:t>z</a:t>
            </a:r>
            <a:r>
              <a:rPr lang="pt-BR" sz="2000" b="0" dirty="0">
                <a:latin typeface="Times New Roman" panose="02020603050405020304" pitchFamily="18" charset="0"/>
                <a:cs typeface="Times New Roman" panose="02020603050405020304" pitchFamily="18" charset="0"/>
              </a:rPr>
              <a:t>)</a:t>
            </a:r>
            <a:r>
              <a:rPr lang="pt-BR" sz="2000" b="0" dirty="0">
                <a:solidFill>
                  <a:schemeClr val="tx1">
                    <a:lumMod val="75000"/>
                    <a:lumOff val="25000"/>
                  </a:schemeClr>
                </a:solidFill>
                <a:latin typeface="Arial" charset="0"/>
              </a:rPr>
              <a:t>:</a:t>
            </a:r>
            <a:r>
              <a:rPr lang="pt-BR" sz="2000" b="0" i="1" dirty="0">
                <a:solidFill>
                  <a:srgbClr val="FF3300"/>
                </a:solidFill>
                <a:latin typeface="Arial" charset="0"/>
              </a:rPr>
              <a:t> </a:t>
            </a:r>
            <a:r>
              <a:rPr lang="es-AR" b="0" i="1" dirty="0" smtClean="0">
                <a:solidFill>
                  <a:schemeClr val="tx1">
                    <a:lumMod val="75000"/>
                    <a:lumOff val="25000"/>
                  </a:schemeClr>
                </a:solidFill>
                <a:latin typeface="Arial" charset="0"/>
              </a:rPr>
              <a:t>Deben ser </a:t>
            </a:r>
            <a:r>
              <a:rPr lang="es-AR" b="1" i="1" u="sng" dirty="0" err="1" smtClean="0">
                <a:solidFill>
                  <a:schemeClr val="tx1">
                    <a:lumMod val="75000"/>
                    <a:lumOff val="25000"/>
                  </a:schemeClr>
                </a:solidFill>
                <a:latin typeface="Arial" charset="0"/>
              </a:rPr>
              <a:t>Coprimos</a:t>
            </a:r>
            <a:r>
              <a:rPr lang="pt-BR" b="0" dirty="0" smtClean="0">
                <a:solidFill>
                  <a:schemeClr val="tx1">
                    <a:lumMod val="75000"/>
                    <a:lumOff val="25000"/>
                  </a:schemeClr>
                </a:solidFill>
                <a:latin typeface="Arial" charset="0"/>
              </a:rPr>
              <a:t>   </a:t>
            </a:r>
            <a:endParaRPr lang="en-US" b="0" dirty="0">
              <a:solidFill>
                <a:schemeClr val="tx1">
                  <a:lumMod val="75000"/>
                  <a:lumOff val="25000"/>
                </a:schemeClr>
              </a:solidFill>
              <a:latin typeface="Arial" charset="0"/>
            </a:endParaRPr>
          </a:p>
        </p:txBody>
      </p:sp>
      <p:sp>
        <p:nvSpPr>
          <p:cNvPr id="14" name="Rectángulo 13"/>
          <p:cNvSpPr/>
          <p:nvPr/>
        </p:nvSpPr>
        <p:spPr>
          <a:xfrm>
            <a:off x="7427017" y="1543763"/>
            <a:ext cx="1646605" cy="369332"/>
          </a:xfrm>
          <a:prstGeom prst="rect">
            <a:avLst/>
          </a:prstGeom>
        </p:spPr>
        <p:txBody>
          <a:bodyPr wrap="none">
            <a:spAutoFit/>
          </a:bodyPr>
          <a:lstStyle/>
          <a:p>
            <a:r>
              <a:rPr lang="es-ES_tradnl" b="1" u="sng" dirty="0" smtClean="0">
                <a:solidFill>
                  <a:schemeClr val="tx1">
                    <a:lumMod val="95000"/>
                    <a:lumOff val="5000"/>
                  </a:schemeClr>
                </a:solidFill>
              </a:rPr>
              <a:t>Condiciones</a:t>
            </a:r>
            <a:r>
              <a:rPr lang="es-ES_tradnl" b="1" dirty="0" smtClean="0">
                <a:solidFill>
                  <a:schemeClr val="tx1">
                    <a:lumMod val="95000"/>
                    <a:lumOff val="5000"/>
                  </a:schemeClr>
                </a:solidFill>
              </a:rPr>
              <a:t>:</a:t>
            </a:r>
            <a:endParaRPr lang="es-AR" b="1" dirty="0">
              <a:solidFill>
                <a:schemeClr val="tx1">
                  <a:lumMod val="95000"/>
                  <a:lumOff val="5000"/>
                </a:schemeClr>
              </a:solidFill>
            </a:endParaRPr>
          </a:p>
        </p:txBody>
      </p:sp>
      <p:grpSp>
        <p:nvGrpSpPr>
          <p:cNvPr id="5" name="Grupo 4"/>
          <p:cNvGrpSpPr/>
          <p:nvPr/>
        </p:nvGrpSpPr>
        <p:grpSpPr>
          <a:xfrm>
            <a:off x="311086" y="5313351"/>
            <a:ext cx="11569827" cy="1283483"/>
            <a:chOff x="311086" y="5384970"/>
            <a:chExt cx="11569827" cy="1283483"/>
          </a:xfrm>
          <a:effectLst>
            <a:outerShdw blurRad="50800" dist="38100" dir="2700000" algn="tl" rotWithShape="0">
              <a:prstClr val="black">
                <a:alpha val="40000"/>
              </a:prstClr>
            </a:outerShdw>
          </a:effectLst>
        </p:grpSpPr>
        <p:sp>
          <p:nvSpPr>
            <p:cNvPr id="18" name="Rectángulo 17"/>
            <p:cNvSpPr/>
            <p:nvPr/>
          </p:nvSpPr>
          <p:spPr>
            <a:xfrm>
              <a:off x="311086" y="5384970"/>
              <a:ext cx="11569827" cy="12834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p:cNvSpPr/>
            <p:nvPr/>
          </p:nvSpPr>
          <p:spPr>
            <a:xfrm>
              <a:off x="447689" y="5406569"/>
              <a:ext cx="11296621" cy="1261884"/>
            </a:xfrm>
            <a:prstGeom prst="rect">
              <a:avLst/>
            </a:prstGeom>
            <a:noFill/>
          </p:spPr>
          <p:txBody>
            <a:bodyPr wrap="square">
              <a:spAutoFit/>
            </a:bodyPr>
            <a:lstStyle/>
            <a:p>
              <a:pPr algn="just"/>
              <a:r>
                <a:rPr lang="es-AR" dirty="0" smtClean="0">
                  <a:solidFill>
                    <a:srgbClr val="000000"/>
                  </a:solidFill>
                </a:rPr>
                <a:t>El </a:t>
              </a:r>
              <a:r>
                <a:rPr lang="es-AR" b="1" dirty="0">
                  <a:solidFill>
                    <a:srgbClr val="000000"/>
                  </a:solidFill>
                </a:rPr>
                <a:t>“</a:t>
              </a:r>
              <a:r>
                <a:rPr lang="es-AR" b="1" i="1" dirty="0">
                  <a:solidFill>
                    <a:srgbClr val="000000"/>
                  </a:solidFill>
                </a:rPr>
                <a:t>Principio del Modelo </a:t>
              </a:r>
              <a:r>
                <a:rPr lang="es-AR" b="1" i="1" dirty="0" smtClean="0">
                  <a:solidFill>
                    <a:srgbClr val="000000"/>
                  </a:solidFill>
                </a:rPr>
                <a:t>Interno (PMI)</a:t>
              </a:r>
              <a:r>
                <a:rPr lang="es-AR" b="1" dirty="0" smtClean="0">
                  <a:solidFill>
                    <a:srgbClr val="000000"/>
                  </a:solidFill>
                </a:rPr>
                <a:t>” </a:t>
              </a:r>
              <a:r>
                <a:rPr lang="es-AR" dirty="0" smtClean="0">
                  <a:solidFill>
                    <a:srgbClr val="000000"/>
                  </a:solidFill>
                </a:rPr>
                <a:t>establece la </a:t>
              </a:r>
              <a:r>
                <a:rPr lang="es-AR" dirty="0">
                  <a:solidFill>
                    <a:srgbClr val="000000"/>
                  </a:solidFill>
                </a:rPr>
                <a:t>duplicación de la dinámica </a:t>
              </a:r>
              <a:r>
                <a:rPr lang="es-AR" dirty="0" smtClean="0">
                  <a:solidFill>
                    <a:srgbClr val="000000"/>
                  </a:solidFill>
                </a:rPr>
                <a:t>de la referencia </a:t>
              </a:r>
              <a:r>
                <a:rPr lang="es-AR" sz="2000" i="1" dirty="0" smtClean="0">
                  <a:solidFill>
                    <a:srgbClr val="000000"/>
                  </a:solidFill>
                  <a:latin typeface="Times New Roman" panose="02020603050405020304" pitchFamily="18" charset="0"/>
                  <a:cs typeface="Times New Roman" panose="02020603050405020304" pitchFamily="18" charset="0"/>
                </a:rPr>
                <a:t>R</a:t>
              </a:r>
              <a:r>
                <a:rPr lang="es-AR" sz="2000" dirty="0" smtClean="0">
                  <a:solidFill>
                    <a:srgbClr val="000000"/>
                  </a:solidFill>
                  <a:latin typeface="Times New Roman" panose="02020603050405020304" pitchFamily="18" charset="0"/>
                  <a:cs typeface="Times New Roman" panose="02020603050405020304" pitchFamily="18" charset="0"/>
                </a:rPr>
                <a:t>(</a:t>
              </a:r>
              <a:r>
                <a:rPr lang="es-AR" sz="2000" i="1" dirty="0" smtClean="0">
                  <a:solidFill>
                    <a:srgbClr val="000000"/>
                  </a:solidFill>
                  <a:latin typeface="Times New Roman" panose="02020603050405020304" pitchFamily="18" charset="0"/>
                  <a:cs typeface="Times New Roman" panose="02020603050405020304" pitchFamily="18" charset="0"/>
                </a:rPr>
                <a:t>z</a:t>
              </a:r>
              <a:r>
                <a:rPr lang="es-AR" sz="2000" dirty="0" smtClean="0">
                  <a:solidFill>
                    <a:srgbClr val="000000"/>
                  </a:solidFill>
                  <a:latin typeface="Times New Roman" panose="02020603050405020304" pitchFamily="18" charset="0"/>
                  <a:cs typeface="Times New Roman" panose="02020603050405020304" pitchFamily="18" charset="0"/>
                </a:rPr>
                <a:t>) </a:t>
              </a:r>
              <a:r>
                <a:rPr lang="es-AR" dirty="0" smtClean="0">
                  <a:solidFill>
                    <a:srgbClr val="000000"/>
                  </a:solidFill>
                </a:rPr>
                <a:t>y de la perturbación </a:t>
              </a:r>
              <a:r>
                <a:rPr lang="es-AR" sz="2000" i="1" dirty="0" smtClean="0">
                  <a:solidFill>
                    <a:srgbClr val="000000"/>
                  </a:solidFill>
                  <a:latin typeface="Times New Roman" panose="02020603050405020304" pitchFamily="18" charset="0"/>
                  <a:cs typeface="Times New Roman" panose="02020603050405020304" pitchFamily="18" charset="0"/>
                </a:rPr>
                <a:t>W</a:t>
              </a:r>
              <a:r>
                <a:rPr lang="es-AR" sz="2000" dirty="0" smtClean="0">
                  <a:solidFill>
                    <a:srgbClr val="000000"/>
                  </a:solidFill>
                  <a:latin typeface="Times New Roman" panose="02020603050405020304" pitchFamily="18" charset="0"/>
                  <a:cs typeface="Times New Roman" panose="02020603050405020304" pitchFamily="18" charset="0"/>
                </a:rPr>
                <a:t>(</a:t>
              </a:r>
              <a:r>
                <a:rPr lang="es-AR" sz="2000" i="1" dirty="0" smtClean="0">
                  <a:solidFill>
                    <a:srgbClr val="000000"/>
                  </a:solidFill>
                  <a:latin typeface="Times New Roman" panose="02020603050405020304" pitchFamily="18" charset="0"/>
                  <a:cs typeface="Times New Roman" panose="02020603050405020304" pitchFamily="18" charset="0"/>
                </a:rPr>
                <a:t>z</a:t>
              </a:r>
              <a:r>
                <a:rPr lang="es-AR" sz="2000" dirty="0" smtClean="0">
                  <a:solidFill>
                    <a:srgbClr val="000000"/>
                  </a:solidFill>
                  <a:latin typeface="Times New Roman" panose="02020603050405020304" pitchFamily="18" charset="0"/>
                  <a:cs typeface="Times New Roman" panose="02020603050405020304" pitchFamily="18" charset="0"/>
                </a:rPr>
                <a:t>)</a:t>
              </a:r>
              <a:r>
                <a:rPr lang="es-AR" dirty="0" smtClean="0">
                  <a:solidFill>
                    <a:srgbClr val="000000"/>
                  </a:solidFill>
                </a:rPr>
                <a:t> dentro del </a:t>
              </a:r>
              <a:r>
                <a:rPr lang="es-AR" dirty="0">
                  <a:solidFill>
                    <a:srgbClr val="000000"/>
                  </a:solidFill>
                </a:rPr>
                <a:t>lazo de </a:t>
              </a:r>
              <a:r>
                <a:rPr lang="es-AR" dirty="0" smtClean="0">
                  <a:solidFill>
                    <a:srgbClr val="000000"/>
                  </a:solidFill>
                </a:rPr>
                <a:t>control, a través del polinomio </a:t>
              </a:r>
              <a:r>
                <a:rPr lang="es-AR" sz="2000" b="1" dirty="0" smtClean="0">
                  <a:solidFill>
                    <a:srgbClr val="000000"/>
                  </a:solidFill>
                  <a:sym typeface="Symbol" panose="05050102010706020507" pitchFamily="18" charset="2"/>
                </a:rPr>
                <a:t></a:t>
              </a:r>
              <a:r>
                <a:rPr lang="es-AR" b="1" dirty="0" smtClean="0">
                  <a:solidFill>
                    <a:srgbClr val="000000"/>
                  </a:solidFill>
                  <a:sym typeface="Symbol" panose="05050102010706020507" pitchFamily="18" charset="2"/>
                </a:rPr>
                <a:t>(</a:t>
              </a:r>
              <a:r>
                <a:rPr lang="es-AR" sz="2000" b="1" i="1" dirty="0" smtClean="0">
                  <a:solidFill>
                    <a:srgbClr val="000000"/>
                  </a:solidFill>
                  <a:latin typeface="Times New Roman" panose="02020603050405020304" pitchFamily="18" charset="0"/>
                  <a:cs typeface="Times New Roman" panose="02020603050405020304" pitchFamily="18" charset="0"/>
                  <a:sym typeface="Symbol" panose="05050102010706020507" pitchFamily="18" charset="2"/>
                </a:rPr>
                <a:t>z</a:t>
              </a:r>
              <a:r>
                <a:rPr lang="es-AR" b="1" dirty="0" smtClean="0">
                  <a:solidFill>
                    <a:srgbClr val="000000"/>
                  </a:solidFill>
                  <a:sym typeface="Symbol" panose="05050102010706020507" pitchFamily="18" charset="2"/>
                </a:rPr>
                <a:t>)</a:t>
              </a:r>
              <a:r>
                <a:rPr lang="es-AR" dirty="0" smtClean="0">
                  <a:solidFill>
                    <a:srgbClr val="000000"/>
                  </a:solidFill>
                  <a:sym typeface="Symbol" panose="05050102010706020507" pitchFamily="18" charset="2"/>
                </a:rPr>
                <a:t>. Con esto el sistema de control logra el rastreo asintótico de la referencia y el rechazo a la perturbación en régimen permanente, inclusive ante variaciones paramétricas de la planta.</a:t>
              </a:r>
              <a:endParaRPr lang="es-AR" b="1" dirty="0"/>
            </a:p>
          </p:txBody>
        </p:sp>
      </p:grpSp>
    </p:spTree>
    <p:extLst>
      <p:ext uri="{BB962C8B-B14F-4D97-AF65-F5344CB8AC3E}">
        <p14:creationId xmlns:p14="http://schemas.microsoft.com/office/powerpoint/2010/main" val="145810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Principio de Modelo Interno para Sistemas Discretos</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4" name="Text Box 212"/>
          <p:cNvSpPr txBox="1">
            <a:spLocks noChangeArrowheads="1"/>
          </p:cNvSpPr>
          <p:nvPr/>
        </p:nvSpPr>
        <p:spPr bwMode="auto">
          <a:xfrm>
            <a:off x="191344" y="1003593"/>
            <a:ext cx="11809312" cy="461665"/>
          </a:xfrm>
          <a:prstGeom prst="rect">
            <a:avLst/>
          </a:prstGeom>
          <a:noFill/>
          <a:ln w="9525">
            <a:noFill/>
            <a:miter lim="800000"/>
            <a:headEnd/>
            <a:tailEnd/>
          </a:ln>
          <a:effectLst/>
        </p:spPr>
        <p:txBody>
          <a:bodyPr wrap="square">
            <a:spAutoFit/>
          </a:bodyPr>
          <a:lstStyle/>
          <a:p>
            <a:pPr algn="just">
              <a:spcBef>
                <a:spcPct val="50000"/>
              </a:spcBef>
              <a:defRPr/>
            </a:pPr>
            <a:r>
              <a:rPr lang="es-AR" sz="2000" dirty="0" smtClean="0">
                <a:solidFill>
                  <a:srgbClr val="FF3300"/>
                </a:solidFill>
                <a:latin typeface="Arial" charset="0"/>
              </a:rPr>
              <a:t>El PMI también se cumple para la conexión serie de los controladores </a:t>
            </a:r>
            <a:r>
              <a:rPr lang="es-AR" sz="2400" i="1" dirty="0" err="1" smtClean="0">
                <a:solidFill>
                  <a:srgbClr val="FF3300"/>
                </a:solidFill>
                <a:latin typeface="Times New Roman" panose="02020603050405020304" pitchFamily="18" charset="0"/>
                <a:cs typeface="Times New Roman" panose="02020603050405020304" pitchFamily="18" charset="0"/>
              </a:rPr>
              <a:t>G</a:t>
            </a:r>
            <a:r>
              <a:rPr lang="es-AR" sz="2400" i="1" baseline="-25000" dirty="0" err="1" smtClean="0">
                <a:solidFill>
                  <a:srgbClr val="FF3300"/>
                </a:solidFill>
                <a:latin typeface="Times New Roman" panose="02020603050405020304" pitchFamily="18" charset="0"/>
                <a:cs typeface="Times New Roman" panose="02020603050405020304" pitchFamily="18" charset="0"/>
              </a:rPr>
              <a:t>c</a:t>
            </a:r>
            <a:r>
              <a:rPr lang="es-AR" sz="2400" dirty="0" smtClean="0">
                <a:solidFill>
                  <a:srgbClr val="FF3300"/>
                </a:solidFill>
                <a:latin typeface="Times New Roman" panose="02020603050405020304" pitchFamily="18" charset="0"/>
                <a:cs typeface="Times New Roman" panose="02020603050405020304" pitchFamily="18" charset="0"/>
              </a:rPr>
              <a:t>(</a:t>
            </a:r>
            <a:r>
              <a:rPr lang="es-AR" sz="2400" i="1" dirty="0" smtClean="0">
                <a:solidFill>
                  <a:srgbClr val="FF3300"/>
                </a:solidFill>
                <a:latin typeface="Times New Roman" panose="02020603050405020304" pitchFamily="18" charset="0"/>
                <a:cs typeface="Times New Roman" panose="02020603050405020304" pitchFamily="18" charset="0"/>
              </a:rPr>
              <a:t>z</a:t>
            </a:r>
            <a:r>
              <a:rPr lang="es-AR" sz="2400" dirty="0" smtClean="0">
                <a:solidFill>
                  <a:srgbClr val="FF3300"/>
                </a:solidFill>
                <a:latin typeface="Times New Roman" panose="02020603050405020304" pitchFamily="18" charset="0"/>
                <a:cs typeface="Times New Roman" panose="02020603050405020304" pitchFamily="18" charset="0"/>
              </a:rPr>
              <a:t>)</a:t>
            </a:r>
            <a:r>
              <a:rPr lang="es-AR" sz="2000" dirty="0" smtClean="0">
                <a:solidFill>
                  <a:srgbClr val="FF3300"/>
                </a:solidFill>
                <a:latin typeface="Arial" charset="0"/>
              </a:rPr>
              <a:t> y </a:t>
            </a:r>
            <a:r>
              <a:rPr lang="es-AR" sz="2400" i="1" dirty="0" err="1" smtClean="0">
                <a:solidFill>
                  <a:srgbClr val="FF3300"/>
                </a:solidFill>
                <a:latin typeface="Times New Roman" panose="02020603050405020304" pitchFamily="18" charset="0"/>
                <a:cs typeface="Times New Roman" panose="02020603050405020304" pitchFamily="18" charset="0"/>
              </a:rPr>
              <a:t>G</a:t>
            </a:r>
            <a:r>
              <a:rPr lang="es-AR" sz="2400" i="1" baseline="-25000" dirty="0" err="1" smtClean="0">
                <a:solidFill>
                  <a:srgbClr val="FF3300"/>
                </a:solidFill>
                <a:latin typeface="Times New Roman" panose="02020603050405020304" pitchFamily="18" charset="0"/>
                <a:cs typeface="Times New Roman" panose="02020603050405020304" pitchFamily="18" charset="0"/>
              </a:rPr>
              <a:t>mi</a:t>
            </a:r>
            <a:r>
              <a:rPr lang="es-AR" sz="2400" dirty="0" smtClean="0">
                <a:solidFill>
                  <a:srgbClr val="FF3300"/>
                </a:solidFill>
                <a:latin typeface="Times New Roman" panose="02020603050405020304" pitchFamily="18" charset="0"/>
                <a:cs typeface="Times New Roman" panose="02020603050405020304" pitchFamily="18" charset="0"/>
              </a:rPr>
              <a:t>(</a:t>
            </a:r>
            <a:r>
              <a:rPr lang="es-AR" sz="2400" i="1" dirty="0" smtClean="0">
                <a:solidFill>
                  <a:srgbClr val="FF3300"/>
                </a:solidFill>
                <a:latin typeface="Times New Roman" panose="02020603050405020304" pitchFamily="18" charset="0"/>
                <a:cs typeface="Times New Roman" panose="02020603050405020304" pitchFamily="18" charset="0"/>
              </a:rPr>
              <a:t>z</a:t>
            </a:r>
            <a:r>
              <a:rPr lang="es-AR" sz="2400" dirty="0" smtClean="0">
                <a:solidFill>
                  <a:srgbClr val="FF3300"/>
                </a:solidFill>
                <a:latin typeface="Times New Roman" panose="02020603050405020304" pitchFamily="18" charset="0"/>
                <a:cs typeface="Times New Roman" panose="02020603050405020304" pitchFamily="18" charset="0"/>
              </a:rPr>
              <a:t>)</a:t>
            </a:r>
            <a:r>
              <a:rPr lang="es-AR" sz="2000" dirty="0" smtClean="0">
                <a:solidFill>
                  <a:srgbClr val="FF3300"/>
                </a:solidFill>
                <a:latin typeface="Arial" charset="0"/>
              </a:rPr>
              <a:t>:</a:t>
            </a:r>
            <a:endParaRPr lang="es-AR" sz="2000" dirty="0">
              <a:latin typeface="Arial" charset="0"/>
            </a:endParaRPr>
          </a:p>
        </p:txBody>
      </p:sp>
      <p:grpSp>
        <p:nvGrpSpPr>
          <p:cNvPr id="8" name="Grupo 7"/>
          <p:cNvGrpSpPr/>
          <p:nvPr/>
        </p:nvGrpSpPr>
        <p:grpSpPr>
          <a:xfrm>
            <a:off x="1904935" y="1489873"/>
            <a:ext cx="7293576" cy="1872000"/>
            <a:chOff x="191343" y="1465793"/>
            <a:chExt cx="7293576" cy="1872000"/>
          </a:xfrm>
        </p:grpSpPr>
        <p:pic>
          <p:nvPicPr>
            <p:cNvPr id="7" name="Imagen 6"/>
            <p:cNvPicPr>
              <a:picLocks noChangeAspect="1"/>
            </p:cNvPicPr>
            <p:nvPr/>
          </p:nvPicPr>
          <p:blipFill>
            <a:blip r:embed="rId4"/>
            <a:stretch>
              <a:fillRect/>
            </a:stretch>
          </p:blipFill>
          <p:spPr>
            <a:xfrm>
              <a:off x="191343" y="1465793"/>
              <a:ext cx="7293576" cy="1872000"/>
            </a:xfrm>
            <a:prstGeom prst="rect">
              <a:avLst/>
            </a:prstGeom>
          </p:spPr>
        </p:pic>
        <p:graphicFrame>
          <p:nvGraphicFramePr>
            <p:cNvPr id="11" name="1 Objeto"/>
            <p:cNvGraphicFramePr>
              <a:graphicFrameLocks noChangeAspect="1"/>
            </p:cNvGraphicFramePr>
            <p:nvPr>
              <p:extLst/>
            </p:nvPr>
          </p:nvGraphicFramePr>
          <p:xfrm>
            <a:off x="3068638" y="2718325"/>
            <a:ext cx="658812" cy="425450"/>
          </p:xfrm>
          <a:graphic>
            <a:graphicData uri="http://schemas.openxmlformats.org/presentationml/2006/ole">
              <mc:AlternateContent xmlns:mc="http://schemas.openxmlformats.org/markup-compatibility/2006">
                <mc:Choice xmlns:v="urn:schemas-microsoft-com:vml" Requires="v">
                  <p:oleObj spid="_x0000_s515094" name="Equation" r:id="rId5" imgW="393480" imgH="253800" progId="Equation.DSMT4">
                    <p:embed/>
                  </p:oleObj>
                </mc:Choice>
                <mc:Fallback>
                  <p:oleObj name="Equation" r:id="rId5" imgW="393480" imgH="253800" progId="Equation.DSMT4">
                    <p:embed/>
                    <p:pic>
                      <p:nvPicPr>
                        <p:cNvPr id="11" name="1 Objeto"/>
                        <p:cNvPicPr>
                          <a:picLocks noChangeAspect="1" noChangeArrowheads="1"/>
                        </p:cNvPicPr>
                        <p:nvPr/>
                      </p:nvPicPr>
                      <p:blipFill>
                        <a:blip r:embed="rId6"/>
                        <a:srcRect/>
                        <a:stretch>
                          <a:fillRect/>
                        </a:stretch>
                      </p:blipFill>
                      <p:spPr bwMode="auto">
                        <a:xfrm>
                          <a:off x="3068638" y="2718325"/>
                          <a:ext cx="658812" cy="425450"/>
                        </a:xfrm>
                        <a:prstGeom prst="rect">
                          <a:avLst/>
                        </a:prstGeom>
                        <a:noFill/>
                        <a:ln>
                          <a:noFill/>
                        </a:ln>
                        <a:extLst/>
                      </p:spPr>
                    </p:pic>
                  </p:oleObj>
                </mc:Fallback>
              </mc:AlternateContent>
            </a:graphicData>
          </a:graphic>
        </p:graphicFrame>
      </p:grpSp>
      <p:sp>
        <p:nvSpPr>
          <p:cNvPr id="21" name="Rectangle 8"/>
          <p:cNvSpPr>
            <a:spLocks noChangeArrowheads="1"/>
          </p:cNvSpPr>
          <p:nvPr/>
        </p:nvSpPr>
        <p:spPr bwMode="auto">
          <a:xfrm>
            <a:off x="8668522" y="4044955"/>
            <a:ext cx="704533" cy="889000"/>
          </a:xfrm>
          <a:prstGeom prst="rect">
            <a:avLst/>
          </a:prstGeom>
          <a:noFill/>
          <a:ln w="28575">
            <a:solidFill>
              <a:srgbClr val="0070C0"/>
            </a:solidFill>
            <a:miter lim="800000"/>
            <a:headEnd/>
            <a:tailEnd/>
          </a:ln>
        </p:spPr>
        <p:txBody>
          <a:bodyPr wrap="none" anchor="ctr"/>
          <a:lstStyle/>
          <a:p>
            <a:pPr>
              <a:defRPr/>
            </a:pPr>
            <a:endParaRPr lang="es-AR">
              <a:latin typeface="Arial" charset="0"/>
            </a:endParaRPr>
          </a:p>
        </p:txBody>
      </p:sp>
      <p:graphicFrame>
        <p:nvGraphicFramePr>
          <p:cNvPr id="22" name="1 Objeto"/>
          <p:cNvGraphicFramePr>
            <a:graphicFrameLocks noChangeAspect="1"/>
          </p:cNvGraphicFramePr>
          <p:nvPr>
            <p:extLst/>
          </p:nvPr>
        </p:nvGraphicFramePr>
        <p:xfrm>
          <a:off x="457699" y="4156009"/>
          <a:ext cx="3105150" cy="720725"/>
        </p:xfrm>
        <a:graphic>
          <a:graphicData uri="http://schemas.openxmlformats.org/presentationml/2006/ole">
            <mc:AlternateContent xmlns:mc="http://schemas.openxmlformats.org/markup-compatibility/2006">
              <mc:Choice xmlns:v="urn:schemas-microsoft-com:vml" Requires="v">
                <p:oleObj spid="_x0000_s515095" name="Equation" r:id="rId7" imgW="1854000" imgH="431640" progId="Equation.DSMT4">
                  <p:embed/>
                </p:oleObj>
              </mc:Choice>
              <mc:Fallback>
                <p:oleObj name="Equation" r:id="rId7" imgW="1854000" imgH="431640" progId="Equation.DSMT4">
                  <p:embed/>
                  <p:pic>
                    <p:nvPicPr>
                      <p:cNvPr id="22" name="1 Objeto"/>
                      <p:cNvPicPr>
                        <a:picLocks noChangeAspect="1" noChangeArrowheads="1"/>
                      </p:cNvPicPr>
                      <p:nvPr/>
                    </p:nvPicPr>
                    <p:blipFill>
                      <a:blip r:embed="rId8"/>
                      <a:srcRect/>
                      <a:stretch>
                        <a:fillRect/>
                      </a:stretch>
                    </p:blipFill>
                    <p:spPr bwMode="auto">
                      <a:xfrm>
                        <a:off x="457699" y="4156009"/>
                        <a:ext cx="3105150" cy="720725"/>
                      </a:xfrm>
                      <a:prstGeom prst="rect">
                        <a:avLst/>
                      </a:prstGeom>
                      <a:noFill/>
                      <a:ln>
                        <a:noFill/>
                      </a:ln>
                      <a:extLst/>
                    </p:spPr>
                  </p:pic>
                </p:oleObj>
              </mc:Fallback>
            </mc:AlternateContent>
          </a:graphicData>
        </a:graphic>
      </p:graphicFrame>
      <p:graphicFrame>
        <p:nvGraphicFramePr>
          <p:cNvPr id="23" name="1 Objeto"/>
          <p:cNvGraphicFramePr>
            <a:graphicFrameLocks noChangeAspect="1"/>
          </p:cNvGraphicFramePr>
          <p:nvPr>
            <p:extLst/>
          </p:nvPr>
        </p:nvGraphicFramePr>
        <p:xfrm>
          <a:off x="3633848" y="4161190"/>
          <a:ext cx="5740400" cy="741363"/>
        </p:xfrm>
        <a:graphic>
          <a:graphicData uri="http://schemas.openxmlformats.org/presentationml/2006/ole">
            <mc:AlternateContent xmlns:mc="http://schemas.openxmlformats.org/markup-compatibility/2006">
              <mc:Choice xmlns:v="urn:schemas-microsoft-com:vml" Requires="v">
                <p:oleObj spid="_x0000_s515096" name="Equation" r:id="rId9" imgW="3429000" imgH="444240" progId="Equation.DSMT4">
                  <p:embed/>
                </p:oleObj>
              </mc:Choice>
              <mc:Fallback>
                <p:oleObj name="Equation" r:id="rId9" imgW="3429000" imgH="444240" progId="Equation.DSMT4">
                  <p:embed/>
                  <p:pic>
                    <p:nvPicPr>
                      <p:cNvPr id="23" name="1 Objeto"/>
                      <p:cNvPicPr>
                        <a:picLocks noChangeAspect="1" noChangeArrowheads="1"/>
                      </p:cNvPicPr>
                      <p:nvPr/>
                    </p:nvPicPr>
                    <p:blipFill>
                      <a:blip r:embed="rId10"/>
                      <a:srcRect/>
                      <a:stretch>
                        <a:fillRect/>
                      </a:stretch>
                    </p:blipFill>
                    <p:spPr bwMode="auto">
                      <a:xfrm>
                        <a:off x="3633848" y="4161190"/>
                        <a:ext cx="5740400" cy="741363"/>
                      </a:xfrm>
                      <a:prstGeom prst="rect">
                        <a:avLst/>
                      </a:prstGeom>
                      <a:noFill/>
                      <a:ln>
                        <a:noFill/>
                      </a:ln>
                      <a:extLst/>
                    </p:spPr>
                  </p:pic>
                </p:oleObj>
              </mc:Fallback>
            </mc:AlternateContent>
          </a:graphicData>
        </a:graphic>
      </p:graphicFrame>
      <p:sp>
        <p:nvSpPr>
          <p:cNvPr id="25" name="Text Box 212"/>
          <p:cNvSpPr txBox="1">
            <a:spLocks noChangeArrowheads="1"/>
          </p:cNvSpPr>
          <p:nvPr/>
        </p:nvSpPr>
        <p:spPr bwMode="auto">
          <a:xfrm>
            <a:off x="238125" y="3365887"/>
            <a:ext cx="11403978" cy="461665"/>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a:solidFill>
                  <a:srgbClr val="FF3300"/>
                </a:solidFill>
                <a:latin typeface="Arial" charset="0"/>
              </a:rPr>
              <a:t>Efecto </a:t>
            </a:r>
            <a:r>
              <a:rPr lang="es-AR" sz="2000" b="1" dirty="0" smtClean="0">
                <a:solidFill>
                  <a:srgbClr val="FF3300"/>
                </a:solidFill>
                <a:latin typeface="Arial" charset="0"/>
              </a:rPr>
              <a:t>de la perturbación </a:t>
            </a:r>
            <a:r>
              <a:rPr lang="es-AR" sz="2000" b="1" dirty="0">
                <a:solidFill>
                  <a:srgbClr val="FF3300"/>
                </a:solidFill>
                <a:latin typeface="Arial" charset="0"/>
              </a:rPr>
              <a:t>en la salida de la planta:     </a:t>
            </a:r>
            <a:r>
              <a:rPr lang="es-AR" sz="2000" dirty="0" smtClean="0">
                <a:solidFill>
                  <a:srgbClr val="0000FF"/>
                </a:solidFill>
                <a:latin typeface="Arial" charset="0"/>
              </a:rPr>
              <a:t>(Considerando </a:t>
            </a:r>
            <a:r>
              <a:rPr lang="es-AR" sz="2400" i="1" dirty="0" err="1" smtClean="0">
                <a:solidFill>
                  <a:srgbClr val="0000FF"/>
                </a:solidFill>
                <a:latin typeface="Times New Roman" panose="02020603050405020304" pitchFamily="18" charset="0"/>
                <a:cs typeface="Times New Roman" panose="02020603050405020304" pitchFamily="18" charset="0"/>
              </a:rPr>
              <a:t>N</a:t>
            </a:r>
            <a:r>
              <a:rPr lang="es-AR" sz="2400" i="1" baseline="-25000" dirty="0" err="1" smtClean="0">
                <a:solidFill>
                  <a:srgbClr val="0000FF"/>
                </a:solidFill>
                <a:latin typeface="Times New Roman" panose="02020603050405020304" pitchFamily="18" charset="0"/>
                <a:cs typeface="Times New Roman" panose="02020603050405020304" pitchFamily="18" charset="0"/>
              </a:rPr>
              <a:t>mi</a:t>
            </a:r>
            <a:r>
              <a:rPr lang="es-AR" sz="2400" dirty="0" smtClean="0">
                <a:solidFill>
                  <a:srgbClr val="0000FF"/>
                </a:solidFill>
                <a:latin typeface="Times New Roman" panose="02020603050405020304" pitchFamily="18" charset="0"/>
                <a:cs typeface="Times New Roman" panose="02020603050405020304" pitchFamily="18" charset="0"/>
              </a:rPr>
              <a:t>(</a:t>
            </a:r>
            <a:r>
              <a:rPr lang="es-AR" sz="2400" i="1" dirty="0" smtClean="0">
                <a:solidFill>
                  <a:srgbClr val="0000FF"/>
                </a:solidFill>
                <a:latin typeface="Times New Roman" panose="02020603050405020304" pitchFamily="18" charset="0"/>
                <a:cs typeface="Times New Roman" panose="02020603050405020304" pitchFamily="18" charset="0"/>
              </a:rPr>
              <a:t>z</a:t>
            </a:r>
            <a:r>
              <a:rPr lang="es-AR" sz="2400" dirty="0" smtClean="0">
                <a:solidFill>
                  <a:srgbClr val="0000FF"/>
                </a:solidFill>
                <a:latin typeface="Times New Roman" panose="02020603050405020304" pitchFamily="18" charset="0"/>
                <a:cs typeface="Times New Roman" panose="02020603050405020304" pitchFamily="18" charset="0"/>
              </a:rPr>
              <a:t>) = 1 y </a:t>
            </a:r>
            <a:r>
              <a:rPr lang="es-AR" sz="2400" b="0" i="1" dirty="0" smtClean="0">
                <a:solidFill>
                  <a:srgbClr val="0000FF"/>
                </a:solidFill>
                <a:latin typeface="Times New Roman" pitchFamily="18" charset="0"/>
              </a:rPr>
              <a:t>R</a:t>
            </a:r>
            <a:r>
              <a:rPr lang="es-AR" sz="2400" b="0" dirty="0" smtClean="0">
                <a:solidFill>
                  <a:srgbClr val="0000FF"/>
                </a:solidFill>
                <a:latin typeface="Times New Roman" pitchFamily="18" charset="0"/>
              </a:rPr>
              <a:t>(</a:t>
            </a:r>
            <a:r>
              <a:rPr lang="es-AR" sz="2400" b="0" i="1" dirty="0" smtClean="0">
                <a:solidFill>
                  <a:srgbClr val="0000FF"/>
                </a:solidFill>
                <a:latin typeface="Times New Roman" pitchFamily="18" charset="0"/>
              </a:rPr>
              <a:t>z</a:t>
            </a:r>
            <a:r>
              <a:rPr lang="es-AR" sz="2400" b="0" dirty="0">
                <a:solidFill>
                  <a:srgbClr val="0000FF"/>
                </a:solidFill>
                <a:latin typeface="Times New Roman" pitchFamily="18" charset="0"/>
              </a:rPr>
              <a:t>) </a:t>
            </a:r>
            <a:r>
              <a:rPr lang="es-AR" sz="2400" b="0" dirty="0" smtClean="0">
                <a:solidFill>
                  <a:srgbClr val="0000FF"/>
                </a:solidFill>
                <a:latin typeface="Times New Roman" pitchFamily="18" charset="0"/>
              </a:rPr>
              <a:t>= </a:t>
            </a:r>
            <a:r>
              <a:rPr lang="es-AR" sz="2000" b="0" dirty="0" smtClean="0">
                <a:solidFill>
                  <a:srgbClr val="0000FF"/>
                </a:solidFill>
                <a:latin typeface="Times New Roman" pitchFamily="18" charset="0"/>
              </a:rPr>
              <a:t>0</a:t>
            </a:r>
            <a:r>
              <a:rPr lang="es-AR" sz="2000" dirty="0">
                <a:solidFill>
                  <a:srgbClr val="0000FF"/>
                </a:solidFill>
                <a:latin typeface="Arial" charset="0"/>
              </a:rPr>
              <a:t>)</a:t>
            </a:r>
            <a:r>
              <a:rPr lang="es-AR" sz="2000" dirty="0" smtClean="0">
                <a:solidFill>
                  <a:srgbClr val="FF3300"/>
                </a:solidFill>
                <a:effectLst>
                  <a:outerShdw blurRad="38100" dist="38100" dir="2700000" algn="tl">
                    <a:srgbClr val="C0C0C0"/>
                  </a:outerShdw>
                </a:effectLst>
                <a:latin typeface="Arial" charset="0"/>
              </a:rPr>
              <a:t> </a:t>
            </a:r>
            <a:endParaRPr lang="es-AR" sz="2000" dirty="0">
              <a:effectLst>
                <a:outerShdw blurRad="38100" dist="38100" dir="2700000" algn="tl">
                  <a:srgbClr val="C0C0C0"/>
                </a:outerShdw>
              </a:effectLst>
              <a:latin typeface="Arial" charset="0"/>
            </a:endParaRPr>
          </a:p>
        </p:txBody>
      </p:sp>
      <p:sp>
        <p:nvSpPr>
          <p:cNvPr id="29" name="Text Box 5"/>
          <p:cNvSpPr txBox="1">
            <a:spLocks noChangeArrowheads="1"/>
          </p:cNvSpPr>
          <p:nvPr/>
        </p:nvSpPr>
        <p:spPr bwMode="auto">
          <a:xfrm>
            <a:off x="238125" y="5159252"/>
            <a:ext cx="11035862" cy="461665"/>
          </a:xfrm>
          <a:prstGeom prst="rect">
            <a:avLst/>
          </a:prstGeom>
          <a:noFill/>
          <a:ln w="9525">
            <a:noFill/>
            <a:miter lim="800000"/>
            <a:headEnd/>
            <a:tailEnd/>
          </a:ln>
          <a:effectLst/>
        </p:spPr>
        <p:txBody>
          <a:bodyPr wrap="square">
            <a:spAutoFit/>
          </a:bodyPr>
          <a:lstStyle/>
          <a:p>
            <a:pPr marL="342900" indent="-342900">
              <a:spcBef>
                <a:spcPct val="50000"/>
              </a:spcBef>
              <a:buFont typeface="Wingdings" panose="05000000000000000000" pitchFamily="2" charset="2"/>
              <a:buChar char="q"/>
              <a:defRPr/>
            </a:pPr>
            <a:r>
              <a:rPr lang="es-AR" sz="2000" b="1" dirty="0">
                <a:solidFill>
                  <a:srgbClr val="FF3300"/>
                </a:solidFill>
                <a:latin typeface="Arial" charset="0"/>
              </a:rPr>
              <a:t>Efecto de la referencia en la salida de la planta: </a:t>
            </a:r>
            <a:r>
              <a:rPr lang="es-AR" sz="2000" dirty="0" smtClean="0">
                <a:solidFill>
                  <a:srgbClr val="0000FF"/>
                </a:solidFill>
                <a:latin typeface="Arial" charset="0"/>
              </a:rPr>
              <a:t>(Considerando </a:t>
            </a:r>
            <a:r>
              <a:rPr lang="es-AR" sz="2400" i="1" dirty="0" err="1">
                <a:solidFill>
                  <a:srgbClr val="0000FF"/>
                </a:solidFill>
                <a:latin typeface="Times New Roman" panose="02020603050405020304" pitchFamily="18" charset="0"/>
                <a:cs typeface="Times New Roman" panose="02020603050405020304" pitchFamily="18" charset="0"/>
              </a:rPr>
              <a:t>N</a:t>
            </a:r>
            <a:r>
              <a:rPr lang="es-AR" sz="2400" i="1" baseline="-25000" dirty="0" err="1">
                <a:solidFill>
                  <a:srgbClr val="0000FF"/>
                </a:solidFill>
                <a:latin typeface="Times New Roman" panose="02020603050405020304" pitchFamily="18" charset="0"/>
                <a:cs typeface="Times New Roman" panose="02020603050405020304" pitchFamily="18" charset="0"/>
              </a:rPr>
              <a:t>mi</a:t>
            </a:r>
            <a:r>
              <a:rPr lang="es-AR" sz="2400" dirty="0">
                <a:solidFill>
                  <a:srgbClr val="0000FF"/>
                </a:solidFill>
                <a:latin typeface="Times New Roman" panose="02020603050405020304" pitchFamily="18" charset="0"/>
                <a:cs typeface="Times New Roman" panose="02020603050405020304" pitchFamily="18" charset="0"/>
              </a:rPr>
              <a:t>(</a:t>
            </a:r>
            <a:r>
              <a:rPr lang="es-AR" sz="2400" i="1" dirty="0">
                <a:solidFill>
                  <a:srgbClr val="0000FF"/>
                </a:solidFill>
                <a:latin typeface="Times New Roman" panose="02020603050405020304" pitchFamily="18" charset="0"/>
                <a:cs typeface="Times New Roman" panose="02020603050405020304" pitchFamily="18" charset="0"/>
              </a:rPr>
              <a:t>z</a:t>
            </a:r>
            <a:r>
              <a:rPr lang="es-AR" sz="2400" dirty="0">
                <a:solidFill>
                  <a:srgbClr val="0000FF"/>
                </a:solidFill>
                <a:latin typeface="Times New Roman" panose="02020603050405020304" pitchFamily="18" charset="0"/>
                <a:cs typeface="Times New Roman" panose="02020603050405020304" pitchFamily="18" charset="0"/>
              </a:rPr>
              <a:t>) = 1</a:t>
            </a:r>
            <a:r>
              <a:rPr lang="es-AR" sz="2400" b="1" dirty="0">
                <a:solidFill>
                  <a:srgbClr val="FF3300"/>
                </a:solidFill>
                <a:latin typeface="Times New Roman" panose="02020603050405020304" pitchFamily="18" charset="0"/>
                <a:cs typeface="Times New Roman" panose="02020603050405020304" pitchFamily="18" charset="0"/>
              </a:rPr>
              <a:t> </a:t>
            </a:r>
            <a:r>
              <a:rPr lang="es-AR" sz="2000" dirty="0" smtClean="0">
                <a:solidFill>
                  <a:srgbClr val="0000FF"/>
                </a:solidFill>
              </a:rPr>
              <a:t>y</a:t>
            </a:r>
            <a:r>
              <a:rPr lang="es-AR" sz="2000" b="1" dirty="0" smtClean="0">
                <a:solidFill>
                  <a:srgbClr val="FF3300"/>
                </a:solidFill>
                <a:latin typeface="Times New Roman" panose="02020603050405020304" pitchFamily="18" charset="0"/>
                <a:cs typeface="Times New Roman" panose="02020603050405020304" pitchFamily="18" charset="0"/>
              </a:rPr>
              <a:t> </a:t>
            </a:r>
            <a:r>
              <a:rPr lang="es-AR" sz="2400" b="0" i="1" dirty="0" smtClean="0">
                <a:solidFill>
                  <a:srgbClr val="0000FF"/>
                </a:solidFill>
                <a:latin typeface="Times New Roman" pitchFamily="18" charset="0"/>
              </a:rPr>
              <a:t>W</a:t>
            </a:r>
            <a:r>
              <a:rPr lang="es-AR" sz="2400" b="0" dirty="0" smtClean="0">
                <a:solidFill>
                  <a:srgbClr val="0000FF"/>
                </a:solidFill>
                <a:latin typeface="Times New Roman" pitchFamily="18" charset="0"/>
              </a:rPr>
              <a:t>(</a:t>
            </a:r>
            <a:r>
              <a:rPr lang="es-AR" sz="2400" b="0" i="1" dirty="0" smtClean="0">
                <a:solidFill>
                  <a:srgbClr val="0000FF"/>
                </a:solidFill>
                <a:latin typeface="Times New Roman" pitchFamily="18" charset="0"/>
              </a:rPr>
              <a:t>z</a:t>
            </a:r>
            <a:r>
              <a:rPr lang="es-AR" sz="2400" b="0" dirty="0" smtClean="0">
                <a:solidFill>
                  <a:srgbClr val="0000FF"/>
                </a:solidFill>
                <a:latin typeface="Times New Roman" pitchFamily="18" charset="0"/>
              </a:rPr>
              <a:t>) = 0</a:t>
            </a:r>
            <a:r>
              <a:rPr lang="es-AR" sz="2000" b="0" dirty="0" smtClean="0">
                <a:solidFill>
                  <a:srgbClr val="0000FF"/>
                </a:solidFill>
              </a:rPr>
              <a:t>)</a:t>
            </a:r>
            <a:r>
              <a:rPr lang="es-AR" sz="2000" dirty="0" smtClean="0">
                <a:solidFill>
                  <a:srgbClr val="FF3300"/>
                </a:solidFill>
                <a:effectLst>
                  <a:outerShdw blurRad="38100" dist="38100" dir="2700000" algn="tl">
                    <a:srgbClr val="C0C0C0"/>
                  </a:outerShdw>
                </a:effectLst>
                <a:latin typeface="Arial" charset="0"/>
              </a:rPr>
              <a:t> </a:t>
            </a:r>
            <a:endParaRPr lang="es-AR" sz="2000" dirty="0">
              <a:effectLst>
                <a:outerShdw blurRad="38100" dist="38100" dir="2700000" algn="tl">
                  <a:srgbClr val="C0C0C0"/>
                </a:outerShdw>
              </a:effectLst>
              <a:latin typeface="Arial" charset="0"/>
            </a:endParaRPr>
          </a:p>
        </p:txBody>
      </p:sp>
      <p:graphicFrame>
        <p:nvGraphicFramePr>
          <p:cNvPr id="19" name="1 Objeto"/>
          <p:cNvGraphicFramePr>
            <a:graphicFrameLocks noChangeAspect="1"/>
          </p:cNvGraphicFramePr>
          <p:nvPr>
            <p:extLst/>
          </p:nvPr>
        </p:nvGraphicFramePr>
        <p:xfrm>
          <a:off x="457699" y="5856529"/>
          <a:ext cx="3638550" cy="720725"/>
        </p:xfrm>
        <a:graphic>
          <a:graphicData uri="http://schemas.openxmlformats.org/presentationml/2006/ole">
            <mc:AlternateContent xmlns:mc="http://schemas.openxmlformats.org/markup-compatibility/2006">
              <mc:Choice xmlns:v="urn:schemas-microsoft-com:vml" Requires="v">
                <p:oleObj spid="_x0000_s515097" name="Equation" r:id="rId11" imgW="2171520" imgH="431640" progId="Equation.DSMT4">
                  <p:embed/>
                </p:oleObj>
              </mc:Choice>
              <mc:Fallback>
                <p:oleObj name="Equation" r:id="rId11" imgW="2171520" imgH="431640" progId="Equation.DSMT4">
                  <p:embed/>
                  <p:pic>
                    <p:nvPicPr>
                      <p:cNvPr id="19" name="1 Objeto"/>
                      <p:cNvPicPr>
                        <a:picLocks noChangeAspect="1" noChangeArrowheads="1"/>
                      </p:cNvPicPr>
                      <p:nvPr/>
                    </p:nvPicPr>
                    <p:blipFill>
                      <a:blip r:embed="rId12"/>
                      <a:srcRect/>
                      <a:stretch>
                        <a:fillRect/>
                      </a:stretch>
                    </p:blipFill>
                    <p:spPr bwMode="auto">
                      <a:xfrm>
                        <a:off x="457699" y="5856529"/>
                        <a:ext cx="3638550" cy="720725"/>
                      </a:xfrm>
                      <a:prstGeom prst="rect">
                        <a:avLst/>
                      </a:prstGeom>
                      <a:noFill/>
                      <a:ln>
                        <a:noFill/>
                      </a:ln>
                      <a:extLst/>
                    </p:spPr>
                  </p:pic>
                </p:oleObj>
              </mc:Fallback>
            </mc:AlternateContent>
          </a:graphicData>
        </a:graphic>
      </p:graphicFrame>
      <p:graphicFrame>
        <p:nvGraphicFramePr>
          <p:cNvPr id="20" name="1 Objeto"/>
          <p:cNvGraphicFramePr>
            <a:graphicFrameLocks noChangeAspect="1"/>
          </p:cNvGraphicFramePr>
          <p:nvPr>
            <p:extLst/>
          </p:nvPr>
        </p:nvGraphicFramePr>
        <p:xfrm>
          <a:off x="4143375" y="5851525"/>
          <a:ext cx="4802188" cy="741363"/>
        </p:xfrm>
        <a:graphic>
          <a:graphicData uri="http://schemas.openxmlformats.org/presentationml/2006/ole">
            <mc:AlternateContent xmlns:mc="http://schemas.openxmlformats.org/markup-compatibility/2006">
              <mc:Choice xmlns:v="urn:schemas-microsoft-com:vml" Requires="v">
                <p:oleObj spid="_x0000_s515098" name="Equation" r:id="rId13" imgW="2869920" imgH="444240" progId="Equation.DSMT4">
                  <p:embed/>
                </p:oleObj>
              </mc:Choice>
              <mc:Fallback>
                <p:oleObj name="Equation" r:id="rId13" imgW="2869920" imgH="444240" progId="Equation.DSMT4">
                  <p:embed/>
                  <p:pic>
                    <p:nvPicPr>
                      <p:cNvPr id="20" name="1 Objeto"/>
                      <p:cNvPicPr>
                        <a:picLocks noChangeAspect="1" noChangeArrowheads="1"/>
                      </p:cNvPicPr>
                      <p:nvPr/>
                    </p:nvPicPr>
                    <p:blipFill>
                      <a:blip r:embed="rId14"/>
                      <a:srcRect/>
                      <a:stretch>
                        <a:fillRect/>
                      </a:stretch>
                    </p:blipFill>
                    <p:spPr bwMode="auto">
                      <a:xfrm>
                        <a:off x="4143375" y="5851525"/>
                        <a:ext cx="4802188" cy="741363"/>
                      </a:xfrm>
                      <a:prstGeom prst="rect">
                        <a:avLst/>
                      </a:prstGeom>
                      <a:noFill/>
                      <a:ln>
                        <a:noFill/>
                      </a:ln>
                      <a:extLst/>
                    </p:spPr>
                  </p:pic>
                </p:oleObj>
              </mc:Fallback>
            </mc:AlternateContent>
          </a:graphicData>
        </a:graphic>
      </p:graphicFrame>
      <p:sp>
        <p:nvSpPr>
          <p:cNvPr id="30" name="Rectangle 8"/>
          <p:cNvSpPr>
            <a:spLocks noChangeArrowheads="1"/>
          </p:cNvSpPr>
          <p:nvPr/>
        </p:nvSpPr>
        <p:spPr bwMode="auto">
          <a:xfrm>
            <a:off x="8241030" y="5783055"/>
            <a:ext cx="704533" cy="889000"/>
          </a:xfrm>
          <a:prstGeom prst="rect">
            <a:avLst/>
          </a:prstGeom>
          <a:noFill/>
          <a:ln w="28575">
            <a:solidFill>
              <a:srgbClr val="0070C0"/>
            </a:solidFill>
            <a:miter lim="800000"/>
            <a:headEnd/>
            <a:tailEnd/>
          </a:ln>
        </p:spPr>
        <p:txBody>
          <a:bodyPr wrap="none" anchor="ctr"/>
          <a:lstStyle/>
          <a:p>
            <a:pPr>
              <a:defRPr/>
            </a:pPr>
            <a:endParaRPr lang="es-AR">
              <a:latin typeface="Arial" charset="0"/>
            </a:endParaRPr>
          </a:p>
        </p:txBody>
      </p:sp>
    </p:spTree>
    <p:extLst>
      <p:ext uri="{BB962C8B-B14F-4D97-AF65-F5344CB8AC3E}">
        <p14:creationId xmlns:p14="http://schemas.microsoft.com/office/powerpoint/2010/main" val="329654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3"/>
            <a:ext cx="11809312" cy="5463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Principio de Modelo Interno para Sistemas </a:t>
            </a:r>
            <a:r>
              <a:rPr lang="es-AR" sz="2600" b="1" dirty="0" smtClean="0">
                <a:solidFill>
                  <a:schemeClr val="bg1"/>
                </a:solidFill>
                <a:latin typeface="Arial" panose="020B0604020202020204" pitchFamily="34" charset="0"/>
                <a:ea typeface="+mj-ea"/>
                <a:cs typeface="Arial" panose="020B0604020202020204" pitchFamily="34" charset="0"/>
              </a:rPr>
              <a:t>en Tiempo Continuo</a:t>
            </a:r>
            <a:endParaRPr lang="es-AR" sz="2600" b="1" dirty="0">
              <a:solidFill>
                <a:schemeClr val="bg1"/>
              </a:solidFill>
              <a:latin typeface="Arial" panose="020B0604020202020204" pitchFamily="34" charset="0"/>
              <a:ea typeface="+mj-ea"/>
              <a:cs typeface="Arial" panose="020B0604020202020204" pitchFamily="34" charset="0"/>
            </a:endParaRP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39</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4" name="Text Box 212"/>
          <p:cNvSpPr txBox="1">
            <a:spLocks noChangeArrowheads="1"/>
          </p:cNvSpPr>
          <p:nvPr/>
        </p:nvSpPr>
        <p:spPr bwMode="auto">
          <a:xfrm>
            <a:off x="191344" y="983674"/>
            <a:ext cx="8502713" cy="400110"/>
          </a:xfrm>
          <a:prstGeom prst="rect">
            <a:avLst/>
          </a:prstGeom>
          <a:noFill/>
          <a:ln w="9525">
            <a:noFill/>
            <a:miter lim="800000"/>
            <a:headEnd/>
            <a:tailEnd/>
          </a:ln>
          <a:effectLst/>
        </p:spPr>
        <p:txBody>
          <a:bodyPr wrap="square">
            <a:spAutoFit/>
          </a:bodyPr>
          <a:lstStyle/>
          <a:p>
            <a:pPr algn="l">
              <a:spcBef>
                <a:spcPct val="50000"/>
              </a:spcBef>
              <a:defRPr/>
            </a:pPr>
            <a:r>
              <a:rPr lang="es-AR" sz="2000" dirty="0" smtClean="0">
                <a:solidFill>
                  <a:srgbClr val="FF3300"/>
                </a:solidFill>
                <a:latin typeface="Arial" charset="0"/>
              </a:rPr>
              <a:t>Implementación del PMI en sistemas de control continuo:</a:t>
            </a:r>
            <a:endParaRPr lang="es-AR" sz="2000" dirty="0">
              <a:latin typeface="Arial" charset="0"/>
            </a:endParaRPr>
          </a:p>
        </p:txBody>
      </p:sp>
      <p:sp>
        <p:nvSpPr>
          <p:cNvPr id="20" name="Text Box 14"/>
          <p:cNvSpPr txBox="1">
            <a:spLocks noChangeArrowheads="1"/>
          </p:cNvSpPr>
          <p:nvPr/>
        </p:nvSpPr>
        <p:spPr bwMode="auto">
          <a:xfrm>
            <a:off x="191344" y="3468462"/>
            <a:ext cx="2788935" cy="414985"/>
          </a:xfrm>
          <a:prstGeom prst="rect">
            <a:avLst/>
          </a:prstGeom>
          <a:noFill/>
          <a:ln w="19050">
            <a:solidFill>
              <a:schemeClr val="accent6">
                <a:lumMod val="75000"/>
              </a:schemeClr>
            </a:solidFill>
            <a:miter lim="800000"/>
            <a:headEnd/>
            <a:tailEnd/>
          </a:ln>
          <a:effectLst/>
        </p:spPr>
        <p:txBody>
          <a:bodyPr wrap="square">
            <a:spAutoFit/>
          </a:bodyPr>
          <a:lstStyle>
            <a:defPPr>
              <a:defRPr lang="es-ES"/>
            </a:defPPr>
            <a:lvl1pPr algn="ctr" defTabSz="614363">
              <a:lnSpc>
                <a:spcPct val="130000"/>
              </a:lnSpc>
              <a:spcBef>
                <a:spcPct val="10000"/>
              </a:spcBef>
              <a:buSzPct val="110000"/>
              <a:tabLst>
                <a:tab pos="1428750" algn="l"/>
              </a:tabLst>
              <a:defRPr b="1">
                <a:solidFill>
                  <a:srgbClr val="008000"/>
                </a:solidFill>
                <a:latin typeface="Arial" charset="0"/>
              </a:defRPr>
            </a:lvl1pPr>
          </a:lstStyle>
          <a:p>
            <a:r>
              <a:rPr lang="es-ES_tradnl" dirty="0"/>
              <a:t>Referencia </a:t>
            </a:r>
            <a:r>
              <a:rPr lang="es-ES_tradnl" dirty="0" smtClean="0"/>
              <a:t>Sinusoidal</a:t>
            </a:r>
            <a:endParaRPr lang="en-US" dirty="0"/>
          </a:p>
        </p:txBody>
      </p:sp>
      <p:grpSp>
        <p:nvGrpSpPr>
          <p:cNvPr id="3" name="Grupo 2"/>
          <p:cNvGrpSpPr/>
          <p:nvPr/>
        </p:nvGrpSpPr>
        <p:grpSpPr>
          <a:xfrm>
            <a:off x="4425950" y="3096030"/>
            <a:ext cx="7482182" cy="1800000"/>
            <a:chOff x="4425950" y="3168600"/>
            <a:chExt cx="7482182" cy="1800000"/>
          </a:xfrm>
        </p:grpSpPr>
        <p:graphicFrame>
          <p:nvGraphicFramePr>
            <p:cNvPr id="38" name="1 Objeto"/>
            <p:cNvGraphicFramePr>
              <a:graphicFrameLocks noChangeAspect="1"/>
            </p:cNvGraphicFramePr>
            <p:nvPr>
              <p:extLst/>
            </p:nvPr>
          </p:nvGraphicFramePr>
          <p:xfrm>
            <a:off x="8829148" y="4624493"/>
            <a:ext cx="490537" cy="317500"/>
          </p:xfrm>
          <a:graphic>
            <a:graphicData uri="http://schemas.openxmlformats.org/presentationml/2006/ole">
              <mc:AlternateContent xmlns:mc="http://schemas.openxmlformats.org/markup-compatibility/2006">
                <mc:Choice xmlns:v="urn:schemas-microsoft-com:vml" Requires="v">
                  <p:oleObj spid="_x0000_s516142" name="Equation" r:id="rId4" imgW="291960" imgH="190440" progId="Equation.DSMT4">
                    <p:embed/>
                  </p:oleObj>
                </mc:Choice>
                <mc:Fallback>
                  <p:oleObj name="Equation" r:id="rId4" imgW="291960" imgH="190440" progId="Equation.DSMT4">
                    <p:embed/>
                    <p:pic>
                      <p:nvPicPr>
                        <p:cNvPr id="38" name="1 Objeto"/>
                        <p:cNvPicPr>
                          <a:picLocks noChangeAspect="1" noChangeArrowheads="1"/>
                        </p:cNvPicPr>
                        <p:nvPr/>
                      </p:nvPicPr>
                      <p:blipFill>
                        <a:blip r:embed="rId5"/>
                        <a:srcRect/>
                        <a:stretch>
                          <a:fillRect/>
                        </a:stretch>
                      </p:blipFill>
                      <p:spPr bwMode="auto">
                        <a:xfrm>
                          <a:off x="8829148" y="4624493"/>
                          <a:ext cx="490537" cy="317500"/>
                        </a:xfrm>
                        <a:prstGeom prst="rect">
                          <a:avLst/>
                        </a:prstGeom>
                        <a:noFill/>
                        <a:ln>
                          <a:noFill/>
                        </a:ln>
                        <a:extLst/>
                      </p:spPr>
                    </p:pic>
                  </p:oleObj>
                </mc:Fallback>
              </mc:AlternateContent>
            </a:graphicData>
          </a:graphic>
        </p:graphicFrame>
        <p:grpSp>
          <p:nvGrpSpPr>
            <p:cNvPr id="40" name="Group 60"/>
            <p:cNvGrpSpPr>
              <a:grpSpLocks/>
            </p:cNvGrpSpPr>
            <p:nvPr/>
          </p:nvGrpSpPr>
          <p:grpSpPr bwMode="auto">
            <a:xfrm>
              <a:off x="4557714" y="3499104"/>
              <a:ext cx="784225" cy="530225"/>
              <a:chOff x="1303" y="3918"/>
              <a:chExt cx="494" cy="334"/>
            </a:xfrm>
          </p:grpSpPr>
          <p:sp>
            <p:nvSpPr>
              <p:cNvPr id="41" name="Rectangle 61"/>
              <p:cNvSpPr>
                <a:spLocks noChangeArrowheads="1"/>
              </p:cNvSpPr>
              <p:nvPr/>
            </p:nvSpPr>
            <p:spPr bwMode="auto">
              <a:xfrm>
                <a:off x="1303" y="3918"/>
                <a:ext cx="494" cy="334"/>
              </a:xfrm>
              <a:prstGeom prst="rect">
                <a:avLst/>
              </a:prstGeom>
              <a:gradFill rotWithShape="0">
                <a:gsLst>
                  <a:gs pos="0">
                    <a:srgbClr val="FFFF99"/>
                  </a:gs>
                  <a:gs pos="100000">
                    <a:schemeClr val="accent2"/>
                  </a:gs>
                </a:gsLst>
                <a:lin ang="0" scaled="1"/>
              </a:gradFill>
              <a:ln w="2857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eaLnBrk="1" hangingPunct="1"/>
                <a:endParaRPr lang="es-AR" altLang="es-AR"/>
              </a:p>
            </p:txBody>
          </p:sp>
          <p:sp>
            <p:nvSpPr>
              <p:cNvPr id="42" name="Freeform 62"/>
              <p:cNvSpPr>
                <a:spLocks/>
              </p:cNvSpPr>
              <p:nvPr/>
            </p:nvSpPr>
            <p:spPr bwMode="auto">
              <a:xfrm>
                <a:off x="1389" y="4017"/>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43" name="Freeform 63"/>
              <p:cNvSpPr>
                <a:spLocks/>
              </p:cNvSpPr>
              <p:nvPr/>
            </p:nvSpPr>
            <p:spPr bwMode="auto">
              <a:xfrm flipV="1">
                <a:off x="1536" y="4104"/>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44" name="Line 64"/>
              <p:cNvSpPr>
                <a:spLocks noChangeShapeType="1"/>
              </p:cNvSpPr>
              <p:nvPr/>
            </p:nvSpPr>
            <p:spPr bwMode="auto">
              <a:xfrm>
                <a:off x="1360" y="4103"/>
                <a:ext cx="404" cy="0"/>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sp>
            <p:nvSpPr>
              <p:cNvPr id="45" name="Line 65"/>
              <p:cNvSpPr>
                <a:spLocks noChangeShapeType="1"/>
              </p:cNvSpPr>
              <p:nvPr/>
            </p:nvSpPr>
            <p:spPr bwMode="auto">
              <a:xfrm flipV="1">
                <a:off x="1390" y="3947"/>
                <a:ext cx="0" cy="251"/>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46" name="Group 60"/>
            <p:cNvGrpSpPr>
              <a:grpSpLocks/>
            </p:cNvGrpSpPr>
            <p:nvPr/>
          </p:nvGrpSpPr>
          <p:grpSpPr bwMode="auto">
            <a:xfrm>
              <a:off x="11123907" y="3497933"/>
              <a:ext cx="784225" cy="530225"/>
              <a:chOff x="1303" y="3918"/>
              <a:chExt cx="494" cy="334"/>
            </a:xfrm>
          </p:grpSpPr>
          <p:sp>
            <p:nvSpPr>
              <p:cNvPr id="47" name="Rectangle 61"/>
              <p:cNvSpPr>
                <a:spLocks noChangeArrowheads="1"/>
              </p:cNvSpPr>
              <p:nvPr/>
            </p:nvSpPr>
            <p:spPr bwMode="auto">
              <a:xfrm>
                <a:off x="1303" y="3918"/>
                <a:ext cx="494" cy="334"/>
              </a:xfrm>
              <a:prstGeom prst="rect">
                <a:avLst/>
              </a:prstGeom>
              <a:gradFill rotWithShape="0">
                <a:gsLst>
                  <a:gs pos="0">
                    <a:srgbClr val="FFFF99"/>
                  </a:gs>
                  <a:gs pos="100000">
                    <a:schemeClr val="accent2"/>
                  </a:gs>
                </a:gsLst>
                <a:lin ang="0" scaled="1"/>
              </a:gradFill>
              <a:ln w="2857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eaLnBrk="1" hangingPunct="1"/>
                <a:endParaRPr lang="es-AR" altLang="es-AR"/>
              </a:p>
            </p:txBody>
          </p:sp>
          <p:sp>
            <p:nvSpPr>
              <p:cNvPr id="48" name="Freeform 62"/>
              <p:cNvSpPr>
                <a:spLocks/>
              </p:cNvSpPr>
              <p:nvPr/>
            </p:nvSpPr>
            <p:spPr bwMode="auto">
              <a:xfrm>
                <a:off x="1389" y="4017"/>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49" name="Freeform 63"/>
              <p:cNvSpPr>
                <a:spLocks/>
              </p:cNvSpPr>
              <p:nvPr/>
            </p:nvSpPr>
            <p:spPr bwMode="auto">
              <a:xfrm flipV="1">
                <a:off x="1536" y="4104"/>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50" name="Line 64"/>
              <p:cNvSpPr>
                <a:spLocks noChangeShapeType="1"/>
              </p:cNvSpPr>
              <p:nvPr/>
            </p:nvSpPr>
            <p:spPr bwMode="auto">
              <a:xfrm>
                <a:off x="1360" y="4103"/>
                <a:ext cx="404" cy="0"/>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sp>
            <p:nvSpPr>
              <p:cNvPr id="51" name="Line 65"/>
              <p:cNvSpPr>
                <a:spLocks noChangeShapeType="1"/>
              </p:cNvSpPr>
              <p:nvPr/>
            </p:nvSpPr>
            <p:spPr bwMode="auto">
              <a:xfrm flipV="1">
                <a:off x="1390" y="3947"/>
                <a:ext cx="0" cy="251"/>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grpSp>
        <p:graphicFrame>
          <p:nvGraphicFramePr>
            <p:cNvPr id="52" name="1 Objeto"/>
            <p:cNvGraphicFramePr>
              <a:graphicFrameLocks noChangeAspect="1"/>
            </p:cNvGraphicFramePr>
            <p:nvPr>
              <p:extLst/>
            </p:nvPr>
          </p:nvGraphicFramePr>
          <p:xfrm>
            <a:off x="4425950" y="4025445"/>
            <a:ext cx="1087438" cy="296863"/>
          </p:xfrm>
          <a:graphic>
            <a:graphicData uri="http://schemas.openxmlformats.org/presentationml/2006/ole">
              <mc:AlternateContent xmlns:mc="http://schemas.openxmlformats.org/markup-compatibility/2006">
                <mc:Choice xmlns:v="urn:schemas-microsoft-com:vml" Requires="v">
                  <p:oleObj spid="_x0000_s516143" name="Equation" r:id="rId6" imgW="647640" imgH="177480" progId="Equation.DSMT4">
                    <p:embed/>
                  </p:oleObj>
                </mc:Choice>
                <mc:Fallback>
                  <p:oleObj name="Equation" r:id="rId6" imgW="647640" imgH="177480" progId="Equation.DSMT4">
                    <p:embed/>
                    <p:pic>
                      <p:nvPicPr>
                        <p:cNvPr id="52" name="1 Objeto"/>
                        <p:cNvPicPr>
                          <a:picLocks noChangeAspect="1" noChangeArrowheads="1"/>
                        </p:cNvPicPr>
                        <p:nvPr/>
                      </p:nvPicPr>
                      <p:blipFill>
                        <a:blip r:embed="rId7"/>
                        <a:srcRect/>
                        <a:stretch>
                          <a:fillRect/>
                        </a:stretch>
                      </p:blipFill>
                      <p:spPr bwMode="auto">
                        <a:xfrm>
                          <a:off x="4425950" y="4025445"/>
                          <a:ext cx="1087438" cy="296863"/>
                        </a:xfrm>
                        <a:prstGeom prst="rect">
                          <a:avLst/>
                        </a:prstGeom>
                        <a:noFill/>
                        <a:ln>
                          <a:noFill/>
                        </a:ln>
                        <a:extLst/>
                      </p:spPr>
                    </p:pic>
                  </p:oleObj>
                </mc:Fallback>
              </mc:AlternateContent>
            </a:graphicData>
          </a:graphic>
        </p:graphicFrame>
        <p:pic>
          <p:nvPicPr>
            <p:cNvPr id="54" name="Imagen 53"/>
            <p:cNvPicPr>
              <a:picLocks noChangeAspect="1"/>
            </p:cNvPicPr>
            <p:nvPr/>
          </p:nvPicPr>
          <p:blipFill>
            <a:blip r:embed="rId8"/>
            <a:stretch>
              <a:fillRect/>
            </a:stretch>
          </p:blipFill>
          <p:spPr>
            <a:xfrm>
              <a:off x="5331841" y="3168600"/>
              <a:ext cx="5771281" cy="1800000"/>
            </a:xfrm>
            <a:prstGeom prst="rect">
              <a:avLst/>
            </a:prstGeom>
          </p:spPr>
        </p:pic>
      </p:grpSp>
      <p:graphicFrame>
        <p:nvGraphicFramePr>
          <p:cNvPr id="72" name="1 Objeto"/>
          <p:cNvGraphicFramePr>
            <a:graphicFrameLocks noChangeAspect="1"/>
          </p:cNvGraphicFramePr>
          <p:nvPr>
            <p:extLst/>
          </p:nvPr>
        </p:nvGraphicFramePr>
        <p:xfrm>
          <a:off x="165552" y="6185075"/>
          <a:ext cx="3862118" cy="455707"/>
        </p:xfrm>
        <a:graphic>
          <a:graphicData uri="http://schemas.openxmlformats.org/presentationml/2006/ole">
            <mc:AlternateContent xmlns:mc="http://schemas.openxmlformats.org/markup-compatibility/2006">
              <mc:Choice xmlns:v="urn:schemas-microsoft-com:vml" Requires="v">
                <p:oleObj spid="_x0000_s516144" name="Equation" r:id="rId9" imgW="1600200" imgH="190440" progId="Equation.DSMT4">
                  <p:embed/>
                </p:oleObj>
              </mc:Choice>
              <mc:Fallback>
                <p:oleObj name="Equation" r:id="rId9" imgW="1600200" imgH="190440" progId="Equation.DSMT4">
                  <p:embed/>
                  <p:pic>
                    <p:nvPicPr>
                      <p:cNvPr id="72" name="1 Objeto"/>
                      <p:cNvPicPr>
                        <a:picLocks noChangeAspect="1" noChangeArrowheads="1"/>
                      </p:cNvPicPr>
                      <p:nvPr/>
                    </p:nvPicPr>
                    <p:blipFill>
                      <a:blip r:embed="rId10"/>
                      <a:srcRect/>
                      <a:stretch>
                        <a:fillRect/>
                      </a:stretch>
                    </p:blipFill>
                    <p:spPr bwMode="auto">
                      <a:xfrm>
                        <a:off x="165552" y="6185075"/>
                        <a:ext cx="3862118" cy="455707"/>
                      </a:xfrm>
                      <a:prstGeom prst="rect">
                        <a:avLst/>
                      </a:prstGeom>
                      <a:noFill/>
                      <a:ln>
                        <a:solidFill>
                          <a:srgbClr val="FF5050"/>
                        </a:solidFill>
                      </a:ln>
                      <a:extLst/>
                    </p:spPr>
                  </p:pic>
                </p:oleObj>
              </mc:Fallback>
            </mc:AlternateContent>
          </a:graphicData>
        </a:graphic>
      </p:graphicFrame>
      <p:pic>
        <p:nvPicPr>
          <p:cNvPr id="57" name="Imagen 56"/>
          <p:cNvPicPr>
            <a:picLocks noChangeAspect="1"/>
          </p:cNvPicPr>
          <p:nvPr/>
        </p:nvPicPr>
        <p:blipFill>
          <a:blip r:embed="rId11"/>
          <a:stretch>
            <a:fillRect/>
          </a:stretch>
        </p:blipFill>
        <p:spPr>
          <a:xfrm>
            <a:off x="5545042" y="4932583"/>
            <a:ext cx="5584612" cy="1800000"/>
          </a:xfrm>
          <a:prstGeom prst="rect">
            <a:avLst/>
          </a:prstGeom>
        </p:spPr>
      </p:pic>
      <p:grpSp>
        <p:nvGrpSpPr>
          <p:cNvPr id="59" name="Group 60"/>
          <p:cNvGrpSpPr>
            <a:grpSpLocks/>
          </p:cNvGrpSpPr>
          <p:nvPr/>
        </p:nvGrpSpPr>
        <p:grpSpPr bwMode="auto">
          <a:xfrm>
            <a:off x="11119982" y="5593664"/>
            <a:ext cx="784225" cy="530225"/>
            <a:chOff x="1303" y="3918"/>
            <a:chExt cx="494" cy="334"/>
          </a:xfrm>
        </p:grpSpPr>
        <p:sp>
          <p:nvSpPr>
            <p:cNvPr id="60" name="Rectangle 61"/>
            <p:cNvSpPr>
              <a:spLocks noChangeArrowheads="1"/>
            </p:cNvSpPr>
            <p:nvPr/>
          </p:nvSpPr>
          <p:spPr bwMode="auto">
            <a:xfrm>
              <a:off x="1303" y="3918"/>
              <a:ext cx="494" cy="334"/>
            </a:xfrm>
            <a:prstGeom prst="rect">
              <a:avLst/>
            </a:prstGeom>
            <a:gradFill rotWithShape="0">
              <a:gsLst>
                <a:gs pos="0">
                  <a:srgbClr val="FFFF99"/>
                </a:gs>
                <a:gs pos="100000">
                  <a:schemeClr val="accent2"/>
                </a:gs>
              </a:gsLst>
              <a:lin ang="0" scaled="1"/>
            </a:gradFill>
            <a:ln w="2857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eaLnBrk="1" hangingPunct="1"/>
              <a:endParaRPr lang="es-AR" altLang="es-AR"/>
            </a:p>
          </p:txBody>
        </p:sp>
        <p:sp>
          <p:nvSpPr>
            <p:cNvPr id="61" name="Freeform 62"/>
            <p:cNvSpPr>
              <a:spLocks/>
            </p:cNvSpPr>
            <p:nvPr/>
          </p:nvSpPr>
          <p:spPr bwMode="auto">
            <a:xfrm>
              <a:off x="1389" y="4017"/>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62" name="Freeform 63"/>
            <p:cNvSpPr>
              <a:spLocks/>
            </p:cNvSpPr>
            <p:nvPr/>
          </p:nvSpPr>
          <p:spPr bwMode="auto">
            <a:xfrm flipV="1">
              <a:off x="1536" y="4104"/>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63" name="Line 64"/>
            <p:cNvSpPr>
              <a:spLocks noChangeShapeType="1"/>
            </p:cNvSpPr>
            <p:nvPr/>
          </p:nvSpPr>
          <p:spPr bwMode="auto">
            <a:xfrm>
              <a:off x="1360" y="4103"/>
              <a:ext cx="404" cy="0"/>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sp>
          <p:nvSpPr>
            <p:cNvPr id="64" name="Line 65"/>
            <p:cNvSpPr>
              <a:spLocks noChangeShapeType="1"/>
            </p:cNvSpPr>
            <p:nvPr/>
          </p:nvSpPr>
          <p:spPr bwMode="auto">
            <a:xfrm flipV="1">
              <a:off x="1390" y="3947"/>
              <a:ext cx="0" cy="251"/>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65" name="Group 60"/>
          <p:cNvGrpSpPr>
            <a:grpSpLocks/>
          </p:cNvGrpSpPr>
          <p:nvPr/>
        </p:nvGrpSpPr>
        <p:grpSpPr bwMode="auto">
          <a:xfrm>
            <a:off x="4761251" y="5328552"/>
            <a:ext cx="784225" cy="530225"/>
            <a:chOff x="1303" y="3918"/>
            <a:chExt cx="494" cy="334"/>
          </a:xfrm>
        </p:grpSpPr>
        <p:sp>
          <p:nvSpPr>
            <p:cNvPr id="66" name="Rectangle 61"/>
            <p:cNvSpPr>
              <a:spLocks noChangeArrowheads="1"/>
            </p:cNvSpPr>
            <p:nvPr/>
          </p:nvSpPr>
          <p:spPr bwMode="auto">
            <a:xfrm>
              <a:off x="1303" y="3918"/>
              <a:ext cx="494" cy="334"/>
            </a:xfrm>
            <a:prstGeom prst="rect">
              <a:avLst/>
            </a:prstGeom>
            <a:gradFill rotWithShape="0">
              <a:gsLst>
                <a:gs pos="0">
                  <a:srgbClr val="FFFF99"/>
                </a:gs>
                <a:gs pos="100000">
                  <a:schemeClr val="accent2"/>
                </a:gs>
              </a:gsLst>
              <a:lin ang="0" scaled="1"/>
            </a:gradFill>
            <a:ln w="2857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eaLnBrk="1" hangingPunct="1"/>
              <a:endParaRPr lang="es-AR" altLang="es-AR"/>
            </a:p>
          </p:txBody>
        </p:sp>
        <p:sp>
          <p:nvSpPr>
            <p:cNvPr id="67" name="Freeform 62"/>
            <p:cNvSpPr>
              <a:spLocks/>
            </p:cNvSpPr>
            <p:nvPr/>
          </p:nvSpPr>
          <p:spPr bwMode="auto">
            <a:xfrm>
              <a:off x="1389" y="4017"/>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68" name="Freeform 63"/>
            <p:cNvSpPr>
              <a:spLocks/>
            </p:cNvSpPr>
            <p:nvPr/>
          </p:nvSpPr>
          <p:spPr bwMode="auto">
            <a:xfrm flipV="1">
              <a:off x="1536" y="4104"/>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69" name="Line 64"/>
            <p:cNvSpPr>
              <a:spLocks noChangeShapeType="1"/>
            </p:cNvSpPr>
            <p:nvPr/>
          </p:nvSpPr>
          <p:spPr bwMode="auto">
            <a:xfrm>
              <a:off x="1360" y="4103"/>
              <a:ext cx="404" cy="0"/>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sp>
          <p:nvSpPr>
            <p:cNvPr id="70" name="Line 65"/>
            <p:cNvSpPr>
              <a:spLocks noChangeShapeType="1"/>
            </p:cNvSpPr>
            <p:nvPr/>
          </p:nvSpPr>
          <p:spPr bwMode="auto">
            <a:xfrm flipV="1">
              <a:off x="1390" y="3947"/>
              <a:ext cx="0" cy="251"/>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grpSp>
      <p:graphicFrame>
        <p:nvGraphicFramePr>
          <p:cNvPr id="71" name="1 Objeto"/>
          <p:cNvGraphicFramePr>
            <a:graphicFrameLocks noChangeAspect="1"/>
          </p:cNvGraphicFramePr>
          <p:nvPr>
            <p:extLst/>
          </p:nvPr>
        </p:nvGraphicFramePr>
        <p:xfrm>
          <a:off x="4627901" y="5840779"/>
          <a:ext cx="1089025" cy="296863"/>
        </p:xfrm>
        <a:graphic>
          <a:graphicData uri="http://schemas.openxmlformats.org/presentationml/2006/ole">
            <mc:AlternateContent xmlns:mc="http://schemas.openxmlformats.org/markup-compatibility/2006">
              <mc:Choice xmlns:v="urn:schemas-microsoft-com:vml" Requires="v">
                <p:oleObj spid="_x0000_s516145" name="Equation" r:id="rId12" imgW="647640" imgH="177480" progId="Equation.DSMT4">
                  <p:embed/>
                </p:oleObj>
              </mc:Choice>
              <mc:Fallback>
                <p:oleObj name="Equation" r:id="rId12" imgW="647640" imgH="177480" progId="Equation.DSMT4">
                  <p:embed/>
                  <p:pic>
                    <p:nvPicPr>
                      <p:cNvPr id="71" name="1 Objeto"/>
                      <p:cNvPicPr>
                        <a:picLocks noChangeAspect="1" noChangeArrowheads="1"/>
                      </p:cNvPicPr>
                      <p:nvPr/>
                    </p:nvPicPr>
                    <p:blipFill>
                      <a:blip r:embed="rId13"/>
                      <a:srcRect/>
                      <a:stretch>
                        <a:fillRect/>
                      </a:stretch>
                    </p:blipFill>
                    <p:spPr bwMode="auto">
                      <a:xfrm>
                        <a:off x="4627901" y="5840779"/>
                        <a:ext cx="1089025" cy="296863"/>
                      </a:xfrm>
                      <a:prstGeom prst="rect">
                        <a:avLst/>
                      </a:prstGeom>
                      <a:noFill/>
                      <a:ln>
                        <a:noFill/>
                      </a:ln>
                      <a:extLst/>
                    </p:spPr>
                  </p:pic>
                </p:oleObj>
              </mc:Fallback>
            </mc:AlternateContent>
          </a:graphicData>
        </a:graphic>
      </p:graphicFrame>
      <p:graphicFrame>
        <p:nvGraphicFramePr>
          <p:cNvPr id="74" name="1 Objeto"/>
          <p:cNvGraphicFramePr>
            <a:graphicFrameLocks noChangeAspect="1"/>
          </p:cNvGraphicFramePr>
          <p:nvPr>
            <p:extLst/>
          </p:nvPr>
        </p:nvGraphicFramePr>
        <p:xfrm>
          <a:off x="8872733" y="6397007"/>
          <a:ext cx="490537" cy="317500"/>
        </p:xfrm>
        <a:graphic>
          <a:graphicData uri="http://schemas.openxmlformats.org/presentationml/2006/ole">
            <mc:AlternateContent xmlns:mc="http://schemas.openxmlformats.org/markup-compatibility/2006">
              <mc:Choice xmlns:v="urn:schemas-microsoft-com:vml" Requires="v">
                <p:oleObj spid="_x0000_s516146" name="Equation" r:id="rId14" imgW="291960" imgH="190440" progId="Equation.DSMT4">
                  <p:embed/>
                </p:oleObj>
              </mc:Choice>
              <mc:Fallback>
                <p:oleObj name="Equation" r:id="rId14" imgW="291960" imgH="190440" progId="Equation.DSMT4">
                  <p:embed/>
                  <p:pic>
                    <p:nvPicPr>
                      <p:cNvPr id="74" name="1 Objeto"/>
                      <p:cNvPicPr>
                        <a:picLocks noChangeAspect="1" noChangeArrowheads="1"/>
                      </p:cNvPicPr>
                      <p:nvPr/>
                    </p:nvPicPr>
                    <p:blipFill>
                      <a:blip r:embed="rId5"/>
                      <a:srcRect/>
                      <a:stretch>
                        <a:fillRect/>
                      </a:stretch>
                    </p:blipFill>
                    <p:spPr bwMode="auto">
                      <a:xfrm>
                        <a:off x="8872733" y="6397007"/>
                        <a:ext cx="490537" cy="317500"/>
                      </a:xfrm>
                      <a:prstGeom prst="rect">
                        <a:avLst/>
                      </a:prstGeom>
                      <a:noFill/>
                      <a:ln>
                        <a:noFill/>
                      </a:ln>
                      <a:extLst/>
                    </p:spPr>
                  </p:pic>
                </p:oleObj>
              </mc:Fallback>
            </mc:AlternateContent>
          </a:graphicData>
        </a:graphic>
      </p:graphicFrame>
      <p:sp>
        <p:nvSpPr>
          <p:cNvPr id="77" name="Text Box 14"/>
          <p:cNvSpPr txBox="1">
            <a:spLocks noChangeArrowheads="1"/>
          </p:cNvSpPr>
          <p:nvPr/>
        </p:nvSpPr>
        <p:spPr bwMode="auto">
          <a:xfrm>
            <a:off x="338981" y="1649055"/>
            <a:ext cx="2439155" cy="414985"/>
          </a:xfrm>
          <a:prstGeom prst="rect">
            <a:avLst/>
          </a:prstGeom>
          <a:noFill/>
          <a:ln w="19050">
            <a:solidFill>
              <a:schemeClr val="accent6">
                <a:lumMod val="75000"/>
              </a:schemeClr>
            </a:solidFill>
            <a:miter lim="800000"/>
            <a:headEnd/>
            <a:tailEnd/>
          </a:ln>
          <a:effectLst/>
        </p:spPr>
        <p:txBody>
          <a:bodyPr wrap="square">
            <a:spAutoFit/>
          </a:bodyPr>
          <a:lstStyle/>
          <a:p>
            <a:pPr algn="ctr" defTabSz="614363">
              <a:lnSpc>
                <a:spcPct val="130000"/>
              </a:lnSpc>
              <a:spcBef>
                <a:spcPct val="10000"/>
              </a:spcBef>
              <a:buSzPct val="110000"/>
              <a:tabLst>
                <a:tab pos="1428750" algn="l"/>
              </a:tabLst>
              <a:defRPr/>
            </a:pPr>
            <a:r>
              <a:rPr lang="es-ES_tradnl" b="1" dirty="0" smtClean="0">
                <a:solidFill>
                  <a:srgbClr val="008000"/>
                </a:solidFill>
                <a:latin typeface="Arial" charset="0"/>
              </a:rPr>
              <a:t>Referencia Escalón</a:t>
            </a:r>
            <a:endParaRPr lang="en-US" b="1" dirty="0">
              <a:solidFill>
                <a:srgbClr val="008000"/>
              </a:solidFill>
              <a:latin typeface="Arial" charset="0"/>
            </a:endParaRPr>
          </a:p>
        </p:txBody>
      </p:sp>
      <p:sp>
        <p:nvSpPr>
          <p:cNvPr id="78" name="Text Box 14"/>
          <p:cNvSpPr txBox="1">
            <a:spLocks noChangeArrowheads="1"/>
          </p:cNvSpPr>
          <p:nvPr/>
        </p:nvSpPr>
        <p:spPr bwMode="auto">
          <a:xfrm>
            <a:off x="161668" y="5098298"/>
            <a:ext cx="3587314" cy="951030"/>
          </a:xfrm>
          <a:prstGeom prst="rect">
            <a:avLst/>
          </a:prstGeom>
          <a:noFill/>
          <a:ln w="19050">
            <a:solidFill>
              <a:schemeClr val="accent6">
                <a:lumMod val="75000"/>
              </a:schemeClr>
            </a:solidFill>
            <a:miter lim="800000"/>
            <a:headEnd/>
            <a:tailEnd/>
          </a:ln>
          <a:effectLst/>
        </p:spPr>
        <p:txBody>
          <a:bodyPr wrap="square">
            <a:spAutoFit/>
          </a:bodyPr>
          <a:lstStyle>
            <a:defPPr>
              <a:defRPr lang="es-ES"/>
            </a:defPPr>
            <a:lvl1pPr algn="ctr" defTabSz="614363">
              <a:lnSpc>
                <a:spcPct val="130000"/>
              </a:lnSpc>
              <a:spcBef>
                <a:spcPct val="10000"/>
              </a:spcBef>
              <a:buSzPct val="110000"/>
              <a:tabLst>
                <a:tab pos="1428750" algn="l"/>
              </a:tabLst>
              <a:defRPr b="1">
                <a:solidFill>
                  <a:srgbClr val="008000"/>
                </a:solidFill>
                <a:latin typeface="Arial" charset="0"/>
              </a:defRPr>
            </a:lvl1pPr>
          </a:lstStyle>
          <a:p>
            <a:pPr>
              <a:lnSpc>
                <a:spcPct val="100000"/>
              </a:lnSpc>
            </a:pPr>
            <a:r>
              <a:rPr lang="es-ES_tradnl" dirty="0"/>
              <a:t>Referencia Sinusoidal y </a:t>
            </a:r>
            <a:r>
              <a:rPr lang="es-ES_tradnl" dirty="0" smtClean="0"/>
              <a:t>Perturbaciones Armónicas </a:t>
            </a:r>
          </a:p>
          <a:p>
            <a:pPr>
              <a:lnSpc>
                <a:spcPct val="100000"/>
              </a:lnSpc>
            </a:pPr>
            <a:r>
              <a:rPr lang="es-ES_tradnl" dirty="0" smtClean="0"/>
              <a:t>(</a:t>
            </a:r>
            <a:r>
              <a:rPr lang="es-ES_tradnl" dirty="0"/>
              <a:t>5º y 7º)</a:t>
            </a:r>
            <a:endParaRPr lang="en-US" dirty="0"/>
          </a:p>
        </p:txBody>
      </p:sp>
      <p:grpSp>
        <p:nvGrpSpPr>
          <p:cNvPr id="8" name="Grupo 7"/>
          <p:cNvGrpSpPr/>
          <p:nvPr/>
        </p:nvGrpSpPr>
        <p:grpSpPr>
          <a:xfrm>
            <a:off x="4557714" y="1212879"/>
            <a:ext cx="7597011" cy="1800000"/>
            <a:chOff x="4557714" y="1358019"/>
            <a:chExt cx="7597011" cy="1800000"/>
          </a:xfrm>
        </p:grpSpPr>
        <p:grpSp>
          <p:nvGrpSpPr>
            <p:cNvPr id="7" name="Grupo 6"/>
            <p:cNvGrpSpPr/>
            <p:nvPr/>
          </p:nvGrpSpPr>
          <p:grpSpPr>
            <a:xfrm>
              <a:off x="4557714" y="1707750"/>
              <a:ext cx="784225" cy="530225"/>
              <a:chOff x="0" y="2075459"/>
              <a:chExt cx="784225" cy="530225"/>
            </a:xfrm>
          </p:grpSpPr>
          <p:sp>
            <p:nvSpPr>
              <p:cNvPr id="21" name="Rectangle 24"/>
              <p:cNvSpPr>
                <a:spLocks noChangeArrowheads="1"/>
              </p:cNvSpPr>
              <p:nvPr/>
            </p:nvSpPr>
            <p:spPr bwMode="auto">
              <a:xfrm>
                <a:off x="0" y="2075459"/>
                <a:ext cx="784225" cy="530225"/>
              </a:xfrm>
              <a:prstGeom prst="rect">
                <a:avLst/>
              </a:prstGeom>
              <a:gradFill rotWithShape="0">
                <a:gsLst>
                  <a:gs pos="0">
                    <a:srgbClr val="FFFF99"/>
                  </a:gs>
                  <a:gs pos="100000">
                    <a:schemeClr val="accent2"/>
                  </a:gs>
                </a:gsLst>
                <a:lin ang="0" scaled="1"/>
              </a:gradFill>
              <a:ln w="2857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eaLnBrk="1" hangingPunct="1"/>
                <a:endParaRPr lang="es-AR" altLang="es-AR"/>
              </a:p>
            </p:txBody>
          </p:sp>
          <p:sp>
            <p:nvSpPr>
              <p:cNvPr id="22" name="Line 27"/>
              <p:cNvSpPr>
                <a:spLocks noChangeShapeType="1"/>
              </p:cNvSpPr>
              <p:nvPr/>
            </p:nvSpPr>
            <p:spPr bwMode="auto">
              <a:xfrm>
                <a:off x="90487" y="2369147"/>
                <a:ext cx="641350" cy="0"/>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sp>
            <p:nvSpPr>
              <p:cNvPr id="23" name="Line 28"/>
              <p:cNvSpPr>
                <a:spLocks noChangeShapeType="1"/>
              </p:cNvSpPr>
              <p:nvPr/>
            </p:nvSpPr>
            <p:spPr bwMode="auto">
              <a:xfrm flipV="1">
                <a:off x="138112" y="2121497"/>
                <a:ext cx="0" cy="398462"/>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grpSp>
            <p:nvGrpSpPr>
              <p:cNvPr id="25" name="Group 87"/>
              <p:cNvGrpSpPr>
                <a:grpSpLocks/>
              </p:cNvGrpSpPr>
              <p:nvPr/>
            </p:nvGrpSpPr>
            <p:grpSpPr bwMode="auto">
              <a:xfrm>
                <a:off x="46037" y="2161184"/>
                <a:ext cx="519113" cy="212725"/>
                <a:chOff x="1148" y="1790"/>
                <a:chExt cx="327" cy="134"/>
              </a:xfrm>
            </p:grpSpPr>
            <p:sp>
              <p:nvSpPr>
                <p:cNvPr id="26" name="Line 84"/>
                <p:cNvSpPr>
                  <a:spLocks noChangeShapeType="1"/>
                </p:cNvSpPr>
                <p:nvPr/>
              </p:nvSpPr>
              <p:spPr bwMode="auto">
                <a:xfrm flipV="1">
                  <a:off x="1312" y="1790"/>
                  <a:ext cx="0" cy="13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7" name="Line 85"/>
                <p:cNvSpPr>
                  <a:spLocks noChangeShapeType="1"/>
                </p:cNvSpPr>
                <p:nvPr/>
              </p:nvSpPr>
              <p:spPr bwMode="auto">
                <a:xfrm>
                  <a:off x="1304" y="1790"/>
                  <a:ext cx="171"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8" name="Line 86"/>
                <p:cNvSpPr>
                  <a:spLocks noChangeShapeType="1"/>
                </p:cNvSpPr>
                <p:nvPr/>
              </p:nvSpPr>
              <p:spPr bwMode="auto">
                <a:xfrm>
                  <a:off x="1148" y="1916"/>
                  <a:ext cx="171"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s-AR"/>
                </a:p>
              </p:txBody>
            </p:sp>
          </p:grpSp>
        </p:grpSp>
        <p:grpSp>
          <p:nvGrpSpPr>
            <p:cNvPr id="29" name="Grupo 28"/>
            <p:cNvGrpSpPr/>
            <p:nvPr/>
          </p:nvGrpSpPr>
          <p:grpSpPr>
            <a:xfrm>
              <a:off x="11119982" y="1695050"/>
              <a:ext cx="784225" cy="530225"/>
              <a:chOff x="0" y="2075459"/>
              <a:chExt cx="784225" cy="530225"/>
            </a:xfrm>
          </p:grpSpPr>
          <p:sp>
            <p:nvSpPr>
              <p:cNvPr id="30" name="Rectangle 24"/>
              <p:cNvSpPr>
                <a:spLocks noChangeArrowheads="1"/>
              </p:cNvSpPr>
              <p:nvPr/>
            </p:nvSpPr>
            <p:spPr bwMode="auto">
              <a:xfrm>
                <a:off x="0" y="2075459"/>
                <a:ext cx="784225" cy="530225"/>
              </a:xfrm>
              <a:prstGeom prst="rect">
                <a:avLst/>
              </a:prstGeom>
              <a:gradFill rotWithShape="0">
                <a:gsLst>
                  <a:gs pos="0">
                    <a:srgbClr val="FFFF99"/>
                  </a:gs>
                  <a:gs pos="100000">
                    <a:schemeClr val="accent2"/>
                  </a:gs>
                </a:gsLst>
                <a:lin ang="0" scaled="1"/>
              </a:gradFill>
              <a:ln w="2857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eaLnBrk="1" hangingPunct="1"/>
                <a:endParaRPr lang="es-AR" altLang="es-AR"/>
              </a:p>
            </p:txBody>
          </p:sp>
          <p:sp>
            <p:nvSpPr>
              <p:cNvPr id="31" name="Line 27"/>
              <p:cNvSpPr>
                <a:spLocks noChangeShapeType="1"/>
              </p:cNvSpPr>
              <p:nvPr/>
            </p:nvSpPr>
            <p:spPr bwMode="auto">
              <a:xfrm>
                <a:off x="90487" y="2369147"/>
                <a:ext cx="641350" cy="0"/>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sp>
            <p:nvSpPr>
              <p:cNvPr id="32" name="Line 28"/>
              <p:cNvSpPr>
                <a:spLocks noChangeShapeType="1"/>
              </p:cNvSpPr>
              <p:nvPr/>
            </p:nvSpPr>
            <p:spPr bwMode="auto">
              <a:xfrm flipV="1">
                <a:off x="138112" y="2121497"/>
                <a:ext cx="0" cy="398462"/>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s-AR"/>
              </a:p>
            </p:txBody>
          </p:sp>
          <p:grpSp>
            <p:nvGrpSpPr>
              <p:cNvPr id="33" name="Group 87"/>
              <p:cNvGrpSpPr>
                <a:grpSpLocks/>
              </p:cNvGrpSpPr>
              <p:nvPr/>
            </p:nvGrpSpPr>
            <p:grpSpPr bwMode="auto">
              <a:xfrm>
                <a:off x="46037" y="2161184"/>
                <a:ext cx="519113" cy="212725"/>
                <a:chOff x="1148" y="1790"/>
                <a:chExt cx="327" cy="134"/>
              </a:xfrm>
            </p:grpSpPr>
            <p:sp>
              <p:nvSpPr>
                <p:cNvPr id="34" name="Line 84"/>
                <p:cNvSpPr>
                  <a:spLocks noChangeShapeType="1"/>
                </p:cNvSpPr>
                <p:nvPr/>
              </p:nvSpPr>
              <p:spPr bwMode="auto">
                <a:xfrm flipV="1">
                  <a:off x="1312" y="1790"/>
                  <a:ext cx="0" cy="13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5" name="Line 85"/>
                <p:cNvSpPr>
                  <a:spLocks noChangeShapeType="1"/>
                </p:cNvSpPr>
                <p:nvPr/>
              </p:nvSpPr>
              <p:spPr bwMode="auto">
                <a:xfrm>
                  <a:off x="1304" y="1790"/>
                  <a:ext cx="171"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6" name="Line 86"/>
                <p:cNvSpPr>
                  <a:spLocks noChangeShapeType="1"/>
                </p:cNvSpPr>
                <p:nvPr/>
              </p:nvSpPr>
              <p:spPr bwMode="auto">
                <a:xfrm>
                  <a:off x="1148" y="1916"/>
                  <a:ext cx="171"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s-AR"/>
                </a:p>
              </p:txBody>
            </p:sp>
          </p:grpSp>
        </p:grpSp>
        <p:graphicFrame>
          <p:nvGraphicFramePr>
            <p:cNvPr id="37" name="1 Objeto"/>
            <p:cNvGraphicFramePr>
              <a:graphicFrameLocks noChangeAspect="1"/>
            </p:cNvGraphicFramePr>
            <p:nvPr>
              <p:extLst/>
            </p:nvPr>
          </p:nvGraphicFramePr>
          <p:xfrm>
            <a:off x="8828826" y="2815523"/>
            <a:ext cx="490537" cy="317500"/>
          </p:xfrm>
          <a:graphic>
            <a:graphicData uri="http://schemas.openxmlformats.org/presentationml/2006/ole">
              <mc:AlternateContent xmlns:mc="http://schemas.openxmlformats.org/markup-compatibility/2006">
                <mc:Choice xmlns:v="urn:schemas-microsoft-com:vml" Requires="v">
                  <p:oleObj spid="_x0000_s516147" name="Equation" r:id="rId15" imgW="291960" imgH="190440" progId="Equation.DSMT4">
                    <p:embed/>
                  </p:oleObj>
                </mc:Choice>
                <mc:Fallback>
                  <p:oleObj name="Equation" r:id="rId15" imgW="291960" imgH="190440" progId="Equation.DSMT4">
                    <p:embed/>
                    <p:pic>
                      <p:nvPicPr>
                        <p:cNvPr id="37" name="1 Objeto"/>
                        <p:cNvPicPr>
                          <a:picLocks noChangeAspect="1" noChangeArrowheads="1"/>
                        </p:cNvPicPr>
                        <p:nvPr/>
                      </p:nvPicPr>
                      <p:blipFill>
                        <a:blip r:embed="rId16"/>
                        <a:srcRect/>
                        <a:stretch>
                          <a:fillRect/>
                        </a:stretch>
                      </p:blipFill>
                      <p:spPr bwMode="auto">
                        <a:xfrm>
                          <a:off x="8828826" y="2815523"/>
                          <a:ext cx="490537" cy="317500"/>
                        </a:xfrm>
                        <a:prstGeom prst="rect">
                          <a:avLst/>
                        </a:prstGeom>
                        <a:noFill/>
                        <a:ln>
                          <a:noFill/>
                        </a:ln>
                        <a:extLst/>
                      </p:spPr>
                    </p:pic>
                  </p:oleObj>
                </mc:Fallback>
              </mc:AlternateContent>
            </a:graphicData>
          </a:graphic>
        </p:graphicFrame>
        <p:pic>
          <p:nvPicPr>
            <p:cNvPr id="53" name="Imagen 52"/>
            <p:cNvPicPr>
              <a:picLocks noChangeAspect="1"/>
            </p:cNvPicPr>
            <p:nvPr/>
          </p:nvPicPr>
          <p:blipFill>
            <a:blip r:embed="rId17"/>
            <a:stretch>
              <a:fillRect/>
            </a:stretch>
          </p:blipFill>
          <p:spPr>
            <a:xfrm>
              <a:off x="5331842" y="1358019"/>
              <a:ext cx="5771281" cy="1800000"/>
            </a:xfrm>
            <a:prstGeom prst="rect">
              <a:avLst/>
            </a:prstGeom>
          </p:spPr>
        </p:pic>
        <p:sp>
          <p:nvSpPr>
            <p:cNvPr id="79" name="Text Box 93"/>
            <p:cNvSpPr txBox="1">
              <a:spLocks noChangeArrowheads="1"/>
            </p:cNvSpPr>
            <p:nvPr/>
          </p:nvSpPr>
          <p:spPr bwMode="auto">
            <a:xfrm>
              <a:off x="10869463" y="2355146"/>
              <a:ext cx="1285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50000"/>
                </a:spcBef>
              </a:pPr>
              <a:r>
                <a:rPr lang="es-AR" altLang="es-AR" sz="1800" b="0" dirty="0">
                  <a:solidFill>
                    <a:schemeClr val="tx1">
                      <a:lumMod val="65000"/>
                      <a:lumOff val="35000"/>
                    </a:schemeClr>
                  </a:solidFill>
                </a:rPr>
                <a:t>Integrador</a:t>
              </a:r>
            </a:p>
          </p:txBody>
        </p:sp>
        <p:sp>
          <p:nvSpPr>
            <p:cNvPr id="80" name="AutoShape 94"/>
            <p:cNvSpPr>
              <a:spLocks noChangeArrowheads="1"/>
            </p:cNvSpPr>
            <p:nvPr/>
          </p:nvSpPr>
          <p:spPr bwMode="auto">
            <a:xfrm rot="10800000">
              <a:off x="8828825" y="2392805"/>
              <a:ext cx="2015534" cy="3221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lumMod val="65000"/>
              </a:schemeClr>
            </a:solidFill>
            <a:ln w="9525">
              <a:solidFill>
                <a:schemeClr val="tx1"/>
              </a:solidFill>
              <a:miter lim="800000"/>
              <a:headEnd/>
              <a:tailEnd/>
            </a:ln>
          </p:spPr>
          <p:txBody>
            <a:bodyPr wrap="none" anchor="ctr"/>
            <a:lstStyle/>
            <a:p>
              <a:endParaRPr lang="es-AR"/>
            </a:p>
          </p:txBody>
        </p:sp>
      </p:grpSp>
      <p:sp>
        <p:nvSpPr>
          <p:cNvPr id="81" name="AutoShape 94"/>
          <p:cNvSpPr>
            <a:spLocks noChangeArrowheads="1"/>
          </p:cNvSpPr>
          <p:nvPr/>
        </p:nvSpPr>
        <p:spPr bwMode="auto">
          <a:xfrm>
            <a:off x="3185734" y="1711419"/>
            <a:ext cx="1170682" cy="3221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p:spPr>
        <p:txBody>
          <a:bodyPr wrap="none" anchor="ctr"/>
          <a:lstStyle/>
          <a:p>
            <a:endParaRPr lang="es-AR"/>
          </a:p>
        </p:txBody>
      </p:sp>
      <p:sp>
        <p:nvSpPr>
          <p:cNvPr id="82" name="AutoShape 94"/>
          <p:cNvSpPr>
            <a:spLocks noChangeArrowheads="1"/>
          </p:cNvSpPr>
          <p:nvPr/>
        </p:nvSpPr>
        <p:spPr bwMode="auto">
          <a:xfrm>
            <a:off x="3213642" y="3514862"/>
            <a:ext cx="1170682" cy="3221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p:spPr>
        <p:txBody>
          <a:bodyPr wrap="none" anchor="ctr"/>
          <a:lstStyle/>
          <a:p>
            <a:endParaRPr lang="es-AR"/>
          </a:p>
        </p:txBody>
      </p:sp>
      <p:sp>
        <p:nvSpPr>
          <p:cNvPr id="83" name="AutoShape 94"/>
          <p:cNvSpPr>
            <a:spLocks noChangeArrowheads="1"/>
          </p:cNvSpPr>
          <p:nvPr/>
        </p:nvSpPr>
        <p:spPr bwMode="auto">
          <a:xfrm>
            <a:off x="3673889" y="5435650"/>
            <a:ext cx="906388" cy="3221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p:spPr>
        <p:txBody>
          <a:bodyPr wrap="none" anchor="ctr"/>
          <a:lstStyle/>
          <a:p>
            <a:endParaRPr lang="es-AR"/>
          </a:p>
        </p:txBody>
      </p:sp>
      <p:graphicFrame>
        <p:nvGraphicFramePr>
          <p:cNvPr id="73" name="1 Objeto"/>
          <p:cNvGraphicFramePr>
            <a:graphicFrameLocks noChangeAspect="1"/>
          </p:cNvGraphicFramePr>
          <p:nvPr>
            <p:extLst/>
          </p:nvPr>
        </p:nvGraphicFramePr>
        <p:xfrm>
          <a:off x="338981" y="4081402"/>
          <a:ext cx="1624013" cy="455613"/>
        </p:xfrm>
        <a:graphic>
          <a:graphicData uri="http://schemas.openxmlformats.org/presentationml/2006/ole">
            <mc:AlternateContent xmlns:mc="http://schemas.openxmlformats.org/markup-compatibility/2006">
              <mc:Choice xmlns:v="urn:schemas-microsoft-com:vml" Requires="v">
                <p:oleObj spid="_x0000_s516148" name="Equation" r:id="rId18" imgW="672840" imgH="190440" progId="Equation.DSMT4">
                  <p:embed/>
                </p:oleObj>
              </mc:Choice>
              <mc:Fallback>
                <p:oleObj name="Equation" r:id="rId18" imgW="672840" imgH="190440" progId="Equation.DSMT4">
                  <p:embed/>
                  <p:pic>
                    <p:nvPicPr>
                      <p:cNvPr id="73" name="1 Objeto"/>
                      <p:cNvPicPr>
                        <a:picLocks noChangeAspect="1" noChangeArrowheads="1"/>
                      </p:cNvPicPr>
                      <p:nvPr/>
                    </p:nvPicPr>
                    <p:blipFill>
                      <a:blip r:embed="rId19"/>
                      <a:srcRect/>
                      <a:stretch>
                        <a:fillRect/>
                      </a:stretch>
                    </p:blipFill>
                    <p:spPr bwMode="auto">
                      <a:xfrm>
                        <a:off x="338981" y="4081402"/>
                        <a:ext cx="1624013" cy="455613"/>
                      </a:xfrm>
                      <a:prstGeom prst="rect">
                        <a:avLst/>
                      </a:prstGeom>
                      <a:noFill/>
                      <a:ln>
                        <a:solidFill>
                          <a:srgbClr val="FF5050"/>
                        </a:solidFill>
                      </a:ln>
                      <a:extLst/>
                    </p:spPr>
                  </p:pic>
                </p:oleObj>
              </mc:Fallback>
            </mc:AlternateContent>
          </a:graphicData>
        </a:graphic>
      </p:graphicFrame>
      <p:graphicFrame>
        <p:nvGraphicFramePr>
          <p:cNvPr id="75" name="1 Objeto"/>
          <p:cNvGraphicFramePr>
            <a:graphicFrameLocks noChangeAspect="1"/>
          </p:cNvGraphicFramePr>
          <p:nvPr>
            <p:extLst/>
          </p:nvPr>
        </p:nvGraphicFramePr>
        <p:xfrm>
          <a:off x="338981" y="2281497"/>
          <a:ext cx="889000" cy="363538"/>
        </p:xfrm>
        <a:graphic>
          <a:graphicData uri="http://schemas.openxmlformats.org/presentationml/2006/ole">
            <mc:AlternateContent xmlns:mc="http://schemas.openxmlformats.org/markup-compatibility/2006">
              <mc:Choice xmlns:v="urn:schemas-microsoft-com:vml" Requires="v">
                <p:oleObj spid="_x0000_s516149" name="Equation" r:id="rId20" imgW="368280" imgH="152280" progId="Equation.DSMT4">
                  <p:embed/>
                </p:oleObj>
              </mc:Choice>
              <mc:Fallback>
                <p:oleObj name="Equation" r:id="rId20" imgW="368280" imgH="152280" progId="Equation.DSMT4">
                  <p:embed/>
                  <p:pic>
                    <p:nvPicPr>
                      <p:cNvPr id="75" name="1 Objeto"/>
                      <p:cNvPicPr>
                        <a:picLocks noChangeAspect="1" noChangeArrowheads="1"/>
                      </p:cNvPicPr>
                      <p:nvPr/>
                    </p:nvPicPr>
                    <p:blipFill>
                      <a:blip r:embed="rId21"/>
                      <a:srcRect/>
                      <a:stretch>
                        <a:fillRect/>
                      </a:stretch>
                    </p:blipFill>
                    <p:spPr bwMode="auto">
                      <a:xfrm>
                        <a:off x="338981" y="2281497"/>
                        <a:ext cx="889000" cy="363538"/>
                      </a:xfrm>
                      <a:prstGeom prst="rect">
                        <a:avLst/>
                      </a:prstGeom>
                      <a:noFill/>
                      <a:ln>
                        <a:solidFill>
                          <a:srgbClr val="FF5050"/>
                        </a:solidFill>
                      </a:ln>
                      <a:extLst/>
                    </p:spPr>
                  </p:pic>
                </p:oleObj>
              </mc:Fallback>
            </mc:AlternateContent>
          </a:graphicData>
        </a:graphic>
      </p:graphicFrame>
      <p:sp>
        <p:nvSpPr>
          <p:cNvPr id="76" name="Text Box 49"/>
          <p:cNvSpPr txBox="1">
            <a:spLocks noChangeArrowheads="1"/>
          </p:cNvSpPr>
          <p:nvPr/>
        </p:nvSpPr>
        <p:spPr bwMode="auto">
          <a:xfrm>
            <a:off x="3698876" y="2297928"/>
            <a:ext cx="2224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eaLnBrk="1" hangingPunct="1">
              <a:buClr>
                <a:schemeClr val="tx1"/>
              </a:buClr>
            </a:pPr>
            <a:r>
              <a:rPr lang="en-US" altLang="en-US" sz="2400" b="0" i="1" dirty="0">
                <a:solidFill>
                  <a:srgbClr val="0000FF"/>
                </a:solidFill>
                <a:latin typeface="Times New Roman" panose="02020603050405020304" pitchFamily="18" charset="0"/>
              </a:rPr>
              <a:t>e</a:t>
            </a:r>
            <a:r>
              <a:rPr lang="en-US" altLang="en-US" sz="2400" b="0" dirty="0">
                <a:solidFill>
                  <a:srgbClr val="0000FF"/>
                </a:solidFill>
                <a:latin typeface="Times New Roman" panose="02020603050405020304" pitchFamily="18" charset="0"/>
              </a:rPr>
              <a:t>(</a:t>
            </a:r>
            <a:r>
              <a:rPr lang="en-US" altLang="en-US" sz="2400" b="0" i="1" dirty="0">
                <a:solidFill>
                  <a:srgbClr val="0000FF"/>
                </a:solidFill>
                <a:latin typeface="Times New Roman" panose="02020603050405020304" pitchFamily="18" charset="0"/>
              </a:rPr>
              <a:t>t</a:t>
            </a:r>
            <a:r>
              <a:rPr lang="en-US" altLang="en-US" sz="2400" b="0" dirty="0">
                <a:solidFill>
                  <a:srgbClr val="0000FF"/>
                </a:solidFill>
                <a:latin typeface="Times New Roman" panose="02020603050405020304" pitchFamily="18" charset="0"/>
              </a:rPr>
              <a:t>) </a:t>
            </a:r>
            <a:r>
              <a:rPr lang="en-US" altLang="en-US" sz="2400" b="0" dirty="0">
                <a:solidFill>
                  <a:srgbClr val="0000FF"/>
                </a:solidFill>
                <a:sym typeface="MT Symbol" panose="05050102010706020507" pitchFamily="18" charset="2"/>
              </a:rPr>
              <a:t></a:t>
            </a:r>
            <a:r>
              <a:rPr lang="en-US" altLang="en-US" sz="2400" b="0" dirty="0">
                <a:solidFill>
                  <a:srgbClr val="0000FF"/>
                </a:solidFill>
                <a:latin typeface="Times New Roman" panose="02020603050405020304" pitchFamily="18" charset="0"/>
              </a:rPr>
              <a:t> 0, </a:t>
            </a:r>
            <a:r>
              <a:rPr lang="en-US" altLang="en-US" sz="2400" b="0" i="1" dirty="0">
                <a:solidFill>
                  <a:srgbClr val="0000FF"/>
                </a:solidFill>
                <a:latin typeface="Times New Roman" panose="02020603050405020304" pitchFamily="18" charset="0"/>
              </a:rPr>
              <a:t>t</a:t>
            </a:r>
            <a:r>
              <a:rPr lang="en-US" altLang="en-US" sz="2400" b="0" dirty="0">
                <a:solidFill>
                  <a:srgbClr val="0000FF"/>
                </a:solidFill>
                <a:latin typeface="Times New Roman" panose="02020603050405020304" pitchFamily="18" charset="0"/>
              </a:rPr>
              <a:t> </a:t>
            </a:r>
            <a:r>
              <a:rPr lang="en-US" altLang="en-US" sz="2400" b="0" dirty="0">
                <a:solidFill>
                  <a:srgbClr val="0000FF"/>
                </a:solidFill>
                <a:latin typeface="Times New Roman" panose="02020603050405020304" pitchFamily="18" charset="0"/>
                <a:sym typeface="Wingdings" panose="05000000000000000000" pitchFamily="2" charset="2"/>
              </a:rPr>
              <a:t> </a:t>
            </a:r>
            <a:r>
              <a:rPr lang="en-US" altLang="en-US" sz="2400" b="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400" b="0" dirty="0">
              <a:solidFill>
                <a:srgbClr val="0000FF"/>
              </a:solidFill>
              <a:latin typeface="Times New Roman" panose="02020603050405020304" pitchFamily="18" charset="0"/>
              <a:cs typeface="Times New Roman" panose="02020603050405020304" pitchFamily="18" charset="0"/>
            </a:endParaRPr>
          </a:p>
        </p:txBody>
      </p:sp>
      <p:sp>
        <p:nvSpPr>
          <p:cNvPr id="84" name="Text Box 92"/>
          <p:cNvSpPr txBox="1">
            <a:spLocks noChangeArrowheads="1"/>
          </p:cNvSpPr>
          <p:nvPr/>
        </p:nvSpPr>
        <p:spPr bwMode="auto">
          <a:xfrm>
            <a:off x="3698876" y="4390120"/>
            <a:ext cx="2224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eaLnBrk="1" hangingPunct="1">
              <a:buClr>
                <a:schemeClr val="tx1"/>
              </a:buClr>
            </a:pPr>
            <a:r>
              <a:rPr lang="en-US" altLang="en-US" sz="2400" b="0" i="1" dirty="0">
                <a:solidFill>
                  <a:srgbClr val="0000FF"/>
                </a:solidFill>
                <a:latin typeface="Times New Roman" panose="02020603050405020304" pitchFamily="18" charset="0"/>
              </a:rPr>
              <a:t>e</a:t>
            </a:r>
            <a:r>
              <a:rPr lang="en-US" altLang="en-US" sz="2400" b="0" dirty="0">
                <a:solidFill>
                  <a:srgbClr val="0000FF"/>
                </a:solidFill>
                <a:latin typeface="Times New Roman" panose="02020603050405020304" pitchFamily="18" charset="0"/>
              </a:rPr>
              <a:t>(</a:t>
            </a:r>
            <a:r>
              <a:rPr lang="en-US" altLang="en-US" sz="2400" b="0" i="1" dirty="0">
                <a:solidFill>
                  <a:srgbClr val="0000FF"/>
                </a:solidFill>
                <a:latin typeface="Times New Roman" panose="02020603050405020304" pitchFamily="18" charset="0"/>
              </a:rPr>
              <a:t>t</a:t>
            </a:r>
            <a:r>
              <a:rPr lang="en-US" altLang="en-US" sz="2400" b="0" dirty="0">
                <a:solidFill>
                  <a:srgbClr val="0000FF"/>
                </a:solidFill>
                <a:latin typeface="Times New Roman" panose="02020603050405020304" pitchFamily="18" charset="0"/>
              </a:rPr>
              <a:t>) </a:t>
            </a:r>
            <a:r>
              <a:rPr lang="en-US" altLang="en-US" sz="2400" b="0" dirty="0">
                <a:solidFill>
                  <a:srgbClr val="0000FF"/>
                </a:solidFill>
                <a:sym typeface="MT Symbol" panose="05050102010706020507" pitchFamily="18" charset="2"/>
              </a:rPr>
              <a:t></a:t>
            </a:r>
            <a:r>
              <a:rPr lang="en-US" altLang="en-US" sz="2400" b="0" dirty="0">
                <a:solidFill>
                  <a:srgbClr val="0000FF"/>
                </a:solidFill>
                <a:latin typeface="Times New Roman" panose="02020603050405020304" pitchFamily="18" charset="0"/>
              </a:rPr>
              <a:t> 0, </a:t>
            </a:r>
            <a:r>
              <a:rPr lang="en-US" altLang="en-US" sz="2400" b="0" i="1" dirty="0">
                <a:solidFill>
                  <a:srgbClr val="0000FF"/>
                </a:solidFill>
                <a:latin typeface="Times New Roman" panose="02020603050405020304" pitchFamily="18" charset="0"/>
              </a:rPr>
              <a:t>t</a:t>
            </a:r>
            <a:r>
              <a:rPr lang="en-US" altLang="en-US" sz="2400" b="0" dirty="0">
                <a:solidFill>
                  <a:srgbClr val="0000FF"/>
                </a:solidFill>
                <a:latin typeface="Times New Roman" panose="02020603050405020304" pitchFamily="18" charset="0"/>
              </a:rPr>
              <a:t> </a:t>
            </a:r>
            <a:r>
              <a:rPr lang="en-US" altLang="en-US" sz="2400" b="0" dirty="0">
                <a:solidFill>
                  <a:srgbClr val="0000FF"/>
                </a:solidFill>
                <a:latin typeface="Times New Roman" panose="02020603050405020304" pitchFamily="18" charset="0"/>
                <a:sym typeface="Wingdings" panose="05000000000000000000" pitchFamily="2" charset="2"/>
              </a:rPr>
              <a:t> </a:t>
            </a:r>
            <a:r>
              <a:rPr lang="en-US" altLang="en-US" sz="2400" b="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400" b="0" dirty="0">
              <a:solidFill>
                <a:srgbClr val="0000FF"/>
              </a:solidFill>
              <a:latin typeface="Times New Roman" panose="02020603050405020304" pitchFamily="18" charset="0"/>
              <a:cs typeface="Times New Roman" panose="02020603050405020304" pitchFamily="18" charset="0"/>
            </a:endParaRPr>
          </a:p>
        </p:txBody>
      </p:sp>
      <p:grpSp>
        <p:nvGrpSpPr>
          <p:cNvPr id="85" name="Group 151"/>
          <p:cNvGrpSpPr>
            <a:grpSpLocks/>
          </p:cNvGrpSpPr>
          <p:nvPr/>
        </p:nvGrpSpPr>
        <p:grpSpPr bwMode="auto">
          <a:xfrm>
            <a:off x="11110324" y="4816293"/>
            <a:ext cx="784225" cy="530225"/>
            <a:chOff x="4057" y="2763"/>
            <a:chExt cx="494" cy="334"/>
          </a:xfrm>
        </p:grpSpPr>
        <p:sp>
          <p:nvSpPr>
            <p:cNvPr id="86" name="Rectangle 142"/>
            <p:cNvSpPr>
              <a:spLocks noChangeArrowheads="1"/>
            </p:cNvSpPr>
            <p:nvPr/>
          </p:nvSpPr>
          <p:spPr bwMode="auto">
            <a:xfrm>
              <a:off x="4057" y="2763"/>
              <a:ext cx="494" cy="334"/>
            </a:xfrm>
            <a:prstGeom prst="rect">
              <a:avLst/>
            </a:prstGeom>
            <a:gradFill rotWithShape="0">
              <a:gsLst>
                <a:gs pos="0">
                  <a:srgbClr val="FFFF99"/>
                </a:gs>
                <a:gs pos="100000">
                  <a:schemeClr val="accent2"/>
                </a:gs>
              </a:gsLst>
              <a:lin ang="0" scaled="1"/>
            </a:gradFill>
            <a:ln w="2857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6pPr>
              <a:lvl7pPr marL="29718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7pPr>
              <a:lvl8pPr marL="34290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8pPr>
              <a:lvl9pPr marL="3886200" indent="-228600" algn="ctr" eaLnBrk="0" fontAlgn="base" hangingPunct="0">
                <a:spcBef>
                  <a:spcPct val="20000"/>
                </a:spcBef>
                <a:spcAft>
                  <a:spcPct val="0"/>
                </a:spcAft>
                <a:buClr>
                  <a:srgbClr val="FF0000"/>
                </a:buClr>
                <a:buSzPct val="95000"/>
                <a:buFont typeface="Wingdings" panose="05000000000000000000" pitchFamily="2" charset="2"/>
                <a:defRPr sz="2800" b="1">
                  <a:solidFill>
                    <a:schemeClr val="tx1"/>
                  </a:solidFill>
                  <a:latin typeface="Arial" panose="020B0604020202020204" pitchFamily="34" charset="0"/>
                </a:defRPr>
              </a:lvl9pPr>
            </a:lstStyle>
            <a:p>
              <a:pPr eaLnBrk="1" hangingPunct="1"/>
              <a:endParaRPr lang="es-AR" altLang="en-US"/>
            </a:p>
          </p:txBody>
        </p:sp>
        <p:grpSp>
          <p:nvGrpSpPr>
            <p:cNvPr id="87" name="Group 147"/>
            <p:cNvGrpSpPr>
              <a:grpSpLocks/>
            </p:cNvGrpSpPr>
            <p:nvPr/>
          </p:nvGrpSpPr>
          <p:grpSpPr bwMode="auto">
            <a:xfrm>
              <a:off x="4143" y="2862"/>
              <a:ext cx="140" cy="177"/>
              <a:chOff x="4143" y="2862"/>
              <a:chExt cx="294" cy="177"/>
            </a:xfrm>
          </p:grpSpPr>
          <p:sp>
            <p:nvSpPr>
              <p:cNvPr id="93" name="Freeform 143"/>
              <p:cNvSpPr>
                <a:spLocks/>
              </p:cNvSpPr>
              <p:nvPr/>
            </p:nvSpPr>
            <p:spPr bwMode="auto">
              <a:xfrm>
                <a:off x="4143" y="2862"/>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Freeform 144"/>
              <p:cNvSpPr>
                <a:spLocks/>
              </p:cNvSpPr>
              <p:nvPr/>
            </p:nvSpPr>
            <p:spPr bwMode="auto">
              <a:xfrm flipV="1">
                <a:off x="4290" y="2949"/>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8" name="Line 145"/>
            <p:cNvSpPr>
              <a:spLocks noChangeShapeType="1"/>
            </p:cNvSpPr>
            <p:nvPr/>
          </p:nvSpPr>
          <p:spPr bwMode="auto">
            <a:xfrm>
              <a:off x="4114" y="2948"/>
              <a:ext cx="404" cy="0"/>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 name="Line 146"/>
            <p:cNvSpPr>
              <a:spLocks noChangeShapeType="1"/>
            </p:cNvSpPr>
            <p:nvPr/>
          </p:nvSpPr>
          <p:spPr bwMode="auto">
            <a:xfrm flipV="1">
              <a:off x="4144" y="2792"/>
              <a:ext cx="0" cy="251"/>
            </a:xfrm>
            <a:prstGeom prst="line">
              <a:avLst/>
            </a:prstGeom>
            <a:noFill/>
            <a:ln w="1587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90" name="Group 148"/>
            <p:cNvGrpSpPr>
              <a:grpSpLocks/>
            </p:cNvGrpSpPr>
            <p:nvPr/>
          </p:nvGrpSpPr>
          <p:grpSpPr bwMode="auto">
            <a:xfrm>
              <a:off x="4283" y="2862"/>
              <a:ext cx="140" cy="177"/>
              <a:chOff x="4143" y="2862"/>
              <a:chExt cx="294" cy="177"/>
            </a:xfrm>
          </p:grpSpPr>
          <p:sp>
            <p:nvSpPr>
              <p:cNvPr id="91" name="Freeform 149"/>
              <p:cNvSpPr>
                <a:spLocks/>
              </p:cNvSpPr>
              <p:nvPr/>
            </p:nvSpPr>
            <p:spPr bwMode="auto">
              <a:xfrm>
                <a:off x="4143" y="2862"/>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 name="Freeform 150"/>
              <p:cNvSpPr>
                <a:spLocks/>
              </p:cNvSpPr>
              <p:nvPr/>
            </p:nvSpPr>
            <p:spPr bwMode="auto">
              <a:xfrm flipV="1">
                <a:off x="4290" y="2949"/>
                <a:ext cx="147" cy="90"/>
              </a:xfrm>
              <a:custGeom>
                <a:avLst/>
                <a:gdLst>
                  <a:gd name="T0" fmla="*/ 0 w 147"/>
                  <a:gd name="T1" fmla="*/ 90 h 90"/>
                  <a:gd name="T2" fmla="*/ 57 w 147"/>
                  <a:gd name="T3" fmla="*/ 12 h 90"/>
                  <a:gd name="T4" fmla="*/ 99 w 147"/>
                  <a:gd name="T5" fmla="*/ 18 h 90"/>
                  <a:gd name="T6" fmla="*/ 147 w 147"/>
                  <a:gd name="T7" fmla="*/ 87 h 90"/>
                  <a:gd name="T8" fmla="*/ 0 60000 65536"/>
                  <a:gd name="T9" fmla="*/ 0 60000 65536"/>
                  <a:gd name="T10" fmla="*/ 0 60000 65536"/>
                  <a:gd name="T11" fmla="*/ 0 60000 65536"/>
                  <a:gd name="T12" fmla="*/ 0 w 147"/>
                  <a:gd name="T13" fmla="*/ 0 h 90"/>
                  <a:gd name="T14" fmla="*/ 147 w 147"/>
                  <a:gd name="T15" fmla="*/ 90 h 90"/>
                </a:gdLst>
                <a:ahLst/>
                <a:cxnLst>
                  <a:cxn ang="T8">
                    <a:pos x="T0" y="T1"/>
                  </a:cxn>
                  <a:cxn ang="T9">
                    <a:pos x="T2" y="T3"/>
                  </a:cxn>
                  <a:cxn ang="T10">
                    <a:pos x="T4" y="T5"/>
                  </a:cxn>
                  <a:cxn ang="T11">
                    <a:pos x="T6" y="T7"/>
                  </a:cxn>
                </a:cxnLst>
                <a:rect l="T12" t="T13" r="T14" b="T15"/>
                <a:pathLst>
                  <a:path w="147" h="90">
                    <a:moveTo>
                      <a:pt x="0" y="90"/>
                    </a:moveTo>
                    <a:cubicBezTo>
                      <a:pt x="20" y="57"/>
                      <a:pt x="41" y="24"/>
                      <a:pt x="57" y="12"/>
                    </a:cubicBezTo>
                    <a:cubicBezTo>
                      <a:pt x="73" y="0"/>
                      <a:pt x="84" y="6"/>
                      <a:pt x="99" y="18"/>
                    </a:cubicBezTo>
                    <a:cubicBezTo>
                      <a:pt x="114" y="30"/>
                      <a:pt x="130" y="58"/>
                      <a:pt x="147" y="8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aphicFrame>
        <p:nvGraphicFramePr>
          <p:cNvPr id="95" name="1 Objeto"/>
          <p:cNvGraphicFramePr>
            <a:graphicFrameLocks noChangeAspect="1"/>
          </p:cNvGraphicFramePr>
          <p:nvPr>
            <p:extLst/>
          </p:nvPr>
        </p:nvGraphicFramePr>
        <p:xfrm>
          <a:off x="1506538" y="2251075"/>
          <a:ext cx="1227137" cy="423863"/>
        </p:xfrm>
        <a:graphic>
          <a:graphicData uri="http://schemas.openxmlformats.org/presentationml/2006/ole">
            <mc:AlternateContent xmlns:mc="http://schemas.openxmlformats.org/markup-compatibility/2006">
              <mc:Choice xmlns:v="urn:schemas-microsoft-com:vml" Requires="v">
                <p:oleObj spid="_x0000_s516150" name="Equation" r:id="rId22" imgW="507960" imgH="177480" progId="Equation.DSMT4">
                  <p:embed/>
                </p:oleObj>
              </mc:Choice>
              <mc:Fallback>
                <p:oleObj name="Equation" r:id="rId22" imgW="507960" imgH="177480" progId="Equation.DSMT4">
                  <p:embed/>
                  <p:pic>
                    <p:nvPicPr>
                      <p:cNvPr id="95" name="1 Objeto"/>
                      <p:cNvPicPr>
                        <a:picLocks noChangeAspect="1" noChangeArrowheads="1"/>
                      </p:cNvPicPr>
                      <p:nvPr/>
                    </p:nvPicPr>
                    <p:blipFill>
                      <a:blip r:embed="rId23"/>
                      <a:srcRect/>
                      <a:stretch>
                        <a:fillRect/>
                      </a:stretch>
                    </p:blipFill>
                    <p:spPr bwMode="auto">
                      <a:xfrm>
                        <a:off x="1506538" y="2251075"/>
                        <a:ext cx="1227137" cy="423863"/>
                      </a:xfrm>
                      <a:prstGeom prst="rect">
                        <a:avLst/>
                      </a:prstGeom>
                      <a:noFill/>
                      <a:ln>
                        <a:solidFill>
                          <a:srgbClr val="FF5050"/>
                        </a:solidFill>
                      </a:ln>
                      <a:extLst/>
                    </p:spPr>
                  </p:pic>
                </p:oleObj>
              </mc:Fallback>
            </mc:AlternateContent>
          </a:graphicData>
        </a:graphic>
      </p:graphicFrame>
      <p:graphicFrame>
        <p:nvGraphicFramePr>
          <p:cNvPr id="96" name="1 Objeto"/>
          <p:cNvGraphicFramePr>
            <a:graphicFrameLocks noChangeAspect="1"/>
          </p:cNvGraphicFramePr>
          <p:nvPr>
            <p:extLst/>
          </p:nvPr>
        </p:nvGraphicFramePr>
        <p:xfrm>
          <a:off x="2133870" y="4109472"/>
          <a:ext cx="1595437" cy="423862"/>
        </p:xfrm>
        <a:graphic>
          <a:graphicData uri="http://schemas.openxmlformats.org/presentationml/2006/ole">
            <mc:AlternateContent xmlns:mc="http://schemas.openxmlformats.org/markup-compatibility/2006">
              <mc:Choice xmlns:v="urn:schemas-microsoft-com:vml" Requires="v">
                <p:oleObj spid="_x0000_s516151" name="Equation" r:id="rId24" imgW="660240" imgH="177480" progId="Equation.DSMT4">
                  <p:embed/>
                </p:oleObj>
              </mc:Choice>
              <mc:Fallback>
                <p:oleObj name="Equation" r:id="rId24" imgW="660240" imgH="177480" progId="Equation.DSMT4">
                  <p:embed/>
                  <p:pic>
                    <p:nvPicPr>
                      <p:cNvPr id="96" name="1 Objeto"/>
                      <p:cNvPicPr>
                        <a:picLocks noChangeAspect="1" noChangeArrowheads="1"/>
                      </p:cNvPicPr>
                      <p:nvPr/>
                    </p:nvPicPr>
                    <p:blipFill>
                      <a:blip r:embed="rId25"/>
                      <a:srcRect/>
                      <a:stretch>
                        <a:fillRect/>
                      </a:stretch>
                    </p:blipFill>
                    <p:spPr bwMode="auto">
                      <a:xfrm>
                        <a:off x="2133870" y="4109472"/>
                        <a:ext cx="1595437" cy="423862"/>
                      </a:xfrm>
                      <a:prstGeom prst="rect">
                        <a:avLst/>
                      </a:prstGeom>
                      <a:noFill/>
                      <a:ln>
                        <a:solidFill>
                          <a:srgbClr val="FF5050"/>
                        </a:solidFill>
                      </a:ln>
                      <a:extLst/>
                    </p:spPr>
                  </p:pic>
                </p:oleObj>
              </mc:Fallback>
            </mc:AlternateContent>
          </a:graphicData>
        </a:graphic>
      </p:graphicFrame>
      <p:graphicFrame>
        <p:nvGraphicFramePr>
          <p:cNvPr id="97" name="1 Objeto"/>
          <p:cNvGraphicFramePr>
            <a:graphicFrameLocks noChangeAspect="1"/>
          </p:cNvGraphicFramePr>
          <p:nvPr>
            <p:extLst/>
          </p:nvPr>
        </p:nvGraphicFramePr>
        <p:xfrm>
          <a:off x="4190207" y="6200996"/>
          <a:ext cx="1593850" cy="423863"/>
        </p:xfrm>
        <a:graphic>
          <a:graphicData uri="http://schemas.openxmlformats.org/presentationml/2006/ole">
            <mc:AlternateContent xmlns:mc="http://schemas.openxmlformats.org/markup-compatibility/2006">
              <mc:Choice xmlns:v="urn:schemas-microsoft-com:vml" Requires="v">
                <p:oleObj spid="_x0000_s516152" name="Equation" r:id="rId26" imgW="660240" imgH="177480" progId="Equation.DSMT4">
                  <p:embed/>
                </p:oleObj>
              </mc:Choice>
              <mc:Fallback>
                <p:oleObj name="Equation" r:id="rId26" imgW="660240" imgH="177480" progId="Equation.DSMT4">
                  <p:embed/>
                  <p:pic>
                    <p:nvPicPr>
                      <p:cNvPr id="97" name="1 Objeto"/>
                      <p:cNvPicPr>
                        <a:picLocks noChangeAspect="1" noChangeArrowheads="1"/>
                      </p:cNvPicPr>
                      <p:nvPr/>
                    </p:nvPicPr>
                    <p:blipFill>
                      <a:blip r:embed="rId27"/>
                      <a:srcRect/>
                      <a:stretch>
                        <a:fillRect/>
                      </a:stretch>
                    </p:blipFill>
                    <p:spPr bwMode="auto">
                      <a:xfrm>
                        <a:off x="4190207" y="6200996"/>
                        <a:ext cx="1593850" cy="423863"/>
                      </a:xfrm>
                      <a:prstGeom prst="rect">
                        <a:avLst/>
                      </a:prstGeom>
                      <a:noFill/>
                      <a:ln>
                        <a:solidFill>
                          <a:srgbClr val="FF5050"/>
                        </a:solidFill>
                      </a:ln>
                      <a:extLst/>
                    </p:spPr>
                  </p:pic>
                </p:oleObj>
              </mc:Fallback>
            </mc:AlternateContent>
          </a:graphicData>
        </a:graphic>
      </p:graphicFrame>
    </p:spTree>
    <p:extLst>
      <p:ext uri="{BB962C8B-B14F-4D97-AF65-F5344CB8AC3E}">
        <p14:creationId xmlns:p14="http://schemas.microsoft.com/office/powerpoint/2010/main" val="311993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fade">
                                      <p:cBhvr>
                                        <p:cTn id="31" dur="500"/>
                                        <p:tgtEl>
                                          <p:spTgt spid="95"/>
                                        </p:tgtEl>
                                      </p:cBhvr>
                                    </p:animEffect>
                                  </p:childTnLst>
                                </p:cTn>
                              </p:par>
                              <p:par>
                                <p:cTn id="32" presetID="10" presetClass="entr" presetSubtype="0" fill="hold" nodeType="with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500"/>
                                        <p:tgtEl>
                                          <p:spTgt spid="96"/>
                                        </p:tgtEl>
                                      </p:cBhvr>
                                    </p:animEffect>
                                  </p:childTnLst>
                                </p:cTn>
                              </p:par>
                              <p:par>
                                <p:cTn id="35" presetID="10" presetClass="entr" presetSubtype="0" fill="hold"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8" grpId="0" animBg="1"/>
      <p:bldP spid="82" grpId="0" animBg="1"/>
      <p:bldP spid="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1655930" y="991327"/>
            <a:ext cx="7548873" cy="400110"/>
          </a:xfrm>
          <a:prstGeom prst="rect">
            <a:avLst/>
          </a:prstGeom>
          <a:solidFill>
            <a:schemeClr val="accent5">
              <a:lumMod val="20000"/>
              <a:lumOff val="80000"/>
            </a:schemeClr>
          </a:solidFill>
        </p:spPr>
        <p:txBody>
          <a:bodyPr wrap="square">
            <a:spAutoFit/>
          </a:bodyPr>
          <a:lstStyle/>
          <a:p>
            <a:pPr marL="0" lvl="1" algn="ctr"/>
            <a:r>
              <a:rPr lang="es-AR" sz="2000" b="1" dirty="0">
                <a:solidFill>
                  <a:schemeClr val="accent1">
                    <a:lumMod val="50000"/>
                  </a:schemeClr>
                </a:solidFill>
              </a:rPr>
              <a:t>Controladores </a:t>
            </a:r>
            <a:r>
              <a:rPr lang="es-AR" sz="2000" b="1" i="1" dirty="0" err="1" smtClean="0">
                <a:solidFill>
                  <a:schemeClr val="accent1">
                    <a:lumMod val="50000"/>
                  </a:schemeClr>
                </a:solidFill>
              </a:rPr>
              <a:t>Deadbeat</a:t>
            </a:r>
            <a:r>
              <a:rPr lang="es-AR" sz="2000" b="1" i="1" dirty="0" smtClean="0">
                <a:solidFill>
                  <a:schemeClr val="accent1">
                    <a:lumMod val="50000"/>
                  </a:schemeClr>
                </a:solidFill>
              </a:rPr>
              <a:t> </a:t>
            </a:r>
            <a:r>
              <a:rPr lang="es-AR" sz="2000" b="1" dirty="0" smtClean="0">
                <a:solidFill>
                  <a:schemeClr val="accent1">
                    <a:lumMod val="50000"/>
                  </a:schemeClr>
                </a:solidFill>
              </a:rPr>
              <a:t>o de Tiempo Mínimo de Respuesta</a:t>
            </a:r>
            <a:endParaRPr lang="es-AR" sz="2000" b="1" dirty="0">
              <a:solidFill>
                <a:schemeClr val="accent1">
                  <a:lumMod val="50000"/>
                </a:schemeClr>
              </a:solidFill>
            </a:endParaRPr>
          </a:p>
        </p:txBody>
      </p:sp>
      <p:graphicFrame>
        <p:nvGraphicFramePr>
          <p:cNvPr id="15" name="1 Objeto"/>
          <p:cNvGraphicFramePr>
            <a:graphicFrameLocks noChangeAspect="1"/>
          </p:cNvGraphicFramePr>
          <p:nvPr>
            <p:extLst/>
          </p:nvPr>
        </p:nvGraphicFramePr>
        <p:xfrm>
          <a:off x="4207991" y="1569855"/>
          <a:ext cx="2444750" cy="673100"/>
        </p:xfrm>
        <a:graphic>
          <a:graphicData uri="http://schemas.openxmlformats.org/presentationml/2006/ole">
            <mc:AlternateContent xmlns:mc="http://schemas.openxmlformats.org/markup-compatibility/2006">
              <mc:Choice xmlns:v="urn:schemas-microsoft-com:vml" Requires="v">
                <p:oleObj spid="_x0000_s487454" name="Equation" r:id="rId4" imgW="1460160" imgH="406080" progId="Equation.DSMT4">
                  <p:embed/>
                </p:oleObj>
              </mc:Choice>
              <mc:Fallback>
                <p:oleObj name="Equation" r:id="rId4" imgW="1460160" imgH="406080" progId="Equation.DSMT4">
                  <p:embed/>
                  <p:pic>
                    <p:nvPicPr>
                      <p:cNvPr id="15" name="1 Objeto"/>
                      <p:cNvPicPr>
                        <a:picLocks noChangeAspect="1" noChangeArrowheads="1"/>
                      </p:cNvPicPr>
                      <p:nvPr/>
                    </p:nvPicPr>
                    <p:blipFill>
                      <a:blip r:embed="rId5"/>
                      <a:srcRect/>
                      <a:stretch>
                        <a:fillRect/>
                      </a:stretch>
                    </p:blipFill>
                    <p:spPr bwMode="auto">
                      <a:xfrm>
                        <a:off x="4207991" y="1569855"/>
                        <a:ext cx="2444750" cy="673100"/>
                      </a:xfrm>
                      <a:prstGeom prst="rect">
                        <a:avLst/>
                      </a:prstGeom>
                      <a:noFill/>
                      <a:ln>
                        <a:noFill/>
                      </a:ln>
                      <a:extLst/>
                    </p:spPr>
                  </p:pic>
                </p:oleObj>
              </mc:Fallback>
            </mc:AlternateContent>
          </a:graphicData>
        </a:graphic>
      </p:graphicFrame>
      <p:sp>
        <p:nvSpPr>
          <p:cNvPr id="20" name="Rectángulo 19"/>
          <p:cNvSpPr/>
          <p:nvPr/>
        </p:nvSpPr>
        <p:spPr>
          <a:xfrm>
            <a:off x="7483484" y="1681143"/>
            <a:ext cx="4630435" cy="369332"/>
          </a:xfrm>
          <a:prstGeom prst="rect">
            <a:avLst/>
          </a:prstGeom>
        </p:spPr>
        <p:txBody>
          <a:bodyPr wrap="none">
            <a:spAutoFit/>
          </a:bodyPr>
          <a:lstStyle/>
          <a:p>
            <a:r>
              <a:rPr lang="es-AR" dirty="0" smtClean="0">
                <a:solidFill>
                  <a:srgbClr val="008000"/>
                </a:solidFill>
              </a:rPr>
              <a:t>Y dividiendo </a:t>
            </a:r>
            <a:r>
              <a:rPr lang="es-AR" i="1" dirty="0" smtClean="0">
                <a:solidFill>
                  <a:srgbClr val="008000"/>
                </a:solidFill>
                <a:latin typeface="Times New Roman" panose="02020603050405020304" pitchFamily="18" charset="0"/>
                <a:cs typeface="Times New Roman" panose="02020603050405020304" pitchFamily="18" charset="0"/>
              </a:rPr>
              <a:t>Y</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rPr>
              <a:t> y </a:t>
            </a:r>
            <a:r>
              <a:rPr lang="es-AR" i="1" dirty="0" smtClean="0">
                <a:solidFill>
                  <a:srgbClr val="008000"/>
                </a:solidFill>
                <a:latin typeface="Times New Roman" panose="02020603050405020304" pitchFamily="18" charset="0"/>
                <a:cs typeface="Times New Roman" panose="02020603050405020304" pitchFamily="18" charset="0"/>
              </a:rPr>
              <a:t>U</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rPr>
              <a:t> por </a:t>
            </a:r>
            <a:r>
              <a:rPr lang="es-AR" i="1" dirty="0" smtClean="0">
                <a:solidFill>
                  <a:srgbClr val="008000"/>
                </a:solidFill>
                <a:latin typeface="Times New Roman" panose="02020603050405020304" pitchFamily="18" charset="0"/>
                <a:cs typeface="Times New Roman" panose="02020603050405020304" pitchFamily="18" charset="0"/>
              </a:rPr>
              <a:t>R</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rPr>
              <a:t> se obtiene: </a:t>
            </a:r>
            <a:endParaRPr lang="es-AR" dirty="0"/>
          </a:p>
        </p:txBody>
      </p:sp>
      <p:grpSp>
        <p:nvGrpSpPr>
          <p:cNvPr id="11" name="Grupo 10"/>
          <p:cNvGrpSpPr/>
          <p:nvPr/>
        </p:nvGrpSpPr>
        <p:grpSpPr>
          <a:xfrm>
            <a:off x="519984" y="2831610"/>
            <a:ext cx="11155507" cy="1652384"/>
            <a:chOff x="461669" y="2300735"/>
            <a:chExt cx="10937512" cy="1546276"/>
          </a:xfrm>
        </p:grpSpPr>
        <p:sp>
          <p:nvSpPr>
            <p:cNvPr id="8" name="Abrir llave 7"/>
            <p:cNvSpPr/>
            <p:nvPr/>
          </p:nvSpPr>
          <p:spPr>
            <a:xfrm>
              <a:off x="461669" y="2300735"/>
              <a:ext cx="227880" cy="1546276"/>
            </a:xfrm>
            <a:prstGeom prst="leftBrace">
              <a:avLst>
                <a:gd name="adj1" fmla="val 65165"/>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21" name="1 Objeto"/>
            <p:cNvGraphicFramePr>
              <a:graphicFrameLocks noChangeAspect="1"/>
            </p:cNvGraphicFramePr>
            <p:nvPr>
              <p:extLst/>
            </p:nvPr>
          </p:nvGraphicFramePr>
          <p:xfrm>
            <a:off x="759248" y="2339580"/>
            <a:ext cx="8589962" cy="693737"/>
          </p:xfrm>
          <a:graphic>
            <a:graphicData uri="http://schemas.openxmlformats.org/presentationml/2006/ole">
              <mc:AlternateContent xmlns:mc="http://schemas.openxmlformats.org/markup-compatibility/2006">
                <mc:Choice xmlns:v="urn:schemas-microsoft-com:vml" Requires="v">
                  <p:oleObj spid="_x0000_s487455" name="Equation" r:id="rId6" imgW="5130720" imgH="419040" progId="Equation.DSMT4">
                    <p:embed/>
                  </p:oleObj>
                </mc:Choice>
                <mc:Fallback>
                  <p:oleObj name="Equation" r:id="rId6" imgW="5130720" imgH="419040" progId="Equation.DSMT4">
                    <p:embed/>
                    <p:pic>
                      <p:nvPicPr>
                        <p:cNvPr id="21" name="1 Objeto"/>
                        <p:cNvPicPr>
                          <a:picLocks noChangeAspect="1" noChangeArrowheads="1"/>
                        </p:cNvPicPr>
                        <p:nvPr/>
                      </p:nvPicPr>
                      <p:blipFill>
                        <a:blip r:embed="rId7"/>
                        <a:srcRect/>
                        <a:stretch>
                          <a:fillRect/>
                        </a:stretch>
                      </p:blipFill>
                      <p:spPr bwMode="auto">
                        <a:xfrm>
                          <a:off x="759248" y="2339580"/>
                          <a:ext cx="8589962" cy="693737"/>
                        </a:xfrm>
                        <a:prstGeom prst="rect">
                          <a:avLst/>
                        </a:prstGeom>
                        <a:noFill/>
                        <a:ln>
                          <a:noFill/>
                        </a:ln>
                        <a:extLst/>
                      </p:spPr>
                    </p:pic>
                  </p:oleObj>
                </mc:Fallback>
              </mc:AlternateContent>
            </a:graphicData>
          </a:graphic>
        </p:graphicFrame>
        <p:graphicFrame>
          <p:nvGraphicFramePr>
            <p:cNvPr id="23" name="1 Objeto"/>
            <p:cNvGraphicFramePr>
              <a:graphicFrameLocks noChangeAspect="1"/>
            </p:cNvGraphicFramePr>
            <p:nvPr>
              <p:extLst/>
            </p:nvPr>
          </p:nvGraphicFramePr>
          <p:xfrm>
            <a:off x="812143" y="3153274"/>
            <a:ext cx="10587038" cy="693737"/>
          </p:xfrm>
          <a:graphic>
            <a:graphicData uri="http://schemas.openxmlformats.org/presentationml/2006/ole">
              <mc:AlternateContent xmlns:mc="http://schemas.openxmlformats.org/markup-compatibility/2006">
                <mc:Choice xmlns:v="urn:schemas-microsoft-com:vml" Requires="v">
                  <p:oleObj spid="_x0000_s487456" name="Equation" r:id="rId8" imgW="6324480" imgH="419040" progId="Equation.DSMT4">
                    <p:embed/>
                  </p:oleObj>
                </mc:Choice>
                <mc:Fallback>
                  <p:oleObj name="Equation" r:id="rId8" imgW="6324480" imgH="419040" progId="Equation.DSMT4">
                    <p:embed/>
                    <p:pic>
                      <p:nvPicPr>
                        <p:cNvPr id="23" name="1 Objeto"/>
                        <p:cNvPicPr>
                          <a:picLocks noChangeAspect="1" noChangeArrowheads="1"/>
                        </p:cNvPicPr>
                        <p:nvPr/>
                      </p:nvPicPr>
                      <p:blipFill>
                        <a:blip r:embed="rId9"/>
                        <a:srcRect/>
                        <a:stretch>
                          <a:fillRect/>
                        </a:stretch>
                      </p:blipFill>
                      <p:spPr bwMode="auto">
                        <a:xfrm>
                          <a:off x="812143" y="3153274"/>
                          <a:ext cx="10587038" cy="693737"/>
                        </a:xfrm>
                        <a:prstGeom prst="rect">
                          <a:avLst/>
                        </a:prstGeom>
                        <a:noFill/>
                        <a:ln>
                          <a:noFill/>
                        </a:ln>
                        <a:extLst/>
                      </p:spPr>
                    </p:pic>
                  </p:oleObj>
                </mc:Fallback>
              </mc:AlternateContent>
            </a:graphicData>
          </a:graphic>
        </p:graphicFrame>
      </p:grpSp>
      <p:sp>
        <p:nvSpPr>
          <p:cNvPr id="25" name="Rectángulo 24"/>
          <p:cNvSpPr/>
          <p:nvPr/>
        </p:nvSpPr>
        <p:spPr>
          <a:xfrm>
            <a:off x="288977" y="1681143"/>
            <a:ext cx="4094246" cy="369332"/>
          </a:xfrm>
          <a:prstGeom prst="rect">
            <a:avLst/>
          </a:prstGeom>
        </p:spPr>
        <p:txBody>
          <a:bodyPr wrap="square">
            <a:spAutoFit/>
          </a:bodyPr>
          <a:lstStyle/>
          <a:p>
            <a:r>
              <a:rPr lang="es-AR" dirty="0" smtClean="0">
                <a:solidFill>
                  <a:srgbClr val="008000"/>
                </a:solidFill>
              </a:rPr>
              <a:t>Siendo </a:t>
            </a:r>
            <a:r>
              <a:rPr lang="es-AR" i="1" dirty="0" smtClean="0">
                <a:solidFill>
                  <a:srgbClr val="008000"/>
                </a:solidFill>
                <a:latin typeface="Times New Roman" panose="02020603050405020304" pitchFamily="18" charset="0"/>
                <a:cs typeface="Times New Roman" panose="02020603050405020304" pitchFamily="18" charset="0"/>
              </a:rPr>
              <a:t>R</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rPr>
              <a:t> la transformada </a:t>
            </a:r>
            <a:r>
              <a:rPr lang="es-AR" i="1" dirty="0" smtClean="0">
                <a:solidFill>
                  <a:srgbClr val="008000"/>
                </a:solidFill>
                <a:latin typeface="Times New Roman" panose="02020603050405020304" pitchFamily="18" charset="0"/>
                <a:cs typeface="Times New Roman" panose="02020603050405020304" pitchFamily="18" charset="0"/>
              </a:rPr>
              <a:t>Z </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r</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k</a:t>
            </a:r>
            <a:r>
              <a:rPr lang="es-AR"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rPr>
              <a:t> </a:t>
            </a:r>
            <a:endParaRPr lang="es-AR" dirty="0"/>
          </a:p>
        </p:txBody>
      </p:sp>
      <p:graphicFrame>
        <p:nvGraphicFramePr>
          <p:cNvPr id="26" name="1 Objeto"/>
          <p:cNvGraphicFramePr>
            <a:graphicFrameLocks noChangeAspect="1"/>
          </p:cNvGraphicFramePr>
          <p:nvPr>
            <p:extLst/>
          </p:nvPr>
        </p:nvGraphicFramePr>
        <p:xfrm>
          <a:off x="639904" y="2260253"/>
          <a:ext cx="4431523" cy="397588"/>
        </p:xfrm>
        <a:graphic>
          <a:graphicData uri="http://schemas.openxmlformats.org/presentationml/2006/ole">
            <mc:AlternateContent xmlns:mc="http://schemas.openxmlformats.org/markup-compatibility/2006">
              <mc:Choice xmlns:v="urn:schemas-microsoft-com:vml" Requires="v">
                <p:oleObj spid="_x0000_s487457" name="Equation" r:id="rId10" imgW="2387520" imgH="215640" progId="Equation.DSMT4">
                  <p:embed/>
                </p:oleObj>
              </mc:Choice>
              <mc:Fallback>
                <p:oleObj name="Equation" r:id="rId10" imgW="2387520" imgH="215640" progId="Equation.DSMT4">
                  <p:embed/>
                  <p:pic>
                    <p:nvPicPr>
                      <p:cNvPr id="26" name="1 Objeto"/>
                      <p:cNvPicPr>
                        <a:picLocks noChangeAspect="1" noChangeArrowheads="1"/>
                      </p:cNvPicPr>
                      <p:nvPr/>
                    </p:nvPicPr>
                    <p:blipFill>
                      <a:blip r:embed="rId11"/>
                      <a:srcRect/>
                      <a:stretch>
                        <a:fillRect/>
                      </a:stretch>
                    </p:blipFill>
                    <p:spPr bwMode="auto">
                      <a:xfrm>
                        <a:off x="639904" y="2260253"/>
                        <a:ext cx="4431523" cy="397588"/>
                      </a:xfrm>
                      <a:prstGeom prst="rect">
                        <a:avLst/>
                      </a:prstGeom>
                      <a:noFill/>
                      <a:ln>
                        <a:noFill/>
                      </a:ln>
                      <a:extLst/>
                    </p:spPr>
                  </p:pic>
                </p:oleObj>
              </mc:Fallback>
            </mc:AlternateContent>
          </a:graphicData>
        </a:graphic>
      </p:graphicFrame>
      <p:graphicFrame>
        <p:nvGraphicFramePr>
          <p:cNvPr id="27" name="1 Objeto"/>
          <p:cNvGraphicFramePr>
            <a:graphicFrameLocks noChangeAspect="1"/>
          </p:cNvGraphicFramePr>
          <p:nvPr>
            <p:extLst/>
          </p:nvPr>
        </p:nvGraphicFramePr>
        <p:xfrm>
          <a:off x="6527550" y="2260253"/>
          <a:ext cx="5536454" cy="415142"/>
        </p:xfrm>
        <a:graphic>
          <a:graphicData uri="http://schemas.openxmlformats.org/presentationml/2006/ole">
            <mc:AlternateContent xmlns:mc="http://schemas.openxmlformats.org/markup-compatibility/2006">
              <mc:Choice xmlns:v="urn:schemas-microsoft-com:vml" Requires="v">
                <p:oleObj spid="_x0000_s487458" name="Equation" r:id="rId12" imgW="2857320" imgH="215640" progId="Equation.DSMT4">
                  <p:embed/>
                </p:oleObj>
              </mc:Choice>
              <mc:Fallback>
                <p:oleObj name="Equation" r:id="rId12" imgW="2857320" imgH="215640" progId="Equation.DSMT4">
                  <p:embed/>
                  <p:pic>
                    <p:nvPicPr>
                      <p:cNvPr id="27" name="1 Objeto"/>
                      <p:cNvPicPr>
                        <a:picLocks noChangeAspect="1" noChangeArrowheads="1"/>
                      </p:cNvPicPr>
                      <p:nvPr/>
                    </p:nvPicPr>
                    <p:blipFill>
                      <a:blip r:embed="rId13"/>
                      <a:srcRect/>
                      <a:stretch>
                        <a:fillRect/>
                      </a:stretch>
                    </p:blipFill>
                    <p:spPr bwMode="auto">
                      <a:xfrm>
                        <a:off x="6527550" y="2260253"/>
                        <a:ext cx="5536454" cy="415142"/>
                      </a:xfrm>
                      <a:prstGeom prst="rect">
                        <a:avLst/>
                      </a:prstGeom>
                      <a:noFill/>
                      <a:ln>
                        <a:noFill/>
                      </a:ln>
                      <a:extLst/>
                    </p:spPr>
                  </p:pic>
                </p:oleObj>
              </mc:Fallback>
            </mc:AlternateContent>
          </a:graphicData>
        </a:graphic>
      </p:graphicFrame>
      <p:graphicFrame>
        <p:nvGraphicFramePr>
          <p:cNvPr id="28" name="1 Objeto"/>
          <p:cNvGraphicFramePr>
            <a:graphicFrameLocks noChangeAspect="1"/>
          </p:cNvGraphicFramePr>
          <p:nvPr>
            <p:extLst/>
          </p:nvPr>
        </p:nvGraphicFramePr>
        <p:xfrm>
          <a:off x="519984" y="5818180"/>
          <a:ext cx="11609153" cy="792000"/>
        </p:xfrm>
        <a:graphic>
          <a:graphicData uri="http://schemas.openxmlformats.org/presentationml/2006/ole">
            <mc:AlternateContent xmlns:mc="http://schemas.openxmlformats.org/markup-compatibility/2006">
              <mc:Choice xmlns:v="urn:schemas-microsoft-com:vml" Requires="v">
                <p:oleObj spid="_x0000_s487459" name="Equation" r:id="rId14" imgW="5892480" imgH="406080" progId="Equation.DSMT4">
                  <p:embed/>
                </p:oleObj>
              </mc:Choice>
              <mc:Fallback>
                <p:oleObj name="Equation" r:id="rId14" imgW="5892480" imgH="406080" progId="Equation.DSMT4">
                  <p:embed/>
                  <p:pic>
                    <p:nvPicPr>
                      <p:cNvPr id="28" name="1 Objeto"/>
                      <p:cNvPicPr>
                        <a:picLocks noChangeAspect="1" noChangeArrowheads="1"/>
                      </p:cNvPicPr>
                      <p:nvPr/>
                    </p:nvPicPr>
                    <p:blipFill>
                      <a:blip r:embed="rId15"/>
                      <a:srcRect/>
                      <a:stretch>
                        <a:fillRect/>
                      </a:stretch>
                    </p:blipFill>
                    <p:spPr bwMode="auto">
                      <a:xfrm>
                        <a:off x="519984" y="5818180"/>
                        <a:ext cx="11609153" cy="792000"/>
                      </a:xfrm>
                      <a:prstGeom prst="rect">
                        <a:avLst/>
                      </a:prstGeom>
                      <a:noFill/>
                      <a:ln>
                        <a:noFill/>
                      </a:ln>
                      <a:extLst/>
                    </p:spPr>
                  </p:pic>
                </p:oleObj>
              </mc:Fallback>
            </mc:AlternateContent>
          </a:graphicData>
        </a:graphic>
      </p:graphicFrame>
      <p:graphicFrame>
        <p:nvGraphicFramePr>
          <p:cNvPr id="29" name="1 Objeto"/>
          <p:cNvGraphicFramePr>
            <a:graphicFrameLocks noChangeAspect="1"/>
          </p:cNvGraphicFramePr>
          <p:nvPr>
            <p:extLst/>
          </p:nvPr>
        </p:nvGraphicFramePr>
        <p:xfrm>
          <a:off x="516509" y="4979712"/>
          <a:ext cx="11158981" cy="792000"/>
        </p:xfrm>
        <a:graphic>
          <a:graphicData uri="http://schemas.openxmlformats.org/presentationml/2006/ole">
            <mc:AlternateContent xmlns:mc="http://schemas.openxmlformats.org/markup-compatibility/2006">
              <mc:Choice xmlns:v="urn:schemas-microsoft-com:vml" Requires="v">
                <p:oleObj spid="_x0000_s487460" name="Equation" r:id="rId16" imgW="5663880" imgH="406080" progId="Equation.DSMT4">
                  <p:embed/>
                </p:oleObj>
              </mc:Choice>
              <mc:Fallback>
                <p:oleObj name="Equation" r:id="rId16" imgW="5663880" imgH="406080" progId="Equation.DSMT4">
                  <p:embed/>
                  <p:pic>
                    <p:nvPicPr>
                      <p:cNvPr id="29" name="1 Objeto"/>
                      <p:cNvPicPr>
                        <a:picLocks noChangeAspect="1" noChangeArrowheads="1"/>
                      </p:cNvPicPr>
                      <p:nvPr/>
                    </p:nvPicPr>
                    <p:blipFill>
                      <a:blip r:embed="rId17"/>
                      <a:srcRect/>
                      <a:stretch>
                        <a:fillRect/>
                      </a:stretch>
                    </p:blipFill>
                    <p:spPr bwMode="auto">
                      <a:xfrm>
                        <a:off x="516509" y="4979712"/>
                        <a:ext cx="11158981" cy="792000"/>
                      </a:xfrm>
                      <a:prstGeom prst="rect">
                        <a:avLst/>
                      </a:prstGeom>
                      <a:noFill/>
                      <a:ln>
                        <a:noFill/>
                      </a:ln>
                      <a:extLst/>
                    </p:spPr>
                  </p:pic>
                </p:oleObj>
              </mc:Fallback>
            </mc:AlternateContent>
          </a:graphicData>
        </a:graphic>
      </p:graphicFrame>
      <p:sp>
        <p:nvSpPr>
          <p:cNvPr id="32" name="Rectángulo 31"/>
          <p:cNvSpPr/>
          <p:nvPr/>
        </p:nvSpPr>
        <p:spPr>
          <a:xfrm>
            <a:off x="519984" y="4593082"/>
            <a:ext cx="7520007" cy="369332"/>
          </a:xfrm>
          <a:prstGeom prst="rect">
            <a:avLst/>
          </a:prstGeom>
        </p:spPr>
        <p:txBody>
          <a:bodyPr wrap="none">
            <a:spAutoFit/>
          </a:bodyPr>
          <a:lstStyle/>
          <a:p>
            <a:r>
              <a:rPr lang="es-AR" dirty="0" smtClean="0">
                <a:solidFill>
                  <a:srgbClr val="008000"/>
                </a:solidFill>
              </a:rPr>
              <a:t>Lo anterior se puede reescribir obteniéndose los polinomios </a:t>
            </a:r>
            <a:r>
              <a:rPr lang="es-AR" i="1" dirty="0" smtClean="0">
                <a:solidFill>
                  <a:srgbClr val="008000"/>
                </a:solidFill>
                <a:latin typeface="Times New Roman" panose="02020603050405020304" pitchFamily="18" charset="0"/>
                <a:cs typeface="Times New Roman" panose="02020603050405020304" pitchFamily="18" charset="0"/>
              </a:rPr>
              <a:t>P</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rPr>
              <a:t> y </a:t>
            </a:r>
            <a:r>
              <a:rPr lang="es-AR" i="1" dirty="0" smtClean="0">
                <a:solidFill>
                  <a:srgbClr val="008000"/>
                </a:solidFill>
                <a:latin typeface="Times New Roman" panose="02020603050405020304" pitchFamily="18" charset="0"/>
                <a:cs typeface="Times New Roman" panose="02020603050405020304" pitchFamily="18" charset="0"/>
              </a:rPr>
              <a:t>Q</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rPr>
              <a:t>: </a:t>
            </a:r>
            <a:endParaRPr lang="es-AR" dirty="0"/>
          </a:p>
        </p:txBody>
      </p:sp>
    </p:spTree>
    <p:extLst>
      <p:ext uri="{BB962C8B-B14F-4D97-AF65-F5344CB8AC3E}">
        <p14:creationId xmlns:p14="http://schemas.microsoft.com/office/powerpoint/2010/main" val="38570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40</a:t>
            </a:fld>
            <a:endParaRPr lang="es-ES" b="1" dirty="0">
              <a:solidFill>
                <a:schemeClr val="tx1"/>
              </a:solidFill>
            </a:endParaRPr>
          </a:p>
        </p:txBody>
      </p:sp>
      <p:sp>
        <p:nvSpPr>
          <p:cNvPr id="95" name="Text Box 212"/>
          <p:cNvSpPr txBox="1">
            <a:spLocks noChangeArrowheads="1"/>
          </p:cNvSpPr>
          <p:nvPr/>
        </p:nvSpPr>
        <p:spPr bwMode="auto">
          <a:xfrm>
            <a:off x="158690" y="873076"/>
            <a:ext cx="10542913"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Funciones de transferencias de controladores resonantes</a:t>
            </a:r>
            <a:endParaRPr lang="es-AR" sz="2000" dirty="0">
              <a:effectLst>
                <a:outerShdw blurRad="38100" dist="38100" dir="2700000" algn="tl">
                  <a:srgbClr val="C0C0C0"/>
                </a:outerShdw>
              </a:effectLst>
              <a:latin typeface="Arial" charset="0"/>
            </a:endParaRPr>
          </a:p>
        </p:txBody>
      </p:sp>
      <p:graphicFrame>
        <p:nvGraphicFramePr>
          <p:cNvPr id="10" name="Objeto 9"/>
          <p:cNvGraphicFramePr>
            <a:graphicFrameLocks noChangeAspect="1"/>
          </p:cNvGraphicFramePr>
          <p:nvPr>
            <p:extLst/>
          </p:nvPr>
        </p:nvGraphicFramePr>
        <p:xfrm>
          <a:off x="482538" y="2186771"/>
          <a:ext cx="1972966" cy="790984"/>
        </p:xfrm>
        <a:graphic>
          <a:graphicData uri="http://schemas.openxmlformats.org/presentationml/2006/ole">
            <mc:AlternateContent xmlns:mc="http://schemas.openxmlformats.org/markup-compatibility/2006">
              <mc:Choice xmlns:v="urn:schemas-microsoft-com:vml" Requires="v">
                <p:oleObj spid="_x0000_s517134" name="Equation" r:id="rId4" imgW="1409400" imgH="558720" progId="Equation.DSMT4">
                  <p:embed/>
                </p:oleObj>
              </mc:Choice>
              <mc:Fallback>
                <p:oleObj name="Equation" r:id="rId4" imgW="1409400" imgH="558720" progId="Equation.DSMT4">
                  <p:embed/>
                  <p:pic>
                    <p:nvPicPr>
                      <p:cNvPr id="10" name="Objeto 9"/>
                      <p:cNvPicPr>
                        <a:picLocks noChangeAspect="1" noChangeArrowheads="1"/>
                      </p:cNvPicPr>
                      <p:nvPr/>
                    </p:nvPicPr>
                    <p:blipFill>
                      <a:blip r:embed="rId5"/>
                      <a:srcRect/>
                      <a:stretch>
                        <a:fillRect/>
                      </a:stretch>
                    </p:blipFill>
                    <p:spPr bwMode="auto">
                      <a:xfrm>
                        <a:off x="482538" y="2186771"/>
                        <a:ext cx="1972966" cy="790984"/>
                      </a:xfrm>
                      <a:prstGeom prst="rect">
                        <a:avLst/>
                      </a:prstGeom>
                      <a:solidFill>
                        <a:srgbClr val="FFC000"/>
                      </a:solidFill>
                    </p:spPr>
                  </p:pic>
                </p:oleObj>
              </mc:Fallback>
            </mc:AlternateContent>
          </a:graphicData>
        </a:graphic>
      </p:graphicFrame>
      <p:graphicFrame>
        <p:nvGraphicFramePr>
          <p:cNvPr id="96" name="Objeto 95"/>
          <p:cNvGraphicFramePr>
            <a:graphicFrameLocks noChangeAspect="1"/>
          </p:cNvGraphicFramePr>
          <p:nvPr>
            <p:extLst/>
          </p:nvPr>
        </p:nvGraphicFramePr>
        <p:xfrm>
          <a:off x="5149979" y="2332429"/>
          <a:ext cx="1617663" cy="395288"/>
        </p:xfrm>
        <a:graphic>
          <a:graphicData uri="http://schemas.openxmlformats.org/presentationml/2006/ole">
            <mc:AlternateContent xmlns:mc="http://schemas.openxmlformats.org/markup-compatibility/2006">
              <mc:Choice xmlns:v="urn:schemas-microsoft-com:vml" Requires="v">
                <p:oleObj spid="_x0000_s517135" name="Equation" r:id="rId6" imgW="1155600" imgH="279360" progId="Equation.DSMT4">
                  <p:embed/>
                </p:oleObj>
              </mc:Choice>
              <mc:Fallback>
                <p:oleObj name="Equation" r:id="rId6" imgW="1155600" imgH="279360" progId="Equation.DSMT4">
                  <p:embed/>
                  <p:pic>
                    <p:nvPicPr>
                      <p:cNvPr id="96" name="Objeto 95"/>
                      <p:cNvPicPr>
                        <a:picLocks noChangeAspect="1" noChangeArrowheads="1"/>
                      </p:cNvPicPr>
                      <p:nvPr/>
                    </p:nvPicPr>
                    <p:blipFill>
                      <a:blip r:embed="rId7"/>
                      <a:srcRect/>
                      <a:stretch>
                        <a:fillRect/>
                      </a:stretch>
                    </p:blipFill>
                    <p:spPr bwMode="auto">
                      <a:xfrm>
                        <a:off x="5149979" y="2332429"/>
                        <a:ext cx="1617663" cy="395288"/>
                      </a:xfrm>
                      <a:prstGeom prst="rect">
                        <a:avLst/>
                      </a:prstGeom>
                      <a:solidFill>
                        <a:srgbClr val="FFC000"/>
                      </a:solidFill>
                    </p:spPr>
                  </p:pic>
                </p:oleObj>
              </mc:Fallback>
            </mc:AlternateContent>
          </a:graphicData>
        </a:graphic>
      </p:graphicFrame>
      <p:sp>
        <p:nvSpPr>
          <p:cNvPr id="11" name="Rectángulo 10"/>
          <p:cNvSpPr/>
          <p:nvPr/>
        </p:nvSpPr>
        <p:spPr>
          <a:xfrm>
            <a:off x="6989261" y="2329101"/>
            <a:ext cx="5084472" cy="707886"/>
          </a:xfrm>
          <a:prstGeom prst="rect">
            <a:avLst/>
          </a:prstGeom>
        </p:spPr>
        <p:txBody>
          <a:bodyPr wrap="square">
            <a:spAutoFit/>
          </a:bodyPr>
          <a:lstStyle/>
          <a:p>
            <a:pPr algn="just"/>
            <a:r>
              <a:rPr lang="es-AR" sz="2000" dirty="0" smtClean="0">
                <a:solidFill>
                  <a:srgbClr val="0000FF"/>
                </a:solidFill>
                <a:latin typeface="Times New Roman" panose="02020603050405020304" pitchFamily="18" charset="0"/>
                <a:cs typeface="Times New Roman" panose="02020603050405020304" pitchFamily="18" charset="0"/>
              </a:rPr>
              <a:t>Siendo </a:t>
            </a:r>
            <a:r>
              <a:rPr lang="es-AR" sz="2000" i="1" dirty="0" err="1" smtClean="0">
                <a:solidFill>
                  <a:srgbClr val="0000FF"/>
                </a:solidFill>
                <a:latin typeface="Times New Roman" pitchFamily="18" charset="0"/>
              </a:rPr>
              <a:t>f</a:t>
            </a:r>
            <a:r>
              <a:rPr lang="es-AR" sz="2000" baseline="-25000" dirty="0" err="1" smtClean="0">
                <a:solidFill>
                  <a:srgbClr val="0000FF"/>
                </a:solidFill>
                <a:latin typeface="Times New Roman" pitchFamily="18" charset="0"/>
              </a:rPr>
              <a:t>o</a:t>
            </a:r>
            <a:r>
              <a:rPr lang="es-AR" sz="2000" dirty="0" smtClean="0">
                <a:solidFill>
                  <a:srgbClr val="0000FF"/>
                </a:solidFill>
                <a:latin typeface="Times New Roman" pitchFamily="18" charset="0"/>
              </a:rPr>
              <a:t>  la frecuencia fundamental de una señal sinusoidal pura.</a:t>
            </a:r>
            <a:endParaRPr lang="es-AR" sz="2000" dirty="0"/>
          </a:p>
        </p:txBody>
      </p:sp>
      <p:graphicFrame>
        <p:nvGraphicFramePr>
          <p:cNvPr id="97" name="Objeto 96"/>
          <p:cNvGraphicFramePr>
            <a:graphicFrameLocks noChangeAspect="1"/>
          </p:cNvGraphicFramePr>
          <p:nvPr>
            <p:extLst/>
          </p:nvPr>
        </p:nvGraphicFramePr>
        <p:xfrm>
          <a:off x="2920174" y="2187180"/>
          <a:ext cx="2008187" cy="790575"/>
        </p:xfrm>
        <a:graphic>
          <a:graphicData uri="http://schemas.openxmlformats.org/presentationml/2006/ole">
            <mc:AlternateContent xmlns:mc="http://schemas.openxmlformats.org/markup-compatibility/2006">
              <mc:Choice xmlns:v="urn:schemas-microsoft-com:vml" Requires="v">
                <p:oleObj spid="_x0000_s517136" name="Equation" r:id="rId8" imgW="1434960" imgH="558720" progId="Equation.DSMT4">
                  <p:embed/>
                </p:oleObj>
              </mc:Choice>
              <mc:Fallback>
                <p:oleObj name="Equation" r:id="rId8" imgW="1434960" imgH="558720" progId="Equation.DSMT4">
                  <p:embed/>
                  <p:pic>
                    <p:nvPicPr>
                      <p:cNvPr id="97" name="Objeto 96"/>
                      <p:cNvPicPr>
                        <a:picLocks noChangeAspect="1" noChangeArrowheads="1"/>
                      </p:cNvPicPr>
                      <p:nvPr/>
                    </p:nvPicPr>
                    <p:blipFill>
                      <a:blip r:embed="rId9"/>
                      <a:srcRect/>
                      <a:stretch>
                        <a:fillRect/>
                      </a:stretch>
                    </p:blipFill>
                    <p:spPr bwMode="auto">
                      <a:xfrm>
                        <a:off x="2920174" y="2187180"/>
                        <a:ext cx="2008187" cy="790575"/>
                      </a:xfrm>
                      <a:prstGeom prst="rect">
                        <a:avLst/>
                      </a:prstGeom>
                      <a:solidFill>
                        <a:srgbClr val="FFC000"/>
                      </a:solidFill>
                    </p:spPr>
                  </p:pic>
                </p:oleObj>
              </mc:Fallback>
            </mc:AlternateContent>
          </a:graphicData>
        </a:graphic>
      </p:graphicFrame>
      <p:sp>
        <p:nvSpPr>
          <p:cNvPr id="102" name="Rectángulo 101"/>
          <p:cNvSpPr/>
          <p:nvPr/>
        </p:nvSpPr>
        <p:spPr>
          <a:xfrm>
            <a:off x="219965" y="1419453"/>
            <a:ext cx="11477692" cy="707886"/>
          </a:xfrm>
          <a:prstGeom prst="rect">
            <a:avLst/>
          </a:prstGeom>
        </p:spPr>
        <p:txBody>
          <a:bodyPr wrap="square">
            <a:spAutoFit/>
          </a:bodyPr>
          <a:lstStyle/>
          <a:p>
            <a:r>
              <a:rPr lang="es-AR" sz="2000" dirty="0" smtClean="0">
                <a:solidFill>
                  <a:srgbClr val="0000FF"/>
                </a:solidFill>
                <a:latin typeface="Times New Roman" panose="02020603050405020304" pitchFamily="18" charset="0"/>
                <a:cs typeface="Times New Roman" panose="02020603050405020304" pitchFamily="18" charset="0"/>
              </a:rPr>
              <a:t>Como se vio anteriormente, para hacer el seguimiento de una señal sinusoidal pura de frecuencia </a:t>
            </a:r>
            <a:r>
              <a:rPr lang="es-AR" sz="2000" dirty="0" err="1" smtClean="0">
                <a:solidFill>
                  <a:srgbClr val="0000FF"/>
                </a:solidFill>
                <a:latin typeface="Symbol" panose="05050102010706020507" pitchFamily="18" charset="2"/>
                <a:cs typeface="Times New Roman" panose="02020603050405020304" pitchFamily="18" charset="0"/>
              </a:rPr>
              <a:t>w</a:t>
            </a:r>
            <a:r>
              <a:rPr lang="es-AR" sz="2000" baseline="-25000" dirty="0" err="1" smtClean="0">
                <a:solidFill>
                  <a:srgbClr val="0000FF"/>
                </a:solidFill>
                <a:latin typeface="Times New Roman" panose="02020603050405020304" pitchFamily="18" charset="0"/>
                <a:cs typeface="Times New Roman" panose="02020603050405020304" pitchFamily="18" charset="0"/>
              </a:rPr>
              <a:t>o</a:t>
            </a:r>
            <a:r>
              <a:rPr lang="es-AR" sz="2000" dirty="0" smtClean="0">
                <a:solidFill>
                  <a:srgbClr val="0000FF"/>
                </a:solidFill>
                <a:latin typeface="Times New Roman" panose="02020603050405020304" pitchFamily="18" charset="0"/>
                <a:cs typeface="Times New Roman" panose="02020603050405020304" pitchFamily="18" charset="0"/>
              </a:rPr>
              <a:t> las formas básicas del compensador por modelo interno a utilizar pueden ser las siguientes:</a:t>
            </a:r>
            <a:endParaRPr lang="es-AR" sz="2000" dirty="0"/>
          </a:p>
        </p:txBody>
      </p:sp>
      <p:sp>
        <p:nvSpPr>
          <p:cNvPr id="103" name="Rectángulo 102"/>
          <p:cNvSpPr/>
          <p:nvPr/>
        </p:nvSpPr>
        <p:spPr>
          <a:xfrm>
            <a:off x="219965" y="3206790"/>
            <a:ext cx="11477692" cy="707886"/>
          </a:xfrm>
          <a:prstGeom prst="rect">
            <a:avLst/>
          </a:prstGeom>
        </p:spPr>
        <p:txBody>
          <a:bodyPr wrap="square">
            <a:spAutoFit/>
          </a:bodyPr>
          <a:lstStyle/>
          <a:p>
            <a:pPr algn="just"/>
            <a:r>
              <a:rPr lang="es-AR" sz="2000" b="1" dirty="0" smtClean="0">
                <a:solidFill>
                  <a:srgbClr val="0000FF"/>
                </a:solidFill>
                <a:latin typeface="Times New Roman" panose="02020603050405020304" pitchFamily="18" charset="0"/>
                <a:cs typeface="Times New Roman" panose="02020603050405020304" pitchFamily="18" charset="0"/>
              </a:rPr>
              <a:t>Estos compensadores son conocidos como resonantes, e introducen una ganancia infinita en la frecuencia de resonancia </a:t>
            </a:r>
            <a:r>
              <a:rPr lang="es-AR" sz="2000" b="1" i="1" dirty="0" smtClean="0">
                <a:solidFill>
                  <a:srgbClr val="0000FF"/>
                </a:solidFill>
                <a:latin typeface="Times New Roman" panose="02020603050405020304" pitchFamily="18" charset="0"/>
                <a:cs typeface="Times New Roman" panose="02020603050405020304" pitchFamily="18" charset="0"/>
              </a:rPr>
              <a:t>± </a:t>
            </a:r>
            <a:r>
              <a:rPr lang="es-AR" sz="2000" b="1" i="1" dirty="0" err="1" smtClean="0">
                <a:solidFill>
                  <a:srgbClr val="0000FF"/>
                </a:solidFill>
                <a:latin typeface="Times New Roman" panose="02020603050405020304" pitchFamily="18" charset="0"/>
                <a:cs typeface="Times New Roman" panose="02020603050405020304" pitchFamily="18" charset="0"/>
              </a:rPr>
              <a:t>j</a:t>
            </a:r>
            <a:r>
              <a:rPr lang="es-AR" sz="2000" b="1" dirty="0" err="1" smtClean="0">
                <a:solidFill>
                  <a:srgbClr val="0000FF"/>
                </a:solidFill>
                <a:latin typeface="Symbol" panose="05050102010706020507" pitchFamily="18" charset="2"/>
                <a:cs typeface="Times New Roman" panose="02020603050405020304" pitchFamily="18" charset="0"/>
              </a:rPr>
              <a:t>w</a:t>
            </a:r>
            <a:r>
              <a:rPr lang="es-AR" sz="2000" b="1" baseline="-25000" dirty="0" err="1" smtClean="0">
                <a:solidFill>
                  <a:srgbClr val="0000FF"/>
                </a:solidFill>
                <a:latin typeface="Times New Roman" panose="02020603050405020304" pitchFamily="18" charset="0"/>
                <a:cs typeface="Times New Roman" panose="02020603050405020304" pitchFamily="18" charset="0"/>
              </a:rPr>
              <a:t>o</a:t>
            </a:r>
            <a:endParaRPr lang="es-AR" sz="2000" b="1" baseline="-25000" dirty="0">
              <a:solidFill>
                <a:srgbClr val="0000FF"/>
              </a:solidFill>
            </a:endParaRPr>
          </a:p>
        </p:txBody>
      </p:sp>
      <p:sp>
        <p:nvSpPr>
          <p:cNvPr id="18" name="Rectángulo 17"/>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sp>
        <p:nvSpPr>
          <p:cNvPr id="19" name="Rectángulo 18"/>
          <p:cNvSpPr/>
          <p:nvPr/>
        </p:nvSpPr>
        <p:spPr>
          <a:xfrm>
            <a:off x="158690" y="4116438"/>
            <a:ext cx="11780691" cy="2477601"/>
          </a:xfrm>
          <a:prstGeom prst="rect">
            <a:avLst/>
          </a:prstGeom>
        </p:spPr>
        <p:txBody>
          <a:bodyPr wrap="square">
            <a:spAutoFit/>
          </a:bodyPr>
          <a:lstStyle/>
          <a:p>
            <a:pPr algn="just">
              <a:spcAft>
                <a:spcPts val="600"/>
              </a:spcAft>
            </a:pPr>
            <a:r>
              <a:rPr lang="es-AR" sz="2000" dirty="0" smtClean="0">
                <a:solidFill>
                  <a:srgbClr val="0000FF"/>
                </a:solidFill>
                <a:latin typeface="Times New Roman" panose="02020603050405020304" pitchFamily="18" charset="0"/>
                <a:cs typeface="Times New Roman" panose="02020603050405020304" pitchFamily="18" charset="0"/>
              </a:rPr>
              <a:t>Se observa que: </a:t>
            </a:r>
          </a:p>
          <a:p>
            <a:pPr marL="514350" indent="-514350" algn="just">
              <a:spcAft>
                <a:spcPts val="600"/>
              </a:spcAft>
              <a:buAutoNum type="romanLcParenBoth"/>
            </a:pPr>
            <a:r>
              <a:rPr lang="es-AR" sz="2000" dirty="0" smtClean="0">
                <a:solidFill>
                  <a:srgbClr val="0000FF"/>
                </a:solidFill>
                <a:latin typeface="Times New Roman" panose="02020603050405020304" pitchFamily="18" charset="0"/>
                <a:cs typeface="Times New Roman" panose="02020603050405020304" pitchFamily="18" charset="0"/>
              </a:rPr>
              <a:t>Estos compensadores son elementos </a:t>
            </a:r>
            <a:r>
              <a:rPr lang="es-AR" sz="2000" b="1" dirty="0" smtClean="0">
                <a:solidFill>
                  <a:srgbClr val="0000FF"/>
                </a:solidFill>
                <a:latin typeface="Times New Roman" panose="02020603050405020304" pitchFamily="18" charset="0"/>
                <a:cs typeface="Times New Roman" panose="02020603050405020304" pitchFamily="18" charset="0"/>
              </a:rPr>
              <a:t>resonantes ideales</a:t>
            </a:r>
            <a:r>
              <a:rPr lang="es-AR" sz="2000" dirty="0" smtClean="0">
                <a:solidFill>
                  <a:srgbClr val="0000FF"/>
                </a:solidFill>
                <a:latin typeface="Times New Roman" panose="02020603050405020304" pitchFamily="18" charset="0"/>
                <a:cs typeface="Times New Roman" panose="02020603050405020304" pitchFamily="18" charset="0"/>
              </a:rPr>
              <a:t>, </a:t>
            </a:r>
            <a:r>
              <a:rPr lang="es-AR" sz="2000" b="1" dirty="0" smtClean="0">
                <a:solidFill>
                  <a:srgbClr val="0000FF"/>
                </a:solidFill>
                <a:latin typeface="Times New Roman" panose="02020603050405020304" pitchFamily="18" charset="0"/>
                <a:cs typeface="Times New Roman" panose="02020603050405020304" pitchFamily="18" charset="0"/>
              </a:rPr>
              <a:t>sin pérdidas</a:t>
            </a:r>
            <a:r>
              <a:rPr lang="es-AR" sz="2000" dirty="0" smtClean="0">
                <a:solidFill>
                  <a:srgbClr val="0000FF"/>
                </a:solidFill>
                <a:latin typeface="Times New Roman" panose="02020603050405020304" pitchFamily="18" charset="0"/>
                <a:cs typeface="Times New Roman" panose="02020603050405020304" pitchFamily="18" charset="0"/>
              </a:rPr>
              <a:t>, dado que no poseen factor de amortiguamiento. </a:t>
            </a:r>
          </a:p>
          <a:p>
            <a:pPr marL="514350" indent="-514350" algn="just">
              <a:spcAft>
                <a:spcPts val="600"/>
              </a:spcAft>
              <a:buAutoNum type="romanLcParenBoth"/>
            </a:pPr>
            <a:r>
              <a:rPr lang="es-AR" sz="2000" dirty="0" smtClean="0">
                <a:solidFill>
                  <a:srgbClr val="0000FF"/>
                </a:solidFill>
                <a:latin typeface="Times New Roman" panose="02020603050405020304" pitchFamily="18" charset="0"/>
                <a:cs typeface="Times New Roman" panose="02020603050405020304" pitchFamily="18" charset="0"/>
              </a:rPr>
              <a:t>Tienen alta selectividad en la frecuencia de resonancia, por lo que producen un seguimiento preciso de la frecuencia de la señal que se quiere seguir o rechazar (según desde donde se observe).</a:t>
            </a:r>
          </a:p>
          <a:p>
            <a:pPr marL="514350" indent="-514350" algn="just">
              <a:spcAft>
                <a:spcPts val="600"/>
              </a:spcAft>
              <a:buFontTx/>
              <a:buAutoNum type="romanLcParenBoth"/>
            </a:pPr>
            <a:r>
              <a:rPr lang="es-AR" sz="2000" dirty="0" smtClean="0">
                <a:solidFill>
                  <a:srgbClr val="0000FF"/>
                </a:solidFill>
                <a:latin typeface="Times New Roman" panose="02020603050405020304" pitchFamily="18" charset="0"/>
                <a:cs typeface="Times New Roman" panose="02020603050405020304" pitchFamily="18" charset="0"/>
              </a:rPr>
              <a:t>Su </a:t>
            </a:r>
            <a:r>
              <a:rPr lang="es-AR" sz="2000" dirty="0">
                <a:solidFill>
                  <a:srgbClr val="0000FF"/>
                </a:solidFill>
                <a:latin typeface="Times New Roman" panose="02020603050405020304" pitchFamily="18" charset="0"/>
                <a:cs typeface="Times New Roman" panose="02020603050405020304" pitchFamily="18" charset="0"/>
              </a:rPr>
              <a:t>efectividad </a:t>
            </a:r>
            <a:r>
              <a:rPr lang="es-AR" sz="2000" dirty="0" smtClean="0">
                <a:solidFill>
                  <a:srgbClr val="0000FF"/>
                </a:solidFill>
                <a:latin typeface="Times New Roman" panose="02020603050405020304" pitchFamily="18" charset="0"/>
                <a:cs typeface="Times New Roman" panose="02020603050405020304" pitchFamily="18" charset="0"/>
              </a:rPr>
              <a:t>en una </a:t>
            </a:r>
            <a:r>
              <a:rPr lang="es-AR" sz="2000" dirty="0">
                <a:solidFill>
                  <a:srgbClr val="0000FF"/>
                </a:solidFill>
                <a:latin typeface="Times New Roman" panose="02020603050405020304" pitchFamily="18" charset="0"/>
                <a:cs typeface="Times New Roman" panose="02020603050405020304" pitchFamily="18" charset="0"/>
              </a:rPr>
              <a:t>implementación digital, dependerá </a:t>
            </a:r>
            <a:r>
              <a:rPr lang="es-AR" sz="2000" dirty="0" smtClean="0">
                <a:solidFill>
                  <a:srgbClr val="0000FF"/>
                </a:solidFill>
                <a:latin typeface="Times New Roman" panose="02020603050405020304" pitchFamily="18" charset="0"/>
                <a:cs typeface="Times New Roman" panose="02020603050405020304" pitchFamily="18" charset="0"/>
              </a:rPr>
              <a:t>fuertemente del </a:t>
            </a:r>
            <a:r>
              <a:rPr lang="es-AR" sz="2000" dirty="0">
                <a:solidFill>
                  <a:srgbClr val="0000FF"/>
                </a:solidFill>
                <a:latin typeface="Times New Roman" panose="02020603050405020304" pitchFamily="18" charset="0"/>
                <a:cs typeface="Times New Roman" panose="02020603050405020304" pitchFamily="18" charset="0"/>
              </a:rPr>
              <a:t>método de aproximación seleccionado</a:t>
            </a:r>
            <a:r>
              <a:rPr lang="es-AR" sz="2000" dirty="0" smtClean="0">
                <a:solidFill>
                  <a:srgbClr val="0000FF"/>
                </a:solidFill>
                <a:latin typeface="Times New Roman" panose="02020603050405020304" pitchFamily="18" charset="0"/>
                <a:cs typeface="Times New Roman" panose="02020603050405020304" pitchFamily="18" charset="0"/>
              </a:rPr>
              <a:t>.</a:t>
            </a:r>
            <a:endParaRPr lang="es-AR" sz="2000" dirty="0"/>
          </a:p>
        </p:txBody>
      </p:sp>
    </p:spTree>
    <p:extLst>
      <p:ext uri="{BB962C8B-B14F-4D97-AF65-F5344CB8AC3E}">
        <p14:creationId xmlns:p14="http://schemas.microsoft.com/office/powerpoint/2010/main" val="44730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41</a:t>
            </a:fld>
            <a:endParaRPr lang="es-ES" b="1" dirty="0">
              <a:solidFill>
                <a:schemeClr val="tx1"/>
              </a:solidFill>
            </a:endParaRPr>
          </a:p>
        </p:txBody>
      </p:sp>
      <p:graphicFrame>
        <p:nvGraphicFramePr>
          <p:cNvPr id="10" name="Objeto 9"/>
          <p:cNvGraphicFramePr>
            <a:graphicFrameLocks noChangeAspect="1"/>
          </p:cNvGraphicFramePr>
          <p:nvPr>
            <p:extLst/>
          </p:nvPr>
        </p:nvGraphicFramePr>
        <p:xfrm>
          <a:off x="255961" y="762943"/>
          <a:ext cx="1972966" cy="790984"/>
        </p:xfrm>
        <a:graphic>
          <a:graphicData uri="http://schemas.openxmlformats.org/presentationml/2006/ole">
            <mc:AlternateContent xmlns:mc="http://schemas.openxmlformats.org/markup-compatibility/2006">
              <mc:Choice xmlns:v="urn:schemas-microsoft-com:vml" Requires="v">
                <p:oleObj spid="_x0000_s518170" name="Equation" r:id="rId4" imgW="1409400" imgH="558720" progId="Equation.DSMT4">
                  <p:embed/>
                </p:oleObj>
              </mc:Choice>
              <mc:Fallback>
                <p:oleObj name="Equation" r:id="rId4" imgW="1409400" imgH="558720" progId="Equation.DSMT4">
                  <p:embed/>
                  <p:pic>
                    <p:nvPicPr>
                      <p:cNvPr id="10" name="Objeto 9"/>
                      <p:cNvPicPr>
                        <a:picLocks noChangeAspect="1" noChangeArrowheads="1"/>
                      </p:cNvPicPr>
                      <p:nvPr/>
                    </p:nvPicPr>
                    <p:blipFill>
                      <a:blip r:embed="rId5"/>
                      <a:srcRect/>
                      <a:stretch>
                        <a:fillRect/>
                      </a:stretch>
                    </p:blipFill>
                    <p:spPr bwMode="auto">
                      <a:xfrm>
                        <a:off x="255961" y="762943"/>
                        <a:ext cx="1972966" cy="790984"/>
                      </a:xfrm>
                      <a:prstGeom prst="rect">
                        <a:avLst/>
                      </a:prstGeom>
                      <a:solidFill>
                        <a:srgbClr val="FFC000"/>
                      </a:solidFill>
                    </p:spPr>
                  </p:pic>
                </p:oleObj>
              </mc:Fallback>
            </mc:AlternateContent>
          </a:graphicData>
        </a:graphic>
      </p:graphicFrame>
      <p:graphicFrame>
        <p:nvGraphicFramePr>
          <p:cNvPr id="96" name="Objeto 95"/>
          <p:cNvGraphicFramePr>
            <a:graphicFrameLocks noChangeAspect="1"/>
          </p:cNvGraphicFramePr>
          <p:nvPr>
            <p:extLst/>
          </p:nvPr>
        </p:nvGraphicFramePr>
        <p:xfrm>
          <a:off x="4949825" y="908050"/>
          <a:ext cx="2292350" cy="395288"/>
        </p:xfrm>
        <a:graphic>
          <a:graphicData uri="http://schemas.openxmlformats.org/presentationml/2006/ole">
            <mc:AlternateContent xmlns:mc="http://schemas.openxmlformats.org/markup-compatibility/2006">
              <mc:Choice xmlns:v="urn:schemas-microsoft-com:vml" Requires="v">
                <p:oleObj spid="_x0000_s518171" name="Equation" r:id="rId6" imgW="1638000" imgH="279360" progId="Equation.DSMT4">
                  <p:embed/>
                </p:oleObj>
              </mc:Choice>
              <mc:Fallback>
                <p:oleObj name="Equation" r:id="rId6" imgW="1638000" imgH="279360" progId="Equation.DSMT4">
                  <p:embed/>
                  <p:pic>
                    <p:nvPicPr>
                      <p:cNvPr id="96" name="Objeto 95"/>
                      <p:cNvPicPr>
                        <a:picLocks noChangeAspect="1" noChangeArrowheads="1"/>
                      </p:cNvPicPr>
                      <p:nvPr/>
                    </p:nvPicPr>
                    <p:blipFill>
                      <a:blip r:embed="rId7"/>
                      <a:srcRect/>
                      <a:stretch>
                        <a:fillRect/>
                      </a:stretch>
                    </p:blipFill>
                    <p:spPr bwMode="auto">
                      <a:xfrm>
                        <a:off x="4949825" y="908050"/>
                        <a:ext cx="2292350" cy="395288"/>
                      </a:xfrm>
                      <a:prstGeom prst="rect">
                        <a:avLst/>
                      </a:prstGeom>
                      <a:solidFill>
                        <a:srgbClr val="FFC000"/>
                      </a:solidFill>
                    </p:spPr>
                  </p:pic>
                </p:oleObj>
              </mc:Fallback>
            </mc:AlternateContent>
          </a:graphicData>
        </a:graphic>
      </p:graphicFrame>
      <p:graphicFrame>
        <p:nvGraphicFramePr>
          <p:cNvPr id="97" name="Objeto 96"/>
          <p:cNvGraphicFramePr>
            <a:graphicFrameLocks noChangeAspect="1"/>
          </p:cNvGraphicFramePr>
          <p:nvPr>
            <p:extLst/>
          </p:nvPr>
        </p:nvGraphicFramePr>
        <p:xfrm>
          <a:off x="2693597" y="763352"/>
          <a:ext cx="2008187" cy="790575"/>
        </p:xfrm>
        <a:graphic>
          <a:graphicData uri="http://schemas.openxmlformats.org/presentationml/2006/ole">
            <mc:AlternateContent xmlns:mc="http://schemas.openxmlformats.org/markup-compatibility/2006">
              <mc:Choice xmlns:v="urn:schemas-microsoft-com:vml" Requires="v">
                <p:oleObj spid="_x0000_s518172" name="Equation" r:id="rId8" imgW="1434960" imgH="558720" progId="Equation.DSMT4">
                  <p:embed/>
                </p:oleObj>
              </mc:Choice>
              <mc:Fallback>
                <p:oleObj name="Equation" r:id="rId8" imgW="1434960" imgH="558720" progId="Equation.DSMT4">
                  <p:embed/>
                  <p:pic>
                    <p:nvPicPr>
                      <p:cNvPr id="97" name="Objeto 96"/>
                      <p:cNvPicPr>
                        <a:picLocks noChangeAspect="1" noChangeArrowheads="1"/>
                      </p:cNvPicPr>
                      <p:nvPr/>
                    </p:nvPicPr>
                    <p:blipFill>
                      <a:blip r:embed="rId9"/>
                      <a:srcRect/>
                      <a:stretch>
                        <a:fillRect/>
                      </a:stretch>
                    </p:blipFill>
                    <p:spPr bwMode="auto">
                      <a:xfrm>
                        <a:off x="2693597" y="763352"/>
                        <a:ext cx="2008187" cy="790575"/>
                      </a:xfrm>
                      <a:prstGeom prst="rect">
                        <a:avLst/>
                      </a:prstGeom>
                      <a:solidFill>
                        <a:srgbClr val="FFC000"/>
                      </a:solidFill>
                    </p:spPr>
                  </p:pic>
                </p:oleObj>
              </mc:Fallback>
            </mc:AlternateContent>
          </a:graphicData>
        </a:graphic>
      </p:graphicFrame>
      <p:sp>
        <p:nvSpPr>
          <p:cNvPr id="18" name="Rectángulo 17"/>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pic>
        <p:nvPicPr>
          <p:cNvPr id="3" name="Imagen 2"/>
          <p:cNvPicPr>
            <a:picLocks noChangeAspect="1"/>
          </p:cNvPicPr>
          <p:nvPr/>
        </p:nvPicPr>
        <p:blipFill rotWithShape="1">
          <a:blip r:embed="rId10"/>
          <a:srcRect l="5103" t="6484" r="7077"/>
          <a:stretch/>
        </p:blipFill>
        <p:spPr>
          <a:xfrm>
            <a:off x="255961" y="1787391"/>
            <a:ext cx="6110292" cy="4867284"/>
          </a:xfrm>
          <a:prstGeom prst="rect">
            <a:avLst/>
          </a:prstGeom>
        </p:spPr>
      </p:pic>
      <p:cxnSp>
        <p:nvCxnSpPr>
          <p:cNvPr id="14" name="Conector recto 13"/>
          <p:cNvCxnSpPr/>
          <p:nvPr/>
        </p:nvCxnSpPr>
        <p:spPr>
          <a:xfrm>
            <a:off x="4505960" y="2956157"/>
            <a:ext cx="584417"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8" name="Conector recto 97"/>
          <p:cNvCxnSpPr/>
          <p:nvPr/>
        </p:nvCxnSpPr>
        <p:spPr>
          <a:xfrm>
            <a:off x="4505960" y="2462369"/>
            <a:ext cx="58441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99" name="Objeto 98"/>
          <p:cNvGraphicFramePr>
            <a:graphicFrameLocks noChangeAspect="1"/>
          </p:cNvGraphicFramePr>
          <p:nvPr>
            <p:extLst/>
          </p:nvPr>
        </p:nvGraphicFramePr>
        <p:xfrm>
          <a:off x="5234622" y="2255672"/>
          <a:ext cx="746125" cy="395288"/>
        </p:xfrm>
        <a:graphic>
          <a:graphicData uri="http://schemas.openxmlformats.org/presentationml/2006/ole">
            <mc:AlternateContent xmlns:mc="http://schemas.openxmlformats.org/markup-compatibility/2006">
              <mc:Choice xmlns:v="urn:schemas-microsoft-com:vml" Requires="v">
                <p:oleObj spid="_x0000_s518173" name="Equation" r:id="rId11" imgW="533160" imgH="279360" progId="Equation.DSMT4">
                  <p:embed/>
                </p:oleObj>
              </mc:Choice>
              <mc:Fallback>
                <p:oleObj name="Equation" r:id="rId11" imgW="533160" imgH="279360" progId="Equation.DSMT4">
                  <p:embed/>
                  <p:pic>
                    <p:nvPicPr>
                      <p:cNvPr id="99" name="Objeto 98"/>
                      <p:cNvPicPr>
                        <a:picLocks noChangeAspect="1" noChangeArrowheads="1"/>
                      </p:cNvPicPr>
                      <p:nvPr/>
                    </p:nvPicPr>
                    <p:blipFill>
                      <a:blip r:embed="rId12"/>
                      <a:srcRect/>
                      <a:stretch>
                        <a:fillRect/>
                      </a:stretch>
                    </p:blipFill>
                    <p:spPr bwMode="auto">
                      <a:xfrm>
                        <a:off x="5234622" y="2255672"/>
                        <a:ext cx="746125" cy="395288"/>
                      </a:xfrm>
                      <a:prstGeom prst="rect">
                        <a:avLst/>
                      </a:prstGeom>
                      <a:solidFill>
                        <a:srgbClr val="FFFF00"/>
                      </a:solidFill>
                    </p:spPr>
                  </p:pic>
                </p:oleObj>
              </mc:Fallback>
            </mc:AlternateContent>
          </a:graphicData>
        </a:graphic>
      </p:graphicFrame>
      <p:graphicFrame>
        <p:nvGraphicFramePr>
          <p:cNvPr id="100" name="Objeto 99"/>
          <p:cNvGraphicFramePr>
            <a:graphicFrameLocks noChangeAspect="1"/>
          </p:cNvGraphicFramePr>
          <p:nvPr>
            <p:extLst/>
          </p:nvPr>
        </p:nvGraphicFramePr>
        <p:xfrm>
          <a:off x="5217173" y="2739175"/>
          <a:ext cx="781050" cy="395287"/>
        </p:xfrm>
        <a:graphic>
          <a:graphicData uri="http://schemas.openxmlformats.org/presentationml/2006/ole">
            <mc:AlternateContent xmlns:mc="http://schemas.openxmlformats.org/markup-compatibility/2006">
              <mc:Choice xmlns:v="urn:schemas-microsoft-com:vml" Requires="v">
                <p:oleObj spid="_x0000_s518174" name="Equation" r:id="rId13" imgW="558720" imgH="279360" progId="Equation.DSMT4">
                  <p:embed/>
                </p:oleObj>
              </mc:Choice>
              <mc:Fallback>
                <p:oleObj name="Equation" r:id="rId13" imgW="558720" imgH="279360" progId="Equation.DSMT4">
                  <p:embed/>
                  <p:pic>
                    <p:nvPicPr>
                      <p:cNvPr id="100" name="Objeto 99"/>
                      <p:cNvPicPr>
                        <a:picLocks noChangeAspect="1" noChangeArrowheads="1"/>
                      </p:cNvPicPr>
                      <p:nvPr/>
                    </p:nvPicPr>
                    <p:blipFill>
                      <a:blip r:embed="rId14"/>
                      <a:srcRect/>
                      <a:stretch>
                        <a:fillRect/>
                      </a:stretch>
                    </p:blipFill>
                    <p:spPr bwMode="auto">
                      <a:xfrm>
                        <a:off x="5217173" y="2739175"/>
                        <a:ext cx="781050" cy="395287"/>
                      </a:xfrm>
                      <a:prstGeom prst="rect">
                        <a:avLst/>
                      </a:prstGeom>
                      <a:solidFill>
                        <a:srgbClr val="FFFF00"/>
                      </a:solidFill>
                    </p:spPr>
                  </p:pic>
                </p:oleObj>
              </mc:Fallback>
            </mc:AlternateContent>
          </a:graphicData>
        </a:graphic>
      </p:graphicFrame>
      <p:graphicFrame>
        <p:nvGraphicFramePr>
          <p:cNvPr id="25" name="Objeto 24"/>
          <p:cNvGraphicFramePr>
            <a:graphicFrameLocks noChangeAspect="1"/>
          </p:cNvGraphicFramePr>
          <p:nvPr>
            <p:extLst/>
          </p:nvPr>
        </p:nvGraphicFramePr>
        <p:xfrm>
          <a:off x="3247841" y="2158444"/>
          <a:ext cx="709613" cy="341313"/>
        </p:xfrm>
        <a:graphic>
          <a:graphicData uri="http://schemas.openxmlformats.org/presentationml/2006/ole">
            <mc:AlternateContent xmlns:mc="http://schemas.openxmlformats.org/markup-compatibility/2006">
              <mc:Choice xmlns:v="urn:schemas-microsoft-com:vml" Requires="v">
                <p:oleObj spid="_x0000_s518175" name="Equation" r:id="rId15" imgW="507960" imgH="241200" progId="Equation.DSMT4">
                  <p:embed/>
                </p:oleObj>
              </mc:Choice>
              <mc:Fallback>
                <p:oleObj name="Equation" r:id="rId15" imgW="507960" imgH="241200" progId="Equation.DSMT4">
                  <p:embed/>
                  <p:pic>
                    <p:nvPicPr>
                      <p:cNvPr id="25" name="Objeto 24"/>
                      <p:cNvPicPr>
                        <a:picLocks noChangeAspect="1" noChangeArrowheads="1"/>
                      </p:cNvPicPr>
                      <p:nvPr/>
                    </p:nvPicPr>
                    <p:blipFill>
                      <a:blip r:embed="rId16"/>
                      <a:srcRect/>
                      <a:stretch>
                        <a:fillRect/>
                      </a:stretch>
                    </p:blipFill>
                    <p:spPr bwMode="auto">
                      <a:xfrm>
                        <a:off x="3247841" y="2158444"/>
                        <a:ext cx="709613" cy="341313"/>
                      </a:xfrm>
                      <a:prstGeom prst="rect">
                        <a:avLst/>
                      </a:prstGeom>
                      <a:solidFill>
                        <a:srgbClr val="FFFF00"/>
                      </a:solidFill>
                    </p:spPr>
                  </p:pic>
                </p:oleObj>
              </mc:Fallback>
            </mc:AlternateContent>
          </a:graphicData>
        </a:graphic>
      </p:graphicFrame>
      <p:sp>
        <p:nvSpPr>
          <p:cNvPr id="26" name="Rectángulo 25"/>
          <p:cNvSpPr/>
          <p:nvPr/>
        </p:nvSpPr>
        <p:spPr>
          <a:xfrm>
            <a:off x="6419255" y="2158444"/>
            <a:ext cx="5654477" cy="4401205"/>
          </a:xfrm>
          <a:prstGeom prst="rect">
            <a:avLst/>
          </a:prstGeom>
        </p:spPr>
        <p:txBody>
          <a:bodyPr wrap="square">
            <a:spAutoFit/>
          </a:bodyPr>
          <a:lstStyle/>
          <a:p>
            <a:pPr algn="just">
              <a:spcAft>
                <a:spcPts val="600"/>
              </a:spcAft>
            </a:pPr>
            <a:r>
              <a:rPr lang="es-AR" sz="2000" dirty="0" smtClean="0">
                <a:solidFill>
                  <a:srgbClr val="0000FF"/>
                </a:solidFill>
                <a:latin typeface="Times New Roman" panose="02020603050405020304" pitchFamily="18" charset="0"/>
                <a:cs typeface="Times New Roman" panose="02020603050405020304" pitchFamily="18" charset="0"/>
              </a:rPr>
              <a:t>Se observa que: </a:t>
            </a:r>
          </a:p>
          <a:p>
            <a:pPr marL="514350" indent="-514350" algn="just">
              <a:spcAft>
                <a:spcPts val="600"/>
              </a:spcAft>
              <a:buFontTx/>
              <a:buAutoNum type="romanLcParenBoth"/>
            </a:pPr>
            <a:r>
              <a:rPr lang="es-AR" sz="2000" dirty="0">
                <a:solidFill>
                  <a:srgbClr val="0000FF"/>
                </a:solidFill>
                <a:latin typeface="Times New Roman" panose="02020603050405020304" pitchFamily="18" charset="0"/>
                <a:cs typeface="Times New Roman" panose="02020603050405020304" pitchFamily="18" charset="0"/>
              </a:rPr>
              <a:t>G</a:t>
            </a:r>
            <a:r>
              <a:rPr lang="es-AR" sz="2000" i="1" baseline="-25000" dirty="0">
                <a:solidFill>
                  <a:srgbClr val="0000FF"/>
                </a:solidFill>
                <a:latin typeface="Times New Roman" panose="02020603050405020304" pitchFamily="18" charset="0"/>
                <a:cs typeface="Times New Roman" panose="02020603050405020304" pitchFamily="18" charset="0"/>
              </a:rPr>
              <a:t>r</a:t>
            </a:r>
            <a:r>
              <a:rPr lang="es-AR" sz="2000" baseline="-25000" dirty="0">
                <a:solidFill>
                  <a:srgbClr val="0000FF"/>
                </a:solidFill>
                <a:latin typeface="Times New Roman" panose="02020603050405020304" pitchFamily="18" charset="0"/>
                <a:cs typeface="Times New Roman" panose="02020603050405020304" pitchFamily="18" charset="0"/>
              </a:rPr>
              <a:t>1</a:t>
            </a:r>
            <a:r>
              <a:rPr lang="es-AR" sz="2000" dirty="0">
                <a:solidFill>
                  <a:srgbClr val="0000FF"/>
                </a:solidFill>
                <a:latin typeface="Times New Roman" panose="02020603050405020304" pitchFamily="18" charset="0"/>
                <a:cs typeface="Times New Roman" panose="02020603050405020304" pitchFamily="18" charset="0"/>
              </a:rPr>
              <a:t> proporciona mayor margen de fase que </a:t>
            </a:r>
            <a:r>
              <a:rPr lang="es-AR" sz="2000" dirty="0" smtClean="0">
                <a:solidFill>
                  <a:srgbClr val="0000FF"/>
                </a:solidFill>
                <a:latin typeface="Times New Roman" panose="02020603050405020304" pitchFamily="18" charset="0"/>
                <a:cs typeface="Times New Roman" panose="02020603050405020304" pitchFamily="18" charset="0"/>
              </a:rPr>
              <a:t>G</a:t>
            </a:r>
            <a:r>
              <a:rPr lang="es-AR" sz="2000" i="1" baseline="-25000" dirty="0" smtClean="0">
                <a:solidFill>
                  <a:srgbClr val="0000FF"/>
                </a:solidFill>
                <a:latin typeface="Times New Roman" panose="02020603050405020304" pitchFamily="18" charset="0"/>
                <a:cs typeface="Times New Roman" panose="02020603050405020304" pitchFamily="18" charset="0"/>
              </a:rPr>
              <a:t>r</a:t>
            </a:r>
            <a:r>
              <a:rPr lang="es-AR" sz="2000" baseline="-25000" dirty="0" smtClean="0">
                <a:solidFill>
                  <a:srgbClr val="0000FF"/>
                </a:solidFill>
                <a:latin typeface="Times New Roman" panose="02020603050405020304" pitchFamily="18" charset="0"/>
                <a:cs typeface="Times New Roman" panose="02020603050405020304" pitchFamily="18" charset="0"/>
              </a:rPr>
              <a:t>2</a:t>
            </a:r>
            <a:r>
              <a:rPr lang="es-AR" sz="2000" dirty="0" smtClean="0">
                <a:solidFill>
                  <a:srgbClr val="0000FF"/>
                </a:solidFill>
                <a:latin typeface="Times New Roman" panose="02020603050405020304" pitchFamily="18" charset="0"/>
                <a:cs typeface="Times New Roman" panose="02020603050405020304" pitchFamily="18" charset="0"/>
              </a:rPr>
              <a:t> debido al grado relativo menor.</a:t>
            </a:r>
            <a:endParaRPr lang="es-AR" sz="2000" baseline="-25000" dirty="0"/>
          </a:p>
          <a:p>
            <a:pPr marL="514350" indent="-514350" algn="just">
              <a:spcAft>
                <a:spcPts val="600"/>
              </a:spcAft>
              <a:buAutoNum type="romanLcParenBoth"/>
            </a:pPr>
            <a:r>
              <a:rPr lang="es-AR" sz="2000" dirty="0">
                <a:solidFill>
                  <a:srgbClr val="0000FF"/>
                </a:solidFill>
                <a:latin typeface="Times New Roman" panose="02020603050405020304" pitchFamily="18" charset="0"/>
                <a:cs typeface="Times New Roman" panose="02020603050405020304" pitchFamily="18" charset="0"/>
              </a:rPr>
              <a:t>G</a:t>
            </a:r>
            <a:r>
              <a:rPr lang="es-AR" sz="2000" i="1" baseline="-25000" dirty="0">
                <a:solidFill>
                  <a:srgbClr val="0000FF"/>
                </a:solidFill>
                <a:latin typeface="Times New Roman" panose="02020603050405020304" pitchFamily="18" charset="0"/>
                <a:cs typeface="Times New Roman" panose="02020603050405020304" pitchFamily="18" charset="0"/>
              </a:rPr>
              <a:t>r</a:t>
            </a:r>
            <a:r>
              <a:rPr lang="es-AR" sz="2000" baseline="-25000" dirty="0">
                <a:solidFill>
                  <a:srgbClr val="0000FF"/>
                </a:solidFill>
                <a:latin typeface="Times New Roman" panose="02020603050405020304" pitchFamily="18" charset="0"/>
                <a:cs typeface="Times New Roman" panose="02020603050405020304" pitchFamily="18" charset="0"/>
              </a:rPr>
              <a:t>2</a:t>
            </a:r>
            <a:r>
              <a:rPr lang="es-AR" sz="2000" dirty="0">
                <a:solidFill>
                  <a:srgbClr val="0000FF"/>
                </a:solidFill>
                <a:latin typeface="Times New Roman" panose="02020603050405020304" pitchFamily="18" charset="0"/>
                <a:cs typeface="Times New Roman" panose="02020603050405020304" pitchFamily="18" charset="0"/>
              </a:rPr>
              <a:t> </a:t>
            </a:r>
            <a:r>
              <a:rPr lang="es-AR" sz="2000" dirty="0" smtClean="0">
                <a:solidFill>
                  <a:srgbClr val="0000FF"/>
                </a:solidFill>
                <a:latin typeface="Times New Roman" panose="02020603050405020304" pitchFamily="18" charset="0"/>
                <a:cs typeface="Times New Roman" panose="02020603050405020304" pitchFamily="18" charset="0"/>
              </a:rPr>
              <a:t>presenta mayor pendiente de corte en las altas frecuencias pero una atenuación constante en las bajas frecuencias. Típico filtro pasa bajos con atenuación nula.</a:t>
            </a:r>
          </a:p>
          <a:p>
            <a:pPr marL="514350" indent="-514350" algn="just">
              <a:spcAft>
                <a:spcPts val="600"/>
              </a:spcAft>
              <a:buFontTx/>
              <a:buAutoNum type="romanLcParenBoth"/>
            </a:pPr>
            <a:r>
              <a:rPr lang="es-AR" sz="2000" dirty="0" smtClean="0">
                <a:solidFill>
                  <a:srgbClr val="0000FF"/>
                </a:solidFill>
                <a:latin typeface="Times New Roman" panose="02020603050405020304" pitchFamily="18" charset="0"/>
                <a:cs typeface="Times New Roman" panose="02020603050405020304" pitchFamily="18" charset="0"/>
              </a:rPr>
              <a:t>Mientras que </a:t>
            </a:r>
            <a:r>
              <a:rPr lang="es-AR" sz="2000" dirty="0">
                <a:solidFill>
                  <a:srgbClr val="0000FF"/>
                </a:solidFill>
                <a:latin typeface="Times New Roman" panose="02020603050405020304" pitchFamily="18" charset="0"/>
                <a:cs typeface="Times New Roman" panose="02020603050405020304" pitchFamily="18" charset="0"/>
              </a:rPr>
              <a:t>G</a:t>
            </a:r>
            <a:r>
              <a:rPr lang="es-AR" sz="2000" i="1" baseline="-25000" dirty="0">
                <a:solidFill>
                  <a:srgbClr val="0000FF"/>
                </a:solidFill>
                <a:latin typeface="Times New Roman" panose="02020603050405020304" pitchFamily="18" charset="0"/>
                <a:cs typeface="Times New Roman" panose="02020603050405020304" pitchFamily="18" charset="0"/>
              </a:rPr>
              <a:t>r</a:t>
            </a:r>
            <a:r>
              <a:rPr lang="es-AR" sz="2000" baseline="-25000" dirty="0">
                <a:solidFill>
                  <a:srgbClr val="0000FF"/>
                </a:solidFill>
                <a:latin typeface="Times New Roman" panose="02020603050405020304" pitchFamily="18" charset="0"/>
                <a:cs typeface="Times New Roman" panose="02020603050405020304" pitchFamily="18" charset="0"/>
              </a:rPr>
              <a:t>1</a:t>
            </a:r>
            <a:r>
              <a:rPr lang="es-AR" sz="2000" dirty="0">
                <a:solidFill>
                  <a:srgbClr val="0000FF"/>
                </a:solidFill>
                <a:latin typeface="Times New Roman" panose="02020603050405020304" pitchFamily="18" charset="0"/>
                <a:cs typeface="Times New Roman" panose="02020603050405020304" pitchFamily="18" charset="0"/>
              </a:rPr>
              <a:t> proporciona </a:t>
            </a:r>
            <a:r>
              <a:rPr lang="es-AR" sz="2000" dirty="0" smtClean="0">
                <a:solidFill>
                  <a:srgbClr val="0000FF"/>
                </a:solidFill>
                <a:latin typeface="Times New Roman" panose="02020603050405020304" pitchFamily="18" charset="0"/>
                <a:cs typeface="Times New Roman" panose="02020603050405020304" pitchFamily="18" charset="0"/>
              </a:rPr>
              <a:t>mayor atenuación en las bajas frecuencias debido a la presencia del cero al origen. Esto produce un efecto de filtro pasa altos en las bajas. </a:t>
            </a:r>
          </a:p>
          <a:p>
            <a:pPr marL="514350" indent="-514350" algn="just">
              <a:spcAft>
                <a:spcPts val="600"/>
              </a:spcAft>
              <a:buFontTx/>
              <a:buAutoNum type="romanLcParenBoth"/>
            </a:pPr>
            <a:r>
              <a:rPr lang="es-AR" sz="2000" dirty="0" smtClean="0">
                <a:solidFill>
                  <a:srgbClr val="0000FF"/>
                </a:solidFill>
                <a:latin typeface="Times New Roman" panose="02020603050405020304" pitchFamily="18" charset="0"/>
                <a:cs typeface="Times New Roman" panose="02020603050405020304" pitchFamily="18" charset="0"/>
              </a:rPr>
              <a:t>En definitiva, </a:t>
            </a:r>
            <a:r>
              <a:rPr lang="es-AR" sz="2000" dirty="0">
                <a:solidFill>
                  <a:srgbClr val="0000FF"/>
                </a:solidFill>
                <a:latin typeface="Times New Roman" panose="02020603050405020304" pitchFamily="18" charset="0"/>
                <a:cs typeface="Times New Roman" panose="02020603050405020304" pitchFamily="18" charset="0"/>
              </a:rPr>
              <a:t>G</a:t>
            </a:r>
            <a:r>
              <a:rPr lang="es-AR" sz="2000" i="1" baseline="-25000" dirty="0">
                <a:solidFill>
                  <a:srgbClr val="0000FF"/>
                </a:solidFill>
                <a:latin typeface="Times New Roman" panose="02020603050405020304" pitchFamily="18" charset="0"/>
                <a:cs typeface="Times New Roman" panose="02020603050405020304" pitchFamily="18" charset="0"/>
              </a:rPr>
              <a:t>r</a:t>
            </a:r>
            <a:r>
              <a:rPr lang="es-AR" sz="2000" baseline="-25000" dirty="0">
                <a:solidFill>
                  <a:srgbClr val="0000FF"/>
                </a:solidFill>
                <a:latin typeface="Times New Roman" panose="02020603050405020304" pitchFamily="18" charset="0"/>
                <a:cs typeface="Times New Roman" panose="02020603050405020304" pitchFamily="18" charset="0"/>
              </a:rPr>
              <a:t>1</a:t>
            </a:r>
            <a:r>
              <a:rPr lang="es-AR" sz="2000" dirty="0" smtClean="0">
                <a:solidFill>
                  <a:srgbClr val="0000FF"/>
                </a:solidFill>
                <a:latin typeface="Times New Roman" panose="02020603050405020304" pitchFamily="18" charset="0"/>
                <a:cs typeface="Times New Roman" panose="02020603050405020304" pitchFamily="18" charset="0"/>
              </a:rPr>
              <a:t> es un resonante pasa banda y </a:t>
            </a:r>
            <a:r>
              <a:rPr lang="es-AR" sz="2000" dirty="0">
                <a:solidFill>
                  <a:srgbClr val="0000FF"/>
                </a:solidFill>
                <a:latin typeface="Times New Roman" panose="02020603050405020304" pitchFamily="18" charset="0"/>
                <a:cs typeface="Times New Roman" panose="02020603050405020304" pitchFamily="18" charset="0"/>
              </a:rPr>
              <a:t>G</a:t>
            </a:r>
            <a:r>
              <a:rPr lang="es-AR" sz="2000" i="1" baseline="-25000" dirty="0">
                <a:solidFill>
                  <a:srgbClr val="0000FF"/>
                </a:solidFill>
                <a:latin typeface="Times New Roman" panose="02020603050405020304" pitchFamily="18" charset="0"/>
                <a:cs typeface="Times New Roman" panose="02020603050405020304" pitchFamily="18" charset="0"/>
              </a:rPr>
              <a:t>r</a:t>
            </a:r>
            <a:r>
              <a:rPr lang="es-AR" sz="2000" baseline="-25000" dirty="0">
                <a:solidFill>
                  <a:srgbClr val="0000FF"/>
                </a:solidFill>
                <a:latin typeface="Times New Roman" panose="02020603050405020304" pitchFamily="18" charset="0"/>
                <a:cs typeface="Times New Roman" panose="02020603050405020304" pitchFamily="18" charset="0"/>
              </a:rPr>
              <a:t>2</a:t>
            </a:r>
            <a:r>
              <a:rPr lang="es-AR" sz="2000" dirty="0" smtClean="0">
                <a:solidFill>
                  <a:srgbClr val="0000FF"/>
                </a:solidFill>
                <a:latin typeface="Times New Roman" panose="02020603050405020304" pitchFamily="18" charset="0"/>
                <a:cs typeface="Times New Roman" panose="02020603050405020304" pitchFamily="18" charset="0"/>
              </a:rPr>
              <a:t> es un resonante pasa bajos.</a:t>
            </a:r>
            <a:endParaRPr lang="es-AR" sz="2000" dirty="0"/>
          </a:p>
        </p:txBody>
      </p:sp>
    </p:spTree>
    <p:extLst>
      <p:ext uri="{BB962C8B-B14F-4D97-AF65-F5344CB8AC3E}">
        <p14:creationId xmlns:p14="http://schemas.microsoft.com/office/powerpoint/2010/main" val="1933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42</a:t>
            </a:fld>
            <a:endParaRPr lang="es-ES" b="1" dirty="0">
              <a:solidFill>
                <a:schemeClr val="tx1"/>
              </a:solidFill>
            </a:endParaRPr>
          </a:p>
        </p:txBody>
      </p:sp>
      <p:graphicFrame>
        <p:nvGraphicFramePr>
          <p:cNvPr id="10" name="Objeto 9"/>
          <p:cNvGraphicFramePr>
            <a:graphicFrameLocks noChangeAspect="1"/>
          </p:cNvGraphicFramePr>
          <p:nvPr>
            <p:extLst/>
          </p:nvPr>
        </p:nvGraphicFramePr>
        <p:xfrm>
          <a:off x="3829277" y="2064848"/>
          <a:ext cx="2932113" cy="790575"/>
        </p:xfrm>
        <a:graphic>
          <a:graphicData uri="http://schemas.openxmlformats.org/presentationml/2006/ole">
            <mc:AlternateContent xmlns:mc="http://schemas.openxmlformats.org/markup-compatibility/2006">
              <mc:Choice xmlns:v="urn:schemas-microsoft-com:vml" Requires="v">
                <p:oleObj spid="_x0000_s519195" name="Equation" r:id="rId4" imgW="2095200" imgH="558720" progId="Equation.DSMT4">
                  <p:embed/>
                </p:oleObj>
              </mc:Choice>
              <mc:Fallback>
                <p:oleObj name="Equation" r:id="rId4" imgW="2095200" imgH="558720" progId="Equation.DSMT4">
                  <p:embed/>
                  <p:pic>
                    <p:nvPicPr>
                      <p:cNvPr id="10" name="Objeto 9"/>
                      <p:cNvPicPr>
                        <a:picLocks noChangeAspect="1" noChangeArrowheads="1"/>
                      </p:cNvPicPr>
                      <p:nvPr/>
                    </p:nvPicPr>
                    <p:blipFill>
                      <a:blip r:embed="rId5"/>
                      <a:srcRect/>
                      <a:stretch>
                        <a:fillRect/>
                      </a:stretch>
                    </p:blipFill>
                    <p:spPr bwMode="auto">
                      <a:xfrm>
                        <a:off x="3829277" y="2064848"/>
                        <a:ext cx="2932113" cy="790575"/>
                      </a:xfrm>
                      <a:prstGeom prst="rect">
                        <a:avLst/>
                      </a:prstGeom>
                      <a:solidFill>
                        <a:srgbClr val="FFC000"/>
                      </a:solidFill>
                    </p:spPr>
                  </p:pic>
                </p:oleObj>
              </mc:Fallback>
            </mc:AlternateContent>
          </a:graphicData>
        </a:graphic>
      </p:graphicFrame>
      <p:graphicFrame>
        <p:nvGraphicFramePr>
          <p:cNvPr id="96" name="Objeto 95"/>
          <p:cNvGraphicFramePr>
            <a:graphicFrameLocks noChangeAspect="1"/>
          </p:cNvGraphicFramePr>
          <p:nvPr>
            <p:extLst/>
          </p:nvPr>
        </p:nvGraphicFramePr>
        <p:xfrm>
          <a:off x="3829277" y="3021002"/>
          <a:ext cx="2274888" cy="395287"/>
        </p:xfrm>
        <a:graphic>
          <a:graphicData uri="http://schemas.openxmlformats.org/presentationml/2006/ole">
            <mc:AlternateContent xmlns:mc="http://schemas.openxmlformats.org/markup-compatibility/2006">
              <mc:Choice xmlns:v="urn:schemas-microsoft-com:vml" Requires="v">
                <p:oleObj spid="_x0000_s519196" name="Equation" r:id="rId6" imgW="1625400" imgH="279360" progId="Equation.DSMT4">
                  <p:embed/>
                </p:oleObj>
              </mc:Choice>
              <mc:Fallback>
                <p:oleObj name="Equation" r:id="rId6" imgW="1625400" imgH="279360" progId="Equation.DSMT4">
                  <p:embed/>
                  <p:pic>
                    <p:nvPicPr>
                      <p:cNvPr id="96" name="Objeto 95"/>
                      <p:cNvPicPr>
                        <a:picLocks noChangeAspect="1" noChangeArrowheads="1"/>
                      </p:cNvPicPr>
                      <p:nvPr/>
                    </p:nvPicPr>
                    <p:blipFill>
                      <a:blip r:embed="rId7"/>
                      <a:srcRect/>
                      <a:stretch>
                        <a:fillRect/>
                      </a:stretch>
                    </p:blipFill>
                    <p:spPr bwMode="auto">
                      <a:xfrm>
                        <a:off x="3829277" y="3021002"/>
                        <a:ext cx="2274888" cy="395287"/>
                      </a:xfrm>
                      <a:prstGeom prst="rect">
                        <a:avLst/>
                      </a:prstGeom>
                      <a:solidFill>
                        <a:srgbClr val="FFC000"/>
                      </a:solidFill>
                    </p:spPr>
                  </p:pic>
                </p:oleObj>
              </mc:Fallback>
            </mc:AlternateContent>
          </a:graphicData>
        </a:graphic>
      </p:graphicFrame>
      <p:sp>
        <p:nvSpPr>
          <p:cNvPr id="18" name="Rectángulo 17"/>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sp>
        <p:nvSpPr>
          <p:cNvPr id="16" name="Rectángulo 15"/>
          <p:cNvSpPr/>
          <p:nvPr/>
        </p:nvSpPr>
        <p:spPr>
          <a:xfrm>
            <a:off x="191344" y="796367"/>
            <a:ext cx="11477692" cy="1015663"/>
          </a:xfrm>
          <a:prstGeom prst="rect">
            <a:avLst/>
          </a:prstGeom>
        </p:spPr>
        <p:txBody>
          <a:bodyPr wrap="square">
            <a:spAutoFit/>
          </a:bodyPr>
          <a:lstStyle/>
          <a:p>
            <a:pPr algn="just">
              <a:spcAft>
                <a:spcPts val="600"/>
              </a:spcAft>
            </a:pPr>
            <a:r>
              <a:rPr lang="es-ES" sz="2000" dirty="0">
                <a:solidFill>
                  <a:srgbClr val="0000FF"/>
                </a:solidFill>
                <a:latin typeface="Times New Roman" panose="02020603050405020304" pitchFamily="18" charset="0"/>
                <a:cs typeface="Times New Roman" panose="02020603050405020304" pitchFamily="18" charset="0"/>
              </a:rPr>
              <a:t>La realización de </a:t>
            </a:r>
            <a:r>
              <a:rPr lang="es-ES" sz="2000" dirty="0" smtClean="0">
                <a:solidFill>
                  <a:srgbClr val="0000FF"/>
                </a:solidFill>
                <a:latin typeface="Times New Roman" panose="02020603050405020304" pitchFamily="18" charset="0"/>
                <a:cs typeface="Times New Roman" panose="02020603050405020304" pitchFamily="18" charset="0"/>
              </a:rPr>
              <a:t>una</a:t>
            </a:r>
            <a:r>
              <a:rPr lang="es-ES" sz="2000" b="1" dirty="0" smtClean="0">
                <a:solidFill>
                  <a:srgbClr val="0000FF"/>
                </a:solidFill>
                <a:latin typeface="Times New Roman" panose="02020603050405020304" pitchFamily="18" charset="0"/>
                <a:cs typeface="Times New Roman" panose="02020603050405020304" pitchFamily="18" charset="0"/>
              </a:rPr>
              <a:t> función </a:t>
            </a:r>
            <a:r>
              <a:rPr lang="es-ES" sz="2000" b="1" dirty="0">
                <a:solidFill>
                  <a:srgbClr val="0000FF"/>
                </a:solidFill>
                <a:latin typeface="Times New Roman" panose="02020603050405020304" pitchFamily="18" charset="0"/>
                <a:cs typeface="Times New Roman" panose="02020603050405020304" pitchFamily="18" charset="0"/>
              </a:rPr>
              <a:t>de transferencia resonante sin pérdidas </a:t>
            </a:r>
            <a:r>
              <a:rPr lang="es-ES" sz="2000" b="1" dirty="0" smtClean="0">
                <a:solidFill>
                  <a:srgbClr val="0000FF"/>
                </a:solidFill>
                <a:latin typeface="Times New Roman" panose="02020603050405020304" pitchFamily="18" charset="0"/>
                <a:cs typeface="Times New Roman" panose="02020603050405020304" pitchFamily="18" charset="0"/>
              </a:rPr>
              <a:t>para referencia sinusoidal</a:t>
            </a:r>
            <a:r>
              <a:rPr lang="es-ES" sz="2000" dirty="0" smtClean="0">
                <a:solidFill>
                  <a:srgbClr val="0000FF"/>
                </a:solidFill>
                <a:latin typeface="Times New Roman" panose="02020603050405020304" pitchFamily="18" charset="0"/>
                <a:cs typeface="Times New Roman" panose="02020603050405020304" pitchFamily="18" charset="0"/>
              </a:rPr>
              <a:t>, </a:t>
            </a:r>
            <a:r>
              <a:rPr lang="es-ES" sz="2000" dirty="0">
                <a:solidFill>
                  <a:srgbClr val="0000FF"/>
                </a:solidFill>
                <a:latin typeface="Times New Roman" panose="02020603050405020304" pitchFamily="18" charset="0"/>
                <a:cs typeface="Times New Roman" panose="02020603050405020304" pitchFamily="18" charset="0"/>
              </a:rPr>
              <a:t>a veces no es posible debido a las tolerancias de los </a:t>
            </a:r>
            <a:r>
              <a:rPr lang="es-ES" sz="2000" dirty="0" smtClean="0">
                <a:solidFill>
                  <a:srgbClr val="0000FF"/>
                </a:solidFill>
                <a:latin typeface="Times New Roman" panose="02020603050405020304" pitchFamily="18" charset="0"/>
                <a:cs typeface="Times New Roman" panose="02020603050405020304" pitchFamily="18" charset="0"/>
              </a:rPr>
              <a:t>componentes, si se quisiera implementar en tiempo continuo, o debido a la </a:t>
            </a:r>
            <a:r>
              <a:rPr lang="es-ES" sz="2000" dirty="0">
                <a:solidFill>
                  <a:srgbClr val="0000FF"/>
                </a:solidFill>
                <a:latin typeface="Times New Roman" panose="02020603050405020304" pitchFamily="18" charset="0"/>
                <a:cs typeface="Times New Roman" panose="02020603050405020304" pitchFamily="18" charset="0"/>
              </a:rPr>
              <a:t>precisión finita en los sistemas digitales. </a:t>
            </a:r>
            <a:endParaRPr lang="es-ES" sz="2000" dirty="0" smtClean="0">
              <a:solidFill>
                <a:srgbClr val="0000FF"/>
              </a:solidFill>
              <a:latin typeface="Times New Roman" panose="02020603050405020304" pitchFamily="18" charset="0"/>
              <a:cs typeface="Times New Roman" panose="02020603050405020304" pitchFamily="18" charset="0"/>
            </a:endParaRPr>
          </a:p>
        </p:txBody>
      </p:sp>
      <p:sp>
        <p:nvSpPr>
          <p:cNvPr id="20" name="Rectángulo 19"/>
          <p:cNvSpPr/>
          <p:nvPr/>
        </p:nvSpPr>
        <p:spPr>
          <a:xfrm>
            <a:off x="191344" y="1933260"/>
            <a:ext cx="3548903" cy="1631216"/>
          </a:xfrm>
          <a:prstGeom prst="rect">
            <a:avLst/>
          </a:prstGeom>
        </p:spPr>
        <p:txBody>
          <a:bodyPr wrap="square">
            <a:spAutoFit/>
          </a:bodyPr>
          <a:lstStyle/>
          <a:p>
            <a:pPr algn="just">
              <a:spcAft>
                <a:spcPts val="600"/>
              </a:spcAft>
            </a:pPr>
            <a:r>
              <a:rPr lang="es-ES" sz="2000" dirty="0" smtClean="0">
                <a:solidFill>
                  <a:srgbClr val="FF0000"/>
                </a:solidFill>
                <a:latin typeface="Times New Roman" panose="02020603050405020304" pitchFamily="18" charset="0"/>
                <a:cs typeface="Times New Roman" panose="02020603050405020304" pitchFamily="18" charset="0"/>
              </a:rPr>
              <a:t>Por lo tanto, la función de transferencia equivalente para una red de compensación con pérdidas o con amortiguamiento, resulta</a:t>
            </a:r>
            <a:r>
              <a:rPr lang="es-AR" sz="2000" dirty="0" smtClean="0">
                <a:solidFill>
                  <a:srgbClr val="FF0000"/>
                </a:solidFill>
                <a:latin typeface="Times New Roman" panose="02020603050405020304" pitchFamily="18" charset="0"/>
                <a:cs typeface="Times New Roman" panose="02020603050405020304" pitchFamily="18" charset="0"/>
              </a:rPr>
              <a:t>:</a:t>
            </a:r>
            <a:r>
              <a:rPr lang="es-ES" sz="2000" dirty="0" smtClean="0">
                <a:solidFill>
                  <a:srgbClr val="FF0000"/>
                </a:solidFill>
                <a:latin typeface="Times New Roman" panose="02020603050405020304" pitchFamily="18" charset="0"/>
                <a:cs typeface="Times New Roman" panose="02020603050405020304" pitchFamily="18" charset="0"/>
              </a:rPr>
              <a:t> </a:t>
            </a:r>
          </a:p>
        </p:txBody>
      </p:sp>
      <p:sp>
        <p:nvSpPr>
          <p:cNvPr id="22" name="Rectángulo 21"/>
          <p:cNvSpPr/>
          <p:nvPr/>
        </p:nvSpPr>
        <p:spPr>
          <a:xfrm>
            <a:off x="191344" y="3581868"/>
            <a:ext cx="6537678" cy="3093154"/>
          </a:xfrm>
          <a:prstGeom prst="rect">
            <a:avLst/>
          </a:prstGeom>
        </p:spPr>
        <p:txBody>
          <a:bodyPr wrap="square">
            <a:spAutoFit/>
          </a:bodyPr>
          <a:lstStyle/>
          <a:p>
            <a:pPr algn="just">
              <a:spcAft>
                <a:spcPts val="600"/>
              </a:spcAft>
            </a:pPr>
            <a:r>
              <a:rPr lang="es-AR" dirty="0" smtClean="0">
                <a:solidFill>
                  <a:srgbClr val="0000FF"/>
                </a:solidFill>
                <a:latin typeface="Times New Roman" panose="02020603050405020304" pitchFamily="18" charset="0"/>
                <a:cs typeface="Times New Roman" panose="02020603050405020304" pitchFamily="18" charset="0"/>
              </a:rPr>
              <a:t>Observaciones: </a:t>
            </a:r>
          </a:p>
          <a:p>
            <a:pPr marL="514350" indent="-514350" algn="just">
              <a:spcAft>
                <a:spcPts val="600"/>
              </a:spcAft>
              <a:buFontTx/>
              <a:buAutoNum type="romanLcParenBoth"/>
            </a:pPr>
            <a:r>
              <a:rPr lang="es-AR" dirty="0" smtClean="0">
                <a:solidFill>
                  <a:srgbClr val="0000FF"/>
                </a:solidFill>
                <a:latin typeface="Times New Roman" panose="02020603050405020304" pitchFamily="18" charset="0"/>
                <a:cs typeface="Times New Roman" panose="02020603050405020304" pitchFamily="18" charset="0"/>
              </a:rPr>
              <a:t>Con </a:t>
            </a:r>
            <a:r>
              <a:rPr lang="es-AR" dirty="0" err="1" smtClean="0">
                <a:solidFill>
                  <a:srgbClr val="0000FF"/>
                </a:solidFill>
                <a:latin typeface="Times New Roman" panose="02020603050405020304" pitchFamily="18" charset="0"/>
                <a:cs typeface="Times New Roman" panose="02020603050405020304" pitchFamily="18" charset="0"/>
              </a:rPr>
              <a:t>G</a:t>
            </a:r>
            <a:r>
              <a:rPr lang="es-AR" i="1" baseline="-25000" dirty="0" err="1" smtClean="0">
                <a:solidFill>
                  <a:srgbClr val="0000FF"/>
                </a:solidFill>
                <a:latin typeface="Times New Roman" panose="02020603050405020304" pitchFamily="18" charset="0"/>
                <a:cs typeface="Times New Roman" panose="02020603050405020304" pitchFamily="18" charset="0"/>
              </a:rPr>
              <a:t>rCA</a:t>
            </a:r>
            <a:r>
              <a:rPr lang="es-AR" dirty="0" smtClean="0">
                <a:solidFill>
                  <a:srgbClr val="0000FF"/>
                </a:solidFill>
                <a:latin typeface="Times New Roman" panose="02020603050405020304" pitchFamily="18" charset="0"/>
                <a:cs typeface="Times New Roman" panose="02020603050405020304" pitchFamily="18" charset="0"/>
              </a:rPr>
              <a:t> resulta más fácil la implementación en procesadores con aritmética de punto fijo.</a:t>
            </a:r>
            <a:endParaRPr lang="es-AR" baseline="-25000" dirty="0" smtClean="0"/>
          </a:p>
          <a:p>
            <a:pPr marL="514350" indent="-514350" algn="just">
              <a:spcAft>
                <a:spcPts val="600"/>
              </a:spcAft>
              <a:buAutoNum type="romanLcParenBoth"/>
            </a:pPr>
            <a:r>
              <a:rPr lang="es-ES" dirty="0" smtClean="0">
                <a:solidFill>
                  <a:srgbClr val="0000FF"/>
                </a:solidFill>
                <a:latin typeface="Times New Roman" panose="02020603050405020304" pitchFamily="18" charset="0"/>
                <a:cs typeface="Times New Roman" panose="02020603050405020304" pitchFamily="18" charset="0"/>
              </a:rPr>
              <a:t>Una propiedad </a:t>
            </a:r>
            <a:r>
              <a:rPr lang="es-ES" dirty="0">
                <a:solidFill>
                  <a:srgbClr val="0000FF"/>
                </a:solidFill>
                <a:latin typeface="Times New Roman" panose="02020603050405020304" pitchFamily="18" charset="0"/>
                <a:cs typeface="Times New Roman" panose="02020603050405020304" pitchFamily="18" charset="0"/>
              </a:rPr>
              <a:t>importante de </a:t>
            </a:r>
            <a:r>
              <a:rPr lang="es-AR" dirty="0" smtClean="0">
                <a:solidFill>
                  <a:srgbClr val="0000FF"/>
                </a:solidFill>
                <a:latin typeface="Times New Roman" panose="02020603050405020304" pitchFamily="18" charset="0"/>
                <a:cs typeface="Times New Roman" panose="02020603050405020304" pitchFamily="18" charset="0"/>
              </a:rPr>
              <a:t>G</a:t>
            </a:r>
            <a:r>
              <a:rPr lang="es-AR" i="1" baseline="-25000" dirty="0" smtClean="0">
                <a:solidFill>
                  <a:srgbClr val="0000FF"/>
                </a:solidFill>
                <a:latin typeface="Times New Roman" panose="02020603050405020304" pitchFamily="18" charset="0"/>
                <a:cs typeface="Times New Roman" panose="02020603050405020304" pitchFamily="18" charset="0"/>
              </a:rPr>
              <a:t>rCA</a:t>
            </a:r>
            <a:r>
              <a:rPr lang="es-ES" dirty="0" smtClean="0">
                <a:solidFill>
                  <a:srgbClr val="0000FF"/>
                </a:solidFill>
                <a:latin typeface="Times New Roman" panose="02020603050405020304" pitchFamily="18" charset="0"/>
                <a:cs typeface="Times New Roman" panose="02020603050405020304" pitchFamily="18" charset="0"/>
              </a:rPr>
              <a:t> </a:t>
            </a:r>
            <a:r>
              <a:rPr lang="es-ES" dirty="0">
                <a:solidFill>
                  <a:srgbClr val="0000FF"/>
                </a:solidFill>
                <a:latin typeface="Times New Roman" panose="02020603050405020304" pitchFamily="18" charset="0"/>
                <a:cs typeface="Times New Roman" panose="02020603050405020304" pitchFamily="18" charset="0"/>
              </a:rPr>
              <a:t>es su menor sensibilidad al cambio en la frecuencia de la señal en torno a la frecuencia de </a:t>
            </a:r>
            <a:r>
              <a:rPr lang="es-ES" dirty="0" smtClean="0">
                <a:solidFill>
                  <a:srgbClr val="0000FF"/>
                </a:solidFill>
                <a:latin typeface="Times New Roman" panose="02020603050405020304" pitchFamily="18" charset="0"/>
                <a:cs typeface="Times New Roman" panose="02020603050405020304" pitchFamily="18" charset="0"/>
              </a:rPr>
              <a:t>resonancia</a:t>
            </a:r>
            <a:r>
              <a:rPr lang="es-AR" dirty="0" smtClean="0">
                <a:solidFill>
                  <a:srgbClr val="0000FF"/>
                </a:solidFill>
                <a:latin typeface="Times New Roman" panose="02020603050405020304" pitchFamily="18" charset="0"/>
                <a:cs typeface="Times New Roman" panose="02020603050405020304" pitchFamily="18" charset="0"/>
              </a:rPr>
              <a:t>, comparada con las FT resonantes sin pérdidas.</a:t>
            </a:r>
          </a:p>
          <a:p>
            <a:pPr marL="514350" indent="-514350" algn="just">
              <a:spcAft>
                <a:spcPts val="600"/>
              </a:spcAft>
              <a:buAutoNum type="romanLcParenBoth"/>
            </a:pPr>
            <a:r>
              <a:rPr lang="es-AR" dirty="0">
                <a:solidFill>
                  <a:srgbClr val="0000FF"/>
                </a:solidFill>
                <a:latin typeface="Times New Roman" panose="02020603050405020304" pitchFamily="18" charset="0"/>
                <a:cs typeface="Times New Roman" panose="02020603050405020304" pitchFamily="18" charset="0"/>
              </a:rPr>
              <a:t>Siempre que se pueda implementar un elemento resonante ideal en sistemas digitales, es mejor no utilizar G</a:t>
            </a:r>
            <a:r>
              <a:rPr lang="es-AR" i="1" baseline="-25000" dirty="0">
                <a:solidFill>
                  <a:srgbClr val="0000FF"/>
                </a:solidFill>
                <a:latin typeface="Times New Roman" panose="02020603050405020304" pitchFamily="18" charset="0"/>
                <a:cs typeface="Times New Roman" panose="02020603050405020304" pitchFamily="18" charset="0"/>
              </a:rPr>
              <a:t>rCA </a:t>
            </a:r>
            <a:r>
              <a:rPr lang="es-AR" dirty="0" smtClean="0">
                <a:solidFill>
                  <a:srgbClr val="0000FF"/>
                </a:solidFill>
                <a:latin typeface="Times New Roman" panose="02020603050405020304" pitchFamily="18" charset="0"/>
                <a:cs typeface="Times New Roman" panose="02020603050405020304" pitchFamily="18" charset="0"/>
              </a:rPr>
              <a:t>para </a:t>
            </a:r>
            <a:r>
              <a:rPr lang="es-AR" dirty="0">
                <a:solidFill>
                  <a:srgbClr val="0000FF"/>
                </a:solidFill>
                <a:latin typeface="Times New Roman" panose="02020603050405020304" pitchFamily="18" charset="0"/>
                <a:cs typeface="Times New Roman" panose="02020603050405020304" pitchFamily="18" charset="0"/>
              </a:rPr>
              <a:t>no afectar el rechazo de perturbaciones y el rastreo de la </a:t>
            </a:r>
            <a:r>
              <a:rPr lang="es-AR" dirty="0" smtClean="0">
                <a:solidFill>
                  <a:srgbClr val="0000FF"/>
                </a:solidFill>
                <a:latin typeface="Times New Roman" panose="02020603050405020304" pitchFamily="18" charset="0"/>
                <a:cs typeface="Times New Roman" panose="02020603050405020304" pitchFamily="18" charset="0"/>
              </a:rPr>
              <a:t>referencia, dado que con el aumento de </a:t>
            </a:r>
            <a:r>
              <a:rPr lang="es-AR" dirty="0" err="1" smtClean="0">
                <a:solidFill>
                  <a:srgbClr val="0000FF"/>
                </a:solidFill>
                <a:latin typeface="Symbol" panose="05050102010706020507" pitchFamily="18" charset="2"/>
                <a:cs typeface="Times New Roman" panose="02020603050405020304" pitchFamily="18" charset="0"/>
              </a:rPr>
              <a:t>w</a:t>
            </a:r>
            <a:r>
              <a:rPr lang="es-AR" i="1" baseline="-25000" dirty="0" err="1" smtClean="0">
                <a:solidFill>
                  <a:srgbClr val="0000FF"/>
                </a:solidFill>
                <a:latin typeface="Times New Roman" panose="02020603050405020304" pitchFamily="18" charset="0"/>
                <a:cs typeface="Times New Roman" panose="02020603050405020304" pitchFamily="18" charset="0"/>
              </a:rPr>
              <a:t>c</a:t>
            </a:r>
            <a:r>
              <a:rPr lang="es-AR" dirty="0" smtClean="0">
                <a:solidFill>
                  <a:srgbClr val="0000FF"/>
                </a:solidFill>
                <a:latin typeface="Times New Roman" panose="02020603050405020304" pitchFamily="18" charset="0"/>
                <a:cs typeface="Times New Roman" panose="02020603050405020304" pitchFamily="18" charset="0"/>
              </a:rPr>
              <a:t> se pierde selectividad.</a:t>
            </a:r>
          </a:p>
        </p:txBody>
      </p:sp>
      <p:pic>
        <p:nvPicPr>
          <p:cNvPr id="4" name="Imagen 3"/>
          <p:cNvPicPr>
            <a:picLocks noChangeAspect="1"/>
          </p:cNvPicPr>
          <p:nvPr/>
        </p:nvPicPr>
        <p:blipFill rotWithShape="1">
          <a:blip r:embed="rId8"/>
          <a:srcRect l="6780" t="6342" r="8466"/>
          <a:stretch/>
        </p:blipFill>
        <p:spPr>
          <a:xfrm>
            <a:off x="6850420" y="2064848"/>
            <a:ext cx="5130765" cy="4252359"/>
          </a:xfrm>
          <a:prstGeom prst="rect">
            <a:avLst/>
          </a:prstGeom>
        </p:spPr>
      </p:pic>
      <p:graphicFrame>
        <p:nvGraphicFramePr>
          <p:cNvPr id="25" name="Objeto 24"/>
          <p:cNvGraphicFramePr>
            <a:graphicFrameLocks noChangeAspect="1"/>
          </p:cNvGraphicFramePr>
          <p:nvPr>
            <p:extLst/>
          </p:nvPr>
        </p:nvGraphicFramePr>
        <p:xfrm>
          <a:off x="9685953" y="3471463"/>
          <a:ext cx="709613" cy="341313"/>
        </p:xfrm>
        <a:graphic>
          <a:graphicData uri="http://schemas.openxmlformats.org/presentationml/2006/ole">
            <mc:AlternateContent xmlns:mc="http://schemas.openxmlformats.org/markup-compatibility/2006">
              <mc:Choice xmlns:v="urn:schemas-microsoft-com:vml" Requires="v">
                <p:oleObj spid="_x0000_s519197" name="Equation" r:id="rId9" imgW="507960" imgH="241200" progId="Equation.DSMT4">
                  <p:embed/>
                </p:oleObj>
              </mc:Choice>
              <mc:Fallback>
                <p:oleObj name="Equation" r:id="rId9" imgW="507960" imgH="241200" progId="Equation.DSMT4">
                  <p:embed/>
                  <p:pic>
                    <p:nvPicPr>
                      <p:cNvPr id="25" name="Objeto 24"/>
                      <p:cNvPicPr>
                        <a:picLocks noChangeAspect="1" noChangeArrowheads="1"/>
                      </p:cNvPicPr>
                      <p:nvPr/>
                    </p:nvPicPr>
                    <p:blipFill>
                      <a:blip r:embed="rId10"/>
                      <a:srcRect/>
                      <a:stretch>
                        <a:fillRect/>
                      </a:stretch>
                    </p:blipFill>
                    <p:spPr bwMode="auto">
                      <a:xfrm>
                        <a:off x="9685953" y="3471463"/>
                        <a:ext cx="709613" cy="341313"/>
                      </a:xfrm>
                      <a:prstGeom prst="rect">
                        <a:avLst/>
                      </a:prstGeom>
                      <a:solidFill>
                        <a:srgbClr val="FFFF00"/>
                      </a:solidFill>
                    </p:spPr>
                  </p:pic>
                </p:oleObj>
              </mc:Fallback>
            </mc:AlternateContent>
          </a:graphicData>
        </a:graphic>
      </p:graphicFrame>
      <p:cxnSp>
        <p:nvCxnSpPr>
          <p:cNvPr id="23" name="Conector recto 22"/>
          <p:cNvCxnSpPr/>
          <p:nvPr/>
        </p:nvCxnSpPr>
        <p:spPr>
          <a:xfrm>
            <a:off x="9951900" y="5110603"/>
            <a:ext cx="584417"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9951900" y="4616815"/>
            <a:ext cx="58441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7" name="Objeto 26"/>
          <p:cNvGraphicFramePr>
            <a:graphicFrameLocks noChangeAspect="1"/>
          </p:cNvGraphicFramePr>
          <p:nvPr>
            <p:extLst/>
          </p:nvPr>
        </p:nvGraphicFramePr>
        <p:xfrm>
          <a:off x="10657715" y="4410481"/>
          <a:ext cx="1136650" cy="395287"/>
        </p:xfrm>
        <a:graphic>
          <a:graphicData uri="http://schemas.openxmlformats.org/presentationml/2006/ole">
            <mc:AlternateContent xmlns:mc="http://schemas.openxmlformats.org/markup-compatibility/2006">
              <mc:Choice xmlns:v="urn:schemas-microsoft-com:vml" Requires="v">
                <p:oleObj spid="_x0000_s519198" name="Equation" r:id="rId11" imgW="812520" imgH="279360" progId="Equation.DSMT4">
                  <p:embed/>
                </p:oleObj>
              </mc:Choice>
              <mc:Fallback>
                <p:oleObj name="Equation" r:id="rId11" imgW="812520" imgH="279360" progId="Equation.DSMT4">
                  <p:embed/>
                  <p:pic>
                    <p:nvPicPr>
                      <p:cNvPr id="27" name="Objeto 26"/>
                      <p:cNvPicPr>
                        <a:picLocks noChangeAspect="1" noChangeArrowheads="1"/>
                      </p:cNvPicPr>
                      <p:nvPr/>
                    </p:nvPicPr>
                    <p:blipFill>
                      <a:blip r:embed="rId12"/>
                      <a:srcRect/>
                      <a:stretch>
                        <a:fillRect/>
                      </a:stretch>
                    </p:blipFill>
                    <p:spPr bwMode="auto">
                      <a:xfrm>
                        <a:off x="10657715" y="4410481"/>
                        <a:ext cx="1136650" cy="395287"/>
                      </a:xfrm>
                      <a:prstGeom prst="rect">
                        <a:avLst/>
                      </a:prstGeom>
                      <a:solidFill>
                        <a:srgbClr val="FFFF00"/>
                      </a:solidFill>
                    </p:spPr>
                  </p:pic>
                </p:oleObj>
              </mc:Fallback>
            </mc:AlternateContent>
          </a:graphicData>
        </a:graphic>
      </p:graphicFrame>
      <p:graphicFrame>
        <p:nvGraphicFramePr>
          <p:cNvPr id="29" name="Objeto 28"/>
          <p:cNvGraphicFramePr>
            <a:graphicFrameLocks noChangeAspect="1"/>
          </p:cNvGraphicFramePr>
          <p:nvPr>
            <p:extLst/>
          </p:nvPr>
        </p:nvGraphicFramePr>
        <p:xfrm>
          <a:off x="10652125" y="4904193"/>
          <a:ext cx="1260475" cy="395288"/>
        </p:xfrm>
        <a:graphic>
          <a:graphicData uri="http://schemas.openxmlformats.org/presentationml/2006/ole">
            <mc:AlternateContent xmlns:mc="http://schemas.openxmlformats.org/markup-compatibility/2006">
              <mc:Choice xmlns:v="urn:schemas-microsoft-com:vml" Requires="v">
                <p:oleObj spid="_x0000_s519199" name="Equation" r:id="rId13" imgW="901440" imgH="279360" progId="Equation.DSMT4">
                  <p:embed/>
                </p:oleObj>
              </mc:Choice>
              <mc:Fallback>
                <p:oleObj name="Equation" r:id="rId13" imgW="901440" imgH="279360" progId="Equation.DSMT4">
                  <p:embed/>
                  <p:pic>
                    <p:nvPicPr>
                      <p:cNvPr id="29" name="Objeto 28"/>
                      <p:cNvPicPr>
                        <a:picLocks noChangeAspect="1" noChangeArrowheads="1"/>
                      </p:cNvPicPr>
                      <p:nvPr/>
                    </p:nvPicPr>
                    <p:blipFill>
                      <a:blip r:embed="rId14"/>
                      <a:srcRect/>
                      <a:stretch>
                        <a:fillRect/>
                      </a:stretch>
                    </p:blipFill>
                    <p:spPr bwMode="auto">
                      <a:xfrm>
                        <a:off x="10652125" y="4904193"/>
                        <a:ext cx="1260475" cy="39528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1874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43</a:t>
            </a:fld>
            <a:endParaRPr lang="es-ES" b="1" dirty="0">
              <a:solidFill>
                <a:schemeClr val="tx1"/>
              </a:solidFill>
            </a:endParaRPr>
          </a:p>
        </p:txBody>
      </p:sp>
      <p:sp>
        <p:nvSpPr>
          <p:cNvPr id="95" name="Text Box 212"/>
          <p:cNvSpPr txBox="1">
            <a:spLocks noChangeArrowheads="1"/>
          </p:cNvSpPr>
          <p:nvPr/>
        </p:nvSpPr>
        <p:spPr bwMode="auto">
          <a:xfrm>
            <a:off x="159917" y="839274"/>
            <a:ext cx="7528458"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Algunas Aplicaciones en el área de la energía eléctrica</a:t>
            </a:r>
            <a:endParaRPr lang="es-AR" sz="2000" dirty="0">
              <a:effectLst>
                <a:outerShdw blurRad="38100" dist="38100" dir="2700000" algn="tl">
                  <a:srgbClr val="C0C0C0"/>
                </a:outerShdw>
              </a:effectLst>
              <a:latin typeface="Arial" charset="0"/>
            </a:endParaRPr>
          </a:p>
        </p:txBody>
      </p:sp>
      <p:sp>
        <p:nvSpPr>
          <p:cNvPr id="102" name="Rectángulo 101"/>
          <p:cNvSpPr/>
          <p:nvPr/>
        </p:nvSpPr>
        <p:spPr>
          <a:xfrm>
            <a:off x="185505" y="1262786"/>
            <a:ext cx="11582568" cy="1631216"/>
          </a:xfrm>
          <a:prstGeom prst="rect">
            <a:avLst/>
          </a:prstGeom>
        </p:spPr>
        <p:txBody>
          <a:bodyPr wrap="square">
            <a:spAutoFit/>
          </a:bodyPr>
          <a:lstStyle/>
          <a:p>
            <a:pPr algn="just"/>
            <a:r>
              <a:rPr lang="es-ES" sz="2000" dirty="0">
                <a:solidFill>
                  <a:srgbClr val="0000FF"/>
                </a:solidFill>
                <a:latin typeface="Times New Roman" panose="02020603050405020304" pitchFamily="18" charset="0"/>
                <a:cs typeface="Times New Roman" panose="02020603050405020304" pitchFamily="18" charset="0"/>
              </a:rPr>
              <a:t>Los controladores resonantes comenzaron a ser propuestos para realizar </a:t>
            </a:r>
            <a:r>
              <a:rPr lang="es-ES" sz="2000" dirty="0" smtClean="0">
                <a:solidFill>
                  <a:srgbClr val="0000FF"/>
                </a:solidFill>
                <a:latin typeface="Times New Roman" panose="02020603050405020304" pitchFamily="18" charset="0"/>
                <a:cs typeface="Times New Roman" panose="02020603050405020304" pitchFamily="18" charset="0"/>
              </a:rPr>
              <a:t>seguimiento </a:t>
            </a:r>
            <a:r>
              <a:rPr lang="es-ES" sz="2000" dirty="0">
                <a:solidFill>
                  <a:srgbClr val="0000FF"/>
                </a:solidFill>
                <a:latin typeface="Times New Roman" panose="02020603050405020304" pitchFamily="18" charset="0"/>
                <a:cs typeface="Times New Roman" panose="02020603050405020304" pitchFamily="18" charset="0"/>
              </a:rPr>
              <a:t>de corriente en </a:t>
            </a:r>
            <a:r>
              <a:rPr lang="es-ES" sz="2000" b="1" dirty="0">
                <a:solidFill>
                  <a:srgbClr val="0000FF"/>
                </a:solidFill>
                <a:latin typeface="Times New Roman" panose="02020603050405020304" pitchFamily="18" charset="0"/>
                <a:cs typeface="Times New Roman" panose="02020603050405020304" pitchFamily="18" charset="0"/>
              </a:rPr>
              <a:t>rectificadores </a:t>
            </a:r>
            <a:r>
              <a:rPr lang="es-ES" sz="2000" b="1" dirty="0" smtClean="0">
                <a:solidFill>
                  <a:srgbClr val="0000FF"/>
                </a:solidFill>
                <a:latin typeface="Times New Roman" panose="02020603050405020304" pitchFamily="18" charset="0"/>
                <a:cs typeface="Times New Roman" panose="02020603050405020304" pitchFamily="18" charset="0"/>
              </a:rPr>
              <a:t>activos totalmente controlados </a:t>
            </a:r>
            <a:r>
              <a:rPr lang="es-ES" sz="2000" dirty="0">
                <a:solidFill>
                  <a:srgbClr val="0000FF"/>
                </a:solidFill>
                <a:latin typeface="Times New Roman" panose="02020603050405020304" pitchFamily="18" charset="0"/>
                <a:cs typeface="Times New Roman" panose="02020603050405020304" pitchFamily="18" charset="0"/>
              </a:rPr>
              <a:t>[</a:t>
            </a:r>
            <a:r>
              <a:rPr lang="es-ES" sz="2000" dirty="0" smtClean="0">
                <a:solidFill>
                  <a:srgbClr val="0000FF"/>
                </a:solidFill>
                <a:latin typeface="Times New Roman" panose="02020603050405020304" pitchFamily="18" charset="0"/>
                <a:cs typeface="Times New Roman" panose="02020603050405020304" pitchFamily="18" charset="0"/>
              </a:rPr>
              <a:t>1, 2] </a:t>
            </a:r>
            <a:r>
              <a:rPr lang="es-ES" sz="2000" dirty="0">
                <a:solidFill>
                  <a:srgbClr val="0000FF"/>
                </a:solidFill>
                <a:latin typeface="Times New Roman" panose="02020603050405020304" pitchFamily="18" charset="0"/>
                <a:cs typeface="Times New Roman" panose="02020603050405020304" pitchFamily="18" charset="0"/>
              </a:rPr>
              <a:t>y luego </a:t>
            </a:r>
            <a:r>
              <a:rPr lang="es-ES" sz="2000" b="1" dirty="0">
                <a:solidFill>
                  <a:srgbClr val="0000FF"/>
                </a:solidFill>
                <a:latin typeface="Times New Roman" panose="02020603050405020304" pitchFamily="18" charset="0"/>
                <a:cs typeface="Times New Roman" panose="02020603050405020304" pitchFamily="18" charset="0"/>
              </a:rPr>
              <a:t>en inversores como reguladores de tensión </a:t>
            </a:r>
            <a:r>
              <a:rPr lang="es-ES" sz="2000" dirty="0">
                <a:solidFill>
                  <a:srgbClr val="0000FF"/>
                </a:solidFill>
                <a:latin typeface="Times New Roman" panose="02020603050405020304" pitchFamily="18" charset="0"/>
                <a:cs typeface="Times New Roman" panose="02020603050405020304" pitchFamily="18" charset="0"/>
              </a:rPr>
              <a:t>para sistemas </a:t>
            </a:r>
            <a:r>
              <a:rPr lang="es-ES" sz="2000" dirty="0" smtClean="0">
                <a:solidFill>
                  <a:srgbClr val="0000FF"/>
                </a:solidFill>
                <a:latin typeface="Times New Roman" panose="02020603050405020304" pitchFamily="18" charset="0"/>
                <a:cs typeface="Times New Roman" panose="02020603050405020304" pitchFamily="18" charset="0"/>
              </a:rPr>
              <a:t>de alimentación ininterrumpida (UPS) [3], </a:t>
            </a:r>
            <a:r>
              <a:rPr lang="es-ES" sz="2000" dirty="0">
                <a:solidFill>
                  <a:srgbClr val="0000FF"/>
                </a:solidFill>
                <a:latin typeface="Times New Roman" panose="02020603050405020304" pitchFamily="18" charset="0"/>
                <a:cs typeface="Times New Roman" panose="02020603050405020304" pitchFamily="18" charset="0"/>
              </a:rPr>
              <a:t>básicamente por la capacidad de realizar </a:t>
            </a:r>
            <a:r>
              <a:rPr lang="es-ES" sz="2000" dirty="0" smtClean="0">
                <a:solidFill>
                  <a:srgbClr val="0000FF"/>
                </a:solidFill>
                <a:latin typeface="Times New Roman" panose="02020603050405020304" pitchFamily="18" charset="0"/>
                <a:cs typeface="Times New Roman" panose="02020603050405020304" pitchFamily="18" charset="0"/>
              </a:rPr>
              <a:t>seguimiento </a:t>
            </a:r>
            <a:r>
              <a:rPr lang="es-ES" sz="2000" dirty="0">
                <a:solidFill>
                  <a:srgbClr val="0000FF"/>
                </a:solidFill>
                <a:latin typeface="Times New Roman" panose="02020603050405020304" pitchFamily="18" charset="0"/>
                <a:cs typeface="Times New Roman" panose="02020603050405020304" pitchFamily="18" charset="0"/>
              </a:rPr>
              <a:t>asintótico de </a:t>
            </a:r>
            <a:r>
              <a:rPr lang="es-ES" sz="2000" dirty="0" smtClean="0">
                <a:solidFill>
                  <a:srgbClr val="0000FF"/>
                </a:solidFill>
                <a:latin typeface="Times New Roman" panose="02020603050405020304" pitchFamily="18" charset="0"/>
                <a:cs typeface="Times New Roman" panose="02020603050405020304" pitchFamily="18" charset="0"/>
              </a:rPr>
              <a:t>la referencia </a:t>
            </a:r>
            <a:r>
              <a:rPr lang="es-ES" sz="2000" dirty="0">
                <a:solidFill>
                  <a:srgbClr val="0000FF"/>
                </a:solidFill>
                <a:latin typeface="Times New Roman" panose="02020603050405020304" pitchFamily="18" charset="0"/>
                <a:cs typeface="Times New Roman" panose="02020603050405020304" pitchFamily="18" charset="0"/>
              </a:rPr>
              <a:t>y </a:t>
            </a:r>
            <a:r>
              <a:rPr lang="es-ES" sz="2000" dirty="0" smtClean="0">
                <a:solidFill>
                  <a:srgbClr val="0000FF"/>
                </a:solidFill>
                <a:latin typeface="Times New Roman" panose="02020603050405020304" pitchFamily="18" charset="0"/>
                <a:cs typeface="Times New Roman" panose="02020603050405020304" pitchFamily="18" charset="0"/>
              </a:rPr>
              <a:t>presentar un buen rechazo </a:t>
            </a:r>
            <a:r>
              <a:rPr lang="es-ES" sz="2000" dirty="0">
                <a:solidFill>
                  <a:srgbClr val="0000FF"/>
                </a:solidFill>
                <a:latin typeface="Times New Roman" panose="02020603050405020304" pitchFamily="18" charset="0"/>
                <a:cs typeface="Times New Roman" panose="02020603050405020304" pitchFamily="18" charset="0"/>
              </a:rPr>
              <a:t>de </a:t>
            </a:r>
            <a:r>
              <a:rPr lang="es-ES" sz="2000" dirty="0" smtClean="0">
                <a:solidFill>
                  <a:srgbClr val="0000FF"/>
                </a:solidFill>
                <a:latin typeface="Times New Roman" panose="02020603050405020304" pitchFamily="18" charset="0"/>
                <a:cs typeface="Times New Roman" panose="02020603050405020304" pitchFamily="18" charset="0"/>
              </a:rPr>
              <a:t>perturbaciones periódicas </a:t>
            </a:r>
            <a:r>
              <a:rPr lang="es-ES" sz="2000" dirty="0">
                <a:solidFill>
                  <a:srgbClr val="0000FF"/>
                </a:solidFill>
                <a:latin typeface="Times New Roman" panose="02020603050405020304" pitchFamily="18" charset="0"/>
                <a:cs typeface="Times New Roman" panose="02020603050405020304" pitchFamily="18" charset="0"/>
              </a:rPr>
              <a:t>con una buena respuesta dinámica.</a:t>
            </a:r>
            <a:endParaRPr lang="es-AR" sz="2000" dirty="0"/>
          </a:p>
        </p:txBody>
      </p:sp>
      <p:sp>
        <p:nvSpPr>
          <p:cNvPr id="18" name="Rectángulo 17"/>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pic>
        <p:nvPicPr>
          <p:cNvPr id="4" name="Imagen 3"/>
          <p:cNvPicPr>
            <a:picLocks noChangeAspect="1"/>
          </p:cNvPicPr>
          <p:nvPr/>
        </p:nvPicPr>
        <p:blipFill>
          <a:blip r:embed="rId4">
            <a:clrChange>
              <a:clrFrom>
                <a:srgbClr val="FFFFFF"/>
              </a:clrFrom>
              <a:clrTo>
                <a:srgbClr val="FFFFFF">
                  <a:alpha val="0"/>
                </a:srgbClr>
              </a:clrTo>
            </a:clrChange>
          </a:blip>
          <a:stretch>
            <a:fillRect/>
          </a:stretch>
        </p:blipFill>
        <p:spPr>
          <a:xfrm>
            <a:off x="4597312" y="2692518"/>
            <a:ext cx="3823633" cy="1515465"/>
          </a:xfrm>
          <a:prstGeom prst="rect">
            <a:avLst/>
          </a:prstGeom>
        </p:spPr>
      </p:pic>
      <p:pic>
        <p:nvPicPr>
          <p:cNvPr id="2" name="Imagen 1"/>
          <p:cNvPicPr>
            <a:picLocks noChangeAspect="1"/>
          </p:cNvPicPr>
          <p:nvPr/>
        </p:nvPicPr>
        <p:blipFill>
          <a:blip r:embed="rId5">
            <a:clrChange>
              <a:clrFrom>
                <a:srgbClr val="FFFFFF"/>
              </a:clrFrom>
              <a:clrTo>
                <a:srgbClr val="FFFFFF">
                  <a:alpha val="0"/>
                </a:srgbClr>
              </a:clrTo>
            </a:clrChange>
          </a:blip>
          <a:stretch>
            <a:fillRect/>
          </a:stretch>
        </p:blipFill>
        <p:spPr>
          <a:xfrm>
            <a:off x="77195" y="2844295"/>
            <a:ext cx="4600002" cy="2727377"/>
          </a:xfrm>
          <a:prstGeom prst="rect">
            <a:avLst/>
          </a:prstGeom>
        </p:spPr>
      </p:pic>
      <p:pic>
        <p:nvPicPr>
          <p:cNvPr id="5" name="Imagen 4"/>
          <p:cNvPicPr>
            <a:picLocks noChangeAspect="1"/>
          </p:cNvPicPr>
          <p:nvPr/>
        </p:nvPicPr>
        <p:blipFill>
          <a:blip r:embed="rId6">
            <a:clrChange>
              <a:clrFrom>
                <a:srgbClr val="FFFFFF"/>
              </a:clrFrom>
              <a:clrTo>
                <a:srgbClr val="FFFFFF">
                  <a:alpha val="0"/>
                </a:srgbClr>
              </a:clrTo>
            </a:clrChange>
          </a:blip>
          <a:stretch>
            <a:fillRect/>
          </a:stretch>
        </p:blipFill>
        <p:spPr>
          <a:xfrm>
            <a:off x="4063238" y="4434808"/>
            <a:ext cx="3213143" cy="2056440"/>
          </a:xfrm>
          <a:prstGeom prst="rect">
            <a:avLst/>
          </a:prstGeom>
        </p:spPr>
      </p:pic>
      <p:sp>
        <p:nvSpPr>
          <p:cNvPr id="6" name="Rectángulo 5"/>
          <p:cNvSpPr/>
          <p:nvPr/>
        </p:nvSpPr>
        <p:spPr>
          <a:xfrm>
            <a:off x="5035916" y="4928050"/>
            <a:ext cx="1351370" cy="1140977"/>
          </a:xfrm>
          <a:prstGeom prst="rect">
            <a:avLst/>
          </a:prstGeom>
          <a:noFill/>
          <a:ln w="349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p:cNvSpPr/>
          <p:nvPr/>
        </p:nvSpPr>
        <p:spPr>
          <a:xfrm>
            <a:off x="5035916" y="4434808"/>
            <a:ext cx="1351370" cy="449801"/>
          </a:xfrm>
          <a:prstGeom prst="rect">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23"/>
          <p:cNvSpPr/>
          <p:nvPr/>
        </p:nvSpPr>
        <p:spPr>
          <a:xfrm>
            <a:off x="5120759" y="3610165"/>
            <a:ext cx="1351370" cy="411849"/>
          </a:xfrm>
          <a:prstGeom prst="rect">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ángulo 26"/>
          <p:cNvSpPr/>
          <p:nvPr/>
        </p:nvSpPr>
        <p:spPr>
          <a:xfrm>
            <a:off x="5120759" y="3099634"/>
            <a:ext cx="1351370" cy="43070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7">
            <a:clrChange>
              <a:clrFrom>
                <a:srgbClr val="FFFFFF"/>
              </a:clrFrom>
              <a:clrTo>
                <a:srgbClr val="FFFFFF">
                  <a:alpha val="0"/>
                </a:srgbClr>
              </a:clrTo>
            </a:clrChange>
          </a:blip>
          <a:stretch>
            <a:fillRect/>
          </a:stretch>
        </p:blipFill>
        <p:spPr>
          <a:xfrm>
            <a:off x="8805646" y="2591870"/>
            <a:ext cx="2559087" cy="1996693"/>
          </a:xfrm>
          <a:prstGeom prst="rect">
            <a:avLst/>
          </a:prstGeom>
        </p:spPr>
      </p:pic>
      <p:pic>
        <p:nvPicPr>
          <p:cNvPr id="8" name="Imagen 7"/>
          <p:cNvPicPr>
            <a:picLocks noChangeAspect="1"/>
          </p:cNvPicPr>
          <p:nvPr/>
        </p:nvPicPr>
        <p:blipFill rotWithShape="1">
          <a:blip r:embed="rId8"/>
          <a:srcRect l="4385" r="6563"/>
          <a:stretch/>
        </p:blipFill>
        <p:spPr>
          <a:xfrm>
            <a:off x="7095557" y="4588563"/>
            <a:ext cx="2650775" cy="2129510"/>
          </a:xfrm>
          <a:prstGeom prst="rect">
            <a:avLst/>
          </a:prstGeom>
        </p:spPr>
      </p:pic>
      <p:sp>
        <p:nvSpPr>
          <p:cNvPr id="30" name="Rectángulo 29"/>
          <p:cNvSpPr/>
          <p:nvPr/>
        </p:nvSpPr>
        <p:spPr>
          <a:xfrm>
            <a:off x="159917" y="5684003"/>
            <a:ext cx="4622476" cy="1015663"/>
          </a:xfrm>
          <a:prstGeom prst="rect">
            <a:avLst/>
          </a:prstGeom>
        </p:spPr>
        <p:txBody>
          <a:bodyPr wrap="square">
            <a:spAutoFit/>
          </a:bodyPr>
          <a:lstStyle/>
          <a:p>
            <a:pPr algn="just"/>
            <a:r>
              <a:rPr lang="en-US" sz="1500" dirty="0" smtClean="0">
                <a:solidFill>
                  <a:srgbClr val="00B050"/>
                </a:solidFill>
                <a:latin typeface="Times New Roman" panose="02020603050405020304" pitchFamily="18" charset="0"/>
                <a:cs typeface="Times New Roman" panose="02020603050405020304" pitchFamily="18" charset="0"/>
              </a:rPr>
              <a:t>[1] Yukihiko </a:t>
            </a:r>
            <a:r>
              <a:rPr lang="en-US" sz="1500" dirty="0">
                <a:solidFill>
                  <a:srgbClr val="00B050"/>
                </a:solidFill>
                <a:latin typeface="Times New Roman" panose="02020603050405020304" pitchFamily="18" charset="0"/>
                <a:cs typeface="Times New Roman" panose="02020603050405020304" pitchFamily="18" charset="0"/>
              </a:rPr>
              <a:t>Sato, </a:t>
            </a:r>
            <a:r>
              <a:rPr lang="en-US" sz="1500" dirty="0" err="1" smtClean="0">
                <a:solidFill>
                  <a:srgbClr val="00B050"/>
                </a:solidFill>
                <a:latin typeface="Times New Roman" panose="02020603050405020304" pitchFamily="18" charset="0"/>
                <a:cs typeface="Times New Roman" panose="02020603050405020304" pitchFamily="18" charset="0"/>
              </a:rPr>
              <a:t>Tomotsugu</a:t>
            </a:r>
            <a:r>
              <a:rPr lang="en-US" sz="1500" dirty="0" smtClean="0">
                <a:solidFill>
                  <a:srgbClr val="00B050"/>
                </a:solidFill>
                <a:latin typeface="Times New Roman" panose="02020603050405020304" pitchFamily="18" charset="0"/>
                <a:cs typeface="Times New Roman" panose="02020603050405020304" pitchFamily="18" charset="0"/>
              </a:rPr>
              <a:t> </a:t>
            </a:r>
            <a:r>
              <a:rPr lang="en-US" sz="1500" dirty="0">
                <a:solidFill>
                  <a:srgbClr val="00B050"/>
                </a:solidFill>
                <a:latin typeface="Times New Roman" panose="02020603050405020304" pitchFamily="18" charset="0"/>
                <a:cs typeface="Times New Roman" panose="02020603050405020304" pitchFamily="18" charset="0"/>
              </a:rPr>
              <a:t>Ishizuka, Kazuyoshi </a:t>
            </a:r>
            <a:r>
              <a:rPr lang="en-US" sz="1500" dirty="0" err="1">
                <a:solidFill>
                  <a:srgbClr val="00B050"/>
                </a:solidFill>
                <a:latin typeface="Times New Roman" panose="02020603050405020304" pitchFamily="18" charset="0"/>
                <a:cs typeface="Times New Roman" panose="02020603050405020304" pitchFamily="18" charset="0"/>
              </a:rPr>
              <a:t>Nezu</a:t>
            </a:r>
            <a:r>
              <a:rPr lang="en-US" sz="1500" dirty="0">
                <a:solidFill>
                  <a:srgbClr val="00B050"/>
                </a:solidFill>
                <a:latin typeface="Times New Roman" panose="02020603050405020304" pitchFamily="18" charset="0"/>
                <a:cs typeface="Times New Roman" panose="02020603050405020304" pitchFamily="18" charset="0"/>
              </a:rPr>
              <a:t>, and </a:t>
            </a:r>
            <a:r>
              <a:rPr lang="en-US" sz="1500" dirty="0" err="1">
                <a:solidFill>
                  <a:srgbClr val="00B050"/>
                </a:solidFill>
                <a:latin typeface="Times New Roman" panose="02020603050405020304" pitchFamily="18" charset="0"/>
                <a:cs typeface="Times New Roman" panose="02020603050405020304" pitchFamily="18" charset="0"/>
              </a:rPr>
              <a:t>Teruo</a:t>
            </a:r>
            <a:r>
              <a:rPr lang="en-US" sz="1500" dirty="0">
                <a:solidFill>
                  <a:srgbClr val="00B050"/>
                </a:solidFill>
                <a:latin typeface="Times New Roman" panose="02020603050405020304" pitchFamily="18" charset="0"/>
                <a:cs typeface="Times New Roman" panose="02020603050405020304" pitchFamily="18" charset="0"/>
              </a:rPr>
              <a:t> </a:t>
            </a:r>
            <a:r>
              <a:rPr lang="en-US" sz="1500" dirty="0" err="1">
                <a:solidFill>
                  <a:srgbClr val="00B050"/>
                </a:solidFill>
                <a:latin typeface="Times New Roman" panose="02020603050405020304" pitchFamily="18" charset="0"/>
                <a:cs typeface="Times New Roman" panose="02020603050405020304" pitchFamily="18" charset="0"/>
              </a:rPr>
              <a:t>Kataoka</a:t>
            </a:r>
            <a:r>
              <a:rPr lang="en-US" sz="1500" dirty="0" smtClean="0">
                <a:solidFill>
                  <a:srgbClr val="00B050"/>
                </a:solidFill>
                <a:latin typeface="Times New Roman" panose="02020603050405020304" pitchFamily="18" charset="0"/>
                <a:cs typeface="Times New Roman" panose="02020603050405020304" pitchFamily="18" charset="0"/>
              </a:rPr>
              <a:t>, </a:t>
            </a:r>
            <a:r>
              <a:rPr lang="en-US" sz="1500" b="1" dirty="0" smtClean="0">
                <a:solidFill>
                  <a:srgbClr val="00B050"/>
                </a:solidFill>
                <a:latin typeface="Times New Roman" panose="02020603050405020304" pitchFamily="18" charset="0"/>
                <a:cs typeface="Times New Roman" panose="02020603050405020304" pitchFamily="18" charset="0"/>
              </a:rPr>
              <a:t>“A </a:t>
            </a:r>
            <a:r>
              <a:rPr lang="en-US" sz="1500" b="1" dirty="0">
                <a:solidFill>
                  <a:srgbClr val="00B050"/>
                </a:solidFill>
                <a:latin typeface="Times New Roman" panose="02020603050405020304" pitchFamily="18" charset="0"/>
                <a:cs typeface="Times New Roman" panose="02020603050405020304" pitchFamily="18" charset="0"/>
              </a:rPr>
              <a:t>new control strategy for voltage-type PWM rectifiers to realize zero steady-state control error in input </a:t>
            </a:r>
            <a:r>
              <a:rPr lang="en-US" sz="1500" b="1" dirty="0" smtClean="0">
                <a:solidFill>
                  <a:srgbClr val="00B050"/>
                </a:solidFill>
                <a:latin typeface="Times New Roman" panose="02020603050405020304" pitchFamily="18" charset="0"/>
                <a:cs typeface="Times New Roman" panose="02020603050405020304" pitchFamily="18" charset="0"/>
              </a:rPr>
              <a:t>current”, 1998</a:t>
            </a:r>
            <a:r>
              <a:rPr lang="es-ES" sz="1500" dirty="0" smtClean="0">
                <a:solidFill>
                  <a:srgbClr val="00B050"/>
                </a:solidFill>
                <a:latin typeface="Times New Roman" panose="02020603050405020304" pitchFamily="18" charset="0"/>
                <a:cs typeface="Times New Roman" panose="02020603050405020304" pitchFamily="18" charset="0"/>
              </a:rPr>
              <a:t>. IEEE.</a:t>
            </a:r>
            <a:endParaRPr lang="es-AR" sz="1500" dirty="0">
              <a:solidFill>
                <a:srgbClr val="00B050"/>
              </a:solidFill>
            </a:endParaRPr>
          </a:p>
        </p:txBody>
      </p:sp>
      <p:graphicFrame>
        <p:nvGraphicFramePr>
          <p:cNvPr id="31" name="Objeto 30"/>
          <p:cNvGraphicFramePr>
            <a:graphicFrameLocks noChangeAspect="1"/>
          </p:cNvGraphicFramePr>
          <p:nvPr>
            <p:extLst/>
          </p:nvPr>
        </p:nvGraphicFramePr>
        <p:xfrm>
          <a:off x="9937128" y="4724840"/>
          <a:ext cx="1704975" cy="738188"/>
        </p:xfrm>
        <a:graphic>
          <a:graphicData uri="http://schemas.openxmlformats.org/presentationml/2006/ole">
            <mc:AlternateContent xmlns:mc="http://schemas.openxmlformats.org/markup-compatibility/2006">
              <mc:Choice xmlns:v="urn:schemas-microsoft-com:vml" Requires="v">
                <p:oleObj spid="_x0000_s520204" name="Equation" r:id="rId9" imgW="1218960" imgH="520560" progId="Equation.DSMT4">
                  <p:embed/>
                </p:oleObj>
              </mc:Choice>
              <mc:Fallback>
                <p:oleObj name="Equation" r:id="rId9" imgW="1218960" imgH="520560" progId="Equation.DSMT4">
                  <p:embed/>
                  <p:pic>
                    <p:nvPicPr>
                      <p:cNvPr id="31" name="Objeto 30"/>
                      <p:cNvPicPr>
                        <a:picLocks noChangeAspect="1" noChangeArrowheads="1"/>
                      </p:cNvPicPr>
                      <p:nvPr/>
                    </p:nvPicPr>
                    <p:blipFill>
                      <a:blip r:embed="rId10"/>
                      <a:srcRect/>
                      <a:stretch>
                        <a:fillRect/>
                      </a:stretch>
                    </p:blipFill>
                    <p:spPr bwMode="auto">
                      <a:xfrm>
                        <a:off x="9937128" y="4724840"/>
                        <a:ext cx="1704975" cy="738188"/>
                      </a:xfrm>
                      <a:prstGeom prst="rect">
                        <a:avLst/>
                      </a:prstGeom>
                      <a:solidFill>
                        <a:srgbClr val="FFC000"/>
                      </a:solidFill>
                    </p:spPr>
                  </p:pic>
                </p:oleObj>
              </mc:Fallback>
            </mc:AlternateContent>
          </a:graphicData>
        </a:graphic>
      </p:graphicFrame>
      <p:graphicFrame>
        <p:nvGraphicFramePr>
          <p:cNvPr id="32" name="Objeto 31"/>
          <p:cNvGraphicFramePr>
            <a:graphicFrameLocks noChangeAspect="1"/>
          </p:cNvGraphicFramePr>
          <p:nvPr>
            <p:extLst/>
          </p:nvPr>
        </p:nvGraphicFramePr>
        <p:xfrm>
          <a:off x="9920288" y="5611813"/>
          <a:ext cx="1741487" cy="738187"/>
        </p:xfrm>
        <a:graphic>
          <a:graphicData uri="http://schemas.openxmlformats.org/presentationml/2006/ole">
            <mc:AlternateContent xmlns:mc="http://schemas.openxmlformats.org/markup-compatibility/2006">
              <mc:Choice xmlns:v="urn:schemas-microsoft-com:vml" Requires="v">
                <p:oleObj spid="_x0000_s520205" name="Equation" r:id="rId11" imgW="1244520" imgH="520560" progId="Equation.DSMT4">
                  <p:embed/>
                </p:oleObj>
              </mc:Choice>
              <mc:Fallback>
                <p:oleObj name="Equation" r:id="rId11" imgW="1244520" imgH="520560" progId="Equation.DSMT4">
                  <p:embed/>
                  <p:pic>
                    <p:nvPicPr>
                      <p:cNvPr id="32" name="Objeto 31"/>
                      <p:cNvPicPr>
                        <a:picLocks noChangeAspect="1" noChangeArrowheads="1"/>
                      </p:cNvPicPr>
                      <p:nvPr/>
                    </p:nvPicPr>
                    <p:blipFill>
                      <a:blip r:embed="rId12"/>
                      <a:srcRect/>
                      <a:stretch>
                        <a:fillRect/>
                      </a:stretch>
                    </p:blipFill>
                    <p:spPr bwMode="auto">
                      <a:xfrm>
                        <a:off x="9920288" y="5611813"/>
                        <a:ext cx="1741487" cy="738187"/>
                      </a:xfrm>
                      <a:prstGeom prst="rect">
                        <a:avLst/>
                      </a:prstGeom>
                      <a:solidFill>
                        <a:srgbClr val="FFC000"/>
                      </a:solidFill>
                    </p:spPr>
                  </p:pic>
                </p:oleObj>
              </mc:Fallback>
            </mc:AlternateContent>
          </a:graphicData>
        </a:graphic>
      </p:graphicFrame>
    </p:spTree>
    <p:extLst>
      <p:ext uri="{BB962C8B-B14F-4D97-AF65-F5344CB8AC3E}">
        <p14:creationId xmlns:p14="http://schemas.microsoft.com/office/powerpoint/2010/main" val="328361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44</a:t>
            </a:fld>
            <a:endParaRPr lang="es-ES" b="1" dirty="0">
              <a:solidFill>
                <a:schemeClr val="tx1"/>
              </a:solidFill>
            </a:endParaRPr>
          </a:p>
        </p:txBody>
      </p:sp>
      <p:sp>
        <p:nvSpPr>
          <p:cNvPr id="95" name="Text Box 212"/>
          <p:cNvSpPr txBox="1">
            <a:spLocks noChangeArrowheads="1"/>
          </p:cNvSpPr>
          <p:nvPr/>
        </p:nvSpPr>
        <p:spPr bwMode="auto">
          <a:xfrm>
            <a:off x="159917" y="839274"/>
            <a:ext cx="7528458"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Algunas Aplicaciones en el área de la energía eléctrica</a:t>
            </a:r>
            <a:endParaRPr lang="es-AR" sz="2000" dirty="0">
              <a:effectLst>
                <a:outerShdw blurRad="38100" dist="38100" dir="2700000" algn="tl">
                  <a:srgbClr val="C0C0C0"/>
                </a:outerShdw>
              </a:effectLst>
              <a:latin typeface="Arial" charset="0"/>
            </a:endParaRPr>
          </a:p>
        </p:txBody>
      </p:sp>
      <p:sp>
        <p:nvSpPr>
          <p:cNvPr id="18" name="Rectángulo 17"/>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sp>
        <p:nvSpPr>
          <p:cNvPr id="30" name="Rectángulo 29"/>
          <p:cNvSpPr/>
          <p:nvPr/>
        </p:nvSpPr>
        <p:spPr>
          <a:xfrm>
            <a:off x="4311706" y="2323323"/>
            <a:ext cx="3568588" cy="1015663"/>
          </a:xfrm>
          <a:prstGeom prst="rect">
            <a:avLst/>
          </a:prstGeom>
        </p:spPr>
        <p:txBody>
          <a:bodyPr wrap="square">
            <a:spAutoFit/>
          </a:bodyPr>
          <a:lstStyle/>
          <a:p>
            <a:pPr algn="just"/>
            <a:r>
              <a:rPr lang="en-US" sz="1500" dirty="0" smtClean="0">
                <a:solidFill>
                  <a:srgbClr val="00B050"/>
                </a:solidFill>
                <a:latin typeface="Times New Roman" panose="02020603050405020304" pitchFamily="18" charset="0"/>
                <a:cs typeface="Times New Roman" panose="02020603050405020304" pitchFamily="18" charset="0"/>
              </a:rPr>
              <a:t>[2] </a:t>
            </a:r>
            <a:r>
              <a:rPr lang="en-US" sz="1500" dirty="0">
                <a:solidFill>
                  <a:srgbClr val="00B050"/>
                </a:solidFill>
                <a:latin typeface="Times New Roman" panose="02020603050405020304" pitchFamily="18" charset="0"/>
                <a:cs typeface="Times New Roman" panose="02020603050405020304" pitchFamily="18" charset="0"/>
              </a:rPr>
              <a:t>Daniel Nahum </a:t>
            </a:r>
            <a:r>
              <a:rPr lang="en-US" sz="1500" dirty="0" err="1">
                <a:solidFill>
                  <a:srgbClr val="00B050"/>
                </a:solidFill>
                <a:latin typeface="Times New Roman" panose="02020603050405020304" pitchFamily="18" charset="0"/>
                <a:cs typeface="Times New Roman" panose="02020603050405020304" pitchFamily="18" charset="0"/>
              </a:rPr>
              <a:t>Zmood</a:t>
            </a:r>
            <a:r>
              <a:rPr lang="en-US" sz="1500" dirty="0">
                <a:solidFill>
                  <a:srgbClr val="00B050"/>
                </a:solidFill>
                <a:latin typeface="Times New Roman" panose="02020603050405020304" pitchFamily="18" charset="0"/>
                <a:cs typeface="Times New Roman" panose="02020603050405020304" pitchFamily="18" charset="0"/>
              </a:rPr>
              <a:t>, </a:t>
            </a:r>
            <a:r>
              <a:rPr lang="en-US" sz="1500" dirty="0" smtClean="0">
                <a:solidFill>
                  <a:srgbClr val="00B050"/>
                </a:solidFill>
                <a:latin typeface="Times New Roman" panose="02020603050405020304" pitchFamily="18" charset="0"/>
                <a:cs typeface="Times New Roman" panose="02020603050405020304" pitchFamily="18" charset="0"/>
              </a:rPr>
              <a:t>and </a:t>
            </a:r>
            <a:r>
              <a:rPr lang="en-US" sz="1500" dirty="0">
                <a:solidFill>
                  <a:srgbClr val="00B050"/>
                </a:solidFill>
                <a:latin typeface="Times New Roman" panose="02020603050405020304" pitchFamily="18" charset="0"/>
                <a:cs typeface="Times New Roman" panose="02020603050405020304" pitchFamily="18" charset="0"/>
              </a:rPr>
              <a:t>Donald Grahame Holmes, </a:t>
            </a:r>
            <a:r>
              <a:rPr lang="en-US" sz="1500" b="1" dirty="0">
                <a:solidFill>
                  <a:srgbClr val="00B050"/>
                </a:solidFill>
                <a:latin typeface="Times New Roman" panose="02020603050405020304" pitchFamily="18" charset="0"/>
                <a:cs typeface="Times New Roman" panose="02020603050405020304" pitchFamily="18" charset="0"/>
              </a:rPr>
              <a:t>“Stationary frame current regulation of PWM inverters with zero steady-state error</a:t>
            </a:r>
            <a:r>
              <a:rPr lang="en-US" sz="1500" b="1" dirty="0" smtClean="0">
                <a:solidFill>
                  <a:srgbClr val="00B050"/>
                </a:solidFill>
                <a:latin typeface="Times New Roman" panose="02020603050405020304" pitchFamily="18" charset="0"/>
                <a:cs typeface="Times New Roman" panose="02020603050405020304" pitchFamily="18" charset="0"/>
              </a:rPr>
              <a:t>”, 2003</a:t>
            </a:r>
            <a:r>
              <a:rPr lang="es-ES" sz="1500" dirty="0" smtClean="0">
                <a:solidFill>
                  <a:srgbClr val="00B050"/>
                </a:solidFill>
                <a:latin typeface="Times New Roman" panose="02020603050405020304" pitchFamily="18" charset="0"/>
                <a:cs typeface="Times New Roman" panose="02020603050405020304" pitchFamily="18" charset="0"/>
              </a:rPr>
              <a:t>. IEEE</a:t>
            </a:r>
            <a:endParaRPr lang="es-AR" sz="1500" dirty="0">
              <a:solidFill>
                <a:srgbClr val="00B050"/>
              </a:solidFill>
            </a:endParaRPr>
          </a:p>
        </p:txBody>
      </p:sp>
      <p:pic>
        <p:nvPicPr>
          <p:cNvPr id="3" name="Imagen 2"/>
          <p:cNvPicPr>
            <a:picLocks noChangeAspect="1"/>
          </p:cNvPicPr>
          <p:nvPr/>
        </p:nvPicPr>
        <p:blipFill>
          <a:blip r:embed="rId3"/>
          <a:stretch>
            <a:fillRect/>
          </a:stretch>
        </p:blipFill>
        <p:spPr>
          <a:xfrm>
            <a:off x="451233" y="1188762"/>
            <a:ext cx="2445718" cy="1163293"/>
          </a:xfrm>
          <a:prstGeom prst="rect">
            <a:avLst/>
          </a:prstGeom>
        </p:spPr>
      </p:pic>
      <p:pic>
        <p:nvPicPr>
          <p:cNvPr id="10" name="Imagen 9"/>
          <p:cNvPicPr>
            <a:picLocks noChangeAspect="1"/>
          </p:cNvPicPr>
          <p:nvPr/>
        </p:nvPicPr>
        <p:blipFill>
          <a:blip r:embed="rId4">
            <a:clrChange>
              <a:clrFrom>
                <a:srgbClr val="FFFFFF"/>
              </a:clrFrom>
              <a:clrTo>
                <a:srgbClr val="FFFFFF">
                  <a:alpha val="0"/>
                </a:srgbClr>
              </a:clrTo>
            </a:clrChange>
          </a:blip>
          <a:stretch>
            <a:fillRect/>
          </a:stretch>
        </p:blipFill>
        <p:spPr>
          <a:xfrm>
            <a:off x="8260113" y="723635"/>
            <a:ext cx="3720175" cy="3062834"/>
          </a:xfrm>
          <a:prstGeom prst="rect">
            <a:avLst/>
          </a:prstGeom>
        </p:spPr>
      </p:pic>
      <p:pic>
        <p:nvPicPr>
          <p:cNvPr id="11" name="Imagen 10"/>
          <p:cNvPicPr>
            <a:picLocks noChangeAspect="1"/>
          </p:cNvPicPr>
          <p:nvPr/>
        </p:nvPicPr>
        <p:blipFill>
          <a:blip r:embed="rId5">
            <a:clrChange>
              <a:clrFrom>
                <a:srgbClr val="FFFFFF"/>
              </a:clrFrom>
              <a:clrTo>
                <a:srgbClr val="FFFFFF">
                  <a:alpha val="0"/>
                </a:srgbClr>
              </a:clrTo>
            </a:clrChange>
          </a:blip>
          <a:stretch>
            <a:fillRect/>
          </a:stretch>
        </p:blipFill>
        <p:spPr>
          <a:xfrm>
            <a:off x="5849103" y="1281911"/>
            <a:ext cx="2322000" cy="521100"/>
          </a:xfrm>
          <a:prstGeom prst="rect">
            <a:avLst/>
          </a:prstGeom>
          <a:solidFill>
            <a:srgbClr val="FFFF00"/>
          </a:solidFill>
        </p:spPr>
      </p:pic>
      <p:pic>
        <p:nvPicPr>
          <p:cNvPr id="12" name="Imagen 11"/>
          <p:cNvPicPr>
            <a:picLocks noChangeAspect="1"/>
          </p:cNvPicPr>
          <p:nvPr/>
        </p:nvPicPr>
        <p:blipFill>
          <a:blip r:embed="rId6">
            <a:clrChange>
              <a:clrFrom>
                <a:srgbClr val="FFFFFF"/>
              </a:clrFrom>
              <a:clrTo>
                <a:srgbClr val="FFFFFF">
                  <a:alpha val="0"/>
                </a:srgbClr>
              </a:clrTo>
            </a:clrChange>
          </a:blip>
          <a:stretch>
            <a:fillRect/>
          </a:stretch>
        </p:blipFill>
        <p:spPr>
          <a:xfrm>
            <a:off x="262466" y="2352055"/>
            <a:ext cx="4123417" cy="3427186"/>
          </a:xfrm>
          <a:prstGeom prst="rect">
            <a:avLst/>
          </a:prstGeom>
        </p:spPr>
      </p:pic>
      <p:pic>
        <p:nvPicPr>
          <p:cNvPr id="13" name="Imagen 12"/>
          <p:cNvPicPr>
            <a:picLocks noChangeAspect="1"/>
          </p:cNvPicPr>
          <p:nvPr/>
        </p:nvPicPr>
        <p:blipFill>
          <a:blip r:embed="rId7">
            <a:clrChange>
              <a:clrFrom>
                <a:srgbClr val="FFFFFF"/>
              </a:clrFrom>
              <a:clrTo>
                <a:srgbClr val="FFFFFF">
                  <a:alpha val="0"/>
                </a:srgbClr>
              </a:clrTo>
            </a:clrChange>
          </a:blip>
          <a:stretch>
            <a:fillRect/>
          </a:stretch>
        </p:blipFill>
        <p:spPr>
          <a:xfrm>
            <a:off x="778255" y="5890742"/>
            <a:ext cx="3091838" cy="634602"/>
          </a:xfrm>
          <a:prstGeom prst="rect">
            <a:avLst/>
          </a:prstGeom>
          <a:solidFill>
            <a:srgbClr val="FFFF00"/>
          </a:solidFill>
        </p:spPr>
      </p:pic>
      <p:pic>
        <p:nvPicPr>
          <p:cNvPr id="14" name="Imagen 13"/>
          <p:cNvPicPr>
            <a:picLocks noChangeAspect="1"/>
          </p:cNvPicPr>
          <p:nvPr/>
        </p:nvPicPr>
        <p:blipFill>
          <a:blip r:embed="rId8">
            <a:clrChange>
              <a:clrFrom>
                <a:srgbClr val="FFFFFF"/>
              </a:clrFrom>
              <a:clrTo>
                <a:srgbClr val="FFFFFF">
                  <a:alpha val="0"/>
                </a:srgbClr>
              </a:clrTo>
            </a:clrChange>
          </a:blip>
          <a:stretch>
            <a:fillRect/>
          </a:stretch>
        </p:blipFill>
        <p:spPr>
          <a:xfrm>
            <a:off x="4709250" y="4112317"/>
            <a:ext cx="3304092" cy="2592578"/>
          </a:xfrm>
          <a:prstGeom prst="rect">
            <a:avLst/>
          </a:prstGeom>
        </p:spPr>
      </p:pic>
      <p:pic>
        <p:nvPicPr>
          <p:cNvPr id="15" name="Imagen 14"/>
          <p:cNvPicPr>
            <a:picLocks noChangeAspect="1"/>
          </p:cNvPicPr>
          <p:nvPr/>
        </p:nvPicPr>
        <p:blipFill>
          <a:blip r:embed="rId9">
            <a:clrChange>
              <a:clrFrom>
                <a:srgbClr val="FFFFFF"/>
              </a:clrFrom>
              <a:clrTo>
                <a:srgbClr val="FFFFFF">
                  <a:alpha val="0"/>
                </a:srgbClr>
              </a:clrTo>
            </a:clrChange>
          </a:blip>
          <a:stretch>
            <a:fillRect/>
          </a:stretch>
        </p:blipFill>
        <p:spPr>
          <a:xfrm>
            <a:off x="8320837" y="4106705"/>
            <a:ext cx="3145576" cy="2698644"/>
          </a:xfrm>
          <a:prstGeom prst="rect">
            <a:avLst/>
          </a:prstGeom>
        </p:spPr>
      </p:pic>
      <p:sp>
        <p:nvSpPr>
          <p:cNvPr id="25" name="Text Box 212"/>
          <p:cNvSpPr txBox="1">
            <a:spLocks noChangeArrowheads="1"/>
          </p:cNvSpPr>
          <p:nvPr/>
        </p:nvSpPr>
        <p:spPr bwMode="auto">
          <a:xfrm>
            <a:off x="5605601" y="3834968"/>
            <a:ext cx="1598943" cy="400110"/>
          </a:xfrm>
          <a:prstGeom prst="rect">
            <a:avLst/>
          </a:prstGeom>
          <a:noFill/>
          <a:ln w="9525">
            <a:noFill/>
            <a:miter lim="800000"/>
            <a:headEnd/>
            <a:tailEnd/>
          </a:ln>
          <a:effectLst/>
        </p:spPr>
        <p:txBody>
          <a:bodyPr wrap="square">
            <a:spAutoFit/>
          </a:bodyPr>
          <a:lstStyle/>
          <a:p>
            <a:pPr algn="ctr">
              <a:spcBef>
                <a:spcPct val="50000"/>
              </a:spcBef>
              <a:defRPr/>
            </a:pPr>
            <a:r>
              <a:rPr lang="es-AR" sz="2000" b="1" dirty="0" smtClean="0">
                <a:solidFill>
                  <a:srgbClr val="FF0000"/>
                </a:solidFill>
                <a:effectLst>
                  <a:outerShdw blurRad="38100" dist="38100" dir="2700000" algn="tl">
                    <a:srgbClr val="C0C0C0"/>
                  </a:outerShdw>
                </a:effectLst>
                <a:latin typeface="Arial" charset="0"/>
              </a:rPr>
              <a:t>Simulación</a:t>
            </a:r>
            <a:endParaRPr lang="es-AR" sz="2000" b="1" dirty="0">
              <a:solidFill>
                <a:srgbClr val="FF0000"/>
              </a:solidFill>
              <a:effectLst>
                <a:outerShdw blurRad="38100" dist="38100" dir="2700000" algn="tl">
                  <a:srgbClr val="C0C0C0"/>
                </a:outerShdw>
              </a:effectLst>
              <a:latin typeface="Arial" charset="0"/>
            </a:endParaRPr>
          </a:p>
        </p:txBody>
      </p:sp>
      <p:sp>
        <p:nvSpPr>
          <p:cNvPr id="26" name="Text Box 212"/>
          <p:cNvSpPr txBox="1">
            <a:spLocks noChangeArrowheads="1"/>
          </p:cNvSpPr>
          <p:nvPr/>
        </p:nvSpPr>
        <p:spPr bwMode="auto">
          <a:xfrm>
            <a:off x="9035164" y="3834968"/>
            <a:ext cx="1995656" cy="400110"/>
          </a:xfrm>
          <a:prstGeom prst="rect">
            <a:avLst/>
          </a:prstGeom>
          <a:noFill/>
          <a:ln w="9525">
            <a:noFill/>
            <a:miter lim="800000"/>
            <a:headEnd/>
            <a:tailEnd/>
          </a:ln>
          <a:effectLst/>
        </p:spPr>
        <p:txBody>
          <a:bodyPr wrap="square">
            <a:spAutoFit/>
          </a:bodyPr>
          <a:lstStyle/>
          <a:p>
            <a:pPr algn="ctr">
              <a:spcBef>
                <a:spcPct val="50000"/>
              </a:spcBef>
              <a:defRPr/>
            </a:pPr>
            <a:r>
              <a:rPr lang="es-AR" sz="2000" b="1" dirty="0" smtClean="0">
                <a:solidFill>
                  <a:srgbClr val="FF0000"/>
                </a:solidFill>
                <a:effectLst>
                  <a:outerShdw blurRad="38100" dist="38100" dir="2700000" algn="tl">
                    <a:srgbClr val="C0C0C0"/>
                  </a:outerShdw>
                </a:effectLst>
                <a:latin typeface="Arial" charset="0"/>
              </a:rPr>
              <a:t>Experimental</a:t>
            </a:r>
            <a:endParaRPr lang="es-AR" sz="2000" b="1" dirty="0">
              <a:solidFill>
                <a:srgbClr val="FF00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62747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45</a:t>
            </a:fld>
            <a:endParaRPr lang="es-ES" b="1" dirty="0">
              <a:solidFill>
                <a:schemeClr val="tx1"/>
              </a:solidFill>
            </a:endParaRPr>
          </a:p>
        </p:txBody>
      </p:sp>
      <p:sp>
        <p:nvSpPr>
          <p:cNvPr id="95" name="Text Box 212"/>
          <p:cNvSpPr txBox="1">
            <a:spLocks noChangeArrowheads="1"/>
          </p:cNvSpPr>
          <p:nvPr/>
        </p:nvSpPr>
        <p:spPr bwMode="auto">
          <a:xfrm>
            <a:off x="191343" y="914559"/>
            <a:ext cx="6314653"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Controlador Proporcional + Resonante: PR</a:t>
            </a:r>
            <a:endParaRPr lang="es-AR" sz="2000" dirty="0">
              <a:effectLst>
                <a:outerShdw blurRad="38100" dist="38100" dir="2700000" algn="tl">
                  <a:srgbClr val="C0C0C0"/>
                </a:outerShdw>
              </a:effectLst>
              <a:latin typeface="Arial" charset="0"/>
            </a:endParaRPr>
          </a:p>
        </p:txBody>
      </p:sp>
      <p:sp>
        <p:nvSpPr>
          <p:cNvPr id="6" name="Rectángulo 5"/>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graphicFrame>
        <p:nvGraphicFramePr>
          <p:cNvPr id="7" name="Objeto 6"/>
          <p:cNvGraphicFramePr>
            <a:graphicFrameLocks noChangeAspect="1"/>
          </p:cNvGraphicFramePr>
          <p:nvPr>
            <p:extLst/>
          </p:nvPr>
        </p:nvGraphicFramePr>
        <p:xfrm>
          <a:off x="7215576" y="3673176"/>
          <a:ext cx="4313238" cy="792162"/>
        </p:xfrm>
        <a:graphic>
          <a:graphicData uri="http://schemas.openxmlformats.org/presentationml/2006/ole">
            <mc:AlternateContent xmlns:mc="http://schemas.openxmlformats.org/markup-compatibility/2006">
              <mc:Choice xmlns:v="urn:schemas-microsoft-com:vml" Requires="v">
                <p:oleObj spid="_x0000_s521230" name="Equation" r:id="rId4" imgW="3085920" imgH="558720" progId="Equation.DSMT4">
                  <p:embed/>
                </p:oleObj>
              </mc:Choice>
              <mc:Fallback>
                <p:oleObj name="Equation" r:id="rId4" imgW="3085920" imgH="558720" progId="Equation.DSMT4">
                  <p:embed/>
                  <p:pic>
                    <p:nvPicPr>
                      <p:cNvPr id="7" name="Objeto 6"/>
                      <p:cNvPicPr>
                        <a:picLocks noChangeAspect="1" noChangeArrowheads="1"/>
                      </p:cNvPicPr>
                      <p:nvPr/>
                    </p:nvPicPr>
                    <p:blipFill>
                      <a:blip r:embed="rId5"/>
                      <a:srcRect/>
                      <a:stretch>
                        <a:fillRect/>
                      </a:stretch>
                    </p:blipFill>
                    <p:spPr bwMode="auto">
                      <a:xfrm>
                        <a:off x="7215576" y="3673176"/>
                        <a:ext cx="4313238" cy="792162"/>
                      </a:xfrm>
                      <a:prstGeom prst="rect">
                        <a:avLst/>
                      </a:prstGeom>
                      <a:solidFill>
                        <a:srgbClr val="FFC000"/>
                      </a:solidFill>
                    </p:spPr>
                  </p:pic>
                </p:oleObj>
              </mc:Fallback>
            </mc:AlternateContent>
          </a:graphicData>
        </a:graphic>
      </p:graphicFrame>
      <p:sp>
        <p:nvSpPr>
          <p:cNvPr id="8" name="Rectángulo 7"/>
          <p:cNvSpPr/>
          <p:nvPr/>
        </p:nvSpPr>
        <p:spPr>
          <a:xfrm>
            <a:off x="191343" y="1383983"/>
            <a:ext cx="11582568" cy="1015663"/>
          </a:xfrm>
          <a:prstGeom prst="rect">
            <a:avLst/>
          </a:prstGeom>
        </p:spPr>
        <p:txBody>
          <a:bodyPr wrap="square">
            <a:spAutoFit/>
          </a:bodyPr>
          <a:lstStyle/>
          <a:p>
            <a:pPr algn="just"/>
            <a:r>
              <a:rPr lang="es-ES" sz="2000" dirty="0" smtClean="0">
                <a:solidFill>
                  <a:srgbClr val="0000FF"/>
                </a:solidFill>
                <a:latin typeface="Times New Roman" panose="02020603050405020304" pitchFamily="18" charset="0"/>
                <a:cs typeface="Times New Roman" panose="02020603050405020304" pitchFamily="18" charset="0"/>
              </a:rPr>
              <a:t>Una forma muy común de implementar un controlador por el principio del modelo interno para seguir una referencia sinusoidal, es utilizando entonces un compensador resonante en la frecuencia de interés </a:t>
            </a:r>
            <a:r>
              <a:rPr lang="es-ES" sz="2000" dirty="0" err="1" smtClean="0">
                <a:solidFill>
                  <a:srgbClr val="0000FF"/>
                </a:solidFill>
                <a:latin typeface="Symbol" panose="05050102010706020507" pitchFamily="18" charset="2"/>
                <a:cs typeface="Times New Roman" panose="02020603050405020304" pitchFamily="18" charset="0"/>
              </a:rPr>
              <a:t>w</a:t>
            </a:r>
            <a:r>
              <a:rPr lang="es-ES" sz="2000" baseline="-25000" dirty="0" err="1" smtClean="0">
                <a:solidFill>
                  <a:srgbClr val="0000FF"/>
                </a:solidFill>
                <a:latin typeface="Times New Roman" panose="02020603050405020304" pitchFamily="18" charset="0"/>
                <a:cs typeface="Times New Roman" panose="02020603050405020304" pitchFamily="18" charset="0"/>
              </a:rPr>
              <a:t>o</a:t>
            </a:r>
            <a:r>
              <a:rPr lang="es-ES" sz="2000" dirty="0" smtClean="0">
                <a:solidFill>
                  <a:srgbClr val="0000FF"/>
                </a:solidFill>
                <a:latin typeface="Times New Roman" panose="02020603050405020304" pitchFamily="18" charset="0"/>
                <a:cs typeface="Times New Roman" panose="02020603050405020304" pitchFamily="18" charset="0"/>
              </a:rPr>
              <a:t> y sumando como </a:t>
            </a:r>
            <a:r>
              <a:rPr lang="es-ES" sz="2000" b="1" dirty="0" smtClean="0">
                <a:solidFill>
                  <a:srgbClr val="0000FF"/>
                </a:solidFill>
                <a:latin typeface="Times New Roman" panose="02020603050405020304" pitchFamily="18" charset="0"/>
                <a:cs typeface="Times New Roman" panose="02020603050405020304" pitchFamily="18" charset="0"/>
              </a:rPr>
              <a:t>compensador convencional </a:t>
            </a:r>
            <a:r>
              <a:rPr lang="es-ES" sz="2000" dirty="0" smtClean="0">
                <a:solidFill>
                  <a:srgbClr val="0000FF"/>
                </a:solidFill>
                <a:latin typeface="Times New Roman" panose="02020603050405020304" pitchFamily="18" charset="0"/>
                <a:cs typeface="Times New Roman" panose="02020603050405020304" pitchFamily="18" charset="0"/>
              </a:rPr>
              <a:t>un </a:t>
            </a:r>
            <a:r>
              <a:rPr lang="es-ES" sz="2000" b="1" dirty="0" smtClean="0">
                <a:solidFill>
                  <a:srgbClr val="0000FF"/>
                </a:solidFill>
                <a:latin typeface="Times New Roman" panose="02020603050405020304" pitchFamily="18" charset="0"/>
                <a:cs typeface="Times New Roman" panose="02020603050405020304" pitchFamily="18" charset="0"/>
              </a:rPr>
              <a:t>compensador proporcional</a:t>
            </a:r>
            <a:r>
              <a:rPr lang="es-ES" sz="2000" dirty="0" smtClean="0">
                <a:solidFill>
                  <a:srgbClr val="0000FF"/>
                </a:solidFill>
                <a:latin typeface="Times New Roman" panose="02020603050405020304" pitchFamily="18" charset="0"/>
                <a:cs typeface="Times New Roman" panose="02020603050405020304" pitchFamily="18" charset="0"/>
              </a:rPr>
              <a:t>.</a:t>
            </a:r>
            <a:endParaRPr lang="es-ES" sz="2000" dirty="0">
              <a:solidFill>
                <a:srgbClr val="0000FF"/>
              </a:solidFill>
              <a:latin typeface="Times New Roman" panose="02020603050405020304" pitchFamily="18" charset="0"/>
              <a:cs typeface="Times New Roman" panose="02020603050405020304" pitchFamily="18" charset="0"/>
            </a:endParaRPr>
          </a:p>
        </p:txBody>
      </p:sp>
      <p:sp>
        <p:nvSpPr>
          <p:cNvPr id="10" name="Rectángulo 9"/>
          <p:cNvSpPr/>
          <p:nvPr/>
        </p:nvSpPr>
        <p:spPr>
          <a:xfrm>
            <a:off x="191343" y="2672098"/>
            <a:ext cx="6537678" cy="2462213"/>
          </a:xfrm>
          <a:prstGeom prst="rect">
            <a:avLst/>
          </a:prstGeom>
        </p:spPr>
        <p:txBody>
          <a:bodyPr wrap="square">
            <a:spAutoFit/>
          </a:bodyPr>
          <a:lstStyle/>
          <a:p>
            <a:pPr algn="just">
              <a:spcAft>
                <a:spcPts val="600"/>
              </a:spcAft>
            </a:pPr>
            <a:r>
              <a:rPr lang="es-AR" dirty="0" smtClean="0">
                <a:solidFill>
                  <a:srgbClr val="0000FF"/>
                </a:solidFill>
                <a:latin typeface="Times New Roman" panose="02020603050405020304" pitchFamily="18" charset="0"/>
                <a:cs typeface="Times New Roman" panose="02020603050405020304" pitchFamily="18" charset="0"/>
              </a:rPr>
              <a:t>Se observa que: </a:t>
            </a:r>
          </a:p>
          <a:p>
            <a:pPr marL="514350" indent="-514350" algn="just">
              <a:spcAft>
                <a:spcPts val="600"/>
              </a:spcAft>
              <a:buFontTx/>
              <a:buAutoNum type="romanLcParenBoth"/>
            </a:pPr>
            <a:r>
              <a:rPr lang="es-ES" dirty="0" smtClean="0">
                <a:solidFill>
                  <a:srgbClr val="0000FF"/>
                </a:solidFill>
                <a:latin typeface="Times New Roman" panose="02020603050405020304" pitchFamily="18" charset="0"/>
                <a:cs typeface="Times New Roman" panose="02020603050405020304" pitchFamily="18" charset="0"/>
              </a:rPr>
              <a:t>Las </a:t>
            </a:r>
            <a:r>
              <a:rPr lang="es-ES" dirty="0">
                <a:solidFill>
                  <a:srgbClr val="0000FF"/>
                </a:solidFill>
                <a:latin typeface="Times New Roman" panose="02020603050405020304" pitchFamily="18" charset="0"/>
                <a:cs typeface="Times New Roman" panose="02020603050405020304" pitchFamily="18" charset="0"/>
              </a:rPr>
              <a:t>ganancias de los compensadores cumplen la misma función </a:t>
            </a:r>
            <a:r>
              <a:rPr lang="es-ES" dirty="0" smtClean="0">
                <a:solidFill>
                  <a:srgbClr val="0000FF"/>
                </a:solidFill>
                <a:latin typeface="Times New Roman" panose="02020603050405020304" pitchFamily="18" charset="0"/>
                <a:cs typeface="Times New Roman" panose="02020603050405020304" pitchFamily="18" charset="0"/>
              </a:rPr>
              <a:t>que para el regulador PI de corriente continua, </a:t>
            </a:r>
            <a:r>
              <a:rPr lang="es-ES" dirty="0">
                <a:solidFill>
                  <a:srgbClr val="0000FF"/>
                </a:solidFill>
                <a:latin typeface="Times New Roman" panose="02020603050405020304" pitchFamily="18" charset="0"/>
                <a:cs typeface="Times New Roman" panose="02020603050405020304" pitchFamily="18" charset="0"/>
              </a:rPr>
              <a:t>siendo el proporcional </a:t>
            </a:r>
            <a:r>
              <a:rPr lang="es-ES" dirty="0" smtClean="0">
                <a:solidFill>
                  <a:srgbClr val="0000FF"/>
                </a:solidFill>
                <a:latin typeface="Times New Roman" panose="02020603050405020304" pitchFamily="18" charset="0"/>
                <a:cs typeface="Times New Roman" panose="02020603050405020304" pitchFamily="18" charset="0"/>
              </a:rPr>
              <a:t>(</a:t>
            </a:r>
            <a:r>
              <a:rPr lang="es-ES" i="1" dirty="0" err="1" smtClean="0">
                <a:solidFill>
                  <a:srgbClr val="0000FF"/>
                </a:solidFill>
                <a:latin typeface="Times New Roman" panose="02020603050405020304" pitchFamily="18" charset="0"/>
                <a:cs typeface="Times New Roman" panose="02020603050405020304" pitchFamily="18" charset="0"/>
              </a:rPr>
              <a:t>K</a:t>
            </a:r>
            <a:r>
              <a:rPr lang="es-ES" i="1" baseline="-25000" dirty="0" err="1" smtClean="0">
                <a:solidFill>
                  <a:srgbClr val="0000FF"/>
                </a:solidFill>
                <a:latin typeface="Times New Roman" panose="02020603050405020304" pitchFamily="18" charset="0"/>
                <a:cs typeface="Times New Roman" panose="02020603050405020304" pitchFamily="18" charset="0"/>
              </a:rPr>
              <a:t>p</a:t>
            </a:r>
            <a:r>
              <a:rPr lang="es-ES" dirty="0" smtClean="0">
                <a:solidFill>
                  <a:srgbClr val="0000FF"/>
                </a:solidFill>
                <a:latin typeface="Times New Roman" panose="02020603050405020304" pitchFamily="18" charset="0"/>
                <a:cs typeface="Times New Roman" panose="02020603050405020304" pitchFamily="18" charset="0"/>
              </a:rPr>
              <a:t>) utilizado </a:t>
            </a:r>
            <a:r>
              <a:rPr lang="es-ES" dirty="0">
                <a:solidFill>
                  <a:srgbClr val="0000FF"/>
                </a:solidFill>
                <a:latin typeface="Times New Roman" panose="02020603050405020304" pitchFamily="18" charset="0"/>
                <a:cs typeface="Times New Roman" panose="02020603050405020304" pitchFamily="18" charset="0"/>
              </a:rPr>
              <a:t>para mejorar la estabilidad </a:t>
            </a:r>
            <a:r>
              <a:rPr lang="es-ES" dirty="0" smtClean="0">
                <a:solidFill>
                  <a:srgbClr val="0000FF"/>
                </a:solidFill>
                <a:latin typeface="Times New Roman" panose="02020603050405020304" pitchFamily="18" charset="0"/>
                <a:cs typeface="Times New Roman" panose="02020603050405020304" pitchFamily="18" charset="0"/>
              </a:rPr>
              <a:t>relativa y el estado transitorio, y, </a:t>
            </a:r>
            <a:r>
              <a:rPr lang="es-ES" dirty="0">
                <a:solidFill>
                  <a:srgbClr val="0000FF"/>
                </a:solidFill>
                <a:latin typeface="Times New Roman" panose="02020603050405020304" pitchFamily="18" charset="0"/>
                <a:cs typeface="Times New Roman" panose="02020603050405020304" pitchFamily="18" charset="0"/>
              </a:rPr>
              <a:t>la ganancia </a:t>
            </a:r>
            <a:r>
              <a:rPr lang="es-ES" dirty="0" smtClean="0">
                <a:solidFill>
                  <a:srgbClr val="0000FF"/>
                </a:solidFill>
                <a:latin typeface="Times New Roman" panose="02020603050405020304" pitchFamily="18" charset="0"/>
                <a:cs typeface="Times New Roman" panose="02020603050405020304" pitchFamily="18" charset="0"/>
              </a:rPr>
              <a:t>integral (</a:t>
            </a:r>
            <a:r>
              <a:rPr lang="es-ES" i="1" dirty="0" smtClean="0">
                <a:solidFill>
                  <a:srgbClr val="0000FF"/>
                </a:solidFill>
                <a:latin typeface="Times New Roman" panose="02020603050405020304" pitchFamily="18" charset="0"/>
                <a:cs typeface="Times New Roman" panose="02020603050405020304" pitchFamily="18" charset="0"/>
              </a:rPr>
              <a:t>K</a:t>
            </a:r>
            <a:r>
              <a:rPr lang="es-ES" i="1" baseline="-25000" dirty="0" smtClean="0">
                <a:solidFill>
                  <a:srgbClr val="0000FF"/>
                </a:solidFill>
                <a:latin typeface="Times New Roman" panose="02020603050405020304" pitchFamily="18" charset="0"/>
                <a:cs typeface="Times New Roman" panose="02020603050405020304" pitchFamily="18" charset="0"/>
              </a:rPr>
              <a:t>i</a:t>
            </a:r>
            <a:r>
              <a:rPr lang="es-ES" dirty="0" smtClean="0">
                <a:solidFill>
                  <a:srgbClr val="0000FF"/>
                </a:solidFill>
                <a:latin typeface="Times New Roman" panose="02020603050405020304" pitchFamily="18" charset="0"/>
                <a:cs typeface="Times New Roman" panose="02020603050405020304" pitchFamily="18" charset="0"/>
              </a:rPr>
              <a:t>) mejora el seguimiento </a:t>
            </a:r>
            <a:r>
              <a:rPr lang="es-ES" dirty="0">
                <a:solidFill>
                  <a:srgbClr val="0000FF"/>
                </a:solidFill>
                <a:latin typeface="Times New Roman" panose="02020603050405020304" pitchFamily="18" charset="0"/>
                <a:cs typeface="Times New Roman" panose="02020603050405020304" pitchFamily="18" charset="0"/>
              </a:rPr>
              <a:t>y </a:t>
            </a:r>
            <a:r>
              <a:rPr lang="es-ES" dirty="0" smtClean="0">
                <a:solidFill>
                  <a:srgbClr val="0000FF"/>
                </a:solidFill>
                <a:latin typeface="Times New Roman" panose="02020603050405020304" pitchFamily="18" charset="0"/>
                <a:cs typeface="Times New Roman" panose="02020603050405020304" pitchFamily="18" charset="0"/>
              </a:rPr>
              <a:t>también la </a:t>
            </a:r>
            <a:r>
              <a:rPr lang="es-ES" dirty="0">
                <a:solidFill>
                  <a:srgbClr val="0000FF"/>
                </a:solidFill>
                <a:latin typeface="Times New Roman" panose="02020603050405020304" pitchFamily="18" charset="0"/>
                <a:cs typeface="Times New Roman" panose="02020603050405020304" pitchFamily="18" charset="0"/>
              </a:rPr>
              <a:t>respuesta dinámica</a:t>
            </a:r>
            <a:r>
              <a:rPr lang="es-AR" dirty="0" smtClean="0">
                <a:solidFill>
                  <a:srgbClr val="0000FF"/>
                </a:solidFill>
                <a:latin typeface="Times New Roman" panose="02020603050405020304" pitchFamily="18" charset="0"/>
                <a:cs typeface="Times New Roman" panose="02020603050405020304" pitchFamily="18" charset="0"/>
              </a:rPr>
              <a:t>.</a:t>
            </a:r>
            <a:endParaRPr lang="es-AR" baseline="-25000" dirty="0"/>
          </a:p>
          <a:p>
            <a:pPr marL="514350" indent="-514350" algn="just">
              <a:spcAft>
                <a:spcPts val="600"/>
              </a:spcAft>
              <a:buAutoNum type="romanLcParenBoth"/>
            </a:pPr>
            <a:r>
              <a:rPr lang="es-ES" dirty="0" smtClean="0">
                <a:solidFill>
                  <a:srgbClr val="0000FF"/>
                </a:solidFill>
                <a:latin typeface="Times New Roman" panose="02020603050405020304" pitchFamily="18" charset="0"/>
                <a:cs typeface="Times New Roman" panose="02020603050405020304" pitchFamily="18" charset="0"/>
              </a:rPr>
              <a:t>Para </a:t>
            </a:r>
            <a:r>
              <a:rPr lang="es-ES" dirty="0">
                <a:solidFill>
                  <a:srgbClr val="0000FF"/>
                </a:solidFill>
                <a:latin typeface="Times New Roman" panose="02020603050405020304" pitchFamily="18" charset="0"/>
                <a:cs typeface="Times New Roman" panose="02020603050405020304" pitchFamily="18" charset="0"/>
              </a:rPr>
              <a:t>rastrear </a:t>
            </a:r>
            <a:r>
              <a:rPr lang="es-ES" dirty="0" smtClean="0">
                <a:solidFill>
                  <a:srgbClr val="0000FF"/>
                </a:solidFill>
                <a:latin typeface="Times New Roman" panose="02020603050405020304" pitchFamily="18" charset="0"/>
                <a:cs typeface="Times New Roman" panose="02020603050405020304" pitchFamily="18" charset="0"/>
              </a:rPr>
              <a:t>(o rechazar) señales </a:t>
            </a:r>
            <a:r>
              <a:rPr lang="es-ES" dirty="0">
                <a:solidFill>
                  <a:srgbClr val="0000FF"/>
                </a:solidFill>
                <a:latin typeface="Times New Roman" panose="02020603050405020304" pitchFamily="18" charset="0"/>
                <a:cs typeface="Times New Roman" panose="02020603050405020304" pitchFamily="18" charset="0"/>
              </a:rPr>
              <a:t>de frecuencias diferentes a </a:t>
            </a:r>
            <a:r>
              <a:rPr lang="es-ES" i="1" dirty="0" err="1">
                <a:solidFill>
                  <a:srgbClr val="0000FF"/>
                </a:solidFill>
                <a:latin typeface="Times New Roman" panose="02020603050405020304" pitchFamily="18" charset="0"/>
                <a:cs typeface="Times New Roman" panose="02020603050405020304" pitchFamily="18" charset="0"/>
              </a:rPr>
              <a:t>f</a:t>
            </a:r>
            <a:r>
              <a:rPr lang="es-ES" baseline="-25000" dirty="0" err="1">
                <a:solidFill>
                  <a:srgbClr val="0000FF"/>
                </a:solidFill>
                <a:latin typeface="Times New Roman" panose="02020603050405020304" pitchFamily="18" charset="0"/>
                <a:cs typeface="Times New Roman" panose="02020603050405020304" pitchFamily="18" charset="0"/>
              </a:rPr>
              <a:t>o</a:t>
            </a:r>
            <a:r>
              <a:rPr lang="es-ES" dirty="0">
                <a:solidFill>
                  <a:srgbClr val="0000FF"/>
                </a:solidFill>
                <a:latin typeface="Times New Roman" panose="02020603050405020304" pitchFamily="18" charset="0"/>
                <a:cs typeface="Times New Roman" panose="02020603050405020304" pitchFamily="18" charset="0"/>
              </a:rPr>
              <a:t> deben </a:t>
            </a:r>
            <a:r>
              <a:rPr lang="es-ES" dirty="0" smtClean="0">
                <a:solidFill>
                  <a:srgbClr val="0000FF"/>
                </a:solidFill>
                <a:latin typeface="Times New Roman" panose="02020603050405020304" pitchFamily="18" charset="0"/>
                <a:cs typeface="Times New Roman" panose="02020603050405020304" pitchFamily="18" charset="0"/>
              </a:rPr>
              <a:t>sumarse a la FT, </a:t>
            </a:r>
            <a:r>
              <a:rPr lang="es-ES" dirty="0">
                <a:solidFill>
                  <a:srgbClr val="0000FF"/>
                </a:solidFill>
                <a:latin typeface="Times New Roman" panose="02020603050405020304" pitchFamily="18" charset="0"/>
                <a:cs typeface="Times New Roman" panose="02020603050405020304" pitchFamily="18" charset="0"/>
              </a:rPr>
              <a:t>los respectivos elementos resonantes</a:t>
            </a:r>
            <a:r>
              <a:rPr lang="es-AR" dirty="0" smtClean="0">
                <a:solidFill>
                  <a:srgbClr val="0000FF"/>
                </a:solidFill>
                <a:latin typeface="Times New Roman" panose="02020603050405020304" pitchFamily="18" charset="0"/>
                <a:cs typeface="Times New Roman" panose="02020603050405020304" pitchFamily="18" charset="0"/>
              </a:rPr>
              <a:t>.</a:t>
            </a:r>
          </a:p>
        </p:txBody>
      </p:sp>
      <p:graphicFrame>
        <p:nvGraphicFramePr>
          <p:cNvPr id="11" name="Objeto 10"/>
          <p:cNvGraphicFramePr>
            <a:graphicFrameLocks noChangeAspect="1"/>
          </p:cNvGraphicFramePr>
          <p:nvPr>
            <p:extLst/>
          </p:nvPr>
        </p:nvGraphicFramePr>
        <p:xfrm>
          <a:off x="1785627" y="5733182"/>
          <a:ext cx="7934326" cy="792162"/>
        </p:xfrm>
        <a:graphic>
          <a:graphicData uri="http://schemas.openxmlformats.org/presentationml/2006/ole">
            <mc:AlternateContent xmlns:mc="http://schemas.openxmlformats.org/markup-compatibility/2006">
              <mc:Choice xmlns:v="urn:schemas-microsoft-com:vml" Requires="v">
                <p:oleObj spid="_x0000_s521231" name="Equation" r:id="rId6" imgW="5676840" imgH="558720" progId="Equation.DSMT4">
                  <p:embed/>
                </p:oleObj>
              </mc:Choice>
              <mc:Fallback>
                <p:oleObj name="Equation" r:id="rId6" imgW="5676840" imgH="558720" progId="Equation.DSMT4">
                  <p:embed/>
                  <p:pic>
                    <p:nvPicPr>
                      <p:cNvPr id="11" name="Objeto 10"/>
                      <p:cNvPicPr>
                        <a:picLocks noChangeAspect="1" noChangeArrowheads="1"/>
                      </p:cNvPicPr>
                      <p:nvPr/>
                    </p:nvPicPr>
                    <p:blipFill>
                      <a:blip r:embed="rId7"/>
                      <a:srcRect/>
                      <a:stretch>
                        <a:fillRect/>
                      </a:stretch>
                    </p:blipFill>
                    <p:spPr bwMode="auto">
                      <a:xfrm>
                        <a:off x="1785627" y="5733182"/>
                        <a:ext cx="7934326" cy="792162"/>
                      </a:xfrm>
                      <a:prstGeom prst="rect">
                        <a:avLst/>
                      </a:prstGeom>
                      <a:solidFill>
                        <a:srgbClr val="FFC000"/>
                      </a:solidFill>
                    </p:spPr>
                  </p:pic>
                </p:oleObj>
              </mc:Fallback>
            </mc:AlternateContent>
          </a:graphicData>
        </a:graphic>
      </p:graphicFrame>
      <p:sp>
        <p:nvSpPr>
          <p:cNvPr id="12" name="Text Box 212"/>
          <p:cNvSpPr txBox="1">
            <a:spLocks noChangeArrowheads="1"/>
          </p:cNvSpPr>
          <p:nvPr/>
        </p:nvSpPr>
        <p:spPr bwMode="auto">
          <a:xfrm>
            <a:off x="7215576" y="2892354"/>
            <a:ext cx="4313238" cy="769441"/>
          </a:xfrm>
          <a:prstGeom prst="rect">
            <a:avLst/>
          </a:prstGeom>
          <a:noFill/>
          <a:ln w="9525">
            <a:noFill/>
            <a:miter lim="800000"/>
            <a:headEnd/>
            <a:tailEnd/>
          </a:ln>
          <a:effectLst/>
        </p:spPr>
        <p:txBody>
          <a:bodyPr wrap="square">
            <a:spAutoFit/>
          </a:bodyPr>
          <a:lstStyle/>
          <a:p>
            <a:pPr algn="ctr">
              <a:spcBef>
                <a:spcPct val="50000"/>
              </a:spcBef>
              <a:defRPr/>
            </a:pPr>
            <a:r>
              <a:rPr lang="es-AR" sz="2200" b="1" dirty="0" smtClean="0">
                <a:solidFill>
                  <a:srgbClr val="FF0000"/>
                </a:solidFill>
                <a:latin typeface="Times New Roman" panose="02020603050405020304" pitchFamily="18" charset="0"/>
                <a:cs typeface="Times New Roman" panose="02020603050405020304" pitchFamily="18" charset="0"/>
              </a:rPr>
              <a:t>Solo para seguimiento de la frecuencia fundamental</a:t>
            </a:r>
            <a:endParaRPr lang="es-AR" sz="2200" b="1" dirty="0">
              <a:solidFill>
                <a:srgbClr val="FF0000"/>
              </a:solidFill>
              <a:latin typeface="Times New Roman" panose="02020603050405020304" pitchFamily="18" charset="0"/>
              <a:cs typeface="Times New Roman" panose="02020603050405020304" pitchFamily="18" charset="0"/>
            </a:endParaRPr>
          </a:p>
        </p:txBody>
      </p:sp>
      <p:sp>
        <p:nvSpPr>
          <p:cNvPr id="13" name="Text Box 212"/>
          <p:cNvSpPr txBox="1">
            <a:spLocks noChangeArrowheads="1"/>
          </p:cNvSpPr>
          <p:nvPr/>
        </p:nvSpPr>
        <p:spPr bwMode="auto">
          <a:xfrm>
            <a:off x="258760" y="5191319"/>
            <a:ext cx="11383343" cy="430887"/>
          </a:xfrm>
          <a:prstGeom prst="rect">
            <a:avLst/>
          </a:prstGeom>
          <a:noFill/>
          <a:ln w="9525">
            <a:noFill/>
            <a:miter lim="800000"/>
            <a:headEnd/>
            <a:tailEnd/>
          </a:ln>
          <a:effectLst/>
        </p:spPr>
        <p:txBody>
          <a:bodyPr wrap="square">
            <a:spAutoFit/>
          </a:bodyPr>
          <a:lstStyle/>
          <a:p>
            <a:pPr algn="ctr">
              <a:spcBef>
                <a:spcPct val="50000"/>
              </a:spcBef>
              <a:defRPr/>
            </a:pPr>
            <a:r>
              <a:rPr lang="es-AR" sz="2200" b="1" dirty="0" smtClean="0">
                <a:solidFill>
                  <a:srgbClr val="FF0000"/>
                </a:solidFill>
                <a:latin typeface="Times New Roman" panose="02020603050405020304" pitchFamily="18" charset="0"/>
                <a:cs typeface="Times New Roman" panose="02020603050405020304" pitchFamily="18" charset="0"/>
              </a:rPr>
              <a:t>Para seguimiento de la frecuencia fundamental </a:t>
            </a:r>
            <a:r>
              <a:rPr lang="es-AR" sz="2200" b="1" i="1" dirty="0" err="1" smtClean="0">
                <a:solidFill>
                  <a:srgbClr val="FF0000"/>
                </a:solidFill>
                <a:latin typeface="Times New Roman" panose="02020603050405020304" pitchFamily="18" charset="0"/>
                <a:cs typeface="Times New Roman" panose="02020603050405020304" pitchFamily="18" charset="0"/>
              </a:rPr>
              <a:t>f</a:t>
            </a:r>
            <a:r>
              <a:rPr lang="es-AR" sz="2200" b="1" baseline="-25000" dirty="0" err="1" smtClean="0">
                <a:solidFill>
                  <a:srgbClr val="FF0000"/>
                </a:solidFill>
                <a:latin typeface="Times New Roman" panose="02020603050405020304" pitchFamily="18" charset="0"/>
                <a:cs typeface="Times New Roman" panose="02020603050405020304" pitchFamily="18" charset="0"/>
              </a:rPr>
              <a:t>o</a:t>
            </a:r>
            <a:r>
              <a:rPr lang="es-AR" sz="2200" b="1" dirty="0" smtClean="0">
                <a:solidFill>
                  <a:srgbClr val="FF0000"/>
                </a:solidFill>
                <a:latin typeface="Times New Roman" panose="02020603050405020304" pitchFamily="18" charset="0"/>
                <a:cs typeface="Times New Roman" panose="02020603050405020304" pitchFamily="18" charset="0"/>
              </a:rPr>
              <a:t> y rechazo de las armónicas impares de </a:t>
            </a:r>
            <a:r>
              <a:rPr lang="es-AR" sz="2200" b="1" i="1" dirty="0" err="1">
                <a:solidFill>
                  <a:srgbClr val="FF0000"/>
                </a:solidFill>
                <a:latin typeface="Times New Roman" panose="02020603050405020304" pitchFamily="18" charset="0"/>
                <a:cs typeface="Times New Roman" panose="02020603050405020304" pitchFamily="18" charset="0"/>
              </a:rPr>
              <a:t>f</a:t>
            </a:r>
            <a:r>
              <a:rPr lang="es-AR" sz="2200" b="1" baseline="-25000" dirty="0" err="1">
                <a:solidFill>
                  <a:srgbClr val="FF0000"/>
                </a:solidFill>
                <a:latin typeface="Times New Roman" panose="02020603050405020304" pitchFamily="18" charset="0"/>
                <a:cs typeface="Times New Roman" panose="02020603050405020304" pitchFamily="18" charset="0"/>
              </a:rPr>
              <a:t>o</a:t>
            </a:r>
            <a:r>
              <a:rPr lang="es-AR" sz="2200" b="1" dirty="0" smtClean="0">
                <a:solidFill>
                  <a:srgbClr val="FF0000"/>
                </a:solidFill>
                <a:latin typeface="Times New Roman" panose="02020603050405020304" pitchFamily="18" charset="0"/>
                <a:cs typeface="Times New Roman" panose="02020603050405020304" pitchFamily="18" charset="0"/>
              </a:rPr>
              <a:t>  </a:t>
            </a:r>
            <a:endParaRPr lang="es-AR"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22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46</a:t>
            </a:fld>
            <a:endParaRPr lang="es-ES" b="1" dirty="0">
              <a:solidFill>
                <a:schemeClr val="tx1"/>
              </a:solidFill>
            </a:endParaRPr>
          </a:p>
        </p:txBody>
      </p:sp>
      <p:sp>
        <p:nvSpPr>
          <p:cNvPr id="95" name="Text Box 212"/>
          <p:cNvSpPr txBox="1">
            <a:spLocks noChangeArrowheads="1"/>
          </p:cNvSpPr>
          <p:nvPr/>
        </p:nvSpPr>
        <p:spPr bwMode="auto">
          <a:xfrm>
            <a:off x="154805" y="914559"/>
            <a:ext cx="11882389" cy="707886"/>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Aspectos a tener en cuenta en el diseño e implementación digital de estos controladores resonantes</a:t>
            </a:r>
            <a:endParaRPr lang="es-AR" sz="2000" dirty="0">
              <a:effectLst>
                <a:outerShdw blurRad="38100" dist="38100" dir="2700000" algn="tl">
                  <a:srgbClr val="C0C0C0"/>
                </a:outerShdw>
              </a:effectLst>
              <a:latin typeface="Arial" charset="0"/>
            </a:endParaRPr>
          </a:p>
        </p:txBody>
      </p:sp>
      <p:sp>
        <p:nvSpPr>
          <p:cNvPr id="15" name="Text Box 212"/>
          <p:cNvSpPr txBox="1">
            <a:spLocks noChangeArrowheads="1"/>
          </p:cNvSpPr>
          <p:nvPr/>
        </p:nvSpPr>
        <p:spPr bwMode="auto">
          <a:xfrm>
            <a:off x="191344" y="1654726"/>
            <a:ext cx="11450760" cy="5016758"/>
          </a:xfrm>
          <a:prstGeom prst="rect">
            <a:avLst/>
          </a:prstGeom>
          <a:noFill/>
          <a:ln w="9525">
            <a:noFill/>
            <a:miter lim="800000"/>
            <a:headEnd/>
            <a:tailEnd/>
          </a:ln>
          <a:effectLst/>
        </p:spPr>
        <p:txBody>
          <a:bodyPr wrap="square">
            <a:spAutoFit/>
          </a:bodyPr>
          <a:lstStyle/>
          <a:p>
            <a:pPr marL="342900" indent="-342900" algn="just">
              <a:spcBef>
                <a:spcPct val="50000"/>
              </a:spcBef>
              <a:buFont typeface="Wingdings" panose="05000000000000000000" pitchFamily="2" charset="2"/>
              <a:buChar char="Ø"/>
              <a:defRPr/>
            </a:pPr>
            <a:r>
              <a:rPr lang="es-AR" sz="2000" b="1" dirty="0" smtClean="0">
                <a:solidFill>
                  <a:schemeClr val="accent2">
                    <a:lumMod val="75000"/>
                  </a:schemeClr>
                </a:solidFill>
                <a:latin typeface="Arial" charset="0"/>
              </a:rPr>
              <a:t>La forma más sencilla de implementarlos es en forma digital utilizando microcontroladores o DSC y para esto, es necesario obtener la FT en el dominio de tiempo discreto</a:t>
            </a:r>
          </a:p>
          <a:p>
            <a:pPr marL="342900" indent="-342900" algn="just">
              <a:spcBef>
                <a:spcPct val="50000"/>
              </a:spcBef>
              <a:buFont typeface="Wingdings" panose="05000000000000000000" pitchFamily="2" charset="2"/>
              <a:buChar char="Ø"/>
              <a:defRPr/>
            </a:pPr>
            <a:r>
              <a:rPr lang="es-AR" sz="2000" b="1" dirty="0" smtClean="0">
                <a:solidFill>
                  <a:schemeClr val="accent2">
                    <a:lumMod val="75000"/>
                  </a:schemeClr>
                </a:solidFill>
                <a:latin typeface="Arial" charset="0"/>
              </a:rPr>
              <a:t>Debido a la gran selectividad que tienen estos controladores, </a:t>
            </a:r>
            <a:r>
              <a:rPr lang="es-AR" sz="2000" b="1" u="sng" dirty="0" smtClean="0">
                <a:solidFill>
                  <a:schemeClr val="accent2">
                    <a:lumMod val="75000"/>
                  </a:schemeClr>
                </a:solidFill>
                <a:latin typeface="Arial" charset="0"/>
              </a:rPr>
              <a:t>el método de aproximación utilizado</a:t>
            </a:r>
            <a:r>
              <a:rPr lang="es-AR" sz="2000" b="1" dirty="0" smtClean="0">
                <a:solidFill>
                  <a:schemeClr val="accent2">
                    <a:lumMod val="75000"/>
                  </a:schemeClr>
                </a:solidFill>
                <a:latin typeface="Arial" charset="0"/>
              </a:rPr>
              <a:t> (ZOH, FOH, Forward, </a:t>
            </a:r>
            <a:r>
              <a:rPr lang="es-AR" sz="2000" b="1" dirty="0" err="1" smtClean="0">
                <a:solidFill>
                  <a:schemeClr val="accent2">
                    <a:lumMod val="75000"/>
                  </a:schemeClr>
                </a:solidFill>
                <a:latin typeface="Arial" charset="0"/>
              </a:rPr>
              <a:t>Tustin</a:t>
            </a:r>
            <a:r>
              <a:rPr lang="es-AR" sz="2000" b="1" dirty="0" smtClean="0">
                <a:solidFill>
                  <a:schemeClr val="accent2">
                    <a:lumMod val="75000"/>
                  </a:schemeClr>
                </a:solidFill>
                <a:latin typeface="Arial" charset="0"/>
              </a:rPr>
              <a:t> o </a:t>
            </a:r>
            <a:r>
              <a:rPr lang="es-AR" sz="2000" b="1" dirty="0" err="1" smtClean="0">
                <a:solidFill>
                  <a:schemeClr val="accent2">
                    <a:lumMod val="75000"/>
                  </a:schemeClr>
                </a:solidFill>
                <a:latin typeface="Arial" charset="0"/>
              </a:rPr>
              <a:t>Backward</a:t>
            </a:r>
            <a:r>
              <a:rPr lang="es-AR" sz="2000" b="1" dirty="0" smtClean="0">
                <a:solidFill>
                  <a:schemeClr val="accent2">
                    <a:lumMod val="75000"/>
                  </a:schemeClr>
                </a:solidFill>
                <a:latin typeface="Arial" charset="0"/>
              </a:rPr>
              <a:t>) </a:t>
            </a:r>
          </a:p>
          <a:p>
            <a:pPr marL="800100" lvl="1" indent="-342900" algn="just">
              <a:spcBef>
                <a:spcPct val="50000"/>
              </a:spcBef>
              <a:buFont typeface="Wingdings" panose="05000000000000000000" pitchFamily="2" charset="2"/>
              <a:buChar char="ü"/>
              <a:defRPr/>
            </a:pPr>
            <a:r>
              <a:rPr lang="es-AR" sz="2000" b="1" dirty="0" smtClean="0">
                <a:solidFill>
                  <a:srgbClr val="00B050"/>
                </a:solidFill>
                <a:latin typeface="Arial" charset="0"/>
              </a:rPr>
              <a:t>Puede afectar tanto a la estabilidad relativa del sistema en LC</a:t>
            </a:r>
          </a:p>
          <a:p>
            <a:pPr marL="800100" lvl="1" indent="-342900" algn="just">
              <a:spcBef>
                <a:spcPct val="50000"/>
              </a:spcBef>
              <a:buFont typeface="Wingdings" panose="05000000000000000000" pitchFamily="2" charset="2"/>
              <a:buChar char="ü"/>
              <a:defRPr/>
            </a:pPr>
            <a:r>
              <a:rPr lang="es-AR" sz="2000" b="1" dirty="0" smtClean="0">
                <a:solidFill>
                  <a:srgbClr val="00B050"/>
                </a:solidFill>
                <a:latin typeface="Arial" charset="0"/>
              </a:rPr>
              <a:t>Como a la capacidad de seguimiento de la referencia y el rechazo a perturbaciones </a:t>
            </a:r>
          </a:p>
          <a:p>
            <a:pPr marL="342900" indent="-342900" algn="just">
              <a:spcBef>
                <a:spcPct val="50000"/>
              </a:spcBef>
              <a:buFont typeface="Wingdings" panose="05000000000000000000" pitchFamily="2" charset="2"/>
              <a:buChar char="Ø"/>
              <a:defRPr/>
            </a:pPr>
            <a:r>
              <a:rPr lang="es-AR" sz="2000" b="1" dirty="0" smtClean="0">
                <a:solidFill>
                  <a:schemeClr val="accent2">
                    <a:lumMod val="75000"/>
                  </a:schemeClr>
                </a:solidFill>
                <a:latin typeface="Arial" charset="0"/>
              </a:rPr>
              <a:t>La cuantificación de los coeficientes cuando se utiliza aritmética de punto fijo:</a:t>
            </a:r>
          </a:p>
          <a:p>
            <a:pPr marL="800100" lvl="1" indent="-342900" algn="just">
              <a:spcBef>
                <a:spcPct val="50000"/>
              </a:spcBef>
              <a:buFont typeface="Wingdings" panose="05000000000000000000" pitchFamily="2" charset="2"/>
              <a:buChar char="ü"/>
              <a:defRPr/>
            </a:pPr>
            <a:r>
              <a:rPr lang="es-AR" sz="2000" b="1" dirty="0" smtClean="0">
                <a:solidFill>
                  <a:srgbClr val="00B050"/>
                </a:solidFill>
                <a:latin typeface="Arial" charset="0"/>
              </a:rPr>
              <a:t>Modifica la posición de los polos y ceros, lo que significa una variación paramétrica del polinomio </a:t>
            </a:r>
            <a:r>
              <a:rPr lang="es-AR" sz="2000" b="1" dirty="0" smtClean="0">
                <a:solidFill>
                  <a:srgbClr val="00B050"/>
                </a:solidFill>
                <a:latin typeface="Symbol" panose="05050102010706020507" pitchFamily="18" charset="2"/>
              </a:rPr>
              <a:t>f</a:t>
            </a:r>
            <a:r>
              <a:rPr lang="es-AR" sz="2000" b="1" dirty="0" smtClean="0">
                <a:solidFill>
                  <a:srgbClr val="00B050"/>
                </a:solidFill>
                <a:latin typeface="Arial" charset="0"/>
              </a:rPr>
              <a:t>(z): debe elegirse adecuadamente el formato de punto fijo en función del tamaño de palabra. Conviene utilizar siempre que sea posible, doble precisión.</a:t>
            </a:r>
          </a:p>
          <a:p>
            <a:pPr marL="342900" indent="-342900" algn="just">
              <a:spcBef>
                <a:spcPct val="50000"/>
              </a:spcBef>
              <a:buFont typeface="Wingdings" panose="05000000000000000000" pitchFamily="2" charset="2"/>
              <a:buChar char="Ø"/>
              <a:defRPr/>
            </a:pPr>
            <a:r>
              <a:rPr lang="es-AR" sz="2000" b="1" dirty="0" smtClean="0">
                <a:solidFill>
                  <a:schemeClr val="accent2">
                    <a:lumMod val="75000"/>
                  </a:schemeClr>
                </a:solidFill>
                <a:latin typeface="Arial" charset="0"/>
              </a:rPr>
              <a:t>Resolución del conversor AD y del módulo PWM: Como ya vimos, esto también tiene un impacto en el desempeño del sistema de control a LC debido a la cuantificación.</a:t>
            </a:r>
            <a:endParaRPr lang="es-AR" sz="2000" b="1" dirty="0">
              <a:solidFill>
                <a:schemeClr val="accent2">
                  <a:lumMod val="75000"/>
                </a:schemeClr>
              </a:solidFill>
              <a:latin typeface="Arial" charset="0"/>
            </a:endParaRPr>
          </a:p>
        </p:txBody>
      </p:sp>
      <p:sp>
        <p:nvSpPr>
          <p:cNvPr id="6" name="Rectángulo 5"/>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9975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47</a:t>
            </a:fld>
            <a:endParaRPr lang="es-ES" b="1" dirty="0">
              <a:solidFill>
                <a:schemeClr val="tx1"/>
              </a:solidFill>
            </a:endParaRPr>
          </a:p>
        </p:txBody>
      </p:sp>
      <p:sp>
        <p:nvSpPr>
          <p:cNvPr id="95" name="Text Box 212"/>
          <p:cNvSpPr txBox="1">
            <a:spLocks noChangeArrowheads="1"/>
          </p:cNvSpPr>
          <p:nvPr/>
        </p:nvSpPr>
        <p:spPr bwMode="auto">
          <a:xfrm>
            <a:off x="191343" y="750327"/>
            <a:ext cx="12000657" cy="1477328"/>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Métodos de aproximación para compensadores resonantes: P+R</a:t>
            </a:r>
          </a:p>
          <a:p>
            <a:pPr>
              <a:spcBef>
                <a:spcPct val="50000"/>
              </a:spcBef>
              <a:defRPr/>
            </a:pPr>
            <a:r>
              <a:rPr lang="es-AR" sz="2000" dirty="0" smtClean="0">
                <a:solidFill>
                  <a:srgbClr val="00B050"/>
                </a:solidFill>
                <a:latin typeface="Times New Roman" panose="02020603050405020304" pitchFamily="18" charset="0"/>
                <a:cs typeface="Times New Roman" panose="02020603050405020304" pitchFamily="18" charset="0"/>
              </a:rPr>
              <a:t>Se muestran las conclusiones de la siguiente publicación: </a:t>
            </a:r>
            <a:r>
              <a:rPr lang="en-US" sz="2000" dirty="0">
                <a:solidFill>
                  <a:srgbClr val="00B050"/>
                </a:solidFill>
                <a:latin typeface="Times New Roman" panose="02020603050405020304" pitchFamily="18" charset="0"/>
                <a:cs typeface="Times New Roman" panose="02020603050405020304" pitchFamily="18" charset="0"/>
              </a:rPr>
              <a:t>A. G. </a:t>
            </a:r>
            <a:r>
              <a:rPr lang="en-US" sz="2000" dirty="0" err="1">
                <a:solidFill>
                  <a:srgbClr val="00B050"/>
                </a:solidFill>
                <a:latin typeface="Times New Roman" panose="02020603050405020304" pitchFamily="18" charset="0"/>
                <a:cs typeface="Times New Roman" panose="02020603050405020304" pitchFamily="18" charset="0"/>
              </a:rPr>
              <a:t>Yepes</a:t>
            </a:r>
            <a:r>
              <a:rPr lang="en-US" sz="2000" dirty="0">
                <a:solidFill>
                  <a:srgbClr val="00B050"/>
                </a:solidFill>
                <a:latin typeface="Times New Roman" panose="02020603050405020304" pitchFamily="18" charset="0"/>
                <a:cs typeface="Times New Roman" panose="02020603050405020304" pitchFamily="18" charset="0"/>
              </a:rPr>
              <a:t>, F. D. </a:t>
            </a:r>
            <a:r>
              <a:rPr lang="en-US" sz="2000" dirty="0" err="1">
                <a:solidFill>
                  <a:srgbClr val="00B050"/>
                </a:solidFill>
                <a:latin typeface="Times New Roman" panose="02020603050405020304" pitchFamily="18" charset="0"/>
                <a:cs typeface="Times New Roman" panose="02020603050405020304" pitchFamily="18" charset="0"/>
              </a:rPr>
              <a:t>Freijedo</a:t>
            </a:r>
            <a:r>
              <a:rPr lang="en-US" sz="2000" dirty="0">
                <a:solidFill>
                  <a:srgbClr val="00B050"/>
                </a:solidFill>
                <a:latin typeface="Times New Roman" panose="02020603050405020304" pitchFamily="18" charset="0"/>
                <a:cs typeface="Times New Roman" panose="02020603050405020304" pitchFamily="18" charset="0"/>
              </a:rPr>
              <a:t>, J. </a:t>
            </a:r>
            <a:r>
              <a:rPr lang="en-US" sz="2000" dirty="0" err="1">
                <a:solidFill>
                  <a:srgbClr val="00B050"/>
                </a:solidFill>
                <a:latin typeface="Times New Roman" panose="02020603050405020304" pitchFamily="18" charset="0"/>
                <a:cs typeface="Times New Roman" panose="02020603050405020304" pitchFamily="18" charset="0"/>
              </a:rPr>
              <a:t>Doval-Gandoy</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smtClean="0">
                <a:solidFill>
                  <a:srgbClr val="00B050"/>
                </a:solidFill>
                <a:latin typeface="Times New Roman" panose="02020603050405020304" pitchFamily="18" charset="0"/>
                <a:cs typeface="Times New Roman" panose="02020603050405020304" pitchFamily="18" charset="0"/>
              </a:rPr>
              <a:t>Ó. </a:t>
            </a:r>
            <a:r>
              <a:rPr lang="en-US" sz="2000" dirty="0" err="1" smtClean="0">
                <a:solidFill>
                  <a:srgbClr val="00B050"/>
                </a:solidFill>
                <a:latin typeface="Times New Roman" panose="02020603050405020304" pitchFamily="18" charset="0"/>
                <a:cs typeface="Times New Roman" panose="02020603050405020304" pitchFamily="18" charset="0"/>
              </a:rPr>
              <a:t>López</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J. </a:t>
            </a:r>
            <a:r>
              <a:rPr lang="en-US" sz="2000" dirty="0" err="1">
                <a:solidFill>
                  <a:srgbClr val="00B050"/>
                </a:solidFill>
                <a:latin typeface="Times New Roman" panose="02020603050405020304" pitchFamily="18" charset="0"/>
                <a:cs typeface="Times New Roman" panose="02020603050405020304" pitchFamily="18" charset="0"/>
              </a:rPr>
              <a:t>Malvar</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smtClean="0">
                <a:solidFill>
                  <a:srgbClr val="00B050"/>
                </a:solidFill>
                <a:latin typeface="Times New Roman" panose="02020603050405020304" pitchFamily="18" charset="0"/>
                <a:cs typeface="Times New Roman" panose="02020603050405020304" pitchFamily="18" charset="0"/>
              </a:rPr>
              <a:t>P. Fernandez-</a:t>
            </a:r>
            <a:r>
              <a:rPr lang="en-US" sz="2000" dirty="0" err="1" smtClean="0">
                <a:solidFill>
                  <a:srgbClr val="00B050"/>
                </a:solidFill>
                <a:latin typeface="Times New Roman" panose="02020603050405020304" pitchFamily="18" charset="0"/>
                <a:cs typeface="Times New Roman" panose="02020603050405020304" pitchFamily="18" charset="0"/>
              </a:rPr>
              <a:t>Comesaña</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Effects of Discretization Methods on the Performance of Resonant </a:t>
            </a:r>
            <a:r>
              <a:rPr lang="en-US" sz="2000" dirty="0" smtClean="0">
                <a:solidFill>
                  <a:srgbClr val="00B050"/>
                </a:solidFill>
                <a:latin typeface="Times New Roman" panose="02020603050405020304" pitchFamily="18" charset="0"/>
                <a:cs typeface="Times New Roman" panose="02020603050405020304" pitchFamily="18" charset="0"/>
              </a:rPr>
              <a:t>Controllers“. IEEE.</a:t>
            </a:r>
            <a:endParaRPr lang="es-AR" sz="2000" dirty="0" smtClean="0">
              <a:solidFill>
                <a:srgbClr val="00B050"/>
              </a:solidFill>
              <a:latin typeface="Times New Roman" panose="02020603050405020304" pitchFamily="18" charset="0"/>
              <a:cs typeface="Times New Roman" panose="02020603050405020304" pitchFamily="18" charset="0"/>
            </a:endParaRPr>
          </a:p>
        </p:txBody>
      </p:sp>
      <p:sp>
        <p:nvSpPr>
          <p:cNvPr id="6" name="Text Box 212"/>
          <p:cNvSpPr txBox="1">
            <a:spLocks noChangeArrowheads="1"/>
          </p:cNvSpPr>
          <p:nvPr/>
        </p:nvSpPr>
        <p:spPr bwMode="auto">
          <a:xfrm>
            <a:off x="118515" y="2227655"/>
            <a:ext cx="11450760" cy="4093428"/>
          </a:xfrm>
          <a:prstGeom prst="rect">
            <a:avLst/>
          </a:prstGeom>
          <a:noFill/>
          <a:ln w="9525">
            <a:noFill/>
            <a:miter lim="800000"/>
            <a:headEnd/>
            <a:tailEnd/>
          </a:ln>
          <a:effectLst/>
        </p:spPr>
        <p:txBody>
          <a:bodyPr wrap="square">
            <a:spAutoFit/>
          </a:bodyPr>
          <a:lstStyle/>
          <a:p>
            <a:pPr algn="just">
              <a:spcBef>
                <a:spcPct val="50000"/>
              </a:spcBef>
              <a:defRPr/>
            </a:pPr>
            <a:r>
              <a:rPr lang="es-AR" sz="2000" b="1" dirty="0" smtClean="0">
                <a:solidFill>
                  <a:schemeClr val="accent2">
                    <a:lumMod val="75000"/>
                  </a:schemeClr>
                </a:solidFill>
                <a:latin typeface="Arial" charset="0"/>
              </a:rPr>
              <a:t>(1) Los métodos de Forward y </a:t>
            </a:r>
            <a:r>
              <a:rPr lang="es-AR" sz="2000" b="1" dirty="0" err="1" smtClean="0">
                <a:solidFill>
                  <a:schemeClr val="accent2">
                    <a:lumMod val="75000"/>
                  </a:schemeClr>
                </a:solidFill>
                <a:latin typeface="Arial" charset="0"/>
              </a:rPr>
              <a:t>Backward</a:t>
            </a:r>
            <a:r>
              <a:rPr lang="es-AR" sz="2000" b="1" dirty="0" smtClean="0">
                <a:solidFill>
                  <a:schemeClr val="accent2">
                    <a:lumMod val="75000"/>
                  </a:schemeClr>
                </a:solidFill>
                <a:latin typeface="Arial" charset="0"/>
              </a:rPr>
              <a:t> no pueden utilizarse porque mapean los polos de LC fuera del círculo unitario. </a:t>
            </a:r>
          </a:p>
          <a:p>
            <a:pPr algn="just">
              <a:spcBef>
                <a:spcPct val="50000"/>
              </a:spcBef>
              <a:defRPr/>
            </a:pPr>
            <a:r>
              <a:rPr lang="es-AR" sz="2000" b="1" dirty="0" smtClean="0">
                <a:solidFill>
                  <a:schemeClr val="accent2">
                    <a:lumMod val="75000"/>
                  </a:schemeClr>
                </a:solidFill>
                <a:latin typeface="Arial" charset="0"/>
              </a:rPr>
              <a:t>(2) El método de </a:t>
            </a:r>
            <a:r>
              <a:rPr lang="es-AR" sz="2000" b="1" dirty="0" err="1" smtClean="0">
                <a:solidFill>
                  <a:schemeClr val="accent2">
                    <a:lumMod val="75000"/>
                  </a:schemeClr>
                </a:solidFill>
                <a:latin typeface="Arial" charset="0"/>
              </a:rPr>
              <a:t>Tustin</a:t>
            </a:r>
            <a:r>
              <a:rPr lang="es-AR" sz="2000" b="1" dirty="0" smtClean="0">
                <a:solidFill>
                  <a:schemeClr val="accent2">
                    <a:lumMod val="75000"/>
                  </a:schemeClr>
                </a:solidFill>
                <a:latin typeface="Arial" charset="0"/>
              </a:rPr>
              <a:t> tampoco es recomendable porque presenta un error en régimen estacionario debido al desplazamiento de los polos resonantes. Este error se incrementa con el periodo de muestreo y con el orden de la frecuencia armónica que se desea rechazar o seguir. </a:t>
            </a:r>
            <a:r>
              <a:rPr lang="es-AR" sz="2000" b="1" dirty="0" smtClean="0">
                <a:solidFill>
                  <a:srgbClr val="00B050"/>
                </a:solidFill>
                <a:latin typeface="Arial" charset="0"/>
              </a:rPr>
              <a:t>No se recomienda para aplicaciones donde deben seguirse señales de alta frecuencia. Por otro lado, </a:t>
            </a:r>
            <a:r>
              <a:rPr lang="es-AR" sz="2000" b="1" dirty="0">
                <a:solidFill>
                  <a:srgbClr val="00B050"/>
                </a:solidFill>
                <a:latin typeface="Arial" charset="0"/>
              </a:rPr>
              <a:t>l</a:t>
            </a:r>
            <a:r>
              <a:rPr lang="es-AR" sz="2000" b="1" dirty="0" smtClean="0">
                <a:solidFill>
                  <a:srgbClr val="00B050"/>
                </a:solidFill>
                <a:latin typeface="Arial" charset="0"/>
              </a:rPr>
              <a:t>a desviación producida es despreciable para bajas frecuencias, como la fundamental o las armónicas de bajo orden.</a:t>
            </a:r>
          </a:p>
          <a:p>
            <a:pPr algn="just">
              <a:spcBef>
                <a:spcPct val="50000"/>
              </a:spcBef>
              <a:defRPr/>
            </a:pPr>
            <a:r>
              <a:rPr lang="es-AR" sz="2000" b="1" dirty="0" smtClean="0">
                <a:solidFill>
                  <a:schemeClr val="accent2">
                    <a:lumMod val="75000"/>
                  </a:schemeClr>
                </a:solidFill>
                <a:latin typeface="Arial" charset="0"/>
              </a:rPr>
              <a:t>(3) Los </a:t>
            </a:r>
            <a:r>
              <a:rPr lang="es-AR" sz="2000" b="1" dirty="0">
                <a:solidFill>
                  <a:schemeClr val="accent2">
                    <a:lumMod val="75000"/>
                  </a:schemeClr>
                </a:solidFill>
                <a:latin typeface="Arial" charset="0"/>
              </a:rPr>
              <a:t>métodos de </a:t>
            </a:r>
            <a:r>
              <a:rPr lang="es-AR" sz="2000" b="1" dirty="0" smtClean="0">
                <a:solidFill>
                  <a:schemeClr val="accent2">
                    <a:lumMod val="75000"/>
                  </a:schemeClr>
                </a:solidFill>
                <a:latin typeface="Arial" charset="0"/>
              </a:rPr>
              <a:t>aproximación </a:t>
            </a:r>
            <a:r>
              <a:rPr lang="es-AR" sz="2000" b="1" dirty="0">
                <a:solidFill>
                  <a:schemeClr val="accent2">
                    <a:lumMod val="75000"/>
                  </a:schemeClr>
                </a:solidFill>
                <a:latin typeface="Arial" charset="0"/>
              </a:rPr>
              <a:t>ZOH, FOH, invariante al impulso, </a:t>
            </a:r>
            <a:r>
              <a:rPr lang="es-AR" sz="2000" b="1" dirty="0" err="1">
                <a:solidFill>
                  <a:schemeClr val="accent2">
                    <a:lumMod val="75000"/>
                  </a:schemeClr>
                </a:solidFill>
                <a:latin typeface="Arial" charset="0"/>
              </a:rPr>
              <a:t>Tustin</a:t>
            </a:r>
            <a:r>
              <a:rPr lang="es-AR" sz="2000" b="1" dirty="0">
                <a:solidFill>
                  <a:schemeClr val="accent2">
                    <a:lumMod val="75000"/>
                  </a:schemeClr>
                </a:solidFill>
                <a:latin typeface="Arial" charset="0"/>
              </a:rPr>
              <a:t> con </a:t>
            </a:r>
            <a:r>
              <a:rPr lang="es-AR" sz="2000" b="1" dirty="0" err="1">
                <a:solidFill>
                  <a:schemeClr val="accent2">
                    <a:lumMod val="75000"/>
                  </a:schemeClr>
                </a:solidFill>
                <a:latin typeface="Arial" charset="0"/>
              </a:rPr>
              <a:t>prewarping</a:t>
            </a:r>
            <a:r>
              <a:rPr lang="es-AR" sz="2000" b="1" dirty="0">
                <a:solidFill>
                  <a:schemeClr val="accent2">
                    <a:lumMod val="75000"/>
                  </a:schemeClr>
                </a:solidFill>
                <a:latin typeface="Arial" charset="0"/>
              </a:rPr>
              <a:t> </a:t>
            </a:r>
            <a:r>
              <a:rPr lang="es-AR" sz="2000" b="1" dirty="0" smtClean="0">
                <a:solidFill>
                  <a:schemeClr val="accent2">
                    <a:lumMod val="75000"/>
                  </a:schemeClr>
                </a:solidFill>
                <a:latin typeface="Arial" charset="0"/>
              </a:rPr>
              <a:t>y </a:t>
            </a:r>
            <a:r>
              <a:rPr lang="es-AR" sz="2000" b="1" dirty="0" err="1" smtClean="0">
                <a:solidFill>
                  <a:schemeClr val="accent2">
                    <a:lumMod val="75000"/>
                  </a:schemeClr>
                </a:solidFill>
                <a:latin typeface="Arial" charset="0"/>
              </a:rPr>
              <a:t>zero</a:t>
            </a:r>
            <a:r>
              <a:rPr lang="es-AR" sz="2000" b="1" dirty="0" smtClean="0">
                <a:solidFill>
                  <a:schemeClr val="accent2">
                    <a:lumMod val="75000"/>
                  </a:schemeClr>
                </a:solidFill>
                <a:latin typeface="Arial" charset="0"/>
              </a:rPr>
              <a:t>-pole </a:t>
            </a:r>
            <a:r>
              <a:rPr lang="es-AR" sz="2000" b="1" dirty="0" err="1" smtClean="0">
                <a:solidFill>
                  <a:schemeClr val="accent2">
                    <a:lumMod val="75000"/>
                  </a:schemeClr>
                </a:solidFill>
                <a:latin typeface="Arial" charset="0"/>
              </a:rPr>
              <a:t>matching</a:t>
            </a:r>
            <a:r>
              <a:rPr lang="es-AR" sz="2000" b="1" dirty="0" smtClean="0">
                <a:solidFill>
                  <a:schemeClr val="accent2">
                    <a:lumMod val="75000"/>
                  </a:schemeClr>
                </a:solidFill>
                <a:latin typeface="Arial" charset="0"/>
              </a:rPr>
              <a:t> </a:t>
            </a:r>
            <a:r>
              <a:rPr lang="es-AR" sz="2000" b="1" dirty="0">
                <a:solidFill>
                  <a:schemeClr val="accent2">
                    <a:lumMod val="75000"/>
                  </a:schemeClr>
                </a:solidFill>
                <a:latin typeface="Arial" charset="0"/>
              </a:rPr>
              <a:t>(ZPM) proveen </a:t>
            </a:r>
            <a:r>
              <a:rPr lang="es-AR" sz="2000" b="1" dirty="0" smtClean="0">
                <a:solidFill>
                  <a:schemeClr val="accent2">
                    <a:lumMod val="75000"/>
                  </a:schemeClr>
                </a:solidFill>
                <a:latin typeface="Arial" charset="0"/>
              </a:rPr>
              <a:t>una </a:t>
            </a:r>
            <a:r>
              <a:rPr lang="es-AR" sz="2000" b="1" dirty="0">
                <a:solidFill>
                  <a:schemeClr val="accent2">
                    <a:lumMod val="75000"/>
                  </a:schemeClr>
                </a:solidFill>
                <a:latin typeface="Arial" charset="0"/>
              </a:rPr>
              <a:t>ubicación precisa de los picos de resonancia inclusive para </a:t>
            </a:r>
            <a:r>
              <a:rPr lang="es-AR" sz="2000" b="1" dirty="0" smtClean="0">
                <a:solidFill>
                  <a:schemeClr val="accent2">
                    <a:lumMod val="75000"/>
                  </a:schemeClr>
                </a:solidFill>
                <a:latin typeface="Arial" charset="0"/>
              </a:rPr>
              <a:t>armónicas </a:t>
            </a:r>
            <a:r>
              <a:rPr lang="es-AR" sz="2000" b="1" dirty="0">
                <a:solidFill>
                  <a:schemeClr val="accent2">
                    <a:lumMod val="75000"/>
                  </a:schemeClr>
                </a:solidFill>
                <a:latin typeface="Arial" charset="0"/>
              </a:rPr>
              <a:t>de alta frecuencia y frecuencias de muestreo </a:t>
            </a:r>
            <a:r>
              <a:rPr lang="es-AR" sz="2000" b="1" dirty="0" smtClean="0">
                <a:solidFill>
                  <a:schemeClr val="accent2">
                    <a:lumMod val="75000"/>
                  </a:schemeClr>
                </a:solidFill>
                <a:latin typeface="Arial" charset="0"/>
              </a:rPr>
              <a:t>bajas. Consecuentemente, son más adecuadas para lograr error cero en </a:t>
            </a:r>
            <a:r>
              <a:rPr lang="es-AR" sz="2000" b="1" dirty="0">
                <a:solidFill>
                  <a:schemeClr val="accent2">
                    <a:lumMod val="75000"/>
                  </a:schemeClr>
                </a:solidFill>
                <a:latin typeface="Arial" charset="0"/>
              </a:rPr>
              <a:t>estado </a:t>
            </a:r>
            <a:r>
              <a:rPr lang="es-AR" sz="2000" b="1" dirty="0" smtClean="0">
                <a:solidFill>
                  <a:schemeClr val="accent2">
                    <a:lumMod val="75000"/>
                  </a:schemeClr>
                </a:solidFill>
                <a:latin typeface="Arial" charset="0"/>
              </a:rPr>
              <a:t>estacionario.</a:t>
            </a:r>
            <a:endParaRPr lang="es-AR" sz="2000" b="1" dirty="0">
              <a:solidFill>
                <a:schemeClr val="accent2">
                  <a:lumMod val="75000"/>
                </a:schemeClr>
              </a:solidFill>
              <a:latin typeface="Arial" charset="0"/>
            </a:endParaRPr>
          </a:p>
        </p:txBody>
      </p:sp>
      <p:sp>
        <p:nvSpPr>
          <p:cNvPr id="8" name="Rectángulo 7"/>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5472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48</a:t>
            </a:fld>
            <a:endParaRPr lang="es-ES" b="1" dirty="0">
              <a:solidFill>
                <a:schemeClr val="tx1"/>
              </a:solidFill>
            </a:endParaRPr>
          </a:p>
        </p:txBody>
      </p:sp>
      <p:sp>
        <p:nvSpPr>
          <p:cNvPr id="6" name="Text Box 212"/>
          <p:cNvSpPr txBox="1">
            <a:spLocks noChangeArrowheads="1"/>
          </p:cNvSpPr>
          <p:nvPr/>
        </p:nvSpPr>
        <p:spPr bwMode="auto">
          <a:xfrm>
            <a:off x="191344" y="965297"/>
            <a:ext cx="11450760" cy="5478423"/>
          </a:xfrm>
          <a:prstGeom prst="rect">
            <a:avLst/>
          </a:prstGeom>
          <a:noFill/>
          <a:ln w="9525">
            <a:noFill/>
            <a:miter lim="800000"/>
            <a:headEnd/>
            <a:tailEnd/>
          </a:ln>
          <a:effectLst/>
        </p:spPr>
        <p:txBody>
          <a:bodyPr wrap="square">
            <a:spAutoFit/>
          </a:bodyPr>
          <a:lstStyle/>
          <a:p>
            <a:pPr algn="just">
              <a:spcBef>
                <a:spcPct val="50000"/>
              </a:spcBef>
              <a:defRPr/>
            </a:pPr>
            <a:r>
              <a:rPr lang="es-AR" sz="2000" b="1" dirty="0" smtClean="0">
                <a:solidFill>
                  <a:schemeClr val="accent2">
                    <a:lumMod val="75000"/>
                  </a:schemeClr>
                </a:solidFill>
                <a:latin typeface="Arial" charset="0"/>
              </a:rPr>
              <a:t>(4) En lo que concierne </a:t>
            </a:r>
            <a:r>
              <a:rPr lang="es-AR" sz="2000" b="1" dirty="0">
                <a:solidFill>
                  <a:schemeClr val="accent2">
                    <a:lumMod val="75000"/>
                  </a:schemeClr>
                </a:solidFill>
                <a:latin typeface="Arial" charset="0"/>
              </a:rPr>
              <a:t>específicamente al controlador PR, la función de transferencia discreta </a:t>
            </a:r>
            <a:r>
              <a:rPr lang="es-AR" sz="2000" b="1" dirty="0" smtClean="0">
                <a:solidFill>
                  <a:schemeClr val="accent2">
                    <a:lumMod val="75000"/>
                  </a:schemeClr>
                </a:solidFill>
                <a:latin typeface="Arial" charset="0"/>
              </a:rPr>
              <a:t>obtenida utilizando la aproximación </a:t>
            </a:r>
            <a:r>
              <a:rPr lang="es-AR" sz="2000" b="1" dirty="0">
                <a:solidFill>
                  <a:srgbClr val="00B050"/>
                </a:solidFill>
                <a:latin typeface="Arial" charset="0"/>
              </a:rPr>
              <a:t>invariante al impulso</a:t>
            </a:r>
            <a:r>
              <a:rPr lang="es-AR" sz="2000" b="1" dirty="0">
                <a:solidFill>
                  <a:schemeClr val="accent2">
                    <a:lumMod val="75000"/>
                  </a:schemeClr>
                </a:solidFill>
                <a:latin typeface="Arial" charset="0"/>
              </a:rPr>
              <a:t>, </a:t>
            </a:r>
            <a:r>
              <a:rPr lang="es-AR" sz="2000" b="1" dirty="0" smtClean="0">
                <a:solidFill>
                  <a:schemeClr val="accent2">
                    <a:lumMod val="75000"/>
                  </a:schemeClr>
                </a:solidFill>
                <a:latin typeface="Arial" charset="0"/>
              </a:rPr>
              <a:t>es la óptima entre todos los métodos mencionado anteriormente, </a:t>
            </a:r>
            <a:r>
              <a:rPr lang="es-ES" sz="2000" b="1" dirty="0">
                <a:solidFill>
                  <a:schemeClr val="accent2">
                    <a:lumMod val="75000"/>
                  </a:schemeClr>
                </a:solidFill>
                <a:latin typeface="Arial" charset="0"/>
              </a:rPr>
              <a:t>ya que los ceros del compensador causan menor atraso de fase en torno a las bajas y altas </a:t>
            </a:r>
            <a:r>
              <a:rPr lang="es-ES" sz="2000" b="1" dirty="0" smtClean="0">
                <a:solidFill>
                  <a:schemeClr val="accent2">
                    <a:lumMod val="75000"/>
                  </a:schemeClr>
                </a:solidFill>
                <a:latin typeface="Arial" charset="0"/>
              </a:rPr>
              <a:t>frecuencias, </a:t>
            </a:r>
            <a:r>
              <a:rPr lang="es-AR" sz="2000" b="1" dirty="0" smtClean="0">
                <a:solidFill>
                  <a:schemeClr val="accent2">
                    <a:lumMod val="75000"/>
                  </a:schemeClr>
                </a:solidFill>
                <a:latin typeface="Arial" charset="0"/>
              </a:rPr>
              <a:t>mejorando significativamente la estabilidad.</a:t>
            </a:r>
          </a:p>
          <a:p>
            <a:pPr algn="just">
              <a:spcBef>
                <a:spcPct val="50000"/>
              </a:spcBef>
              <a:defRPr/>
            </a:pPr>
            <a:r>
              <a:rPr lang="es-AR" sz="2000" b="1" dirty="0" smtClean="0">
                <a:solidFill>
                  <a:schemeClr val="accent2">
                    <a:lumMod val="75000"/>
                  </a:schemeClr>
                </a:solidFill>
                <a:latin typeface="Arial" charset="0"/>
              </a:rPr>
              <a:t>(5) Por otro lado, el ZOH es el más desfavorable porque introduce un retardo próximo a la frecuencia de resonancia.</a:t>
            </a:r>
          </a:p>
          <a:p>
            <a:pPr algn="just">
              <a:spcBef>
                <a:spcPct val="50000"/>
              </a:spcBef>
              <a:defRPr/>
            </a:pPr>
            <a:r>
              <a:rPr lang="es-ES" sz="2000" b="1" dirty="0" smtClean="0">
                <a:solidFill>
                  <a:schemeClr val="accent2">
                    <a:lumMod val="75000"/>
                  </a:schemeClr>
                </a:solidFill>
                <a:latin typeface="Arial" charset="0"/>
              </a:rPr>
              <a:t>(6) Los </a:t>
            </a:r>
            <a:r>
              <a:rPr lang="es-ES" sz="2000" b="1" dirty="0">
                <a:solidFill>
                  <a:schemeClr val="accent2">
                    <a:lumMod val="75000"/>
                  </a:schemeClr>
                </a:solidFill>
                <a:latin typeface="Arial" charset="0"/>
              </a:rPr>
              <a:t>métodos que proporcionan una implementación efectiva en tiempo discreto de la compensación de </a:t>
            </a:r>
            <a:r>
              <a:rPr lang="es-ES" sz="2000" b="1" dirty="0" smtClean="0">
                <a:solidFill>
                  <a:schemeClr val="accent2">
                    <a:lumMod val="75000"/>
                  </a:schemeClr>
                </a:solidFill>
                <a:latin typeface="Arial" charset="0"/>
              </a:rPr>
              <a:t>atraso computacional, </a:t>
            </a:r>
            <a:r>
              <a:rPr lang="es-ES" sz="2000" b="1" dirty="0">
                <a:solidFill>
                  <a:schemeClr val="accent2">
                    <a:lumMod val="75000"/>
                  </a:schemeClr>
                </a:solidFill>
                <a:latin typeface="Arial" charset="0"/>
              </a:rPr>
              <a:t>son </a:t>
            </a:r>
            <a:r>
              <a:rPr lang="es-ES" sz="2000" b="1" dirty="0" smtClean="0">
                <a:solidFill>
                  <a:schemeClr val="accent2">
                    <a:lumMod val="75000"/>
                  </a:schemeClr>
                </a:solidFill>
                <a:latin typeface="Arial" charset="0"/>
              </a:rPr>
              <a:t>el FOH</a:t>
            </a:r>
            <a:r>
              <a:rPr lang="es-ES" sz="2000" b="1" dirty="0">
                <a:solidFill>
                  <a:schemeClr val="accent2">
                    <a:lumMod val="75000"/>
                  </a:schemeClr>
                </a:solidFill>
                <a:latin typeface="Arial" charset="0"/>
              </a:rPr>
              <a:t>, </a:t>
            </a:r>
            <a:r>
              <a:rPr lang="es-ES" sz="2000" b="1" dirty="0" err="1">
                <a:solidFill>
                  <a:schemeClr val="accent2">
                    <a:lumMod val="75000"/>
                  </a:schemeClr>
                </a:solidFill>
                <a:latin typeface="Arial" charset="0"/>
              </a:rPr>
              <a:t>Tustin</a:t>
            </a:r>
            <a:r>
              <a:rPr lang="es-ES" sz="2000" b="1" dirty="0">
                <a:solidFill>
                  <a:schemeClr val="accent2">
                    <a:lumMod val="75000"/>
                  </a:schemeClr>
                </a:solidFill>
                <a:latin typeface="Arial" charset="0"/>
              </a:rPr>
              <a:t> con </a:t>
            </a:r>
            <a:r>
              <a:rPr lang="es-ES" sz="2000" b="1" dirty="0" err="1">
                <a:solidFill>
                  <a:schemeClr val="accent2">
                    <a:lumMod val="75000"/>
                  </a:schemeClr>
                </a:solidFill>
                <a:latin typeface="Arial" charset="0"/>
              </a:rPr>
              <a:t>prewarping</a:t>
            </a:r>
            <a:r>
              <a:rPr lang="es-ES" sz="2000" b="1" dirty="0">
                <a:solidFill>
                  <a:schemeClr val="accent2">
                    <a:lumMod val="75000"/>
                  </a:schemeClr>
                </a:solidFill>
                <a:latin typeface="Arial" charset="0"/>
              </a:rPr>
              <a:t> y</a:t>
            </a:r>
            <a:r>
              <a:rPr lang="es-ES" sz="2000" b="1" dirty="0" smtClean="0">
                <a:solidFill>
                  <a:schemeClr val="accent2">
                    <a:lumMod val="75000"/>
                  </a:schemeClr>
                </a:solidFill>
                <a:latin typeface="Arial" charset="0"/>
              </a:rPr>
              <a:t> la </a:t>
            </a:r>
            <a:r>
              <a:rPr lang="es-ES" sz="2000" b="1" dirty="0">
                <a:solidFill>
                  <a:schemeClr val="accent2">
                    <a:lumMod val="75000"/>
                  </a:schemeClr>
                </a:solidFill>
                <a:latin typeface="Arial" charset="0"/>
              </a:rPr>
              <a:t>invariante </a:t>
            </a:r>
            <a:r>
              <a:rPr lang="es-ES" sz="2000" b="1" dirty="0" smtClean="0">
                <a:solidFill>
                  <a:schemeClr val="accent2">
                    <a:lumMod val="75000"/>
                  </a:schemeClr>
                </a:solidFill>
                <a:latin typeface="Arial" charset="0"/>
              </a:rPr>
              <a:t>al impulso, para </a:t>
            </a:r>
            <a:r>
              <a:rPr lang="es-ES" sz="2000" b="1" dirty="0">
                <a:solidFill>
                  <a:schemeClr val="accent2">
                    <a:lumMod val="75000"/>
                  </a:schemeClr>
                </a:solidFill>
                <a:latin typeface="Arial" charset="0"/>
              </a:rPr>
              <a:t>cualquier término resonante. Otras técnicas pueden conducir fácilmente a la inestabilidad debido a la gran diferencia que producen en la respuesta de fase cerca de la frecuencia resonante</a:t>
            </a:r>
            <a:r>
              <a:rPr lang="es-ES" sz="2000" b="1" dirty="0" smtClean="0">
                <a:solidFill>
                  <a:schemeClr val="accent2">
                    <a:lumMod val="75000"/>
                  </a:schemeClr>
                </a:solidFill>
                <a:latin typeface="Arial" charset="0"/>
              </a:rPr>
              <a:t>.</a:t>
            </a:r>
          </a:p>
          <a:p>
            <a:pPr algn="just">
              <a:spcBef>
                <a:spcPct val="50000"/>
              </a:spcBef>
              <a:defRPr/>
            </a:pPr>
            <a:r>
              <a:rPr lang="es-ES" sz="2000" b="1" dirty="0">
                <a:solidFill>
                  <a:srgbClr val="00B050"/>
                </a:solidFill>
                <a:latin typeface="Arial" charset="0"/>
              </a:rPr>
              <a:t>(7) En función de estas conclusiones, las técnicas que mejor respetan las características de los controladores resonantes son las agrupadas en </a:t>
            </a:r>
            <a:r>
              <a:rPr lang="es-ES" sz="2000" b="1" dirty="0" smtClean="0">
                <a:solidFill>
                  <a:srgbClr val="00B050"/>
                </a:solidFill>
                <a:latin typeface="Arial" charset="0"/>
              </a:rPr>
              <a:t>el punto (3</a:t>
            </a:r>
            <a:r>
              <a:rPr lang="es-ES" sz="2000" b="1" dirty="0">
                <a:solidFill>
                  <a:srgbClr val="00B050"/>
                </a:solidFill>
                <a:latin typeface="Arial" charset="0"/>
              </a:rPr>
              <a:t>). Entre estas existen diferencias en cuanto a la ubicación de los ceros del controlador, debiendo </a:t>
            </a:r>
            <a:r>
              <a:rPr lang="es-ES" sz="2000" b="1" dirty="0" smtClean="0">
                <a:solidFill>
                  <a:srgbClr val="00B050"/>
                </a:solidFill>
                <a:latin typeface="Arial" charset="0"/>
              </a:rPr>
              <a:t>analizarse </a:t>
            </a:r>
            <a:r>
              <a:rPr lang="es-ES" sz="2000" b="1" dirty="0">
                <a:solidFill>
                  <a:srgbClr val="00B050"/>
                </a:solidFill>
                <a:latin typeface="Arial" charset="0"/>
              </a:rPr>
              <a:t>estas diferencias para determinar la técnica más apropiada </a:t>
            </a:r>
            <a:r>
              <a:rPr lang="es-ES" sz="2000" b="1" dirty="0" smtClean="0">
                <a:solidFill>
                  <a:srgbClr val="00B050"/>
                </a:solidFill>
                <a:latin typeface="Arial" charset="0"/>
              </a:rPr>
              <a:t>según la aplicación </a:t>
            </a:r>
            <a:r>
              <a:rPr lang="es-ES" sz="2000" b="1" dirty="0">
                <a:solidFill>
                  <a:srgbClr val="00B050"/>
                </a:solidFill>
                <a:latin typeface="Arial" charset="0"/>
              </a:rPr>
              <a:t>en particular.</a:t>
            </a:r>
            <a:endParaRPr lang="es-AR" sz="2000" b="1" dirty="0">
              <a:solidFill>
                <a:srgbClr val="00B050"/>
              </a:solidFill>
              <a:latin typeface="Arial" charset="0"/>
            </a:endParaRPr>
          </a:p>
        </p:txBody>
      </p:sp>
      <p:sp>
        <p:nvSpPr>
          <p:cNvPr id="8" name="Rectángulo 7"/>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1595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49</a:t>
            </a:fld>
            <a:endParaRPr lang="es-ES" b="1" dirty="0">
              <a:solidFill>
                <a:schemeClr val="tx1"/>
              </a:solidFill>
            </a:endParaRPr>
          </a:p>
        </p:txBody>
      </p:sp>
      <p:sp>
        <p:nvSpPr>
          <p:cNvPr id="95" name="Text Box 212"/>
          <p:cNvSpPr txBox="1">
            <a:spLocks noChangeArrowheads="1"/>
          </p:cNvSpPr>
          <p:nvPr/>
        </p:nvSpPr>
        <p:spPr bwMode="auto">
          <a:xfrm>
            <a:off x="139621" y="764962"/>
            <a:ext cx="11861035" cy="707886"/>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Análisis comparativo de los métodos de aproximación ZOH, FOH e Invariante al Impulso para controladores resonantes</a:t>
            </a:r>
            <a:endParaRPr lang="es-AR" sz="2000" dirty="0">
              <a:effectLst>
                <a:outerShdw blurRad="38100" dist="38100" dir="2700000" algn="tl">
                  <a:srgbClr val="C0C0C0"/>
                </a:outerShdw>
              </a:effectLst>
              <a:latin typeface="Arial" charset="0"/>
            </a:endParaRPr>
          </a:p>
        </p:txBody>
      </p:sp>
      <p:graphicFrame>
        <p:nvGraphicFramePr>
          <p:cNvPr id="10" name="Objeto 9"/>
          <p:cNvGraphicFramePr>
            <a:graphicFrameLocks noChangeAspect="1"/>
          </p:cNvGraphicFramePr>
          <p:nvPr>
            <p:extLst/>
          </p:nvPr>
        </p:nvGraphicFramePr>
        <p:xfrm>
          <a:off x="589111" y="2715823"/>
          <a:ext cx="3685170" cy="792582"/>
        </p:xfrm>
        <a:graphic>
          <a:graphicData uri="http://schemas.openxmlformats.org/presentationml/2006/ole">
            <mc:AlternateContent xmlns:mc="http://schemas.openxmlformats.org/markup-compatibility/2006">
              <mc:Choice xmlns:v="urn:schemas-microsoft-com:vml" Requires="v">
                <p:oleObj spid="_x0000_s522266" name="Equation" r:id="rId4" imgW="2590560" imgH="558720" progId="Equation.DSMT4">
                  <p:embed/>
                </p:oleObj>
              </mc:Choice>
              <mc:Fallback>
                <p:oleObj name="Equation" r:id="rId4" imgW="2590560" imgH="558720" progId="Equation.DSMT4">
                  <p:embed/>
                  <p:pic>
                    <p:nvPicPr>
                      <p:cNvPr id="10" name="Objeto 9"/>
                      <p:cNvPicPr>
                        <a:picLocks noChangeAspect="1" noChangeArrowheads="1"/>
                      </p:cNvPicPr>
                      <p:nvPr/>
                    </p:nvPicPr>
                    <p:blipFill>
                      <a:blip r:embed="rId5"/>
                      <a:srcRect/>
                      <a:stretch>
                        <a:fillRect/>
                      </a:stretch>
                    </p:blipFill>
                    <p:spPr bwMode="auto">
                      <a:xfrm>
                        <a:off x="589111" y="2715823"/>
                        <a:ext cx="3685170" cy="792582"/>
                      </a:xfrm>
                      <a:prstGeom prst="rect">
                        <a:avLst/>
                      </a:prstGeom>
                      <a:noFill/>
                    </p:spPr>
                  </p:pic>
                </p:oleObj>
              </mc:Fallback>
            </mc:AlternateContent>
          </a:graphicData>
        </a:graphic>
      </p:graphicFrame>
      <p:sp>
        <p:nvSpPr>
          <p:cNvPr id="19" name="Text Box 212"/>
          <p:cNvSpPr txBox="1">
            <a:spLocks noChangeArrowheads="1"/>
          </p:cNvSpPr>
          <p:nvPr/>
        </p:nvSpPr>
        <p:spPr bwMode="auto">
          <a:xfrm>
            <a:off x="239179" y="3549091"/>
            <a:ext cx="11161702"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0000"/>
                </a:solidFill>
                <a:latin typeface="Arial" charset="0"/>
              </a:rPr>
              <a:t>Con esto resulta la siguiente expresión del controlador resonante en el plano-z</a:t>
            </a:r>
            <a:endParaRPr lang="es-AR" sz="2000" dirty="0">
              <a:solidFill>
                <a:srgbClr val="FF0000"/>
              </a:solidFill>
              <a:effectLst>
                <a:outerShdw blurRad="38100" dist="38100" dir="2700000" algn="tl">
                  <a:srgbClr val="C0C0C0"/>
                </a:outerShdw>
              </a:effectLst>
              <a:latin typeface="Arial" charset="0"/>
            </a:endParaRPr>
          </a:p>
        </p:txBody>
      </p:sp>
      <p:graphicFrame>
        <p:nvGraphicFramePr>
          <p:cNvPr id="20" name="Objeto 19"/>
          <p:cNvGraphicFramePr>
            <a:graphicFrameLocks noChangeAspect="1"/>
          </p:cNvGraphicFramePr>
          <p:nvPr>
            <p:extLst/>
          </p:nvPr>
        </p:nvGraphicFramePr>
        <p:xfrm>
          <a:off x="570727" y="3929804"/>
          <a:ext cx="5060950" cy="920750"/>
        </p:xfrm>
        <a:graphic>
          <a:graphicData uri="http://schemas.openxmlformats.org/presentationml/2006/ole">
            <mc:AlternateContent xmlns:mc="http://schemas.openxmlformats.org/markup-compatibility/2006">
              <mc:Choice xmlns:v="urn:schemas-microsoft-com:vml" Requires="v">
                <p:oleObj spid="_x0000_s522267" name="Equation" r:id="rId6" imgW="2539800" imgH="457200" progId="Equation.DSMT4">
                  <p:embed/>
                </p:oleObj>
              </mc:Choice>
              <mc:Fallback>
                <p:oleObj name="Equation" r:id="rId6" imgW="2539800" imgH="457200" progId="Equation.DSMT4">
                  <p:embed/>
                  <p:pic>
                    <p:nvPicPr>
                      <p:cNvPr id="20" name="Objeto 19"/>
                      <p:cNvPicPr>
                        <a:picLocks noChangeAspect="1" noChangeArrowheads="1"/>
                      </p:cNvPicPr>
                      <p:nvPr/>
                    </p:nvPicPr>
                    <p:blipFill>
                      <a:blip r:embed="rId7"/>
                      <a:srcRect/>
                      <a:stretch>
                        <a:fillRect/>
                      </a:stretch>
                    </p:blipFill>
                    <p:spPr bwMode="auto">
                      <a:xfrm>
                        <a:off x="570727" y="3929804"/>
                        <a:ext cx="5060950" cy="920750"/>
                      </a:xfrm>
                      <a:prstGeom prst="rect">
                        <a:avLst/>
                      </a:prstGeom>
                      <a:solidFill>
                        <a:schemeClr val="accent1">
                          <a:lumMod val="40000"/>
                          <a:lumOff val="60000"/>
                        </a:schemeClr>
                      </a:solidFill>
                    </p:spPr>
                  </p:pic>
                </p:oleObj>
              </mc:Fallback>
            </mc:AlternateContent>
          </a:graphicData>
        </a:graphic>
      </p:graphicFrame>
      <p:sp>
        <p:nvSpPr>
          <p:cNvPr id="21" name="Rectángulo 20"/>
          <p:cNvSpPr/>
          <p:nvPr/>
        </p:nvSpPr>
        <p:spPr>
          <a:xfrm>
            <a:off x="323829" y="5201246"/>
            <a:ext cx="4078361" cy="400110"/>
          </a:xfrm>
          <a:prstGeom prst="rect">
            <a:avLst/>
          </a:prstGeom>
        </p:spPr>
        <p:txBody>
          <a:bodyPr wrap="none">
            <a:spAutoFit/>
          </a:bodyPr>
          <a:lstStyle/>
          <a:p>
            <a:r>
              <a:rPr lang="es-AR" sz="2000" dirty="0" smtClean="0">
                <a:solidFill>
                  <a:srgbClr val="0000FF"/>
                </a:solidFill>
                <a:latin typeface="Times New Roman" panose="02020603050405020304" pitchFamily="18" charset="0"/>
                <a:cs typeface="Times New Roman" panose="02020603050405020304" pitchFamily="18" charset="0"/>
              </a:rPr>
              <a:t>Se definen los siguientes coeficientes:</a:t>
            </a:r>
            <a:endParaRPr lang="es-AR" sz="2000" baseline="-25000" dirty="0"/>
          </a:p>
        </p:txBody>
      </p:sp>
      <p:graphicFrame>
        <p:nvGraphicFramePr>
          <p:cNvPr id="22" name="Objeto 21"/>
          <p:cNvGraphicFramePr>
            <a:graphicFrameLocks noChangeAspect="1"/>
          </p:cNvGraphicFramePr>
          <p:nvPr>
            <p:extLst/>
          </p:nvPr>
        </p:nvGraphicFramePr>
        <p:xfrm>
          <a:off x="4492646" y="4997292"/>
          <a:ext cx="2278062" cy="869950"/>
        </p:xfrm>
        <a:graphic>
          <a:graphicData uri="http://schemas.openxmlformats.org/presentationml/2006/ole">
            <mc:AlternateContent xmlns:mc="http://schemas.openxmlformats.org/markup-compatibility/2006">
              <mc:Choice xmlns:v="urn:schemas-microsoft-com:vml" Requires="v">
                <p:oleObj spid="_x0000_s522268" name="Equation" r:id="rId8" imgW="1143000" imgH="431640" progId="Equation.DSMT4">
                  <p:embed/>
                </p:oleObj>
              </mc:Choice>
              <mc:Fallback>
                <p:oleObj name="Equation" r:id="rId8" imgW="1143000" imgH="431640" progId="Equation.DSMT4">
                  <p:embed/>
                  <p:pic>
                    <p:nvPicPr>
                      <p:cNvPr id="22" name="Objeto 21"/>
                      <p:cNvPicPr>
                        <a:picLocks noChangeAspect="1" noChangeArrowheads="1"/>
                      </p:cNvPicPr>
                      <p:nvPr/>
                    </p:nvPicPr>
                    <p:blipFill>
                      <a:blip r:embed="rId9"/>
                      <a:srcRect/>
                      <a:stretch>
                        <a:fillRect/>
                      </a:stretch>
                    </p:blipFill>
                    <p:spPr bwMode="auto">
                      <a:xfrm>
                        <a:off x="4492646" y="4997292"/>
                        <a:ext cx="2278062" cy="869950"/>
                      </a:xfrm>
                      <a:prstGeom prst="rect">
                        <a:avLst/>
                      </a:prstGeom>
                      <a:noFill/>
                    </p:spPr>
                  </p:pic>
                </p:oleObj>
              </mc:Fallback>
            </mc:AlternateContent>
          </a:graphicData>
        </a:graphic>
      </p:graphicFrame>
      <p:graphicFrame>
        <p:nvGraphicFramePr>
          <p:cNvPr id="23" name="Objeto 22"/>
          <p:cNvGraphicFramePr>
            <a:graphicFrameLocks noChangeAspect="1"/>
          </p:cNvGraphicFramePr>
          <p:nvPr>
            <p:extLst/>
          </p:nvPr>
        </p:nvGraphicFramePr>
        <p:xfrm>
          <a:off x="7016813" y="5139394"/>
          <a:ext cx="1997075" cy="461962"/>
        </p:xfrm>
        <a:graphic>
          <a:graphicData uri="http://schemas.openxmlformats.org/presentationml/2006/ole">
            <mc:AlternateContent xmlns:mc="http://schemas.openxmlformats.org/markup-compatibility/2006">
              <mc:Choice xmlns:v="urn:schemas-microsoft-com:vml" Requires="v">
                <p:oleObj spid="_x0000_s522269" name="Equation" r:id="rId10" imgW="1002960" imgH="228600" progId="Equation.DSMT4">
                  <p:embed/>
                </p:oleObj>
              </mc:Choice>
              <mc:Fallback>
                <p:oleObj name="Equation" r:id="rId10" imgW="1002960" imgH="228600" progId="Equation.DSMT4">
                  <p:embed/>
                  <p:pic>
                    <p:nvPicPr>
                      <p:cNvPr id="23" name="Objeto 22"/>
                      <p:cNvPicPr>
                        <a:picLocks noChangeAspect="1" noChangeArrowheads="1"/>
                      </p:cNvPicPr>
                      <p:nvPr/>
                    </p:nvPicPr>
                    <p:blipFill>
                      <a:blip r:embed="rId11"/>
                      <a:srcRect/>
                      <a:stretch>
                        <a:fillRect/>
                      </a:stretch>
                    </p:blipFill>
                    <p:spPr bwMode="auto">
                      <a:xfrm>
                        <a:off x="7016813" y="5139394"/>
                        <a:ext cx="1997075" cy="461962"/>
                      </a:xfrm>
                      <a:prstGeom prst="rect">
                        <a:avLst/>
                      </a:prstGeom>
                      <a:noFill/>
                    </p:spPr>
                  </p:pic>
                </p:oleObj>
              </mc:Fallback>
            </mc:AlternateContent>
          </a:graphicData>
        </a:graphic>
      </p:graphicFrame>
      <p:graphicFrame>
        <p:nvGraphicFramePr>
          <p:cNvPr id="24" name="Objeto 23"/>
          <p:cNvGraphicFramePr>
            <a:graphicFrameLocks noChangeAspect="1"/>
          </p:cNvGraphicFramePr>
          <p:nvPr>
            <p:extLst/>
          </p:nvPr>
        </p:nvGraphicFramePr>
        <p:xfrm>
          <a:off x="6707006" y="3886532"/>
          <a:ext cx="4149725" cy="922338"/>
        </p:xfrm>
        <a:graphic>
          <a:graphicData uri="http://schemas.openxmlformats.org/presentationml/2006/ole">
            <mc:AlternateContent xmlns:mc="http://schemas.openxmlformats.org/markup-compatibility/2006">
              <mc:Choice xmlns:v="urn:schemas-microsoft-com:vml" Requires="v">
                <p:oleObj spid="_x0000_s522270" name="Equation" r:id="rId12" imgW="2082600" imgH="457200" progId="Equation.DSMT4">
                  <p:embed/>
                </p:oleObj>
              </mc:Choice>
              <mc:Fallback>
                <p:oleObj name="Equation" r:id="rId12" imgW="2082600" imgH="457200" progId="Equation.DSMT4">
                  <p:embed/>
                  <p:pic>
                    <p:nvPicPr>
                      <p:cNvPr id="24" name="Objeto 23"/>
                      <p:cNvPicPr>
                        <a:picLocks noChangeAspect="1" noChangeArrowheads="1"/>
                      </p:cNvPicPr>
                      <p:nvPr/>
                    </p:nvPicPr>
                    <p:blipFill>
                      <a:blip r:embed="rId13"/>
                      <a:srcRect/>
                      <a:stretch>
                        <a:fillRect/>
                      </a:stretch>
                    </p:blipFill>
                    <p:spPr bwMode="auto">
                      <a:xfrm>
                        <a:off x="6707006" y="3886532"/>
                        <a:ext cx="4149725" cy="922338"/>
                      </a:xfrm>
                      <a:prstGeom prst="rect">
                        <a:avLst/>
                      </a:prstGeom>
                      <a:noFill/>
                    </p:spPr>
                  </p:pic>
                </p:oleObj>
              </mc:Fallback>
            </mc:AlternateContent>
          </a:graphicData>
        </a:graphic>
      </p:graphicFrame>
      <p:sp>
        <p:nvSpPr>
          <p:cNvPr id="17" name="Rectángulo 16"/>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sp>
        <p:nvSpPr>
          <p:cNvPr id="28" name="Text Box 212"/>
          <p:cNvSpPr txBox="1">
            <a:spLocks noChangeArrowheads="1"/>
          </p:cNvSpPr>
          <p:nvPr/>
        </p:nvSpPr>
        <p:spPr bwMode="auto">
          <a:xfrm>
            <a:off x="239179" y="2250061"/>
            <a:ext cx="5805571"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Ø"/>
              <a:defRPr/>
            </a:pPr>
            <a:r>
              <a:rPr lang="es-AR" sz="2000" b="1" dirty="0" smtClean="0">
                <a:solidFill>
                  <a:srgbClr val="0000FF"/>
                </a:solidFill>
                <a:latin typeface="Arial" charset="0"/>
              </a:rPr>
              <a:t>Aproximación por retenedor de orden cero:</a:t>
            </a:r>
            <a:endParaRPr lang="es-AR" sz="2000" dirty="0">
              <a:solidFill>
                <a:srgbClr val="0000FF"/>
              </a:solidFill>
              <a:effectLst>
                <a:outerShdw blurRad="38100" dist="38100" dir="2700000" algn="tl">
                  <a:srgbClr val="C0C0C0"/>
                </a:outerShdw>
              </a:effectLst>
              <a:latin typeface="Arial" charset="0"/>
            </a:endParaRPr>
          </a:p>
        </p:txBody>
      </p:sp>
      <p:graphicFrame>
        <p:nvGraphicFramePr>
          <p:cNvPr id="29" name="Objeto 28"/>
          <p:cNvGraphicFramePr>
            <a:graphicFrameLocks noChangeAspect="1"/>
          </p:cNvGraphicFramePr>
          <p:nvPr>
            <p:extLst/>
          </p:nvPr>
        </p:nvGraphicFramePr>
        <p:xfrm>
          <a:off x="6051552" y="2119189"/>
          <a:ext cx="1898148" cy="760989"/>
        </p:xfrm>
        <a:graphic>
          <a:graphicData uri="http://schemas.openxmlformats.org/presentationml/2006/ole">
            <mc:AlternateContent xmlns:mc="http://schemas.openxmlformats.org/markup-compatibility/2006">
              <mc:Choice xmlns:v="urn:schemas-microsoft-com:vml" Requires="v">
                <p:oleObj spid="_x0000_s522271" name="Equation" r:id="rId14" imgW="1409400" imgH="558720" progId="Equation.DSMT4">
                  <p:embed/>
                </p:oleObj>
              </mc:Choice>
              <mc:Fallback>
                <p:oleObj name="Equation" r:id="rId14" imgW="1409400" imgH="558720" progId="Equation.DSMT4">
                  <p:embed/>
                  <p:pic>
                    <p:nvPicPr>
                      <p:cNvPr id="29" name="Objeto 28"/>
                      <p:cNvPicPr>
                        <a:picLocks noChangeAspect="1" noChangeArrowheads="1"/>
                      </p:cNvPicPr>
                      <p:nvPr/>
                    </p:nvPicPr>
                    <p:blipFill>
                      <a:blip r:embed="rId15"/>
                      <a:srcRect/>
                      <a:stretch>
                        <a:fillRect/>
                      </a:stretch>
                    </p:blipFill>
                    <p:spPr bwMode="auto">
                      <a:xfrm>
                        <a:off x="6051552" y="2119189"/>
                        <a:ext cx="1898148" cy="760989"/>
                      </a:xfrm>
                      <a:prstGeom prst="rect">
                        <a:avLst/>
                      </a:prstGeom>
                      <a:solidFill>
                        <a:srgbClr val="FFC000"/>
                      </a:solidFill>
                    </p:spPr>
                  </p:pic>
                </p:oleObj>
              </mc:Fallback>
            </mc:AlternateContent>
          </a:graphicData>
        </a:graphic>
      </p:graphicFrame>
      <p:sp>
        <p:nvSpPr>
          <p:cNvPr id="30" name="Rectángulo 29"/>
          <p:cNvSpPr/>
          <p:nvPr/>
        </p:nvSpPr>
        <p:spPr>
          <a:xfrm>
            <a:off x="191344" y="1452350"/>
            <a:ext cx="11809312" cy="707886"/>
          </a:xfrm>
          <a:prstGeom prst="rect">
            <a:avLst/>
          </a:prstGeom>
        </p:spPr>
        <p:txBody>
          <a:bodyPr wrap="square">
            <a:spAutoFit/>
          </a:bodyPr>
          <a:lstStyle/>
          <a:p>
            <a:r>
              <a:rPr lang="es-AR" sz="2000" dirty="0" smtClean="0">
                <a:solidFill>
                  <a:srgbClr val="0000FF"/>
                </a:solidFill>
                <a:latin typeface="Times New Roman" panose="02020603050405020304" pitchFamily="18" charset="0"/>
                <a:cs typeface="Times New Roman" panose="02020603050405020304" pitchFamily="18" charset="0"/>
              </a:rPr>
              <a:t>Se utilizará para este análisis, la FT del controlador resonante </a:t>
            </a:r>
            <a:r>
              <a:rPr lang="es-AR" sz="2000" i="1" dirty="0" smtClean="0">
                <a:solidFill>
                  <a:srgbClr val="0000FF"/>
                </a:solidFill>
                <a:latin typeface="Times New Roman" panose="02020603050405020304" pitchFamily="18" charset="0"/>
                <a:cs typeface="Times New Roman" panose="02020603050405020304" pitchFamily="18" charset="0"/>
              </a:rPr>
              <a:t>G</a:t>
            </a:r>
            <a:r>
              <a:rPr lang="es-AR" sz="2000" i="1" baseline="-25000" dirty="0" smtClean="0">
                <a:solidFill>
                  <a:srgbClr val="0000FF"/>
                </a:solidFill>
                <a:latin typeface="Times New Roman" panose="02020603050405020304" pitchFamily="18" charset="0"/>
                <a:cs typeface="Times New Roman" panose="02020603050405020304" pitchFamily="18" charset="0"/>
              </a:rPr>
              <a:t>r</a:t>
            </a:r>
            <a:r>
              <a:rPr lang="es-AR" sz="2000" baseline="-25000" dirty="0" smtClean="0">
                <a:solidFill>
                  <a:srgbClr val="0000FF"/>
                </a:solidFill>
                <a:latin typeface="Times New Roman" panose="02020603050405020304" pitchFamily="18" charset="0"/>
                <a:cs typeface="Times New Roman" panose="02020603050405020304" pitchFamily="18" charset="0"/>
              </a:rPr>
              <a:t>1</a:t>
            </a:r>
            <a:r>
              <a:rPr lang="es-AR" sz="2000" dirty="0" smtClean="0">
                <a:solidFill>
                  <a:srgbClr val="0000FF"/>
                </a:solidFill>
                <a:latin typeface="Times New Roman" panose="02020603050405020304" pitchFamily="18" charset="0"/>
                <a:cs typeface="Times New Roman" panose="02020603050405020304" pitchFamily="18" charset="0"/>
              </a:rPr>
              <a:t>(</a:t>
            </a:r>
            <a:r>
              <a:rPr lang="es-AR" sz="2000" i="1" dirty="0" smtClean="0">
                <a:solidFill>
                  <a:srgbClr val="0000FF"/>
                </a:solidFill>
                <a:latin typeface="Times New Roman" panose="02020603050405020304" pitchFamily="18" charset="0"/>
                <a:cs typeface="Times New Roman" panose="02020603050405020304" pitchFamily="18" charset="0"/>
              </a:rPr>
              <a:t>s</a:t>
            </a:r>
            <a:r>
              <a:rPr lang="es-AR" sz="2000" dirty="0" smtClean="0">
                <a:solidFill>
                  <a:srgbClr val="0000FF"/>
                </a:solidFill>
                <a:latin typeface="Times New Roman" panose="02020603050405020304" pitchFamily="18" charset="0"/>
                <a:cs typeface="Times New Roman" panose="02020603050405020304" pitchFamily="18" charset="0"/>
              </a:rPr>
              <a:t>) que es la que presenta mayor margen de fase y una atenuación a ambos lados de la frecuencia de resonancia.</a:t>
            </a:r>
            <a:endParaRPr lang="es-AR" sz="2000" baseline="-25000" dirty="0"/>
          </a:p>
        </p:txBody>
      </p:sp>
      <p:sp>
        <p:nvSpPr>
          <p:cNvPr id="31" name="Rectángulo 30"/>
          <p:cNvSpPr/>
          <p:nvPr/>
        </p:nvSpPr>
        <p:spPr>
          <a:xfrm>
            <a:off x="324130" y="5887155"/>
            <a:ext cx="11749602" cy="769441"/>
          </a:xfrm>
          <a:prstGeom prst="rect">
            <a:avLst/>
          </a:prstGeom>
        </p:spPr>
        <p:txBody>
          <a:bodyPr wrap="square">
            <a:spAutoFit/>
          </a:bodyPr>
          <a:lstStyle/>
          <a:p>
            <a:pPr algn="just"/>
            <a:r>
              <a:rPr lang="es-AR" sz="2200" dirty="0" smtClean="0">
                <a:solidFill>
                  <a:srgbClr val="0000FF"/>
                </a:solidFill>
                <a:latin typeface="Times New Roman" panose="02020603050405020304" pitchFamily="18" charset="0"/>
                <a:cs typeface="Times New Roman" panose="02020603050405020304" pitchFamily="18" charset="0"/>
              </a:rPr>
              <a:t>La ganancia </a:t>
            </a:r>
            <a:r>
              <a:rPr lang="es-AR" sz="2200" i="1" dirty="0" err="1" smtClean="0">
                <a:solidFill>
                  <a:srgbClr val="0000FF"/>
                </a:solidFill>
                <a:latin typeface="Times New Roman" panose="02020603050405020304" pitchFamily="18" charset="0"/>
                <a:cs typeface="Times New Roman" panose="02020603050405020304" pitchFamily="18" charset="0"/>
              </a:rPr>
              <a:t>k</a:t>
            </a:r>
            <a:r>
              <a:rPr lang="es-AR" sz="2200" i="1" baseline="-25000" dirty="0" err="1" smtClean="0">
                <a:solidFill>
                  <a:srgbClr val="0000FF"/>
                </a:solidFill>
                <a:latin typeface="Times New Roman" panose="02020603050405020304" pitchFamily="18" charset="0"/>
                <a:cs typeface="Times New Roman" panose="02020603050405020304" pitchFamily="18" charset="0"/>
              </a:rPr>
              <a:t>mi</a:t>
            </a:r>
            <a:r>
              <a:rPr lang="es-AR" sz="2200" dirty="0" smtClean="0">
                <a:solidFill>
                  <a:srgbClr val="0000FF"/>
                </a:solidFill>
                <a:latin typeface="Times New Roman" panose="02020603050405020304" pitchFamily="18" charset="0"/>
                <a:cs typeface="Times New Roman" panose="02020603050405020304" pitchFamily="18" charset="0"/>
              </a:rPr>
              <a:t> se selecciona en función de la velocidad de la respuesta transitoria de la señal controlada, o sea, velocidad de convergencia de la señal de error, hacia el valor cero. </a:t>
            </a:r>
            <a:endParaRPr lang="es-AR" sz="2200" baseline="-25000" dirty="0"/>
          </a:p>
        </p:txBody>
      </p:sp>
      <p:sp>
        <p:nvSpPr>
          <p:cNvPr id="4" name="Flecha derecha 3"/>
          <p:cNvSpPr/>
          <p:nvPr/>
        </p:nvSpPr>
        <p:spPr>
          <a:xfrm>
            <a:off x="5820030" y="4086391"/>
            <a:ext cx="621386" cy="60349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44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9"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39" name="1 Objeto"/>
          <p:cNvGraphicFramePr>
            <a:graphicFrameLocks noChangeAspect="1"/>
          </p:cNvGraphicFramePr>
          <p:nvPr>
            <p:extLst/>
          </p:nvPr>
        </p:nvGraphicFramePr>
        <p:xfrm>
          <a:off x="5902718" y="2231597"/>
          <a:ext cx="5233588" cy="457242"/>
        </p:xfrm>
        <a:graphic>
          <a:graphicData uri="http://schemas.openxmlformats.org/presentationml/2006/ole">
            <mc:AlternateContent xmlns:mc="http://schemas.openxmlformats.org/markup-compatibility/2006">
              <mc:Choice xmlns:v="urn:schemas-microsoft-com:vml" Requires="v">
                <p:oleObj spid="_x0000_s488478" name="Equation" r:id="rId4" imgW="2311200" imgH="203040" progId="Equation.DSMT4">
                  <p:embed/>
                </p:oleObj>
              </mc:Choice>
              <mc:Fallback>
                <p:oleObj name="Equation" r:id="rId4" imgW="2311200" imgH="203040" progId="Equation.DSMT4">
                  <p:embed/>
                  <p:pic>
                    <p:nvPicPr>
                      <p:cNvPr id="39" name="1 Objeto"/>
                      <p:cNvPicPr>
                        <a:picLocks noChangeAspect="1" noChangeArrowheads="1"/>
                      </p:cNvPicPr>
                      <p:nvPr/>
                    </p:nvPicPr>
                    <p:blipFill>
                      <a:blip r:embed="rId5"/>
                      <a:srcRect/>
                      <a:stretch>
                        <a:fillRect/>
                      </a:stretch>
                    </p:blipFill>
                    <p:spPr bwMode="auto">
                      <a:xfrm>
                        <a:off x="5902718" y="2231597"/>
                        <a:ext cx="5233588" cy="457242"/>
                      </a:xfrm>
                      <a:prstGeom prst="rect">
                        <a:avLst/>
                      </a:prstGeom>
                      <a:noFill/>
                      <a:ln>
                        <a:noFill/>
                      </a:ln>
                      <a:extLst/>
                    </p:spPr>
                  </p:pic>
                </p:oleObj>
              </mc:Fallback>
            </mc:AlternateContent>
          </a:graphicData>
        </a:graphic>
      </p:graphicFrame>
      <p:graphicFrame>
        <p:nvGraphicFramePr>
          <p:cNvPr id="40" name="1 Objeto"/>
          <p:cNvGraphicFramePr>
            <a:graphicFrameLocks noChangeAspect="1"/>
          </p:cNvGraphicFramePr>
          <p:nvPr>
            <p:extLst/>
          </p:nvPr>
        </p:nvGraphicFramePr>
        <p:xfrm>
          <a:off x="5372293" y="2999784"/>
          <a:ext cx="6294437" cy="915987"/>
        </p:xfrm>
        <a:graphic>
          <a:graphicData uri="http://schemas.openxmlformats.org/presentationml/2006/ole">
            <mc:AlternateContent xmlns:mc="http://schemas.openxmlformats.org/markup-compatibility/2006">
              <mc:Choice xmlns:v="urn:schemas-microsoft-com:vml" Requires="v">
                <p:oleObj spid="_x0000_s488479" name="Equation" r:id="rId6" imgW="2946240" imgH="431640" progId="Equation.DSMT4">
                  <p:embed/>
                </p:oleObj>
              </mc:Choice>
              <mc:Fallback>
                <p:oleObj name="Equation" r:id="rId6" imgW="2946240" imgH="431640" progId="Equation.DSMT4">
                  <p:embed/>
                  <p:pic>
                    <p:nvPicPr>
                      <p:cNvPr id="40" name="1 Objeto"/>
                      <p:cNvPicPr>
                        <a:picLocks noChangeAspect="1" noChangeArrowheads="1"/>
                      </p:cNvPicPr>
                      <p:nvPr/>
                    </p:nvPicPr>
                    <p:blipFill>
                      <a:blip r:embed="rId7"/>
                      <a:srcRect/>
                      <a:stretch>
                        <a:fillRect/>
                      </a:stretch>
                    </p:blipFill>
                    <p:spPr bwMode="auto">
                      <a:xfrm>
                        <a:off x="5372293" y="2999784"/>
                        <a:ext cx="6294437" cy="915987"/>
                      </a:xfrm>
                      <a:prstGeom prst="rect">
                        <a:avLst/>
                      </a:prstGeom>
                      <a:solidFill>
                        <a:srgbClr val="FFC000"/>
                      </a:solidFill>
                      <a:ln>
                        <a:noFill/>
                      </a:ln>
                      <a:extLst/>
                    </p:spPr>
                  </p:pic>
                </p:oleObj>
              </mc:Fallback>
            </mc:AlternateContent>
          </a:graphicData>
        </a:graphic>
      </p:graphicFrame>
      <p:sp>
        <p:nvSpPr>
          <p:cNvPr id="41" name="Rectángulo 40"/>
          <p:cNvSpPr/>
          <p:nvPr/>
        </p:nvSpPr>
        <p:spPr>
          <a:xfrm>
            <a:off x="191344" y="3874572"/>
            <a:ext cx="6242807" cy="369332"/>
          </a:xfrm>
          <a:prstGeom prst="rect">
            <a:avLst/>
          </a:prstGeom>
        </p:spPr>
        <p:txBody>
          <a:bodyPr wrap="square">
            <a:spAutoFit/>
          </a:bodyPr>
          <a:lstStyle/>
          <a:p>
            <a:r>
              <a:rPr lang="es-AR" dirty="0" smtClean="0">
                <a:solidFill>
                  <a:srgbClr val="0070C0"/>
                </a:solidFill>
              </a:rPr>
              <a:t>A partir de la anterior, la FT del controlador resulta:</a:t>
            </a:r>
            <a:endParaRPr lang="es-AR" dirty="0">
              <a:solidFill>
                <a:srgbClr val="0070C0"/>
              </a:solidFill>
            </a:endParaRPr>
          </a:p>
        </p:txBody>
      </p:sp>
      <p:graphicFrame>
        <p:nvGraphicFramePr>
          <p:cNvPr id="42" name="1 Objeto"/>
          <p:cNvGraphicFramePr>
            <a:graphicFrameLocks noChangeAspect="1"/>
          </p:cNvGraphicFramePr>
          <p:nvPr>
            <p:extLst/>
          </p:nvPr>
        </p:nvGraphicFramePr>
        <p:xfrm>
          <a:off x="230350" y="4327786"/>
          <a:ext cx="8224830" cy="991133"/>
        </p:xfrm>
        <a:graphic>
          <a:graphicData uri="http://schemas.openxmlformats.org/presentationml/2006/ole">
            <mc:AlternateContent xmlns:mc="http://schemas.openxmlformats.org/markup-compatibility/2006">
              <mc:Choice xmlns:v="urn:schemas-microsoft-com:vml" Requires="v">
                <p:oleObj spid="_x0000_s488480" name="Equation" r:id="rId8" imgW="3454200" imgH="419040" progId="Equation.DSMT4">
                  <p:embed/>
                </p:oleObj>
              </mc:Choice>
              <mc:Fallback>
                <p:oleObj name="Equation" r:id="rId8" imgW="3454200" imgH="419040" progId="Equation.DSMT4">
                  <p:embed/>
                  <p:pic>
                    <p:nvPicPr>
                      <p:cNvPr id="42" name="1 Objeto"/>
                      <p:cNvPicPr>
                        <a:picLocks noChangeAspect="1" noChangeArrowheads="1"/>
                      </p:cNvPicPr>
                      <p:nvPr/>
                    </p:nvPicPr>
                    <p:blipFill>
                      <a:blip r:embed="rId9"/>
                      <a:srcRect/>
                      <a:stretch>
                        <a:fillRect/>
                      </a:stretch>
                    </p:blipFill>
                    <p:spPr bwMode="auto">
                      <a:xfrm>
                        <a:off x="230350" y="4327786"/>
                        <a:ext cx="8224830" cy="991133"/>
                      </a:xfrm>
                      <a:prstGeom prst="rect">
                        <a:avLst/>
                      </a:prstGeom>
                      <a:solidFill>
                        <a:srgbClr val="92D050"/>
                      </a:solidFill>
                      <a:ln>
                        <a:noFill/>
                      </a:ln>
                      <a:extLst/>
                    </p:spPr>
                  </p:pic>
                </p:oleObj>
              </mc:Fallback>
            </mc:AlternateContent>
          </a:graphicData>
        </a:graphic>
      </p:graphicFrame>
      <p:sp>
        <p:nvSpPr>
          <p:cNvPr id="43" name="Rectángulo 42"/>
          <p:cNvSpPr/>
          <p:nvPr/>
        </p:nvSpPr>
        <p:spPr>
          <a:xfrm>
            <a:off x="87413" y="5463690"/>
            <a:ext cx="3408420" cy="923330"/>
          </a:xfrm>
          <a:prstGeom prst="rect">
            <a:avLst/>
          </a:prstGeom>
        </p:spPr>
        <p:txBody>
          <a:bodyPr wrap="square">
            <a:spAutoFit/>
          </a:bodyPr>
          <a:lstStyle/>
          <a:p>
            <a:pPr algn="just"/>
            <a:r>
              <a:rPr lang="es-AR" dirty="0" smtClean="0">
                <a:solidFill>
                  <a:srgbClr val="008000"/>
                </a:solidFill>
              </a:rPr>
              <a:t>Considerando los polinomios </a:t>
            </a:r>
            <a:r>
              <a:rPr lang="es-AR" i="1" dirty="0" smtClean="0">
                <a:solidFill>
                  <a:srgbClr val="008000"/>
                </a:solidFill>
                <a:latin typeface="Times New Roman" panose="02020603050405020304" pitchFamily="18" charset="0"/>
                <a:cs typeface="Times New Roman" panose="02020603050405020304" pitchFamily="18" charset="0"/>
              </a:rPr>
              <a:t>P</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rPr>
              <a:t> y </a:t>
            </a:r>
            <a:r>
              <a:rPr lang="es-AR" i="1" dirty="0" smtClean="0">
                <a:solidFill>
                  <a:srgbClr val="008000"/>
                </a:solidFill>
                <a:latin typeface="Times New Roman" panose="02020603050405020304" pitchFamily="18" charset="0"/>
                <a:cs typeface="Times New Roman" panose="02020603050405020304" pitchFamily="18" charset="0"/>
              </a:rPr>
              <a:t>Q</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smtClean="0">
                <a:solidFill>
                  <a:srgbClr val="008000"/>
                </a:solidFill>
              </a:rPr>
              <a:t>), la FT de la planta o proceso puede escribirse: </a:t>
            </a:r>
            <a:endParaRPr lang="es-AR" dirty="0"/>
          </a:p>
        </p:txBody>
      </p:sp>
      <p:graphicFrame>
        <p:nvGraphicFramePr>
          <p:cNvPr id="44" name="1 Objeto"/>
          <p:cNvGraphicFramePr>
            <a:graphicFrameLocks noChangeAspect="1"/>
          </p:cNvGraphicFramePr>
          <p:nvPr>
            <p:extLst/>
          </p:nvPr>
        </p:nvGraphicFramePr>
        <p:xfrm>
          <a:off x="3777836" y="5487020"/>
          <a:ext cx="7625344" cy="900000"/>
        </p:xfrm>
        <a:graphic>
          <a:graphicData uri="http://schemas.openxmlformats.org/presentationml/2006/ole">
            <mc:AlternateContent xmlns:mc="http://schemas.openxmlformats.org/markup-compatibility/2006">
              <mc:Choice xmlns:v="urn:schemas-microsoft-com:vml" Requires="v">
                <p:oleObj spid="_x0000_s488481" name="Equation" r:id="rId10" imgW="3517560" imgH="419040" progId="Equation.DSMT4">
                  <p:embed/>
                </p:oleObj>
              </mc:Choice>
              <mc:Fallback>
                <p:oleObj name="Equation" r:id="rId10" imgW="3517560" imgH="419040" progId="Equation.DSMT4">
                  <p:embed/>
                  <p:pic>
                    <p:nvPicPr>
                      <p:cNvPr id="44" name="1 Objeto"/>
                      <p:cNvPicPr>
                        <a:picLocks noChangeAspect="1" noChangeArrowheads="1"/>
                      </p:cNvPicPr>
                      <p:nvPr/>
                    </p:nvPicPr>
                    <p:blipFill>
                      <a:blip r:embed="rId11"/>
                      <a:srcRect/>
                      <a:stretch>
                        <a:fillRect/>
                      </a:stretch>
                    </p:blipFill>
                    <p:spPr bwMode="auto">
                      <a:xfrm>
                        <a:off x="3777836" y="5487020"/>
                        <a:ext cx="7625344" cy="900000"/>
                      </a:xfrm>
                      <a:prstGeom prst="rect">
                        <a:avLst/>
                      </a:prstGeom>
                      <a:noFill/>
                      <a:ln>
                        <a:noFill/>
                      </a:ln>
                      <a:extLst/>
                    </p:spPr>
                  </p:pic>
                </p:oleObj>
              </mc:Fallback>
            </mc:AlternateContent>
          </a:graphicData>
        </a:graphic>
      </p:graphicFrame>
      <p:grpSp>
        <p:nvGrpSpPr>
          <p:cNvPr id="3" name="Grupo 2"/>
          <p:cNvGrpSpPr/>
          <p:nvPr/>
        </p:nvGrpSpPr>
        <p:grpSpPr>
          <a:xfrm>
            <a:off x="191344" y="1893588"/>
            <a:ext cx="5426257" cy="1330405"/>
            <a:chOff x="295275" y="2979217"/>
            <a:chExt cx="5426257" cy="1330405"/>
          </a:xfrm>
        </p:grpSpPr>
        <p:pic>
          <p:nvPicPr>
            <p:cNvPr id="3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275" y="2979217"/>
              <a:ext cx="5426257" cy="133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1 Objeto"/>
            <p:cNvGraphicFramePr>
              <a:graphicFrameLocks noChangeAspect="1"/>
            </p:cNvGraphicFramePr>
            <p:nvPr>
              <p:extLst/>
            </p:nvPr>
          </p:nvGraphicFramePr>
          <p:xfrm>
            <a:off x="3599764" y="3181196"/>
            <a:ext cx="660400" cy="336550"/>
          </p:xfrm>
          <a:graphic>
            <a:graphicData uri="http://schemas.openxmlformats.org/presentationml/2006/ole">
              <mc:AlternateContent xmlns:mc="http://schemas.openxmlformats.org/markup-compatibility/2006">
                <mc:Choice xmlns:v="urn:schemas-microsoft-com:vml" Requires="v">
                  <p:oleObj spid="_x0000_s488482" name="Equation" r:id="rId13" imgW="393480" imgH="203040" progId="Equation.DSMT4">
                    <p:embed/>
                  </p:oleObj>
                </mc:Choice>
                <mc:Fallback>
                  <p:oleObj name="Equation" r:id="rId13" imgW="393480" imgH="203040" progId="Equation.DSMT4">
                    <p:embed/>
                    <p:pic>
                      <p:nvPicPr>
                        <p:cNvPr id="17" name="1 Objeto"/>
                        <p:cNvPicPr>
                          <a:picLocks noChangeAspect="1" noChangeArrowheads="1"/>
                        </p:cNvPicPr>
                        <p:nvPr/>
                      </p:nvPicPr>
                      <p:blipFill>
                        <a:blip r:embed="rId14"/>
                        <a:srcRect/>
                        <a:stretch>
                          <a:fillRect/>
                        </a:stretch>
                      </p:blipFill>
                      <p:spPr bwMode="auto">
                        <a:xfrm>
                          <a:off x="3599764" y="3181196"/>
                          <a:ext cx="660400" cy="336550"/>
                        </a:xfrm>
                        <a:prstGeom prst="rect">
                          <a:avLst/>
                        </a:prstGeom>
                        <a:solidFill>
                          <a:schemeClr val="bg1"/>
                        </a:solidFill>
                        <a:ln>
                          <a:noFill/>
                        </a:ln>
                        <a:extLst/>
                      </p:spPr>
                    </p:pic>
                  </p:oleObj>
                </mc:Fallback>
              </mc:AlternateContent>
            </a:graphicData>
          </a:graphic>
        </p:graphicFrame>
        <p:graphicFrame>
          <p:nvGraphicFramePr>
            <p:cNvPr id="21" name="1 Objeto"/>
            <p:cNvGraphicFramePr>
              <a:graphicFrameLocks noChangeAspect="1"/>
            </p:cNvGraphicFramePr>
            <p:nvPr>
              <p:extLst/>
            </p:nvPr>
          </p:nvGraphicFramePr>
          <p:xfrm>
            <a:off x="2138395" y="3181350"/>
            <a:ext cx="652429" cy="315913"/>
          </p:xfrm>
          <a:graphic>
            <a:graphicData uri="http://schemas.openxmlformats.org/presentationml/2006/ole">
              <mc:AlternateContent xmlns:mc="http://schemas.openxmlformats.org/markup-compatibility/2006">
                <mc:Choice xmlns:v="urn:schemas-microsoft-com:vml" Requires="v">
                  <p:oleObj spid="_x0000_s488483" name="Equation" r:id="rId15" imgW="380880" imgH="190440" progId="Equation.DSMT4">
                    <p:embed/>
                  </p:oleObj>
                </mc:Choice>
                <mc:Fallback>
                  <p:oleObj name="Equation" r:id="rId15" imgW="380880" imgH="190440" progId="Equation.DSMT4">
                    <p:embed/>
                    <p:pic>
                      <p:nvPicPr>
                        <p:cNvPr id="21" name="1 Objeto"/>
                        <p:cNvPicPr>
                          <a:picLocks noChangeAspect="1" noChangeArrowheads="1"/>
                        </p:cNvPicPr>
                        <p:nvPr/>
                      </p:nvPicPr>
                      <p:blipFill>
                        <a:blip r:embed="rId16"/>
                        <a:srcRect/>
                        <a:stretch>
                          <a:fillRect/>
                        </a:stretch>
                      </p:blipFill>
                      <p:spPr bwMode="auto">
                        <a:xfrm>
                          <a:off x="2138395" y="3181350"/>
                          <a:ext cx="652429" cy="315913"/>
                        </a:xfrm>
                        <a:prstGeom prst="rect">
                          <a:avLst/>
                        </a:prstGeom>
                        <a:solidFill>
                          <a:schemeClr val="bg1"/>
                        </a:solidFill>
                        <a:ln>
                          <a:noFill/>
                        </a:ln>
                        <a:extLst/>
                      </p:spPr>
                    </p:pic>
                  </p:oleObj>
                </mc:Fallback>
              </mc:AlternateContent>
            </a:graphicData>
          </a:graphic>
        </p:graphicFrame>
      </p:grpSp>
      <p:graphicFrame>
        <p:nvGraphicFramePr>
          <p:cNvPr id="22" name="1 Objeto"/>
          <p:cNvGraphicFramePr>
            <a:graphicFrameLocks noChangeAspect="1"/>
          </p:cNvGraphicFramePr>
          <p:nvPr>
            <p:extLst/>
          </p:nvPr>
        </p:nvGraphicFramePr>
        <p:xfrm>
          <a:off x="2136618" y="960530"/>
          <a:ext cx="2543221" cy="821403"/>
        </p:xfrm>
        <a:graphic>
          <a:graphicData uri="http://schemas.openxmlformats.org/presentationml/2006/ole">
            <mc:AlternateContent xmlns:mc="http://schemas.openxmlformats.org/markup-compatibility/2006">
              <mc:Choice xmlns:v="urn:schemas-microsoft-com:vml" Requires="v">
                <p:oleObj spid="_x0000_s488484" name="Equation" r:id="rId17" imgW="1244520" imgH="406080" progId="Equation.DSMT4">
                  <p:embed/>
                </p:oleObj>
              </mc:Choice>
              <mc:Fallback>
                <p:oleObj name="Equation" r:id="rId17" imgW="1244520" imgH="406080" progId="Equation.DSMT4">
                  <p:embed/>
                  <p:pic>
                    <p:nvPicPr>
                      <p:cNvPr id="22" name="1 Objeto"/>
                      <p:cNvPicPr>
                        <a:picLocks noChangeAspect="1" noChangeArrowheads="1"/>
                      </p:cNvPicPr>
                      <p:nvPr/>
                    </p:nvPicPr>
                    <p:blipFill>
                      <a:blip r:embed="rId18"/>
                      <a:srcRect/>
                      <a:stretch>
                        <a:fillRect/>
                      </a:stretch>
                    </p:blipFill>
                    <p:spPr bwMode="auto">
                      <a:xfrm>
                        <a:off x="2136618" y="960530"/>
                        <a:ext cx="2543221" cy="821403"/>
                      </a:xfrm>
                      <a:prstGeom prst="rect">
                        <a:avLst/>
                      </a:prstGeom>
                      <a:noFill/>
                      <a:ln>
                        <a:noFill/>
                      </a:ln>
                      <a:extLst/>
                    </p:spPr>
                  </p:pic>
                </p:oleObj>
              </mc:Fallback>
            </mc:AlternateContent>
          </a:graphicData>
        </a:graphic>
      </p:graphicFrame>
      <p:sp>
        <p:nvSpPr>
          <p:cNvPr id="23" name="Rectángulo 22"/>
          <p:cNvSpPr/>
          <p:nvPr/>
        </p:nvSpPr>
        <p:spPr>
          <a:xfrm>
            <a:off x="191344" y="1122886"/>
            <a:ext cx="2108236" cy="369332"/>
          </a:xfrm>
          <a:prstGeom prst="rect">
            <a:avLst/>
          </a:prstGeom>
        </p:spPr>
        <p:txBody>
          <a:bodyPr wrap="square">
            <a:spAutoFit/>
          </a:bodyPr>
          <a:lstStyle/>
          <a:p>
            <a:r>
              <a:rPr lang="es-AR" dirty="0" smtClean="0">
                <a:solidFill>
                  <a:srgbClr val="008000"/>
                </a:solidFill>
              </a:rPr>
              <a:t>Obsérvese que: </a:t>
            </a:r>
            <a:endParaRPr lang="es-AR" dirty="0">
              <a:solidFill>
                <a:srgbClr val="008000"/>
              </a:solidFill>
            </a:endParaRPr>
          </a:p>
        </p:txBody>
      </p:sp>
      <p:sp>
        <p:nvSpPr>
          <p:cNvPr id="24" name="Rectángulo 23"/>
          <p:cNvSpPr/>
          <p:nvPr/>
        </p:nvSpPr>
        <p:spPr>
          <a:xfrm>
            <a:off x="4879938" y="1131775"/>
            <a:ext cx="5678976" cy="646331"/>
          </a:xfrm>
          <a:prstGeom prst="rect">
            <a:avLst/>
          </a:prstGeom>
        </p:spPr>
        <p:txBody>
          <a:bodyPr wrap="square">
            <a:spAutoFit/>
          </a:bodyPr>
          <a:lstStyle/>
          <a:p>
            <a:r>
              <a:rPr lang="es-AR" dirty="0" smtClean="0">
                <a:solidFill>
                  <a:srgbClr val="008000"/>
                </a:solidFill>
              </a:rPr>
              <a:t>Es la Función de Transferencia de Lazo Cerrado del Diagrama de Bloques abajo:</a:t>
            </a:r>
            <a:endParaRPr lang="es-AR" dirty="0">
              <a:solidFill>
                <a:srgbClr val="008000"/>
              </a:solidFill>
            </a:endParaRPr>
          </a:p>
        </p:txBody>
      </p:sp>
      <p:sp>
        <p:nvSpPr>
          <p:cNvPr id="19" name="Rectángulo 18"/>
          <p:cNvSpPr/>
          <p:nvPr/>
        </p:nvSpPr>
        <p:spPr>
          <a:xfrm>
            <a:off x="5757849" y="1778106"/>
            <a:ext cx="6242807" cy="369332"/>
          </a:xfrm>
          <a:prstGeom prst="rect">
            <a:avLst/>
          </a:prstGeom>
        </p:spPr>
        <p:txBody>
          <a:bodyPr wrap="square">
            <a:spAutoFit/>
          </a:bodyPr>
          <a:lstStyle/>
          <a:p>
            <a:r>
              <a:rPr lang="es-AR" dirty="0" smtClean="0">
                <a:solidFill>
                  <a:srgbClr val="0070C0"/>
                </a:solidFill>
              </a:rPr>
              <a:t>Del diagrama de bloques, la acción de control resulta:</a:t>
            </a:r>
            <a:endParaRPr lang="es-AR" dirty="0">
              <a:solidFill>
                <a:srgbClr val="0070C0"/>
              </a:solidFill>
            </a:endParaRPr>
          </a:p>
        </p:txBody>
      </p:sp>
      <p:sp>
        <p:nvSpPr>
          <p:cNvPr id="20" name="Rectángulo 19"/>
          <p:cNvSpPr/>
          <p:nvPr/>
        </p:nvSpPr>
        <p:spPr>
          <a:xfrm>
            <a:off x="230350" y="3203457"/>
            <a:ext cx="4125435" cy="400110"/>
          </a:xfrm>
          <a:prstGeom prst="rect">
            <a:avLst/>
          </a:prstGeom>
        </p:spPr>
        <p:txBody>
          <a:bodyPr wrap="square">
            <a:spAutoFit/>
          </a:bodyPr>
          <a:lstStyle/>
          <a:p>
            <a:r>
              <a:rPr lang="es-AR" dirty="0" smtClean="0">
                <a:solidFill>
                  <a:srgbClr val="0070C0"/>
                </a:solidFill>
              </a:rPr>
              <a:t>Dividiendo ambos miembros por </a:t>
            </a:r>
            <a:r>
              <a:rPr lang="es-AR" sz="2000" i="1" dirty="0" smtClean="0">
                <a:solidFill>
                  <a:srgbClr val="0070C0"/>
                </a:solidFill>
                <a:latin typeface="Times New Roman" panose="02020603050405020304" pitchFamily="18" charset="0"/>
                <a:cs typeface="Times New Roman" panose="02020603050405020304" pitchFamily="18" charset="0"/>
              </a:rPr>
              <a:t>R</a:t>
            </a:r>
            <a:r>
              <a:rPr lang="es-AR" sz="2000" dirty="0" smtClean="0">
                <a:solidFill>
                  <a:srgbClr val="0070C0"/>
                </a:solidFill>
                <a:latin typeface="Times New Roman" panose="02020603050405020304" pitchFamily="18" charset="0"/>
                <a:cs typeface="Times New Roman" panose="02020603050405020304" pitchFamily="18" charset="0"/>
              </a:rPr>
              <a:t>(</a:t>
            </a:r>
            <a:r>
              <a:rPr lang="es-AR" sz="2000" i="1" dirty="0" smtClean="0">
                <a:solidFill>
                  <a:srgbClr val="0070C0"/>
                </a:solidFill>
                <a:latin typeface="Times New Roman" panose="02020603050405020304" pitchFamily="18" charset="0"/>
                <a:cs typeface="Times New Roman" panose="02020603050405020304" pitchFamily="18" charset="0"/>
              </a:rPr>
              <a:t>z</a:t>
            </a:r>
            <a:r>
              <a:rPr lang="es-AR" sz="2000" dirty="0" smtClean="0">
                <a:solidFill>
                  <a:srgbClr val="0070C0"/>
                </a:solidFill>
                <a:latin typeface="Times New Roman" panose="02020603050405020304" pitchFamily="18" charset="0"/>
                <a:cs typeface="Times New Roman" panose="02020603050405020304" pitchFamily="18" charset="0"/>
              </a:rPr>
              <a:t>)</a:t>
            </a:r>
            <a:r>
              <a:rPr lang="es-AR" dirty="0" smtClean="0">
                <a:solidFill>
                  <a:srgbClr val="0070C0"/>
                </a:solidFill>
              </a:rPr>
              <a:t>:</a:t>
            </a:r>
            <a:endParaRPr lang="es-AR" dirty="0">
              <a:solidFill>
                <a:srgbClr val="0070C0"/>
              </a:solidFill>
            </a:endParaRPr>
          </a:p>
        </p:txBody>
      </p:sp>
      <p:sp>
        <p:nvSpPr>
          <p:cNvPr id="5" name="Flecha derecha 4"/>
          <p:cNvSpPr/>
          <p:nvPr/>
        </p:nvSpPr>
        <p:spPr>
          <a:xfrm>
            <a:off x="4285513" y="3242191"/>
            <a:ext cx="905550" cy="37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p:cNvSpPr/>
          <p:nvPr/>
        </p:nvSpPr>
        <p:spPr>
          <a:xfrm>
            <a:off x="8563854" y="4568062"/>
            <a:ext cx="3102876" cy="400110"/>
          </a:xfrm>
          <a:prstGeom prst="rect">
            <a:avLst/>
          </a:prstGeom>
          <a:solidFill>
            <a:schemeClr val="accent5">
              <a:lumMod val="20000"/>
              <a:lumOff val="80000"/>
            </a:schemeClr>
          </a:solidFill>
        </p:spPr>
        <p:txBody>
          <a:bodyPr wrap="square">
            <a:spAutoFit/>
          </a:bodyPr>
          <a:lstStyle/>
          <a:p>
            <a:pPr marL="0" lvl="1" algn="ctr"/>
            <a:r>
              <a:rPr lang="es-AR" sz="2000" b="1" dirty="0" smtClean="0">
                <a:solidFill>
                  <a:schemeClr val="accent1">
                    <a:lumMod val="50000"/>
                  </a:schemeClr>
                </a:solidFill>
              </a:rPr>
              <a:t>Controlador </a:t>
            </a:r>
            <a:r>
              <a:rPr lang="es-AR" sz="2000" b="1" i="1" dirty="0" err="1" smtClean="0">
                <a:solidFill>
                  <a:schemeClr val="accent1">
                    <a:lumMod val="50000"/>
                  </a:schemeClr>
                </a:solidFill>
              </a:rPr>
              <a:t>Deadbeat</a:t>
            </a:r>
            <a:endParaRPr lang="es-AR" sz="2000" b="1" dirty="0">
              <a:solidFill>
                <a:schemeClr val="accent1">
                  <a:lumMod val="50000"/>
                </a:schemeClr>
              </a:solidFill>
            </a:endParaRPr>
          </a:p>
        </p:txBody>
      </p:sp>
    </p:spTree>
    <p:extLst>
      <p:ext uri="{BB962C8B-B14F-4D97-AF65-F5344CB8AC3E}">
        <p14:creationId xmlns:p14="http://schemas.microsoft.com/office/powerpoint/2010/main" val="353681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23" grpId="0"/>
      <p:bldP spid="24" grpId="0"/>
      <p:bldP spid="19"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50</a:t>
            </a:fld>
            <a:endParaRPr lang="es-ES" b="1" dirty="0">
              <a:solidFill>
                <a:schemeClr val="tx1"/>
              </a:solidFill>
            </a:endParaRPr>
          </a:p>
        </p:txBody>
      </p:sp>
      <p:graphicFrame>
        <p:nvGraphicFramePr>
          <p:cNvPr id="10" name="Objeto 9"/>
          <p:cNvGraphicFramePr>
            <a:graphicFrameLocks noChangeAspect="1"/>
          </p:cNvGraphicFramePr>
          <p:nvPr>
            <p:extLst/>
          </p:nvPr>
        </p:nvGraphicFramePr>
        <p:xfrm>
          <a:off x="470829" y="1875564"/>
          <a:ext cx="3990975" cy="879475"/>
        </p:xfrm>
        <a:graphic>
          <a:graphicData uri="http://schemas.openxmlformats.org/presentationml/2006/ole">
            <mc:AlternateContent xmlns:mc="http://schemas.openxmlformats.org/markup-compatibility/2006">
              <mc:Choice xmlns:v="urn:schemas-microsoft-com:vml" Requires="v">
                <p:oleObj spid="_x0000_s523310" name="Equation" r:id="rId4" imgW="2679480" imgH="583920" progId="Equation.DSMT4">
                  <p:embed/>
                </p:oleObj>
              </mc:Choice>
              <mc:Fallback>
                <p:oleObj name="Equation" r:id="rId4" imgW="2679480" imgH="583920" progId="Equation.DSMT4">
                  <p:embed/>
                  <p:pic>
                    <p:nvPicPr>
                      <p:cNvPr id="10" name="Objeto 9"/>
                      <p:cNvPicPr>
                        <a:picLocks noChangeAspect="1" noChangeArrowheads="1"/>
                      </p:cNvPicPr>
                      <p:nvPr/>
                    </p:nvPicPr>
                    <p:blipFill>
                      <a:blip r:embed="rId5"/>
                      <a:srcRect/>
                      <a:stretch>
                        <a:fillRect/>
                      </a:stretch>
                    </p:blipFill>
                    <p:spPr bwMode="auto">
                      <a:xfrm>
                        <a:off x="470829" y="1875564"/>
                        <a:ext cx="3990975" cy="879475"/>
                      </a:xfrm>
                      <a:prstGeom prst="rect">
                        <a:avLst/>
                      </a:prstGeom>
                      <a:noFill/>
                    </p:spPr>
                  </p:pic>
                </p:oleObj>
              </mc:Fallback>
            </mc:AlternateContent>
          </a:graphicData>
        </a:graphic>
      </p:graphicFrame>
      <p:graphicFrame>
        <p:nvGraphicFramePr>
          <p:cNvPr id="20" name="Objeto 19"/>
          <p:cNvGraphicFramePr>
            <a:graphicFrameLocks noChangeAspect="1"/>
          </p:cNvGraphicFramePr>
          <p:nvPr>
            <p:extLst/>
          </p:nvPr>
        </p:nvGraphicFramePr>
        <p:xfrm>
          <a:off x="5625876" y="1834289"/>
          <a:ext cx="5491163" cy="920750"/>
        </p:xfrm>
        <a:graphic>
          <a:graphicData uri="http://schemas.openxmlformats.org/presentationml/2006/ole">
            <mc:AlternateContent xmlns:mc="http://schemas.openxmlformats.org/markup-compatibility/2006">
              <mc:Choice xmlns:v="urn:schemas-microsoft-com:vml" Requires="v">
                <p:oleObj spid="_x0000_s523311" name="Equation" r:id="rId6" imgW="2755800" imgH="457200" progId="Equation.DSMT4">
                  <p:embed/>
                </p:oleObj>
              </mc:Choice>
              <mc:Fallback>
                <p:oleObj name="Equation" r:id="rId6" imgW="2755800" imgH="457200" progId="Equation.DSMT4">
                  <p:embed/>
                  <p:pic>
                    <p:nvPicPr>
                      <p:cNvPr id="20" name="Objeto 19"/>
                      <p:cNvPicPr>
                        <a:picLocks noChangeAspect="1" noChangeArrowheads="1"/>
                      </p:cNvPicPr>
                      <p:nvPr/>
                    </p:nvPicPr>
                    <p:blipFill>
                      <a:blip r:embed="rId7"/>
                      <a:srcRect/>
                      <a:stretch>
                        <a:fillRect/>
                      </a:stretch>
                    </p:blipFill>
                    <p:spPr bwMode="auto">
                      <a:xfrm>
                        <a:off x="5625876" y="1834289"/>
                        <a:ext cx="5491163" cy="920750"/>
                      </a:xfrm>
                      <a:prstGeom prst="rect">
                        <a:avLst/>
                      </a:prstGeom>
                      <a:solidFill>
                        <a:schemeClr val="accent1">
                          <a:lumMod val="40000"/>
                          <a:lumOff val="60000"/>
                        </a:schemeClr>
                      </a:solidFill>
                    </p:spPr>
                  </p:pic>
                </p:oleObj>
              </mc:Fallback>
            </mc:AlternateContent>
          </a:graphicData>
        </a:graphic>
      </p:graphicFrame>
      <p:graphicFrame>
        <p:nvGraphicFramePr>
          <p:cNvPr id="29" name="Objeto 28"/>
          <p:cNvGraphicFramePr>
            <a:graphicFrameLocks noChangeAspect="1"/>
          </p:cNvGraphicFramePr>
          <p:nvPr>
            <p:extLst/>
          </p:nvPr>
        </p:nvGraphicFramePr>
        <p:xfrm>
          <a:off x="353184" y="4901133"/>
          <a:ext cx="4151313" cy="920750"/>
        </p:xfrm>
        <a:graphic>
          <a:graphicData uri="http://schemas.openxmlformats.org/presentationml/2006/ole">
            <mc:AlternateContent xmlns:mc="http://schemas.openxmlformats.org/markup-compatibility/2006">
              <mc:Choice xmlns:v="urn:schemas-microsoft-com:vml" Requires="v">
                <p:oleObj spid="_x0000_s523312" name="Equation" r:id="rId8" imgW="2082600" imgH="457200" progId="Equation.DSMT4">
                  <p:embed/>
                </p:oleObj>
              </mc:Choice>
              <mc:Fallback>
                <p:oleObj name="Equation" r:id="rId8" imgW="2082600" imgH="457200" progId="Equation.DSMT4">
                  <p:embed/>
                  <p:pic>
                    <p:nvPicPr>
                      <p:cNvPr id="29" name="Objeto 28"/>
                      <p:cNvPicPr>
                        <a:picLocks noChangeAspect="1" noChangeArrowheads="1"/>
                      </p:cNvPicPr>
                      <p:nvPr/>
                    </p:nvPicPr>
                    <p:blipFill>
                      <a:blip r:embed="rId9"/>
                      <a:srcRect/>
                      <a:stretch>
                        <a:fillRect/>
                      </a:stretch>
                    </p:blipFill>
                    <p:spPr bwMode="auto">
                      <a:xfrm>
                        <a:off x="353184" y="4901133"/>
                        <a:ext cx="4151313" cy="920750"/>
                      </a:xfrm>
                      <a:prstGeom prst="rect">
                        <a:avLst/>
                      </a:prstGeom>
                      <a:solidFill>
                        <a:schemeClr val="accent1">
                          <a:lumMod val="40000"/>
                          <a:lumOff val="60000"/>
                        </a:schemeClr>
                      </a:solidFill>
                    </p:spPr>
                  </p:pic>
                </p:oleObj>
              </mc:Fallback>
            </mc:AlternateContent>
          </a:graphicData>
        </a:graphic>
      </p:graphicFrame>
      <p:graphicFrame>
        <p:nvGraphicFramePr>
          <p:cNvPr id="30" name="Objeto 29"/>
          <p:cNvGraphicFramePr>
            <a:graphicFrameLocks noChangeAspect="1"/>
          </p:cNvGraphicFramePr>
          <p:nvPr>
            <p:extLst/>
          </p:nvPr>
        </p:nvGraphicFramePr>
        <p:xfrm>
          <a:off x="478797" y="4231920"/>
          <a:ext cx="2647950" cy="477838"/>
        </p:xfrm>
        <a:graphic>
          <a:graphicData uri="http://schemas.openxmlformats.org/presentationml/2006/ole">
            <mc:AlternateContent xmlns:mc="http://schemas.openxmlformats.org/markup-compatibility/2006">
              <mc:Choice xmlns:v="urn:schemas-microsoft-com:vml" Requires="v">
                <p:oleObj spid="_x0000_s523313" name="Equation" r:id="rId10" imgW="1777680" imgH="317160" progId="Equation.DSMT4">
                  <p:embed/>
                </p:oleObj>
              </mc:Choice>
              <mc:Fallback>
                <p:oleObj name="Equation" r:id="rId10" imgW="1777680" imgH="317160" progId="Equation.DSMT4">
                  <p:embed/>
                  <p:pic>
                    <p:nvPicPr>
                      <p:cNvPr id="30" name="Objeto 29"/>
                      <p:cNvPicPr>
                        <a:picLocks noChangeAspect="1" noChangeArrowheads="1"/>
                      </p:cNvPicPr>
                      <p:nvPr/>
                    </p:nvPicPr>
                    <p:blipFill>
                      <a:blip r:embed="rId11"/>
                      <a:srcRect/>
                      <a:stretch>
                        <a:fillRect/>
                      </a:stretch>
                    </p:blipFill>
                    <p:spPr bwMode="auto">
                      <a:xfrm>
                        <a:off x="478797" y="4231920"/>
                        <a:ext cx="2647950" cy="477838"/>
                      </a:xfrm>
                      <a:prstGeom prst="rect">
                        <a:avLst/>
                      </a:prstGeom>
                      <a:noFill/>
                    </p:spPr>
                  </p:pic>
                </p:oleObj>
              </mc:Fallback>
            </mc:AlternateContent>
          </a:graphicData>
        </a:graphic>
      </p:graphicFrame>
      <p:sp>
        <p:nvSpPr>
          <p:cNvPr id="31" name="Text Box 212"/>
          <p:cNvSpPr txBox="1">
            <a:spLocks noChangeArrowheads="1"/>
          </p:cNvSpPr>
          <p:nvPr/>
        </p:nvSpPr>
        <p:spPr bwMode="auto">
          <a:xfrm>
            <a:off x="3248863" y="4267994"/>
            <a:ext cx="8537512" cy="400110"/>
          </a:xfrm>
          <a:prstGeom prst="rect">
            <a:avLst/>
          </a:prstGeom>
          <a:noFill/>
          <a:ln w="9525">
            <a:noFill/>
            <a:miter lim="800000"/>
            <a:headEnd/>
            <a:tailEnd/>
          </a:ln>
          <a:effectLst/>
        </p:spPr>
        <p:txBody>
          <a:bodyPr wrap="square">
            <a:spAutoFit/>
          </a:bodyPr>
          <a:lstStyle/>
          <a:p>
            <a:pPr algn="l">
              <a:spcBef>
                <a:spcPct val="50000"/>
              </a:spcBef>
              <a:defRPr/>
            </a:pPr>
            <a:r>
              <a:rPr lang="es-AR" sz="2000" b="1" dirty="0" smtClean="0">
                <a:solidFill>
                  <a:srgbClr val="FF3300"/>
                </a:solidFill>
                <a:latin typeface="Arial" charset="0"/>
              </a:rPr>
              <a:t>Con esto resulta la siguiente expresión del controlador en el plano-z</a:t>
            </a:r>
            <a:endParaRPr lang="es-AR" sz="2000" dirty="0">
              <a:effectLst>
                <a:outerShdw blurRad="38100" dist="38100" dir="2700000" algn="tl">
                  <a:srgbClr val="C0C0C0"/>
                </a:outerShdw>
              </a:effectLst>
              <a:latin typeface="Arial" charset="0"/>
            </a:endParaRPr>
          </a:p>
        </p:txBody>
      </p:sp>
      <p:sp>
        <p:nvSpPr>
          <p:cNvPr id="13" name="Text Box 212"/>
          <p:cNvSpPr txBox="1">
            <a:spLocks noChangeArrowheads="1"/>
          </p:cNvSpPr>
          <p:nvPr/>
        </p:nvSpPr>
        <p:spPr bwMode="auto">
          <a:xfrm>
            <a:off x="94498" y="794474"/>
            <a:ext cx="6395314"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Ø"/>
              <a:defRPr/>
            </a:pPr>
            <a:r>
              <a:rPr lang="es-AR" sz="2000" b="1" dirty="0" smtClean="0">
                <a:solidFill>
                  <a:srgbClr val="0000FF"/>
                </a:solidFill>
                <a:latin typeface="Arial" charset="0"/>
              </a:rPr>
              <a:t>Aproximación por retenedor de orden uno FOH:</a:t>
            </a:r>
            <a:endParaRPr lang="es-AR" sz="2000" dirty="0">
              <a:solidFill>
                <a:srgbClr val="0000FF"/>
              </a:solidFill>
              <a:effectLst>
                <a:outerShdw blurRad="38100" dist="38100" dir="2700000" algn="tl">
                  <a:srgbClr val="C0C0C0"/>
                </a:outerShdw>
              </a:effectLst>
              <a:latin typeface="Arial" charset="0"/>
            </a:endParaRPr>
          </a:p>
        </p:txBody>
      </p:sp>
      <p:sp>
        <p:nvSpPr>
          <p:cNvPr id="14" name="Rectángulo 13"/>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sp>
        <p:nvSpPr>
          <p:cNvPr id="15" name="Text Box 212"/>
          <p:cNvSpPr txBox="1">
            <a:spLocks noChangeArrowheads="1"/>
          </p:cNvSpPr>
          <p:nvPr/>
        </p:nvSpPr>
        <p:spPr bwMode="auto">
          <a:xfrm>
            <a:off x="353184" y="1348775"/>
            <a:ext cx="11161702"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0000"/>
                </a:solidFill>
                <a:latin typeface="Arial" charset="0"/>
              </a:rPr>
              <a:t>Con esto resulta la siguiente expresión del controlador resonante en el plano-z</a:t>
            </a:r>
            <a:endParaRPr lang="es-AR" sz="2000" dirty="0">
              <a:solidFill>
                <a:srgbClr val="FF0000"/>
              </a:solidFill>
              <a:effectLst>
                <a:outerShdw blurRad="38100" dist="38100" dir="2700000" algn="tl">
                  <a:srgbClr val="C0C0C0"/>
                </a:outerShdw>
              </a:effectLst>
              <a:latin typeface="Arial" charset="0"/>
            </a:endParaRPr>
          </a:p>
        </p:txBody>
      </p:sp>
      <p:sp>
        <p:nvSpPr>
          <p:cNvPr id="16" name="Flecha derecha 15"/>
          <p:cNvSpPr/>
          <p:nvPr/>
        </p:nvSpPr>
        <p:spPr>
          <a:xfrm>
            <a:off x="4733147" y="1990199"/>
            <a:ext cx="621386" cy="60349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to 16"/>
          <p:cNvGraphicFramePr>
            <a:graphicFrameLocks noChangeAspect="1"/>
          </p:cNvGraphicFramePr>
          <p:nvPr>
            <p:extLst/>
          </p:nvPr>
        </p:nvGraphicFramePr>
        <p:xfrm>
          <a:off x="5432522" y="2874963"/>
          <a:ext cx="3113087" cy="869950"/>
        </p:xfrm>
        <a:graphic>
          <a:graphicData uri="http://schemas.openxmlformats.org/presentationml/2006/ole">
            <mc:AlternateContent xmlns:mc="http://schemas.openxmlformats.org/markup-compatibility/2006">
              <mc:Choice xmlns:v="urn:schemas-microsoft-com:vml" Requires="v">
                <p:oleObj spid="_x0000_s523314" name="Equation" r:id="rId12" imgW="1562040" imgH="431640" progId="Equation.DSMT4">
                  <p:embed/>
                </p:oleObj>
              </mc:Choice>
              <mc:Fallback>
                <p:oleObj name="Equation" r:id="rId12" imgW="1562040" imgH="431640" progId="Equation.DSMT4">
                  <p:embed/>
                  <p:pic>
                    <p:nvPicPr>
                      <p:cNvPr id="17" name="Objeto 16"/>
                      <p:cNvPicPr>
                        <a:picLocks noChangeAspect="1" noChangeArrowheads="1"/>
                      </p:cNvPicPr>
                      <p:nvPr/>
                    </p:nvPicPr>
                    <p:blipFill>
                      <a:blip r:embed="rId13"/>
                      <a:srcRect/>
                      <a:stretch>
                        <a:fillRect/>
                      </a:stretch>
                    </p:blipFill>
                    <p:spPr bwMode="auto">
                      <a:xfrm>
                        <a:off x="5432522" y="2874963"/>
                        <a:ext cx="3113087" cy="869950"/>
                      </a:xfrm>
                      <a:prstGeom prst="rect">
                        <a:avLst/>
                      </a:prstGeom>
                      <a:noFill/>
                    </p:spPr>
                  </p:pic>
                </p:oleObj>
              </mc:Fallback>
            </mc:AlternateContent>
          </a:graphicData>
        </a:graphic>
      </p:graphicFrame>
      <p:graphicFrame>
        <p:nvGraphicFramePr>
          <p:cNvPr id="18" name="Objeto 17"/>
          <p:cNvGraphicFramePr>
            <a:graphicFrameLocks noChangeAspect="1"/>
          </p:cNvGraphicFramePr>
          <p:nvPr>
            <p:extLst/>
          </p:nvPr>
        </p:nvGraphicFramePr>
        <p:xfrm>
          <a:off x="8888496" y="3040839"/>
          <a:ext cx="1997075" cy="461962"/>
        </p:xfrm>
        <a:graphic>
          <a:graphicData uri="http://schemas.openxmlformats.org/presentationml/2006/ole">
            <mc:AlternateContent xmlns:mc="http://schemas.openxmlformats.org/markup-compatibility/2006">
              <mc:Choice xmlns:v="urn:schemas-microsoft-com:vml" Requires="v">
                <p:oleObj spid="_x0000_s523315" name="Equation" r:id="rId14" imgW="1002960" imgH="228600" progId="Equation.DSMT4">
                  <p:embed/>
                </p:oleObj>
              </mc:Choice>
              <mc:Fallback>
                <p:oleObj name="Equation" r:id="rId14" imgW="1002960" imgH="228600" progId="Equation.DSMT4">
                  <p:embed/>
                  <p:pic>
                    <p:nvPicPr>
                      <p:cNvPr id="18" name="Objeto 17"/>
                      <p:cNvPicPr>
                        <a:picLocks noChangeAspect="1" noChangeArrowheads="1"/>
                      </p:cNvPicPr>
                      <p:nvPr/>
                    </p:nvPicPr>
                    <p:blipFill>
                      <a:blip r:embed="rId15"/>
                      <a:srcRect/>
                      <a:stretch>
                        <a:fillRect/>
                      </a:stretch>
                    </p:blipFill>
                    <p:spPr bwMode="auto">
                      <a:xfrm>
                        <a:off x="8888496" y="3040839"/>
                        <a:ext cx="1997075" cy="461962"/>
                      </a:xfrm>
                      <a:prstGeom prst="rect">
                        <a:avLst/>
                      </a:prstGeom>
                      <a:noFill/>
                    </p:spPr>
                  </p:pic>
                </p:oleObj>
              </mc:Fallback>
            </mc:AlternateContent>
          </a:graphicData>
        </a:graphic>
      </p:graphicFrame>
      <p:graphicFrame>
        <p:nvGraphicFramePr>
          <p:cNvPr id="22" name="Objeto 21"/>
          <p:cNvGraphicFramePr>
            <a:graphicFrameLocks noChangeAspect="1"/>
          </p:cNvGraphicFramePr>
          <p:nvPr>
            <p:extLst/>
          </p:nvPr>
        </p:nvGraphicFramePr>
        <p:xfrm>
          <a:off x="439807" y="2809875"/>
          <a:ext cx="4554538" cy="922338"/>
        </p:xfrm>
        <a:graphic>
          <a:graphicData uri="http://schemas.openxmlformats.org/presentationml/2006/ole">
            <mc:AlternateContent xmlns:mc="http://schemas.openxmlformats.org/markup-compatibility/2006">
              <mc:Choice xmlns:v="urn:schemas-microsoft-com:vml" Requires="v">
                <p:oleObj spid="_x0000_s523316" name="Equation" r:id="rId16" imgW="2286000" imgH="457200" progId="Equation.DSMT4">
                  <p:embed/>
                </p:oleObj>
              </mc:Choice>
              <mc:Fallback>
                <p:oleObj name="Equation" r:id="rId16" imgW="2286000" imgH="457200" progId="Equation.DSMT4">
                  <p:embed/>
                  <p:pic>
                    <p:nvPicPr>
                      <p:cNvPr id="22" name="Objeto 21"/>
                      <p:cNvPicPr>
                        <a:picLocks noChangeAspect="1" noChangeArrowheads="1"/>
                      </p:cNvPicPr>
                      <p:nvPr/>
                    </p:nvPicPr>
                    <p:blipFill>
                      <a:blip r:embed="rId17"/>
                      <a:srcRect/>
                      <a:stretch>
                        <a:fillRect/>
                      </a:stretch>
                    </p:blipFill>
                    <p:spPr bwMode="auto">
                      <a:xfrm>
                        <a:off x="439807" y="2809875"/>
                        <a:ext cx="4554538" cy="922338"/>
                      </a:xfrm>
                      <a:prstGeom prst="rect">
                        <a:avLst/>
                      </a:prstGeom>
                      <a:noFill/>
                    </p:spPr>
                  </p:pic>
                </p:oleObj>
              </mc:Fallback>
            </mc:AlternateContent>
          </a:graphicData>
        </a:graphic>
      </p:graphicFrame>
      <p:sp>
        <p:nvSpPr>
          <p:cNvPr id="23" name="Text Box 212"/>
          <p:cNvSpPr txBox="1">
            <a:spLocks noChangeArrowheads="1"/>
          </p:cNvSpPr>
          <p:nvPr/>
        </p:nvSpPr>
        <p:spPr bwMode="auto">
          <a:xfrm>
            <a:off x="54038" y="3801053"/>
            <a:ext cx="5100589"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Ø"/>
              <a:defRPr/>
            </a:pPr>
            <a:r>
              <a:rPr lang="es-AR" sz="2000" b="1" dirty="0" smtClean="0">
                <a:solidFill>
                  <a:srgbClr val="0000FF"/>
                </a:solidFill>
                <a:latin typeface="Arial" charset="0"/>
              </a:rPr>
              <a:t>Aproximación Invariante al Impulso:</a:t>
            </a:r>
            <a:endParaRPr lang="es-AR" sz="2000" dirty="0">
              <a:solidFill>
                <a:srgbClr val="0000FF"/>
              </a:solidFill>
              <a:effectLst>
                <a:outerShdw blurRad="38100" dist="38100" dir="2700000" algn="tl">
                  <a:srgbClr val="C0C0C0"/>
                </a:outerShdw>
              </a:effectLst>
              <a:latin typeface="Arial" charset="0"/>
            </a:endParaRPr>
          </a:p>
        </p:txBody>
      </p:sp>
      <p:sp>
        <p:nvSpPr>
          <p:cNvPr id="24" name="Flecha derecha 23"/>
          <p:cNvSpPr/>
          <p:nvPr/>
        </p:nvSpPr>
        <p:spPr>
          <a:xfrm>
            <a:off x="4733147" y="5097811"/>
            <a:ext cx="621386" cy="60349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bjeto 24"/>
          <p:cNvGraphicFramePr>
            <a:graphicFrameLocks noChangeAspect="1"/>
          </p:cNvGraphicFramePr>
          <p:nvPr>
            <p:extLst/>
          </p:nvPr>
        </p:nvGraphicFramePr>
        <p:xfrm>
          <a:off x="5530850" y="4903788"/>
          <a:ext cx="4554537" cy="922337"/>
        </p:xfrm>
        <a:graphic>
          <a:graphicData uri="http://schemas.openxmlformats.org/presentationml/2006/ole">
            <mc:AlternateContent xmlns:mc="http://schemas.openxmlformats.org/markup-compatibility/2006">
              <mc:Choice xmlns:v="urn:schemas-microsoft-com:vml" Requires="v">
                <p:oleObj spid="_x0000_s523317" name="Equation" r:id="rId18" imgW="2286000" imgH="457200" progId="Equation.DSMT4">
                  <p:embed/>
                </p:oleObj>
              </mc:Choice>
              <mc:Fallback>
                <p:oleObj name="Equation" r:id="rId18" imgW="2286000" imgH="457200" progId="Equation.DSMT4">
                  <p:embed/>
                  <p:pic>
                    <p:nvPicPr>
                      <p:cNvPr id="25" name="Objeto 24"/>
                      <p:cNvPicPr>
                        <a:picLocks noChangeAspect="1" noChangeArrowheads="1"/>
                      </p:cNvPicPr>
                      <p:nvPr/>
                    </p:nvPicPr>
                    <p:blipFill>
                      <a:blip r:embed="rId19"/>
                      <a:srcRect/>
                      <a:stretch>
                        <a:fillRect/>
                      </a:stretch>
                    </p:blipFill>
                    <p:spPr bwMode="auto">
                      <a:xfrm>
                        <a:off x="5530850" y="4903788"/>
                        <a:ext cx="4554537" cy="922337"/>
                      </a:xfrm>
                      <a:prstGeom prst="rect">
                        <a:avLst/>
                      </a:prstGeom>
                      <a:noFill/>
                    </p:spPr>
                  </p:pic>
                </p:oleObj>
              </mc:Fallback>
            </mc:AlternateContent>
          </a:graphicData>
        </a:graphic>
      </p:graphicFrame>
      <p:graphicFrame>
        <p:nvGraphicFramePr>
          <p:cNvPr id="26" name="Objeto 25"/>
          <p:cNvGraphicFramePr>
            <a:graphicFrameLocks noChangeAspect="1"/>
          </p:cNvGraphicFramePr>
          <p:nvPr>
            <p:extLst/>
          </p:nvPr>
        </p:nvGraphicFramePr>
        <p:xfrm>
          <a:off x="496888" y="6096000"/>
          <a:ext cx="1698625" cy="485775"/>
        </p:xfrm>
        <a:graphic>
          <a:graphicData uri="http://schemas.openxmlformats.org/presentationml/2006/ole">
            <mc:AlternateContent xmlns:mc="http://schemas.openxmlformats.org/markup-compatibility/2006">
              <mc:Choice xmlns:v="urn:schemas-microsoft-com:vml" Requires="v">
                <p:oleObj spid="_x0000_s523318" name="Equation" r:id="rId20" imgW="850680" imgH="241200" progId="Equation.DSMT4">
                  <p:embed/>
                </p:oleObj>
              </mc:Choice>
              <mc:Fallback>
                <p:oleObj name="Equation" r:id="rId20" imgW="850680" imgH="241200" progId="Equation.DSMT4">
                  <p:embed/>
                  <p:pic>
                    <p:nvPicPr>
                      <p:cNvPr id="26" name="Objeto 25"/>
                      <p:cNvPicPr>
                        <a:picLocks noChangeAspect="1" noChangeArrowheads="1"/>
                      </p:cNvPicPr>
                      <p:nvPr/>
                    </p:nvPicPr>
                    <p:blipFill>
                      <a:blip r:embed="rId21"/>
                      <a:srcRect/>
                      <a:stretch>
                        <a:fillRect/>
                      </a:stretch>
                    </p:blipFill>
                    <p:spPr bwMode="auto">
                      <a:xfrm>
                        <a:off x="496888" y="6096000"/>
                        <a:ext cx="1698625" cy="485775"/>
                      </a:xfrm>
                      <a:prstGeom prst="rect">
                        <a:avLst/>
                      </a:prstGeom>
                      <a:noFill/>
                    </p:spPr>
                  </p:pic>
                </p:oleObj>
              </mc:Fallback>
            </mc:AlternateContent>
          </a:graphicData>
        </a:graphic>
      </p:graphicFrame>
      <p:graphicFrame>
        <p:nvGraphicFramePr>
          <p:cNvPr id="27" name="Objeto 26"/>
          <p:cNvGraphicFramePr>
            <a:graphicFrameLocks noChangeAspect="1"/>
          </p:cNvGraphicFramePr>
          <p:nvPr>
            <p:extLst/>
          </p:nvPr>
        </p:nvGraphicFramePr>
        <p:xfrm>
          <a:off x="2565783" y="6107683"/>
          <a:ext cx="1997075" cy="461962"/>
        </p:xfrm>
        <a:graphic>
          <a:graphicData uri="http://schemas.openxmlformats.org/presentationml/2006/ole">
            <mc:AlternateContent xmlns:mc="http://schemas.openxmlformats.org/markup-compatibility/2006">
              <mc:Choice xmlns:v="urn:schemas-microsoft-com:vml" Requires="v">
                <p:oleObj spid="_x0000_s523319" name="Equation" r:id="rId14" imgW="1002960" imgH="228600" progId="Equation.DSMT4">
                  <p:embed/>
                </p:oleObj>
              </mc:Choice>
              <mc:Fallback>
                <p:oleObj name="Equation" r:id="rId14" imgW="1002960" imgH="228600" progId="Equation.DSMT4">
                  <p:embed/>
                  <p:pic>
                    <p:nvPicPr>
                      <p:cNvPr id="27" name="Objeto 26"/>
                      <p:cNvPicPr>
                        <a:picLocks noChangeAspect="1" noChangeArrowheads="1"/>
                      </p:cNvPicPr>
                      <p:nvPr/>
                    </p:nvPicPr>
                    <p:blipFill>
                      <a:blip r:embed="rId15"/>
                      <a:srcRect/>
                      <a:stretch>
                        <a:fillRect/>
                      </a:stretch>
                    </p:blipFill>
                    <p:spPr bwMode="auto">
                      <a:xfrm>
                        <a:off x="2565783" y="6107683"/>
                        <a:ext cx="1997075" cy="461962"/>
                      </a:xfrm>
                      <a:prstGeom prst="rect">
                        <a:avLst/>
                      </a:prstGeom>
                      <a:noFill/>
                    </p:spPr>
                  </p:pic>
                </p:oleObj>
              </mc:Fallback>
            </mc:AlternateContent>
          </a:graphicData>
        </a:graphic>
      </p:graphicFrame>
      <p:graphicFrame>
        <p:nvGraphicFramePr>
          <p:cNvPr id="32" name="Objeto 31"/>
          <p:cNvGraphicFramePr>
            <a:graphicFrameLocks noChangeAspect="1"/>
          </p:cNvGraphicFramePr>
          <p:nvPr>
            <p:extLst/>
          </p:nvPr>
        </p:nvGraphicFramePr>
        <p:xfrm>
          <a:off x="4918779" y="6107113"/>
          <a:ext cx="1768475" cy="461962"/>
        </p:xfrm>
        <a:graphic>
          <a:graphicData uri="http://schemas.openxmlformats.org/presentationml/2006/ole">
            <mc:AlternateContent xmlns:mc="http://schemas.openxmlformats.org/markup-compatibility/2006">
              <mc:Choice xmlns:v="urn:schemas-microsoft-com:vml" Requires="v">
                <p:oleObj spid="_x0000_s523320" name="Equation" r:id="rId22" imgW="888840" imgH="228600" progId="Equation.DSMT4">
                  <p:embed/>
                </p:oleObj>
              </mc:Choice>
              <mc:Fallback>
                <p:oleObj name="Equation" r:id="rId22" imgW="888840" imgH="228600" progId="Equation.DSMT4">
                  <p:embed/>
                  <p:pic>
                    <p:nvPicPr>
                      <p:cNvPr id="32" name="Objeto 31"/>
                      <p:cNvPicPr>
                        <a:picLocks noChangeAspect="1" noChangeArrowheads="1"/>
                      </p:cNvPicPr>
                      <p:nvPr/>
                    </p:nvPicPr>
                    <p:blipFill>
                      <a:blip r:embed="rId23"/>
                      <a:srcRect/>
                      <a:stretch>
                        <a:fillRect/>
                      </a:stretch>
                    </p:blipFill>
                    <p:spPr bwMode="auto">
                      <a:xfrm>
                        <a:off x="4918779" y="6107113"/>
                        <a:ext cx="1768475" cy="461962"/>
                      </a:xfrm>
                      <a:prstGeom prst="rect">
                        <a:avLst/>
                      </a:prstGeom>
                      <a:noFill/>
                    </p:spPr>
                  </p:pic>
                </p:oleObj>
              </mc:Fallback>
            </mc:AlternateContent>
          </a:graphicData>
        </a:graphic>
      </p:graphicFrame>
    </p:spTree>
    <p:extLst>
      <p:ext uri="{BB962C8B-B14F-4D97-AF65-F5344CB8AC3E}">
        <p14:creationId xmlns:p14="http://schemas.microsoft.com/office/powerpoint/2010/main" val="397395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p:bldP spid="15" grpId="0"/>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51</a:t>
            </a:fld>
            <a:endParaRPr lang="es-ES" b="1" dirty="0">
              <a:solidFill>
                <a:schemeClr val="tx1"/>
              </a:solidFill>
            </a:endParaRPr>
          </a:p>
        </p:txBody>
      </p:sp>
      <p:sp>
        <p:nvSpPr>
          <p:cNvPr id="95" name="Text Box 212"/>
          <p:cNvSpPr txBox="1">
            <a:spLocks noChangeArrowheads="1"/>
          </p:cNvSpPr>
          <p:nvPr/>
        </p:nvSpPr>
        <p:spPr bwMode="auto">
          <a:xfrm>
            <a:off x="113536" y="129101"/>
            <a:ext cx="8658230"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Respuesta en frecuencia para el método de aproximación por ZOH</a:t>
            </a:r>
            <a:endParaRPr lang="es-AR" sz="2000" dirty="0">
              <a:effectLst>
                <a:outerShdw blurRad="38100" dist="38100" dir="2700000" algn="tl">
                  <a:srgbClr val="C0C0C0"/>
                </a:outerShdw>
              </a:effectLst>
              <a:latin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9413" t="5850" r="7804"/>
          <a:stretch/>
        </p:blipFill>
        <p:spPr>
          <a:xfrm>
            <a:off x="420785" y="529211"/>
            <a:ext cx="11286975" cy="6068332"/>
          </a:xfrm>
          <a:prstGeom prst="rect">
            <a:avLst/>
          </a:prstGeom>
        </p:spPr>
      </p:pic>
      <p:sp>
        <p:nvSpPr>
          <p:cNvPr id="13" name="Rectángulo 12"/>
          <p:cNvSpPr/>
          <p:nvPr/>
        </p:nvSpPr>
        <p:spPr>
          <a:xfrm>
            <a:off x="3900360" y="896953"/>
            <a:ext cx="4871406" cy="1200329"/>
          </a:xfrm>
          <a:prstGeom prst="rect">
            <a:avLst/>
          </a:prstGeom>
          <a:solidFill>
            <a:schemeClr val="accent4">
              <a:lumMod val="40000"/>
              <a:lumOff val="60000"/>
            </a:schemeClr>
          </a:solidFill>
        </p:spPr>
        <p:txBody>
          <a:bodyPr wrap="square">
            <a:spAutoFit/>
          </a:bodyPr>
          <a:lstStyle/>
          <a:p>
            <a:pPr algn="just"/>
            <a:r>
              <a:rPr lang="es-AR" dirty="0" smtClean="0">
                <a:solidFill>
                  <a:srgbClr val="0000FF"/>
                </a:solidFill>
                <a:latin typeface="Times New Roman" panose="02020603050405020304" pitchFamily="18" charset="0"/>
                <a:cs typeface="Times New Roman" panose="02020603050405020304" pitchFamily="18" charset="0"/>
              </a:rPr>
              <a:t>- Sigue muy bien a la respuesta de magnitud. </a:t>
            </a:r>
          </a:p>
          <a:p>
            <a:pPr algn="just"/>
            <a:r>
              <a:rPr lang="es-AR" dirty="0" smtClean="0">
                <a:solidFill>
                  <a:srgbClr val="0000FF"/>
                </a:solidFill>
                <a:latin typeface="Times New Roman" panose="02020603050405020304" pitchFamily="18" charset="0"/>
                <a:cs typeface="Times New Roman" panose="02020603050405020304" pitchFamily="18" charset="0"/>
              </a:rPr>
              <a:t>- En cuanto a la respuesta de fase, diverge de esta en las altas frecuencias, introduciendo fase negativa. Mantiene el MF </a:t>
            </a:r>
            <a:r>
              <a:rPr lang="es-AR" dirty="0">
                <a:solidFill>
                  <a:srgbClr val="0000FF"/>
                </a:solidFill>
                <a:latin typeface="Times New Roman" panose="02020603050405020304" pitchFamily="18" charset="0"/>
                <a:cs typeface="Times New Roman" panose="02020603050405020304" pitchFamily="18" charset="0"/>
              </a:rPr>
              <a:t>≈ al CR </a:t>
            </a:r>
            <a:r>
              <a:rPr lang="es-AR" i="1" dirty="0">
                <a:solidFill>
                  <a:srgbClr val="0000FF"/>
                </a:solidFill>
                <a:latin typeface="Times New Roman" panose="02020603050405020304" pitchFamily="18" charset="0"/>
                <a:cs typeface="Times New Roman" panose="02020603050405020304" pitchFamily="18" charset="0"/>
              </a:rPr>
              <a:t>G</a:t>
            </a:r>
            <a:r>
              <a:rPr lang="es-AR" i="1" baseline="-25000" dirty="0">
                <a:solidFill>
                  <a:srgbClr val="0000FF"/>
                </a:solidFill>
                <a:latin typeface="Times New Roman" panose="02020603050405020304" pitchFamily="18" charset="0"/>
                <a:cs typeface="Times New Roman" panose="02020603050405020304" pitchFamily="18" charset="0"/>
              </a:rPr>
              <a:t>r</a:t>
            </a:r>
            <a:r>
              <a:rPr lang="es-AR" baseline="-25000" dirty="0">
                <a:solidFill>
                  <a:srgbClr val="0000FF"/>
                </a:solidFill>
                <a:latin typeface="Times New Roman" panose="02020603050405020304" pitchFamily="18" charset="0"/>
                <a:cs typeface="Times New Roman" panose="02020603050405020304" pitchFamily="18" charset="0"/>
              </a:rPr>
              <a:t>1</a:t>
            </a:r>
            <a:r>
              <a:rPr lang="es-AR" dirty="0">
                <a:solidFill>
                  <a:srgbClr val="0000FF"/>
                </a:solidFill>
                <a:latin typeface="Times New Roman" panose="02020603050405020304" pitchFamily="18" charset="0"/>
                <a:cs typeface="Times New Roman" panose="02020603050405020304" pitchFamily="18" charset="0"/>
              </a:rPr>
              <a:t>(</a:t>
            </a:r>
            <a:r>
              <a:rPr lang="es-AR" i="1" dirty="0">
                <a:solidFill>
                  <a:srgbClr val="0000FF"/>
                </a:solidFill>
                <a:latin typeface="Times New Roman" panose="02020603050405020304" pitchFamily="18" charset="0"/>
                <a:cs typeface="Times New Roman" panose="02020603050405020304" pitchFamily="18" charset="0"/>
              </a:rPr>
              <a:t>s</a:t>
            </a:r>
            <a:r>
              <a:rPr lang="es-AR" dirty="0">
                <a:solidFill>
                  <a:srgbClr val="0000FF"/>
                </a:solidFill>
                <a:latin typeface="Times New Roman" panose="02020603050405020304" pitchFamily="18" charset="0"/>
                <a:cs typeface="Times New Roman" panose="02020603050405020304" pitchFamily="18" charset="0"/>
              </a:rPr>
              <a:t>)</a:t>
            </a:r>
            <a:endParaRPr lang="es-AR" baseline="-25000" dirty="0"/>
          </a:p>
        </p:txBody>
      </p:sp>
    </p:spTree>
    <p:extLst>
      <p:ext uri="{BB962C8B-B14F-4D97-AF65-F5344CB8AC3E}">
        <p14:creationId xmlns:p14="http://schemas.microsoft.com/office/powerpoint/2010/main" val="67055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52</a:t>
            </a:fld>
            <a:endParaRPr lang="es-ES" b="1" dirty="0">
              <a:solidFill>
                <a:schemeClr val="tx1"/>
              </a:solidFill>
            </a:endParaRPr>
          </a:p>
        </p:txBody>
      </p:sp>
      <p:sp>
        <p:nvSpPr>
          <p:cNvPr id="95" name="Text Box 212"/>
          <p:cNvSpPr txBox="1">
            <a:spLocks noChangeArrowheads="1"/>
          </p:cNvSpPr>
          <p:nvPr/>
        </p:nvSpPr>
        <p:spPr bwMode="auto">
          <a:xfrm>
            <a:off x="113535" y="129101"/>
            <a:ext cx="11429451"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Respuesta en frecuencia Resonante aproximado por ZOH con compensación polo-cero</a:t>
            </a:r>
            <a:endParaRPr lang="es-AR" sz="2000" dirty="0">
              <a:effectLst>
                <a:outerShdw blurRad="38100" dist="38100" dir="2700000" algn="tl">
                  <a:srgbClr val="C0C0C0"/>
                </a:outerShdw>
              </a:effectLst>
              <a:latin typeface="Arial" charset="0"/>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9412" t="6020" r="8206" b="2762"/>
          <a:stretch/>
        </p:blipFill>
        <p:spPr>
          <a:xfrm>
            <a:off x="113535" y="761346"/>
            <a:ext cx="11316287" cy="5923369"/>
          </a:xfrm>
          <a:prstGeom prst="rect">
            <a:avLst/>
          </a:prstGeom>
        </p:spPr>
      </p:pic>
      <p:sp>
        <p:nvSpPr>
          <p:cNvPr id="13" name="Rectángulo 12"/>
          <p:cNvSpPr/>
          <p:nvPr/>
        </p:nvSpPr>
        <p:spPr>
          <a:xfrm>
            <a:off x="10094274" y="1052660"/>
            <a:ext cx="2036102" cy="3970318"/>
          </a:xfrm>
          <a:prstGeom prst="rect">
            <a:avLst/>
          </a:prstGeom>
          <a:solidFill>
            <a:schemeClr val="accent4">
              <a:lumMod val="40000"/>
              <a:lumOff val="60000"/>
            </a:schemeClr>
          </a:solidFill>
        </p:spPr>
        <p:txBody>
          <a:bodyPr wrap="square">
            <a:spAutoFit/>
          </a:bodyPr>
          <a:lstStyle/>
          <a:p>
            <a:pPr algn="just"/>
            <a:r>
              <a:rPr lang="es-AR" dirty="0" smtClean="0">
                <a:solidFill>
                  <a:srgbClr val="0000FF"/>
                </a:solidFill>
                <a:latin typeface="Times New Roman" panose="02020603050405020304" pitchFamily="18" charset="0"/>
                <a:cs typeface="Times New Roman" panose="02020603050405020304" pitchFamily="18" charset="0"/>
              </a:rPr>
              <a:t>- Se aparta un poco de la respuesta de magnitud próximo a la frecuencia de Nyquist. </a:t>
            </a:r>
          </a:p>
          <a:p>
            <a:pPr algn="just"/>
            <a:r>
              <a:rPr lang="es-AR" dirty="0" smtClean="0">
                <a:solidFill>
                  <a:srgbClr val="0000FF"/>
                </a:solidFill>
                <a:latin typeface="Times New Roman" panose="02020603050405020304" pitchFamily="18" charset="0"/>
                <a:cs typeface="Times New Roman" panose="02020603050405020304" pitchFamily="18" charset="0"/>
              </a:rPr>
              <a:t>- En cuanto a la respuesta de fase, acompaña a la de TC prácticamente hasta la frecuencia de Nyquist. Mantiene el MF del CR </a:t>
            </a:r>
            <a:r>
              <a:rPr lang="es-AR" i="1" dirty="0" smtClean="0">
                <a:solidFill>
                  <a:srgbClr val="0000FF"/>
                </a:solidFill>
                <a:latin typeface="Times New Roman" panose="02020603050405020304" pitchFamily="18" charset="0"/>
                <a:cs typeface="Times New Roman" panose="02020603050405020304" pitchFamily="18" charset="0"/>
              </a:rPr>
              <a:t>G</a:t>
            </a:r>
            <a:r>
              <a:rPr lang="es-AR" i="1" baseline="-25000" dirty="0" smtClean="0">
                <a:solidFill>
                  <a:srgbClr val="0000FF"/>
                </a:solidFill>
                <a:latin typeface="Times New Roman" panose="02020603050405020304" pitchFamily="18" charset="0"/>
                <a:cs typeface="Times New Roman" panose="02020603050405020304" pitchFamily="18" charset="0"/>
              </a:rPr>
              <a:t>r</a:t>
            </a:r>
            <a:r>
              <a:rPr lang="es-AR" baseline="-25000" dirty="0" smtClean="0">
                <a:solidFill>
                  <a:srgbClr val="0000FF"/>
                </a:solidFill>
                <a:latin typeface="Times New Roman" panose="02020603050405020304" pitchFamily="18" charset="0"/>
                <a:cs typeface="Times New Roman" panose="02020603050405020304" pitchFamily="18" charset="0"/>
              </a:rPr>
              <a:t>1</a:t>
            </a:r>
            <a:r>
              <a:rPr lang="es-AR" dirty="0" smtClean="0">
                <a:solidFill>
                  <a:srgbClr val="0000FF"/>
                </a:solidFill>
                <a:latin typeface="Times New Roman" panose="02020603050405020304" pitchFamily="18" charset="0"/>
                <a:cs typeface="Times New Roman" panose="02020603050405020304" pitchFamily="18" charset="0"/>
              </a:rPr>
              <a:t>(</a:t>
            </a:r>
            <a:r>
              <a:rPr lang="es-AR" i="1" dirty="0" smtClean="0">
                <a:solidFill>
                  <a:srgbClr val="0000FF"/>
                </a:solidFill>
                <a:latin typeface="Times New Roman" panose="02020603050405020304" pitchFamily="18" charset="0"/>
                <a:cs typeface="Times New Roman" panose="02020603050405020304" pitchFamily="18" charset="0"/>
              </a:rPr>
              <a:t>s</a:t>
            </a:r>
            <a:r>
              <a:rPr lang="es-AR" dirty="0" smtClean="0">
                <a:solidFill>
                  <a:srgbClr val="0000FF"/>
                </a:solidFill>
                <a:latin typeface="Times New Roman" panose="02020603050405020304" pitchFamily="18" charset="0"/>
                <a:cs typeface="Times New Roman" panose="02020603050405020304" pitchFamily="18" charset="0"/>
              </a:rPr>
              <a:t>).</a:t>
            </a:r>
          </a:p>
          <a:p>
            <a:pPr algn="just"/>
            <a:r>
              <a:rPr lang="es-AR" dirty="0" smtClean="0">
                <a:solidFill>
                  <a:srgbClr val="0000FF"/>
                </a:solidFill>
                <a:latin typeface="Times New Roman" panose="02020603050405020304" pitchFamily="18" charset="0"/>
                <a:cs typeface="Times New Roman" panose="02020603050405020304" pitchFamily="18" charset="0"/>
              </a:rPr>
              <a:t>épsilon = 0,009 </a:t>
            </a:r>
            <a:endParaRPr lang="es-AR" baseline="-25000" dirty="0"/>
          </a:p>
        </p:txBody>
      </p:sp>
    </p:spTree>
    <p:extLst>
      <p:ext uri="{BB962C8B-B14F-4D97-AF65-F5344CB8AC3E}">
        <p14:creationId xmlns:p14="http://schemas.microsoft.com/office/powerpoint/2010/main" val="30276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53</a:t>
            </a:fld>
            <a:endParaRPr lang="es-ES" b="1" dirty="0">
              <a:solidFill>
                <a:schemeClr val="tx1"/>
              </a:solidFill>
            </a:endParaRPr>
          </a:p>
        </p:txBody>
      </p:sp>
      <p:sp>
        <p:nvSpPr>
          <p:cNvPr id="95" name="Text Box 212"/>
          <p:cNvSpPr txBox="1">
            <a:spLocks noChangeArrowheads="1"/>
          </p:cNvSpPr>
          <p:nvPr/>
        </p:nvSpPr>
        <p:spPr bwMode="auto">
          <a:xfrm>
            <a:off x="113536" y="129101"/>
            <a:ext cx="8658230"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Respuesta en frecuencia para el método de aproximación por FOH</a:t>
            </a:r>
            <a:endParaRPr lang="es-AR" sz="2000" dirty="0">
              <a:effectLst>
                <a:outerShdw blurRad="38100" dist="38100" dir="2700000" algn="tl">
                  <a:srgbClr val="C0C0C0"/>
                </a:outerShdw>
              </a:effectLst>
              <a:latin typeface="Arial" charset="0"/>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9654" t="6360" r="7724" b="2592"/>
          <a:stretch/>
        </p:blipFill>
        <p:spPr>
          <a:xfrm>
            <a:off x="194208" y="634408"/>
            <a:ext cx="11345034" cy="5910022"/>
          </a:xfrm>
          <a:prstGeom prst="rect">
            <a:avLst/>
          </a:prstGeom>
        </p:spPr>
      </p:pic>
      <p:sp>
        <p:nvSpPr>
          <p:cNvPr id="13" name="Rectángulo 12"/>
          <p:cNvSpPr/>
          <p:nvPr/>
        </p:nvSpPr>
        <p:spPr>
          <a:xfrm>
            <a:off x="4515355" y="4020479"/>
            <a:ext cx="5526859" cy="1200329"/>
          </a:xfrm>
          <a:prstGeom prst="rect">
            <a:avLst/>
          </a:prstGeom>
          <a:solidFill>
            <a:schemeClr val="accent4">
              <a:lumMod val="40000"/>
              <a:lumOff val="60000"/>
            </a:schemeClr>
          </a:solidFill>
        </p:spPr>
        <p:txBody>
          <a:bodyPr wrap="square">
            <a:spAutoFit/>
          </a:bodyPr>
          <a:lstStyle/>
          <a:p>
            <a:pPr algn="just"/>
            <a:r>
              <a:rPr lang="es-AR" dirty="0" smtClean="0">
                <a:solidFill>
                  <a:srgbClr val="0000FF"/>
                </a:solidFill>
                <a:latin typeface="Times New Roman" panose="02020603050405020304" pitchFamily="18" charset="0"/>
                <a:cs typeface="Times New Roman" panose="02020603050405020304" pitchFamily="18" charset="0"/>
              </a:rPr>
              <a:t>- Sigue muy bien a la respuesta de magnitud, excepto en las proximidades de la frecuencia de Nyquist. </a:t>
            </a:r>
          </a:p>
          <a:p>
            <a:pPr algn="just"/>
            <a:r>
              <a:rPr lang="es-AR" dirty="0" smtClean="0">
                <a:solidFill>
                  <a:srgbClr val="0000FF"/>
                </a:solidFill>
                <a:latin typeface="Times New Roman" panose="02020603050405020304" pitchFamily="18" charset="0"/>
                <a:cs typeface="Times New Roman" panose="02020603050405020304" pitchFamily="18" charset="0"/>
              </a:rPr>
              <a:t>- En cuanto a la respuesta de fase, sigue a la perfección a la de </a:t>
            </a:r>
            <a:r>
              <a:rPr lang="es-AR" i="1" dirty="0">
                <a:solidFill>
                  <a:srgbClr val="0000FF"/>
                </a:solidFill>
                <a:latin typeface="Times New Roman" panose="02020603050405020304" pitchFamily="18" charset="0"/>
                <a:cs typeface="Times New Roman" panose="02020603050405020304" pitchFamily="18" charset="0"/>
              </a:rPr>
              <a:t>G</a:t>
            </a:r>
            <a:r>
              <a:rPr lang="es-AR" i="1" baseline="-25000" dirty="0">
                <a:solidFill>
                  <a:srgbClr val="0000FF"/>
                </a:solidFill>
                <a:latin typeface="Times New Roman" panose="02020603050405020304" pitchFamily="18" charset="0"/>
                <a:cs typeface="Times New Roman" panose="02020603050405020304" pitchFamily="18" charset="0"/>
              </a:rPr>
              <a:t>r</a:t>
            </a:r>
            <a:r>
              <a:rPr lang="es-AR" baseline="-25000" dirty="0">
                <a:solidFill>
                  <a:srgbClr val="0000FF"/>
                </a:solidFill>
                <a:latin typeface="Times New Roman" panose="02020603050405020304" pitchFamily="18" charset="0"/>
                <a:cs typeface="Times New Roman" panose="02020603050405020304" pitchFamily="18" charset="0"/>
              </a:rPr>
              <a:t>1</a:t>
            </a:r>
            <a:r>
              <a:rPr lang="es-AR" dirty="0">
                <a:solidFill>
                  <a:srgbClr val="0000FF"/>
                </a:solidFill>
                <a:latin typeface="Times New Roman" panose="02020603050405020304" pitchFamily="18" charset="0"/>
                <a:cs typeface="Times New Roman" panose="02020603050405020304" pitchFamily="18" charset="0"/>
              </a:rPr>
              <a:t>(</a:t>
            </a:r>
            <a:r>
              <a:rPr lang="es-AR" i="1" dirty="0">
                <a:solidFill>
                  <a:srgbClr val="0000FF"/>
                </a:solidFill>
                <a:latin typeface="Times New Roman" panose="02020603050405020304" pitchFamily="18" charset="0"/>
                <a:cs typeface="Times New Roman" panose="02020603050405020304" pitchFamily="18" charset="0"/>
              </a:rPr>
              <a:t>s</a:t>
            </a:r>
            <a:r>
              <a:rPr lang="es-AR" dirty="0">
                <a:solidFill>
                  <a:srgbClr val="0000FF"/>
                </a:solidFill>
                <a:latin typeface="Times New Roman" panose="02020603050405020304" pitchFamily="18" charset="0"/>
                <a:cs typeface="Times New Roman" panose="02020603050405020304" pitchFamily="18" charset="0"/>
              </a:rPr>
              <a:t>) </a:t>
            </a:r>
            <a:r>
              <a:rPr lang="es-AR" dirty="0" smtClean="0">
                <a:solidFill>
                  <a:srgbClr val="0000FF"/>
                </a:solidFill>
                <a:latin typeface="Times New Roman" panose="02020603050405020304" pitchFamily="18" charset="0"/>
                <a:cs typeface="Times New Roman" panose="02020603050405020304" pitchFamily="18" charset="0"/>
              </a:rPr>
              <a:t>y mantiene el mismo MF.</a:t>
            </a:r>
            <a:endParaRPr lang="es-AR" baseline="-25000" dirty="0"/>
          </a:p>
        </p:txBody>
      </p:sp>
    </p:spTree>
    <p:extLst>
      <p:ext uri="{BB962C8B-B14F-4D97-AF65-F5344CB8AC3E}">
        <p14:creationId xmlns:p14="http://schemas.microsoft.com/office/powerpoint/2010/main" val="33188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54</a:t>
            </a:fld>
            <a:endParaRPr lang="es-ES" b="1" dirty="0">
              <a:solidFill>
                <a:schemeClr val="tx1"/>
              </a:solidFill>
            </a:endParaRPr>
          </a:p>
        </p:txBody>
      </p:sp>
      <p:sp>
        <p:nvSpPr>
          <p:cNvPr id="95" name="Text Box 212"/>
          <p:cNvSpPr txBox="1">
            <a:spLocks noChangeArrowheads="1"/>
          </p:cNvSpPr>
          <p:nvPr/>
        </p:nvSpPr>
        <p:spPr bwMode="auto">
          <a:xfrm>
            <a:off x="113536" y="129101"/>
            <a:ext cx="10276637"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Respuesta en frecuencia para el método de aproximación Invariante al Impulso</a:t>
            </a:r>
            <a:endParaRPr lang="es-AR" sz="2000" dirty="0">
              <a:effectLst>
                <a:outerShdw blurRad="38100" dist="38100" dir="2700000" algn="tl">
                  <a:srgbClr val="C0C0C0"/>
                </a:outerShdw>
              </a:effectLst>
              <a:latin typeface="Arial" charset="0"/>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9493" t="6191" r="8126" b="2592"/>
          <a:stretch/>
        </p:blipFill>
        <p:spPr>
          <a:xfrm>
            <a:off x="218485" y="663547"/>
            <a:ext cx="11455420" cy="5996198"/>
          </a:xfrm>
          <a:prstGeom prst="rect">
            <a:avLst/>
          </a:prstGeom>
        </p:spPr>
      </p:pic>
      <p:sp>
        <p:nvSpPr>
          <p:cNvPr id="13" name="Rectángulo 12"/>
          <p:cNvSpPr/>
          <p:nvPr/>
        </p:nvSpPr>
        <p:spPr>
          <a:xfrm>
            <a:off x="898215" y="1002150"/>
            <a:ext cx="6093303" cy="1477328"/>
          </a:xfrm>
          <a:prstGeom prst="rect">
            <a:avLst/>
          </a:prstGeom>
          <a:solidFill>
            <a:schemeClr val="accent4">
              <a:lumMod val="40000"/>
              <a:lumOff val="60000"/>
            </a:schemeClr>
          </a:solidFill>
        </p:spPr>
        <p:txBody>
          <a:bodyPr wrap="square">
            <a:spAutoFit/>
          </a:bodyPr>
          <a:lstStyle/>
          <a:p>
            <a:pPr algn="just"/>
            <a:r>
              <a:rPr lang="es-AR" dirty="0" smtClean="0">
                <a:solidFill>
                  <a:srgbClr val="0000FF"/>
                </a:solidFill>
                <a:latin typeface="Times New Roman" panose="02020603050405020304" pitchFamily="18" charset="0"/>
                <a:cs typeface="Times New Roman" panose="02020603050405020304" pitchFamily="18" charset="0"/>
              </a:rPr>
              <a:t>- Se desvía de la respuesta de magnitud en las bajas frecuencias. </a:t>
            </a:r>
          </a:p>
          <a:p>
            <a:pPr algn="just"/>
            <a:r>
              <a:rPr lang="es-AR" dirty="0" smtClean="0">
                <a:solidFill>
                  <a:srgbClr val="0000FF"/>
                </a:solidFill>
                <a:latin typeface="Times New Roman" panose="02020603050405020304" pitchFamily="18" charset="0"/>
                <a:cs typeface="Times New Roman" panose="02020603050405020304" pitchFamily="18" charset="0"/>
              </a:rPr>
              <a:t>- En cuanto a la respuesta de fase, produce el efecto contrario a la aproximación por ZOH en las altas frecuencias, respecto a la de </a:t>
            </a:r>
            <a:r>
              <a:rPr lang="es-AR" i="1" dirty="0">
                <a:solidFill>
                  <a:srgbClr val="0000FF"/>
                </a:solidFill>
                <a:latin typeface="Times New Roman" panose="02020603050405020304" pitchFamily="18" charset="0"/>
                <a:cs typeface="Times New Roman" panose="02020603050405020304" pitchFamily="18" charset="0"/>
              </a:rPr>
              <a:t>G</a:t>
            </a:r>
            <a:r>
              <a:rPr lang="es-AR" i="1" baseline="-25000" dirty="0">
                <a:solidFill>
                  <a:srgbClr val="0000FF"/>
                </a:solidFill>
                <a:latin typeface="Times New Roman" panose="02020603050405020304" pitchFamily="18" charset="0"/>
                <a:cs typeface="Times New Roman" panose="02020603050405020304" pitchFamily="18" charset="0"/>
              </a:rPr>
              <a:t>r</a:t>
            </a:r>
            <a:r>
              <a:rPr lang="es-AR" baseline="-25000" dirty="0">
                <a:solidFill>
                  <a:srgbClr val="0000FF"/>
                </a:solidFill>
                <a:latin typeface="Times New Roman" panose="02020603050405020304" pitchFamily="18" charset="0"/>
                <a:cs typeface="Times New Roman" panose="02020603050405020304" pitchFamily="18" charset="0"/>
              </a:rPr>
              <a:t>1</a:t>
            </a:r>
            <a:r>
              <a:rPr lang="es-AR" dirty="0">
                <a:solidFill>
                  <a:srgbClr val="0000FF"/>
                </a:solidFill>
                <a:latin typeface="Times New Roman" panose="02020603050405020304" pitchFamily="18" charset="0"/>
                <a:cs typeface="Times New Roman" panose="02020603050405020304" pitchFamily="18" charset="0"/>
              </a:rPr>
              <a:t>(</a:t>
            </a:r>
            <a:r>
              <a:rPr lang="es-AR" i="1" dirty="0">
                <a:solidFill>
                  <a:srgbClr val="0000FF"/>
                </a:solidFill>
                <a:latin typeface="Times New Roman" panose="02020603050405020304" pitchFamily="18" charset="0"/>
                <a:cs typeface="Times New Roman" panose="02020603050405020304" pitchFamily="18" charset="0"/>
              </a:rPr>
              <a:t>s</a:t>
            </a:r>
            <a:r>
              <a:rPr lang="es-AR" dirty="0" smtClean="0">
                <a:solidFill>
                  <a:srgbClr val="0000FF"/>
                </a:solidFill>
                <a:latin typeface="Times New Roman" panose="02020603050405020304" pitchFamily="18" charset="0"/>
                <a:cs typeface="Times New Roman" panose="02020603050405020304" pitchFamily="18" charset="0"/>
              </a:rPr>
              <a:t>); mantiene el mismo </a:t>
            </a:r>
            <a:r>
              <a:rPr lang="es-AR" dirty="0">
                <a:solidFill>
                  <a:srgbClr val="0000FF"/>
                </a:solidFill>
                <a:latin typeface="Times New Roman" panose="02020603050405020304" pitchFamily="18" charset="0"/>
                <a:cs typeface="Times New Roman" panose="02020603050405020304" pitchFamily="18" charset="0"/>
              </a:rPr>
              <a:t>MF </a:t>
            </a:r>
            <a:r>
              <a:rPr lang="es-AR" dirty="0" smtClean="0">
                <a:solidFill>
                  <a:srgbClr val="0000FF"/>
                </a:solidFill>
                <a:latin typeface="Times New Roman" panose="02020603050405020304" pitchFamily="18" charset="0"/>
                <a:cs typeface="Times New Roman" panose="02020603050405020304" pitchFamily="18" charset="0"/>
              </a:rPr>
              <a:t>que </a:t>
            </a:r>
            <a:r>
              <a:rPr lang="es-AR" dirty="0">
                <a:solidFill>
                  <a:srgbClr val="0000FF"/>
                </a:solidFill>
                <a:latin typeface="Times New Roman" panose="02020603050405020304" pitchFamily="18" charset="0"/>
                <a:cs typeface="Times New Roman" panose="02020603050405020304" pitchFamily="18" charset="0"/>
              </a:rPr>
              <a:t>la de </a:t>
            </a:r>
            <a:r>
              <a:rPr lang="es-AR" i="1" dirty="0">
                <a:solidFill>
                  <a:srgbClr val="0000FF"/>
                </a:solidFill>
                <a:latin typeface="Times New Roman" panose="02020603050405020304" pitchFamily="18" charset="0"/>
                <a:cs typeface="Times New Roman" panose="02020603050405020304" pitchFamily="18" charset="0"/>
              </a:rPr>
              <a:t>G</a:t>
            </a:r>
            <a:r>
              <a:rPr lang="es-AR" i="1" baseline="-25000" dirty="0">
                <a:solidFill>
                  <a:srgbClr val="0000FF"/>
                </a:solidFill>
                <a:latin typeface="Times New Roman" panose="02020603050405020304" pitchFamily="18" charset="0"/>
                <a:cs typeface="Times New Roman" panose="02020603050405020304" pitchFamily="18" charset="0"/>
              </a:rPr>
              <a:t>r</a:t>
            </a:r>
            <a:r>
              <a:rPr lang="es-AR" baseline="-25000" dirty="0">
                <a:solidFill>
                  <a:srgbClr val="0000FF"/>
                </a:solidFill>
                <a:latin typeface="Times New Roman" panose="02020603050405020304" pitchFamily="18" charset="0"/>
                <a:cs typeface="Times New Roman" panose="02020603050405020304" pitchFamily="18" charset="0"/>
              </a:rPr>
              <a:t>1</a:t>
            </a:r>
            <a:r>
              <a:rPr lang="es-AR" dirty="0">
                <a:solidFill>
                  <a:srgbClr val="0000FF"/>
                </a:solidFill>
                <a:latin typeface="Times New Roman" panose="02020603050405020304" pitchFamily="18" charset="0"/>
                <a:cs typeface="Times New Roman" panose="02020603050405020304" pitchFamily="18" charset="0"/>
              </a:rPr>
              <a:t>(</a:t>
            </a:r>
            <a:r>
              <a:rPr lang="es-AR" i="1" dirty="0">
                <a:solidFill>
                  <a:srgbClr val="0000FF"/>
                </a:solidFill>
                <a:latin typeface="Times New Roman" panose="02020603050405020304" pitchFamily="18" charset="0"/>
                <a:cs typeface="Times New Roman" panose="02020603050405020304" pitchFamily="18" charset="0"/>
              </a:rPr>
              <a:t>s</a:t>
            </a:r>
            <a:r>
              <a:rPr lang="es-AR" dirty="0" smtClean="0">
                <a:solidFill>
                  <a:srgbClr val="0000FF"/>
                </a:solidFill>
                <a:latin typeface="Times New Roman" panose="02020603050405020304" pitchFamily="18" charset="0"/>
                <a:cs typeface="Times New Roman" panose="02020603050405020304" pitchFamily="18" charset="0"/>
              </a:rPr>
              <a:t>) y presenta fase nula en las bajas.</a:t>
            </a:r>
            <a:endParaRPr lang="es-AR" baseline="-25000" dirty="0"/>
          </a:p>
        </p:txBody>
      </p:sp>
    </p:spTree>
    <p:extLst>
      <p:ext uri="{BB962C8B-B14F-4D97-AF65-F5344CB8AC3E}">
        <p14:creationId xmlns:p14="http://schemas.microsoft.com/office/powerpoint/2010/main" val="428287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8850" t="4999" r="8206" b="2252"/>
          <a:stretch/>
        </p:blipFill>
        <p:spPr>
          <a:xfrm>
            <a:off x="679731" y="841570"/>
            <a:ext cx="10868714" cy="5745345"/>
          </a:xfrm>
          <a:prstGeom prst="rect">
            <a:avLst/>
          </a:prstGeom>
        </p:spPr>
      </p:pic>
      <p:sp>
        <p:nvSpPr>
          <p:cNvPr id="3" name="Text Box 212"/>
          <p:cNvSpPr txBox="1">
            <a:spLocks noChangeArrowheads="1"/>
          </p:cNvSpPr>
          <p:nvPr/>
        </p:nvSpPr>
        <p:spPr bwMode="auto">
          <a:xfrm>
            <a:off x="348206" y="201930"/>
            <a:ext cx="9540262" cy="400110"/>
          </a:xfrm>
          <a:prstGeom prst="rect">
            <a:avLst/>
          </a:prstGeom>
          <a:noFill/>
          <a:ln w="9525">
            <a:noFill/>
            <a:miter lim="800000"/>
            <a:headEnd/>
            <a:tailEnd/>
          </a:ln>
          <a:effectLst/>
        </p:spPr>
        <p:txBody>
          <a:bodyPr wrap="square">
            <a:spAutoFit/>
          </a:bodyPr>
          <a:lstStyle/>
          <a:p>
            <a:pPr marL="342900" indent="-342900">
              <a:spcBef>
                <a:spcPct val="50000"/>
              </a:spcBef>
              <a:buFont typeface="Wingdings" panose="05000000000000000000" pitchFamily="2" charset="2"/>
              <a:buChar char="q"/>
              <a:defRPr/>
            </a:pPr>
            <a:r>
              <a:rPr lang="es-AR" sz="2000" b="1" dirty="0" smtClean="0">
                <a:solidFill>
                  <a:srgbClr val="FF3300"/>
                </a:solidFill>
                <a:latin typeface="Arial" charset="0"/>
              </a:rPr>
              <a:t>Análisis Comparativo de los 3 casos de aproximaciones respecto a </a:t>
            </a:r>
            <a:r>
              <a:rPr lang="es-AR" sz="2000" i="1" dirty="0">
                <a:solidFill>
                  <a:srgbClr val="FF0000"/>
                </a:solidFill>
                <a:latin typeface="Times New Roman" panose="02020603050405020304" pitchFamily="18" charset="0"/>
                <a:cs typeface="Times New Roman" panose="02020603050405020304" pitchFamily="18" charset="0"/>
              </a:rPr>
              <a:t>G</a:t>
            </a:r>
            <a:r>
              <a:rPr lang="es-AR" sz="2000" i="1" baseline="-25000" dirty="0">
                <a:solidFill>
                  <a:srgbClr val="FF0000"/>
                </a:solidFill>
                <a:latin typeface="Times New Roman" panose="02020603050405020304" pitchFamily="18" charset="0"/>
                <a:cs typeface="Times New Roman" panose="02020603050405020304" pitchFamily="18" charset="0"/>
              </a:rPr>
              <a:t>r</a:t>
            </a:r>
            <a:r>
              <a:rPr lang="es-AR" sz="2000" baseline="-25000" dirty="0">
                <a:solidFill>
                  <a:srgbClr val="FF0000"/>
                </a:solidFill>
                <a:latin typeface="Times New Roman" panose="02020603050405020304" pitchFamily="18" charset="0"/>
                <a:cs typeface="Times New Roman" panose="02020603050405020304" pitchFamily="18" charset="0"/>
              </a:rPr>
              <a:t>1</a:t>
            </a:r>
            <a:r>
              <a:rPr lang="es-AR" sz="2000" dirty="0">
                <a:solidFill>
                  <a:srgbClr val="FF0000"/>
                </a:solidFill>
                <a:latin typeface="Times New Roman" panose="02020603050405020304" pitchFamily="18" charset="0"/>
                <a:cs typeface="Times New Roman" panose="02020603050405020304" pitchFamily="18" charset="0"/>
              </a:rPr>
              <a:t>(</a:t>
            </a:r>
            <a:r>
              <a:rPr lang="es-AR" sz="2000" i="1" dirty="0">
                <a:solidFill>
                  <a:srgbClr val="FF0000"/>
                </a:solidFill>
                <a:latin typeface="Times New Roman" panose="02020603050405020304" pitchFamily="18" charset="0"/>
                <a:cs typeface="Times New Roman" panose="02020603050405020304" pitchFamily="18" charset="0"/>
              </a:rPr>
              <a:t>s</a:t>
            </a:r>
            <a:r>
              <a:rPr lang="es-AR" sz="2000" dirty="0">
                <a:solidFill>
                  <a:srgbClr val="FF0000"/>
                </a:solidFill>
                <a:latin typeface="Times New Roman" panose="02020603050405020304" pitchFamily="18" charset="0"/>
                <a:cs typeface="Times New Roman" panose="02020603050405020304" pitchFamily="18" charset="0"/>
              </a:rPr>
              <a:t>)</a:t>
            </a:r>
            <a:r>
              <a:rPr lang="es-AR" sz="2000" b="1" dirty="0" smtClean="0">
                <a:solidFill>
                  <a:srgbClr val="FF3300"/>
                </a:solidFill>
                <a:latin typeface="Arial" charset="0"/>
              </a:rPr>
              <a:t> </a:t>
            </a:r>
            <a:endParaRPr lang="es-AR" sz="2000" dirty="0">
              <a:effectLst>
                <a:outerShdw blurRad="38100" dist="38100" dir="2700000" algn="tl">
                  <a:srgbClr val="C0C0C0"/>
                </a:outerShdw>
              </a:effectLst>
              <a:latin typeface="Arial" charset="0"/>
            </a:endParaRPr>
          </a:p>
        </p:txBody>
      </p:sp>
      <p:sp>
        <p:nvSpPr>
          <p:cNvPr id="5" name="Rectángulo 4"/>
          <p:cNvSpPr/>
          <p:nvPr/>
        </p:nvSpPr>
        <p:spPr>
          <a:xfrm>
            <a:off x="1566990" y="4863109"/>
            <a:ext cx="5354315" cy="1015663"/>
          </a:xfrm>
          <a:prstGeom prst="rect">
            <a:avLst/>
          </a:prstGeom>
          <a:solidFill>
            <a:schemeClr val="accent4">
              <a:lumMod val="40000"/>
              <a:lumOff val="60000"/>
            </a:schemeClr>
          </a:solidFill>
        </p:spPr>
        <p:txBody>
          <a:bodyPr wrap="square">
            <a:spAutoFit/>
          </a:bodyPr>
          <a:lstStyle/>
          <a:p>
            <a:pPr algn="just"/>
            <a:r>
              <a:rPr lang="es-AR" sz="2000" dirty="0" smtClean="0">
                <a:solidFill>
                  <a:srgbClr val="C00000"/>
                </a:solidFill>
                <a:latin typeface="Times New Roman" panose="02020603050405020304" pitchFamily="18" charset="0"/>
                <a:cs typeface="Times New Roman" panose="02020603050405020304" pitchFamily="18" charset="0"/>
              </a:rPr>
              <a:t>Se observa que la respuesta del controlador aproximado por un FOH es el que más se asemeja al resonante en tiempo continuo.</a:t>
            </a:r>
            <a:endParaRPr lang="es-AR" sz="2000" baseline="-25000" dirty="0">
              <a:solidFill>
                <a:srgbClr val="C00000"/>
              </a:solidFill>
            </a:endParaRPr>
          </a:p>
        </p:txBody>
      </p:sp>
    </p:spTree>
    <p:extLst>
      <p:ext uri="{BB962C8B-B14F-4D97-AF65-F5344CB8AC3E}">
        <p14:creationId xmlns:p14="http://schemas.microsoft.com/office/powerpoint/2010/main" val="395679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56</a:t>
            </a:fld>
            <a:endParaRPr lang="es-ES" b="1" dirty="0">
              <a:solidFill>
                <a:schemeClr val="tx1"/>
              </a:solidFill>
            </a:endParaRPr>
          </a:p>
        </p:txBody>
      </p:sp>
      <p:sp>
        <p:nvSpPr>
          <p:cNvPr id="95" name="Text Box 212"/>
          <p:cNvSpPr txBox="1">
            <a:spLocks noChangeArrowheads="1"/>
          </p:cNvSpPr>
          <p:nvPr/>
        </p:nvSpPr>
        <p:spPr bwMode="auto">
          <a:xfrm>
            <a:off x="314157" y="808831"/>
            <a:ext cx="8093468"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Ecuaciones a diferencias para su implementación digital:</a:t>
            </a:r>
            <a:endParaRPr lang="es-AR" sz="2000" dirty="0">
              <a:effectLst>
                <a:outerShdw blurRad="38100" dist="38100" dir="2700000" algn="tl">
                  <a:srgbClr val="C0C0C0"/>
                </a:outerShdw>
              </a:effectLst>
              <a:latin typeface="Arial" charset="0"/>
            </a:endParaRPr>
          </a:p>
        </p:txBody>
      </p:sp>
      <p:sp>
        <p:nvSpPr>
          <p:cNvPr id="8" name="Rectángulo 7"/>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graphicFrame>
        <p:nvGraphicFramePr>
          <p:cNvPr id="10" name="Objeto 9"/>
          <p:cNvGraphicFramePr>
            <a:graphicFrameLocks noChangeAspect="1"/>
          </p:cNvGraphicFramePr>
          <p:nvPr>
            <p:extLst/>
          </p:nvPr>
        </p:nvGraphicFramePr>
        <p:xfrm>
          <a:off x="465586" y="2235200"/>
          <a:ext cx="8502650" cy="487363"/>
        </p:xfrm>
        <a:graphic>
          <a:graphicData uri="http://schemas.openxmlformats.org/presentationml/2006/ole">
            <mc:AlternateContent xmlns:mc="http://schemas.openxmlformats.org/markup-compatibility/2006">
              <mc:Choice xmlns:v="urn:schemas-microsoft-com:vml" Requires="v">
                <p:oleObj spid="_x0000_s524314" name="Equation" r:id="rId4" imgW="4267080" imgH="241200" progId="Equation.DSMT4">
                  <p:embed/>
                </p:oleObj>
              </mc:Choice>
              <mc:Fallback>
                <p:oleObj name="Equation" r:id="rId4" imgW="4267080" imgH="241200" progId="Equation.DSMT4">
                  <p:embed/>
                  <p:pic>
                    <p:nvPicPr>
                      <p:cNvPr id="10" name="Objeto 9"/>
                      <p:cNvPicPr>
                        <a:picLocks noChangeAspect="1" noChangeArrowheads="1"/>
                      </p:cNvPicPr>
                      <p:nvPr/>
                    </p:nvPicPr>
                    <p:blipFill>
                      <a:blip r:embed="rId5"/>
                      <a:srcRect/>
                      <a:stretch>
                        <a:fillRect/>
                      </a:stretch>
                    </p:blipFill>
                    <p:spPr bwMode="auto">
                      <a:xfrm>
                        <a:off x="465586" y="2235200"/>
                        <a:ext cx="8502650" cy="487363"/>
                      </a:xfrm>
                      <a:prstGeom prst="rect">
                        <a:avLst/>
                      </a:prstGeom>
                      <a:solidFill>
                        <a:srgbClr val="FFC000"/>
                      </a:solidFill>
                    </p:spPr>
                  </p:pic>
                </p:oleObj>
              </mc:Fallback>
            </mc:AlternateContent>
          </a:graphicData>
        </a:graphic>
      </p:graphicFrame>
      <p:sp>
        <p:nvSpPr>
          <p:cNvPr id="11" name="Rectángulo 10"/>
          <p:cNvSpPr/>
          <p:nvPr/>
        </p:nvSpPr>
        <p:spPr>
          <a:xfrm>
            <a:off x="376538" y="1401747"/>
            <a:ext cx="5004666" cy="430887"/>
          </a:xfrm>
          <a:prstGeom prst="rect">
            <a:avLst/>
          </a:prstGeom>
        </p:spPr>
        <p:txBody>
          <a:bodyPr wrap="square">
            <a:spAutoFit/>
          </a:bodyPr>
          <a:lstStyle/>
          <a:p>
            <a:r>
              <a:rPr lang="es-AR" sz="2200" dirty="0" smtClean="0">
                <a:solidFill>
                  <a:srgbClr val="0000FF"/>
                </a:solidFill>
                <a:latin typeface="Times New Roman" panose="02020603050405020304" pitchFamily="18" charset="0"/>
                <a:cs typeface="Times New Roman" panose="02020603050405020304" pitchFamily="18" charset="0"/>
              </a:rPr>
              <a:t>Aplicándose la transformada </a:t>
            </a:r>
            <a:r>
              <a:rPr lang="es-AR" sz="2200" i="1" dirty="0" smtClean="0">
                <a:solidFill>
                  <a:srgbClr val="0000FF"/>
                </a:solidFill>
                <a:latin typeface="Times New Roman" panose="02020603050405020304" pitchFamily="18" charset="0"/>
                <a:cs typeface="Times New Roman" panose="02020603050405020304" pitchFamily="18" charset="0"/>
              </a:rPr>
              <a:t>Z</a:t>
            </a:r>
            <a:r>
              <a:rPr lang="es-AR" sz="2200" dirty="0" smtClean="0">
                <a:solidFill>
                  <a:srgbClr val="0000FF"/>
                </a:solidFill>
                <a:latin typeface="Times New Roman" panose="02020603050405020304" pitchFamily="18" charset="0"/>
                <a:cs typeface="Times New Roman" panose="02020603050405020304" pitchFamily="18" charset="0"/>
              </a:rPr>
              <a:t> inversa a:</a:t>
            </a:r>
            <a:endParaRPr lang="es-AR" sz="2200" baseline="-25000" dirty="0"/>
          </a:p>
        </p:txBody>
      </p:sp>
      <p:graphicFrame>
        <p:nvGraphicFramePr>
          <p:cNvPr id="15" name="Objeto 14"/>
          <p:cNvGraphicFramePr>
            <a:graphicFrameLocks noChangeAspect="1"/>
          </p:cNvGraphicFramePr>
          <p:nvPr>
            <p:extLst/>
          </p:nvPr>
        </p:nvGraphicFramePr>
        <p:xfrm>
          <a:off x="5320400" y="1182688"/>
          <a:ext cx="4933950" cy="922337"/>
        </p:xfrm>
        <a:graphic>
          <a:graphicData uri="http://schemas.openxmlformats.org/presentationml/2006/ole">
            <mc:AlternateContent xmlns:mc="http://schemas.openxmlformats.org/markup-compatibility/2006">
              <mc:Choice xmlns:v="urn:schemas-microsoft-com:vml" Requires="v">
                <p:oleObj spid="_x0000_s524315" name="Equation" r:id="rId6" imgW="2476440" imgH="457200" progId="Equation.DSMT4">
                  <p:embed/>
                </p:oleObj>
              </mc:Choice>
              <mc:Fallback>
                <p:oleObj name="Equation" r:id="rId6" imgW="2476440" imgH="457200" progId="Equation.DSMT4">
                  <p:embed/>
                  <p:pic>
                    <p:nvPicPr>
                      <p:cNvPr id="15" name="Objeto 14"/>
                      <p:cNvPicPr>
                        <a:picLocks noChangeAspect="1" noChangeArrowheads="1"/>
                      </p:cNvPicPr>
                      <p:nvPr/>
                    </p:nvPicPr>
                    <p:blipFill>
                      <a:blip r:embed="rId7"/>
                      <a:srcRect/>
                      <a:stretch>
                        <a:fillRect/>
                      </a:stretch>
                    </p:blipFill>
                    <p:spPr bwMode="auto">
                      <a:xfrm>
                        <a:off x="5320400" y="1182688"/>
                        <a:ext cx="4933950" cy="922337"/>
                      </a:xfrm>
                      <a:prstGeom prst="rect">
                        <a:avLst/>
                      </a:prstGeom>
                      <a:noFill/>
                    </p:spPr>
                  </p:pic>
                </p:oleObj>
              </mc:Fallback>
            </mc:AlternateContent>
          </a:graphicData>
        </a:graphic>
      </p:graphicFrame>
      <p:graphicFrame>
        <p:nvGraphicFramePr>
          <p:cNvPr id="16" name="Objeto 15"/>
          <p:cNvGraphicFramePr>
            <a:graphicFrameLocks noChangeAspect="1"/>
          </p:cNvGraphicFramePr>
          <p:nvPr>
            <p:extLst/>
          </p:nvPr>
        </p:nvGraphicFramePr>
        <p:xfrm>
          <a:off x="465586" y="4067090"/>
          <a:ext cx="8174037" cy="487363"/>
        </p:xfrm>
        <a:graphic>
          <a:graphicData uri="http://schemas.openxmlformats.org/presentationml/2006/ole">
            <mc:AlternateContent xmlns:mc="http://schemas.openxmlformats.org/markup-compatibility/2006">
              <mc:Choice xmlns:v="urn:schemas-microsoft-com:vml" Requires="v">
                <p:oleObj spid="_x0000_s524316" name="Equation" r:id="rId8" imgW="4101840" imgH="241200" progId="Equation.DSMT4">
                  <p:embed/>
                </p:oleObj>
              </mc:Choice>
              <mc:Fallback>
                <p:oleObj name="Equation" r:id="rId8" imgW="4101840" imgH="241200" progId="Equation.DSMT4">
                  <p:embed/>
                  <p:pic>
                    <p:nvPicPr>
                      <p:cNvPr id="16" name="Objeto 15"/>
                      <p:cNvPicPr>
                        <a:picLocks noChangeAspect="1" noChangeArrowheads="1"/>
                      </p:cNvPicPr>
                      <p:nvPr/>
                    </p:nvPicPr>
                    <p:blipFill>
                      <a:blip r:embed="rId9"/>
                      <a:srcRect/>
                      <a:stretch>
                        <a:fillRect/>
                      </a:stretch>
                    </p:blipFill>
                    <p:spPr bwMode="auto">
                      <a:xfrm>
                        <a:off x="465586" y="4067090"/>
                        <a:ext cx="8174037" cy="487363"/>
                      </a:xfrm>
                      <a:prstGeom prst="rect">
                        <a:avLst/>
                      </a:prstGeom>
                      <a:solidFill>
                        <a:srgbClr val="FFC000"/>
                      </a:solidFill>
                    </p:spPr>
                  </p:pic>
                </p:oleObj>
              </mc:Fallback>
            </mc:AlternateContent>
          </a:graphicData>
        </a:graphic>
      </p:graphicFrame>
      <p:sp>
        <p:nvSpPr>
          <p:cNvPr id="17" name="Rectángulo 16"/>
          <p:cNvSpPr/>
          <p:nvPr/>
        </p:nvSpPr>
        <p:spPr>
          <a:xfrm>
            <a:off x="376538" y="3233638"/>
            <a:ext cx="5004666" cy="430887"/>
          </a:xfrm>
          <a:prstGeom prst="rect">
            <a:avLst/>
          </a:prstGeom>
        </p:spPr>
        <p:txBody>
          <a:bodyPr wrap="square">
            <a:spAutoFit/>
          </a:bodyPr>
          <a:lstStyle/>
          <a:p>
            <a:r>
              <a:rPr lang="es-AR" sz="2200" dirty="0" smtClean="0">
                <a:solidFill>
                  <a:srgbClr val="0000FF"/>
                </a:solidFill>
                <a:latin typeface="Times New Roman" panose="02020603050405020304" pitchFamily="18" charset="0"/>
                <a:cs typeface="Times New Roman" panose="02020603050405020304" pitchFamily="18" charset="0"/>
              </a:rPr>
              <a:t>Aplicándose la transformada </a:t>
            </a:r>
            <a:r>
              <a:rPr lang="es-AR" sz="2200" i="1" dirty="0" smtClean="0">
                <a:solidFill>
                  <a:srgbClr val="0000FF"/>
                </a:solidFill>
                <a:latin typeface="Times New Roman" panose="02020603050405020304" pitchFamily="18" charset="0"/>
                <a:cs typeface="Times New Roman" panose="02020603050405020304" pitchFamily="18" charset="0"/>
              </a:rPr>
              <a:t>Z</a:t>
            </a:r>
            <a:r>
              <a:rPr lang="es-AR" sz="2200" dirty="0" smtClean="0">
                <a:solidFill>
                  <a:srgbClr val="0000FF"/>
                </a:solidFill>
                <a:latin typeface="Times New Roman" panose="02020603050405020304" pitchFamily="18" charset="0"/>
                <a:cs typeface="Times New Roman" panose="02020603050405020304" pitchFamily="18" charset="0"/>
              </a:rPr>
              <a:t> inversa a:</a:t>
            </a:r>
            <a:endParaRPr lang="es-AR" sz="2200" baseline="-25000" dirty="0"/>
          </a:p>
        </p:txBody>
      </p:sp>
      <p:graphicFrame>
        <p:nvGraphicFramePr>
          <p:cNvPr id="19" name="Objeto 18"/>
          <p:cNvGraphicFramePr>
            <a:graphicFrameLocks noChangeAspect="1"/>
          </p:cNvGraphicFramePr>
          <p:nvPr>
            <p:extLst/>
          </p:nvPr>
        </p:nvGraphicFramePr>
        <p:xfrm>
          <a:off x="5320400" y="3014578"/>
          <a:ext cx="4959350" cy="922337"/>
        </p:xfrm>
        <a:graphic>
          <a:graphicData uri="http://schemas.openxmlformats.org/presentationml/2006/ole">
            <mc:AlternateContent xmlns:mc="http://schemas.openxmlformats.org/markup-compatibility/2006">
              <mc:Choice xmlns:v="urn:schemas-microsoft-com:vml" Requires="v">
                <p:oleObj spid="_x0000_s524317" name="Equation" r:id="rId10" imgW="2489040" imgH="457200" progId="Equation.DSMT4">
                  <p:embed/>
                </p:oleObj>
              </mc:Choice>
              <mc:Fallback>
                <p:oleObj name="Equation" r:id="rId10" imgW="2489040" imgH="457200" progId="Equation.DSMT4">
                  <p:embed/>
                  <p:pic>
                    <p:nvPicPr>
                      <p:cNvPr id="19" name="Objeto 18"/>
                      <p:cNvPicPr>
                        <a:picLocks noChangeAspect="1" noChangeArrowheads="1"/>
                      </p:cNvPicPr>
                      <p:nvPr/>
                    </p:nvPicPr>
                    <p:blipFill>
                      <a:blip r:embed="rId11"/>
                      <a:srcRect/>
                      <a:stretch>
                        <a:fillRect/>
                      </a:stretch>
                    </p:blipFill>
                    <p:spPr bwMode="auto">
                      <a:xfrm>
                        <a:off x="5320400" y="3014578"/>
                        <a:ext cx="4959350" cy="922337"/>
                      </a:xfrm>
                      <a:prstGeom prst="rect">
                        <a:avLst/>
                      </a:prstGeom>
                      <a:noFill/>
                    </p:spPr>
                  </p:pic>
                </p:oleObj>
              </mc:Fallback>
            </mc:AlternateContent>
          </a:graphicData>
        </a:graphic>
      </p:graphicFrame>
      <p:graphicFrame>
        <p:nvGraphicFramePr>
          <p:cNvPr id="20" name="Objeto 19"/>
          <p:cNvGraphicFramePr>
            <a:graphicFrameLocks noChangeAspect="1"/>
          </p:cNvGraphicFramePr>
          <p:nvPr>
            <p:extLst/>
          </p:nvPr>
        </p:nvGraphicFramePr>
        <p:xfrm>
          <a:off x="465586" y="5899150"/>
          <a:ext cx="8123237" cy="487363"/>
        </p:xfrm>
        <a:graphic>
          <a:graphicData uri="http://schemas.openxmlformats.org/presentationml/2006/ole">
            <mc:AlternateContent xmlns:mc="http://schemas.openxmlformats.org/markup-compatibility/2006">
              <mc:Choice xmlns:v="urn:schemas-microsoft-com:vml" Requires="v">
                <p:oleObj spid="_x0000_s524318" name="Equation" r:id="rId12" imgW="4076640" imgH="241200" progId="Equation.DSMT4">
                  <p:embed/>
                </p:oleObj>
              </mc:Choice>
              <mc:Fallback>
                <p:oleObj name="Equation" r:id="rId12" imgW="4076640" imgH="241200" progId="Equation.DSMT4">
                  <p:embed/>
                  <p:pic>
                    <p:nvPicPr>
                      <p:cNvPr id="20" name="Objeto 19"/>
                      <p:cNvPicPr>
                        <a:picLocks noChangeAspect="1" noChangeArrowheads="1"/>
                      </p:cNvPicPr>
                      <p:nvPr/>
                    </p:nvPicPr>
                    <p:blipFill>
                      <a:blip r:embed="rId13"/>
                      <a:srcRect/>
                      <a:stretch>
                        <a:fillRect/>
                      </a:stretch>
                    </p:blipFill>
                    <p:spPr bwMode="auto">
                      <a:xfrm>
                        <a:off x="465586" y="5899150"/>
                        <a:ext cx="8123237" cy="487363"/>
                      </a:xfrm>
                      <a:prstGeom prst="rect">
                        <a:avLst/>
                      </a:prstGeom>
                      <a:solidFill>
                        <a:srgbClr val="FFC000"/>
                      </a:solidFill>
                    </p:spPr>
                  </p:pic>
                </p:oleObj>
              </mc:Fallback>
            </mc:AlternateContent>
          </a:graphicData>
        </a:graphic>
      </p:graphicFrame>
      <p:sp>
        <p:nvSpPr>
          <p:cNvPr id="21" name="Rectángulo 20"/>
          <p:cNvSpPr/>
          <p:nvPr/>
        </p:nvSpPr>
        <p:spPr>
          <a:xfrm>
            <a:off x="376538" y="5065528"/>
            <a:ext cx="5004666" cy="430887"/>
          </a:xfrm>
          <a:prstGeom prst="rect">
            <a:avLst/>
          </a:prstGeom>
        </p:spPr>
        <p:txBody>
          <a:bodyPr wrap="square">
            <a:spAutoFit/>
          </a:bodyPr>
          <a:lstStyle/>
          <a:p>
            <a:r>
              <a:rPr lang="es-AR" sz="2200" dirty="0" smtClean="0">
                <a:solidFill>
                  <a:srgbClr val="0000FF"/>
                </a:solidFill>
                <a:latin typeface="Times New Roman" panose="02020603050405020304" pitchFamily="18" charset="0"/>
                <a:cs typeface="Times New Roman" panose="02020603050405020304" pitchFamily="18" charset="0"/>
              </a:rPr>
              <a:t>Aplicándose la transformada </a:t>
            </a:r>
            <a:r>
              <a:rPr lang="es-AR" sz="2200" i="1" dirty="0" smtClean="0">
                <a:solidFill>
                  <a:srgbClr val="0000FF"/>
                </a:solidFill>
                <a:latin typeface="Times New Roman" panose="02020603050405020304" pitchFamily="18" charset="0"/>
                <a:cs typeface="Times New Roman" panose="02020603050405020304" pitchFamily="18" charset="0"/>
              </a:rPr>
              <a:t>Z</a:t>
            </a:r>
            <a:r>
              <a:rPr lang="es-AR" sz="2200" dirty="0" smtClean="0">
                <a:solidFill>
                  <a:srgbClr val="0000FF"/>
                </a:solidFill>
                <a:latin typeface="Times New Roman" panose="02020603050405020304" pitchFamily="18" charset="0"/>
                <a:cs typeface="Times New Roman" panose="02020603050405020304" pitchFamily="18" charset="0"/>
              </a:rPr>
              <a:t> inversa a:</a:t>
            </a:r>
            <a:endParaRPr lang="es-AR" sz="2200" baseline="-25000" dirty="0"/>
          </a:p>
        </p:txBody>
      </p:sp>
      <p:graphicFrame>
        <p:nvGraphicFramePr>
          <p:cNvPr id="23" name="Objeto 22"/>
          <p:cNvGraphicFramePr>
            <a:graphicFrameLocks noChangeAspect="1"/>
          </p:cNvGraphicFramePr>
          <p:nvPr>
            <p:extLst/>
          </p:nvPr>
        </p:nvGraphicFramePr>
        <p:xfrm>
          <a:off x="5320400" y="4846468"/>
          <a:ext cx="4554537" cy="922337"/>
        </p:xfrm>
        <a:graphic>
          <a:graphicData uri="http://schemas.openxmlformats.org/presentationml/2006/ole">
            <mc:AlternateContent xmlns:mc="http://schemas.openxmlformats.org/markup-compatibility/2006">
              <mc:Choice xmlns:v="urn:schemas-microsoft-com:vml" Requires="v">
                <p:oleObj spid="_x0000_s524319" name="Equation" r:id="rId14" imgW="2286000" imgH="457200" progId="Equation.DSMT4">
                  <p:embed/>
                </p:oleObj>
              </mc:Choice>
              <mc:Fallback>
                <p:oleObj name="Equation" r:id="rId14" imgW="2286000" imgH="457200" progId="Equation.DSMT4">
                  <p:embed/>
                  <p:pic>
                    <p:nvPicPr>
                      <p:cNvPr id="23" name="Objeto 22"/>
                      <p:cNvPicPr>
                        <a:picLocks noChangeAspect="1" noChangeArrowheads="1"/>
                      </p:cNvPicPr>
                      <p:nvPr/>
                    </p:nvPicPr>
                    <p:blipFill>
                      <a:blip r:embed="rId15"/>
                      <a:srcRect/>
                      <a:stretch>
                        <a:fillRect/>
                      </a:stretch>
                    </p:blipFill>
                    <p:spPr bwMode="auto">
                      <a:xfrm>
                        <a:off x="5320400" y="4846468"/>
                        <a:ext cx="4554537" cy="922337"/>
                      </a:xfrm>
                      <a:prstGeom prst="rect">
                        <a:avLst/>
                      </a:prstGeom>
                      <a:noFill/>
                    </p:spPr>
                  </p:pic>
                </p:oleObj>
              </mc:Fallback>
            </mc:AlternateContent>
          </a:graphicData>
        </a:graphic>
      </p:graphicFrame>
    </p:spTree>
    <p:extLst>
      <p:ext uri="{BB962C8B-B14F-4D97-AF65-F5344CB8AC3E}">
        <p14:creationId xmlns:p14="http://schemas.microsoft.com/office/powerpoint/2010/main" val="22999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57</a:t>
            </a:fld>
            <a:endParaRPr lang="es-ES" b="1" dirty="0">
              <a:solidFill>
                <a:schemeClr val="tx1"/>
              </a:solidFill>
            </a:endParaRPr>
          </a:p>
        </p:txBody>
      </p:sp>
      <p:sp>
        <p:nvSpPr>
          <p:cNvPr id="17" name="Rectángulo 16"/>
          <p:cNvSpPr/>
          <p:nvPr/>
        </p:nvSpPr>
        <p:spPr>
          <a:xfrm>
            <a:off x="191344" y="116633"/>
            <a:ext cx="11809312" cy="5585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smtClean="0">
                <a:solidFill>
                  <a:schemeClr val="bg1"/>
                </a:solidFill>
                <a:latin typeface="Arial" panose="020B0604020202020204" pitchFamily="34" charset="0"/>
                <a:ea typeface="+mj-ea"/>
                <a:cs typeface="Arial" panose="020B0604020202020204" pitchFamily="34" charset="0"/>
              </a:rPr>
              <a:t> PMI para </a:t>
            </a:r>
            <a:r>
              <a:rPr lang="es-AR" sz="2600" b="1" dirty="0">
                <a:solidFill>
                  <a:schemeClr val="bg1"/>
                </a:solidFill>
                <a:latin typeface="Arial" panose="020B0604020202020204" pitchFamily="34" charset="0"/>
                <a:ea typeface="+mj-ea"/>
                <a:cs typeface="Arial" panose="020B0604020202020204" pitchFamily="34" charset="0"/>
              </a:rPr>
              <a:t>Sistemas </a:t>
            </a:r>
            <a:r>
              <a:rPr lang="es-AR" sz="2600" b="1" dirty="0" smtClean="0">
                <a:solidFill>
                  <a:schemeClr val="bg1"/>
                </a:solidFill>
                <a:latin typeface="Arial" panose="020B0604020202020204" pitchFamily="34" charset="0"/>
                <a:ea typeface="+mj-ea"/>
                <a:cs typeface="Arial" panose="020B0604020202020204" pitchFamily="34" charset="0"/>
              </a:rPr>
              <a:t>en Tiempo Discreto: Controladores Resonantes </a:t>
            </a:r>
            <a:endParaRPr lang="es-AR" sz="2600" b="1" dirty="0">
              <a:solidFill>
                <a:schemeClr val="bg1"/>
              </a:solidFill>
              <a:latin typeface="Arial" panose="020B0604020202020204" pitchFamily="34" charset="0"/>
              <a:ea typeface="+mj-ea"/>
              <a:cs typeface="Arial" panose="020B0604020202020204" pitchFamily="34" charset="0"/>
            </a:endParaRPr>
          </a:p>
        </p:txBody>
      </p:sp>
      <p:sp>
        <p:nvSpPr>
          <p:cNvPr id="4" name="Text Box 212"/>
          <p:cNvSpPr txBox="1">
            <a:spLocks noChangeArrowheads="1"/>
          </p:cNvSpPr>
          <p:nvPr/>
        </p:nvSpPr>
        <p:spPr bwMode="auto">
          <a:xfrm>
            <a:off x="314157" y="808831"/>
            <a:ext cx="10351146" cy="400110"/>
          </a:xfrm>
          <a:prstGeom prst="rect">
            <a:avLst/>
          </a:prstGeom>
          <a:noFill/>
          <a:ln w="9525">
            <a:noFill/>
            <a:miter lim="800000"/>
            <a:headEnd/>
            <a:tailEnd/>
          </a:ln>
          <a:effectLst/>
        </p:spPr>
        <p:txBody>
          <a:bodyPr wrap="square">
            <a:spAutoFit/>
          </a:bodyPr>
          <a:lstStyle/>
          <a:p>
            <a:pPr marL="342900" indent="-342900" algn="l">
              <a:spcBef>
                <a:spcPct val="50000"/>
              </a:spcBef>
              <a:buFont typeface="Wingdings" panose="05000000000000000000" pitchFamily="2" charset="2"/>
              <a:buChar char="q"/>
              <a:defRPr/>
            </a:pPr>
            <a:r>
              <a:rPr lang="es-AR" sz="2000" b="1" dirty="0" smtClean="0">
                <a:solidFill>
                  <a:srgbClr val="FF3300"/>
                </a:solidFill>
                <a:latin typeface="Arial" charset="0"/>
              </a:rPr>
              <a:t>Aplicación a un inversor monofásico PWM para controlar la tensión de salida </a:t>
            </a:r>
            <a:endParaRPr lang="es-AR" sz="2000" dirty="0">
              <a:effectLst>
                <a:outerShdw blurRad="38100" dist="38100" dir="2700000" algn="tl">
                  <a:srgbClr val="C0C0C0"/>
                </a:outerShdw>
              </a:effectLst>
              <a:latin typeface="Arial" charset="0"/>
            </a:endParaRPr>
          </a:p>
        </p:txBody>
      </p:sp>
      <p:sp>
        <p:nvSpPr>
          <p:cNvPr id="5" name="Rectángulo 4"/>
          <p:cNvSpPr/>
          <p:nvPr/>
        </p:nvSpPr>
        <p:spPr>
          <a:xfrm>
            <a:off x="314157" y="1342635"/>
            <a:ext cx="2777001" cy="400110"/>
          </a:xfrm>
          <a:prstGeom prst="rect">
            <a:avLst/>
          </a:prstGeom>
          <a:solidFill>
            <a:schemeClr val="accent4">
              <a:lumMod val="40000"/>
              <a:lumOff val="60000"/>
            </a:schemeClr>
          </a:solidFill>
        </p:spPr>
        <p:txBody>
          <a:bodyPr wrap="square">
            <a:spAutoFit/>
          </a:bodyPr>
          <a:lstStyle/>
          <a:p>
            <a:pPr algn="just"/>
            <a:r>
              <a:rPr lang="es-AR" sz="2000" dirty="0" smtClean="0">
                <a:solidFill>
                  <a:srgbClr val="0000FF"/>
                </a:solidFill>
                <a:latin typeface="Times New Roman" panose="02020603050405020304" pitchFamily="18" charset="0"/>
                <a:cs typeface="Times New Roman" panose="02020603050405020304" pitchFamily="18" charset="0"/>
              </a:rPr>
              <a:t>Parámetros de la planta: </a:t>
            </a:r>
            <a:endParaRPr lang="es-AR" sz="2000" baseline="-25000" dirty="0"/>
          </a:p>
        </p:txBody>
      </p:sp>
      <p:graphicFrame>
        <p:nvGraphicFramePr>
          <p:cNvPr id="6" name="Objeto 5"/>
          <p:cNvGraphicFramePr>
            <a:graphicFrameLocks noChangeAspect="1"/>
          </p:cNvGraphicFramePr>
          <p:nvPr>
            <p:extLst/>
          </p:nvPr>
        </p:nvGraphicFramePr>
        <p:xfrm>
          <a:off x="3196832" y="1329813"/>
          <a:ext cx="6072188" cy="487363"/>
        </p:xfrm>
        <a:graphic>
          <a:graphicData uri="http://schemas.openxmlformats.org/presentationml/2006/ole">
            <mc:AlternateContent xmlns:mc="http://schemas.openxmlformats.org/markup-compatibility/2006">
              <mc:Choice xmlns:v="urn:schemas-microsoft-com:vml" Requires="v">
                <p:oleObj spid="_x0000_s525342" name="Equation" r:id="rId4" imgW="3047760" imgH="241200" progId="Equation.DSMT4">
                  <p:embed/>
                </p:oleObj>
              </mc:Choice>
              <mc:Fallback>
                <p:oleObj name="Equation" r:id="rId4" imgW="3047760" imgH="241200" progId="Equation.DSMT4">
                  <p:embed/>
                  <p:pic>
                    <p:nvPicPr>
                      <p:cNvPr id="6" name="Objeto 5"/>
                      <p:cNvPicPr>
                        <a:picLocks noChangeAspect="1" noChangeArrowheads="1"/>
                      </p:cNvPicPr>
                      <p:nvPr/>
                    </p:nvPicPr>
                    <p:blipFill>
                      <a:blip r:embed="rId5"/>
                      <a:srcRect/>
                      <a:stretch>
                        <a:fillRect/>
                      </a:stretch>
                    </p:blipFill>
                    <p:spPr bwMode="auto">
                      <a:xfrm>
                        <a:off x="3196832" y="1329813"/>
                        <a:ext cx="6072188" cy="487363"/>
                      </a:xfrm>
                      <a:prstGeom prst="rect">
                        <a:avLst/>
                      </a:prstGeom>
                      <a:noFill/>
                    </p:spPr>
                  </p:pic>
                </p:oleObj>
              </mc:Fallback>
            </mc:AlternateContent>
          </a:graphicData>
        </a:graphic>
      </p:graphicFrame>
      <p:graphicFrame>
        <p:nvGraphicFramePr>
          <p:cNvPr id="7" name="Objeto 6"/>
          <p:cNvGraphicFramePr>
            <a:graphicFrameLocks noChangeAspect="1"/>
          </p:cNvGraphicFramePr>
          <p:nvPr>
            <p:extLst/>
          </p:nvPr>
        </p:nvGraphicFramePr>
        <p:xfrm>
          <a:off x="314157" y="1827452"/>
          <a:ext cx="10271126" cy="461962"/>
        </p:xfrm>
        <a:graphic>
          <a:graphicData uri="http://schemas.openxmlformats.org/presentationml/2006/ole">
            <mc:AlternateContent xmlns:mc="http://schemas.openxmlformats.org/markup-compatibility/2006">
              <mc:Choice xmlns:v="urn:schemas-microsoft-com:vml" Requires="v">
                <p:oleObj spid="_x0000_s525343" name="Equation" r:id="rId6" imgW="5155920" imgH="228600" progId="Equation.DSMT4">
                  <p:embed/>
                </p:oleObj>
              </mc:Choice>
              <mc:Fallback>
                <p:oleObj name="Equation" r:id="rId6" imgW="5155920" imgH="228600" progId="Equation.DSMT4">
                  <p:embed/>
                  <p:pic>
                    <p:nvPicPr>
                      <p:cNvPr id="7" name="Objeto 6"/>
                      <p:cNvPicPr>
                        <a:picLocks noChangeAspect="1" noChangeArrowheads="1"/>
                      </p:cNvPicPr>
                      <p:nvPr/>
                    </p:nvPicPr>
                    <p:blipFill>
                      <a:blip r:embed="rId7"/>
                      <a:srcRect/>
                      <a:stretch>
                        <a:fillRect/>
                      </a:stretch>
                    </p:blipFill>
                    <p:spPr bwMode="auto">
                      <a:xfrm>
                        <a:off x="314157" y="1827452"/>
                        <a:ext cx="10271126" cy="461962"/>
                      </a:xfrm>
                      <a:prstGeom prst="rect">
                        <a:avLst/>
                      </a:prstGeom>
                      <a:noFill/>
                    </p:spPr>
                  </p:pic>
                </p:oleObj>
              </mc:Fallback>
            </mc:AlternateContent>
          </a:graphicData>
        </a:graphic>
      </p:graphicFrame>
      <p:sp>
        <p:nvSpPr>
          <p:cNvPr id="8" name="Rectángulo 7"/>
          <p:cNvSpPr/>
          <p:nvPr/>
        </p:nvSpPr>
        <p:spPr>
          <a:xfrm>
            <a:off x="314157" y="2435687"/>
            <a:ext cx="11233178" cy="707886"/>
          </a:xfrm>
          <a:prstGeom prst="rect">
            <a:avLst/>
          </a:prstGeom>
          <a:solidFill>
            <a:schemeClr val="accent4">
              <a:lumMod val="40000"/>
              <a:lumOff val="60000"/>
            </a:schemeClr>
          </a:solidFill>
        </p:spPr>
        <p:txBody>
          <a:bodyPr wrap="square">
            <a:spAutoFit/>
          </a:bodyPr>
          <a:lstStyle/>
          <a:p>
            <a:pPr algn="just"/>
            <a:r>
              <a:rPr lang="es-AR" sz="2000" dirty="0" smtClean="0">
                <a:solidFill>
                  <a:srgbClr val="0000FF"/>
                </a:solidFill>
                <a:latin typeface="Times New Roman" panose="02020603050405020304" pitchFamily="18" charset="0"/>
                <a:cs typeface="Times New Roman" panose="02020603050405020304" pitchFamily="18" charset="0"/>
              </a:rPr>
              <a:t>Para </a:t>
            </a:r>
            <a:r>
              <a:rPr lang="es-AR" sz="2000" smtClean="0">
                <a:solidFill>
                  <a:srgbClr val="0000FF"/>
                </a:solidFill>
                <a:latin typeface="Times New Roman" panose="02020603050405020304" pitchFamily="18" charset="0"/>
                <a:cs typeface="Times New Roman" panose="02020603050405020304" pitchFamily="18" charset="0"/>
              </a:rPr>
              <a:t>carga no lineal </a:t>
            </a:r>
            <a:r>
              <a:rPr lang="es-AR" sz="2000" dirty="0" smtClean="0">
                <a:solidFill>
                  <a:srgbClr val="0000FF"/>
                </a:solidFill>
                <a:latin typeface="Times New Roman" panose="02020603050405020304" pitchFamily="18" charset="0"/>
                <a:cs typeface="Times New Roman" panose="02020603050405020304" pitchFamily="18" charset="0"/>
              </a:rPr>
              <a:t>se considera un rechazo de hasta la 11ra armónica. Las ganancias para el diseño del controlador resonante de la componente fundamental y de las componentes armónicas, resultan: </a:t>
            </a:r>
            <a:endParaRPr lang="es-AR" sz="2000" baseline="-25000" dirty="0"/>
          </a:p>
        </p:txBody>
      </p:sp>
      <p:graphicFrame>
        <p:nvGraphicFramePr>
          <p:cNvPr id="10" name="Objeto 9"/>
          <p:cNvGraphicFramePr>
            <a:graphicFrameLocks noChangeAspect="1"/>
          </p:cNvGraphicFramePr>
          <p:nvPr>
            <p:extLst/>
          </p:nvPr>
        </p:nvGraphicFramePr>
        <p:xfrm>
          <a:off x="314157" y="3300122"/>
          <a:ext cx="2959100" cy="487362"/>
        </p:xfrm>
        <a:graphic>
          <a:graphicData uri="http://schemas.openxmlformats.org/presentationml/2006/ole">
            <mc:AlternateContent xmlns:mc="http://schemas.openxmlformats.org/markup-compatibility/2006">
              <mc:Choice xmlns:v="urn:schemas-microsoft-com:vml" Requires="v">
                <p:oleObj spid="_x0000_s525344" name="Equation" r:id="rId8" imgW="1485720" imgH="241200" progId="Equation.DSMT4">
                  <p:embed/>
                </p:oleObj>
              </mc:Choice>
              <mc:Fallback>
                <p:oleObj name="Equation" r:id="rId8" imgW="1485720" imgH="241200" progId="Equation.DSMT4">
                  <p:embed/>
                  <p:pic>
                    <p:nvPicPr>
                      <p:cNvPr id="10" name="Objeto 9"/>
                      <p:cNvPicPr>
                        <a:picLocks noChangeAspect="1" noChangeArrowheads="1"/>
                      </p:cNvPicPr>
                      <p:nvPr/>
                    </p:nvPicPr>
                    <p:blipFill>
                      <a:blip r:embed="rId9"/>
                      <a:srcRect/>
                      <a:stretch>
                        <a:fillRect/>
                      </a:stretch>
                    </p:blipFill>
                    <p:spPr bwMode="auto">
                      <a:xfrm>
                        <a:off x="314157" y="3300122"/>
                        <a:ext cx="2959100" cy="487362"/>
                      </a:xfrm>
                      <a:prstGeom prst="rect">
                        <a:avLst/>
                      </a:prstGeom>
                      <a:noFill/>
                    </p:spPr>
                  </p:pic>
                </p:oleObj>
              </mc:Fallback>
            </mc:AlternateContent>
          </a:graphicData>
        </a:graphic>
      </p:graphicFrame>
      <p:sp>
        <p:nvSpPr>
          <p:cNvPr id="11" name="Rectángulo 10"/>
          <p:cNvSpPr/>
          <p:nvPr/>
        </p:nvSpPr>
        <p:spPr>
          <a:xfrm>
            <a:off x="314157" y="3849909"/>
            <a:ext cx="11233178" cy="707886"/>
          </a:xfrm>
          <a:prstGeom prst="rect">
            <a:avLst/>
          </a:prstGeom>
          <a:solidFill>
            <a:schemeClr val="accent4">
              <a:lumMod val="40000"/>
              <a:lumOff val="60000"/>
            </a:schemeClr>
          </a:solidFill>
        </p:spPr>
        <p:txBody>
          <a:bodyPr wrap="square">
            <a:spAutoFit/>
          </a:bodyPr>
          <a:lstStyle/>
          <a:p>
            <a:pPr algn="just"/>
            <a:r>
              <a:rPr lang="es-AR" sz="2000" dirty="0" smtClean="0">
                <a:solidFill>
                  <a:srgbClr val="0000FF"/>
                </a:solidFill>
                <a:latin typeface="Times New Roman" panose="02020603050405020304" pitchFamily="18" charset="0"/>
                <a:cs typeface="Times New Roman" panose="02020603050405020304" pitchFamily="18" charset="0"/>
              </a:rPr>
              <a:t>Para obtener las funciones de transferencia de las etapas resonantes, se utiliza la aproximación del ZOH. Las respectivas ganancias de los controladores, resultan: </a:t>
            </a:r>
            <a:endParaRPr lang="es-AR" sz="2000" baseline="-25000" dirty="0"/>
          </a:p>
        </p:txBody>
      </p:sp>
      <p:graphicFrame>
        <p:nvGraphicFramePr>
          <p:cNvPr id="12" name="Objeto 11"/>
          <p:cNvGraphicFramePr>
            <a:graphicFrameLocks noChangeAspect="1"/>
          </p:cNvGraphicFramePr>
          <p:nvPr>
            <p:extLst/>
          </p:nvPr>
        </p:nvGraphicFramePr>
        <p:xfrm>
          <a:off x="295233" y="4737100"/>
          <a:ext cx="5416550" cy="922338"/>
        </p:xfrm>
        <a:graphic>
          <a:graphicData uri="http://schemas.openxmlformats.org/presentationml/2006/ole">
            <mc:AlternateContent xmlns:mc="http://schemas.openxmlformats.org/markup-compatibility/2006">
              <mc:Choice xmlns:v="urn:schemas-microsoft-com:vml" Requires="v">
                <p:oleObj spid="_x0000_s525345" name="Equation" r:id="rId10" imgW="2717640" imgH="457200" progId="Equation.DSMT4">
                  <p:embed/>
                </p:oleObj>
              </mc:Choice>
              <mc:Fallback>
                <p:oleObj name="Equation" r:id="rId10" imgW="2717640" imgH="457200" progId="Equation.DSMT4">
                  <p:embed/>
                  <p:pic>
                    <p:nvPicPr>
                      <p:cNvPr id="12" name="Objeto 11"/>
                      <p:cNvPicPr>
                        <a:picLocks noChangeAspect="1" noChangeArrowheads="1"/>
                      </p:cNvPicPr>
                      <p:nvPr/>
                    </p:nvPicPr>
                    <p:blipFill>
                      <a:blip r:embed="rId11"/>
                      <a:srcRect/>
                      <a:stretch>
                        <a:fillRect/>
                      </a:stretch>
                    </p:blipFill>
                    <p:spPr bwMode="auto">
                      <a:xfrm>
                        <a:off x="295233" y="4737100"/>
                        <a:ext cx="5416550" cy="922338"/>
                      </a:xfrm>
                      <a:prstGeom prst="rect">
                        <a:avLst/>
                      </a:prstGeom>
                      <a:noFill/>
                    </p:spPr>
                  </p:pic>
                </p:oleObj>
              </mc:Fallback>
            </mc:AlternateContent>
          </a:graphicData>
        </a:graphic>
      </p:graphicFrame>
      <p:graphicFrame>
        <p:nvGraphicFramePr>
          <p:cNvPr id="13" name="Objeto 12"/>
          <p:cNvGraphicFramePr>
            <a:graphicFrameLocks noChangeAspect="1"/>
          </p:cNvGraphicFramePr>
          <p:nvPr>
            <p:extLst/>
          </p:nvPr>
        </p:nvGraphicFramePr>
        <p:xfrm>
          <a:off x="5930746" y="4698039"/>
          <a:ext cx="5441950" cy="922338"/>
        </p:xfrm>
        <a:graphic>
          <a:graphicData uri="http://schemas.openxmlformats.org/presentationml/2006/ole">
            <mc:AlternateContent xmlns:mc="http://schemas.openxmlformats.org/markup-compatibility/2006">
              <mc:Choice xmlns:v="urn:schemas-microsoft-com:vml" Requires="v">
                <p:oleObj spid="_x0000_s525346" name="Equation" r:id="rId12" imgW="2730240" imgH="457200" progId="Equation.DSMT4">
                  <p:embed/>
                </p:oleObj>
              </mc:Choice>
              <mc:Fallback>
                <p:oleObj name="Equation" r:id="rId12" imgW="2730240" imgH="457200" progId="Equation.DSMT4">
                  <p:embed/>
                  <p:pic>
                    <p:nvPicPr>
                      <p:cNvPr id="13" name="Objeto 12"/>
                      <p:cNvPicPr>
                        <a:picLocks noChangeAspect="1" noChangeArrowheads="1"/>
                      </p:cNvPicPr>
                      <p:nvPr/>
                    </p:nvPicPr>
                    <p:blipFill>
                      <a:blip r:embed="rId13"/>
                      <a:srcRect/>
                      <a:stretch>
                        <a:fillRect/>
                      </a:stretch>
                    </p:blipFill>
                    <p:spPr bwMode="auto">
                      <a:xfrm>
                        <a:off x="5930746" y="4698039"/>
                        <a:ext cx="5441950" cy="922338"/>
                      </a:xfrm>
                      <a:prstGeom prst="rect">
                        <a:avLst/>
                      </a:prstGeom>
                      <a:noFill/>
                    </p:spPr>
                  </p:pic>
                </p:oleObj>
              </mc:Fallback>
            </mc:AlternateContent>
          </a:graphicData>
        </a:graphic>
      </p:graphicFrame>
      <p:graphicFrame>
        <p:nvGraphicFramePr>
          <p:cNvPr id="14" name="Objeto 13"/>
          <p:cNvGraphicFramePr>
            <a:graphicFrameLocks noChangeAspect="1"/>
          </p:cNvGraphicFramePr>
          <p:nvPr>
            <p:extLst/>
          </p:nvPr>
        </p:nvGraphicFramePr>
        <p:xfrm>
          <a:off x="314157" y="5607761"/>
          <a:ext cx="4803776" cy="461963"/>
        </p:xfrm>
        <a:graphic>
          <a:graphicData uri="http://schemas.openxmlformats.org/presentationml/2006/ole">
            <mc:AlternateContent xmlns:mc="http://schemas.openxmlformats.org/markup-compatibility/2006">
              <mc:Choice xmlns:v="urn:schemas-microsoft-com:vml" Requires="v">
                <p:oleObj spid="_x0000_s525347" name="Equation" r:id="rId14" imgW="2412720" imgH="228600" progId="Equation.DSMT4">
                  <p:embed/>
                </p:oleObj>
              </mc:Choice>
              <mc:Fallback>
                <p:oleObj name="Equation" r:id="rId14" imgW="2412720" imgH="228600" progId="Equation.DSMT4">
                  <p:embed/>
                  <p:pic>
                    <p:nvPicPr>
                      <p:cNvPr id="14" name="Objeto 13"/>
                      <p:cNvPicPr>
                        <a:picLocks noChangeAspect="1" noChangeArrowheads="1"/>
                      </p:cNvPicPr>
                      <p:nvPr/>
                    </p:nvPicPr>
                    <p:blipFill>
                      <a:blip r:embed="rId15"/>
                      <a:srcRect/>
                      <a:stretch>
                        <a:fillRect/>
                      </a:stretch>
                    </p:blipFill>
                    <p:spPr bwMode="auto">
                      <a:xfrm>
                        <a:off x="314157" y="5607761"/>
                        <a:ext cx="4803776" cy="461963"/>
                      </a:xfrm>
                      <a:prstGeom prst="rect">
                        <a:avLst/>
                      </a:prstGeom>
                      <a:noFill/>
                    </p:spPr>
                  </p:pic>
                </p:oleObj>
              </mc:Fallback>
            </mc:AlternateContent>
          </a:graphicData>
        </a:graphic>
      </p:graphicFrame>
      <p:sp>
        <p:nvSpPr>
          <p:cNvPr id="15" name="Rectángulo 14"/>
          <p:cNvSpPr/>
          <p:nvPr/>
        </p:nvSpPr>
        <p:spPr>
          <a:xfrm>
            <a:off x="314157" y="6208944"/>
            <a:ext cx="9072604" cy="400110"/>
          </a:xfrm>
          <a:prstGeom prst="rect">
            <a:avLst/>
          </a:prstGeom>
          <a:solidFill>
            <a:schemeClr val="accent4">
              <a:lumMod val="40000"/>
              <a:lumOff val="60000"/>
            </a:schemeClr>
          </a:solidFill>
        </p:spPr>
        <p:txBody>
          <a:bodyPr wrap="square">
            <a:spAutoFit/>
          </a:bodyPr>
          <a:lstStyle/>
          <a:p>
            <a:pPr algn="just"/>
            <a:r>
              <a:rPr lang="es-AR" sz="2000" dirty="0" smtClean="0">
                <a:solidFill>
                  <a:srgbClr val="0000FF"/>
                </a:solidFill>
                <a:latin typeface="Times New Roman" panose="02020603050405020304" pitchFamily="18" charset="0"/>
                <a:cs typeface="Times New Roman" panose="02020603050405020304" pitchFamily="18" charset="0"/>
              </a:rPr>
              <a:t>Ganancia del compensador proporcional en paralelo con los controladores resonantes: </a:t>
            </a:r>
            <a:endParaRPr lang="es-AR" sz="2000" baseline="-25000" dirty="0"/>
          </a:p>
        </p:txBody>
      </p:sp>
      <p:graphicFrame>
        <p:nvGraphicFramePr>
          <p:cNvPr id="16" name="Objeto 15"/>
          <p:cNvGraphicFramePr>
            <a:graphicFrameLocks noChangeAspect="1"/>
          </p:cNvGraphicFramePr>
          <p:nvPr>
            <p:extLst/>
          </p:nvPr>
        </p:nvGraphicFramePr>
        <p:xfrm>
          <a:off x="9636673" y="6208944"/>
          <a:ext cx="1339850" cy="487363"/>
        </p:xfrm>
        <a:graphic>
          <a:graphicData uri="http://schemas.openxmlformats.org/presentationml/2006/ole">
            <mc:AlternateContent xmlns:mc="http://schemas.openxmlformats.org/markup-compatibility/2006">
              <mc:Choice xmlns:v="urn:schemas-microsoft-com:vml" Requires="v">
                <p:oleObj spid="_x0000_s525348" name="Equation" r:id="rId16" imgW="672840" imgH="241200" progId="Equation.DSMT4">
                  <p:embed/>
                </p:oleObj>
              </mc:Choice>
              <mc:Fallback>
                <p:oleObj name="Equation" r:id="rId16" imgW="672840" imgH="241200" progId="Equation.DSMT4">
                  <p:embed/>
                  <p:pic>
                    <p:nvPicPr>
                      <p:cNvPr id="16" name="Objeto 15"/>
                      <p:cNvPicPr>
                        <a:picLocks noChangeAspect="1" noChangeArrowheads="1"/>
                      </p:cNvPicPr>
                      <p:nvPr/>
                    </p:nvPicPr>
                    <p:blipFill>
                      <a:blip r:embed="rId17"/>
                      <a:srcRect/>
                      <a:stretch>
                        <a:fillRect/>
                      </a:stretch>
                    </p:blipFill>
                    <p:spPr bwMode="auto">
                      <a:xfrm>
                        <a:off x="9636673" y="6208944"/>
                        <a:ext cx="1339850" cy="487363"/>
                      </a:xfrm>
                      <a:prstGeom prst="rect">
                        <a:avLst/>
                      </a:prstGeom>
                      <a:noFill/>
                    </p:spPr>
                  </p:pic>
                </p:oleObj>
              </mc:Fallback>
            </mc:AlternateContent>
          </a:graphicData>
        </a:graphic>
      </p:graphicFrame>
    </p:spTree>
    <p:extLst>
      <p:ext uri="{BB962C8B-B14F-4D97-AF65-F5344CB8AC3E}">
        <p14:creationId xmlns:p14="http://schemas.microsoft.com/office/powerpoint/2010/main" val="290364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srcRect l="9534" t="2900" r="8336" b="3245"/>
          <a:stretch/>
        </p:blipFill>
        <p:spPr>
          <a:xfrm>
            <a:off x="412693" y="658684"/>
            <a:ext cx="11231746" cy="6067108"/>
          </a:xfrm>
          <a:prstGeom prst="rect">
            <a:avLst/>
          </a:prstGeom>
        </p:spPr>
      </p:pic>
      <p:sp>
        <p:nvSpPr>
          <p:cNvPr id="3" name="Text Box 212"/>
          <p:cNvSpPr txBox="1">
            <a:spLocks noChangeArrowheads="1"/>
          </p:cNvSpPr>
          <p:nvPr/>
        </p:nvSpPr>
        <p:spPr bwMode="auto">
          <a:xfrm>
            <a:off x="348205" y="201930"/>
            <a:ext cx="11401429" cy="400110"/>
          </a:xfrm>
          <a:prstGeom prst="rect">
            <a:avLst/>
          </a:prstGeom>
          <a:noFill/>
          <a:ln w="9525">
            <a:noFill/>
            <a:miter lim="800000"/>
            <a:headEnd/>
            <a:tailEnd/>
          </a:ln>
          <a:effectLst/>
        </p:spPr>
        <p:txBody>
          <a:bodyPr wrap="square">
            <a:spAutoFit/>
          </a:bodyPr>
          <a:lstStyle/>
          <a:p>
            <a:pPr marL="342900" indent="-342900">
              <a:spcBef>
                <a:spcPct val="50000"/>
              </a:spcBef>
              <a:buFont typeface="Wingdings" panose="05000000000000000000" pitchFamily="2" charset="2"/>
              <a:buChar char="q"/>
              <a:defRPr/>
            </a:pPr>
            <a:r>
              <a:rPr lang="es-AR" sz="2000" b="1" dirty="0" smtClean="0">
                <a:solidFill>
                  <a:srgbClr val="FF3300"/>
                </a:solidFill>
                <a:latin typeface="Arial" charset="0"/>
              </a:rPr>
              <a:t>Análisis Comparativo de estabilidad con las planta para los 3 casos de aproximaciones</a:t>
            </a:r>
            <a:endParaRPr lang="es-AR" sz="2000" dirty="0">
              <a:effectLst>
                <a:outerShdw blurRad="38100" dist="38100" dir="2700000" algn="tl">
                  <a:srgbClr val="C0C0C0"/>
                </a:outerShdw>
              </a:effectLst>
              <a:latin typeface="Arial" charset="0"/>
            </a:endParaRPr>
          </a:p>
        </p:txBody>
      </p:sp>
      <p:sp>
        <p:nvSpPr>
          <p:cNvPr id="5" name="Rectángulo 4"/>
          <p:cNvSpPr/>
          <p:nvPr/>
        </p:nvSpPr>
        <p:spPr>
          <a:xfrm>
            <a:off x="1081467" y="4693177"/>
            <a:ext cx="6614059" cy="1477328"/>
          </a:xfrm>
          <a:prstGeom prst="rect">
            <a:avLst/>
          </a:prstGeom>
          <a:solidFill>
            <a:schemeClr val="accent4">
              <a:lumMod val="40000"/>
              <a:lumOff val="60000"/>
            </a:schemeClr>
          </a:solidFill>
        </p:spPr>
        <p:txBody>
          <a:bodyPr wrap="square">
            <a:spAutoFit/>
          </a:bodyPr>
          <a:lstStyle/>
          <a:p>
            <a:pPr algn="just"/>
            <a:r>
              <a:rPr lang="es-AR" dirty="0" smtClean="0">
                <a:solidFill>
                  <a:srgbClr val="C00000"/>
                </a:solidFill>
                <a:latin typeface="Times New Roman" panose="02020603050405020304" pitchFamily="18" charset="0"/>
                <a:cs typeface="Times New Roman" panose="02020603050405020304" pitchFamily="18" charset="0"/>
              </a:rPr>
              <a:t>Se observa que el MF es prácticamente el mismo para los 3 casos, 86° </a:t>
            </a:r>
          </a:p>
          <a:p>
            <a:pPr algn="just"/>
            <a:r>
              <a:rPr lang="es-AR" dirty="0" smtClean="0">
                <a:solidFill>
                  <a:srgbClr val="C00000"/>
                </a:solidFill>
                <a:latin typeface="Times New Roman" panose="02020603050405020304" pitchFamily="18" charset="0"/>
                <a:cs typeface="Times New Roman" panose="02020603050405020304" pitchFamily="18" charset="0"/>
              </a:rPr>
              <a:t>Los MG varían muy poco entre sí, cuyo valores son:</a:t>
            </a:r>
          </a:p>
          <a:p>
            <a:pPr marL="285750" indent="-285750" algn="just">
              <a:buFontTx/>
              <a:buChar char="-"/>
            </a:pPr>
            <a:r>
              <a:rPr lang="es-AR" dirty="0" smtClean="0">
                <a:solidFill>
                  <a:srgbClr val="C00000"/>
                </a:solidFill>
                <a:latin typeface="Times New Roman" panose="02020603050405020304" pitchFamily="18" charset="0"/>
                <a:cs typeface="Times New Roman" panose="02020603050405020304" pitchFamily="18" charset="0"/>
              </a:rPr>
              <a:t>72,3 dB para el Gr con ZOH</a:t>
            </a:r>
          </a:p>
          <a:p>
            <a:pPr marL="285750" indent="-285750" algn="just">
              <a:buFontTx/>
              <a:buChar char="-"/>
            </a:pPr>
            <a:r>
              <a:rPr lang="es-AR" dirty="0" smtClean="0">
                <a:solidFill>
                  <a:srgbClr val="C00000"/>
                </a:solidFill>
                <a:latin typeface="Times New Roman" panose="02020603050405020304" pitchFamily="18" charset="0"/>
                <a:cs typeface="Times New Roman" panose="02020603050405020304" pitchFamily="18" charset="0"/>
              </a:rPr>
              <a:t>72,5 dB para el Gr con FOH</a:t>
            </a:r>
          </a:p>
          <a:p>
            <a:pPr marL="285750" indent="-285750" algn="just">
              <a:buFontTx/>
              <a:buChar char="-"/>
            </a:pPr>
            <a:r>
              <a:rPr lang="es-AR" dirty="0" smtClean="0">
                <a:solidFill>
                  <a:srgbClr val="C00000"/>
                </a:solidFill>
                <a:latin typeface="Times New Roman" panose="02020603050405020304" pitchFamily="18" charset="0"/>
                <a:cs typeface="Times New Roman" panose="02020603050405020304" pitchFamily="18" charset="0"/>
              </a:rPr>
              <a:t>70,8 dB para el Gr con Invariancia al Impulso</a:t>
            </a:r>
          </a:p>
        </p:txBody>
      </p:sp>
      <p:graphicFrame>
        <p:nvGraphicFramePr>
          <p:cNvPr id="8" name="Objeto 7"/>
          <p:cNvGraphicFramePr>
            <a:graphicFrameLocks noChangeAspect="1"/>
          </p:cNvGraphicFramePr>
          <p:nvPr>
            <p:extLst/>
          </p:nvPr>
        </p:nvGraphicFramePr>
        <p:xfrm>
          <a:off x="2719669" y="3057371"/>
          <a:ext cx="1036637" cy="487362"/>
        </p:xfrm>
        <a:graphic>
          <a:graphicData uri="http://schemas.openxmlformats.org/presentationml/2006/ole">
            <mc:AlternateContent xmlns:mc="http://schemas.openxmlformats.org/markup-compatibility/2006">
              <mc:Choice xmlns:v="urn:schemas-microsoft-com:vml" Requires="v">
                <p:oleObj spid="_x0000_s526342" name="Equation" r:id="rId4" imgW="520560" imgH="241200" progId="Equation.DSMT4">
                  <p:embed/>
                </p:oleObj>
              </mc:Choice>
              <mc:Fallback>
                <p:oleObj name="Equation" r:id="rId4" imgW="520560" imgH="241200" progId="Equation.DSMT4">
                  <p:embed/>
                  <p:pic>
                    <p:nvPicPr>
                      <p:cNvPr id="8" name="Objeto 7"/>
                      <p:cNvPicPr>
                        <a:picLocks noChangeAspect="1" noChangeArrowheads="1"/>
                      </p:cNvPicPr>
                      <p:nvPr/>
                    </p:nvPicPr>
                    <p:blipFill>
                      <a:blip r:embed="rId5"/>
                      <a:srcRect/>
                      <a:stretch>
                        <a:fillRect/>
                      </a:stretch>
                    </p:blipFill>
                    <p:spPr bwMode="auto">
                      <a:xfrm>
                        <a:off x="2719669" y="3057371"/>
                        <a:ext cx="1036637" cy="487362"/>
                      </a:xfrm>
                      <a:prstGeom prst="rect">
                        <a:avLst/>
                      </a:prstGeom>
                      <a:solidFill>
                        <a:srgbClr val="FFC000"/>
                      </a:solidFill>
                    </p:spPr>
                  </p:pic>
                </p:oleObj>
              </mc:Fallback>
            </mc:AlternateContent>
          </a:graphicData>
        </a:graphic>
      </p:graphicFrame>
    </p:spTree>
    <p:extLst>
      <p:ext uri="{BB962C8B-B14F-4D97-AF65-F5344CB8AC3E}">
        <p14:creationId xmlns:p14="http://schemas.microsoft.com/office/powerpoint/2010/main" val="239800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9664" t="3176" r="8401" b="3107"/>
          <a:stretch/>
        </p:blipFill>
        <p:spPr>
          <a:xfrm>
            <a:off x="453152" y="684105"/>
            <a:ext cx="11232000" cy="6072803"/>
          </a:xfrm>
          <a:prstGeom prst="rect">
            <a:avLst/>
          </a:prstGeom>
        </p:spPr>
      </p:pic>
      <p:sp>
        <p:nvSpPr>
          <p:cNvPr id="5" name="Rectángulo 4"/>
          <p:cNvSpPr/>
          <p:nvPr/>
        </p:nvSpPr>
        <p:spPr>
          <a:xfrm>
            <a:off x="1081467" y="4693177"/>
            <a:ext cx="6614059" cy="1477328"/>
          </a:xfrm>
          <a:prstGeom prst="rect">
            <a:avLst/>
          </a:prstGeom>
          <a:solidFill>
            <a:schemeClr val="accent4">
              <a:lumMod val="40000"/>
              <a:lumOff val="60000"/>
            </a:schemeClr>
          </a:solidFill>
        </p:spPr>
        <p:txBody>
          <a:bodyPr wrap="square">
            <a:spAutoFit/>
          </a:bodyPr>
          <a:lstStyle/>
          <a:p>
            <a:pPr algn="just"/>
            <a:r>
              <a:rPr lang="es-AR" dirty="0" smtClean="0">
                <a:solidFill>
                  <a:srgbClr val="C00000"/>
                </a:solidFill>
                <a:latin typeface="Times New Roman" panose="02020603050405020304" pitchFamily="18" charset="0"/>
                <a:cs typeface="Times New Roman" panose="02020603050405020304" pitchFamily="18" charset="0"/>
              </a:rPr>
              <a:t>Se observa que el MF es prácticamente el mismo para los 3 casos, 86° </a:t>
            </a:r>
          </a:p>
          <a:p>
            <a:pPr algn="just"/>
            <a:r>
              <a:rPr lang="es-AR" dirty="0" smtClean="0">
                <a:solidFill>
                  <a:srgbClr val="C00000"/>
                </a:solidFill>
                <a:latin typeface="Times New Roman" panose="02020603050405020304" pitchFamily="18" charset="0"/>
                <a:cs typeface="Times New Roman" panose="02020603050405020304" pitchFamily="18" charset="0"/>
              </a:rPr>
              <a:t>Los MG varían muy poco entre sí, cuyo valores son:</a:t>
            </a:r>
          </a:p>
          <a:p>
            <a:pPr marL="285750" indent="-285750" algn="just">
              <a:buFontTx/>
              <a:buChar char="-"/>
            </a:pPr>
            <a:r>
              <a:rPr lang="es-AR" b="1" dirty="0" smtClean="0">
                <a:solidFill>
                  <a:srgbClr val="C00000"/>
                </a:solidFill>
                <a:latin typeface="Times New Roman" panose="02020603050405020304" pitchFamily="18" charset="0"/>
                <a:cs typeface="Times New Roman" panose="02020603050405020304" pitchFamily="18" charset="0"/>
              </a:rPr>
              <a:t>32,3 dB</a:t>
            </a:r>
            <a:r>
              <a:rPr lang="es-AR" dirty="0" smtClean="0">
                <a:solidFill>
                  <a:srgbClr val="C00000"/>
                </a:solidFill>
                <a:latin typeface="Times New Roman" panose="02020603050405020304" pitchFamily="18" charset="0"/>
                <a:cs typeface="Times New Roman" panose="02020603050405020304" pitchFamily="18" charset="0"/>
              </a:rPr>
              <a:t> para el Gr con ZOH</a:t>
            </a:r>
          </a:p>
          <a:p>
            <a:pPr marL="285750" indent="-285750" algn="just">
              <a:buFontTx/>
              <a:buChar char="-"/>
            </a:pPr>
            <a:r>
              <a:rPr lang="es-AR" b="1" dirty="0" smtClean="0">
                <a:solidFill>
                  <a:srgbClr val="C00000"/>
                </a:solidFill>
                <a:latin typeface="Times New Roman" panose="02020603050405020304" pitchFamily="18" charset="0"/>
                <a:cs typeface="Times New Roman" panose="02020603050405020304" pitchFamily="18" charset="0"/>
              </a:rPr>
              <a:t>32,5 dB</a:t>
            </a:r>
            <a:r>
              <a:rPr lang="es-AR" dirty="0" smtClean="0">
                <a:solidFill>
                  <a:srgbClr val="C00000"/>
                </a:solidFill>
                <a:latin typeface="Times New Roman" panose="02020603050405020304" pitchFamily="18" charset="0"/>
                <a:cs typeface="Times New Roman" panose="02020603050405020304" pitchFamily="18" charset="0"/>
              </a:rPr>
              <a:t> para el Gr con FOH</a:t>
            </a:r>
          </a:p>
          <a:p>
            <a:pPr marL="285750" indent="-285750" algn="just">
              <a:buFontTx/>
              <a:buChar char="-"/>
            </a:pPr>
            <a:r>
              <a:rPr lang="es-AR" b="1" dirty="0" smtClean="0">
                <a:solidFill>
                  <a:srgbClr val="C00000"/>
                </a:solidFill>
                <a:latin typeface="Times New Roman" panose="02020603050405020304" pitchFamily="18" charset="0"/>
                <a:cs typeface="Times New Roman" panose="02020603050405020304" pitchFamily="18" charset="0"/>
              </a:rPr>
              <a:t>30,8 dB</a:t>
            </a:r>
            <a:r>
              <a:rPr lang="es-AR" dirty="0" smtClean="0">
                <a:solidFill>
                  <a:srgbClr val="C00000"/>
                </a:solidFill>
                <a:latin typeface="Times New Roman" panose="02020603050405020304" pitchFamily="18" charset="0"/>
                <a:cs typeface="Times New Roman" panose="02020603050405020304" pitchFamily="18" charset="0"/>
              </a:rPr>
              <a:t> para el Gr con Invariancia al Impulso</a:t>
            </a:r>
          </a:p>
        </p:txBody>
      </p:sp>
      <p:graphicFrame>
        <p:nvGraphicFramePr>
          <p:cNvPr id="8" name="Objeto 7"/>
          <p:cNvGraphicFramePr>
            <a:graphicFrameLocks noChangeAspect="1"/>
          </p:cNvGraphicFramePr>
          <p:nvPr>
            <p:extLst/>
          </p:nvPr>
        </p:nvGraphicFramePr>
        <p:xfrm>
          <a:off x="2555875" y="3057525"/>
          <a:ext cx="1365250" cy="487363"/>
        </p:xfrm>
        <a:graphic>
          <a:graphicData uri="http://schemas.openxmlformats.org/presentationml/2006/ole">
            <mc:AlternateContent xmlns:mc="http://schemas.openxmlformats.org/markup-compatibility/2006">
              <mc:Choice xmlns:v="urn:schemas-microsoft-com:vml" Requires="v">
                <p:oleObj spid="_x0000_s527366" name="Equation" r:id="rId4" imgW="685800" imgH="241200" progId="Equation.DSMT4">
                  <p:embed/>
                </p:oleObj>
              </mc:Choice>
              <mc:Fallback>
                <p:oleObj name="Equation" r:id="rId4" imgW="685800" imgH="241200" progId="Equation.DSMT4">
                  <p:embed/>
                  <p:pic>
                    <p:nvPicPr>
                      <p:cNvPr id="8" name="Objeto 7"/>
                      <p:cNvPicPr>
                        <a:picLocks noChangeAspect="1" noChangeArrowheads="1"/>
                      </p:cNvPicPr>
                      <p:nvPr/>
                    </p:nvPicPr>
                    <p:blipFill>
                      <a:blip r:embed="rId5"/>
                      <a:srcRect/>
                      <a:stretch>
                        <a:fillRect/>
                      </a:stretch>
                    </p:blipFill>
                    <p:spPr bwMode="auto">
                      <a:xfrm>
                        <a:off x="2555875" y="3057525"/>
                        <a:ext cx="1365250" cy="487363"/>
                      </a:xfrm>
                      <a:prstGeom prst="rect">
                        <a:avLst/>
                      </a:prstGeom>
                      <a:solidFill>
                        <a:srgbClr val="FFC000"/>
                      </a:solidFill>
                    </p:spPr>
                  </p:pic>
                </p:oleObj>
              </mc:Fallback>
            </mc:AlternateContent>
          </a:graphicData>
        </a:graphic>
      </p:graphicFrame>
      <p:sp>
        <p:nvSpPr>
          <p:cNvPr id="9" name="Text Box 212"/>
          <p:cNvSpPr txBox="1">
            <a:spLocks noChangeArrowheads="1"/>
          </p:cNvSpPr>
          <p:nvPr/>
        </p:nvSpPr>
        <p:spPr bwMode="auto">
          <a:xfrm>
            <a:off x="348205" y="201930"/>
            <a:ext cx="11401429" cy="400110"/>
          </a:xfrm>
          <a:prstGeom prst="rect">
            <a:avLst/>
          </a:prstGeom>
          <a:noFill/>
          <a:ln w="9525">
            <a:noFill/>
            <a:miter lim="800000"/>
            <a:headEnd/>
            <a:tailEnd/>
          </a:ln>
          <a:effectLst/>
        </p:spPr>
        <p:txBody>
          <a:bodyPr wrap="square">
            <a:spAutoFit/>
          </a:bodyPr>
          <a:lstStyle/>
          <a:p>
            <a:pPr marL="342900" indent="-342900">
              <a:spcBef>
                <a:spcPct val="50000"/>
              </a:spcBef>
              <a:buFont typeface="Wingdings" panose="05000000000000000000" pitchFamily="2" charset="2"/>
              <a:buChar char="q"/>
              <a:defRPr/>
            </a:pPr>
            <a:r>
              <a:rPr lang="es-AR" sz="2000" b="1" dirty="0" smtClean="0">
                <a:solidFill>
                  <a:srgbClr val="FF3300"/>
                </a:solidFill>
                <a:latin typeface="Arial" charset="0"/>
              </a:rPr>
              <a:t>Análisis Comparativo de estabilidad con las planta para los 3 casos de aproximaciones</a:t>
            </a:r>
            <a:endParaRPr lang="es-AR" sz="2000"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4818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6</a:t>
            </a:fld>
            <a:endParaRPr lang="es-ES" b="1" dirty="0">
              <a:solidFill>
                <a:schemeClr val="tx1"/>
              </a:solidFill>
            </a:endParaRPr>
          </a:p>
        </p:txBody>
      </p:sp>
      <p:graphicFrame>
        <p:nvGraphicFramePr>
          <p:cNvPr id="19" name="1 Objeto"/>
          <p:cNvGraphicFramePr>
            <a:graphicFrameLocks noChangeAspect="1"/>
          </p:cNvGraphicFramePr>
          <p:nvPr>
            <p:extLst/>
          </p:nvPr>
        </p:nvGraphicFramePr>
        <p:xfrm>
          <a:off x="3593814" y="3607743"/>
          <a:ext cx="5341577" cy="396856"/>
        </p:xfrm>
        <a:graphic>
          <a:graphicData uri="http://schemas.openxmlformats.org/presentationml/2006/ole">
            <mc:AlternateContent xmlns:mc="http://schemas.openxmlformats.org/markup-compatibility/2006">
              <mc:Choice xmlns:v="urn:schemas-microsoft-com:vml" Requires="v">
                <p:oleObj spid="_x0000_s489506" name="Equation" r:id="rId4" imgW="2692080" imgH="203040" progId="Equation.DSMT4">
                  <p:embed/>
                </p:oleObj>
              </mc:Choice>
              <mc:Fallback>
                <p:oleObj name="Equation" r:id="rId4" imgW="2692080" imgH="203040" progId="Equation.DSMT4">
                  <p:embed/>
                  <p:pic>
                    <p:nvPicPr>
                      <p:cNvPr id="19" name="1 Objeto"/>
                      <p:cNvPicPr>
                        <a:picLocks noChangeAspect="1" noChangeArrowheads="1"/>
                      </p:cNvPicPr>
                      <p:nvPr/>
                    </p:nvPicPr>
                    <p:blipFill>
                      <a:blip r:embed="rId5"/>
                      <a:srcRect/>
                      <a:stretch>
                        <a:fillRect/>
                      </a:stretch>
                    </p:blipFill>
                    <p:spPr bwMode="auto">
                      <a:xfrm>
                        <a:off x="3593814" y="3607743"/>
                        <a:ext cx="5341577" cy="396856"/>
                      </a:xfrm>
                      <a:prstGeom prst="rect">
                        <a:avLst/>
                      </a:prstGeom>
                      <a:noFill/>
                      <a:ln>
                        <a:noFill/>
                      </a:ln>
                      <a:extLst/>
                    </p:spPr>
                  </p:pic>
                </p:oleObj>
              </mc:Fallback>
            </mc:AlternateContent>
          </a:graphicData>
        </a:graphic>
      </p:graphicFrame>
      <p:sp>
        <p:nvSpPr>
          <p:cNvPr id="20" name="Rectángulo 19"/>
          <p:cNvSpPr/>
          <p:nvPr/>
        </p:nvSpPr>
        <p:spPr>
          <a:xfrm>
            <a:off x="157887" y="4291015"/>
            <a:ext cx="3198311" cy="369332"/>
          </a:xfrm>
          <a:prstGeom prst="rect">
            <a:avLst/>
          </a:prstGeom>
        </p:spPr>
        <p:txBody>
          <a:bodyPr wrap="none">
            <a:spAutoFit/>
          </a:bodyPr>
          <a:lstStyle/>
          <a:p>
            <a:r>
              <a:rPr lang="es-AR" dirty="0" smtClean="0">
                <a:solidFill>
                  <a:srgbClr val="008000"/>
                </a:solidFill>
              </a:rPr>
              <a:t>Sumando estos coeficientes: </a:t>
            </a:r>
            <a:endParaRPr lang="es-AR" dirty="0"/>
          </a:p>
        </p:txBody>
      </p:sp>
      <p:sp>
        <p:nvSpPr>
          <p:cNvPr id="33" name="Rectángulo 32"/>
          <p:cNvSpPr/>
          <p:nvPr/>
        </p:nvSpPr>
        <p:spPr>
          <a:xfrm>
            <a:off x="191344" y="3661285"/>
            <a:ext cx="3602058" cy="400110"/>
          </a:xfrm>
          <a:prstGeom prst="rect">
            <a:avLst/>
          </a:prstGeom>
        </p:spPr>
        <p:txBody>
          <a:bodyPr wrap="square">
            <a:spAutoFit/>
          </a:bodyPr>
          <a:lstStyle/>
          <a:p>
            <a:r>
              <a:rPr lang="es-AR" dirty="0" smtClean="0">
                <a:solidFill>
                  <a:srgbClr val="008000"/>
                </a:solidFill>
              </a:rPr>
              <a:t>Siendo los coeficientes de </a:t>
            </a:r>
            <a:r>
              <a:rPr lang="es-AR" sz="2000" i="1" dirty="0" smtClean="0">
                <a:solidFill>
                  <a:srgbClr val="008000"/>
                </a:solidFill>
                <a:latin typeface="Times New Roman" panose="02020603050405020304" pitchFamily="18" charset="0"/>
                <a:cs typeface="Times New Roman" panose="02020603050405020304" pitchFamily="18" charset="0"/>
              </a:rPr>
              <a:t>P</a:t>
            </a:r>
            <a:r>
              <a:rPr lang="es-AR" sz="2000" dirty="0" smtClean="0">
                <a:solidFill>
                  <a:srgbClr val="008000"/>
                </a:solidFill>
                <a:latin typeface="Times New Roman" panose="02020603050405020304" pitchFamily="18" charset="0"/>
                <a:cs typeface="Times New Roman" panose="02020603050405020304" pitchFamily="18" charset="0"/>
              </a:rPr>
              <a:t>(</a:t>
            </a:r>
            <a:r>
              <a:rPr lang="es-AR" sz="2000" i="1" dirty="0" smtClean="0">
                <a:solidFill>
                  <a:srgbClr val="008000"/>
                </a:solidFill>
                <a:latin typeface="Times New Roman" panose="02020603050405020304" pitchFamily="18" charset="0"/>
                <a:cs typeface="Times New Roman" panose="02020603050405020304" pitchFamily="18" charset="0"/>
              </a:rPr>
              <a:t>z</a:t>
            </a:r>
            <a:r>
              <a:rPr lang="es-AR" sz="2000"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rPr>
              <a:t>:</a:t>
            </a:r>
            <a:endParaRPr lang="es-AR" dirty="0">
              <a:solidFill>
                <a:srgbClr val="008000"/>
              </a:solidFill>
            </a:endParaRPr>
          </a:p>
        </p:txBody>
      </p:sp>
      <p:sp>
        <p:nvSpPr>
          <p:cNvPr id="45" name="Rectángulo 44"/>
          <p:cNvSpPr/>
          <p:nvPr/>
        </p:nvSpPr>
        <p:spPr>
          <a:xfrm>
            <a:off x="157887" y="1958820"/>
            <a:ext cx="10217384" cy="369332"/>
          </a:xfrm>
          <a:prstGeom prst="rect">
            <a:avLst/>
          </a:prstGeom>
        </p:spPr>
        <p:txBody>
          <a:bodyPr wrap="square">
            <a:spAutoFit/>
          </a:bodyPr>
          <a:lstStyle/>
          <a:p>
            <a:r>
              <a:rPr lang="es-AR" dirty="0" smtClean="0">
                <a:solidFill>
                  <a:srgbClr val="008000"/>
                </a:solidFill>
              </a:rPr>
              <a:t>Si a la relación anterior la dividimos en el numerador y denominador por </a:t>
            </a:r>
            <a:r>
              <a:rPr lang="es-AR" i="1" dirty="0" smtClean="0">
                <a:solidFill>
                  <a:srgbClr val="008000"/>
                </a:solidFill>
                <a:latin typeface="Times New Roman" panose="02020603050405020304" pitchFamily="18" charset="0"/>
                <a:cs typeface="Times New Roman" panose="02020603050405020304" pitchFamily="18" charset="0"/>
              </a:rPr>
              <a:t>q</a:t>
            </a:r>
            <a:r>
              <a:rPr lang="es-AR" baseline="-25000" dirty="0" smtClean="0">
                <a:solidFill>
                  <a:srgbClr val="008000"/>
                </a:solidFill>
                <a:latin typeface="Times New Roman" panose="02020603050405020304" pitchFamily="18" charset="0"/>
                <a:cs typeface="Times New Roman" panose="02020603050405020304" pitchFamily="18" charset="0"/>
              </a:rPr>
              <a:t>0</a:t>
            </a:r>
            <a:r>
              <a:rPr lang="es-AR" dirty="0" smtClean="0">
                <a:solidFill>
                  <a:srgbClr val="008000"/>
                </a:solidFill>
              </a:rPr>
              <a:t>, puede escribirse: </a:t>
            </a:r>
            <a:endParaRPr lang="es-AR" dirty="0"/>
          </a:p>
        </p:txBody>
      </p:sp>
      <p:graphicFrame>
        <p:nvGraphicFramePr>
          <p:cNvPr id="46" name="1 Objeto"/>
          <p:cNvGraphicFramePr>
            <a:graphicFrameLocks noChangeAspect="1"/>
          </p:cNvGraphicFramePr>
          <p:nvPr>
            <p:extLst/>
          </p:nvPr>
        </p:nvGraphicFramePr>
        <p:xfrm>
          <a:off x="1831785" y="2429610"/>
          <a:ext cx="8217562" cy="990407"/>
        </p:xfrm>
        <a:graphic>
          <a:graphicData uri="http://schemas.openxmlformats.org/presentationml/2006/ole">
            <mc:AlternateContent xmlns:mc="http://schemas.openxmlformats.org/markup-compatibility/2006">
              <mc:Choice xmlns:v="urn:schemas-microsoft-com:vml" Requires="v">
                <p:oleObj spid="_x0000_s489507" name="Equation" r:id="rId6" imgW="4178160" imgH="507960" progId="Equation.DSMT4">
                  <p:embed/>
                </p:oleObj>
              </mc:Choice>
              <mc:Fallback>
                <p:oleObj name="Equation" r:id="rId6" imgW="4178160" imgH="507960" progId="Equation.DSMT4">
                  <p:embed/>
                  <p:pic>
                    <p:nvPicPr>
                      <p:cNvPr id="46" name="1 Objeto"/>
                      <p:cNvPicPr>
                        <a:picLocks noChangeAspect="1" noChangeArrowheads="1"/>
                      </p:cNvPicPr>
                      <p:nvPr/>
                    </p:nvPicPr>
                    <p:blipFill>
                      <a:blip r:embed="rId7"/>
                      <a:srcRect/>
                      <a:stretch>
                        <a:fillRect/>
                      </a:stretch>
                    </p:blipFill>
                    <p:spPr bwMode="auto">
                      <a:xfrm>
                        <a:off x="1831785" y="2429610"/>
                        <a:ext cx="8217562" cy="990407"/>
                      </a:xfrm>
                      <a:prstGeom prst="rect">
                        <a:avLst/>
                      </a:prstGeom>
                      <a:noFill/>
                      <a:ln>
                        <a:noFill/>
                      </a:ln>
                      <a:extLst/>
                    </p:spPr>
                  </p:pic>
                </p:oleObj>
              </mc:Fallback>
            </mc:AlternateContent>
          </a:graphicData>
        </a:graphic>
      </p:graphicFrame>
      <p:graphicFrame>
        <p:nvGraphicFramePr>
          <p:cNvPr id="21" name="1 Objeto"/>
          <p:cNvGraphicFramePr>
            <a:graphicFrameLocks noChangeAspect="1"/>
          </p:cNvGraphicFramePr>
          <p:nvPr>
            <p:extLst/>
          </p:nvPr>
        </p:nvGraphicFramePr>
        <p:xfrm>
          <a:off x="3437930" y="4087715"/>
          <a:ext cx="5293208" cy="782668"/>
        </p:xfrm>
        <a:graphic>
          <a:graphicData uri="http://schemas.openxmlformats.org/presentationml/2006/ole">
            <mc:AlternateContent xmlns:mc="http://schemas.openxmlformats.org/markup-compatibility/2006">
              <mc:Choice xmlns:v="urn:schemas-microsoft-com:vml" Requires="v">
                <p:oleObj spid="_x0000_s489508" name="Equation" r:id="rId8" imgW="2705040" imgH="406080" progId="Equation.DSMT4">
                  <p:embed/>
                </p:oleObj>
              </mc:Choice>
              <mc:Fallback>
                <p:oleObj name="Equation" r:id="rId8" imgW="2705040" imgH="406080" progId="Equation.DSMT4">
                  <p:embed/>
                  <p:pic>
                    <p:nvPicPr>
                      <p:cNvPr id="21" name="1 Objeto"/>
                      <p:cNvPicPr>
                        <a:picLocks noChangeAspect="1" noChangeArrowheads="1"/>
                      </p:cNvPicPr>
                      <p:nvPr/>
                    </p:nvPicPr>
                    <p:blipFill>
                      <a:blip r:embed="rId9"/>
                      <a:srcRect/>
                      <a:stretch>
                        <a:fillRect/>
                      </a:stretch>
                    </p:blipFill>
                    <p:spPr bwMode="auto">
                      <a:xfrm>
                        <a:off x="3437930" y="4087715"/>
                        <a:ext cx="5293208" cy="782668"/>
                      </a:xfrm>
                      <a:prstGeom prst="rect">
                        <a:avLst/>
                      </a:prstGeom>
                      <a:noFill/>
                      <a:ln>
                        <a:noFill/>
                      </a:ln>
                      <a:extLst/>
                    </p:spPr>
                  </p:pic>
                </p:oleObj>
              </mc:Fallback>
            </mc:AlternateContent>
          </a:graphicData>
        </a:graphic>
      </p:graphicFrame>
      <p:graphicFrame>
        <p:nvGraphicFramePr>
          <p:cNvPr id="22" name="1 Objeto"/>
          <p:cNvGraphicFramePr>
            <a:graphicFrameLocks noChangeAspect="1"/>
          </p:cNvGraphicFramePr>
          <p:nvPr>
            <p:extLst/>
          </p:nvPr>
        </p:nvGraphicFramePr>
        <p:xfrm>
          <a:off x="284864" y="5547149"/>
          <a:ext cx="2382838" cy="669925"/>
        </p:xfrm>
        <a:graphic>
          <a:graphicData uri="http://schemas.openxmlformats.org/presentationml/2006/ole">
            <mc:AlternateContent xmlns:mc="http://schemas.openxmlformats.org/markup-compatibility/2006">
              <mc:Choice xmlns:v="urn:schemas-microsoft-com:vml" Requires="v">
                <p:oleObj spid="_x0000_s489509" name="Equation" r:id="rId10" imgW="1422360" imgH="406080" progId="Equation.DSMT4">
                  <p:embed/>
                </p:oleObj>
              </mc:Choice>
              <mc:Fallback>
                <p:oleObj name="Equation" r:id="rId10" imgW="1422360" imgH="406080" progId="Equation.DSMT4">
                  <p:embed/>
                  <p:pic>
                    <p:nvPicPr>
                      <p:cNvPr id="22" name="1 Objeto"/>
                      <p:cNvPicPr>
                        <a:picLocks noChangeAspect="1" noChangeArrowheads="1"/>
                      </p:cNvPicPr>
                      <p:nvPr/>
                    </p:nvPicPr>
                    <p:blipFill>
                      <a:blip r:embed="rId11"/>
                      <a:srcRect/>
                      <a:stretch>
                        <a:fillRect/>
                      </a:stretch>
                    </p:blipFill>
                    <p:spPr bwMode="auto">
                      <a:xfrm>
                        <a:off x="284864" y="5547149"/>
                        <a:ext cx="2382838" cy="669925"/>
                      </a:xfrm>
                      <a:prstGeom prst="rect">
                        <a:avLst/>
                      </a:prstGeom>
                      <a:noFill/>
                      <a:ln>
                        <a:noFill/>
                      </a:ln>
                      <a:extLst/>
                    </p:spPr>
                  </p:pic>
                </p:oleObj>
              </mc:Fallback>
            </mc:AlternateContent>
          </a:graphicData>
        </a:graphic>
      </p:graphicFrame>
      <p:sp>
        <p:nvSpPr>
          <p:cNvPr id="23" name="Rectángulo 22"/>
          <p:cNvSpPr/>
          <p:nvPr/>
        </p:nvSpPr>
        <p:spPr>
          <a:xfrm>
            <a:off x="191344" y="4955918"/>
            <a:ext cx="8056363" cy="400110"/>
          </a:xfrm>
          <a:prstGeom prst="rect">
            <a:avLst/>
          </a:prstGeom>
        </p:spPr>
        <p:txBody>
          <a:bodyPr wrap="square">
            <a:spAutoFit/>
          </a:bodyPr>
          <a:lstStyle/>
          <a:p>
            <a:r>
              <a:rPr lang="es-AR" dirty="0" smtClean="0">
                <a:solidFill>
                  <a:srgbClr val="008000"/>
                </a:solidFill>
              </a:rPr>
              <a:t>De la relación de polinomios de </a:t>
            </a:r>
            <a:r>
              <a:rPr lang="es-AR" sz="2000" i="1" dirty="0" err="1" smtClean="0">
                <a:solidFill>
                  <a:srgbClr val="008000"/>
                </a:solidFill>
                <a:latin typeface="Times New Roman" panose="02020603050405020304" pitchFamily="18" charset="0"/>
                <a:cs typeface="Times New Roman" panose="02020603050405020304" pitchFamily="18" charset="0"/>
              </a:rPr>
              <a:t>G</a:t>
            </a:r>
            <a:r>
              <a:rPr lang="es-AR" sz="2000" i="1" baseline="-25000" dirty="0" err="1" smtClean="0">
                <a:solidFill>
                  <a:srgbClr val="008000"/>
                </a:solidFill>
                <a:latin typeface="Times New Roman" panose="02020603050405020304" pitchFamily="18" charset="0"/>
                <a:cs typeface="Times New Roman" panose="02020603050405020304" pitchFamily="18" charset="0"/>
              </a:rPr>
              <a:t>pd</a:t>
            </a:r>
            <a:r>
              <a:rPr lang="es-AR" sz="2000" dirty="0" smtClean="0">
                <a:solidFill>
                  <a:srgbClr val="008000"/>
                </a:solidFill>
                <a:latin typeface="Times New Roman" panose="02020603050405020304" pitchFamily="18" charset="0"/>
                <a:cs typeface="Times New Roman" panose="02020603050405020304" pitchFamily="18" charset="0"/>
              </a:rPr>
              <a:t>(</a:t>
            </a:r>
            <a:r>
              <a:rPr lang="es-AR" sz="2000" i="1" dirty="0" smtClean="0">
                <a:solidFill>
                  <a:srgbClr val="008000"/>
                </a:solidFill>
                <a:latin typeface="Times New Roman" panose="02020603050405020304" pitchFamily="18" charset="0"/>
                <a:cs typeface="Times New Roman" panose="02020603050405020304" pitchFamily="18" charset="0"/>
              </a:rPr>
              <a:t>z</a:t>
            </a:r>
            <a:r>
              <a:rPr lang="es-AR" sz="2000"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latin typeface="Times New Roman" panose="02020603050405020304" pitchFamily="18" charset="0"/>
                <a:cs typeface="Times New Roman" panose="02020603050405020304" pitchFamily="18" charset="0"/>
              </a:rPr>
              <a:t> </a:t>
            </a:r>
            <a:r>
              <a:rPr lang="es-AR" dirty="0" smtClean="0">
                <a:solidFill>
                  <a:srgbClr val="008000"/>
                </a:solidFill>
              </a:rPr>
              <a:t>se tiene por observación que:</a:t>
            </a:r>
            <a:endParaRPr lang="es-AR" dirty="0"/>
          </a:p>
        </p:txBody>
      </p:sp>
      <p:graphicFrame>
        <p:nvGraphicFramePr>
          <p:cNvPr id="24" name="1 Objeto"/>
          <p:cNvGraphicFramePr>
            <a:graphicFrameLocks noChangeAspect="1"/>
          </p:cNvGraphicFramePr>
          <p:nvPr>
            <p:extLst/>
          </p:nvPr>
        </p:nvGraphicFramePr>
        <p:xfrm>
          <a:off x="2849966" y="5547148"/>
          <a:ext cx="2084388" cy="669925"/>
        </p:xfrm>
        <a:graphic>
          <a:graphicData uri="http://schemas.openxmlformats.org/presentationml/2006/ole">
            <mc:AlternateContent xmlns:mc="http://schemas.openxmlformats.org/markup-compatibility/2006">
              <mc:Choice xmlns:v="urn:schemas-microsoft-com:vml" Requires="v">
                <p:oleObj spid="_x0000_s489510" name="Equation" r:id="rId12" imgW="1244520" imgH="406080" progId="Equation.DSMT4">
                  <p:embed/>
                </p:oleObj>
              </mc:Choice>
              <mc:Fallback>
                <p:oleObj name="Equation" r:id="rId12" imgW="1244520" imgH="406080" progId="Equation.DSMT4">
                  <p:embed/>
                  <p:pic>
                    <p:nvPicPr>
                      <p:cNvPr id="24" name="1 Objeto"/>
                      <p:cNvPicPr>
                        <a:picLocks noChangeAspect="1" noChangeArrowheads="1"/>
                      </p:cNvPicPr>
                      <p:nvPr/>
                    </p:nvPicPr>
                    <p:blipFill>
                      <a:blip r:embed="rId13"/>
                      <a:srcRect/>
                      <a:stretch>
                        <a:fillRect/>
                      </a:stretch>
                    </p:blipFill>
                    <p:spPr bwMode="auto">
                      <a:xfrm>
                        <a:off x="2849966" y="5547148"/>
                        <a:ext cx="2084388" cy="669925"/>
                      </a:xfrm>
                      <a:prstGeom prst="rect">
                        <a:avLst/>
                      </a:prstGeom>
                      <a:noFill/>
                      <a:ln>
                        <a:solidFill>
                          <a:srgbClr val="FF0000"/>
                        </a:solidFill>
                      </a:ln>
                      <a:extLst/>
                    </p:spPr>
                  </p:pic>
                </p:oleObj>
              </mc:Fallback>
            </mc:AlternateContent>
          </a:graphicData>
        </a:graphic>
      </p:graphicFrame>
      <p:graphicFrame>
        <p:nvGraphicFramePr>
          <p:cNvPr id="25" name="1 Objeto"/>
          <p:cNvGraphicFramePr>
            <a:graphicFrameLocks noChangeAspect="1"/>
          </p:cNvGraphicFramePr>
          <p:nvPr>
            <p:extLst/>
          </p:nvPr>
        </p:nvGraphicFramePr>
        <p:xfrm>
          <a:off x="5391150" y="5547148"/>
          <a:ext cx="3063875" cy="669925"/>
        </p:xfrm>
        <a:graphic>
          <a:graphicData uri="http://schemas.openxmlformats.org/presentationml/2006/ole">
            <mc:AlternateContent xmlns:mc="http://schemas.openxmlformats.org/markup-compatibility/2006">
              <mc:Choice xmlns:v="urn:schemas-microsoft-com:vml" Requires="v">
                <p:oleObj spid="_x0000_s489511" name="Equation" r:id="rId14" imgW="1828800" imgH="406080" progId="Equation.DSMT4">
                  <p:embed/>
                </p:oleObj>
              </mc:Choice>
              <mc:Fallback>
                <p:oleObj name="Equation" r:id="rId14" imgW="1828800" imgH="406080" progId="Equation.DSMT4">
                  <p:embed/>
                  <p:pic>
                    <p:nvPicPr>
                      <p:cNvPr id="25" name="1 Objeto"/>
                      <p:cNvPicPr>
                        <a:picLocks noChangeAspect="1" noChangeArrowheads="1"/>
                      </p:cNvPicPr>
                      <p:nvPr/>
                    </p:nvPicPr>
                    <p:blipFill>
                      <a:blip r:embed="rId15"/>
                      <a:srcRect/>
                      <a:stretch>
                        <a:fillRect/>
                      </a:stretch>
                    </p:blipFill>
                    <p:spPr bwMode="auto">
                      <a:xfrm>
                        <a:off x="5391150" y="5547148"/>
                        <a:ext cx="3063875" cy="669925"/>
                      </a:xfrm>
                      <a:prstGeom prst="rect">
                        <a:avLst/>
                      </a:prstGeom>
                      <a:noFill/>
                      <a:ln>
                        <a:solidFill>
                          <a:srgbClr val="FF0000"/>
                        </a:solidFill>
                      </a:ln>
                      <a:extLst/>
                    </p:spPr>
                  </p:pic>
                </p:oleObj>
              </mc:Fallback>
            </mc:AlternateContent>
          </a:graphicData>
        </a:graphic>
      </p:graphicFrame>
      <p:graphicFrame>
        <p:nvGraphicFramePr>
          <p:cNvPr id="26" name="1 Objeto"/>
          <p:cNvGraphicFramePr>
            <a:graphicFrameLocks noChangeAspect="1"/>
          </p:cNvGraphicFramePr>
          <p:nvPr>
            <p:extLst/>
          </p:nvPr>
        </p:nvGraphicFramePr>
        <p:xfrm>
          <a:off x="8822696" y="5547148"/>
          <a:ext cx="3105150" cy="669925"/>
        </p:xfrm>
        <a:graphic>
          <a:graphicData uri="http://schemas.openxmlformats.org/presentationml/2006/ole">
            <mc:AlternateContent xmlns:mc="http://schemas.openxmlformats.org/markup-compatibility/2006">
              <mc:Choice xmlns:v="urn:schemas-microsoft-com:vml" Requires="v">
                <p:oleObj spid="_x0000_s489512" name="Equation" r:id="rId16" imgW="1854000" imgH="406080" progId="Equation.DSMT4">
                  <p:embed/>
                </p:oleObj>
              </mc:Choice>
              <mc:Fallback>
                <p:oleObj name="Equation" r:id="rId16" imgW="1854000" imgH="406080" progId="Equation.DSMT4">
                  <p:embed/>
                  <p:pic>
                    <p:nvPicPr>
                      <p:cNvPr id="26" name="1 Objeto"/>
                      <p:cNvPicPr>
                        <a:picLocks noChangeAspect="1" noChangeArrowheads="1"/>
                      </p:cNvPicPr>
                      <p:nvPr/>
                    </p:nvPicPr>
                    <p:blipFill>
                      <a:blip r:embed="rId17"/>
                      <a:srcRect/>
                      <a:stretch>
                        <a:fillRect/>
                      </a:stretch>
                    </p:blipFill>
                    <p:spPr bwMode="auto">
                      <a:xfrm>
                        <a:off x="8822696" y="5547148"/>
                        <a:ext cx="3105150" cy="669925"/>
                      </a:xfrm>
                      <a:prstGeom prst="rect">
                        <a:avLst/>
                      </a:prstGeom>
                      <a:noFill/>
                      <a:ln>
                        <a:solidFill>
                          <a:srgbClr val="FF0000"/>
                        </a:solidFill>
                      </a:ln>
                      <a:extLst/>
                    </p:spPr>
                  </p:pic>
                </p:oleObj>
              </mc:Fallback>
            </mc:AlternateContent>
          </a:graphicData>
        </a:graphic>
      </p:graphicFrame>
      <p:graphicFrame>
        <p:nvGraphicFramePr>
          <p:cNvPr id="28" name="1 Objeto"/>
          <p:cNvGraphicFramePr>
            <a:graphicFrameLocks noChangeAspect="1"/>
          </p:cNvGraphicFramePr>
          <p:nvPr>
            <p:extLst/>
          </p:nvPr>
        </p:nvGraphicFramePr>
        <p:xfrm>
          <a:off x="1456065" y="1032293"/>
          <a:ext cx="8919206" cy="850179"/>
        </p:xfrm>
        <a:graphic>
          <a:graphicData uri="http://schemas.openxmlformats.org/presentationml/2006/ole">
            <mc:AlternateContent xmlns:mc="http://schemas.openxmlformats.org/markup-compatibility/2006">
              <mc:Choice xmlns:v="urn:schemas-microsoft-com:vml" Requires="v">
                <p:oleObj spid="_x0000_s489513" name="Equation" r:id="rId18" imgW="4356000" imgH="419040" progId="Equation.DSMT4">
                  <p:embed/>
                </p:oleObj>
              </mc:Choice>
              <mc:Fallback>
                <p:oleObj name="Equation" r:id="rId18" imgW="4356000" imgH="419040" progId="Equation.DSMT4">
                  <p:embed/>
                  <p:pic>
                    <p:nvPicPr>
                      <p:cNvPr id="28" name="1 Objeto"/>
                      <p:cNvPicPr>
                        <a:picLocks noChangeAspect="1" noChangeArrowheads="1"/>
                      </p:cNvPicPr>
                      <p:nvPr/>
                    </p:nvPicPr>
                    <p:blipFill>
                      <a:blip r:embed="rId19"/>
                      <a:srcRect/>
                      <a:stretch>
                        <a:fillRect/>
                      </a:stretch>
                    </p:blipFill>
                    <p:spPr bwMode="auto">
                      <a:xfrm>
                        <a:off x="1456065" y="1032293"/>
                        <a:ext cx="8919206" cy="850179"/>
                      </a:xfrm>
                      <a:prstGeom prst="rect">
                        <a:avLst/>
                      </a:prstGeom>
                      <a:solidFill>
                        <a:schemeClr val="accent2">
                          <a:lumMod val="40000"/>
                          <a:lumOff val="60000"/>
                        </a:schemeClr>
                      </a:solidFill>
                      <a:ln>
                        <a:noFill/>
                      </a:ln>
                      <a:extLst/>
                    </p:spPr>
                  </p:pic>
                </p:oleObj>
              </mc:Fallback>
            </mc:AlternateContent>
          </a:graphicData>
        </a:graphic>
      </p:graphicFrame>
    </p:spTree>
    <p:extLst>
      <p:ext uri="{BB962C8B-B14F-4D97-AF65-F5344CB8AC3E}">
        <p14:creationId xmlns:p14="http://schemas.microsoft.com/office/powerpoint/2010/main" val="154374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818" y="128056"/>
            <a:ext cx="2312574" cy="558486"/>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a:solidFill>
                  <a:schemeClr val="bg1"/>
                </a:solidFill>
                <a:latin typeface="Arial" panose="020B0604020202020204" pitchFamily="34" charset="0"/>
                <a:ea typeface="+mj-ea"/>
                <a:cs typeface="Arial" panose="020B0604020202020204" pitchFamily="34" charset="0"/>
              </a:rPr>
              <a:t> Bibliografía</a:t>
            </a:r>
          </a:p>
        </p:txBody>
      </p:sp>
      <p:sp>
        <p:nvSpPr>
          <p:cNvPr id="9" name="Marcador de número de diapositiva 33"/>
          <p:cNvSpPr>
            <a:spLocks noGrp="1"/>
          </p:cNvSpPr>
          <p:nvPr>
            <p:ph type="sldNum" sz="quarter" idx="12"/>
          </p:nvPr>
        </p:nvSpPr>
        <p:spPr>
          <a:xfrm>
            <a:off x="11712624" y="6525345"/>
            <a:ext cx="361108" cy="332656"/>
          </a:xfrm>
        </p:spPr>
        <p:txBody>
          <a:bodyPr/>
          <a:lstStyle/>
          <a:p>
            <a:fld id="{88A92BC7-81EF-4C9F-8DB9-DCAAEE84F0FC}" type="slidenum">
              <a:rPr lang="es-ES" b="1" smtClean="0">
                <a:solidFill>
                  <a:schemeClr val="tx1"/>
                </a:solidFill>
              </a:rPr>
              <a:pPr/>
              <a:t>60</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191344" y="814597"/>
            <a:ext cx="11809312" cy="5858014"/>
          </a:xfrm>
          <a:prstGeom prst="rect">
            <a:avLst/>
          </a:prstGeom>
        </p:spPr>
        <p:txBody>
          <a:bodyPr wrap="square">
            <a:spAutoFit/>
          </a:bodyPr>
          <a:lstStyle/>
          <a:p>
            <a:pPr marL="627063" indent="-627063" algn="just">
              <a:lnSpc>
                <a:spcPct val="150000"/>
              </a:lnSpc>
              <a:spcBef>
                <a:spcPts val="0"/>
              </a:spcBef>
              <a:spcAft>
                <a:spcPts val="0"/>
              </a:spcAft>
              <a:buFont typeface="Wingdings" panose="05000000000000000000" pitchFamily="2" charset="2"/>
              <a:buChar char=""/>
              <a:tabLst>
                <a:tab pos="627063" algn="l"/>
              </a:tabLst>
            </a:pPr>
            <a:r>
              <a:rPr lang="es-AR" b="1" dirty="0" smtClean="0">
                <a:solidFill>
                  <a:srgbClr val="C00000"/>
                </a:solidFill>
                <a:ea typeface="Times New Roman" panose="02020603050405020304" pitchFamily="18" charset="0"/>
              </a:rPr>
              <a:t>Linear </a:t>
            </a:r>
            <a:r>
              <a:rPr lang="es-AR" b="1" dirty="0" err="1" smtClean="0">
                <a:solidFill>
                  <a:srgbClr val="C00000"/>
                </a:solidFill>
                <a:ea typeface="Times New Roman" panose="02020603050405020304" pitchFamily="18" charset="0"/>
              </a:rPr>
              <a:t>System</a:t>
            </a:r>
            <a:r>
              <a:rPr lang="es-AR" b="1" dirty="0" smtClean="0">
                <a:solidFill>
                  <a:srgbClr val="C00000"/>
                </a:solidFill>
                <a:ea typeface="Times New Roman" panose="02020603050405020304" pitchFamily="18" charset="0"/>
              </a:rPr>
              <a:t>, </a:t>
            </a:r>
            <a:r>
              <a:rPr lang="es-AR" b="1" dirty="0" err="1" smtClean="0">
                <a:solidFill>
                  <a:srgbClr val="C00000"/>
                </a:solidFill>
                <a:ea typeface="Times New Roman" panose="02020603050405020304" pitchFamily="18" charset="0"/>
              </a:rPr>
              <a:t>Theory</a:t>
            </a:r>
            <a:r>
              <a:rPr lang="es-AR" b="1" dirty="0" smtClean="0">
                <a:solidFill>
                  <a:srgbClr val="C00000"/>
                </a:solidFill>
                <a:ea typeface="Times New Roman" panose="02020603050405020304" pitchFamily="18" charset="0"/>
              </a:rPr>
              <a:t> and </a:t>
            </a:r>
            <a:r>
              <a:rPr lang="es-AR" b="1" dirty="0" err="1" smtClean="0">
                <a:solidFill>
                  <a:srgbClr val="C00000"/>
                </a:solidFill>
                <a:ea typeface="Times New Roman" panose="02020603050405020304" pitchFamily="18" charset="0"/>
              </a:rPr>
              <a:t>Design</a:t>
            </a:r>
            <a:r>
              <a:rPr lang="es-AR" b="1" dirty="0" smtClean="0">
                <a:solidFill>
                  <a:srgbClr val="C00000"/>
                </a:solidFill>
                <a:ea typeface="Times New Roman" panose="02020603050405020304" pitchFamily="18" charset="0"/>
              </a:rPr>
              <a:t>, 3th ed., Chi-</a:t>
            </a:r>
            <a:r>
              <a:rPr lang="es-AR" b="1" dirty="0" err="1" smtClean="0">
                <a:solidFill>
                  <a:srgbClr val="C00000"/>
                </a:solidFill>
                <a:ea typeface="Times New Roman" panose="02020603050405020304" pitchFamily="18" charset="0"/>
              </a:rPr>
              <a:t>Tsong</a:t>
            </a:r>
            <a:r>
              <a:rPr lang="es-AR" b="1" dirty="0" smtClean="0">
                <a:solidFill>
                  <a:srgbClr val="C00000"/>
                </a:solidFill>
                <a:ea typeface="Times New Roman" panose="02020603050405020304" pitchFamily="18" charset="0"/>
              </a:rPr>
              <a:t> </a:t>
            </a:r>
            <a:r>
              <a:rPr lang="es-AR" b="1" dirty="0" err="1" smtClean="0">
                <a:solidFill>
                  <a:srgbClr val="C00000"/>
                </a:solidFill>
                <a:ea typeface="Times New Roman" panose="02020603050405020304" pitchFamily="18" charset="0"/>
              </a:rPr>
              <a:t>Chen</a:t>
            </a:r>
            <a:r>
              <a:rPr lang="es-AR" dirty="0" smtClean="0">
                <a:solidFill>
                  <a:srgbClr val="C00000"/>
                </a:solidFill>
                <a:ea typeface="Times New Roman" panose="02020603050405020304" pitchFamily="18" charset="0"/>
              </a:rPr>
              <a:t> – Oxford </a:t>
            </a:r>
            <a:r>
              <a:rPr lang="es-AR" dirty="0" err="1" smtClean="0">
                <a:solidFill>
                  <a:srgbClr val="C00000"/>
                </a:solidFill>
                <a:ea typeface="Times New Roman" panose="02020603050405020304" pitchFamily="18" charset="0"/>
              </a:rPr>
              <a:t>Uni</a:t>
            </a:r>
            <a:r>
              <a:rPr lang="es-AR" dirty="0" smtClean="0">
                <a:solidFill>
                  <a:srgbClr val="C00000"/>
                </a:solidFill>
                <a:ea typeface="Times New Roman" panose="02020603050405020304" pitchFamily="18" charset="0"/>
              </a:rPr>
              <a:t> </a:t>
            </a:r>
            <a:r>
              <a:rPr lang="es-AR" dirty="0" err="1" smtClean="0">
                <a:solidFill>
                  <a:srgbClr val="C00000"/>
                </a:solidFill>
                <a:ea typeface="Times New Roman" panose="02020603050405020304" pitchFamily="18" charset="0"/>
              </a:rPr>
              <a:t>Press</a:t>
            </a:r>
            <a:r>
              <a:rPr lang="es-AR" dirty="0" smtClean="0">
                <a:solidFill>
                  <a:srgbClr val="C00000"/>
                </a:solidFill>
                <a:ea typeface="Times New Roman" panose="02020603050405020304" pitchFamily="18" charset="0"/>
              </a:rPr>
              <a:t>, 1999.</a:t>
            </a:r>
          </a:p>
          <a:p>
            <a:pPr marL="627063" indent="-627063" algn="just">
              <a:lnSpc>
                <a:spcPct val="150000"/>
              </a:lnSpc>
              <a:spcBef>
                <a:spcPts val="0"/>
              </a:spcBef>
              <a:spcAft>
                <a:spcPts val="0"/>
              </a:spcAft>
              <a:buFont typeface="Wingdings" panose="05000000000000000000" pitchFamily="2" charset="2"/>
              <a:buChar char=""/>
              <a:tabLst>
                <a:tab pos="627063" algn="l"/>
              </a:tabLst>
            </a:pPr>
            <a:r>
              <a:rPr lang="es-AR" b="1" dirty="0" smtClean="0">
                <a:solidFill>
                  <a:srgbClr val="C00000"/>
                </a:solidFill>
                <a:ea typeface="Times New Roman" panose="02020603050405020304" pitchFamily="18" charset="0"/>
              </a:rPr>
              <a:t>Controle por Computador de Sistemas </a:t>
            </a:r>
            <a:r>
              <a:rPr lang="es-AR" b="1" dirty="0" err="1" smtClean="0">
                <a:solidFill>
                  <a:srgbClr val="C00000"/>
                </a:solidFill>
                <a:ea typeface="Times New Roman" panose="02020603050405020304" pitchFamily="18" charset="0"/>
              </a:rPr>
              <a:t>Din</a:t>
            </a:r>
            <a:r>
              <a:rPr lang="pt-BR" b="1" dirty="0" err="1" smtClean="0">
                <a:solidFill>
                  <a:srgbClr val="C00000"/>
                </a:solidFill>
                <a:ea typeface="Times New Roman" panose="02020603050405020304" pitchFamily="18" charset="0"/>
              </a:rPr>
              <a:t>âmicos</a:t>
            </a:r>
            <a:r>
              <a:rPr lang="pt-BR" dirty="0" smtClean="0">
                <a:solidFill>
                  <a:srgbClr val="C00000"/>
                </a:solidFill>
                <a:ea typeface="Times New Roman" panose="02020603050405020304" pitchFamily="18" charset="0"/>
              </a:rPr>
              <a:t>, Elder M. </a:t>
            </a:r>
            <a:r>
              <a:rPr lang="pt-BR" dirty="0" err="1" smtClean="0">
                <a:solidFill>
                  <a:srgbClr val="C00000"/>
                </a:solidFill>
                <a:ea typeface="Times New Roman" panose="02020603050405020304" pitchFamily="18" charset="0"/>
              </a:rPr>
              <a:t>Hemerly</a:t>
            </a:r>
            <a:r>
              <a:rPr lang="pt-BR" dirty="0" smtClean="0">
                <a:solidFill>
                  <a:srgbClr val="C00000"/>
                </a:solidFill>
                <a:ea typeface="Times New Roman" panose="02020603050405020304" pitchFamily="18" charset="0"/>
              </a:rPr>
              <a:t>, Edgard </a:t>
            </a:r>
            <a:r>
              <a:rPr lang="pt-BR" dirty="0" err="1" smtClean="0">
                <a:solidFill>
                  <a:srgbClr val="C00000"/>
                </a:solidFill>
                <a:ea typeface="Times New Roman" panose="02020603050405020304" pitchFamily="18" charset="0"/>
              </a:rPr>
              <a:t>Blucher</a:t>
            </a:r>
            <a:r>
              <a:rPr lang="pt-BR" dirty="0" smtClean="0">
                <a:solidFill>
                  <a:srgbClr val="C00000"/>
                </a:solidFill>
                <a:ea typeface="Times New Roman" panose="02020603050405020304" pitchFamily="18" charset="0"/>
              </a:rPr>
              <a:t> Ltda., 2000.</a:t>
            </a:r>
            <a:endParaRPr lang="es-AR" dirty="0" smtClean="0">
              <a:solidFill>
                <a:srgbClr val="C00000"/>
              </a:solidFill>
              <a:ea typeface="Times New Roman" panose="02020603050405020304" pitchFamily="18" charset="0"/>
            </a:endParaRPr>
          </a:p>
          <a:p>
            <a:pPr marL="627063" indent="-627063" algn="just">
              <a:lnSpc>
                <a:spcPct val="150000"/>
              </a:lnSpc>
              <a:spcBef>
                <a:spcPts val="0"/>
              </a:spcBef>
              <a:spcAft>
                <a:spcPts val="0"/>
              </a:spcAft>
              <a:buFont typeface="Wingdings" panose="05000000000000000000" pitchFamily="2" charset="2"/>
              <a:buChar char=""/>
              <a:tabLst>
                <a:tab pos="627063" algn="l"/>
              </a:tabLst>
            </a:pPr>
            <a:r>
              <a:rPr lang="es-AR" dirty="0">
                <a:solidFill>
                  <a:srgbClr val="C00000"/>
                </a:solidFill>
                <a:ea typeface="Times New Roman" panose="02020603050405020304" pitchFamily="18" charset="0"/>
              </a:rPr>
              <a:t>A. G. Yepes, F. D. </a:t>
            </a:r>
            <a:r>
              <a:rPr lang="es-AR" dirty="0" err="1">
                <a:solidFill>
                  <a:srgbClr val="C00000"/>
                </a:solidFill>
                <a:ea typeface="Times New Roman" panose="02020603050405020304" pitchFamily="18" charset="0"/>
              </a:rPr>
              <a:t>Freijedo</a:t>
            </a:r>
            <a:r>
              <a:rPr lang="es-AR" dirty="0">
                <a:solidFill>
                  <a:srgbClr val="C00000"/>
                </a:solidFill>
                <a:ea typeface="Times New Roman" panose="02020603050405020304" pitchFamily="18" charset="0"/>
              </a:rPr>
              <a:t>, J. </a:t>
            </a:r>
            <a:r>
              <a:rPr lang="es-AR" dirty="0" err="1">
                <a:solidFill>
                  <a:srgbClr val="C00000"/>
                </a:solidFill>
                <a:ea typeface="Times New Roman" panose="02020603050405020304" pitchFamily="18" charset="0"/>
              </a:rPr>
              <a:t>Doval-Gandoy</a:t>
            </a:r>
            <a:r>
              <a:rPr lang="es-AR" dirty="0">
                <a:solidFill>
                  <a:srgbClr val="C00000"/>
                </a:solidFill>
                <a:ea typeface="Times New Roman" panose="02020603050405020304" pitchFamily="18" charset="0"/>
              </a:rPr>
              <a:t>, Lo, x, O. pez, J. Malvar, C. </a:t>
            </a:r>
            <a:r>
              <a:rPr lang="es-AR" dirty="0" smtClean="0">
                <a:solidFill>
                  <a:srgbClr val="C00000"/>
                </a:solidFill>
                <a:ea typeface="Times New Roman" panose="02020603050405020304" pitchFamily="18" charset="0"/>
              </a:rPr>
              <a:t>Fernández, </a:t>
            </a:r>
            <a:r>
              <a:rPr lang="es-AR" b="1" dirty="0" smtClean="0">
                <a:solidFill>
                  <a:srgbClr val="C00000"/>
                </a:solidFill>
                <a:ea typeface="Times New Roman" panose="02020603050405020304" pitchFamily="18" charset="0"/>
              </a:rPr>
              <a:t>"</a:t>
            </a:r>
            <a:r>
              <a:rPr lang="es-AR" b="1" dirty="0">
                <a:solidFill>
                  <a:srgbClr val="C00000"/>
                </a:solidFill>
                <a:ea typeface="Times New Roman" panose="02020603050405020304" pitchFamily="18" charset="0"/>
              </a:rPr>
              <a:t>Effects of </a:t>
            </a:r>
            <a:r>
              <a:rPr lang="es-AR" b="1" dirty="0" err="1">
                <a:solidFill>
                  <a:srgbClr val="C00000"/>
                </a:solidFill>
                <a:ea typeface="Times New Roman" panose="02020603050405020304" pitchFamily="18" charset="0"/>
              </a:rPr>
              <a:t>Discretization</a:t>
            </a:r>
            <a:r>
              <a:rPr lang="es-AR" b="1" dirty="0">
                <a:solidFill>
                  <a:srgbClr val="C00000"/>
                </a:solidFill>
                <a:ea typeface="Times New Roman" panose="02020603050405020304" pitchFamily="18" charset="0"/>
              </a:rPr>
              <a:t> </a:t>
            </a:r>
            <a:r>
              <a:rPr lang="es-AR" b="1" dirty="0" err="1">
                <a:solidFill>
                  <a:srgbClr val="C00000"/>
                </a:solidFill>
                <a:ea typeface="Times New Roman" panose="02020603050405020304" pitchFamily="18" charset="0"/>
              </a:rPr>
              <a:t>Methods</a:t>
            </a:r>
            <a:r>
              <a:rPr lang="es-AR" b="1" dirty="0">
                <a:solidFill>
                  <a:srgbClr val="C00000"/>
                </a:solidFill>
                <a:ea typeface="Times New Roman" panose="02020603050405020304" pitchFamily="18" charset="0"/>
              </a:rPr>
              <a:t> </a:t>
            </a:r>
            <a:r>
              <a:rPr lang="es-AR" b="1" dirty="0" err="1">
                <a:solidFill>
                  <a:srgbClr val="C00000"/>
                </a:solidFill>
                <a:ea typeface="Times New Roman" panose="02020603050405020304" pitchFamily="18" charset="0"/>
              </a:rPr>
              <a:t>on</a:t>
            </a:r>
            <a:r>
              <a:rPr lang="es-AR" b="1" dirty="0">
                <a:solidFill>
                  <a:srgbClr val="C00000"/>
                </a:solidFill>
                <a:ea typeface="Times New Roman" panose="02020603050405020304" pitchFamily="18" charset="0"/>
              </a:rPr>
              <a:t> </a:t>
            </a:r>
            <a:r>
              <a:rPr lang="es-AR" b="1" dirty="0" err="1">
                <a:solidFill>
                  <a:srgbClr val="C00000"/>
                </a:solidFill>
                <a:ea typeface="Times New Roman" panose="02020603050405020304" pitchFamily="18" charset="0"/>
              </a:rPr>
              <a:t>the</a:t>
            </a:r>
            <a:r>
              <a:rPr lang="es-AR" b="1" dirty="0">
                <a:solidFill>
                  <a:srgbClr val="C00000"/>
                </a:solidFill>
                <a:ea typeface="Times New Roman" panose="02020603050405020304" pitchFamily="18" charset="0"/>
              </a:rPr>
              <a:t> Performance of </a:t>
            </a:r>
            <a:r>
              <a:rPr lang="es-AR" b="1" dirty="0" err="1">
                <a:solidFill>
                  <a:srgbClr val="C00000"/>
                </a:solidFill>
                <a:ea typeface="Times New Roman" panose="02020603050405020304" pitchFamily="18" charset="0"/>
              </a:rPr>
              <a:t>Resonant</a:t>
            </a:r>
            <a:r>
              <a:rPr lang="es-AR" b="1" dirty="0">
                <a:solidFill>
                  <a:srgbClr val="C00000"/>
                </a:solidFill>
                <a:ea typeface="Times New Roman" panose="02020603050405020304" pitchFamily="18" charset="0"/>
              </a:rPr>
              <a:t> </a:t>
            </a:r>
            <a:r>
              <a:rPr lang="es-AR" b="1" dirty="0" err="1">
                <a:solidFill>
                  <a:srgbClr val="C00000"/>
                </a:solidFill>
                <a:ea typeface="Times New Roman" panose="02020603050405020304" pitchFamily="18" charset="0"/>
              </a:rPr>
              <a:t>Controllers</a:t>
            </a:r>
            <a:r>
              <a:rPr lang="es-AR" b="1" dirty="0">
                <a:solidFill>
                  <a:srgbClr val="C00000"/>
                </a:solidFill>
                <a:ea typeface="Times New Roman" panose="02020603050405020304" pitchFamily="18" charset="0"/>
              </a:rPr>
              <a:t>," </a:t>
            </a:r>
            <a:r>
              <a:rPr lang="es-AR" dirty="0" err="1">
                <a:solidFill>
                  <a:srgbClr val="C00000"/>
                </a:solidFill>
                <a:ea typeface="Times New Roman" panose="02020603050405020304" pitchFamily="18" charset="0"/>
              </a:rPr>
              <a:t>Power</a:t>
            </a:r>
            <a:r>
              <a:rPr lang="es-AR" dirty="0">
                <a:solidFill>
                  <a:srgbClr val="C00000"/>
                </a:solidFill>
                <a:ea typeface="Times New Roman" panose="02020603050405020304" pitchFamily="18" charset="0"/>
              </a:rPr>
              <a:t> </a:t>
            </a:r>
            <a:r>
              <a:rPr lang="es-AR" dirty="0" err="1">
                <a:solidFill>
                  <a:srgbClr val="C00000"/>
                </a:solidFill>
                <a:ea typeface="Times New Roman" panose="02020603050405020304" pitchFamily="18" charset="0"/>
              </a:rPr>
              <a:t>Electronics</a:t>
            </a:r>
            <a:r>
              <a:rPr lang="es-AR" dirty="0">
                <a:solidFill>
                  <a:srgbClr val="C00000"/>
                </a:solidFill>
                <a:ea typeface="Times New Roman" panose="02020603050405020304" pitchFamily="18" charset="0"/>
              </a:rPr>
              <a:t>, IEEE </a:t>
            </a:r>
            <a:r>
              <a:rPr lang="es-AR" dirty="0" err="1">
                <a:solidFill>
                  <a:srgbClr val="C00000"/>
                </a:solidFill>
                <a:ea typeface="Times New Roman" panose="02020603050405020304" pitchFamily="18" charset="0"/>
              </a:rPr>
              <a:t>Transactions</a:t>
            </a:r>
            <a:r>
              <a:rPr lang="es-AR" dirty="0">
                <a:solidFill>
                  <a:srgbClr val="C00000"/>
                </a:solidFill>
                <a:ea typeface="Times New Roman" panose="02020603050405020304" pitchFamily="18" charset="0"/>
              </a:rPr>
              <a:t> </a:t>
            </a:r>
            <a:r>
              <a:rPr lang="es-AR" dirty="0" err="1">
                <a:solidFill>
                  <a:srgbClr val="C00000"/>
                </a:solidFill>
                <a:ea typeface="Times New Roman" panose="02020603050405020304" pitchFamily="18" charset="0"/>
              </a:rPr>
              <a:t>on</a:t>
            </a:r>
            <a:r>
              <a:rPr lang="es-AR" dirty="0">
                <a:solidFill>
                  <a:srgbClr val="C00000"/>
                </a:solidFill>
                <a:ea typeface="Times New Roman" panose="02020603050405020304" pitchFamily="18" charset="0"/>
              </a:rPr>
              <a:t>, vol. 2</a:t>
            </a:r>
            <a:r>
              <a:rPr lang="es-AR" dirty="0" smtClean="0">
                <a:solidFill>
                  <a:srgbClr val="C00000"/>
                </a:solidFill>
                <a:ea typeface="Times New Roman" panose="02020603050405020304" pitchFamily="18" charset="0"/>
              </a:rPr>
              <a:t>5</a:t>
            </a:r>
            <a:r>
              <a:rPr lang="es-AR" dirty="0">
                <a:solidFill>
                  <a:srgbClr val="C00000"/>
                </a:solidFill>
                <a:ea typeface="Times New Roman" panose="02020603050405020304" pitchFamily="18" charset="0"/>
              </a:rPr>
              <a:t>, pp. 1692-1712, 2010</a:t>
            </a:r>
            <a:r>
              <a:rPr lang="es-AR" dirty="0" smtClean="0">
                <a:solidFill>
                  <a:srgbClr val="C00000"/>
                </a:solidFill>
                <a:ea typeface="Times New Roman" panose="02020603050405020304" pitchFamily="18" charset="0"/>
              </a:rPr>
              <a:t>.</a:t>
            </a:r>
          </a:p>
          <a:p>
            <a:pPr marL="627063" indent="-627063" algn="just">
              <a:lnSpc>
                <a:spcPct val="150000"/>
              </a:lnSpc>
              <a:spcBef>
                <a:spcPts val="0"/>
              </a:spcBef>
              <a:spcAft>
                <a:spcPts val="0"/>
              </a:spcAft>
              <a:buFont typeface="Wingdings" panose="05000000000000000000" pitchFamily="2" charset="2"/>
              <a:buChar char=""/>
              <a:tabLst>
                <a:tab pos="627063" algn="l"/>
              </a:tabLst>
            </a:pPr>
            <a:r>
              <a:rPr lang="en-US" dirty="0">
                <a:solidFill>
                  <a:srgbClr val="C00000"/>
                </a:solidFill>
                <a:ea typeface="Times New Roman" panose="02020603050405020304" pitchFamily="18" charset="0"/>
              </a:rPr>
              <a:t>D. N. </a:t>
            </a:r>
            <a:r>
              <a:rPr lang="en-US" dirty="0" err="1">
                <a:solidFill>
                  <a:srgbClr val="C00000"/>
                </a:solidFill>
                <a:ea typeface="Times New Roman" panose="02020603050405020304" pitchFamily="18" charset="0"/>
              </a:rPr>
              <a:t>Zmood</a:t>
            </a:r>
            <a:r>
              <a:rPr lang="en-US" dirty="0">
                <a:solidFill>
                  <a:srgbClr val="C00000"/>
                </a:solidFill>
                <a:ea typeface="Times New Roman" panose="02020603050405020304" pitchFamily="18" charset="0"/>
              </a:rPr>
              <a:t> and D. G. Holmes, </a:t>
            </a:r>
            <a:r>
              <a:rPr lang="en-US" b="1" dirty="0">
                <a:solidFill>
                  <a:srgbClr val="C00000"/>
                </a:solidFill>
                <a:ea typeface="Times New Roman" panose="02020603050405020304" pitchFamily="18" charset="0"/>
              </a:rPr>
              <a:t>"Stationary frame current regulation of PWM inverters with zero steady-state error," </a:t>
            </a:r>
            <a:r>
              <a:rPr lang="en-US" dirty="0">
                <a:solidFill>
                  <a:srgbClr val="C00000"/>
                </a:solidFill>
                <a:ea typeface="Times New Roman" panose="02020603050405020304" pitchFamily="18" charset="0"/>
              </a:rPr>
              <a:t>Power Electronics, IEEE Transactions on, vol. 18, pp. 814-822, 2003</a:t>
            </a:r>
            <a:r>
              <a:rPr lang="en-US" dirty="0" smtClean="0">
                <a:solidFill>
                  <a:srgbClr val="C00000"/>
                </a:solidFill>
                <a:ea typeface="Times New Roman" panose="02020603050405020304" pitchFamily="18" charset="0"/>
              </a:rPr>
              <a:t>.</a:t>
            </a:r>
          </a:p>
          <a:p>
            <a:pPr marL="627063" indent="-627063" algn="just">
              <a:lnSpc>
                <a:spcPct val="150000"/>
              </a:lnSpc>
              <a:spcBef>
                <a:spcPts val="0"/>
              </a:spcBef>
              <a:spcAft>
                <a:spcPts val="0"/>
              </a:spcAft>
              <a:buFont typeface="Wingdings" panose="05000000000000000000" pitchFamily="2" charset="2"/>
              <a:buChar char=""/>
              <a:tabLst>
                <a:tab pos="627063" algn="l"/>
              </a:tabLst>
            </a:pPr>
            <a:r>
              <a:rPr lang="en-US" dirty="0">
                <a:solidFill>
                  <a:srgbClr val="C00000"/>
                </a:solidFill>
                <a:ea typeface="Times New Roman" panose="02020603050405020304" pitchFamily="18" charset="0"/>
              </a:rPr>
              <a:t>L. </a:t>
            </a:r>
            <a:r>
              <a:rPr lang="en-US" dirty="0" err="1">
                <a:solidFill>
                  <a:srgbClr val="C00000"/>
                </a:solidFill>
                <a:ea typeface="Times New Roman" panose="02020603050405020304" pitchFamily="18" charset="0"/>
              </a:rPr>
              <a:t>Poh</a:t>
            </a:r>
            <a:r>
              <a:rPr lang="en-US" dirty="0">
                <a:solidFill>
                  <a:srgbClr val="C00000"/>
                </a:solidFill>
                <a:ea typeface="Times New Roman" panose="02020603050405020304" pitchFamily="18" charset="0"/>
              </a:rPr>
              <a:t> Chiang, M. J. Newman, D. N. </a:t>
            </a:r>
            <a:r>
              <a:rPr lang="en-US" dirty="0" err="1">
                <a:solidFill>
                  <a:srgbClr val="C00000"/>
                </a:solidFill>
                <a:ea typeface="Times New Roman" panose="02020603050405020304" pitchFamily="18" charset="0"/>
              </a:rPr>
              <a:t>Zmood</a:t>
            </a:r>
            <a:r>
              <a:rPr lang="en-US" dirty="0">
                <a:solidFill>
                  <a:srgbClr val="C00000"/>
                </a:solidFill>
                <a:ea typeface="Times New Roman" panose="02020603050405020304" pitchFamily="18" charset="0"/>
              </a:rPr>
              <a:t>, and D. G. Holmes, </a:t>
            </a:r>
            <a:r>
              <a:rPr lang="en-US" b="1" dirty="0">
                <a:solidFill>
                  <a:srgbClr val="C00000"/>
                </a:solidFill>
                <a:ea typeface="Times New Roman" panose="02020603050405020304" pitchFamily="18" charset="0"/>
              </a:rPr>
              <a:t>"A comparative analysis of </a:t>
            </a:r>
            <a:r>
              <a:rPr lang="en-US" b="1" dirty="0" err="1">
                <a:solidFill>
                  <a:srgbClr val="C00000"/>
                </a:solidFill>
                <a:ea typeface="Times New Roman" panose="02020603050405020304" pitchFamily="18" charset="0"/>
              </a:rPr>
              <a:t>multiloop</a:t>
            </a:r>
            <a:r>
              <a:rPr lang="en-US" b="1" dirty="0">
                <a:solidFill>
                  <a:srgbClr val="C00000"/>
                </a:solidFill>
                <a:ea typeface="Times New Roman" panose="02020603050405020304" pitchFamily="18" charset="0"/>
              </a:rPr>
              <a:t> voltage regulation strategies for single and three-phase UPS systems,"</a:t>
            </a:r>
            <a:r>
              <a:rPr lang="en-US" dirty="0">
                <a:solidFill>
                  <a:srgbClr val="C00000"/>
                </a:solidFill>
                <a:ea typeface="Times New Roman" panose="02020603050405020304" pitchFamily="18" charset="0"/>
              </a:rPr>
              <a:t> Power Electronics, IEEE Transactions on, vol. 18, pp. 1176-1185, 2003</a:t>
            </a:r>
            <a:r>
              <a:rPr lang="en-US" dirty="0" smtClean="0">
                <a:solidFill>
                  <a:srgbClr val="C00000"/>
                </a:solidFill>
                <a:ea typeface="Times New Roman" panose="02020603050405020304" pitchFamily="18" charset="0"/>
              </a:rPr>
              <a:t>.</a:t>
            </a:r>
          </a:p>
          <a:p>
            <a:pPr marL="627063" indent="-627063" algn="just">
              <a:lnSpc>
                <a:spcPct val="150000"/>
              </a:lnSpc>
              <a:spcBef>
                <a:spcPts val="0"/>
              </a:spcBef>
              <a:spcAft>
                <a:spcPts val="0"/>
              </a:spcAft>
              <a:buFont typeface="Wingdings" panose="05000000000000000000" pitchFamily="2" charset="2"/>
              <a:buChar char=""/>
              <a:tabLst>
                <a:tab pos="627063" algn="l"/>
              </a:tabLst>
            </a:pPr>
            <a:r>
              <a:rPr lang="en-US" dirty="0">
                <a:solidFill>
                  <a:srgbClr val="C00000"/>
                </a:solidFill>
                <a:ea typeface="Times New Roman" panose="02020603050405020304" pitchFamily="18" charset="0"/>
              </a:rPr>
              <a:t>M. J. Newman and D. G. Holmes, </a:t>
            </a:r>
            <a:r>
              <a:rPr lang="en-US" b="1" dirty="0">
                <a:solidFill>
                  <a:srgbClr val="C00000"/>
                </a:solidFill>
                <a:ea typeface="Times New Roman" panose="02020603050405020304" pitchFamily="18" charset="0"/>
              </a:rPr>
              <a:t>"Delta operator digital filters for high performance inverter applications,"</a:t>
            </a:r>
            <a:r>
              <a:rPr lang="en-US" dirty="0">
                <a:solidFill>
                  <a:srgbClr val="C00000"/>
                </a:solidFill>
                <a:ea typeface="Times New Roman" panose="02020603050405020304" pitchFamily="18" charset="0"/>
              </a:rPr>
              <a:t> Power Electronics, IEEE Transactions on, vol. 18, pp. 447-454, 2003</a:t>
            </a:r>
            <a:r>
              <a:rPr lang="en-US" dirty="0" smtClean="0">
                <a:solidFill>
                  <a:srgbClr val="C00000"/>
                </a:solidFill>
                <a:ea typeface="Times New Roman" panose="02020603050405020304" pitchFamily="18" charset="0"/>
              </a:rPr>
              <a:t>.</a:t>
            </a:r>
          </a:p>
          <a:p>
            <a:pPr marL="627063" indent="-627063" algn="just">
              <a:lnSpc>
                <a:spcPct val="150000"/>
              </a:lnSpc>
              <a:spcBef>
                <a:spcPts val="0"/>
              </a:spcBef>
              <a:spcAft>
                <a:spcPts val="0"/>
              </a:spcAft>
              <a:buFont typeface="Wingdings" panose="05000000000000000000" pitchFamily="2" charset="2"/>
              <a:buChar char=""/>
              <a:tabLst>
                <a:tab pos="627063" algn="l"/>
              </a:tabLst>
            </a:pPr>
            <a:r>
              <a:rPr lang="es-AR" dirty="0">
                <a:solidFill>
                  <a:srgbClr val="C00000"/>
                </a:solidFill>
                <a:ea typeface="Times New Roman" panose="02020603050405020304" pitchFamily="18" charset="0"/>
              </a:rPr>
              <a:t>Roberto Esteban </a:t>
            </a:r>
            <a:r>
              <a:rPr lang="es-AR" dirty="0" smtClean="0">
                <a:solidFill>
                  <a:srgbClr val="C00000"/>
                </a:solidFill>
                <a:ea typeface="Times New Roman" panose="02020603050405020304" pitchFamily="18" charset="0"/>
              </a:rPr>
              <a:t>Carballo. </a:t>
            </a:r>
            <a:r>
              <a:rPr lang="es-AR" b="1" dirty="0" smtClean="0">
                <a:solidFill>
                  <a:srgbClr val="C00000"/>
                </a:solidFill>
                <a:ea typeface="Times New Roman" panose="02020603050405020304" pitchFamily="18" charset="0"/>
              </a:rPr>
              <a:t>Curso De Posgrado: DSP Para El Control De Electrónica </a:t>
            </a:r>
            <a:r>
              <a:rPr lang="es-AR" b="1" smtClean="0">
                <a:solidFill>
                  <a:srgbClr val="C00000"/>
                </a:solidFill>
                <a:ea typeface="Times New Roman" panose="02020603050405020304" pitchFamily="18" charset="0"/>
              </a:rPr>
              <a:t>De Potencia. </a:t>
            </a:r>
            <a:r>
              <a:rPr lang="es-AR" b="1" dirty="0" smtClean="0">
                <a:solidFill>
                  <a:srgbClr val="C00000"/>
                </a:solidFill>
                <a:ea typeface="Times New Roman" panose="02020603050405020304" pitchFamily="18" charset="0"/>
              </a:rPr>
              <a:t>Trabajo Final Implementación Digital De Compensadores Resonantes</a:t>
            </a:r>
            <a:r>
              <a:rPr lang="es-AR" dirty="0" smtClean="0">
                <a:solidFill>
                  <a:srgbClr val="C00000"/>
                </a:solidFill>
                <a:ea typeface="Times New Roman" panose="02020603050405020304" pitchFamily="18" charset="0"/>
              </a:rPr>
              <a:t>. UNRC, julio 2014. </a:t>
            </a:r>
            <a:endParaRPr lang="en-US" dirty="0" smtClean="0">
              <a:solidFill>
                <a:srgbClr val="C00000"/>
              </a:solidFill>
              <a:ea typeface="Times New Roman" panose="02020603050405020304" pitchFamily="18" charset="0"/>
            </a:endParaRPr>
          </a:p>
        </p:txBody>
      </p:sp>
    </p:spTree>
    <p:extLst>
      <p:ext uri="{BB962C8B-B14F-4D97-AF65-F5344CB8AC3E}">
        <p14:creationId xmlns:p14="http://schemas.microsoft.com/office/powerpoint/2010/main" val="240596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7</a:t>
            </a:fld>
            <a:endParaRPr lang="es-ES" b="1" dirty="0">
              <a:solidFill>
                <a:schemeClr val="tx1"/>
              </a:solidFill>
            </a:endParaRPr>
          </a:p>
        </p:txBody>
      </p:sp>
      <p:sp>
        <p:nvSpPr>
          <p:cNvPr id="45" name="Rectángulo 44"/>
          <p:cNvSpPr/>
          <p:nvPr/>
        </p:nvSpPr>
        <p:spPr>
          <a:xfrm>
            <a:off x="187249" y="1093518"/>
            <a:ext cx="9445638" cy="369332"/>
          </a:xfrm>
          <a:prstGeom prst="rect">
            <a:avLst/>
          </a:prstGeom>
        </p:spPr>
        <p:txBody>
          <a:bodyPr wrap="square">
            <a:spAutoFit/>
          </a:bodyPr>
          <a:lstStyle/>
          <a:p>
            <a:r>
              <a:rPr lang="es-AR" dirty="0" smtClean="0">
                <a:solidFill>
                  <a:srgbClr val="008000"/>
                </a:solidFill>
              </a:rPr>
              <a:t>De las expresiones anteriores, resultan definidos los coeficientes del controlador </a:t>
            </a:r>
            <a:r>
              <a:rPr lang="es-AR" i="1" dirty="0" err="1" smtClean="0">
                <a:solidFill>
                  <a:srgbClr val="008000"/>
                </a:solidFill>
              </a:rPr>
              <a:t>deadbeat</a:t>
            </a:r>
            <a:r>
              <a:rPr lang="es-AR" dirty="0" smtClean="0">
                <a:solidFill>
                  <a:srgbClr val="008000"/>
                </a:solidFill>
              </a:rPr>
              <a:t>:</a:t>
            </a:r>
            <a:endParaRPr lang="es-AR" i="1" dirty="0"/>
          </a:p>
        </p:txBody>
      </p:sp>
      <p:graphicFrame>
        <p:nvGraphicFramePr>
          <p:cNvPr id="24" name="1 Objeto"/>
          <p:cNvGraphicFramePr>
            <a:graphicFrameLocks noChangeAspect="1"/>
          </p:cNvGraphicFramePr>
          <p:nvPr>
            <p:extLst/>
          </p:nvPr>
        </p:nvGraphicFramePr>
        <p:xfrm>
          <a:off x="387423" y="1745985"/>
          <a:ext cx="2688227" cy="864000"/>
        </p:xfrm>
        <a:graphic>
          <a:graphicData uri="http://schemas.openxmlformats.org/presentationml/2006/ole">
            <mc:AlternateContent xmlns:mc="http://schemas.openxmlformats.org/markup-compatibility/2006">
              <mc:Choice xmlns:v="urn:schemas-microsoft-com:vml" Requires="v">
                <p:oleObj spid="_x0000_s490522" name="Equation" r:id="rId4" imgW="1244520" imgH="406080" progId="Equation.DSMT4">
                  <p:embed/>
                </p:oleObj>
              </mc:Choice>
              <mc:Fallback>
                <p:oleObj name="Equation" r:id="rId4" imgW="1244520" imgH="406080" progId="Equation.DSMT4">
                  <p:embed/>
                  <p:pic>
                    <p:nvPicPr>
                      <p:cNvPr id="24" name="1 Objeto"/>
                      <p:cNvPicPr>
                        <a:picLocks noChangeAspect="1" noChangeArrowheads="1"/>
                      </p:cNvPicPr>
                      <p:nvPr/>
                    </p:nvPicPr>
                    <p:blipFill>
                      <a:blip r:embed="rId5"/>
                      <a:srcRect/>
                      <a:stretch>
                        <a:fillRect/>
                      </a:stretch>
                    </p:blipFill>
                    <p:spPr bwMode="auto">
                      <a:xfrm>
                        <a:off x="387423" y="1745985"/>
                        <a:ext cx="2688227" cy="864000"/>
                      </a:xfrm>
                      <a:prstGeom prst="rect">
                        <a:avLst/>
                      </a:prstGeom>
                      <a:noFill/>
                      <a:ln>
                        <a:solidFill>
                          <a:srgbClr val="008000"/>
                        </a:solidFill>
                      </a:ln>
                      <a:extLst/>
                    </p:spPr>
                  </p:pic>
                </p:oleObj>
              </mc:Fallback>
            </mc:AlternateContent>
          </a:graphicData>
        </a:graphic>
      </p:graphicFrame>
      <p:graphicFrame>
        <p:nvGraphicFramePr>
          <p:cNvPr id="31" name="1 Objeto"/>
          <p:cNvGraphicFramePr>
            <a:graphicFrameLocks noChangeAspect="1"/>
          </p:cNvGraphicFramePr>
          <p:nvPr>
            <p:extLst/>
          </p:nvPr>
        </p:nvGraphicFramePr>
        <p:xfrm>
          <a:off x="3300489" y="1689928"/>
          <a:ext cx="4846344" cy="468000"/>
        </p:xfrm>
        <a:graphic>
          <a:graphicData uri="http://schemas.openxmlformats.org/presentationml/2006/ole">
            <mc:AlternateContent xmlns:mc="http://schemas.openxmlformats.org/markup-compatibility/2006">
              <mc:Choice xmlns:v="urn:schemas-microsoft-com:vml" Requires="v">
                <p:oleObj spid="_x0000_s490523" name="Equation" r:id="rId6" imgW="2070000" imgH="203040" progId="Equation.DSMT4">
                  <p:embed/>
                </p:oleObj>
              </mc:Choice>
              <mc:Fallback>
                <p:oleObj name="Equation" r:id="rId6" imgW="2070000" imgH="203040" progId="Equation.DSMT4">
                  <p:embed/>
                  <p:pic>
                    <p:nvPicPr>
                      <p:cNvPr id="31" name="1 Objeto"/>
                      <p:cNvPicPr>
                        <a:picLocks noChangeAspect="1" noChangeArrowheads="1"/>
                      </p:cNvPicPr>
                      <p:nvPr/>
                    </p:nvPicPr>
                    <p:blipFill>
                      <a:blip r:embed="rId7"/>
                      <a:srcRect/>
                      <a:stretch>
                        <a:fillRect/>
                      </a:stretch>
                    </p:blipFill>
                    <p:spPr bwMode="auto">
                      <a:xfrm>
                        <a:off x="3300489" y="1689928"/>
                        <a:ext cx="4846344" cy="468000"/>
                      </a:xfrm>
                      <a:prstGeom prst="rect">
                        <a:avLst/>
                      </a:prstGeom>
                      <a:noFill/>
                      <a:ln>
                        <a:solidFill>
                          <a:srgbClr val="008000"/>
                        </a:solidFill>
                      </a:ln>
                      <a:extLst/>
                    </p:spPr>
                  </p:pic>
                </p:oleObj>
              </mc:Fallback>
            </mc:AlternateContent>
          </a:graphicData>
        </a:graphic>
      </p:graphicFrame>
      <p:graphicFrame>
        <p:nvGraphicFramePr>
          <p:cNvPr id="32" name="1 Objeto"/>
          <p:cNvGraphicFramePr>
            <a:graphicFrameLocks noChangeAspect="1"/>
          </p:cNvGraphicFramePr>
          <p:nvPr>
            <p:extLst/>
          </p:nvPr>
        </p:nvGraphicFramePr>
        <p:xfrm>
          <a:off x="3300489" y="2244702"/>
          <a:ext cx="4875193" cy="468000"/>
        </p:xfrm>
        <a:graphic>
          <a:graphicData uri="http://schemas.openxmlformats.org/presentationml/2006/ole">
            <mc:AlternateContent xmlns:mc="http://schemas.openxmlformats.org/markup-compatibility/2006">
              <mc:Choice xmlns:v="urn:schemas-microsoft-com:vml" Requires="v">
                <p:oleObj spid="_x0000_s490524" name="Equation" r:id="rId8" imgW="2082600" imgH="203040" progId="Equation.DSMT4">
                  <p:embed/>
                </p:oleObj>
              </mc:Choice>
              <mc:Fallback>
                <p:oleObj name="Equation" r:id="rId8" imgW="2082600" imgH="203040" progId="Equation.DSMT4">
                  <p:embed/>
                  <p:pic>
                    <p:nvPicPr>
                      <p:cNvPr id="32" name="1 Objeto"/>
                      <p:cNvPicPr>
                        <a:picLocks noChangeAspect="1" noChangeArrowheads="1"/>
                      </p:cNvPicPr>
                      <p:nvPr/>
                    </p:nvPicPr>
                    <p:blipFill>
                      <a:blip r:embed="rId9"/>
                      <a:srcRect/>
                      <a:stretch>
                        <a:fillRect/>
                      </a:stretch>
                    </p:blipFill>
                    <p:spPr bwMode="auto">
                      <a:xfrm>
                        <a:off x="3300489" y="2244702"/>
                        <a:ext cx="4875193" cy="468000"/>
                      </a:xfrm>
                      <a:prstGeom prst="rect">
                        <a:avLst/>
                      </a:prstGeom>
                      <a:noFill/>
                      <a:ln>
                        <a:solidFill>
                          <a:srgbClr val="008000"/>
                        </a:solidFill>
                      </a:ln>
                      <a:extLst/>
                    </p:spPr>
                  </p:pic>
                </p:oleObj>
              </mc:Fallback>
            </mc:AlternateContent>
          </a:graphicData>
        </a:graphic>
      </p:graphicFrame>
      <p:graphicFrame>
        <p:nvGraphicFramePr>
          <p:cNvPr id="34" name="1 Objeto"/>
          <p:cNvGraphicFramePr>
            <a:graphicFrameLocks noChangeAspect="1"/>
          </p:cNvGraphicFramePr>
          <p:nvPr>
            <p:extLst/>
          </p:nvPr>
        </p:nvGraphicFramePr>
        <p:xfrm>
          <a:off x="223963" y="3408260"/>
          <a:ext cx="5994400" cy="850900"/>
        </p:xfrm>
        <a:graphic>
          <a:graphicData uri="http://schemas.openxmlformats.org/presentationml/2006/ole">
            <mc:AlternateContent xmlns:mc="http://schemas.openxmlformats.org/markup-compatibility/2006">
              <mc:Choice xmlns:v="urn:schemas-microsoft-com:vml" Requires="v">
                <p:oleObj spid="_x0000_s490525" name="Equation" r:id="rId10" imgW="2831760" imgH="406080" progId="Equation.DSMT4">
                  <p:embed/>
                </p:oleObj>
              </mc:Choice>
              <mc:Fallback>
                <p:oleObj name="Equation" r:id="rId10" imgW="2831760" imgH="406080" progId="Equation.DSMT4">
                  <p:embed/>
                  <p:pic>
                    <p:nvPicPr>
                      <p:cNvPr id="34" name="1 Objeto"/>
                      <p:cNvPicPr>
                        <a:picLocks noChangeAspect="1" noChangeArrowheads="1"/>
                      </p:cNvPicPr>
                      <p:nvPr/>
                    </p:nvPicPr>
                    <p:blipFill>
                      <a:blip r:embed="rId11"/>
                      <a:srcRect/>
                      <a:stretch>
                        <a:fillRect/>
                      </a:stretch>
                    </p:blipFill>
                    <p:spPr bwMode="auto">
                      <a:xfrm>
                        <a:off x="223963" y="3408260"/>
                        <a:ext cx="5994400" cy="850900"/>
                      </a:xfrm>
                      <a:prstGeom prst="rect">
                        <a:avLst/>
                      </a:prstGeom>
                      <a:noFill/>
                      <a:ln>
                        <a:noFill/>
                      </a:ln>
                      <a:extLst/>
                    </p:spPr>
                  </p:pic>
                </p:oleObj>
              </mc:Fallback>
            </mc:AlternateContent>
          </a:graphicData>
        </a:graphic>
      </p:graphicFrame>
      <p:sp>
        <p:nvSpPr>
          <p:cNvPr id="35" name="Rectángulo 34"/>
          <p:cNvSpPr/>
          <p:nvPr/>
        </p:nvSpPr>
        <p:spPr>
          <a:xfrm>
            <a:off x="264419" y="2918672"/>
            <a:ext cx="11809313" cy="400110"/>
          </a:xfrm>
          <a:prstGeom prst="rect">
            <a:avLst/>
          </a:prstGeom>
        </p:spPr>
        <p:txBody>
          <a:bodyPr wrap="square">
            <a:spAutoFit/>
          </a:bodyPr>
          <a:lstStyle/>
          <a:p>
            <a:r>
              <a:rPr lang="es-AR" dirty="0" smtClean="0">
                <a:solidFill>
                  <a:srgbClr val="008000"/>
                </a:solidFill>
              </a:rPr>
              <a:t>Si se escribe la FT de lazo cerrado de este sistema de control en función del polinomio </a:t>
            </a:r>
            <a:r>
              <a:rPr lang="es-AR" sz="2000" i="1" dirty="0" smtClean="0">
                <a:solidFill>
                  <a:srgbClr val="008000"/>
                </a:solidFill>
                <a:latin typeface="Times New Roman" panose="02020603050405020304" pitchFamily="18" charset="0"/>
                <a:cs typeface="Times New Roman" panose="02020603050405020304" pitchFamily="18" charset="0"/>
              </a:rPr>
              <a:t>P</a:t>
            </a:r>
            <a:r>
              <a:rPr lang="es-AR" sz="2000" dirty="0" smtClean="0">
                <a:solidFill>
                  <a:srgbClr val="008000"/>
                </a:solidFill>
                <a:latin typeface="Times New Roman" panose="02020603050405020304" pitchFamily="18" charset="0"/>
                <a:cs typeface="Times New Roman" panose="02020603050405020304" pitchFamily="18" charset="0"/>
              </a:rPr>
              <a:t>(</a:t>
            </a:r>
            <a:r>
              <a:rPr lang="es-AR" sz="2000" i="1" dirty="0" smtClean="0">
                <a:solidFill>
                  <a:srgbClr val="008000"/>
                </a:solidFill>
                <a:latin typeface="Times New Roman" panose="02020603050405020304" pitchFamily="18" charset="0"/>
                <a:cs typeface="Times New Roman" panose="02020603050405020304" pitchFamily="18" charset="0"/>
              </a:rPr>
              <a:t>z</a:t>
            </a:r>
            <a:r>
              <a:rPr lang="es-AR" sz="2000" dirty="0" smtClean="0">
                <a:solidFill>
                  <a:srgbClr val="008000"/>
                </a:solidFill>
                <a:latin typeface="Times New Roman" panose="02020603050405020304" pitchFamily="18" charset="0"/>
                <a:cs typeface="Times New Roman" panose="02020603050405020304" pitchFamily="18" charset="0"/>
              </a:rPr>
              <a:t>)</a:t>
            </a:r>
            <a:r>
              <a:rPr lang="es-AR" dirty="0" smtClean="0">
                <a:solidFill>
                  <a:srgbClr val="008000"/>
                </a:solidFill>
              </a:rPr>
              <a:t>, se tiene:</a:t>
            </a:r>
            <a:endParaRPr lang="es-AR" dirty="0"/>
          </a:p>
        </p:txBody>
      </p:sp>
      <p:graphicFrame>
        <p:nvGraphicFramePr>
          <p:cNvPr id="38" name="1 Objeto"/>
          <p:cNvGraphicFramePr>
            <a:graphicFrameLocks noChangeAspect="1"/>
          </p:cNvGraphicFramePr>
          <p:nvPr>
            <p:extLst/>
          </p:nvPr>
        </p:nvGraphicFramePr>
        <p:xfrm>
          <a:off x="4250422" y="5385327"/>
          <a:ext cx="1319291" cy="942991"/>
        </p:xfrm>
        <a:graphic>
          <a:graphicData uri="http://schemas.openxmlformats.org/presentationml/2006/ole">
            <mc:AlternateContent xmlns:mc="http://schemas.openxmlformats.org/markup-compatibility/2006">
              <mc:Choice xmlns:v="urn:schemas-microsoft-com:vml" Requires="v">
                <p:oleObj spid="_x0000_s490526" name="Equation" r:id="rId12" imgW="558720" imgH="406080" progId="Equation.DSMT4">
                  <p:embed/>
                </p:oleObj>
              </mc:Choice>
              <mc:Fallback>
                <p:oleObj name="Equation" r:id="rId12" imgW="558720" imgH="406080" progId="Equation.DSMT4">
                  <p:embed/>
                  <p:pic>
                    <p:nvPicPr>
                      <p:cNvPr id="38" name="1 Objeto"/>
                      <p:cNvPicPr>
                        <a:picLocks noChangeAspect="1" noChangeArrowheads="1"/>
                      </p:cNvPicPr>
                      <p:nvPr/>
                    </p:nvPicPr>
                    <p:blipFill>
                      <a:blip r:embed="rId13"/>
                      <a:srcRect/>
                      <a:stretch>
                        <a:fillRect/>
                      </a:stretch>
                    </p:blipFill>
                    <p:spPr bwMode="auto">
                      <a:xfrm>
                        <a:off x="4250422" y="5385327"/>
                        <a:ext cx="1319291" cy="942991"/>
                      </a:xfrm>
                      <a:prstGeom prst="rect">
                        <a:avLst/>
                      </a:prstGeom>
                      <a:solidFill>
                        <a:srgbClr val="FFC000"/>
                      </a:solidFill>
                      <a:ln>
                        <a:noFill/>
                      </a:ln>
                      <a:extLst/>
                    </p:spPr>
                  </p:pic>
                </p:oleObj>
              </mc:Fallback>
            </mc:AlternateContent>
          </a:graphicData>
        </a:graphic>
      </p:graphicFrame>
      <p:sp>
        <p:nvSpPr>
          <p:cNvPr id="29" name="Rectángulo 28"/>
          <p:cNvSpPr/>
          <p:nvPr/>
        </p:nvSpPr>
        <p:spPr>
          <a:xfrm>
            <a:off x="8400521" y="1646430"/>
            <a:ext cx="3558438" cy="1138773"/>
          </a:xfrm>
          <a:prstGeom prst="rect">
            <a:avLst/>
          </a:prstGeom>
          <a:solidFill>
            <a:schemeClr val="accent1">
              <a:lumMod val="20000"/>
              <a:lumOff val="80000"/>
            </a:schemeClr>
          </a:solidFill>
        </p:spPr>
        <p:txBody>
          <a:bodyPr wrap="square">
            <a:spAutoFit/>
          </a:bodyPr>
          <a:lstStyle/>
          <a:p>
            <a:pPr algn="just"/>
            <a:r>
              <a:rPr lang="es-AR" sz="1700" dirty="0" smtClean="0">
                <a:solidFill>
                  <a:srgbClr val="0070C0"/>
                </a:solidFill>
              </a:rPr>
              <a:t>Se observa que los coeficientes de este controlador, son totalmente dependientes de los parámetros de la planta o proceso.</a:t>
            </a:r>
            <a:endParaRPr lang="es-AR" sz="1700" dirty="0">
              <a:solidFill>
                <a:srgbClr val="0070C0"/>
              </a:solidFill>
            </a:endParaRPr>
          </a:p>
        </p:txBody>
      </p:sp>
      <p:graphicFrame>
        <p:nvGraphicFramePr>
          <p:cNvPr id="30" name="1 Objeto"/>
          <p:cNvGraphicFramePr>
            <a:graphicFrameLocks noChangeAspect="1"/>
          </p:cNvGraphicFramePr>
          <p:nvPr>
            <p:extLst/>
          </p:nvPr>
        </p:nvGraphicFramePr>
        <p:xfrm>
          <a:off x="7130222" y="3421916"/>
          <a:ext cx="4221163" cy="796925"/>
        </p:xfrm>
        <a:graphic>
          <a:graphicData uri="http://schemas.openxmlformats.org/presentationml/2006/ole">
            <mc:AlternateContent xmlns:mc="http://schemas.openxmlformats.org/markup-compatibility/2006">
              <mc:Choice xmlns:v="urn:schemas-microsoft-com:vml" Requires="v">
                <p:oleObj spid="_x0000_s490527" name="Equation" r:id="rId14" imgW="1993680" imgH="380880" progId="Equation.DSMT4">
                  <p:embed/>
                </p:oleObj>
              </mc:Choice>
              <mc:Fallback>
                <p:oleObj name="Equation" r:id="rId14" imgW="1993680" imgH="380880" progId="Equation.DSMT4">
                  <p:embed/>
                  <p:pic>
                    <p:nvPicPr>
                      <p:cNvPr id="30" name="1 Objeto"/>
                      <p:cNvPicPr>
                        <a:picLocks noChangeAspect="1" noChangeArrowheads="1"/>
                      </p:cNvPicPr>
                      <p:nvPr/>
                    </p:nvPicPr>
                    <p:blipFill>
                      <a:blip r:embed="rId15"/>
                      <a:srcRect/>
                      <a:stretch>
                        <a:fillRect/>
                      </a:stretch>
                    </p:blipFill>
                    <p:spPr bwMode="auto">
                      <a:xfrm>
                        <a:off x="7130222" y="3421916"/>
                        <a:ext cx="4221163" cy="796925"/>
                      </a:xfrm>
                      <a:prstGeom prst="rect">
                        <a:avLst/>
                      </a:prstGeom>
                      <a:solidFill>
                        <a:srgbClr val="92D050"/>
                      </a:solidFill>
                      <a:ln>
                        <a:noFill/>
                      </a:ln>
                      <a:extLst/>
                    </p:spPr>
                  </p:pic>
                </p:oleObj>
              </mc:Fallback>
            </mc:AlternateContent>
          </a:graphicData>
        </a:graphic>
      </p:graphicFrame>
      <p:sp>
        <p:nvSpPr>
          <p:cNvPr id="3" name="Flecha derecha 2"/>
          <p:cNvSpPr/>
          <p:nvPr/>
        </p:nvSpPr>
        <p:spPr>
          <a:xfrm>
            <a:off x="6279209" y="3471407"/>
            <a:ext cx="570368" cy="697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Rectángulo 35"/>
          <p:cNvSpPr/>
          <p:nvPr/>
        </p:nvSpPr>
        <p:spPr>
          <a:xfrm>
            <a:off x="244684" y="4453760"/>
            <a:ext cx="11613233" cy="646331"/>
          </a:xfrm>
          <a:prstGeom prst="rect">
            <a:avLst/>
          </a:prstGeom>
          <a:solidFill>
            <a:schemeClr val="accent1">
              <a:lumMod val="20000"/>
              <a:lumOff val="80000"/>
            </a:schemeClr>
          </a:solidFill>
        </p:spPr>
        <p:txBody>
          <a:bodyPr wrap="square">
            <a:spAutoFit/>
          </a:bodyPr>
          <a:lstStyle/>
          <a:p>
            <a:pPr algn="just"/>
            <a:r>
              <a:rPr lang="es-AR" dirty="0" smtClean="0">
                <a:solidFill>
                  <a:srgbClr val="0070C0"/>
                </a:solidFill>
              </a:rPr>
              <a:t>Se observa que la función de transferencia de lazo cerrado presenta “</a:t>
            </a:r>
            <a:r>
              <a:rPr lang="es-AR" i="1" dirty="0" smtClean="0">
                <a:solidFill>
                  <a:srgbClr val="0070C0"/>
                </a:solidFill>
                <a:latin typeface="Times New Roman" panose="02020603050405020304" pitchFamily="18" charset="0"/>
                <a:cs typeface="Times New Roman" panose="02020603050405020304" pitchFamily="18" charset="0"/>
              </a:rPr>
              <a:t>m</a:t>
            </a:r>
            <a:r>
              <a:rPr lang="es-AR" dirty="0" smtClean="0">
                <a:solidFill>
                  <a:srgbClr val="0070C0"/>
                </a:solidFill>
              </a:rPr>
              <a:t>” polos al origen del plano-z, lo que implica que este es un controlador por ubicación de polos al origen </a:t>
            </a:r>
            <a:endParaRPr lang="es-AR" dirty="0">
              <a:solidFill>
                <a:srgbClr val="0070C0"/>
              </a:solidFill>
            </a:endParaRPr>
          </a:p>
        </p:txBody>
      </p:sp>
      <p:sp>
        <p:nvSpPr>
          <p:cNvPr id="39" name="Rectángulo 38"/>
          <p:cNvSpPr/>
          <p:nvPr/>
        </p:nvSpPr>
        <p:spPr>
          <a:xfrm>
            <a:off x="264419" y="5628051"/>
            <a:ext cx="4090298" cy="369332"/>
          </a:xfrm>
          <a:prstGeom prst="rect">
            <a:avLst/>
          </a:prstGeom>
        </p:spPr>
        <p:txBody>
          <a:bodyPr wrap="square">
            <a:spAutoFit/>
          </a:bodyPr>
          <a:lstStyle/>
          <a:p>
            <a:r>
              <a:rPr lang="es-AR" dirty="0" smtClean="0">
                <a:solidFill>
                  <a:srgbClr val="008000"/>
                </a:solidFill>
              </a:rPr>
              <a:t>Selección del periodo de muestreo:</a:t>
            </a:r>
            <a:endParaRPr lang="es-AR" dirty="0"/>
          </a:p>
        </p:txBody>
      </p:sp>
      <p:sp>
        <p:nvSpPr>
          <p:cNvPr id="40" name="Rectángulo 39"/>
          <p:cNvSpPr/>
          <p:nvPr/>
        </p:nvSpPr>
        <p:spPr>
          <a:xfrm>
            <a:off x="5884499" y="5424916"/>
            <a:ext cx="5962242" cy="923330"/>
          </a:xfrm>
          <a:prstGeom prst="rect">
            <a:avLst/>
          </a:prstGeom>
        </p:spPr>
        <p:txBody>
          <a:bodyPr wrap="square">
            <a:spAutoFit/>
          </a:bodyPr>
          <a:lstStyle/>
          <a:p>
            <a:pPr algn="just"/>
            <a:r>
              <a:rPr lang="es-AR" dirty="0" smtClean="0">
                <a:solidFill>
                  <a:srgbClr val="008000"/>
                </a:solidFill>
              </a:rPr>
              <a:t>Siendo </a:t>
            </a:r>
            <a:r>
              <a:rPr lang="es-AR" i="1" dirty="0" smtClean="0">
                <a:solidFill>
                  <a:srgbClr val="008000"/>
                </a:solidFill>
              </a:rPr>
              <a:t>t</a:t>
            </a:r>
            <a:r>
              <a:rPr lang="es-AR" i="1" baseline="-25000" dirty="0" smtClean="0">
                <a:solidFill>
                  <a:srgbClr val="008000"/>
                </a:solidFill>
              </a:rPr>
              <a:t>s</a:t>
            </a:r>
            <a:r>
              <a:rPr lang="es-AR" baseline="-25000" dirty="0" smtClean="0">
                <a:solidFill>
                  <a:srgbClr val="008000"/>
                </a:solidFill>
              </a:rPr>
              <a:t>95</a:t>
            </a:r>
            <a:r>
              <a:rPr lang="es-AR" dirty="0" smtClean="0">
                <a:solidFill>
                  <a:srgbClr val="008000"/>
                </a:solidFill>
              </a:rPr>
              <a:t> el tiempo de asentamiento para la tolerancia del 5% de la respuesta al escalón de un sistema subamortiguado.</a:t>
            </a:r>
            <a:endParaRPr lang="es-AR" dirty="0"/>
          </a:p>
        </p:txBody>
      </p:sp>
    </p:spTree>
    <p:extLst>
      <p:ext uri="{BB962C8B-B14F-4D97-AF65-F5344CB8AC3E}">
        <p14:creationId xmlns:p14="http://schemas.microsoft.com/office/powerpoint/2010/main" val="243112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45" name="Rectángulo 44"/>
          <p:cNvSpPr/>
          <p:nvPr/>
        </p:nvSpPr>
        <p:spPr>
          <a:xfrm>
            <a:off x="298383" y="4473580"/>
            <a:ext cx="6329336" cy="1015663"/>
          </a:xfrm>
          <a:prstGeom prst="rect">
            <a:avLst/>
          </a:prstGeom>
        </p:spPr>
        <p:txBody>
          <a:bodyPr wrap="square">
            <a:spAutoFit/>
          </a:bodyPr>
          <a:lstStyle/>
          <a:p>
            <a:pPr algn="just"/>
            <a:r>
              <a:rPr lang="es-AR" sz="2000" dirty="0" smtClean="0">
                <a:solidFill>
                  <a:schemeClr val="accent5">
                    <a:lumMod val="75000"/>
                  </a:schemeClr>
                </a:solidFill>
              </a:rPr>
              <a:t>La planta </a:t>
            </a:r>
            <a:r>
              <a:rPr lang="es-AR" sz="2000" dirty="0" err="1" smtClean="0">
                <a:solidFill>
                  <a:schemeClr val="accent5">
                    <a:lumMod val="75000"/>
                  </a:schemeClr>
                </a:solidFill>
              </a:rPr>
              <a:t>discretizada</a:t>
            </a:r>
            <a:r>
              <a:rPr lang="es-AR" sz="2000" dirty="0" smtClean="0">
                <a:solidFill>
                  <a:schemeClr val="accent5">
                    <a:lumMod val="75000"/>
                  </a:schemeClr>
                </a:solidFill>
              </a:rPr>
              <a:t> a través de la aproximación invariante al escalón (con c2d de Matlab) y el periodo seleccionado queda:</a:t>
            </a:r>
            <a:endParaRPr lang="es-AR" sz="2000" dirty="0">
              <a:solidFill>
                <a:schemeClr val="accent5">
                  <a:lumMod val="75000"/>
                </a:schemeClr>
              </a:solidFill>
            </a:endParaRPr>
          </a:p>
        </p:txBody>
      </p:sp>
      <p:sp>
        <p:nvSpPr>
          <p:cNvPr id="28" name="Rectángulo 27"/>
          <p:cNvSpPr/>
          <p:nvPr/>
        </p:nvSpPr>
        <p:spPr>
          <a:xfrm>
            <a:off x="191344" y="1030609"/>
            <a:ext cx="6614190" cy="400110"/>
          </a:xfrm>
          <a:prstGeom prst="rect">
            <a:avLst/>
          </a:prstGeom>
        </p:spPr>
        <p:txBody>
          <a:bodyPr wrap="square" anchor="ctr" anchorCtr="0">
            <a:spAutoFit/>
          </a:bodyPr>
          <a:lstStyle/>
          <a:p>
            <a:pPr algn="just"/>
            <a:r>
              <a:rPr lang="es-AR" sz="2000" b="1" u="sng" dirty="0" smtClean="0">
                <a:solidFill>
                  <a:srgbClr val="0000FF"/>
                </a:solidFill>
              </a:rPr>
              <a:t>Ejemplo 3</a:t>
            </a:r>
            <a:r>
              <a:rPr lang="es-AR" sz="2000" b="1" dirty="0" smtClean="0">
                <a:solidFill>
                  <a:srgbClr val="0000FF"/>
                </a:solidFill>
              </a:rPr>
              <a:t>: Diseño de Controlador </a:t>
            </a:r>
            <a:r>
              <a:rPr lang="es-AR" sz="2000" b="1" i="1" dirty="0" err="1" smtClean="0">
                <a:solidFill>
                  <a:srgbClr val="0000FF"/>
                </a:solidFill>
              </a:rPr>
              <a:t>Deadbeat</a:t>
            </a:r>
            <a:endParaRPr lang="es-AR" sz="2000" b="1" i="1" dirty="0" smtClean="0">
              <a:solidFill>
                <a:srgbClr val="0000FF"/>
              </a:solidFill>
            </a:endParaRPr>
          </a:p>
        </p:txBody>
      </p:sp>
      <p:graphicFrame>
        <p:nvGraphicFramePr>
          <p:cNvPr id="29" name="1 Objeto"/>
          <p:cNvGraphicFramePr>
            <a:graphicFrameLocks noChangeAspect="1"/>
          </p:cNvGraphicFramePr>
          <p:nvPr>
            <p:extLst/>
          </p:nvPr>
        </p:nvGraphicFramePr>
        <p:xfrm>
          <a:off x="9422596" y="1457302"/>
          <a:ext cx="2578060" cy="772874"/>
        </p:xfrm>
        <a:graphic>
          <a:graphicData uri="http://schemas.openxmlformats.org/presentationml/2006/ole">
            <mc:AlternateContent xmlns:mc="http://schemas.openxmlformats.org/markup-compatibility/2006">
              <mc:Choice xmlns:v="urn:schemas-microsoft-com:vml" Requires="v">
                <p:oleObj spid="_x0000_s491538" name="Equation" r:id="rId4" imgW="1346040" imgH="406080" progId="Equation.DSMT4">
                  <p:embed/>
                </p:oleObj>
              </mc:Choice>
              <mc:Fallback>
                <p:oleObj name="Equation" r:id="rId4" imgW="1346040" imgH="406080" progId="Equation.DSMT4">
                  <p:embed/>
                  <p:pic>
                    <p:nvPicPr>
                      <p:cNvPr id="29" name="1 Objeto"/>
                      <p:cNvPicPr>
                        <a:picLocks noChangeAspect="1" noChangeArrowheads="1"/>
                      </p:cNvPicPr>
                      <p:nvPr/>
                    </p:nvPicPr>
                    <p:blipFill>
                      <a:blip r:embed="rId5"/>
                      <a:srcRect/>
                      <a:stretch>
                        <a:fillRect/>
                      </a:stretch>
                    </p:blipFill>
                    <p:spPr bwMode="auto">
                      <a:xfrm>
                        <a:off x="9422596" y="1457302"/>
                        <a:ext cx="2578060" cy="772874"/>
                      </a:xfrm>
                      <a:prstGeom prst="rect">
                        <a:avLst/>
                      </a:prstGeom>
                      <a:solidFill>
                        <a:schemeClr val="accent2">
                          <a:lumMod val="40000"/>
                          <a:lumOff val="60000"/>
                        </a:schemeClr>
                      </a:solidFill>
                      <a:ln>
                        <a:noFill/>
                      </a:ln>
                      <a:extLst/>
                    </p:spPr>
                  </p:pic>
                </p:oleObj>
              </mc:Fallback>
            </mc:AlternateContent>
          </a:graphicData>
        </a:graphic>
      </p:graphicFrame>
      <p:sp>
        <p:nvSpPr>
          <p:cNvPr id="36" name="Rectángulo 35"/>
          <p:cNvSpPr/>
          <p:nvPr/>
        </p:nvSpPr>
        <p:spPr>
          <a:xfrm>
            <a:off x="191342" y="2522556"/>
            <a:ext cx="6436377" cy="369332"/>
          </a:xfrm>
          <a:prstGeom prst="rect">
            <a:avLst/>
          </a:prstGeom>
        </p:spPr>
        <p:txBody>
          <a:bodyPr wrap="none">
            <a:spAutoFit/>
          </a:bodyPr>
          <a:lstStyle/>
          <a:p>
            <a:pPr marL="285750" indent="-285750">
              <a:buFont typeface="Wingdings" panose="05000000000000000000" pitchFamily="2" charset="2"/>
              <a:buChar char="v"/>
            </a:pPr>
            <a:r>
              <a:rPr lang="es-AR" b="1" u="sng" dirty="0" smtClean="0">
                <a:solidFill>
                  <a:srgbClr val="C00000"/>
                </a:solidFill>
              </a:rPr>
              <a:t>Determinación y verificación del periodo de muestreo</a:t>
            </a:r>
            <a:r>
              <a:rPr lang="es-AR" b="1" dirty="0" smtClean="0">
                <a:solidFill>
                  <a:srgbClr val="C00000"/>
                </a:solidFill>
              </a:rPr>
              <a:t>:</a:t>
            </a:r>
            <a:endParaRPr lang="es-AR" b="1" dirty="0">
              <a:solidFill>
                <a:srgbClr val="C00000"/>
              </a:solidFill>
            </a:endParaRPr>
          </a:p>
        </p:txBody>
      </p:sp>
      <p:sp>
        <p:nvSpPr>
          <p:cNvPr id="38" name="Rectángulo 37"/>
          <p:cNvSpPr/>
          <p:nvPr/>
        </p:nvSpPr>
        <p:spPr>
          <a:xfrm>
            <a:off x="191342" y="1461221"/>
            <a:ext cx="9087567" cy="969496"/>
          </a:xfrm>
          <a:prstGeom prst="rect">
            <a:avLst/>
          </a:prstGeom>
        </p:spPr>
        <p:txBody>
          <a:bodyPr wrap="square">
            <a:spAutoFit/>
          </a:bodyPr>
          <a:lstStyle/>
          <a:p>
            <a:pPr algn="just"/>
            <a:r>
              <a:rPr lang="es-AR" sz="1900" dirty="0" smtClean="0">
                <a:solidFill>
                  <a:schemeClr val="accent5">
                    <a:lumMod val="75000"/>
                  </a:schemeClr>
                </a:solidFill>
              </a:rPr>
              <a:t>Sea un proceso dado por </a:t>
            </a:r>
            <a:r>
              <a:rPr lang="es-AR" sz="1900" i="1" dirty="0" err="1" smtClean="0">
                <a:solidFill>
                  <a:schemeClr val="accent5">
                    <a:lumMod val="75000"/>
                  </a:schemeClr>
                </a:solidFill>
                <a:latin typeface="Times New Roman" panose="02020603050405020304" pitchFamily="18" charset="0"/>
                <a:cs typeface="Times New Roman" panose="02020603050405020304" pitchFamily="18" charset="0"/>
              </a:rPr>
              <a:t>G</a:t>
            </a:r>
            <a:r>
              <a:rPr lang="es-AR" sz="1900" i="1" baseline="-25000" dirty="0" err="1" smtClean="0">
                <a:solidFill>
                  <a:schemeClr val="accent5">
                    <a:lumMod val="75000"/>
                  </a:schemeClr>
                </a:solidFill>
                <a:latin typeface="Times New Roman" panose="02020603050405020304" pitchFamily="18" charset="0"/>
                <a:cs typeface="Times New Roman" panose="02020603050405020304" pitchFamily="18" charset="0"/>
              </a:rPr>
              <a:t>p</a:t>
            </a:r>
            <a:r>
              <a:rPr lang="es-AR" sz="1900" dirty="0" smtClean="0">
                <a:solidFill>
                  <a:schemeClr val="accent5">
                    <a:lumMod val="75000"/>
                  </a:schemeClr>
                </a:solidFill>
                <a:latin typeface="Times New Roman" panose="02020603050405020304" pitchFamily="18" charset="0"/>
                <a:cs typeface="Times New Roman" panose="02020603050405020304" pitchFamily="18" charset="0"/>
              </a:rPr>
              <a:t>(</a:t>
            </a:r>
            <a:r>
              <a:rPr lang="es-AR" sz="1900" i="1" dirty="0" smtClean="0">
                <a:solidFill>
                  <a:schemeClr val="accent5">
                    <a:lumMod val="75000"/>
                  </a:schemeClr>
                </a:solidFill>
                <a:latin typeface="Times New Roman" panose="02020603050405020304" pitchFamily="18" charset="0"/>
                <a:cs typeface="Times New Roman" panose="02020603050405020304" pitchFamily="18" charset="0"/>
              </a:rPr>
              <a:t>s</a:t>
            </a:r>
            <a:r>
              <a:rPr lang="es-AR" sz="1900" dirty="0" smtClean="0">
                <a:solidFill>
                  <a:schemeClr val="accent5">
                    <a:lumMod val="75000"/>
                  </a:schemeClr>
                </a:solidFill>
                <a:latin typeface="Times New Roman" panose="02020603050405020304" pitchFamily="18" charset="0"/>
                <a:cs typeface="Times New Roman" panose="02020603050405020304" pitchFamily="18" charset="0"/>
              </a:rPr>
              <a:t>)</a:t>
            </a:r>
            <a:r>
              <a:rPr lang="es-AR" sz="1900" dirty="0" smtClean="0">
                <a:solidFill>
                  <a:schemeClr val="accent5">
                    <a:lumMod val="75000"/>
                  </a:schemeClr>
                </a:solidFill>
              </a:rPr>
              <a:t> el cual se desea controlar a través de un controlador </a:t>
            </a:r>
            <a:r>
              <a:rPr lang="es-AR" sz="1900" i="1" dirty="0" err="1" smtClean="0">
                <a:solidFill>
                  <a:schemeClr val="accent5">
                    <a:lumMod val="75000"/>
                  </a:schemeClr>
                </a:solidFill>
              </a:rPr>
              <a:t>deadbeat</a:t>
            </a:r>
            <a:r>
              <a:rPr lang="es-AR" sz="1900" dirty="0" smtClean="0">
                <a:solidFill>
                  <a:schemeClr val="accent5">
                    <a:lumMod val="75000"/>
                  </a:schemeClr>
                </a:solidFill>
              </a:rPr>
              <a:t>, determinar la FT del mismo y la ecuación recursiva que permite la implementación del controlador digital.</a:t>
            </a:r>
            <a:endParaRPr lang="es-AR" sz="1900" dirty="0">
              <a:solidFill>
                <a:schemeClr val="accent5">
                  <a:lumMod val="75000"/>
                </a:schemeClr>
              </a:solidFill>
            </a:endParaRPr>
          </a:p>
        </p:txBody>
      </p:sp>
      <p:graphicFrame>
        <p:nvGraphicFramePr>
          <p:cNvPr id="39" name="1 Objeto"/>
          <p:cNvGraphicFramePr>
            <a:graphicFrameLocks noChangeAspect="1"/>
          </p:cNvGraphicFramePr>
          <p:nvPr>
            <p:extLst/>
          </p:nvPr>
        </p:nvGraphicFramePr>
        <p:xfrm>
          <a:off x="1915703" y="3891937"/>
          <a:ext cx="2953526" cy="486463"/>
        </p:xfrm>
        <a:graphic>
          <a:graphicData uri="http://schemas.openxmlformats.org/presentationml/2006/ole">
            <mc:AlternateContent xmlns:mc="http://schemas.openxmlformats.org/markup-compatibility/2006">
              <mc:Choice xmlns:v="urn:schemas-microsoft-com:vml" Requires="v">
                <p:oleObj spid="_x0000_s491539" name="Equation" r:id="rId6" imgW="1371600" imgH="228600" progId="Equation.DSMT4">
                  <p:embed/>
                </p:oleObj>
              </mc:Choice>
              <mc:Fallback>
                <p:oleObj name="Equation" r:id="rId6" imgW="1371600" imgH="228600" progId="Equation.DSMT4">
                  <p:embed/>
                  <p:pic>
                    <p:nvPicPr>
                      <p:cNvPr id="39" name="1 Objeto"/>
                      <p:cNvPicPr>
                        <a:picLocks noChangeAspect="1" noChangeArrowheads="1"/>
                      </p:cNvPicPr>
                      <p:nvPr/>
                    </p:nvPicPr>
                    <p:blipFill>
                      <a:blip r:embed="rId7"/>
                      <a:srcRect/>
                      <a:stretch>
                        <a:fillRect/>
                      </a:stretch>
                    </p:blipFill>
                    <p:spPr bwMode="auto">
                      <a:xfrm>
                        <a:off x="1915703" y="3891937"/>
                        <a:ext cx="2953526" cy="486463"/>
                      </a:xfrm>
                      <a:prstGeom prst="rect">
                        <a:avLst/>
                      </a:prstGeom>
                      <a:noFill/>
                      <a:ln>
                        <a:noFill/>
                      </a:ln>
                      <a:extLst/>
                    </p:spPr>
                  </p:pic>
                </p:oleObj>
              </mc:Fallback>
            </mc:AlternateContent>
          </a:graphicData>
        </a:graphic>
      </p:graphicFrame>
      <p:pic>
        <p:nvPicPr>
          <p:cNvPr id="5" name="Imagen 4"/>
          <p:cNvPicPr>
            <a:picLocks noChangeAspect="1"/>
          </p:cNvPicPr>
          <p:nvPr/>
        </p:nvPicPr>
        <p:blipFill rotWithShape="1">
          <a:blip r:embed="rId8"/>
          <a:srcRect l="5214" t="5721" r="7388"/>
          <a:stretch/>
        </p:blipFill>
        <p:spPr>
          <a:xfrm>
            <a:off x="6627719" y="2493615"/>
            <a:ext cx="5138535" cy="4157442"/>
          </a:xfrm>
          <a:prstGeom prst="rect">
            <a:avLst/>
          </a:prstGeom>
        </p:spPr>
      </p:pic>
      <p:sp>
        <p:nvSpPr>
          <p:cNvPr id="43" name="Rectángulo 42"/>
          <p:cNvSpPr/>
          <p:nvPr/>
        </p:nvSpPr>
        <p:spPr>
          <a:xfrm>
            <a:off x="191342" y="2995569"/>
            <a:ext cx="6527092" cy="707886"/>
          </a:xfrm>
          <a:prstGeom prst="rect">
            <a:avLst/>
          </a:prstGeom>
        </p:spPr>
        <p:txBody>
          <a:bodyPr wrap="square">
            <a:spAutoFit/>
          </a:bodyPr>
          <a:lstStyle/>
          <a:p>
            <a:pPr algn="just"/>
            <a:r>
              <a:rPr lang="es-AR" sz="2000" dirty="0" smtClean="0">
                <a:solidFill>
                  <a:schemeClr val="accent5">
                    <a:lumMod val="75000"/>
                  </a:schemeClr>
                </a:solidFill>
              </a:rPr>
              <a:t>Para el error del 5%, el tiempo de establecimiento es de </a:t>
            </a:r>
            <a:r>
              <a:rPr lang="es-AR" sz="2000" i="1" dirty="0" smtClean="0">
                <a:solidFill>
                  <a:schemeClr val="accent5">
                    <a:lumMod val="75000"/>
                  </a:schemeClr>
                </a:solidFill>
                <a:latin typeface="Times New Roman" panose="02020603050405020304" pitchFamily="18" charset="0"/>
                <a:cs typeface="Times New Roman" panose="02020603050405020304" pitchFamily="18" charset="0"/>
              </a:rPr>
              <a:t>t</a:t>
            </a:r>
            <a:r>
              <a:rPr lang="es-AR" sz="2000" i="1" baseline="-25000" dirty="0" smtClean="0">
                <a:solidFill>
                  <a:schemeClr val="accent5">
                    <a:lumMod val="75000"/>
                  </a:schemeClr>
                </a:solidFill>
                <a:latin typeface="Times New Roman" panose="02020603050405020304" pitchFamily="18" charset="0"/>
                <a:cs typeface="Times New Roman" panose="02020603050405020304" pitchFamily="18" charset="0"/>
              </a:rPr>
              <a:t>s</a:t>
            </a:r>
            <a:r>
              <a:rPr lang="es-AR" sz="2000" baseline="-25000" dirty="0" smtClean="0">
                <a:solidFill>
                  <a:schemeClr val="accent5">
                    <a:lumMod val="75000"/>
                  </a:schemeClr>
                </a:solidFill>
                <a:latin typeface="Times New Roman" panose="02020603050405020304" pitchFamily="18" charset="0"/>
                <a:cs typeface="Times New Roman" panose="02020603050405020304" pitchFamily="18" charset="0"/>
              </a:rPr>
              <a:t>_95</a:t>
            </a:r>
            <a:r>
              <a:rPr lang="es-AR" sz="2000" dirty="0" smtClean="0">
                <a:solidFill>
                  <a:schemeClr val="accent5">
                    <a:lumMod val="75000"/>
                  </a:schemeClr>
                </a:solidFill>
              </a:rPr>
              <a:t> = 0,6073 s. Por lo tanto el periodo de muestreo es:</a:t>
            </a:r>
            <a:endParaRPr lang="es-AR" sz="2000" dirty="0">
              <a:solidFill>
                <a:schemeClr val="accent5">
                  <a:lumMod val="75000"/>
                </a:schemeClr>
              </a:solidFill>
            </a:endParaRPr>
          </a:p>
        </p:txBody>
      </p:sp>
      <p:graphicFrame>
        <p:nvGraphicFramePr>
          <p:cNvPr id="44" name="1 Objeto"/>
          <p:cNvGraphicFramePr>
            <a:graphicFrameLocks noChangeAspect="1"/>
          </p:cNvGraphicFramePr>
          <p:nvPr>
            <p:extLst/>
          </p:nvPr>
        </p:nvGraphicFramePr>
        <p:xfrm>
          <a:off x="1031852" y="5584423"/>
          <a:ext cx="5064148" cy="816860"/>
        </p:xfrm>
        <a:graphic>
          <a:graphicData uri="http://schemas.openxmlformats.org/presentationml/2006/ole">
            <mc:AlternateContent xmlns:mc="http://schemas.openxmlformats.org/markup-compatibility/2006">
              <mc:Choice xmlns:v="urn:schemas-microsoft-com:vml" Requires="v">
                <p:oleObj spid="_x0000_s491540" name="Equation" r:id="rId9" imgW="2501640" imgH="406080" progId="Equation.DSMT4">
                  <p:embed/>
                </p:oleObj>
              </mc:Choice>
              <mc:Fallback>
                <p:oleObj name="Equation" r:id="rId9" imgW="2501640" imgH="406080" progId="Equation.DSMT4">
                  <p:embed/>
                  <p:pic>
                    <p:nvPicPr>
                      <p:cNvPr id="44" name="1 Objeto"/>
                      <p:cNvPicPr>
                        <a:picLocks noChangeAspect="1" noChangeArrowheads="1"/>
                      </p:cNvPicPr>
                      <p:nvPr/>
                    </p:nvPicPr>
                    <p:blipFill>
                      <a:blip r:embed="rId10"/>
                      <a:srcRect/>
                      <a:stretch>
                        <a:fillRect/>
                      </a:stretch>
                    </p:blipFill>
                    <p:spPr bwMode="auto">
                      <a:xfrm>
                        <a:off x="1031852" y="5584423"/>
                        <a:ext cx="5064148" cy="816860"/>
                      </a:xfrm>
                      <a:prstGeom prst="rect">
                        <a:avLst/>
                      </a:prstGeom>
                      <a:solidFill>
                        <a:schemeClr val="accent6">
                          <a:lumMod val="40000"/>
                          <a:lumOff val="60000"/>
                        </a:schemeClr>
                      </a:solidFill>
                      <a:ln>
                        <a:noFill/>
                      </a:ln>
                      <a:extLst/>
                    </p:spPr>
                  </p:pic>
                </p:oleObj>
              </mc:Fallback>
            </mc:AlternateContent>
          </a:graphicData>
        </a:graphic>
      </p:graphicFrame>
      <p:graphicFrame>
        <p:nvGraphicFramePr>
          <p:cNvPr id="47" name="1 Objeto"/>
          <p:cNvGraphicFramePr>
            <a:graphicFrameLocks noChangeAspect="1"/>
          </p:cNvGraphicFramePr>
          <p:nvPr>
            <p:extLst/>
          </p:nvPr>
        </p:nvGraphicFramePr>
        <p:xfrm>
          <a:off x="9288463" y="4000500"/>
          <a:ext cx="1254125" cy="293688"/>
        </p:xfrm>
        <a:graphic>
          <a:graphicData uri="http://schemas.openxmlformats.org/presentationml/2006/ole">
            <mc:AlternateContent xmlns:mc="http://schemas.openxmlformats.org/markup-compatibility/2006">
              <mc:Choice xmlns:v="urn:schemas-microsoft-com:vml" Requires="v">
                <p:oleObj spid="_x0000_s491541" name="Equation" r:id="rId11" imgW="749160" imgH="177480" progId="Equation.DSMT4">
                  <p:embed/>
                </p:oleObj>
              </mc:Choice>
              <mc:Fallback>
                <p:oleObj name="Equation" r:id="rId11" imgW="749160" imgH="177480" progId="Equation.DSMT4">
                  <p:embed/>
                  <p:pic>
                    <p:nvPicPr>
                      <p:cNvPr id="47" name="1 Objeto"/>
                      <p:cNvPicPr>
                        <a:picLocks noChangeAspect="1" noChangeArrowheads="1"/>
                      </p:cNvPicPr>
                      <p:nvPr/>
                    </p:nvPicPr>
                    <p:blipFill>
                      <a:blip r:embed="rId12"/>
                      <a:srcRect/>
                      <a:stretch>
                        <a:fillRect/>
                      </a:stretch>
                    </p:blipFill>
                    <p:spPr bwMode="auto">
                      <a:xfrm>
                        <a:off x="9288463" y="4000500"/>
                        <a:ext cx="1254125" cy="2936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46761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latin typeface="Arial" panose="020B0604020202020204" pitchFamily="34" charset="0"/>
                <a:ea typeface="+mj-ea"/>
                <a:cs typeface="Arial" panose="020B0604020202020204" pitchFamily="34" charset="0"/>
              </a:rPr>
              <a:t> Controladores Modelados y Diseñados en el Dominio del Tiempo Discreto</a:t>
            </a:r>
          </a:p>
        </p:txBody>
      </p:sp>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9</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45" name="Rectángulo 44"/>
          <p:cNvSpPr/>
          <p:nvPr/>
        </p:nvSpPr>
        <p:spPr>
          <a:xfrm>
            <a:off x="159933" y="2788664"/>
            <a:ext cx="2698000" cy="369332"/>
          </a:xfrm>
          <a:prstGeom prst="rect">
            <a:avLst/>
          </a:prstGeom>
        </p:spPr>
        <p:txBody>
          <a:bodyPr wrap="square">
            <a:spAutoFit/>
          </a:bodyPr>
          <a:lstStyle/>
          <a:p>
            <a:r>
              <a:rPr lang="es-AR" dirty="0" smtClean="0">
                <a:solidFill>
                  <a:schemeClr val="accent5">
                    <a:lumMod val="75000"/>
                  </a:schemeClr>
                </a:solidFill>
              </a:rPr>
              <a:t>De la expresión anterior:</a:t>
            </a:r>
            <a:endParaRPr lang="es-AR" dirty="0">
              <a:solidFill>
                <a:schemeClr val="accent5">
                  <a:lumMod val="75000"/>
                </a:schemeClr>
              </a:solidFill>
            </a:endParaRPr>
          </a:p>
        </p:txBody>
      </p:sp>
      <p:graphicFrame>
        <p:nvGraphicFramePr>
          <p:cNvPr id="39" name="1 Objeto"/>
          <p:cNvGraphicFramePr>
            <a:graphicFrameLocks noChangeAspect="1"/>
          </p:cNvGraphicFramePr>
          <p:nvPr>
            <p:extLst/>
          </p:nvPr>
        </p:nvGraphicFramePr>
        <p:xfrm>
          <a:off x="3250173" y="2802197"/>
          <a:ext cx="4122738" cy="336550"/>
        </p:xfrm>
        <a:graphic>
          <a:graphicData uri="http://schemas.openxmlformats.org/presentationml/2006/ole">
            <mc:AlternateContent xmlns:mc="http://schemas.openxmlformats.org/markup-compatibility/2006">
              <mc:Choice xmlns:v="urn:schemas-microsoft-com:vml" Requires="v">
                <p:oleObj spid="_x0000_s492582" name="Equation" r:id="rId4" imgW="2463480" imgH="203040" progId="Equation.DSMT4">
                  <p:embed/>
                </p:oleObj>
              </mc:Choice>
              <mc:Fallback>
                <p:oleObj name="Equation" r:id="rId4" imgW="2463480" imgH="203040" progId="Equation.DSMT4">
                  <p:embed/>
                  <p:pic>
                    <p:nvPicPr>
                      <p:cNvPr id="39" name="1 Objeto"/>
                      <p:cNvPicPr>
                        <a:picLocks noChangeAspect="1" noChangeArrowheads="1"/>
                      </p:cNvPicPr>
                      <p:nvPr/>
                    </p:nvPicPr>
                    <p:blipFill>
                      <a:blip r:embed="rId5"/>
                      <a:srcRect/>
                      <a:stretch>
                        <a:fillRect/>
                      </a:stretch>
                    </p:blipFill>
                    <p:spPr bwMode="auto">
                      <a:xfrm>
                        <a:off x="3250173" y="2802197"/>
                        <a:ext cx="4122738" cy="336550"/>
                      </a:xfrm>
                      <a:prstGeom prst="rect">
                        <a:avLst/>
                      </a:prstGeom>
                      <a:noFill/>
                      <a:ln>
                        <a:noFill/>
                      </a:ln>
                      <a:extLst/>
                    </p:spPr>
                  </p:pic>
                </p:oleObj>
              </mc:Fallback>
            </mc:AlternateContent>
          </a:graphicData>
        </a:graphic>
      </p:graphicFrame>
      <p:sp>
        <p:nvSpPr>
          <p:cNvPr id="40" name="Rectángulo 39"/>
          <p:cNvSpPr/>
          <p:nvPr/>
        </p:nvSpPr>
        <p:spPr>
          <a:xfrm>
            <a:off x="191344" y="1011651"/>
            <a:ext cx="5179623" cy="369332"/>
          </a:xfrm>
          <a:prstGeom prst="rect">
            <a:avLst/>
          </a:prstGeom>
        </p:spPr>
        <p:txBody>
          <a:bodyPr wrap="none">
            <a:spAutoFit/>
          </a:bodyPr>
          <a:lstStyle/>
          <a:p>
            <a:pPr marL="285750" indent="-285750">
              <a:buFont typeface="Wingdings" panose="05000000000000000000" pitchFamily="2" charset="2"/>
              <a:buChar char="v"/>
            </a:pPr>
            <a:r>
              <a:rPr lang="es-AR" b="1" u="sng" dirty="0" smtClean="0">
                <a:solidFill>
                  <a:srgbClr val="C00000"/>
                </a:solidFill>
              </a:rPr>
              <a:t>Diseño del controlador en tiempo discreto</a:t>
            </a:r>
            <a:r>
              <a:rPr lang="es-AR" b="1" dirty="0" smtClean="0">
                <a:solidFill>
                  <a:srgbClr val="C00000"/>
                </a:solidFill>
              </a:rPr>
              <a:t>:</a:t>
            </a:r>
            <a:endParaRPr lang="es-AR" b="1" dirty="0">
              <a:solidFill>
                <a:srgbClr val="C00000"/>
              </a:solidFill>
            </a:endParaRPr>
          </a:p>
        </p:txBody>
      </p:sp>
      <p:graphicFrame>
        <p:nvGraphicFramePr>
          <p:cNvPr id="16" name="1 Objeto"/>
          <p:cNvGraphicFramePr>
            <a:graphicFrameLocks noChangeAspect="1"/>
          </p:cNvGraphicFramePr>
          <p:nvPr>
            <p:extLst/>
          </p:nvPr>
        </p:nvGraphicFramePr>
        <p:xfrm>
          <a:off x="371890" y="1818654"/>
          <a:ext cx="9371469" cy="887595"/>
        </p:xfrm>
        <a:graphic>
          <a:graphicData uri="http://schemas.openxmlformats.org/presentationml/2006/ole">
            <mc:AlternateContent xmlns:mc="http://schemas.openxmlformats.org/markup-compatibility/2006">
              <mc:Choice xmlns:v="urn:schemas-microsoft-com:vml" Requires="v">
                <p:oleObj spid="_x0000_s492583" name="Equation" r:id="rId6" imgW="5321160" imgH="507960" progId="Equation.DSMT4">
                  <p:embed/>
                </p:oleObj>
              </mc:Choice>
              <mc:Fallback>
                <p:oleObj name="Equation" r:id="rId6" imgW="5321160" imgH="507960" progId="Equation.DSMT4">
                  <p:embed/>
                  <p:pic>
                    <p:nvPicPr>
                      <p:cNvPr id="16" name="1 Objeto"/>
                      <p:cNvPicPr>
                        <a:picLocks noChangeAspect="1" noChangeArrowheads="1"/>
                      </p:cNvPicPr>
                      <p:nvPr/>
                    </p:nvPicPr>
                    <p:blipFill>
                      <a:blip r:embed="rId7"/>
                      <a:srcRect/>
                      <a:stretch>
                        <a:fillRect/>
                      </a:stretch>
                    </p:blipFill>
                    <p:spPr bwMode="auto">
                      <a:xfrm>
                        <a:off x="371890" y="1818654"/>
                        <a:ext cx="9371469" cy="887595"/>
                      </a:xfrm>
                      <a:prstGeom prst="rect">
                        <a:avLst/>
                      </a:prstGeom>
                      <a:noFill/>
                      <a:ln>
                        <a:noFill/>
                      </a:ln>
                      <a:extLst/>
                    </p:spPr>
                  </p:pic>
                </p:oleObj>
              </mc:Fallback>
            </mc:AlternateContent>
          </a:graphicData>
        </a:graphic>
      </p:graphicFrame>
      <p:sp>
        <p:nvSpPr>
          <p:cNvPr id="3" name="Rectángulo 2"/>
          <p:cNvSpPr/>
          <p:nvPr/>
        </p:nvSpPr>
        <p:spPr>
          <a:xfrm>
            <a:off x="169735" y="1413391"/>
            <a:ext cx="4758675" cy="369332"/>
          </a:xfrm>
          <a:prstGeom prst="rect">
            <a:avLst/>
          </a:prstGeom>
        </p:spPr>
        <p:txBody>
          <a:bodyPr wrap="none">
            <a:spAutoFit/>
          </a:bodyPr>
          <a:lstStyle/>
          <a:p>
            <a:r>
              <a:rPr lang="es-AR" dirty="0" smtClean="0">
                <a:solidFill>
                  <a:schemeClr val="accent5">
                    <a:lumMod val="75000"/>
                  </a:schemeClr>
                </a:solidFill>
              </a:rPr>
              <a:t>La FT de la planta puede reescribirse como: </a:t>
            </a:r>
            <a:endParaRPr lang="es-AR" dirty="0">
              <a:solidFill>
                <a:schemeClr val="accent5">
                  <a:lumMod val="75000"/>
                </a:schemeClr>
              </a:solidFill>
            </a:endParaRPr>
          </a:p>
        </p:txBody>
      </p:sp>
      <p:graphicFrame>
        <p:nvGraphicFramePr>
          <p:cNvPr id="18" name="1 Objeto"/>
          <p:cNvGraphicFramePr>
            <a:graphicFrameLocks noChangeAspect="1"/>
          </p:cNvGraphicFramePr>
          <p:nvPr>
            <p:extLst/>
          </p:nvPr>
        </p:nvGraphicFramePr>
        <p:xfrm>
          <a:off x="7774953" y="2802197"/>
          <a:ext cx="3867150" cy="336550"/>
        </p:xfrm>
        <a:graphic>
          <a:graphicData uri="http://schemas.openxmlformats.org/presentationml/2006/ole">
            <mc:AlternateContent xmlns:mc="http://schemas.openxmlformats.org/markup-compatibility/2006">
              <mc:Choice xmlns:v="urn:schemas-microsoft-com:vml" Requires="v">
                <p:oleObj spid="_x0000_s492584" name="Equation" r:id="rId8" imgW="2311200" imgH="203040" progId="Equation.DSMT4">
                  <p:embed/>
                </p:oleObj>
              </mc:Choice>
              <mc:Fallback>
                <p:oleObj name="Equation" r:id="rId8" imgW="2311200" imgH="203040" progId="Equation.DSMT4">
                  <p:embed/>
                  <p:pic>
                    <p:nvPicPr>
                      <p:cNvPr id="18" name="1 Objeto"/>
                      <p:cNvPicPr>
                        <a:picLocks noChangeAspect="1" noChangeArrowheads="1"/>
                      </p:cNvPicPr>
                      <p:nvPr/>
                    </p:nvPicPr>
                    <p:blipFill>
                      <a:blip r:embed="rId9"/>
                      <a:srcRect/>
                      <a:stretch>
                        <a:fillRect/>
                      </a:stretch>
                    </p:blipFill>
                    <p:spPr bwMode="auto">
                      <a:xfrm>
                        <a:off x="7774953" y="2802197"/>
                        <a:ext cx="3867150" cy="336550"/>
                      </a:xfrm>
                      <a:prstGeom prst="rect">
                        <a:avLst/>
                      </a:prstGeom>
                      <a:noFill/>
                      <a:ln>
                        <a:noFill/>
                      </a:ln>
                      <a:extLst/>
                    </p:spPr>
                  </p:pic>
                </p:oleObj>
              </mc:Fallback>
            </mc:AlternateContent>
          </a:graphicData>
        </a:graphic>
      </p:graphicFrame>
      <p:graphicFrame>
        <p:nvGraphicFramePr>
          <p:cNvPr id="13" name="1 Objeto"/>
          <p:cNvGraphicFramePr>
            <a:graphicFrameLocks noChangeAspect="1"/>
          </p:cNvGraphicFramePr>
          <p:nvPr>
            <p:extLst/>
          </p:nvPr>
        </p:nvGraphicFramePr>
        <p:xfrm>
          <a:off x="3570831" y="3318472"/>
          <a:ext cx="2381250" cy="669925"/>
        </p:xfrm>
        <a:graphic>
          <a:graphicData uri="http://schemas.openxmlformats.org/presentationml/2006/ole">
            <mc:AlternateContent xmlns:mc="http://schemas.openxmlformats.org/markup-compatibility/2006">
              <mc:Choice xmlns:v="urn:schemas-microsoft-com:vml" Requires="v">
                <p:oleObj spid="_x0000_s492585" name="Equation" r:id="rId10" imgW="1422360" imgH="406080" progId="Equation.DSMT4">
                  <p:embed/>
                </p:oleObj>
              </mc:Choice>
              <mc:Fallback>
                <p:oleObj name="Equation" r:id="rId10" imgW="1422360" imgH="406080" progId="Equation.DSMT4">
                  <p:embed/>
                  <p:pic>
                    <p:nvPicPr>
                      <p:cNvPr id="13" name="1 Objeto"/>
                      <p:cNvPicPr>
                        <a:picLocks noChangeAspect="1" noChangeArrowheads="1"/>
                      </p:cNvPicPr>
                      <p:nvPr/>
                    </p:nvPicPr>
                    <p:blipFill>
                      <a:blip r:embed="rId11"/>
                      <a:srcRect/>
                      <a:stretch>
                        <a:fillRect/>
                      </a:stretch>
                    </p:blipFill>
                    <p:spPr bwMode="auto">
                      <a:xfrm>
                        <a:off x="3570831" y="3318472"/>
                        <a:ext cx="2381250" cy="669925"/>
                      </a:xfrm>
                      <a:prstGeom prst="rect">
                        <a:avLst/>
                      </a:prstGeom>
                      <a:noFill/>
                      <a:ln>
                        <a:noFill/>
                      </a:ln>
                      <a:extLst/>
                    </p:spPr>
                  </p:pic>
                </p:oleObj>
              </mc:Fallback>
            </mc:AlternateContent>
          </a:graphicData>
        </a:graphic>
      </p:graphicFrame>
      <p:graphicFrame>
        <p:nvGraphicFramePr>
          <p:cNvPr id="14" name="1 Objeto"/>
          <p:cNvGraphicFramePr>
            <a:graphicFrameLocks noChangeAspect="1"/>
          </p:cNvGraphicFramePr>
          <p:nvPr>
            <p:extLst/>
          </p:nvPr>
        </p:nvGraphicFramePr>
        <p:xfrm>
          <a:off x="6305893" y="3224016"/>
          <a:ext cx="1808163" cy="858837"/>
        </p:xfrm>
        <a:graphic>
          <a:graphicData uri="http://schemas.openxmlformats.org/presentationml/2006/ole">
            <mc:AlternateContent xmlns:mc="http://schemas.openxmlformats.org/markup-compatibility/2006">
              <mc:Choice xmlns:v="urn:schemas-microsoft-com:vml" Requires="v">
                <p:oleObj spid="_x0000_s492586" name="Equation" r:id="rId12" imgW="1079280" imgH="520560" progId="Equation.DSMT4">
                  <p:embed/>
                </p:oleObj>
              </mc:Choice>
              <mc:Fallback>
                <p:oleObj name="Equation" r:id="rId12" imgW="1079280" imgH="520560" progId="Equation.DSMT4">
                  <p:embed/>
                  <p:pic>
                    <p:nvPicPr>
                      <p:cNvPr id="14" name="1 Objeto"/>
                      <p:cNvPicPr>
                        <a:picLocks noChangeAspect="1" noChangeArrowheads="1"/>
                      </p:cNvPicPr>
                      <p:nvPr/>
                    </p:nvPicPr>
                    <p:blipFill>
                      <a:blip r:embed="rId13"/>
                      <a:srcRect/>
                      <a:stretch>
                        <a:fillRect/>
                      </a:stretch>
                    </p:blipFill>
                    <p:spPr bwMode="auto">
                      <a:xfrm>
                        <a:off x="6305893" y="3224016"/>
                        <a:ext cx="1808163" cy="858837"/>
                      </a:xfrm>
                      <a:prstGeom prst="rect">
                        <a:avLst/>
                      </a:prstGeom>
                      <a:noFill/>
                      <a:ln>
                        <a:noFill/>
                      </a:ln>
                      <a:extLst/>
                    </p:spPr>
                  </p:pic>
                </p:oleObj>
              </mc:Fallback>
            </mc:AlternateContent>
          </a:graphicData>
        </a:graphic>
      </p:graphicFrame>
      <p:graphicFrame>
        <p:nvGraphicFramePr>
          <p:cNvPr id="19" name="1 Objeto"/>
          <p:cNvGraphicFramePr>
            <a:graphicFrameLocks noChangeAspect="1"/>
          </p:cNvGraphicFramePr>
          <p:nvPr>
            <p:extLst/>
          </p:nvPr>
        </p:nvGraphicFramePr>
        <p:xfrm>
          <a:off x="3715544" y="4956237"/>
          <a:ext cx="4918636" cy="720000"/>
        </p:xfrm>
        <a:graphic>
          <a:graphicData uri="http://schemas.openxmlformats.org/presentationml/2006/ole">
            <mc:AlternateContent xmlns:mc="http://schemas.openxmlformats.org/markup-compatibility/2006">
              <mc:Choice xmlns:v="urn:schemas-microsoft-com:vml" Requires="v">
                <p:oleObj spid="_x0000_s492587" name="Equation" r:id="rId14" imgW="2844720" imgH="419040" progId="Equation.DSMT4">
                  <p:embed/>
                </p:oleObj>
              </mc:Choice>
              <mc:Fallback>
                <p:oleObj name="Equation" r:id="rId14" imgW="2844720" imgH="419040" progId="Equation.DSMT4">
                  <p:embed/>
                  <p:pic>
                    <p:nvPicPr>
                      <p:cNvPr id="19" name="1 Objeto"/>
                      <p:cNvPicPr>
                        <a:picLocks noChangeAspect="1" noChangeArrowheads="1"/>
                      </p:cNvPicPr>
                      <p:nvPr/>
                    </p:nvPicPr>
                    <p:blipFill>
                      <a:blip r:embed="rId15"/>
                      <a:srcRect/>
                      <a:stretch>
                        <a:fillRect/>
                      </a:stretch>
                    </p:blipFill>
                    <p:spPr bwMode="auto">
                      <a:xfrm>
                        <a:off x="3715544" y="4956237"/>
                        <a:ext cx="4918636" cy="720000"/>
                      </a:xfrm>
                      <a:prstGeom prst="rect">
                        <a:avLst/>
                      </a:prstGeom>
                      <a:solidFill>
                        <a:schemeClr val="accent2">
                          <a:lumMod val="40000"/>
                          <a:lumOff val="60000"/>
                        </a:schemeClr>
                      </a:solidFill>
                      <a:ln>
                        <a:solidFill>
                          <a:srgbClr val="FF3300"/>
                        </a:solidFill>
                      </a:ln>
                      <a:extLst/>
                    </p:spPr>
                  </p:pic>
                </p:oleObj>
              </mc:Fallback>
            </mc:AlternateContent>
          </a:graphicData>
        </a:graphic>
      </p:graphicFrame>
      <p:graphicFrame>
        <p:nvGraphicFramePr>
          <p:cNvPr id="20" name="1 Objeto"/>
          <p:cNvGraphicFramePr>
            <a:graphicFrameLocks noChangeAspect="1"/>
          </p:cNvGraphicFramePr>
          <p:nvPr>
            <p:extLst/>
          </p:nvPr>
        </p:nvGraphicFramePr>
        <p:xfrm>
          <a:off x="3468086" y="5835185"/>
          <a:ext cx="6920611" cy="690159"/>
        </p:xfrm>
        <a:graphic>
          <a:graphicData uri="http://schemas.openxmlformats.org/presentationml/2006/ole">
            <mc:AlternateContent xmlns:mc="http://schemas.openxmlformats.org/markup-compatibility/2006">
              <mc:Choice xmlns:v="urn:schemas-microsoft-com:vml" Requires="v">
                <p:oleObj spid="_x0000_s492588" name="Equation" r:id="rId16" imgW="3797280" imgH="380880" progId="Equation.DSMT4">
                  <p:embed/>
                </p:oleObj>
              </mc:Choice>
              <mc:Fallback>
                <p:oleObj name="Equation" r:id="rId16" imgW="3797280" imgH="380880" progId="Equation.DSMT4">
                  <p:embed/>
                  <p:pic>
                    <p:nvPicPr>
                      <p:cNvPr id="20" name="1 Objeto"/>
                      <p:cNvPicPr>
                        <a:picLocks noChangeAspect="1" noChangeArrowheads="1"/>
                      </p:cNvPicPr>
                      <p:nvPr/>
                    </p:nvPicPr>
                    <p:blipFill>
                      <a:blip r:embed="rId17"/>
                      <a:srcRect/>
                      <a:stretch>
                        <a:fillRect/>
                      </a:stretch>
                    </p:blipFill>
                    <p:spPr bwMode="auto">
                      <a:xfrm>
                        <a:off x="3468086" y="5835185"/>
                        <a:ext cx="6920611" cy="690159"/>
                      </a:xfrm>
                      <a:prstGeom prst="rect">
                        <a:avLst/>
                      </a:prstGeom>
                      <a:solidFill>
                        <a:schemeClr val="accent2">
                          <a:lumMod val="40000"/>
                          <a:lumOff val="60000"/>
                        </a:schemeClr>
                      </a:solidFill>
                      <a:ln>
                        <a:noFill/>
                      </a:ln>
                      <a:extLst/>
                    </p:spPr>
                  </p:pic>
                </p:oleObj>
              </mc:Fallback>
            </mc:AlternateContent>
          </a:graphicData>
        </a:graphic>
      </p:graphicFrame>
      <p:sp>
        <p:nvSpPr>
          <p:cNvPr id="22" name="Rectángulo 21"/>
          <p:cNvSpPr/>
          <p:nvPr/>
        </p:nvSpPr>
        <p:spPr>
          <a:xfrm>
            <a:off x="169735" y="3348388"/>
            <a:ext cx="2844280" cy="646331"/>
          </a:xfrm>
          <a:prstGeom prst="rect">
            <a:avLst/>
          </a:prstGeom>
        </p:spPr>
        <p:txBody>
          <a:bodyPr wrap="square">
            <a:spAutoFit/>
          </a:bodyPr>
          <a:lstStyle/>
          <a:p>
            <a:r>
              <a:rPr lang="es-AR" dirty="0" smtClean="0">
                <a:solidFill>
                  <a:schemeClr val="accent5">
                    <a:lumMod val="75000"/>
                  </a:schemeClr>
                </a:solidFill>
              </a:rPr>
              <a:t>Los coeficientes del controlador son:</a:t>
            </a:r>
            <a:endParaRPr lang="es-AR" dirty="0">
              <a:solidFill>
                <a:schemeClr val="accent5">
                  <a:lumMod val="75000"/>
                </a:schemeClr>
              </a:solidFill>
            </a:endParaRPr>
          </a:p>
        </p:txBody>
      </p:sp>
      <p:graphicFrame>
        <p:nvGraphicFramePr>
          <p:cNvPr id="23" name="1 Objeto"/>
          <p:cNvGraphicFramePr>
            <a:graphicFrameLocks noChangeAspect="1"/>
          </p:cNvGraphicFramePr>
          <p:nvPr>
            <p:extLst/>
          </p:nvPr>
        </p:nvGraphicFramePr>
        <p:xfrm>
          <a:off x="8516098" y="3224016"/>
          <a:ext cx="1957388" cy="858837"/>
        </p:xfrm>
        <a:graphic>
          <a:graphicData uri="http://schemas.openxmlformats.org/presentationml/2006/ole">
            <mc:AlternateContent xmlns:mc="http://schemas.openxmlformats.org/markup-compatibility/2006">
              <mc:Choice xmlns:v="urn:schemas-microsoft-com:vml" Requires="v">
                <p:oleObj spid="_x0000_s492589" name="Equation" r:id="rId18" imgW="1168200" imgH="520560" progId="Equation.DSMT4">
                  <p:embed/>
                </p:oleObj>
              </mc:Choice>
              <mc:Fallback>
                <p:oleObj name="Equation" r:id="rId18" imgW="1168200" imgH="520560" progId="Equation.DSMT4">
                  <p:embed/>
                  <p:pic>
                    <p:nvPicPr>
                      <p:cNvPr id="23" name="1 Objeto"/>
                      <p:cNvPicPr>
                        <a:picLocks noChangeAspect="1" noChangeArrowheads="1"/>
                      </p:cNvPicPr>
                      <p:nvPr/>
                    </p:nvPicPr>
                    <p:blipFill>
                      <a:blip r:embed="rId19"/>
                      <a:srcRect/>
                      <a:stretch>
                        <a:fillRect/>
                      </a:stretch>
                    </p:blipFill>
                    <p:spPr bwMode="auto">
                      <a:xfrm>
                        <a:off x="8516098" y="3224016"/>
                        <a:ext cx="1957388" cy="858837"/>
                      </a:xfrm>
                      <a:prstGeom prst="rect">
                        <a:avLst/>
                      </a:prstGeom>
                      <a:noFill/>
                      <a:ln>
                        <a:noFill/>
                      </a:ln>
                      <a:extLst/>
                    </p:spPr>
                  </p:pic>
                </p:oleObj>
              </mc:Fallback>
            </mc:AlternateContent>
          </a:graphicData>
        </a:graphic>
      </p:graphicFrame>
      <p:sp>
        <p:nvSpPr>
          <p:cNvPr id="27" name="Rectángulo 26"/>
          <p:cNvSpPr/>
          <p:nvPr/>
        </p:nvSpPr>
        <p:spPr>
          <a:xfrm>
            <a:off x="159933" y="4326003"/>
            <a:ext cx="3815301" cy="369332"/>
          </a:xfrm>
          <a:prstGeom prst="rect">
            <a:avLst/>
          </a:prstGeom>
        </p:spPr>
        <p:txBody>
          <a:bodyPr wrap="square">
            <a:spAutoFit/>
          </a:bodyPr>
          <a:lstStyle/>
          <a:p>
            <a:r>
              <a:rPr lang="es-AR" dirty="0" smtClean="0">
                <a:solidFill>
                  <a:schemeClr val="accent5">
                    <a:lumMod val="75000"/>
                  </a:schemeClr>
                </a:solidFill>
                <a:latin typeface="Times New Roman" panose="02020603050405020304" pitchFamily="18" charset="0"/>
                <a:cs typeface="Times New Roman" panose="02020603050405020304" pitchFamily="18" charset="0"/>
              </a:rPr>
              <a:t>Con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Q</a:t>
            </a:r>
            <a:r>
              <a:rPr lang="es-AR" dirty="0" smtClean="0">
                <a:solidFill>
                  <a:schemeClr val="accent5">
                    <a:lumMod val="75000"/>
                  </a:schemeClr>
                </a:solidFill>
                <a:latin typeface="Times New Roman" panose="02020603050405020304" pitchFamily="18" charset="0"/>
                <a:cs typeface="Times New Roman" panose="02020603050405020304" pitchFamily="18" charset="0"/>
              </a:rPr>
              <a:t>(</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z</a:t>
            </a:r>
            <a:r>
              <a:rPr lang="es-AR" dirty="0" smtClean="0">
                <a:solidFill>
                  <a:schemeClr val="accent5">
                    <a:lumMod val="75000"/>
                  </a:schemeClr>
                </a:solidFill>
                <a:latin typeface="Times New Roman" panose="02020603050405020304" pitchFamily="18" charset="0"/>
                <a:cs typeface="Times New Roman" panose="02020603050405020304" pitchFamily="18" charset="0"/>
              </a:rPr>
              <a:t>) y </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P</a:t>
            </a:r>
            <a:r>
              <a:rPr lang="es-AR" dirty="0" smtClean="0">
                <a:solidFill>
                  <a:schemeClr val="accent5">
                    <a:lumMod val="75000"/>
                  </a:schemeClr>
                </a:solidFill>
                <a:latin typeface="Times New Roman" panose="02020603050405020304" pitchFamily="18" charset="0"/>
                <a:cs typeface="Times New Roman" panose="02020603050405020304" pitchFamily="18" charset="0"/>
              </a:rPr>
              <a:t>(</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z</a:t>
            </a:r>
            <a:r>
              <a:rPr lang="es-AR" dirty="0" smtClean="0">
                <a:solidFill>
                  <a:schemeClr val="accent5">
                    <a:lumMod val="75000"/>
                  </a:schemeClr>
                </a:solidFill>
                <a:latin typeface="Times New Roman" panose="02020603050405020304" pitchFamily="18" charset="0"/>
                <a:cs typeface="Times New Roman" panose="02020603050405020304" pitchFamily="18" charset="0"/>
              </a:rPr>
              <a:t>), la FT </a:t>
            </a:r>
            <a:r>
              <a:rPr lang="es-AR" i="1" dirty="0" err="1" smtClean="0">
                <a:solidFill>
                  <a:schemeClr val="accent5">
                    <a:lumMod val="75000"/>
                  </a:schemeClr>
                </a:solidFill>
                <a:latin typeface="Times New Roman" panose="02020603050405020304" pitchFamily="18" charset="0"/>
                <a:cs typeface="Times New Roman" panose="02020603050405020304" pitchFamily="18" charset="0"/>
              </a:rPr>
              <a:t>G</a:t>
            </a:r>
            <a:r>
              <a:rPr lang="es-AR" i="1" baseline="-25000" dirty="0" err="1" smtClean="0">
                <a:solidFill>
                  <a:schemeClr val="accent5">
                    <a:lumMod val="75000"/>
                  </a:schemeClr>
                </a:solidFill>
                <a:latin typeface="Times New Roman" panose="02020603050405020304" pitchFamily="18" charset="0"/>
                <a:cs typeface="Times New Roman" panose="02020603050405020304" pitchFamily="18" charset="0"/>
              </a:rPr>
              <a:t>cd</a:t>
            </a:r>
            <a:r>
              <a:rPr lang="es-AR" dirty="0" smtClean="0">
                <a:solidFill>
                  <a:schemeClr val="accent5">
                    <a:lumMod val="75000"/>
                  </a:schemeClr>
                </a:solidFill>
                <a:latin typeface="Times New Roman" panose="02020603050405020304" pitchFamily="18" charset="0"/>
                <a:cs typeface="Times New Roman" panose="02020603050405020304" pitchFamily="18" charset="0"/>
              </a:rPr>
              <a:t>(</a:t>
            </a:r>
            <a:r>
              <a:rPr lang="es-AR" i="1" dirty="0" smtClean="0">
                <a:solidFill>
                  <a:schemeClr val="accent5">
                    <a:lumMod val="75000"/>
                  </a:schemeClr>
                </a:solidFill>
                <a:latin typeface="Times New Roman" panose="02020603050405020304" pitchFamily="18" charset="0"/>
                <a:cs typeface="Times New Roman" panose="02020603050405020304" pitchFamily="18" charset="0"/>
              </a:rPr>
              <a:t>z</a:t>
            </a:r>
            <a:r>
              <a:rPr lang="es-AR" dirty="0" smtClean="0">
                <a:solidFill>
                  <a:schemeClr val="accent5">
                    <a:lumMod val="75000"/>
                  </a:schemeClr>
                </a:solidFill>
                <a:latin typeface="Times New Roman" panose="02020603050405020304" pitchFamily="18" charset="0"/>
                <a:cs typeface="Times New Roman" panose="02020603050405020304" pitchFamily="18" charset="0"/>
              </a:rPr>
              <a:t>) resulta:</a:t>
            </a:r>
            <a:endParaRPr lang="es-AR"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8" name="Rectángulo 27"/>
          <p:cNvSpPr/>
          <p:nvPr/>
        </p:nvSpPr>
        <p:spPr>
          <a:xfrm>
            <a:off x="225654" y="5953295"/>
            <a:ext cx="2996951" cy="646331"/>
          </a:xfrm>
          <a:prstGeom prst="rect">
            <a:avLst/>
          </a:prstGeom>
        </p:spPr>
        <p:txBody>
          <a:bodyPr wrap="square">
            <a:spAutoFit/>
          </a:bodyPr>
          <a:lstStyle/>
          <a:p>
            <a:r>
              <a:rPr lang="es-AR" dirty="0" smtClean="0">
                <a:solidFill>
                  <a:schemeClr val="accent5">
                    <a:lumMod val="75000"/>
                  </a:schemeClr>
                </a:solidFill>
              </a:rPr>
              <a:t>Para el sistema de control La FTLC es:</a:t>
            </a:r>
            <a:endParaRPr lang="es-AR" dirty="0">
              <a:solidFill>
                <a:schemeClr val="accent5">
                  <a:lumMod val="75000"/>
                </a:schemeClr>
              </a:solidFill>
            </a:endParaRPr>
          </a:p>
        </p:txBody>
      </p:sp>
      <p:graphicFrame>
        <p:nvGraphicFramePr>
          <p:cNvPr id="29" name="1 Objeto"/>
          <p:cNvGraphicFramePr>
            <a:graphicFrameLocks noChangeAspect="1"/>
          </p:cNvGraphicFramePr>
          <p:nvPr>
            <p:extLst/>
          </p:nvPr>
        </p:nvGraphicFramePr>
        <p:xfrm>
          <a:off x="3846485" y="4183646"/>
          <a:ext cx="4335462" cy="696913"/>
        </p:xfrm>
        <a:graphic>
          <a:graphicData uri="http://schemas.openxmlformats.org/presentationml/2006/ole">
            <mc:AlternateContent xmlns:mc="http://schemas.openxmlformats.org/markup-compatibility/2006">
              <mc:Choice xmlns:v="urn:schemas-microsoft-com:vml" Requires="v">
                <p:oleObj spid="_x0000_s492590" name="Equation" r:id="rId20" imgW="2590560" imgH="419040" progId="Equation.DSMT4">
                  <p:embed/>
                </p:oleObj>
              </mc:Choice>
              <mc:Fallback>
                <p:oleObj name="Equation" r:id="rId20" imgW="2590560" imgH="419040" progId="Equation.DSMT4">
                  <p:embed/>
                  <p:pic>
                    <p:nvPicPr>
                      <p:cNvPr id="29" name="1 Objeto"/>
                      <p:cNvPicPr>
                        <a:picLocks noChangeAspect="1" noChangeArrowheads="1"/>
                      </p:cNvPicPr>
                      <p:nvPr/>
                    </p:nvPicPr>
                    <p:blipFill>
                      <a:blip r:embed="rId21"/>
                      <a:srcRect/>
                      <a:stretch>
                        <a:fillRect/>
                      </a:stretch>
                    </p:blipFill>
                    <p:spPr bwMode="auto">
                      <a:xfrm>
                        <a:off x="3846485" y="4183646"/>
                        <a:ext cx="4335462" cy="6969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13440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Lst>
  </p:timing>
</p:sld>
</file>

<file path=ppt/theme/theme1.xml><?xml version="1.0" encoding="utf-8"?>
<a:theme xmlns:a="http://schemas.openxmlformats.org/drawingml/2006/main" name="Diseño predeterminado">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53429</TotalTime>
  <Words>5848</Words>
  <Application>Microsoft Office PowerPoint</Application>
  <PresentationFormat>Panorámica</PresentationFormat>
  <Paragraphs>479</Paragraphs>
  <Slides>60</Slides>
  <Notes>55</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60</vt:i4>
      </vt:variant>
    </vt:vector>
  </HeadingPairs>
  <TitlesOfParts>
    <vt:vector size="70" baseType="lpstr">
      <vt:lpstr>Arial</vt:lpstr>
      <vt:lpstr>Bodoni MT</vt:lpstr>
      <vt:lpstr>Calibri</vt:lpstr>
      <vt:lpstr>Calibri Light</vt:lpstr>
      <vt:lpstr>MT Symbol</vt:lpstr>
      <vt:lpstr>Symbol</vt:lpstr>
      <vt:lpstr>Times New Roman</vt:lpstr>
      <vt:lpstr>Wingdings</vt:lpstr>
      <vt:lpstr>Diseño predeterminado</vt:lpstr>
      <vt:lpstr>Equation</vt:lpstr>
      <vt:lpstr>Presentación de PowerPoint</vt:lpstr>
      <vt:lpstr>Temas de la Unidad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FB</dc:creator>
  <cp:lastModifiedBy>Fernando Botterón</cp:lastModifiedBy>
  <cp:revision>3286</cp:revision>
  <dcterms:created xsi:type="dcterms:W3CDTF">2010-05-23T14:28:12Z</dcterms:created>
  <dcterms:modified xsi:type="dcterms:W3CDTF">2022-10-31T21:59:41Z</dcterms:modified>
</cp:coreProperties>
</file>