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447" r:id="rId3"/>
    <p:sldId id="485" r:id="rId4"/>
    <p:sldId id="486" r:id="rId5"/>
    <p:sldId id="487" r:id="rId6"/>
    <p:sldId id="488" r:id="rId7"/>
    <p:sldId id="489" r:id="rId8"/>
    <p:sldId id="490" r:id="rId9"/>
    <p:sldId id="491" r:id="rId10"/>
    <p:sldId id="519" r:id="rId11"/>
    <p:sldId id="492" r:id="rId12"/>
    <p:sldId id="493" r:id="rId13"/>
    <p:sldId id="494" r:id="rId14"/>
    <p:sldId id="495" r:id="rId15"/>
    <p:sldId id="496" r:id="rId16"/>
    <p:sldId id="497" r:id="rId17"/>
    <p:sldId id="498" r:id="rId18"/>
    <p:sldId id="499" r:id="rId19"/>
    <p:sldId id="514" r:id="rId20"/>
    <p:sldId id="456" r:id="rId21"/>
    <p:sldId id="515" r:id="rId22"/>
    <p:sldId id="516" r:id="rId23"/>
    <p:sldId id="501" r:id="rId24"/>
    <p:sldId id="502" r:id="rId25"/>
    <p:sldId id="527" r:id="rId26"/>
    <p:sldId id="528" r:id="rId27"/>
    <p:sldId id="517" r:id="rId28"/>
    <p:sldId id="518" r:id="rId29"/>
    <p:sldId id="503" r:id="rId30"/>
    <p:sldId id="504" r:id="rId31"/>
    <p:sldId id="505" r:id="rId32"/>
    <p:sldId id="506" r:id="rId33"/>
    <p:sldId id="507" r:id="rId34"/>
    <p:sldId id="508" r:id="rId35"/>
    <p:sldId id="509" r:id="rId36"/>
    <p:sldId id="521" r:id="rId37"/>
    <p:sldId id="522" r:id="rId38"/>
    <p:sldId id="520" r:id="rId39"/>
    <p:sldId id="523" r:id="rId40"/>
    <p:sldId id="524" r:id="rId41"/>
    <p:sldId id="525" r:id="rId42"/>
    <p:sldId id="526" r:id="rId43"/>
    <p:sldId id="510" r:id="rId44"/>
    <p:sldId id="511" r:id="rId45"/>
    <p:sldId id="512" r:id="rId46"/>
    <p:sldId id="513" r:id="rId47"/>
    <p:sldId id="320" r:id="rId48"/>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5050"/>
    <a:srgbClr val="008000"/>
    <a:srgbClr val="663300"/>
    <a:srgbClr val="CC99FF"/>
    <a:srgbClr val="996633"/>
    <a:srgbClr val="FF6600"/>
    <a:srgbClr val="FF00FF"/>
    <a:srgbClr val="0C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387" autoAdjust="0"/>
  </p:normalViewPr>
  <p:slideViewPr>
    <p:cSldViewPr snapToGrid="0">
      <p:cViewPr varScale="1">
        <p:scale>
          <a:sx n="76" d="100"/>
          <a:sy n="76" d="100"/>
        </p:scale>
        <p:origin x="552" y="44"/>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image" Target="../media/image21.wmf"/><Relationship Id="rId26" Type="http://schemas.openxmlformats.org/officeDocument/2006/relationships/image" Target="../media/image29.wmf"/><Relationship Id="rId21" Type="http://schemas.openxmlformats.org/officeDocument/2006/relationships/image" Target="../media/image24.wmf"/><Relationship Id="rId34" Type="http://schemas.openxmlformats.org/officeDocument/2006/relationships/image" Target="../media/image37.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5" Type="http://schemas.openxmlformats.org/officeDocument/2006/relationships/image" Target="../media/image28.wmf"/><Relationship Id="rId33" Type="http://schemas.openxmlformats.org/officeDocument/2006/relationships/image" Target="../media/image36.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29" Type="http://schemas.openxmlformats.org/officeDocument/2006/relationships/image" Target="../media/image32.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24" Type="http://schemas.openxmlformats.org/officeDocument/2006/relationships/image" Target="../media/image27.wmf"/><Relationship Id="rId32" Type="http://schemas.openxmlformats.org/officeDocument/2006/relationships/image" Target="../media/image35.wmf"/><Relationship Id="rId37" Type="http://schemas.openxmlformats.org/officeDocument/2006/relationships/image" Target="../media/image40.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28" Type="http://schemas.openxmlformats.org/officeDocument/2006/relationships/image" Target="../media/image31.wmf"/><Relationship Id="rId36" Type="http://schemas.openxmlformats.org/officeDocument/2006/relationships/image" Target="../media/image39.wmf"/><Relationship Id="rId10" Type="http://schemas.openxmlformats.org/officeDocument/2006/relationships/image" Target="../media/image13.wmf"/><Relationship Id="rId19" Type="http://schemas.openxmlformats.org/officeDocument/2006/relationships/image" Target="../media/image22.wmf"/><Relationship Id="rId31" Type="http://schemas.openxmlformats.org/officeDocument/2006/relationships/image" Target="../media/image34.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 Id="rId27" Type="http://schemas.openxmlformats.org/officeDocument/2006/relationships/image" Target="../media/image30.wmf"/><Relationship Id="rId30" Type="http://schemas.openxmlformats.org/officeDocument/2006/relationships/image" Target="../media/image33.wmf"/><Relationship Id="rId35" Type="http://schemas.openxmlformats.org/officeDocument/2006/relationships/image" Target="../media/image38.wmf"/><Relationship Id="rId8" Type="http://schemas.openxmlformats.org/officeDocument/2006/relationships/image" Target="../media/image11.wmf"/><Relationship Id="rId3"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0.wmf"/><Relationship Id="rId4" Type="http://schemas.openxmlformats.org/officeDocument/2006/relationships/image" Target="../media/image14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41.wmf"/><Relationship Id="rId6" Type="http://schemas.openxmlformats.org/officeDocument/2006/relationships/image" Target="../media/image151.wmf"/><Relationship Id="rId5" Type="http://schemas.openxmlformats.org/officeDocument/2006/relationships/image" Target="../media/image45.wmf"/><Relationship Id="rId4" Type="http://schemas.openxmlformats.org/officeDocument/2006/relationships/image" Target="../media/image15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6.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4" Type="http://schemas.openxmlformats.org/officeDocument/2006/relationships/image" Target="../media/image186.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image" Target="../media/image190.wmf"/><Relationship Id="rId7" Type="http://schemas.openxmlformats.org/officeDocument/2006/relationships/image" Target="../media/image194.wmf"/><Relationship Id="rId12" Type="http://schemas.openxmlformats.org/officeDocument/2006/relationships/image" Target="../media/image199.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11" Type="http://schemas.openxmlformats.org/officeDocument/2006/relationships/image" Target="../media/image198.wmf"/><Relationship Id="rId5" Type="http://schemas.openxmlformats.org/officeDocument/2006/relationships/image" Target="../media/image192.wmf"/><Relationship Id="rId10" Type="http://schemas.openxmlformats.org/officeDocument/2006/relationships/image" Target="../media/image197.wmf"/><Relationship Id="rId4" Type="http://schemas.openxmlformats.org/officeDocument/2006/relationships/image" Target="../media/image191.wmf"/><Relationship Id="rId9" Type="http://schemas.openxmlformats.org/officeDocument/2006/relationships/image" Target="../media/image196.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image" Target="../media/image202.wmf"/><Relationship Id="rId7" Type="http://schemas.openxmlformats.org/officeDocument/2006/relationships/image" Target="../media/image206.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6.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45.wmf"/><Relationship Id="rId5" Type="http://schemas.openxmlformats.org/officeDocument/2006/relationships/image" Target="../media/image55.wmf"/><Relationship Id="rId4"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5.wmf"/><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9BA2-EC5D-496D-B55E-2AD5E60C1926}" type="datetimeFigureOut">
              <a:rPr lang="es-AR" smtClean="0"/>
              <a:t>13/9/2023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55BA-E2EE-4B30-A9FE-B185C6F5FC15}" type="slidenum">
              <a:rPr lang="es-AR" smtClean="0"/>
              <a:t>‹Nº›</a:t>
            </a:fld>
            <a:endParaRPr lang="es-AR"/>
          </a:p>
        </p:txBody>
      </p:sp>
    </p:spTree>
    <p:extLst>
      <p:ext uri="{BB962C8B-B14F-4D97-AF65-F5344CB8AC3E}">
        <p14:creationId xmlns:p14="http://schemas.microsoft.com/office/powerpoint/2010/main" val="222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888D3EE9-ED0C-4AC3-ABA2-DC399FE27D4D}" type="slidenum">
              <a:rPr lang="en-US" sz="1300" b="0"/>
              <a:pPr algn="r" eaLnBrk="1" hangingPunct="1">
                <a:buClr>
                  <a:schemeClr val="tx1"/>
                </a:buClr>
                <a:buFont typeface="Wingdings" pitchFamily="2" charset="2"/>
                <a:buChar char="•"/>
              </a:pPr>
              <a:t>4</a:t>
            </a:fld>
            <a:endParaRPr lang="en-US" sz="1300" b="0"/>
          </a:p>
        </p:txBody>
      </p:sp>
      <p:sp>
        <p:nvSpPr>
          <p:cNvPr id="81923" name="Rectangle 2"/>
          <p:cNvSpPr>
            <a:spLocks noGrp="1" noRot="1" noChangeAspect="1" noChangeArrowheads="1" noTextEdit="1"/>
          </p:cNvSpPr>
          <p:nvPr>
            <p:ph type="sldImg"/>
          </p:nvPr>
        </p:nvSpPr>
        <p:spPr>
          <a:xfrm>
            <a:off x="457200" y="720725"/>
            <a:ext cx="6400800" cy="36004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168425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46</a:t>
            </a:fld>
            <a:endParaRPr lang="es-AR"/>
          </a:p>
        </p:txBody>
      </p:sp>
    </p:spTree>
    <p:extLst>
      <p:ext uri="{BB962C8B-B14F-4D97-AF65-F5344CB8AC3E}">
        <p14:creationId xmlns:p14="http://schemas.microsoft.com/office/powerpoint/2010/main" val="394199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47</a:t>
            </a:fld>
            <a:endParaRPr lang="es-AR"/>
          </a:p>
        </p:txBody>
      </p:sp>
    </p:spTree>
    <p:extLst>
      <p:ext uri="{BB962C8B-B14F-4D97-AF65-F5344CB8AC3E}">
        <p14:creationId xmlns:p14="http://schemas.microsoft.com/office/powerpoint/2010/main" val="1450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6909F043-81F4-4EDB-A411-0A3AB9A791E8}" type="slidenum">
              <a:rPr lang="en-US" sz="1300" b="0"/>
              <a:pPr eaLnBrk="1" hangingPunct="1"/>
              <a:t>5</a:t>
            </a:fld>
            <a:endParaRPr lang="en-US" sz="1300" b="0"/>
          </a:p>
        </p:txBody>
      </p:sp>
      <p:sp>
        <p:nvSpPr>
          <p:cNvPr id="80899" name="Rectangle 2"/>
          <p:cNvSpPr>
            <a:spLocks noGrp="1" noRot="1" noChangeAspect="1" noChangeArrowheads="1" noTextEdit="1"/>
          </p:cNvSpPr>
          <p:nvPr>
            <p:ph type="sldImg"/>
          </p:nvPr>
        </p:nvSpPr>
        <p:spPr>
          <a:xfrm>
            <a:off x="457200" y="720725"/>
            <a:ext cx="6400800" cy="36004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251915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6</a:t>
            </a:fld>
            <a:endParaRPr lang="es-AR"/>
          </a:p>
        </p:txBody>
      </p:sp>
    </p:spTree>
    <p:extLst>
      <p:ext uri="{BB962C8B-B14F-4D97-AF65-F5344CB8AC3E}">
        <p14:creationId xmlns:p14="http://schemas.microsoft.com/office/powerpoint/2010/main" val="73181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FE9DAEF-C92C-4337-A8DC-62731C74293C}" type="slidenum">
              <a:rPr lang="en-US" sz="1300" b="0"/>
              <a:pPr eaLnBrk="1" hangingPunct="1"/>
              <a:t>12</a:t>
            </a:fld>
            <a:endParaRPr lang="en-US" sz="1300" b="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39469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FE9DAEF-C92C-4337-A8DC-62731C74293C}" type="slidenum">
              <a:rPr lang="en-US" sz="1300" b="0"/>
              <a:pPr eaLnBrk="1" hangingPunct="1"/>
              <a:t>13</a:t>
            </a:fld>
            <a:endParaRPr lang="en-US" sz="1300" b="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200092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95733AD-C30F-4876-89CE-A1185264DAE6}" type="slidenum">
              <a:rPr lang="en-US" sz="1300" b="0"/>
              <a:pPr eaLnBrk="1" hangingPunct="1"/>
              <a:t>14</a:t>
            </a:fld>
            <a:endParaRPr lang="en-US" sz="1300" b="0"/>
          </a:p>
        </p:txBody>
      </p:sp>
      <p:sp>
        <p:nvSpPr>
          <p:cNvPr id="83971" name="Rectangle 2"/>
          <p:cNvSpPr>
            <a:spLocks noGrp="1" noRot="1" noChangeAspect="1" noChangeArrowheads="1" noTextEdit="1"/>
          </p:cNvSpPr>
          <p:nvPr>
            <p:ph type="sldImg"/>
          </p:nvPr>
        </p:nvSpPr>
        <p:spPr>
          <a:xfrm>
            <a:off x="457200" y="720725"/>
            <a:ext cx="6400800" cy="360045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extLst>
      <p:ext uri="{BB962C8B-B14F-4D97-AF65-F5344CB8AC3E}">
        <p14:creationId xmlns:p14="http://schemas.microsoft.com/office/powerpoint/2010/main" val="145806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43</a:t>
            </a:fld>
            <a:endParaRPr lang="es-AR"/>
          </a:p>
        </p:txBody>
      </p:sp>
    </p:spTree>
    <p:extLst>
      <p:ext uri="{BB962C8B-B14F-4D97-AF65-F5344CB8AC3E}">
        <p14:creationId xmlns:p14="http://schemas.microsoft.com/office/powerpoint/2010/main" val="215416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44</a:t>
            </a:fld>
            <a:endParaRPr lang="es-AR"/>
          </a:p>
        </p:txBody>
      </p:sp>
    </p:spTree>
    <p:extLst>
      <p:ext uri="{BB962C8B-B14F-4D97-AF65-F5344CB8AC3E}">
        <p14:creationId xmlns:p14="http://schemas.microsoft.com/office/powerpoint/2010/main" val="402526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45</a:t>
            </a:fld>
            <a:endParaRPr lang="es-AR"/>
          </a:p>
        </p:txBody>
      </p:sp>
    </p:spTree>
    <p:extLst>
      <p:ext uri="{BB962C8B-B14F-4D97-AF65-F5344CB8AC3E}">
        <p14:creationId xmlns:p14="http://schemas.microsoft.com/office/powerpoint/2010/main" val="87864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0446E8-46E1-432D-816D-691146B6059E}" type="slidenum">
              <a:rPr lang="es-ES" smtClean="0"/>
              <a:pPr/>
              <a:t>‹Nº›</a:t>
            </a:fld>
            <a:endParaRPr lang="es-ES"/>
          </a:p>
        </p:txBody>
      </p:sp>
    </p:spTree>
    <p:extLst>
      <p:ext uri="{BB962C8B-B14F-4D97-AF65-F5344CB8AC3E}">
        <p14:creationId xmlns:p14="http://schemas.microsoft.com/office/powerpoint/2010/main" val="22846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E99F43-5997-4D35-B273-82EDA75BB254}" type="slidenum">
              <a:rPr lang="es-ES" smtClean="0"/>
              <a:pPr/>
              <a:t>‹Nº›</a:t>
            </a:fld>
            <a:endParaRPr lang="es-ES"/>
          </a:p>
        </p:txBody>
      </p:sp>
    </p:spTree>
    <p:extLst>
      <p:ext uri="{BB962C8B-B14F-4D97-AF65-F5344CB8AC3E}">
        <p14:creationId xmlns:p14="http://schemas.microsoft.com/office/powerpoint/2010/main" val="13545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53FD5-F6D0-4A6D-A3A5-3FB3BEDB7FA3}" type="slidenum">
              <a:rPr lang="es-ES" smtClean="0"/>
              <a:pPr/>
              <a:t>‹Nº›</a:t>
            </a:fld>
            <a:endParaRPr lang="es-ES"/>
          </a:p>
        </p:txBody>
      </p:sp>
    </p:spTree>
    <p:extLst>
      <p:ext uri="{BB962C8B-B14F-4D97-AF65-F5344CB8AC3E}">
        <p14:creationId xmlns:p14="http://schemas.microsoft.com/office/powerpoint/2010/main" val="29022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7C0C6-D3A2-4B6E-8BAB-E71D2212D406}" type="slidenum">
              <a:rPr lang="es-ES" smtClean="0"/>
              <a:pPr/>
              <a:t>‹Nº›</a:t>
            </a:fld>
            <a:endParaRPr lang="es-ES"/>
          </a:p>
        </p:txBody>
      </p:sp>
    </p:spTree>
    <p:extLst>
      <p:ext uri="{BB962C8B-B14F-4D97-AF65-F5344CB8AC3E}">
        <p14:creationId xmlns:p14="http://schemas.microsoft.com/office/powerpoint/2010/main" val="9357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4C2557-E901-4213-9494-0F85CB7E86DB}" type="slidenum">
              <a:rPr lang="es-ES" smtClean="0"/>
              <a:pPr/>
              <a:t>‹Nº›</a:t>
            </a:fld>
            <a:endParaRPr lang="es-ES"/>
          </a:p>
        </p:txBody>
      </p:sp>
    </p:spTree>
    <p:extLst>
      <p:ext uri="{BB962C8B-B14F-4D97-AF65-F5344CB8AC3E}">
        <p14:creationId xmlns:p14="http://schemas.microsoft.com/office/powerpoint/2010/main" val="705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2C213C-E387-45AE-AD48-08C41D07D83A}" type="slidenum">
              <a:rPr lang="es-ES" smtClean="0"/>
              <a:pPr/>
              <a:t>‹Nº›</a:t>
            </a:fld>
            <a:endParaRPr lang="es-ES"/>
          </a:p>
        </p:txBody>
      </p:sp>
    </p:spTree>
    <p:extLst>
      <p:ext uri="{BB962C8B-B14F-4D97-AF65-F5344CB8AC3E}">
        <p14:creationId xmlns:p14="http://schemas.microsoft.com/office/powerpoint/2010/main" val="21237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591518-E13B-47FE-8BEC-14D7DDBA2363}" type="slidenum">
              <a:rPr lang="es-ES" smtClean="0"/>
              <a:pPr/>
              <a:t>‹Nº›</a:t>
            </a:fld>
            <a:endParaRPr lang="es-ES"/>
          </a:p>
        </p:txBody>
      </p:sp>
    </p:spTree>
    <p:extLst>
      <p:ext uri="{BB962C8B-B14F-4D97-AF65-F5344CB8AC3E}">
        <p14:creationId xmlns:p14="http://schemas.microsoft.com/office/powerpoint/2010/main" val="38340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40C076-C34A-4F8F-A187-E1A54383DC78}" type="slidenum">
              <a:rPr lang="es-ES" smtClean="0"/>
              <a:pPr/>
              <a:t>‹Nº›</a:t>
            </a:fld>
            <a:endParaRPr lang="es-ES"/>
          </a:p>
        </p:txBody>
      </p:sp>
    </p:spTree>
    <p:extLst>
      <p:ext uri="{BB962C8B-B14F-4D97-AF65-F5344CB8AC3E}">
        <p14:creationId xmlns:p14="http://schemas.microsoft.com/office/powerpoint/2010/main" val="1808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F9A5B1-75CC-47B3-AEC5-3E604A957A1F}" type="slidenum">
              <a:rPr lang="es-ES" smtClean="0"/>
              <a:pPr/>
              <a:t>‹Nº›</a:t>
            </a:fld>
            <a:endParaRPr lang="es-ES"/>
          </a:p>
        </p:txBody>
      </p:sp>
    </p:spTree>
    <p:extLst>
      <p:ext uri="{BB962C8B-B14F-4D97-AF65-F5344CB8AC3E}">
        <p14:creationId xmlns:p14="http://schemas.microsoft.com/office/powerpoint/2010/main" val="22180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01FA8-0CEC-4C32-B8DD-5F2ED832FC5C}" type="slidenum">
              <a:rPr lang="es-ES" smtClean="0"/>
              <a:pPr/>
              <a:t>‹Nº›</a:t>
            </a:fld>
            <a:endParaRPr lang="es-ES"/>
          </a:p>
        </p:txBody>
      </p:sp>
    </p:spTree>
    <p:extLst>
      <p:ext uri="{BB962C8B-B14F-4D97-AF65-F5344CB8AC3E}">
        <p14:creationId xmlns:p14="http://schemas.microsoft.com/office/powerpoint/2010/main" val="266722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791E4E-6E9D-487B-9E60-190555E0B8B3}" type="slidenum">
              <a:rPr lang="es-ES" smtClean="0"/>
              <a:pPr/>
              <a:t>‹Nº›</a:t>
            </a:fld>
            <a:endParaRPr lang="es-ES"/>
          </a:p>
        </p:txBody>
      </p:sp>
    </p:spTree>
    <p:extLst>
      <p:ext uri="{BB962C8B-B14F-4D97-AF65-F5344CB8AC3E}">
        <p14:creationId xmlns:p14="http://schemas.microsoft.com/office/powerpoint/2010/main" val="1359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46297-B163-4B33-9404-2EEC6F709E4A}" type="slidenum">
              <a:rPr lang="es-ES" smtClean="0"/>
              <a:pPr/>
              <a:t>‹Nº›</a:t>
            </a:fld>
            <a:endParaRPr lang="es-ES"/>
          </a:p>
        </p:txBody>
      </p:sp>
    </p:spTree>
    <p:extLst>
      <p:ext uri="{BB962C8B-B14F-4D97-AF65-F5344CB8AC3E}">
        <p14:creationId xmlns:p14="http://schemas.microsoft.com/office/powerpoint/2010/main" val="25528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60.png"/><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1.bin"/><Relationship Id="rId5" Type="http://schemas.openxmlformats.org/officeDocument/2006/relationships/image" Target="../media/image58.wmf"/><Relationship Id="rId4" Type="http://schemas.openxmlformats.org/officeDocument/2006/relationships/oleObject" Target="../embeddings/oleObject53.bin"/><Relationship Id="rId9" Type="http://schemas.openxmlformats.org/officeDocument/2006/relationships/image" Target="../media/image59.wmf"/></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56.bin"/><Relationship Id="rId5" Type="http://schemas.openxmlformats.org/officeDocument/2006/relationships/image" Target="../media/image61.wmf"/><Relationship Id="rId4"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slideLayout" Target="../slideLayouts/slideLayout2.xml"/><Relationship Id="rId7" Type="http://schemas.openxmlformats.org/officeDocument/2006/relationships/oleObject" Target="../embeddings/oleObject58.bin"/><Relationship Id="rId2" Type="http://schemas.openxmlformats.org/officeDocument/2006/relationships/tags" Target="../tags/tag3.xml"/><Relationship Id="rId1" Type="http://schemas.openxmlformats.org/officeDocument/2006/relationships/vmlDrawing" Target="../drawings/vmlDrawing7.vml"/><Relationship Id="rId6" Type="http://schemas.openxmlformats.org/officeDocument/2006/relationships/image" Target="../media/image64.wmf"/><Relationship Id="rId5" Type="http://schemas.openxmlformats.org/officeDocument/2006/relationships/oleObject" Target="../embeddings/oleObject57.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6.t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60.bin"/><Relationship Id="rId5" Type="http://schemas.openxmlformats.org/officeDocument/2006/relationships/image" Target="../media/image69.emf"/><Relationship Id="rId4" Type="http://schemas.openxmlformats.org/officeDocument/2006/relationships/image" Target="../media/image67.wmf"/></Relationships>
</file>

<file path=ppt/slides/_rels/slide1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1.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4.bin"/></Relationships>
</file>

<file path=ppt/slides/_rels/slide17.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image" Target="../media/image79.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6.wmf"/><Relationship Id="rId11" Type="http://schemas.openxmlformats.org/officeDocument/2006/relationships/image" Target="../media/image80.emf"/><Relationship Id="rId5" Type="http://schemas.openxmlformats.org/officeDocument/2006/relationships/oleObject" Target="../embeddings/oleObject67.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69.bin"/></Relationships>
</file>

<file path=ppt/slides/_rels/slide18.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6.e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2.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4.bin"/></Relationships>
</file>

<file path=ppt/slides/_rels/slide19.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81.bin"/><Relationship Id="rId18" Type="http://schemas.openxmlformats.org/officeDocument/2006/relationships/image" Target="../media/image94.wmf"/><Relationship Id="rId3" Type="http://schemas.openxmlformats.org/officeDocument/2006/relationships/oleObject" Target="../embeddings/oleObject76.bin"/><Relationship Id="rId21" Type="http://schemas.openxmlformats.org/officeDocument/2006/relationships/image" Target="../media/image96.emf"/><Relationship Id="rId7" Type="http://schemas.openxmlformats.org/officeDocument/2006/relationships/oleObject" Target="../embeddings/oleObject78.bin"/><Relationship Id="rId12" Type="http://schemas.openxmlformats.org/officeDocument/2006/relationships/image" Target="../media/image91.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2.vml"/><Relationship Id="rId6" Type="http://schemas.openxmlformats.org/officeDocument/2006/relationships/image" Target="../media/image88.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90.wmf"/><Relationship Id="rId19" Type="http://schemas.openxmlformats.org/officeDocument/2006/relationships/oleObject" Target="../embeddings/oleObject84.bin"/><Relationship Id="rId4" Type="http://schemas.openxmlformats.org/officeDocument/2006/relationships/image" Target="../media/image87.wmf"/><Relationship Id="rId9" Type="http://schemas.openxmlformats.org/officeDocument/2006/relationships/oleObject" Target="../embeddings/oleObject79.bin"/><Relationship Id="rId14" Type="http://schemas.openxmlformats.org/officeDocument/2006/relationships/image" Target="../media/image9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100.png"/><Relationship Id="rId7"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6.bin"/><Relationship Id="rId5" Type="http://schemas.openxmlformats.org/officeDocument/2006/relationships/image" Target="../media/image97.wmf"/><Relationship Id="rId10" Type="http://schemas.openxmlformats.org/officeDocument/2006/relationships/image" Target="../media/image99.wmf"/><Relationship Id="rId4" Type="http://schemas.openxmlformats.org/officeDocument/2006/relationships/oleObject" Target="../embeddings/oleObject85.bin"/><Relationship Id="rId9" Type="http://schemas.openxmlformats.org/officeDocument/2006/relationships/oleObject" Target="../embeddings/oleObject87.bin"/></Relationships>
</file>

<file path=ppt/slides/_rels/slide21.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93.bin"/><Relationship Id="rId18" Type="http://schemas.openxmlformats.org/officeDocument/2006/relationships/image" Target="../media/image109.wmf"/><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06.wmf"/><Relationship Id="rId17"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108.wmf"/><Relationship Id="rId1" Type="http://schemas.openxmlformats.org/officeDocument/2006/relationships/vmlDrawing" Target="../drawings/vmlDrawing14.vml"/><Relationship Id="rId6" Type="http://schemas.openxmlformats.org/officeDocument/2006/relationships/image" Target="../media/image103.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91.bin"/><Relationship Id="rId14" Type="http://schemas.openxmlformats.org/officeDocument/2006/relationships/image" Target="../media/image107.wmf"/></Relationships>
</file>

<file path=ppt/slides/_rels/slide22.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11.wmf"/><Relationship Id="rId11" Type="http://schemas.openxmlformats.org/officeDocument/2006/relationships/image" Target="../media/image114.emf"/><Relationship Id="rId5" Type="http://schemas.openxmlformats.org/officeDocument/2006/relationships/oleObject" Target="../embeddings/oleObject97.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9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oleObject" Target="../embeddings/oleObject100.bin"/><Relationship Id="rId7"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6.wmf"/><Relationship Id="rId5" Type="http://schemas.openxmlformats.org/officeDocument/2006/relationships/oleObject" Target="../embeddings/oleObject101.bin"/><Relationship Id="rId10" Type="http://schemas.openxmlformats.org/officeDocument/2006/relationships/image" Target="../media/image119.png"/><Relationship Id="rId4" Type="http://schemas.openxmlformats.org/officeDocument/2006/relationships/image" Target="../media/image115.wmf"/><Relationship Id="rId9" Type="http://schemas.openxmlformats.org/officeDocument/2006/relationships/image" Target="../media/image11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22.wmf"/><Relationship Id="rId7" Type="http://schemas.openxmlformats.org/officeDocument/2006/relationships/image" Target="../media/image12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20.wmf"/><Relationship Id="rId5" Type="http://schemas.openxmlformats.org/officeDocument/2006/relationships/oleObject" Target="../embeddings/oleObject103.bin"/><Relationship Id="rId4" Type="http://schemas.openxmlformats.org/officeDocument/2006/relationships/image" Target="../media/image123.png"/><Relationship Id="rId9" Type="http://schemas.openxmlformats.org/officeDocument/2006/relationships/image" Target="../media/image121.wmf"/></Relationships>
</file>

<file path=ppt/slides/_rels/slide25.x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6.bin"/><Relationship Id="rId5" Type="http://schemas.openxmlformats.org/officeDocument/2006/relationships/image" Target="../media/image125.wmf"/><Relationship Id="rId4" Type="http://schemas.openxmlformats.org/officeDocument/2006/relationships/oleObject" Target="../embeddings/oleObject105.bin"/></Relationships>
</file>

<file path=ppt/slides/_rels/slide26.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28.wmf"/><Relationship Id="rId4" Type="http://schemas.openxmlformats.org/officeDocument/2006/relationships/oleObject" Target="../embeddings/oleObject10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image" Target="../media/image134.png"/><Relationship Id="rId7" Type="http://schemas.openxmlformats.org/officeDocument/2006/relationships/image" Target="../media/image131.wmf"/><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09.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3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wmf"/></Relationships>
</file>

<file path=ppt/slides/_rels/slide29.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40.wmf"/><Relationship Id="rId4" Type="http://schemas.openxmlformats.org/officeDocument/2006/relationships/oleObject" Target="../embeddings/oleObject113.bin"/></Relationships>
</file>

<file path=ppt/slides/_rels/slide31.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42.wmf"/><Relationship Id="rId5" Type="http://schemas.openxmlformats.org/officeDocument/2006/relationships/oleObject" Target="../embeddings/oleObject115.bin"/><Relationship Id="rId10" Type="http://schemas.openxmlformats.org/officeDocument/2006/relationships/image" Target="../media/image144.wmf"/><Relationship Id="rId4" Type="http://schemas.openxmlformats.org/officeDocument/2006/relationships/image" Target="../media/image140.wmf"/><Relationship Id="rId9" Type="http://schemas.openxmlformats.org/officeDocument/2006/relationships/oleObject" Target="../embeddings/oleObject117.bin"/></Relationships>
</file>

<file path=ppt/slides/_rels/slide32.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45.wmf"/><Relationship Id="rId5" Type="http://schemas.openxmlformats.org/officeDocument/2006/relationships/oleObject" Target="../embeddings/oleObject119.bin"/><Relationship Id="rId4" Type="http://schemas.openxmlformats.org/officeDocument/2006/relationships/image" Target="../media/image14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47.emf"/><Relationship Id="rId4" Type="http://schemas.openxmlformats.org/officeDocument/2006/relationships/image" Target="../media/image14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25.bin"/><Relationship Id="rId3" Type="http://schemas.openxmlformats.org/officeDocument/2006/relationships/oleObject" Target="../embeddings/oleObject39.bin"/><Relationship Id="rId7" Type="http://schemas.openxmlformats.org/officeDocument/2006/relationships/oleObject" Target="../embeddings/oleObject123.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48.wmf"/><Relationship Id="rId11" Type="http://schemas.openxmlformats.org/officeDocument/2006/relationships/oleObject" Target="../embeddings/oleObject43.bin"/><Relationship Id="rId5" Type="http://schemas.openxmlformats.org/officeDocument/2006/relationships/oleObject" Target="../embeddings/oleObject122.bin"/><Relationship Id="rId15" Type="http://schemas.openxmlformats.org/officeDocument/2006/relationships/image" Target="../media/image152.png"/><Relationship Id="rId10" Type="http://schemas.openxmlformats.org/officeDocument/2006/relationships/image" Target="../media/image150.wmf"/><Relationship Id="rId4" Type="http://schemas.openxmlformats.org/officeDocument/2006/relationships/image" Target="../media/image41.wmf"/><Relationship Id="rId9" Type="http://schemas.openxmlformats.org/officeDocument/2006/relationships/oleObject" Target="../embeddings/oleObject124.bin"/><Relationship Id="rId14" Type="http://schemas.openxmlformats.org/officeDocument/2006/relationships/image" Target="../media/image15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156.png"/><Relationship Id="rId7"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27.bin"/><Relationship Id="rId5" Type="http://schemas.openxmlformats.org/officeDocument/2006/relationships/image" Target="../media/image153.wmf"/><Relationship Id="rId4" Type="http://schemas.openxmlformats.org/officeDocument/2006/relationships/oleObject" Target="../embeddings/oleObject126.bin"/><Relationship Id="rId9" Type="http://schemas.openxmlformats.org/officeDocument/2006/relationships/image" Target="../media/image15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58.png"/><Relationship Id="rId4" Type="http://schemas.openxmlformats.org/officeDocument/2006/relationships/image" Target="../media/image15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60.png"/><Relationship Id="rId4" Type="http://schemas.openxmlformats.org/officeDocument/2006/relationships/image" Target="../media/image159.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65.wmf"/><Relationship Id="rId3" Type="http://schemas.openxmlformats.org/officeDocument/2006/relationships/image" Target="../media/image167.png"/><Relationship Id="rId7" Type="http://schemas.openxmlformats.org/officeDocument/2006/relationships/image" Target="../media/image162.wmf"/><Relationship Id="rId12"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32.bin"/><Relationship Id="rId11" Type="http://schemas.openxmlformats.org/officeDocument/2006/relationships/image" Target="../media/image164.wmf"/><Relationship Id="rId5" Type="http://schemas.openxmlformats.org/officeDocument/2006/relationships/image" Target="../media/image161.wmf"/><Relationship Id="rId15" Type="http://schemas.openxmlformats.org/officeDocument/2006/relationships/image" Target="../media/image166.w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63.wmf"/><Relationship Id="rId14" Type="http://schemas.openxmlformats.org/officeDocument/2006/relationships/oleObject" Target="../embeddings/oleObject13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68.wmf"/><Relationship Id="rId4" Type="http://schemas.openxmlformats.org/officeDocument/2006/relationships/oleObject" Target="../embeddings/oleObject137.bin"/></Relationships>
</file>

<file path=ppt/slides/_rels/slide41.x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image" Target="../media/image172.png"/><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70.wmf"/><Relationship Id="rId5" Type="http://schemas.openxmlformats.org/officeDocument/2006/relationships/oleObject" Target="../embeddings/oleObject138.bin"/><Relationship Id="rId4" Type="http://schemas.openxmlformats.org/officeDocument/2006/relationships/image" Target="../media/image173.png"/></Relationships>
</file>

<file path=ppt/slides/_rels/slide42.x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78.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75.wmf"/><Relationship Id="rId11" Type="http://schemas.openxmlformats.org/officeDocument/2006/relationships/oleObject" Target="../embeddings/oleObject144.bin"/><Relationship Id="rId5" Type="http://schemas.openxmlformats.org/officeDocument/2006/relationships/oleObject" Target="../embeddings/oleObject141.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43.bin"/><Relationship Id="rId14" Type="http://schemas.openxmlformats.org/officeDocument/2006/relationships/image" Target="../media/image179.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notesSlide" Target="../notesSlides/notesSlide7.xml"/><Relationship Id="rId7"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47.bin"/><Relationship Id="rId5" Type="http://schemas.openxmlformats.org/officeDocument/2006/relationships/image" Target="../media/image180.wmf"/><Relationship Id="rId4" Type="http://schemas.openxmlformats.org/officeDocument/2006/relationships/oleObject" Target="../embeddings/oleObject146.bin"/><Relationship Id="rId9" Type="http://schemas.openxmlformats.org/officeDocument/2006/relationships/image" Target="../media/image182.wmf"/></Relationships>
</file>

<file path=ppt/slides/_rels/slide44.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notesSlide" Target="../notesSlides/notesSlide8.xml"/><Relationship Id="rId7" Type="http://schemas.openxmlformats.org/officeDocument/2006/relationships/oleObject" Target="../embeddings/oleObject150.bin"/><Relationship Id="rId12" Type="http://schemas.openxmlformats.org/officeDocument/2006/relationships/image" Target="../media/image186.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83.wmf"/><Relationship Id="rId11" Type="http://schemas.openxmlformats.org/officeDocument/2006/relationships/oleObject" Target="../embeddings/oleObject152.bin"/><Relationship Id="rId5" Type="http://schemas.openxmlformats.org/officeDocument/2006/relationships/oleObject" Target="../embeddings/oleObject149.bin"/><Relationship Id="rId10" Type="http://schemas.openxmlformats.org/officeDocument/2006/relationships/image" Target="../media/image185.wmf"/><Relationship Id="rId4" Type="http://schemas.openxmlformats.org/officeDocument/2006/relationships/image" Target="../media/image187.emf"/><Relationship Id="rId9" Type="http://schemas.openxmlformats.org/officeDocument/2006/relationships/oleObject" Target="../embeddings/oleObject15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92.wmf"/><Relationship Id="rId18" Type="http://schemas.openxmlformats.org/officeDocument/2006/relationships/oleObject" Target="../embeddings/oleObject160.bin"/><Relationship Id="rId26" Type="http://schemas.openxmlformats.org/officeDocument/2006/relationships/oleObject" Target="../embeddings/oleObject164.bin"/><Relationship Id="rId3" Type="http://schemas.openxmlformats.org/officeDocument/2006/relationships/notesSlide" Target="../notesSlides/notesSlide9.xml"/><Relationship Id="rId21" Type="http://schemas.openxmlformats.org/officeDocument/2006/relationships/image" Target="../media/image196.wmf"/><Relationship Id="rId7" Type="http://schemas.openxmlformats.org/officeDocument/2006/relationships/image" Target="../media/image189.wmf"/><Relationship Id="rId12" Type="http://schemas.openxmlformats.org/officeDocument/2006/relationships/oleObject" Target="../embeddings/oleObject157.bin"/><Relationship Id="rId17" Type="http://schemas.openxmlformats.org/officeDocument/2006/relationships/image" Target="../media/image194.wmf"/><Relationship Id="rId25" Type="http://schemas.openxmlformats.org/officeDocument/2006/relationships/image" Target="../media/image198.wmf"/><Relationship Id="rId2" Type="http://schemas.openxmlformats.org/officeDocument/2006/relationships/slideLayout" Target="../slideLayouts/slideLayout2.xml"/><Relationship Id="rId16" Type="http://schemas.openxmlformats.org/officeDocument/2006/relationships/oleObject" Target="../embeddings/oleObject159.bin"/><Relationship Id="rId20" Type="http://schemas.openxmlformats.org/officeDocument/2006/relationships/oleObject" Target="../embeddings/oleObject161.bin"/><Relationship Id="rId1" Type="http://schemas.openxmlformats.org/officeDocument/2006/relationships/vmlDrawing" Target="../drawings/vmlDrawing36.vml"/><Relationship Id="rId6" Type="http://schemas.openxmlformats.org/officeDocument/2006/relationships/oleObject" Target="../embeddings/oleObject154.bin"/><Relationship Id="rId11" Type="http://schemas.openxmlformats.org/officeDocument/2006/relationships/image" Target="../media/image191.wmf"/><Relationship Id="rId24" Type="http://schemas.openxmlformats.org/officeDocument/2006/relationships/oleObject" Target="../embeddings/oleObject163.bin"/><Relationship Id="rId5" Type="http://schemas.openxmlformats.org/officeDocument/2006/relationships/image" Target="../media/image188.wmf"/><Relationship Id="rId15" Type="http://schemas.openxmlformats.org/officeDocument/2006/relationships/image" Target="../media/image193.wmf"/><Relationship Id="rId23" Type="http://schemas.openxmlformats.org/officeDocument/2006/relationships/image" Target="../media/image197.wmf"/><Relationship Id="rId10" Type="http://schemas.openxmlformats.org/officeDocument/2006/relationships/oleObject" Target="../embeddings/oleObject156.bin"/><Relationship Id="rId19" Type="http://schemas.openxmlformats.org/officeDocument/2006/relationships/image" Target="../media/image195.wmf"/><Relationship Id="rId4" Type="http://schemas.openxmlformats.org/officeDocument/2006/relationships/oleObject" Target="../embeddings/oleObject153.bin"/><Relationship Id="rId9" Type="http://schemas.openxmlformats.org/officeDocument/2006/relationships/image" Target="../media/image190.wmf"/><Relationship Id="rId14" Type="http://schemas.openxmlformats.org/officeDocument/2006/relationships/oleObject" Target="../embeddings/oleObject158.bin"/><Relationship Id="rId22" Type="http://schemas.openxmlformats.org/officeDocument/2006/relationships/oleObject" Target="../embeddings/oleObject162.bin"/><Relationship Id="rId27" Type="http://schemas.openxmlformats.org/officeDocument/2006/relationships/image" Target="../media/image199.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oleObject" Target="../embeddings/oleObject170.bin"/><Relationship Id="rId18" Type="http://schemas.openxmlformats.org/officeDocument/2006/relationships/oleObject" Target="../embeddings/oleObject173.bin"/><Relationship Id="rId3" Type="http://schemas.openxmlformats.org/officeDocument/2006/relationships/notesSlide" Target="../notesSlides/notesSlide10.xml"/><Relationship Id="rId21" Type="http://schemas.openxmlformats.org/officeDocument/2006/relationships/image" Target="../media/image207.wmf"/><Relationship Id="rId7" Type="http://schemas.openxmlformats.org/officeDocument/2006/relationships/image" Target="../media/image201.wmf"/><Relationship Id="rId12" Type="http://schemas.openxmlformats.org/officeDocument/2006/relationships/image" Target="../media/image203.wmf"/><Relationship Id="rId17" Type="http://schemas.openxmlformats.org/officeDocument/2006/relationships/oleObject" Target="../embeddings/oleObject172.bin"/><Relationship Id="rId2" Type="http://schemas.openxmlformats.org/officeDocument/2006/relationships/slideLayout" Target="../slideLayouts/slideLayout2.xml"/><Relationship Id="rId16" Type="http://schemas.openxmlformats.org/officeDocument/2006/relationships/image" Target="../media/image205.wmf"/><Relationship Id="rId20" Type="http://schemas.openxmlformats.org/officeDocument/2006/relationships/oleObject" Target="../embeddings/oleObject174.bin"/><Relationship Id="rId1" Type="http://schemas.openxmlformats.org/officeDocument/2006/relationships/vmlDrawing" Target="../drawings/vmlDrawing37.vml"/><Relationship Id="rId6" Type="http://schemas.openxmlformats.org/officeDocument/2006/relationships/oleObject" Target="../embeddings/oleObject166.bin"/><Relationship Id="rId11" Type="http://schemas.openxmlformats.org/officeDocument/2006/relationships/oleObject" Target="../embeddings/oleObject169.bin"/><Relationship Id="rId5" Type="http://schemas.openxmlformats.org/officeDocument/2006/relationships/image" Target="../media/image200.wmf"/><Relationship Id="rId15" Type="http://schemas.openxmlformats.org/officeDocument/2006/relationships/oleObject" Target="../embeddings/oleObject171.bin"/><Relationship Id="rId10" Type="http://schemas.openxmlformats.org/officeDocument/2006/relationships/oleObject" Target="../embeddings/oleObject168.bin"/><Relationship Id="rId19" Type="http://schemas.openxmlformats.org/officeDocument/2006/relationships/image" Target="../media/image206.wmf"/><Relationship Id="rId4" Type="http://schemas.openxmlformats.org/officeDocument/2006/relationships/oleObject" Target="../embeddings/oleObject165.bin"/><Relationship Id="rId9" Type="http://schemas.openxmlformats.org/officeDocument/2006/relationships/image" Target="../media/image202.wmf"/><Relationship Id="rId14" Type="http://schemas.openxmlformats.org/officeDocument/2006/relationships/image" Target="../media/image204.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6" Type="http://schemas.openxmlformats.org/officeDocument/2006/relationships/oleObject" Target="../embeddings/oleObject12.bin"/><Relationship Id="rId21" Type="http://schemas.openxmlformats.org/officeDocument/2006/relationships/image" Target="../media/image12.wmf"/><Relationship Id="rId42" Type="http://schemas.openxmlformats.org/officeDocument/2006/relationships/oleObject" Target="../embeddings/oleObject20.bin"/><Relationship Id="rId47" Type="http://schemas.openxmlformats.org/officeDocument/2006/relationships/image" Target="../media/image25.wmf"/><Relationship Id="rId63" Type="http://schemas.openxmlformats.org/officeDocument/2006/relationships/oleObject" Target="../embeddings/oleObject31.bin"/><Relationship Id="rId68" Type="http://schemas.openxmlformats.org/officeDocument/2006/relationships/image" Target="../media/image35.wmf"/><Relationship Id="rId16" Type="http://schemas.openxmlformats.org/officeDocument/2006/relationships/oleObject" Target="../embeddings/oleObject7.bin"/><Relationship Id="rId11" Type="http://schemas.openxmlformats.org/officeDocument/2006/relationships/image" Target="../media/image7.wmf"/><Relationship Id="rId24" Type="http://schemas.openxmlformats.org/officeDocument/2006/relationships/oleObject" Target="../embeddings/oleObject11.bin"/><Relationship Id="rId32" Type="http://schemas.openxmlformats.org/officeDocument/2006/relationships/oleObject" Target="../embeddings/oleObject15.bin"/><Relationship Id="rId37" Type="http://schemas.openxmlformats.org/officeDocument/2006/relationships/image" Target="../media/image20.wmf"/><Relationship Id="rId40" Type="http://schemas.openxmlformats.org/officeDocument/2006/relationships/oleObject" Target="../embeddings/oleObject19.bin"/><Relationship Id="rId45" Type="http://schemas.openxmlformats.org/officeDocument/2006/relationships/image" Target="../media/image24.wmf"/><Relationship Id="rId53" Type="http://schemas.openxmlformats.org/officeDocument/2006/relationships/image" Target="../media/image28.wmf"/><Relationship Id="rId58" Type="http://schemas.openxmlformats.org/officeDocument/2006/relationships/oleObject" Target="../embeddings/oleObject28.bin"/><Relationship Id="rId66" Type="http://schemas.openxmlformats.org/officeDocument/2006/relationships/image" Target="../media/image34.wmf"/><Relationship Id="rId74" Type="http://schemas.openxmlformats.org/officeDocument/2006/relationships/image" Target="../media/image38.wmf"/><Relationship Id="rId5" Type="http://schemas.openxmlformats.org/officeDocument/2006/relationships/image" Target="../media/image4.wmf"/><Relationship Id="rId61" Type="http://schemas.openxmlformats.org/officeDocument/2006/relationships/oleObject" Target="../embeddings/oleObject30.bin"/><Relationship Id="rId19" Type="http://schemas.openxmlformats.org/officeDocument/2006/relationships/image" Target="../media/image11.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5.wmf"/><Relationship Id="rId30" Type="http://schemas.openxmlformats.org/officeDocument/2006/relationships/oleObject" Target="../embeddings/oleObject14.bin"/><Relationship Id="rId35" Type="http://schemas.openxmlformats.org/officeDocument/2006/relationships/image" Target="../media/image19.wmf"/><Relationship Id="rId43" Type="http://schemas.openxmlformats.org/officeDocument/2006/relationships/image" Target="../media/image23.wmf"/><Relationship Id="rId48" Type="http://schemas.openxmlformats.org/officeDocument/2006/relationships/oleObject" Target="../embeddings/oleObject23.bin"/><Relationship Id="rId56" Type="http://schemas.openxmlformats.org/officeDocument/2006/relationships/oleObject" Target="../embeddings/oleObject27.bin"/><Relationship Id="rId64" Type="http://schemas.openxmlformats.org/officeDocument/2006/relationships/image" Target="../media/image33.wmf"/><Relationship Id="rId69" Type="http://schemas.openxmlformats.org/officeDocument/2006/relationships/oleObject" Target="../embeddings/oleObject34.bin"/><Relationship Id="rId77" Type="http://schemas.openxmlformats.org/officeDocument/2006/relationships/oleObject" Target="../embeddings/oleObject38.bin"/><Relationship Id="rId8" Type="http://schemas.openxmlformats.org/officeDocument/2006/relationships/oleObject" Target="../embeddings/oleObject3.bin"/><Relationship Id="rId51" Type="http://schemas.openxmlformats.org/officeDocument/2006/relationships/image" Target="../media/image27.wmf"/><Relationship Id="rId72" Type="http://schemas.openxmlformats.org/officeDocument/2006/relationships/image" Target="../media/image37.wmf"/><Relationship Id="rId3" Type="http://schemas.openxmlformats.org/officeDocument/2006/relationships/notesSlide" Target="../notesSlides/notesSlide3.xml"/><Relationship Id="rId12" Type="http://schemas.openxmlformats.org/officeDocument/2006/relationships/oleObject" Target="../embeddings/oleObject5.bin"/><Relationship Id="rId17" Type="http://schemas.openxmlformats.org/officeDocument/2006/relationships/image" Target="../media/image10.wmf"/><Relationship Id="rId25" Type="http://schemas.openxmlformats.org/officeDocument/2006/relationships/image" Target="../media/image14.wmf"/><Relationship Id="rId33" Type="http://schemas.openxmlformats.org/officeDocument/2006/relationships/image" Target="../media/image18.wmf"/><Relationship Id="rId38" Type="http://schemas.openxmlformats.org/officeDocument/2006/relationships/oleObject" Target="../embeddings/oleObject18.bin"/><Relationship Id="rId46" Type="http://schemas.openxmlformats.org/officeDocument/2006/relationships/oleObject" Target="../embeddings/oleObject22.bin"/><Relationship Id="rId59" Type="http://schemas.openxmlformats.org/officeDocument/2006/relationships/image" Target="../media/image31.wmf"/><Relationship Id="rId67" Type="http://schemas.openxmlformats.org/officeDocument/2006/relationships/oleObject" Target="../embeddings/oleObject33.bin"/><Relationship Id="rId20" Type="http://schemas.openxmlformats.org/officeDocument/2006/relationships/oleObject" Target="../embeddings/oleObject9.bin"/><Relationship Id="rId41" Type="http://schemas.openxmlformats.org/officeDocument/2006/relationships/image" Target="../media/image22.wmf"/><Relationship Id="rId54" Type="http://schemas.openxmlformats.org/officeDocument/2006/relationships/oleObject" Target="../embeddings/oleObject26.bin"/><Relationship Id="rId62" Type="http://schemas.openxmlformats.org/officeDocument/2006/relationships/image" Target="../media/image32.wmf"/><Relationship Id="rId70" Type="http://schemas.openxmlformats.org/officeDocument/2006/relationships/image" Target="../media/image36.wmf"/><Relationship Id="rId75" Type="http://schemas.openxmlformats.org/officeDocument/2006/relationships/oleObject" Target="../embeddings/oleObject37.bin"/><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3.bin"/><Relationship Id="rId36" Type="http://schemas.openxmlformats.org/officeDocument/2006/relationships/oleObject" Target="../embeddings/oleObject17.bin"/><Relationship Id="rId49" Type="http://schemas.openxmlformats.org/officeDocument/2006/relationships/image" Target="../media/image26.wmf"/><Relationship Id="rId57" Type="http://schemas.openxmlformats.org/officeDocument/2006/relationships/image" Target="../media/image30.wmf"/><Relationship Id="rId10" Type="http://schemas.openxmlformats.org/officeDocument/2006/relationships/oleObject" Target="../embeddings/oleObject4.bin"/><Relationship Id="rId31" Type="http://schemas.openxmlformats.org/officeDocument/2006/relationships/image" Target="../media/image17.wmf"/><Relationship Id="rId44" Type="http://schemas.openxmlformats.org/officeDocument/2006/relationships/oleObject" Target="../embeddings/oleObject21.bin"/><Relationship Id="rId52" Type="http://schemas.openxmlformats.org/officeDocument/2006/relationships/oleObject" Target="../embeddings/oleObject25.bin"/><Relationship Id="rId60" Type="http://schemas.openxmlformats.org/officeDocument/2006/relationships/oleObject" Target="../embeddings/oleObject29.bin"/><Relationship Id="rId65" Type="http://schemas.openxmlformats.org/officeDocument/2006/relationships/oleObject" Target="../embeddings/oleObject32.bin"/><Relationship Id="rId73" Type="http://schemas.openxmlformats.org/officeDocument/2006/relationships/oleObject" Target="../embeddings/oleObject36.bin"/><Relationship Id="rId78" Type="http://schemas.openxmlformats.org/officeDocument/2006/relationships/image" Target="../media/image40.wmf"/><Relationship Id="rId4" Type="http://schemas.openxmlformats.org/officeDocument/2006/relationships/oleObject" Target="../embeddings/oleObject1.bin"/><Relationship Id="rId9" Type="http://schemas.openxmlformats.org/officeDocument/2006/relationships/image" Target="../media/image6.wmf"/><Relationship Id="rId13" Type="http://schemas.openxmlformats.org/officeDocument/2006/relationships/image" Target="../media/image8.wmf"/><Relationship Id="rId18" Type="http://schemas.openxmlformats.org/officeDocument/2006/relationships/oleObject" Target="../embeddings/oleObject8.bin"/><Relationship Id="rId39" Type="http://schemas.openxmlformats.org/officeDocument/2006/relationships/image" Target="../media/image21.wmf"/><Relationship Id="rId34" Type="http://schemas.openxmlformats.org/officeDocument/2006/relationships/oleObject" Target="../embeddings/oleObject16.bin"/><Relationship Id="rId50" Type="http://schemas.openxmlformats.org/officeDocument/2006/relationships/oleObject" Target="../embeddings/oleObject24.bin"/><Relationship Id="rId55" Type="http://schemas.openxmlformats.org/officeDocument/2006/relationships/image" Target="../media/image29.wmf"/><Relationship Id="rId76" Type="http://schemas.openxmlformats.org/officeDocument/2006/relationships/image" Target="../media/image39.wmf"/><Relationship Id="rId7" Type="http://schemas.openxmlformats.org/officeDocument/2006/relationships/image" Target="../media/image5.wmf"/><Relationship Id="rId71" Type="http://schemas.openxmlformats.org/officeDocument/2006/relationships/oleObject" Target="../embeddings/oleObject35.bin"/><Relationship Id="rId2" Type="http://schemas.openxmlformats.org/officeDocument/2006/relationships/slideLayout" Target="../slideLayouts/slideLayout2.xml"/><Relationship Id="rId2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7.png"/><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image" Target="../media/image46.wmf"/><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 Id="rId14"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5.bin"/><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5.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oleObject" Target="../embeddings/oleObject51.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52.bin"/><Relationship Id="rId1" Type="http://schemas.openxmlformats.org/officeDocument/2006/relationships/vmlDrawing" Target="../drawings/vmlDrawing4.vml"/><Relationship Id="rId6" Type="http://schemas.openxmlformats.org/officeDocument/2006/relationships/image" Target="../media/image52.wmf"/><Relationship Id="rId11" Type="http://schemas.openxmlformats.org/officeDocument/2006/relationships/image" Target="../media/image54.wmf"/><Relationship Id="rId5" Type="http://schemas.openxmlformats.org/officeDocument/2006/relationships/oleObject" Target="../embeddings/oleObject48.bin"/><Relationship Id="rId15" Type="http://schemas.openxmlformats.org/officeDocument/2006/relationships/image" Target="../media/image45.wmf"/><Relationship Id="rId10" Type="http://schemas.openxmlformats.org/officeDocument/2006/relationships/oleObject" Target="../embeddings/oleObject50.bin"/><Relationship Id="rId4" Type="http://schemas.openxmlformats.org/officeDocument/2006/relationships/image" Target="../media/image51.wmf"/><Relationship Id="rId9" Type="http://schemas.openxmlformats.org/officeDocument/2006/relationships/image" Target="../media/image57.png"/><Relationship Id="rId14" Type="http://schemas.openxmlformats.org/officeDocument/2006/relationships/oleObject" Target="../embeddings/oleObject4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3" descr="logo solo"/>
          <p:cNvPicPr>
            <a:picLocks noChangeAspect="1" noChangeArrowheads="1"/>
          </p:cNvPicPr>
          <p:nvPr/>
        </p:nvPicPr>
        <p:blipFill>
          <a:blip r:embed="rId2"/>
          <a:srcRect/>
          <a:stretch>
            <a:fillRect/>
          </a:stretch>
        </p:blipFill>
        <p:spPr bwMode="auto">
          <a:xfrm>
            <a:off x="8832304" y="332657"/>
            <a:ext cx="2784476" cy="1103312"/>
          </a:xfrm>
          <a:prstGeom prst="rect">
            <a:avLst/>
          </a:prstGeom>
          <a:noFill/>
          <a:ln w="9525">
            <a:noFill/>
            <a:miter lim="800000"/>
            <a:headEnd/>
            <a:tailEnd/>
          </a:ln>
        </p:spPr>
      </p:pic>
      <p:grpSp>
        <p:nvGrpSpPr>
          <p:cNvPr id="9" name="Group 15"/>
          <p:cNvGrpSpPr>
            <a:grpSpLocks/>
          </p:cNvGrpSpPr>
          <p:nvPr/>
        </p:nvGrpSpPr>
        <p:grpSpPr bwMode="auto">
          <a:xfrm>
            <a:off x="479376" y="414904"/>
            <a:ext cx="2880320" cy="1065391"/>
            <a:chOff x="113" y="214"/>
            <a:chExt cx="1539" cy="568"/>
          </a:xfrm>
        </p:grpSpPr>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3"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2</a:t>
            </a:r>
          </a:p>
        </p:txBody>
      </p:sp>
      <p:sp>
        <p:nvSpPr>
          <p:cNvPr id="14"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5"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6"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Electrónica</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077" r="2752" b="4314"/>
          <a:stretch/>
        </p:blipFill>
        <p:spPr>
          <a:xfrm>
            <a:off x="414746" y="1541282"/>
            <a:ext cx="11369344" cy="5069243"/>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10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33951" y="848586"/>
            <a:ext cx="11924097" cy="707886"/>
          </a:xfrm>
          <a:prstGeom prst="rect">
            <a:avLst/>
          </a:prstGeom>
        </p:spPr>
        <p:txBody>
          <a:bodyPr wrap="square">
            <a:spAutoFit/>
          </a:bodyPr>
          <a:lstStyle/>
          <a:p>
            <a:pPr algn="just"/>
            <a:r>
              <a:rPr lang="es-AR" sz="2000" dirty="0" smtClean="0">
                <a:solidFill>
                  <a:schemeClr val="accent5">
                    <a:lumMod val="75000"/>
                  </a:schemeClr>
                </a:solidFill>
              </a:rPr>
              <a:t>Validación del diseño realizado en PSIM. Respuesta al escalón obtenida con la implementación digital mediante bloque DLL y mediante el diagrama de bloques de control.</a:t>
            </a:r>
            <a:endParaRPr lang="es-AR" sz="2000" dirty="0">
              <a:solidFill>
                <a:schemeClr val="accent5">
                  <a:lumMod val="75000"/>
                </a:schemeClr>
              </a:solidFill>
            </a:endParaRP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13" name="1 Objeto"/>
          <p:cNvGraphicFramePr>
            <a:graphicFrameLocks noChangeAspect="1"/>
          </p:cNvGraphicFramePr>
          <p:nvPr>
            <p:extLst>
              <p:ext uri="{D42A27DB-BD31-4B8C-83A1-F6EECF244321}">
                <p14:modId xmlns:p14="http://schemas.microsoft.com/office/powerpoint/2010/main" val="3921358516"/>
              </p:ext>
            </p:extLst>
          </p:nvPr>
        </p:nvGraphicFramePr>
        <p:xfrm>
          <a:off x="5301648" y="3935878"/>
          <a:ext cx="1343025" cy="428625"/>
        </p:xfrm>
        <a:graphic>
          <a:graphicData uri="http://schemas.openxmlformats.org/presentationml/2006/ole">
            <mc:AlternateContent xmlns:mc="http://schemas.openxmlformats.org/markup-compatibility/2006">
              <mc:Choice xmlns:v="urn:schemas-microsoft-com:vml" Requires="v">
                <p:oleObj spid="_x0000_s515143" name="Equation" r:id="rId4" imgW="711000" imgH="228600" progId="Equation.DSMT4">
                  <p:embed/>
                </p:oleObj>
              </mc:Choice>
              <mc:Fallback>
                <p:oleObj name="Equation" r:id="rId4" imgW="711000" imgH="228600" progId="Equation.DSMT4">
                  <p:embed/>
                  <p:pic>
                    <p:nvPicPr>
                      <p:cNvPr id="13" name="1 Objeto"/>
                      <p:cNvPicPr>
                        <a:picLocks noChangeAspect="1" noChangeArrowheads="1"/>
                      </p:cNvPicPr>
                      <p:nvPr/>
                    </p:nvPicPr>
                    <p:blipFill>
                      <a:blip r:embed="rId5"/>
                      <a:srcRect/>
                      <a:stretch>
                        <a:fillRect/>
                      </a:stretch>
                    </p:blipFill>
                    <p:spPr bwMode="auto">
                      <a:xfrm>
                        <a:off x="5301648" y="3935878"/>
                        <a:ext cx="1343025" cy="42862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extLst>
              <p:ext uri="{D42A27DB-BD31-4B8C-83A1-F6EECF244321}">
                <p14:modId xmlns:p14="http://schemas.microsoft.com/office/powerpoint/2010/main" val="2199081163"/>
              </p:ext>
            </p:extLst>
          </p:nvPr>
        </p:nvGraphicFramePr>
        <p:xfrm>
          <a:off x="7410720" y="3921591"/>
          <a:ext cx="1406525" cy="442912"/>
        </p:xfrm>
        <a:graphic>
          <a:graphicData uri="http://schemas.openxmlformats.org/presentationml/2006/ole">
            <mc:AlternateContent xmlns:mc="http://schemas.openxmlformats.org/markup-compatibility/2006">
              <mc:Choice xmlns:v="urn:schemas-microsoft-com:vml" Requires="v">
                <p:oleObj spid="_x0000_s515144" name="Equation" r:id="rId6" imgW="761760" imgH="241200" progId="Equation.DSMT4">
                  <p:embed/>
                </p:oleObj>
              </mc:Choice>
              <mc:Fallback>
                <p:oleObj name="Equation" r:id="rId6" imgW="761760" imgH="241200" progId="Equation.DSMT4">
                  <p:embed/>
                  <p:pic>
                    <p:nvPicPr>
                      <p:cNvPr id="14" name="1 Objeto"/>
                      <p:cNvPicPr>
                        <a:picLocks noChangeAspect="1" noChangeArrowheads="1"/>
                      </p:cNvPicPr>
                      <p:nvPr/>
                    </p:nvPicPr>
                    <p:blipFill>
                      <a:blip r:embed="rId7"/>
                      <a:srcRect/>
                      <a:stretch>
                        <a:fillRect/>
                      </a:stretch>
                    </p:blipFill>
                    <p:spPr bwMode="auto">
                      <a:xfrm>
                        <a:off x="7410720" y="3921591"/>
                        <a:ext cx="1406525" cy="442912"/>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2685516489"/>
              </p:ext>
            </p:extLst>
          </p:nvPr>
        </p:nvGraphicFramePr>
        <p:xfrm>
          <a:off x="3144951" y="3935879"/>
          <a:ext cx="1390650" cy="428625"/>
        </p:xfrm>
        <a:graphic>
          <a:graphicData uri="http://schemas.openxmlformats.org/presentationml/2006/ole">
            <mc:AlternateContent xmlns:mc="http://schemas.openxmlformats.org/markup-compatibility/2006">
              <mc:Choice xmlns:v="urn:schemas-microsoft-com:vml" Requires="v">
                <p:oleObj spid="_x0000_s515145" name="Equation" r:id="rId8" imgW="736560" imgH="228600" progId="Equation.DSMT4">
                  <p:embed/>
                </p:oleObj>
              </mc:Choice>
              <mc:Fallback>
                <p:oleObj name="Equation" r:id="rId8" imgW="736560" imgH="228600" progId="Equation.DSMT4">
                  <p:embed/>
                  <p:pic>
                    <p:nvPicPr>
                      <p:cNvPr id="17" name="1 Objeto"/>
                      <p:cNvPicPr>
                        <a:picLocks noChangeAspect="1" noChangeArrowheads="1"/>
                      </p:cNvPicPr>
                      <p:nvPr/>
                    </p:nvPicPr>
                    <p:blipFill>
                      <a:blip r:embed="rId9"/>
                      <a:srcRect/>
                      <a:stretch>
                        <a:fillRect/>
                      </a:stretch>
                    </p:blipFill>
                    <p:spPr bwMode="auto">
                      <a:xfrm>
                        <a:off x="3144951" y="3935879"/>
                        <a:ext cx="1390650" cy="428625"/>
                      </a:xfrm>
                      <a:prstGeom prst="rect">
                        <a:avLst/>
                      </a:prstGeom>
                      <a:solidFill>
                        <a:srgbClr val="FFC000"/>
                      </a:solidFill>
                      <a:ln>
                        <a:noFill/>
                      </a:ln>
                    </p:spPr>
                  </p:pic>
                </p:oleObj>
              </mc:Fallback>
            </mc:AlternateContent>
          </a:graphicData>
        </a:graphic>
      </p:graphicFrame>
      <p:sp>
        <p:nvSpPr>
          <p:cNvPr id="18" name="Rectángulo 17"/>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33791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7636" r="3032" b="4340"/>
          <a:stretch/>
        </p:blipFill>
        <p:spPr>
          <a:xfrm>
            <a:off x="805344" y="2024827"/>
            <a:ext cx="10452682" cy="4703034"/>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11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21" name="1 Objeto"/>
          <p:cNvGraphicFramePr>
            <a:graphicFrameLocks noChangeAspect="1"/>
          </p:cNvGraphicFramePr>
          <p:nvPr>
            <p:extLst>
              <p:ext uri="{D42A27DB-BD31-4B8C-83A1-F6EECF244321}">
                <p14:modId xmlns:p14="http://schemas.microsoft.com/office/powerpoint/2010/main" val="377034687"/>
              </p:ext>
            </p:extLst>
          </p:nvPr>
        </p:nvGraphicFramePr>
        <p:xfrm>
          <a:off x="500259" y="1509390"/>
          <a:ext cx="5094600" cy="504000"/>
        </p:xfrm>
        <a:graphic>
          <a:graphicData uri="http://schemas.openxmlformats.org/presentationml/2006/ole">
            <mc:AlternateContent xmlns:mc="http://schemas.openxmlformats.org/markup-compatibility/2006">
              <mc:Choice xmlns:v="urn:schemas-microsoft-com:vml" Requires="v">
                <p:oleObj spid="_x0000_s490772" name="Equation" r:id="rId4" imgW="2298600" imgH="228600" progId="Equation.DSMT4">
                  <p:embed/>
                </p:oleObj>
              </mc:Choice>
              <mc:Fallback>
                <p:oleObj name="Equation" r:id="rId4" imgW="2298600" imgH="228600" progId="Equation.DSMT4">
                  <p:embed/>
                  <p:pic>
                    <p:nvPicPr>
                      <p:cNvPr id="21" name="1 Objeto"/>
                      <p:cNvPicPr>
                        <a:picLocks noChangeAspect="1" noChangeArrowheads="1"/>
                      </p:cNvPicPr>
                      <p:nvPr/>
                    </p:nvPicPr>
                    <p:blipFill>
                      <a:blip r:embed="rId5"/>
                      <a:srcRect/>
                      <a:stretch>
                        <a:fillRect/>
                      </a:stretch>
                    </p:blipFill>
                    <p:spPr bwMode="auto">
                      <a:xfrm>
                        <a:off x="500259" y="1509390"/>
                        <a:ext cx="5094600" cy="504000"/>
                      </a:xfrm>
                      <a:prstGeom prst="rect">
                        <a:avLst/>
                      </a:prstGeom>
                      <a:noFill/>
                      <a:ln>
                        <a:noFill/>
                      </a:ln>
                    </p:spPr>
                  </p:pic>
                </p:oleObj>
              </mc:Fallback>
            </mc:AlternateContent>
          </a:graphicData>
        </a:graphic>
      </p:graphicFrame>
      <p:sp>
        <p:nvSpPr>
          <p:cNvPr id="22" name="Rectángulo 21"/>
          <p:cNvSpPr/>
          <p:nvPr/>
        </p:nvSpPr>
        <p:spPr>
          <a:xfrm>
            <a:off x="133951" y="766374"/>
            <a:ext cx="11924097" cy="707886"/>
          </a:xfrm>
          <a:prstGeom prst="rect">
            <a:avLst/>
          </a:prstGeom>
        </p:spPr>
        <p:txBody>
          <a:bodyPr wrap="square">
            <a:spAutoFit/>
          </a:bodyPr>
          <a:lstStyle/>
          <a:p>
            <a:pPr algn="just"/>
            <a:r>
              <a:rPr lang="es-AR" sz="2000" dirty="0">
                <a:solidFill>
                  <a:schemeClr val="accent5">
                    <a:lumMod val="75000"/>
                  </a:schemeClr>
                </a:solidFill>
              </a:rPr>
              <a:t>A partir de la FT aproximada del controlador, la ecuación recursiva del controlador para su implementación digital, se obtiene aplicándose la transformada Z inversa.</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graphicFrame>
        <p:nvGraphicFramePr>
          <p:cNvPr id="23" name="1 Objeto"/>
          <p:cNvGraphicFramePr>
            <a:graphicFrameLocks noChangeAspect="1"/>
          </p:cNvGraphicFramePr>
          <p:nvPr>
            <p:extLst>
              <p:ext uri="{D42A27DB-BD31-4B8C-83A1-F6EECF244321}">
                <p14:modId xmlns:p14="http://schemas.microsoft.com/office/powerpoint/2010/main" val="234100021"/>
              </p:ext>
            </p:extLst>
          </p:nvPr>
        </p:nvGraphicFramePr>
        <p:xfrm>
          <a:off x="5874599" y="1514680"/>
          <a:ext cx="5076904" cy="471600"/>
        </p:xfrm>
        <a:graphic>
          <a:graphicData uri="http://schemas.openxmlformats.org/presentationml/2006/ole">
            <mc:AlternateContent xmlns:mc="http://schemas.openxmlformats.org/markup-compatibility/2006">
              <mc:Choice xmlns:v="urn:schemas-microsoft-com:vml" Requires="v">
                <p:oleObj spid="_x0000_s490773" name="Equation" r:id="rId6" imgW="2171520" imgH="203040" progId="Equation.DSMT4">
                  <p:embed/>
                </p:oleObj>
              </mc:Choice>
              <mc:Fallback>
                <p:oleObj name="Equation" r:id="rId6" imgW="2171520" imgH="203040" progId="Equation.DSMT4">
                  <p:embed/>
                  <p:pic>
                    <p:nvPicPr>
                      <p:cNvPr id="16" name="1 Objeto"/>
                      <p:cNvPicPr>
                        <a:picLocks noChangeAspect="1" noChangeArrowheads="1"/>
                      </p:cNvPicPr>
                      <p:nvPr/>
                    </p:nvPicPr>
                    <p:blipFill>
                      <a:blip r:embed="rId7"/>
                      <a:srcRect/>
                      <a:stretch>
                        <a:fillRect/>
                      </a:stretch>
                    </p:blipFill>
                    <p:spPr bwMode="auto">
                      <a:xfrm>
                        <a:off x="5874599" y="1514680"/>
                        <a:ext cx="5076904" cy="471600"/>
                      </a:xfrm>
                      <a:prstGeom prst="rect">
                        <a:avLst/>
                      </a:prstGeom>
                      <a:solidFill>
                        <a:schemeClr val="accent2">
                          <a:lumMod val="40000"/>
                          <a:lumOff val="60000"/>
                        </a:schemeClr>
                      </a:solidFill>
                      <a:ln w="28575">
                        <a:solidFill>
                          <a:srgbClr val="FF0000"/>
                        </a:solidFill>
                      </a:ln>
                    </p:spPr>
                  </p:pic>
                </p:oleObj>
              </mc:Fallback>
            </mc:AlternateContent>
          </a:graphicData>
        </a:graphic>
      </p:graphicFrame>
      <p:sp>
        <p:nvSpPr>
          <p:cNvPr id="24" name="Rectángulo 23"/>
          <p:cNvSpPr/>
          <p:nvPr/>
        </p:nvSpPr>
        <p:spPr>
          <a:xfrm>
            <a:off x="3049273" y="3115828"/>
            <a:ext cx="7631882" cy="707886"/>
          </a:xfrm>
          <a:prstGeom prst="rect">
            <a:avLst/>
          </a:prstGeom>
          <a:solidFill>
            <a:schemeClr val="bg1"/>
          </a:solidFill>
        </p:spPr>
        <p:txBody>
          <a:bodyPr wrap="square">
            <a:spAutoFit/>
          </a:bodyPr>
          <a:lstStyle/>
          <a:p>
            <a:r>
              <a:rPr lang="es-AR" sz="2000" dirty="0">
                <a:solidFill>
                  <a:srgbClr val="FF0000"/>
                </a:solidFill>
              </a:rPr>
              <a:t>Ver archivos “Ejemplo_1presentacion_redisenio_digital.m</a:t>
            </a:r>
            <a:r>
              <a:rPr lang="es-AR" sz="2000" dirty="0" smtClean="0">
                <a:solidFill>
                  <a:srgbClr val="FF0000"/>
                </a:solidFill>
              </a:rPr>
              <a:t>”</a:t>
            </a:r>
          </a:p>
          <a:p>
            <a:r>
              <a:rPr lang="es-AR" sz="2000" dirty="0" smtClean="0">
                <a:solidFill>
                  <a:srgbClr val="FF0000"/>
                </a:solidFill>
              </a:rPr>
              <a:t>y “Ejemplo_1_simulación_digital” de PSIM</a:t>
            </a:r>
            <a:endParaRPr lang="es-AR" sz="2000" dirty="0">
              <a:solidFill>
                <a:srgbClr val="FF0000"/>
              </a:solidFill>
            </a:endParaRPr>
          </a:p>
        </p:txBody>
      </p:sp>
    </p:spTree>
    <p:extLst>
      <p:ext uri="{BB962C8B-B14F-4D97-AF65-F5344CB8AC3E}">
        <p14:creationId xmlns:p14="http://schemas.microsoft.com/office/powerpoint/2010/main" val="39012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ChangeArrowheads="1"/>
          </p:cNvSpPr>
          <p:nvPr/>
        </p:nvSpPr>
        <p:spPr bwMode="auto">
          <a:xfrm>
            <a:off x="623392" y="139641"/>
            <a:ext cx="11022369" cy="563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Diseño de Controladores con el Modelo en Tiempo Discreto</a:t>
            </a:r>
            <a:endParaRPr lang="en-US" sz="2800" b="1" dirty="0">
              <a:solidFill>
                <a:schemeClr val="bg1"/>
              </a:solidFill>
              <a:ea typeface="+mj-ea"/>
            </a:endParaRPr>
          </a:p>
        </p:txBody>
      </p:sp>
      <p:graphicFrame>
        <p:nvGraphicFramePr>
          <p:cNvPr id="3" name="Objeto 2"/>
          <p:cNvGraphicFramePr>
            <a:graphicFrameLocks noChangeAspect="1"/>
          </p:cNvGraphicFramePr>
          <p:nvPr/>
        </p:nvGraphicFramePr>
        <p:xfrm>
          <a:off x="5362947" y="3440870"/>
          <a:ext cx="6121400" cy="1546225"/>
        </p:xfrm>
        <a:graphic>
          <a:graphicData uri="http://schemas.openxmlformats.org/presentationml/2006/ole">
            <mc:AlternateContent xmlns:mc="http://schemas.openxmlformats.org/markup-compatibility/2006">
              <mc:Choice xmlns:v="urn:schemas-microsoft-com:vml" Requires="v">
                <p:oleObj spid="_x0000_s491642" name="Equation" r:id="rId5" imgW="3416040" imgH="863280" progId="Equation.DSMT4">
                  <p:embed/>
                </p:oleObj>
              </mc:Choice>
              <mc:Fallback>
                <p:oleObj name="Equation" r:id="rId5" imgW="3416040" imgH="863280" progId="Equation.DSMT4">
                  <p:embed/>
                  <p:pic>
                    <p:nvPicPr>
                      <p:cNvPr id="3" name="Objeto 2"/>
                      <p:cNvPicPr>
                        <a:picLocks noChangeAspect="1" noChangeArrowheads="1"/>
                      </p:cNvPicPr>
                      <p:nvPr/>
                    </p:nvPicPr>
                    <p:blipFill>
                      <a:blip r:embed="rId6"/>
                      <a:srcRect/>
                      <a:stretch>
                        <a:fillRect/>
                      </a:stretch>
                    </p:blipFill>
                    <p:spPr bwMode="auto">
                      <a:xfrm>
                        <a:off x="5362947" y="3440870"/>
                        <a:ext cx="6121400" cy="1546225"/>
                      </a:xfrm>
                      <a:prstGeom prst="rect">
                        <a:avLst/>
                      </a:prstGeom>
                      <a:solidFill>
                        <a:srgbClr val="FFC000"/>
                      </a:solidFill>
                    </p:spPr>
                  </p:pic>
                </p:oleObj>
              </mc:Fallback>
            </mc:AlternateContent>
          </a:graphicData>
        </a:graphic>
      </p:graphicFrame>
      <p:graphicFrame>
        <p:nvGraphicFramePr>
          <p:cNvPr id="13" name="Objeto 12"/>
          <p:cNvGraphicFramePr>
            <a:graphicFrameLocks noChangeAspect="1"/>
          </p:cNvGraphicFramePr>
          <p:nvPr/>
        </p:nvGraphicFramePr>
        <p:xfrm>
          <a:off x="6650696" y="1576203"/>
          <a:ext cx="3321050" cy="819150"/>
        </p:xfrm>
        <a:graphic>
          <a:graphicData uri="http://schemas.openxmlformats.org/presentationml/2006/ole">
            <mc:AlternateContent xmlns:mc="http://schemas.openxmlformats.org/markup-compatibility/2006">
              <mc:Choice xmlns:v="urn:schemas-microsoft-com:vml" Requires="v">
                <p:oleObj spid="_x0000_s491643" name="Equation" r:id="rId7" imgW="1854000" imgH="457200" progId="Equation.DSMT4">
                  <p:embed/>
                </p:oleObj>
              </mc:Choice>
              <mc:Fallback>
                <p:oleObj name="Equation" r:id="rId7" imgW="1854000" imgH="457200" progId="Equation.DSMT4">
                  <p:embed/>
                  <p:pic>
                    <p:nvPicPr>
                      <p:cNvPr id="13" name="Objeto 12"/>
                      <p:cNvPicPr>
                        <a:picLocks noChangeAspect="1" noChangeArrowheads="1"/>
                      </p:cNvPicPr>
                      <p:nvPr/>
                    </p:nvPicPr>
                    <p:blipFill>
                      <a:blip r:embed="rId8"/>
                      <a:srcRect/>
                      <a:stretch>
                        <a:fillRect/>
                      </a:stretch>
                    </p:blipFill>
                    <p:spPr bwMode="auto">
                      <a:xfrm>
                        <a:off x="6650696" y="1576203"/>
                        <a:ext cx="3321050" cy="819150"/>
                      </a:xfrm>
                      <a:prstGeom prst="rect">
                        <a:avLst/>
                      </a:prstGeom>
                      <a:solidFill>
                        <a:srgbClr val="FFC000"/>
                      </a:solidFill>
                    </p:spPr>
                  </p:pic>
                </p:oleObj>
              </mc:Fallback>
            </mc:AlternateContent>
          </a:graphicData>
        </a:graphic>
      </p:graphicFrame>
      <p:sp>
        <p:nvSpPr>
          <p:cNvPr id="16" name="AutoShape 5"/>
          <p:cNvSpPr>
            <a:spLocks noChangeArrowheads="1"/>
          </p:cNvSpPr>
          <p:nvPr/>
        </p:nvSpPr>
        <p:spPr bwMode="auto">
          <a:xfrm>
            <a:off x="290981" y="2341836"/>
            <a:ext cx="4104456"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ES" sz="2400" b="1" i="1" dirty="0">
                <a:effectLst>
                  <a:outerShdw blurRad="38100" dist="38100" dir="2700000" algn="tl">
                    <a:srgbClr val="FFFFFF"/>
                  </a:outerShdw>
                </a:effectLst>
              </a:rPr>
              <a:t>El Modelo en Tiempo Discreto puede estar dado por </a:t>
            </a:r>
            <a:endParaRPr lang="es-AR" sz="2400" b="1" i="1" dirty="0">
              <a:solidFill>
                <a:srgbClr val="FF3300"/>
              </a:solidFill>
              <a:effectLst>
                <a:outerShdw blurRad="38100" dist="38100" dir="2700000" algn="tl">
                  <a:srgbClr val="000000"/>
                </a:outerShdw>
              </a:effectLst>
            </a:endParaRPr>
          </a:p>
        </p:txBody>
      </p:sp>
      <p:sp>
        <p:nvSpPr>
          <p:cNvPr id="17" name="Text Box 11"/>
          <p:cNvSpPr txBox="1">
            <a:spLocks noChangeArrowheads="1"/>
          </p:cNvSpPr>
          <p:nvPr/>
        </p:nvSpPr>
        <p:spPr bwMode="auto">
          <a:xfrm>
            <a:off x="5066517" y="806762"/>
            <a:ext cx="6590897" cy="769441"/>
          </a:xfrm>
          <a:prstGeom prst="rect">
            <a:avLst/>
          </a:prstGeom>
          <a:noFill/>
          <a:ln w="9525">
            <a:noFill/>
            <a:miter lim="800000"/>
            <a:headEnd/>
            <a:tailEnd/>
          </a:ln>
          <a:effectLst/>
        </p:spPr>
        <p:txBody>
          <a:bodyPr wrap="square">
            <a:spAutoFit/>
          </a:bodyPr>
          <a:lstStyle/>
          <a:p>
            <a:pPr algn="ctr">
              <a:spcBef>
                <a:spcPct val="50000"/>
              </a:spcBef>
              <a:defRPr/>
            </a:pPr>
            <a:r>
              <a:rPr lang="es-AR" sz="2200" b="1" dirty="0">
                <a:solidFill>
                  <a:srgbClr val="FF3300"/>
                </a:solidFill>
                <a:effectLst>
                  <a:outerShdw blurRad="38100" dist="38100" dir="2700000" algn="tl">
                    <a:srgbClr val="C0C0C0"/>
                  </a:outerShdw>
                </a:effectLst>
              </a:rPr>
              <a:t>Modelo Muestreado Representado por su Función de Transferencia</a:t>
            </a:r>
          </a:p>
        </p:txBody>
      </p:sp>
      <p:sp>
        <p:nvSpPr>
          <p:cNvPr id="20" name="Text Box 11"/>
          <p:cNvSpPr txBox="1">
            <a:spLocks noChangeArrowheads="1"/>
          </p:cNvSpPr>
          <p:nvPr/>
        </p:nvSpPr>
        <p:spPr bwMode="auto">
          <a:xfrm>
            <a:off x="5362947" y="2621128"/>
            <a:ext cx="5989637" cy="769441"/>
          </a:xfrm>
          <a:prstGeom prst="rect">
            <a:avLst/>
          </a:prstGeom>
          <a:noFill/>
          <a:ln w="9525">
            <a:noFill/>
            <a:miter lim="800000"/>
            <a:headEnd/>
            <a:tailEnd/>
          </a:ln>
          <a:effectLst/>
        </p:spPr>
        <p:txBody>
          <a:bodyPr wrap="square">
            <a:spAutoFit/>
          </a:bodyPr>
          <a:lstStyle/>
          <a:p>
            <a:pPr algn="ctr">
              <a:spcBef>
                <a:spcPct val="50000"/>
              </a:spcBef>
              <a:defRPr/>
            </a:pPr>
            <a:r>
              <a:rPr lang="es-AR" sz="2200" b="1" dirty="0">
                <a:solidFill>
                  <a:srgbClr val="FF3300"/>
                </a:solidFill>
                <a:effectLst>
                  <a:outerShdw blurRad="38100" dist="38100" dir="2700000" algn="tl">
                    <a:srgbClr val="C0C0C0"/>
                  </a:outerShdw>
                </a:effectLst>
              </a:rPr>
              <a:t>Modelo Muestreado Representado en el Espacio de Estado</a:t>
            </a:r>
          </a:p>
        </p:txBody>
      </p:sp>
      <p:sp>
        <p:nvSpPr>
          <p:cNvPr id="21" name="AutoShape 5"/>
          <p:cNvSpPr>
            <a:spLocks/>
          </p:cNvSpPr>
          <p:nvPr/>
        </p:nvSpPr>
        <p:spPr bwMode="auto">
          <a:xfrm>
            <a:off x="4691867" y="934267"/>
            <a:ext cx="374650" cy="4052828"/>
          </a:xfrm>
          <a:prstGeom prst="leftBrace">
            <a:avLst>
              <a:gd name="adj1" fmla="val 311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22" name="AutoShape 4"/>
          <p:cNvSpPr>
            <a:spLocks noChangeArrowheads="1"/>
          </p:cNvSpPr>
          <p:nvPr/>
        </p:nvSpPr>
        <p:spPr bwMode="auto">
          <a:xfrm>
            <a:off x="290981" y="5509062"/>
            <a:ext cx="3528392" cy="91940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b="1" i="1" dirty="0">
                <a:effectLst>
                  <a:outerShdw blurRad="38100" dist="38100" dir="2700000" algn="tl">
                    <a:srgbClr val="FFFFFF"/>
                  </a:outerShdw>
                </a:effectLst>
              </a:rPr>
              <a:t>DESVENTAJA que Presenta</a:t>
            </a:r>
            <a:endParaRPr lang="es-AR" sz="2400" b="1" i="1" dirty="0">
              <a:solidFill>
                <a:srgbClr val="FF3300"/>
              </a:solidFill>
              <a:effectLst>
                <a:outerShdw blurRad="38100" dist="38100" dir="2700000" algn="tl">
                  <a:srgbClr val="000000"/>
                </a:outerShdw>
              </a:effectLst>
            </a:endParaRPr>
          </a:p>
        </p:txBody>
      </p:sp>
      <p:sp>
        <p:nvSpPr>
          <p:cNvPr id="23" name="Text Box 6"/>
          <p:cNvSpPr txBox="1">
            <a:spLocks noChangeArrowheads="1"/>
          </p:cNvSpPr>
          <p:nvPr/>
        </p:nvSpPr>
        <p:spPr bwMode="auto">
          <a:xfrm>
            <a:off x="4786493" y="5414765"/>
            <a:ext cx="7049456" cy="1107996"/>
          </a:xfrm>
          <a:prstGeom prst="rect">
            <a:avLst/>
          </a:prstGeom>
          <a:noFill/>
          <a:ln w="9525">
            <a:noFill/>
            <a:miter lim="800000"/>
            <a:headEnd/>
            <a:tailEnd/>
          </a:ln>
          <a:effectLst/>
        </p:spPr>
        <p:txBody>
          <a:bodyPr wrap="square">
            <a:spAutoFit/>
          </a:bodyPr>
          <a:lstStyle/>
          <a:p>
            <a:pPr algn="just">
              <a:spcBef>
                <a:spcPct val="50000"/>
              </a:spcBef>
              <a:defRPr/>
            </a:pPr>
            <a:r>
              <a:rPr lang="es-AR" sz="2200" dirty="0">
                <a:solidFill>
                  <a:schemeClr val="accent1">
                    <a:lumMod val="75000"/>
                  </a:schemeClr>
                </a:solidFill>
                <a:effectLst>
                  <a:outerShdw blurRad="38100" dist="38100" dir="2700000" algn="tl">
                    <a:srgbClr val="C0C0C0"/>
                  </a:outerShdw>
                </a:effectLst>
              </a:rPr>
              <a:t>No siempre la frecuencia de muestreo seleccionada es la adecuada para cumplir con las exigencias que han sido oportunamente indicadas.</a:t>
            </a:r>
            <a:endParaRPr lang="es-AR" sz="2200" b="0" dirty="0">
              <a:solidFill>
                <a:schemeClr val="accent1">
                  <a:lumMod val="75000"/>
                </a:schemeClr>
              </a:solidFill>
              <a:effectLst>
                <a:outerShdw blurRad="38100" dist="38100" dir="2700000" algn="tl">
                  <a:srgbClr val="C0C0C0"/>
                </a:outerShdw>
              </a:effectLst>
            </a:endParaRPr>
          </a:p>
        </p:txBody>
      </p:sp>
      <p:sp>
        <p:nvSpPr>
          <p:cNvPr id="5" name="Flecha derecha 4"/>
          <p:cNvSpPr/>
          <p:nvPr/>
        </p:nvSpPr>
        <p:spPr>
          <a:xfrm>
            <a:off x="3935760" y="5733256"/>
            <a:ext cx="61209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734148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4020" name="AutoShape 4"/>
          <p:cNvSpPr>
            <a:spLocks noChangeArrowheads="1"/>
          </p:cNvSpPr>
          <p:nvPr/>
        </p:nvSpPr>
        <p:spPr bwMode="auto">
          <a:xfrm>
            <a:off x="263352" y="1312532"/>
            <a:ext cx="3980680"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b="1" i="1" dirty="0">
                <a:effectLst>
                  <a:outerShdw blurRad="38100" dist="38100" dir="2700000" algn="tl">
                    <a:srgbClr val="FFFFFF"/>
                  </a:outerShdw>
                </a:effectLst>
              </a:rPr>
              <a:t>VENTAJAS EN EL USO DEL MODELO de TIEMPO DISCRETO</a:t>
            </a:r>
            <a:endParaRPr lang="es-AR" sz="2400" b="1" i="1" dirty="0">
              <a:solidFill>
                <a:srgbClr val="FF3300"/>
              </a:solidFill>
              <a:effectLst>
                <a:outerShdw blurRad="38100" dist="38100" dir="2700000" algn="tl">
                  <a:srgbClr val="000000"/>
                </a:outerShdw>
              </a:effectLst>
            </a:endParaRPr>
          </a:p>
        </p:txBody>
      </p:sp>
      <p:sp>
        <p:nvSpPr>
          <p:cNvPr id="45062" name="AutoShape 5"/>
          <p:cNvSpPr>
            <a:spLocks/>
          </p:cNvSpPr>
          <p:nvPr/>
        </p:nvSpPr>
        <p:spPr bwMode="auto">
          <a:xfrm>
            <a:off x="4439816" y="764703"/>
            <a:ext cx="403757" cy="2592589"/>
          </a:xfrm>
          <a:prstGeom prst="leftBrace">
            <a:avLst>
              <a:gd name="adj1" fmla="val 6281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94022" name="Text Box 6"/>
          <p:cNvSpPr txBox="1">
            <a:spLocks noChangeArrowheads="1"/>
          </p:cNvSpPr>
          <p:nvPr/>
        </p:nvSpPr>
        <p:spPr bwMode="auto">
          <a:xfrm>
            <a:off x="4799855" y="692696"/>
            <a:ext cx="7326426"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Permite incorporar de diferentes formas el atraso de la implementación digital, y en función de esto…</a:t>
            </a:r>
          </a:p>
        </p:txBody>
      </p:sp>
      <p:sp>
        <p:nvSpPr>
          <p:cNvPr id="1494023" name="Text Box 7"/>
          <p:cNvSpPr txBox="1">
            <a:spLocks noChangeArrowheads="1"/>
          </p:cNvSpPr>
          <p:nvPr/>
        </p:nvSpPr>
        <p:spPr bwMode="auto">
          <a:xfrm>
            <a:off x="4799855" y="1352962"/>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El controlador modelado resulta en la forma y orden adecuados para su implementación.</a:t>
            </a:r>
          </a:p>
        </p:txBody>
      </p:sp>
      <p:sp>
        <p:nvSpPr>
          <p:cNvPr id="1494027" name="Text Box 11"/>
          <p:cNvSpPr txBox="1">
            <a:spLocks noChangeArrowheads="1"/>
          </p:cNvSpPr>
          <p:nvPr/>
        </p:nvSpPr>
        <p:spPr bwMode="auto">
          <a:xfrm>
            <a:off x="4799855" y="2060848"/>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Resulta fácil la implementación de sistemas con múltiples lazos y diferentes frecuencias de muestreo</a:t>
            </a:r>
          </a:p>
        </p:txBody>
      </p:sp>
      <p:sp>
        <p:nvSpPr>
          <p:cNvPr id="1427458" name="Rectangle 2"/>
          <p:cNvSpPr>
            <a:spLocks noChangeArrowheads="1"/>
          </p:cNvSpPr>
          <p:nvPr/>
        </p:nvSpPr>
        <p:spPr bwMode="auto">
          <a:xfrm>
            <a:off x="623392" y="139641"/>
            <a:ext cx="11022369" cy="563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Diseño de Controladores con el Modelo en Tiempo Discreto</a:t>
            </a:r>
            <a:endParaRPr lang="en-US" sz="2800" b="1" dirty="0">
              <a:solidFill>
                <a:schemeClr val="bg1"/>
              </a:solidFill>
              <a:ea typeface="+mj-ea"/>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3573016"/>
            <a:ext cx="7040881" cy="3048000"/>
          </a:xfrm>
          <a:prstGeom prst="rect">
            <a:avLst/>
          </a:prstGeom>
        </p:spPr>
      </p:pic>
      <p:sp>
        <p:nvSpPr>
          <p:cNvPr id="3" name="Rectángulo redondeado 2"/>
          <p:cNvSpPr/>
          <p:nvPr/>
        </p:nvSpPr>
        <p:spPr>
          <a:xfrm>
            <a:off x="5879976" y="5447917"/>
            <a:ext cx="936104" cy="504056"/>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1"/>
          <p:cNvSpPr txBox="1">
            <a:spLocks noChangeArrowheads="1"/>
          </p:cNvSpPr>
          <p:nvPr/>
        </p:nvSpPr>
        <p:spPr bwMode="auto">
          <a:xfrm>
            <a:off x="4799855" y="2780928"/>
            <a:ext cx="7201733" cy="707886"/>
          </a:xfrm>
          <a:prstGeom prst="rect">
            <a:avLst/>
          </a:prstGeom>
          <a:noFill/>
          <a:ln w="9525">
            <a:noFill/>
            <a:miter lim="800000"/>
            <a:headEnd/>
            <a:tailEnd/>
          </a:ln>
          <a:effectLst/>
        </p:spPr>
        <p:txBody>
          <a:bodyPr wrap="square">
            <a:spAutoFit/>
          </a:bodyPr>
          <a:lstStyle/>
          <a:p>
            <a:pPr algn="l">
              <a:spcBef>
                <a:spcPct val="50000"/>
              </a:spcBef>
              <a:defRPr/>
            </a:pPr>
            <a:r>
              <a:rPr lang="es-AR" sz="2000" b="0" dirty="0">
                <a:solidFill>
                  <a:srgbClr val="FF3300"/>
                </a:solidFill>
                <a:effectLst>
                  <a:outerShdw blurRad="38100" dist="38100" dir="2700000" algn="tl">
                    <a:srgbClr val="C0C0C0"/>
                  </a:outerShdw>
                </a:effectLst>
              </a:rPr>
              <a:t> - Puede modelarse el controlador en función de cómo se realizará la actualización de la acción de control.</a:t>
            </a:r>
          </a:p>
        </p:txBody>
      </p:sp>
      <p:sp>
        <p:nvSpPr>
          <p:cNvPr id="13" name="Rectángulo redondeado 12"/>
          <p:cNvSpPr/>
          <p:nvPr/>
        </p:nvSpPr>
        <p:spPr>
          <a:xfrm>
            <a:off x="4799856" y="4511813"/>
            <a:ext cx="576064" cy="432048"/>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redondeado 13"/>
          <p:cNvSpPr/>
          <p:nvPr/>
        </p:nvSpPr>
        <p:spPr>
          <a:xfrm>
            <a:off x="3775980" y="5879965"/>
            <a:ext cx="936104" cy="504056"/>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8"/>
          <p:cNvSpPr txBox="1">
            <a:spLocks noChangeArrowheads="1"/>
          </p:cNvSpPr>
          <p:nvPr/>
        </p:nvSpPr>
        <p:spPr bwMode="auto">
          <a:xfrm>
            <a:off x="7324517" y="3941311"/>
            <a:ext cx="4028067"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Instante en el cual se realiza la actualización de la acción de control</a:t>
            </a:r>
          </a:p>
        </p:txBody>
      </p:sp>
      <p:sp>
        <p:nvSpPr>
          <p:cNvPr id="22" name="Text Box 28"/>
          <p:cNvSpPr txBox="1">
            <a:spLocks noChangeArrowheads="1"/>
          </p:cNvSpPr>
          <p:nvPr/>
        </p:nvSpPr>
        <p:spPr bwMode="auto">
          <a:xfrm>
            <a:off x="7716180" y="4899536"/>
            <a:ext cx="4028067"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Se incorporan tiempo de atraso de la implementación digital</a:t>
            </a:r>
          </a:p>
        </p:txBody>
      </p:sp>
      <p:sp>
        <p:nvSpPr>
          <p:cNvPr id="24" name="Text Box 28"/>
          <p:cNvSpPr txBox="1">
            <a:spLocks noChangeArrowheads="1"/>
          </p:cNvSpPr>
          <p:nvPr/>
        </p:nvSpPr>
        <p:spPr bwMode="auto">
          <a:xfrm>
            <a:off x="7314317" y="5733256"/>
            <a:ext cx="4801380" cy="1015663"/>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es-AR" sz="2000" dirty="0">
                <a:solidFill>
                  <a:srgbClr val="009900"/>
                </a:solidFill>
                <a:latin typeface="+mn-lt"/>
              </a:rPr>
              <a:t>Se obtiene el controlador según el instante y estrategia de muestro de las variables a controlar.</a:t>
            </a:r>
          </a:p>
        </p:txBody>
      </p:sp>
      <p:cxnSp>
        <p:nvCxnSpPr>
          <p:cNvPr id="12" name="Conector angular 11"/>
          <p:cNvCxnSpPr>
            <a:endCxn id="20" idx="1"/>
          </p:cNvCxnSpPr>
          <p:nvPr/>
        </p:nvCxnSpPr>
        <p:spPr>
          <a:xfrm flipV="1">
            <a:off x="5375920" y="4295254"/>
            <a:ext cx="1948597" cy="432583"/>
          </a:xfrm>
          <a:prstGeom prst="bentConnector3">
            <a:avLst>
              <a:gd name="adj1" fmla="val 5000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3" idx="3"/>
            <a:endCxn id="22" idx="1"/>
          </p:cNvCxnSpPr>
          <p:nvPr/>
        </p:nvCxnSpPr>
        <p:spPr>
          <a:xfrm flipV="1">
            <a:off x="6816080" y="5253479"/>
            <a:ext cx="900100" cy="446466"/>
          </a:xfrm>
          <a:prstGeom prst="bentConnector3">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14" idx="3"/>
          </p:cNvCxnSpPr>
          <p:nvPr/>
        </p:nvCxnSpPr>
        <p:spPr>
          <a:xfrm>
            <a:off x="4712084" y="6131993"/>
            <a:ext cx="2554046" cy="489023"/>
          </a:xfrm>
          <a:prstGeom prst="bentConnector3">
            <a:avLst>
              <a:gd name="adj1" fmla="val 2991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64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9517" name="Text Box 13"/>
          <p:cNvSpPr txBox="1">
            <a:spLocks noChangeArrowheads="1"/>
          </p:cNvSpPr>
          <p:nvPr/>
        </p:nvSpPr>
        <p:spPr bwMode="auto">
          <a:xfrm>
            <a:off x="191344" y="1007318"/>
            <a:ext cx="11667281" cy="5438678"/>
          </a:xfrm>
          <a:prstGeom prst="rect">
            <a:avLst/>
          </a:prstGeom>
          <a:noFill/>
          <a:ln w="9525">
            <a:noFill/>
            <a:miter lim="800000"/>
            <a:headEnd/>
            <a:tailEnd/>
          </a:ln>
          <a:effectLst/>
        </p:spPr>
        <p:txBody>
          <a:bodyPr wrap="square" tIns="10800" bIns="10800" anchor="ctr">
            <a:spAutoFit/>
          </a:bodyPr>
          <a:lstStyle/>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Integral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(PI)</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Derivativo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(PD)</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Proporcional + Integral + Derivativo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(PID);</a:t>
            </a:r>
          </a:p>
          <a:p>
            <a:pPr marL="630238" lvl="1" algn="l" defTabSz="476250">
              <a:spcBef>
                <a:spcPct val="50000"/>
              </a:spcBef>
              <a:buClr>
                <a:srgbClr val="FF3300"/>
              </a:buClr>
              <a:buFont typeface="Wingdings" pitchFamily="2" charset="2"/>
              <a:buChar char="ð"/>
              <a:tabLst>
                <a:tab pos="450850" algn="l"/>
              </a:tabLst>
              <a:defRPr/>
            </a:pP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 </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Con Respuesta de Tiempo Mínimo </a:t>
            </a:r>
            <a:r>
              <a:rPr lang="es-AR" sz="2200" b="0" i="1" dirty="0" err="1">
                <a:solidFill>
                  <a:srgbClr val="C00000"/>
                </a:solidFill>
                <a:effectLst>
                  <a:outerShdw blurRad="38100" dist="38100" dir="2700000" algn="tl">
                    <a:srgbClr val="000000">
                      <a:alpha val="43137"/>
                    </a:srgbClr>
                  </a:outerShdw>
                </a:effectLst>
                <a:latin typeface="Book Antiqua" panose="02040602050305030304" pitchFamily="18" charset="0"/>
              </a:rPr>
              <a:t>Deadbeat</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(por FT o en Espacio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Regulador Lineal Cuadrático Discreto </a:t>
            </a:r>
            <a:r>
              <a:rPr lang="es-AR" sz="2200" dirty="0">
                <a:solidFill>
                  <a:srgbClr val="C00000"/>
                </a:solidFill>
                <a:effectLst>
                  <a:outerShdw blurRad="38100" dist="38100" dir="2700000" algn="tl">
                    <a:srgbClr val="000000">
                      <a:alpha val="43137"/>
                    </a:srgbClr>
                  </a:outerShdw>
                </a:effectLst>
                <a:latin typeface="Book Antiqua" panose="02040602050305030304" pitchFamily="18" charset="0"/>
              </a:rPr>
              <a:t>(Energía Mínima) (Espacio de Estados)</a:t>
            </a: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Servo Controlador con Realimentación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Principio del Modelo Interno (por F.T o en Espacio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Controladores Adaptativos con o sin Identificación Paramétrica;</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Observadores de Estados (de Orden Completa u Orden Reducida);</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C00000"/>
                </a:solidFill>
                <a:effectLst>
                  <a:outerShdw blurRad="38100" dist="38100" dir="2700000" algn="tl">
                    <a:srgbClr val="000000">
                      <a:alpha val="43137"/>
                    </a:srgbClr>
                  </a:outerShdw>
                </a:effectLst>
                <a:latin typeface="Book Antiqua" panose="02040602050305030304" pitchFamily="18" charset="0"/>
              </a:rPr>
              <a:t> Sistemas de control con múltiples lazos y diferentes frecuencias de muestreo.</a:t>
            </a:r>
          </a:p>
        </p:txBody>
      </p:sp>
      <p:sp>
        <p:nvSpPr>
          <p:cNvPr id="46083" name="AutoShape 15"/>
          <p:cNvSpPr>
            <a:spLocks/>
          </p:cNvSpPr>
          <p:nvPr/>
        </p:nvSpPr>
        <p:spPr bwMode="auto">
          <a:xfrm flipH="1">
            <a:off x="6600056" y="1556792"/>
            <a:ext cx="374650" cy="1348358"/>
          </a:xfrm>
          <a:prstGeom prst="leftBrace">
            <a:avLst>
              <a:gd name="adj1" fmla="val 2839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29520" name="Text Box 16"/>
          <p:cNvSpPr txBox="1">
            <a:spLocks noChangeArrowheads="1"/>
          </p:cNvSpPr>
          <p:nvPr/>
        </p:nvSpPr>
        <p:spPr bwMode="auto">
          <a:xfrm>
            <a:off x="6965786" y="2015527"/>
            <a:ext cx="3645594" cy="430887"/>
          </a:xfrm>
          <a:prstGeom prst="rect">
            <a:avLst/>
          </a:prstGeom>
          <a:noFill/>
          <a:ln w="9525">
            <a:noFill/>
            <a:miter lim="800000"/>
            <a:headEnd/>
            <a:tailEnd/>
          </a:ln>
          <a:effectLst/>
        </p:spPr>
        <p:txBody>
          <a:bodyPr wrap="square">
            <a:spAutoFit/>
          </a:bodyPr>
          <a:lstStyle/>
          <a:p>
            <a:pPr>
              <a:spcBef>
                <a:spcPct val="50000"/>
              </a:spcBef>
              <a:defRPr/>
            </a:pPr>
            <a:r>
              <a:rPr lang="es-AR" sz="2200" b="1" dirty="0">
                <a:solidFill>
                  <a:srgbClr val="0000FF"/>
                </a:solidFill>
              </a:rPr>
              <a:t>Con Acción Predictiva</a:t>
            </a:r>
          </a:p>
        </p:txBody>
      </p:sp>
      <p:sp>
        <p:nvSpPr>
          <p:cNvPr id="5" name="Rectangle 2"/>
          <p:cNvSpPr>
            <a:spLocks noChangeArrowheads="1"/>
          </p:cNvSpPr>
          <p:nvPr/>
        </p:nvSpPr>
        <p:spPr bwMode="auto">
          <a:xfrm>
            <a:off x="119336" y="110796"/>
            <a:ext cx="11953328" cy="58896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400" b="1" dirty="0">
                <a:solidFill>
                  <a:schemeClr val="bg1"/>
                </a:solidFill>
                <a:ea typeface="+mj-ea"/>
              </a:rPr>
              <a:t>Controladores </a:t>
            </a:r>
            <a:r>
              <a:rPr lang="es-AR" sz="2400" b="1" dirty="0">
                <a:solidFill>
                  <a:schemeClr val="bg1"/>
                </a:solidFill>
              </a:rPr>
              <a:t>que pueden implementarse a partir del modelo </a:t>
            </a:r>
            <a:r>
              <a:rPr lang="es-AR" sz="2400" b="1" dirty="0">
                <a:solidFill>
                  <a:schemeClr val="bg1"/>
                </a:solidFill>
                <a:ea typeface="+mj-ea"/>
              </a:rPr>
              <a:t>en Tiempo Discreto</a:t>
            </a:r>
            <a:endParaRPr lang="en-US" sz="2400" b="1" dirty="0">
              <a:solidFill>
                <a:schemeClr val="bg1"/>
              </a:solidFill>
              <a:ea typeface="+mj-ea"/>
            </a:endParaRPr>
          </a:p>
        </p:txBody>
      </p:sp>
    </p:spTree>
    <p:custDataLst>
      <p:tags r:id="rId1"/>
    </p:custDataLst>
    <p:extLst>
      <p:ext uri="{BB962C8B-B14F-4D97-AF65-F5344CB8AC3E}">
        <p14:creationId xmlns:p14="http://schemas.microsoft.com/office/powerpoint/2010/main" val="41693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237979" y="1211532"/>
            <a:ext cx="3614738" cy="1380967"/>
            <a:chOff x="623392" y="1459762"/>
            <a:chExt cx="3614738" cy="1380967"/>
          </a:xfrm>
        </p:grpSpPr>
        <p:graphicFrame>
          <p:nvGraphicFramePr>
            <p:cNvPr id="5" name="Objeto 4"/>
            <p:cNvGraphicFramePr>
              <a:graphicFrameLocks noChangeAspect="1"/>
            </p:cNvGraphicFramePr>
            <p:nvPr/>
          </p:nvGraphicFramePr>
          <p:xfrm>
            <a:off x="623392" y="1459762"/>
            <a:ext cx="3614738" cy="892175"/>
          </p:xfrm>
          <a:graphic>
            <a:graphicData uri="http://schemas.openxmlformats.org/presentationml/2006/ole">
              <mc:AlternateContent xmlns:mc="http://schemas.openxmlformats.org/markup-compatibility/2006">
                <mc:Choice xmlns:v="urn:schemas-microsoft-com:vml" Requires="v">
                  <p:oleObj spid="_x0000_s492666" name="Equation" r:id="rId3" imgW="1752480" imgH="431640" progId="Equation.DSMT4">
                    <p:embed/>
                  </p:oleObj>
                </mc:Choice>
                <mc:Fallback>
                  <p:oleObj name="Equation" r:id="rId3" imgW="1752480" imgH="431640" progId="Equation.DSMT4">
                    <p:embed/>
                    <p:pic>
                      <p:nvPicPr>
                        <p:cNvPr id="5" name="Objeto 4"/>
                        <p:cNvPicPr>
                          <a:picLocks noChangeAspect="1" noChangeArrowheads="1"/>
                        </p:cNvPicPr>
                        <p:nvPr/>
                      </p:nvPicPr>
                      <p:blipFill>
                        <a:blip r:embed="rId4"/>
                        <a:srcRect/>
                        <a:stretch>
                          <a:fillRect/>
                        </a:stretch>
                      </p:blipFill>
                      <p:spPr bwMode="auto">
                        <a:xfrm>
                          <a:off x="623392" y="1459762"/>
                          <a:ext cx="3614738" cy="892175"/>
                        </a:xfrm>
                        <a:prstGeom prst="rect">
                          <a:avLst/>
                        </a:prstGeom>
                        <a:solidFill>
                          <a:schemeClr val="accent2">
                            <a:lumMod val="20000"/>
                            <a:lumOff val="80000"/>
                          </a:schemeClr>
                        </a:solidFill>
                      </p:spPr>
                    </p:pic>
                  </p:oleObj>
                </mc:Fallback>
              </mc:AlternateContent>
            </a:graphicData>
          </a:graphic>
        </p:graphicFrame>
        <p:sp>
          <p:nvSpPr>
            <p:cNvPr id="6" name="Flecha arriba 5"/>
            <p:cNvSpPr/>
            <p:nvPr/>
          </p:nvSpPr>
          <p:spPr>
            <a:xfrm>
              <a:off x="1703512" y="2242930"/>
              <a:ext cx="216024" cy="597799"/>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Box 28"/>
          <p:cNvSpPr txBox="1">
            <a:spLocks noChangeArrowheads="1"/>
          </p:cNvSpPr>
          <p:nvPr/>
        </p:nvSpPr>
        <p:spPr bwMode="auto">
          <a:xfrm>
            <a:off x="119336" y="2611158"/>
            <a:ext cx="3384376" cy="1015663"/>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Se incorpora un periodo </a:t>
            </a:r>
            <a:r>
              <a:rPr lang="es-AR" sz="2000" i="1" dirty="0">
                <a:solidFill>
                  <a:srgbClr val="009900"/>
                </a:solidFill>
                <a:latin typeface="Times New Roman" panose="02020603050405020304" pitchFamily="18" charset="0"/>
                <a:cs typeface="Times New Roman" panose="02020603050405020304" pitchFamily="18" charset="0"/>
              </a:rPr>
              <a:t>T</a:t>
            </a:r>
            <a:r>
              <a:rPr lang="es-AR" sz="2000" dirty="0">
                <a:solidFill>
                  <a:srgbClr val="009900"/>
                </a:solidFill>
                <a:latin typeface="Times New Roman" panose="02020603050405020304" pitchFamily="18" charset="0"/>
                <a:cs typeface="Times New Roman" panose="02020603050405020304" pitchFamily="18" charset="0"/>
              </a:rPr>
              <a:t> de atraso que tiene en cuenta el tiempo de implementación </a:t>
            </a:r>
            <a:r>
              <a:rPr lang="es-AR" sz="2000" i="1" dirty="0">
                <a:solidFill>
                  <a:srgbClr val="009900"/>
                </a:solidFill>
                <a:latin typeface="Times New Roman" panose="02020603050405020304" pitchFamily="18" charset="0"/>
                <a:cs typeface="Times New Roman" panose="02020603050405020304" pitchFamily="18" charset="0"/>
              </a:rPr>
              <a:t>T</a:t>
            </a:r>
            <a:r>
              <a:rPr lang="es-AR" sz="2000" i="1" baseline="-25000" dirty="0">
                <a:solidFill>
                  <a:srgbClr val="009900"/>
                </a:solidFill>
                <a:latin typeface="Times New Roman" panose="02020603050405020304" pitchFamily="18" charset="0"/>
                <a:cs typeface="Times New Roman" panose="02020603050405020304" pitchFamily="18" charset="0"/>
              </a:rPr>
              <a:t>a</a:t>
            </a:r>
          </a:p>
        </p:txBody>
      </p:sp>
      <p:grpSp>
        <p:nvGrpSpPr>
          <p:cNvPr id="17" name="Grupo 16"/>
          <p:cNvGrpSpPr/>
          <p:nvPr/>
        </p:nvGrpSpPr>
        <p:grpSpPr>
          <a:xfrm>
            <a:off x="4386710" y="3293696"/>
            <a:ext cx="6730969" cy="2878318"/>
            <a:chOff x="7951096" y="3706840"/>
            <a:chExt cx="6730969" cy="2878318"/>
          </a:xfrm>
        </p:grpSpPr>
        <p:pic>
          <p:nvPicPr>
            <p:cNvPr id="3" name="Imagen 2"/>
            <p:cNvPicPr>
              <a:picLocks noChangeAspect="1"/>
            </p:cNvPicPr>
            <p:nvPr/>
          </p:nvPicPr>
          <p:blipFill>
            <a:blip r:embed="rId5"/>
            <a:stretch>
              <a:fillRect/>
            </a:stretch>
          </p:blipFill>
          <p:spPr>
            <a:xfrm>
              <a:off x="7951096" y="3706840"/>
              <a:ext cx="6730969" cy="1850244"/>
            </a:xfrm>
            <a:prstGeom prst="rect">
              <a:avLst/>
            </a:prstGeom>
          </p:spPr>
        </p:pic>
        <p:sp>
          <p:nvSpPr>
            <p:cNvPr id="9" name="Text Box 28"/>
            <p:cNvSpPr txBox="1">
              <a:spLocks noChangeArrowheads="1"/>
            </p:cNvSpPr>
            <p:nvPr/>
          </p:nvSpPr>
          <p:spPr bwMode="auto">
            <a:xfrm>
              <a:off x="8472264" y="5877272"/>
              <a:ext cx="5904656" cy="707886"/>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Se lleva todo el diseño y el análisis del sistema de control al dominio del tiempo discreto en el plano-z</a:t>
              </a:r>
              <a:endParaRPr lang="es-AR" sz="2000" i="1" baseline="-25000" dirty="0">
                <a:solidFill>
                  <a:srgbClr val="009900"/>
                </a:solidFill>
                <a:latin typeface="Times New Roman" panose="02020603050405020304" pitchFamily="18" charset="0"/>
                <a:cs typeface="Times New Roman" panose="02020603050405020304" pitchFamily="18" charset="0"/>
              </a:endParaRPr>
            </a:p>
          </p:txBody>
        </p:sp>
        <p:sp>
          <p:nvSpPr>
            <p:cNvPr id="10" name="Flecha arriba 9"/>
            <p:cNvSpPr/>
            <p:nvPr/>
          </p:nvSpPr>
          <p:spPr>
            <a:xfrm>
              <a:off x="10929982" y="5131954"/>
              <a:ext cx="773196" cy="715688"/>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upo 17"/>
          <p:cNvGrpSpPr/>
          <p:nvPr/>
        </p:nvGrpSpPr>
        <p:grpSpPr>
          <a:xfrm>
            <a:off x="4439816" y="1211532"/>
            <a:ext cx="4464496" cy="917575"/>
            <a:chOff x="4439816" y="1211532"/>
            <a:chExt cx="4464496" cy="917575"/>
          </a:xfrm>
        </p:grpSpPr>
        <p:graphicFrame>
          <p:nvGraphicFramePr>
            <p:cNvPr id="12" name="Objeto 11"/>
            <p:cNvGraphicFramePr>
              <a:graphicFrameLocks noChangeAspect="1"/>
            </p:cNvGraphicFramePr>
            <p:nvPr/>
          </p:nvGraphicFramePr>
          <p:xfrm>
            <a:off x="4439816" y="1211532"/>
            <a:ext cx="4113212" cy="917575"/>
          </p:xfrm>
          <a:graphic>
            <a:graphicData uri="http://schemas.openxmlformats.org/presentationml/2006/ole">
              <mc:AlternateContent xmlns:mc="http://schemas.openxmlformats.org/markup-compatibility/2006">
                <mc:Choice xmlns:v="urn:schemas-microsoft-com:vml" Requires="v">
                  <p:oleObj spid="_x0000_s492667" name="Equation" r:id="rId6" imgW="1993680" imgH="444240" progId="Equation.DSMT4">
                    <p:embed/>
                  </p:oleObj>
                </mc:Choice>
                <mc:Fallback>
                  <p:oleObj name="Equation" r:id="rId6" imgW="1993680" imgH="444240" progId="Equation.DSMT4">
                    <p:embed/>
                    <p:pic>
                      <p:nvPicPr>
                        <p:cNvPr id="12" name="Objeto 11"/>
                        <p:cNvPicPr>
                          <a:picLocks noChangeAspect="1" noChangeArrowheads="1"/>
                        </p:cNvPicPr>
                        <p:nvPr/>
                      </p:nvPicPr>
                      <p:blipFill>
                        <a:blip r:embed="rId7"/>
                        <a:srcRect/>
                        <a:stretch>
                          <a:fillRect/>
                        </a:stretch>
                      </p:blipFill>
                      <p:spPr bwMode="auto">
                        <a:xfrm>
                          <a:off x="4439816" y="1211532"/>
                          <a:ext cx="4113212" cy="917575"/>
                        </a:xfrm>
                        <a:prstGeom prst="rect">
                          <a:avLst/>
                        </a:prstGeom>
                        <a:solidFill>
                          <a:schemeClr val="accent2">
                            <a:lumMod val="20000"/>
                            <a:lumOff val="80000"/>
                          </a:schemeClr>
                        </a:solidFill>
                      </p:spPr>
                    </p:pic>
                  </p:oleObj>
                </mc:Fallback>
              </mc:AlternateContent>
            </a:graphicData>
          </a:graphic>
        </p:graphicFrame>
        <p:sp>
          <p:nvSpPr>
            <p:cNvPr id="11" name="Rectángulo redondeado 10"/>
            <p:cNvSpPr/>
            <p:nvPr/>
          </p:nvSpPr>
          <p:spPr>
            <a:xfrm>
              <a:off x="7754863" y="1283143"/>
              <a:ext cx="576064" cy="792088"/>
            </a:xfrm>
            <a:prstGeom prst="roundRect">
              <a:avLst/>
            </a:prstGeom>
            <a:solidFill>
              <a:srgbClr val="FFFF00">
                <a:alpha val="29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rriba 13"/>
            <p:cNvSpPr/>
            <p:nvPr/>
          </p:nvSpPr>
          <p:spPr>
            <a:xfrm rot="5400000">
              <a:off x="8509608" y="1383231"/>
              <a:ext cx="216024" cy="573384"/>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28"/>
          <p:cNvSpPr txBox="1">
            <a:spLocks noChangeArrowheads="1"/>
          </p:cNvSpPr>
          <p:nvPr/>
        </p:nvSpPr>
        <p:spPr bwMode="auto">
          <a:xfrm>
            <a:off x="8947471" y="709691"/>
            <a:ext cx="3094099" cy="1938992"/>
          </a:xfrm>
          <a:prstGeom prst="rect">
            <a:avLst/>
          </a:prstGeom>
          <a:solidFill>
            <a:schemeClr val="accent6">
              <a:lumMod val="20000"/>
              <a:lumOff val="8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dirty="0">
                <a:solidFill>
                  <a:srgbClr val="009900"/>
                </a:solidFill>
                <a:latin typeface="Times New Roman" panose="02020603050405020304" pitchFamily="18" charset="0"/>
                <a:cs typeface="Times New Roman" panose="02020603050405020304" pitchFamily="18" charset="0"/>
              </a:rPr>
              <a:t>Puede modelarse un tiempo de atraso de implementación </a:t>
            </a:r>
            <a:r>
              <a:rPr lang="es-AR" sz="2000" i="1" dirty="0">
                <a:solidFill>
                  <a:srgbClr val="009900"/>
                </a:solidFill>
                <a:latin typeface="Times New Roman" panose="02020603050405020304" pitchFamily="18" charset="0"/>
                <a:cs typeface="Times New Roman" panose="02020603050405020304" pitchFamily="18" charset="0"/>
              </a:rPr>
              <a:t>T</a:t>
            </a:r>
            <a:r>
              <a:rPr lang="es-AR" sz="2000" i="1" baseline="-25000" dirty="0">
                <a:solidFill>
                  <a:srgbClr val="009900"/>
                </a:solidFill>
                <a:latin typeface="Times New Roman" panose="02020603050405020304" pitchFamily="18" charset="0"/>
                <a:cs typeface="Times New Roman" panose="02020603050405020304" pitchFamily="18" charset="0"/>
              </a:rPr>
              <a:t>a</a:t>
            </a:r>
            <a:r>
              <a:rPr lang="es-AR" sz="2000" i="1" dirty="0">
                <a:solidFill>
                  <a:srgbClr val="009900"/>
                </a:solidFill>
                <a:latin typeface="Times New Roman" panose="02020603050405020304" pitchFamily="18" charset="0"/>
                <a:cs typeface="Times New Roman" panose="02020603050405020304" pitchFamily="18" charset="0"/>
              </a:rPr>
              <a:t> </a:t>
            </a:r>
            <a:r>
              <a:rPr lang="es-AR" sz="2000" dirty="0">
                <a:solidFill>
                  <a:srgbClr val="009900"/>
                </a:solidFill>
                <a:latin typeface="Times New Roman" panose="02020603050405020304" pitchFamily="18" charset="0"/>
                <a:cs typeface="Times New Roman" panose="02020603050405020304" pitchFamily="18" charset="0"/>
              </a:rPr>
              <a:t>para</a:t>
            </a:r>
            <a:r>
              <a:rPr lang="es-AR" sz="2000" i="1" dirty="0">
                <a:solidFill>
                  <a:srgbClr val="009900"/>
                </a:solidFill>
                <a:latin typeface="Times New Roman" panose="02020603050405020304" pitchFamily="18" charset="0"/>
                <a:cs typeface="Times New Roman" panose="02020603050405020304" pitchFamily="18" charset="0"/>
              </a:rPr>
              <a:t> </a:t>
            </a:r>
            <a:r>
              <a:rPr lang="es-AR" sz="2000" dirty="0">
                <a:solidFill>
                  <a:srgbClr val="009900"/>
                </a:solidFill>
                <a:latin typeface="Times New Roman" panose="02020603050405020304" pitchFamily="18" charset="0"/>
                <a:cs typeface="Times New Roman" panose="02020603050405020304" pitchFamily="18" charset="0"/>
              </a:rPr>
              <a:t>que no sea necesariamente un periodo entero de muestreo.</a:t>
            </a:r>
            <a:endParaRPr lang="es-AR" sz="2000" baseline="-25000" dirty="0">
              <a:solidFill>
                <a:srgbClr val="009900"/>
              </a:solidFill>
              <a:latin typeface="Times New Roman" panose="02020603050405020304" pitchFamily="18" charset="0"/>
              <a:cs typeface="Times New Roman" panose="02020603050405020304" pitchFamily="18" charset="0"/>
            </a:endParaRPr>
          </a:p>
        </p:txBody>
      </p:sp>
      <p:sp>
        <p:nvSpPr>
          <p:cNvPr id="20" name="Rectangle 2"/>
          <p:cNvSpPr>
            <a:spLocks noChangeArrowheads="1"/>
          </p:cNvSpPr>
          <p:nvPr/>
        </p:nvSpPr>
        <p:spPr bwMode="auto">
          <a:xfrm>
            <a:off x="623392" y="116632"/>
            <a:ext cx="11022369" cy="51617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600" b="1" dirty="0">
                <a:solidFill>
                  <a:schemeClr val="bg1"/>
                </a:solidFill>
                <a:ea typeface="+mj-ea"/>
              </a:rPr>
              <a:t>Diseño de Controladores con el Modelo en Tiempo Discreto</a:t>
            </a:r>
            <a:endParaRPr lang="en-US" sz="2600" b="1" dirty="0">
              <a:solidFill>
                <a:schemeClr val="bg1"/>
              </a:solidFill>
              <a:ea typeface="+mj-ea"/>
            </a:endParaRPr>
          </a:p>
        </p:txBody>
      </p:sp>
    </p:spTree>
    <p:extLst>
      <p:ext uri="{BB962C8B-B14F-4D97-AF65-F5344CB8AC3E}">
        <p14:creationId xmlns:p14="http://schemas.microsoft.com/office/powerpoint/2010/main" val="80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50579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Diseño de Controladores </a:t>
            </a:r>
            <a:r>
              <a:rPr lang="es-AR" sz="2800" b="1" dirty="0" smtClean="0">
                <a:solidFill>
                  <a:schemeClr val="bg1"/>
                </a:solidFill>
                <a:latin typeface="Arial" panose="020B0604020202020204" pitchFamily="34" charset="0"/>
                <a:ea typeface="+mj-ea"/>
                <a:cs typeface="Arial" panose="020B0604020202020204" pitchFamily="34" charset="0"/>
              </a:rPr>
              <a:t>en </a:t>
            </a:r>
            <a:r>
              <a:rPr lang="es-AR" sz="2800" b="1" dirty="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latin typeface="Arial" panose="020B0604020202020204" pitchFamily="34" charset="0"/>
                <a:ea typeface="+mj-ea"/>
                <a:cs typeface="Arial" panose="020B0604020202020204" pitchFamily="34" charset="0"/>
              </a:rPr>
              <a:t>Dominio de Tiempo </a:t>
            </a:r>
            <a:r>
              <a:rPr lang="es-AR" sz="2800" b="1" dirty="0">
                <a:solidFill>
                  <a:schemeClr val="bg1"/>
                </a:solidFill>
                <a:latin typeface="Arial" panose="020B0604020202020204" pitchFamily="34" charset="0"/>
                <a:ea typeface="+mj-ea"/>
                <a:cs typeface="Arial" panose="020B0604020202020204" pitchFamily="34" charset="0"/>
              </a:rPr>
              <a:t>Discreto</a:t>
            </a:r>
          </a:p>
        </p:txBody>
      </p:sp>
      <p:sp>
        <p:nvSpPr>
          <p:cNvPr id="9" name="Marcador de número de diapositiva 33"/>
          <p:cNvSpPr>
            <a:spLocks noGrp="1"/>
          </p:cNvSpPr>
          <p:nvPr>
            <p:ph type="sldNum" sz="quarter" idx="12"/>
          </p:nvPr>
        </p:nvSpPr>
        <p:spPr>
          <a:xfrm>
            <a:off x="11784632" y="6525344"/>
            <a:ext cx="407368" cy="506525"/>
          </a:xfrm>
        </p:spPr>
        <p:txBody>
          <a:bodyPr/>
          <a:lstStyle/>
          <a:p>
            <a:fld id="{88A92BC7-81EF-4C9F-8DB9-DCAAEE84F0FC}" type="slidenum">
              <a:rPr lang="es-ES" b="1" smtClean="0">
                <a:solidFill>
                  <a:schemeClr val="tx1"/>
                </a:solidFill>
              </a:rPr>
              <a:pPr/>
              <a:t>16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5" name="Text Box 9"/>
          <p:cNvSpPr txBox="1">
            <a:spLocks noChangeArrowheads="1"/>
          </p:cNvSpPr>
          <p:nvPr/>
        </p:nvSpPr>
        <p:spPr bwMode="auto">
          <a:xfrm>
            <a:off x="263886" y="2400465"/>
            <a:ext cx="457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dirty="0">
                <a:solidFill>
                  <a:srgbClr val="C00000"/>
                </a:solidFill>
              </a:rPr>
              <a:t>Sea el polinomio característico de la FTLC discreta, con una FTLA propia:</a:t>
            </a:r>
          </a:p>
        </p:txBody>
      </p:sp>
      <p:sp>
        <p:nvSpPr>
          <p:cNvPr id="42" name="Text Box 3"/>
          <p:cNvSpPr txBox="1">
            <a:spLocks noChangeArrowheads="1"/>
          </p:cNvSpPr>
          <p:nvPr/>
        </p:nvSpPr>
        <p:spPr bwMode="auto">
          <a:xfrm>
            <a:off x="119870" y="680148"/>
            <a:ext cx="11809312" cy="606586"/>
          </a:xfrm>
          <a:prstGeom prst="rect">
            <a:avLst/>
          </a:prstGeom>
          <a:noFill/>
          <a:ln w="9525">
            <a:noFill/>
            <a:miter lim="800000"/>
            <a:headEnd/>
            <a:tailEnd/>
          </a:ln>
          <a:effectLst/>
        </p:spPr>
        <p:txBody>
          <a:bodyPr wrap="square" tIns="10800" bIns="10800" anchor="ctr">
            <a:spAutoFit/>
          </a:bodyPr>
          <a:lstStyle/>
          <a:p>
            <a:pPr marL="342900" indent="-342900" algn="just"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Cancelación Polo-Cero</a:t>
            </a:r>
            <a:r>
              <a:rPr lang="es-AR" sz="1900" b="1" dirty="0">
                <a:solidFill>
                  <a:schemeClr val="accent1">
                    <a:lumMod val="75000"/>
                  </a:schemeClr>
                </a:solidFill>
              </a:rPr>
              <a:t>: </a:t>
            </a:r>
            <a:r>
              <a:rPr lang="es-AR" sz="1900" dirty="0">
                <a:solidFill>
                  <a:srgbClr val="008000"/>
                </a:solidFill>
              </a:rPr>
              <a:t>Uno de los ceros del controlador puede cancelar el polo dominante de la planta. Siendo este polo aquel que se encuentre más próximo al círculo unitario en el eje real positivo. </a:t>
            </a:r>
          </a:p>
        </p:txBody>
      </p:sp>
      <p:sp>
        <p:nvSpPr>
          <p:cNvPr id="21" name="Text Box 3"/>
          <p:cNvSpPr txBox="1">
            <a:spLocks noChangeArrowheads="1"/>
          </p:cNvSpPr>
          <p:nvPr/>
        </p:nvSpPr>
        <p:spPr bwMode="auto">
          <a:xfrm>
            <a:off x="147802" y="1887554"/>
            <a:ext cx="11809312" cy="314199"/>
          </a:xfrm>
          <a:prstGeom prst="rect">
            <a:avLst/>
          </a:prstGeom>
          <a:noFill/>
          <a:ln w="9525">
            <a:noFill/>
            <a:miter lim="800000"/>
            <a:headEnd/>
            <a:tailEnd/>
          </a:ln>
          <a:effectLst/>
        </p:spPr>
        <p:txBody>
          <a:bodyPr wrap="square" tIns="10800" bIns="10800" anchor="ctr">
            <a:spAutoFit/>
          </a:bodyPr>
          <a:lstStyle/>
          <a:p>
            <a:pPr marL="342900" indent="-342900"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Método del Lugar Geométrico de las Raíces</a:t>
            </a:r>
            <a:r>
              <a:rPr lang="es-AR" sz="1900" b="1" dirty="0">
                <a:solidFill>
                  <a:schemeClr val="accent1">
                    <a:lumMod val="75000"/>
                  </a:schemeClr>
                </a:solidFill>
              </a:rPr>
              <a:t>: </a:t>
            </a:r>
            <a:r>
              <a:rPr lang="es-AR" sz="1900" dirty="0">
                <a:solidFill>
                  <a:srgbClr val="008000"/>
                </a:solidFill>
              </a:rPr>
              <a:t>Ídem sistemas de control continuo, pero en el plano-z.</a:t>
            </a:r>
            <a:endParaRPr lang="es-AR" sz="1900" dirty="0">
              <a:solidFill>
                <a:schemeClr val="accent1">
                  <a:lumMod val="75000"/>
                </a:schemeClr>
              </a:solidFill>
            </a:endParaRPr>
          </a:p>
        </p:txBody>
      </p:sp>
      <p:graphicFrame>
        <p:nvGraphicFramePr>
          <p:cNvPr id="13" name="1 Objeto"/>
          <p:cNvGraphicFramePr>
            <a:graphicFrameLocks noChangeAspect="1"/>
          </p:cNvGraphicFramePr>
          <p:nvPr/>
        </p:nvGraphicFramePr>
        <p:xfrm>
          <a:off x="5043940" y="2363268"/>
          <a:ext cx="6580187" cy="720725"/>
        </p:xfrm>
        <a:graphic>
          <a:graphicData uri="http://schemas.openxmlformats.org/presentationml/2006/ole">
            <mc:AlternateContent xmlns:mc="http://schemas.openxmlformats.org/markup-compatibility/2006">
              <mc:Choice xmlns:v="urn:schemas-microsoft-com:vml" Requires="v">
                <p:oleObj spid="_x0000_s493875" name="Equation" r:id="rId3" imgW="3924000" imgH="431640" progId="Equation.DSMT4">
                  <p:embed/>
                </p:oleObj>
              </mc:Choice>
              <mc:Fallback>
                <p:oleObj name="Equation" r:id="rId3" imgW="3924000" imgH="431640" progId="Equation.DSMT4">
                  <p:embed/>
                  <p:pic>
                    <p:nvPicPr>
                      <p:cNvPr id="13" name="1 Objeto"/>
                      <p:cNvPicPr>
                        <a:picLocks noChangeAspect="1" noChangeArrowheads="1"/>
                      </p:cNvPicPr>
                      <p:nvPr/>
                    </p:nvPicPr>
                    <p:blipFill>
                      <a:blip r:embed="rId4"/>
                      <a:srcRect/>
                      <a:stretch>
                        <a:fillRect/>
                      </a:stretch>
                    </p:blipFill>
                    <p:spPr bwMode="auto">
                      <a:xfrm>
                        <a:off x="5043940" y="2363268"/>
                        <a:ext cx="6580187" cy="720725"/>
                      </a:xfrm>
                      <a:prstGeom prst="rect">
                        <a:avLst/>
                      </a:prstGeom>
                      <a:noFill/>
                      <a:ln>
                        <a:noFill/>
                      </a:ln>
                    </p:spPr>
                  </p:pic>
                </p:oleObj>
              </mc:Fallback>
            </mc:AlternateContent>
          </a:graphicData>
        </a:graphic>
      </p:graphicFrame>
      <p:sp>
        <p:nvSpPr>
          <p:cNvPr id="18" name="Text Box 9"/>
          <p:cNvSpPr txBox="1">
            <a:spLocks noChangeArrowheads="1"/>
          </p:cNvSpPr>
          <p:nvPr/>
        </p:nvSpPr>
        <p:spPr bwMode="auto">
          <a:xfrm>
            <a:off x="263886" y="3247917"/>
            <a:ext cx="72722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dirty="0">
                <a:solidFill>
                  <a:srgbClr val="C00000"/>
                </a:solidFill>
              </a:rPr>
              <a:t>Si el punto “</a:t>
            </a:r>
            <a:r>
              <a:rPr lang="es-AR" sz="2000" i="1" dirty="0">
                <a:solidFill>
                  <a:srgbClr val="C00000"/>
                </a:solidFill>
                <a:latin typeface="Times New Roman" panose="02020603050405020304" pitchFamily="18" charset="0"/>
                <a:cs typeface="Times New Roman" panose="02020603050405020304" pitchFamily="18" charset="0"/>
              </a:rPr>
              <a:t>z</a:t>
            </a:r>
            <a:r>
              <a:rPr lang="es-AR" sz="2000" baseline="-25000" dirty="0">
                <a:solidFill>
                  <a:srgbClr val="C00000"/>
                </a:solidFill>
                <a:latin typeface="Times New Roman" panose="02020603050405020304" pitchFamily="18" charset="0"/>
                <a:cs typeface="Times New Roman" panose="02020603050405020304" pitchFamily="18" charset="0"/>
              </a:rPr>
              <a:t>0</a:t>
            </a:r>
            <a:r>
              <a:rPr lang="es-AR" dirty="0">
                <a:solidFill>
                  <a:srgbClr val="C00000"/>
                </a:solidFill>
              </a:rPr>
              <a:t>” pertenece al LGR, la expresión anterior resulta:</a:t>
            </a:r>
          </a:p>
        </p:txBody>
      </p:sp>
      <p:graphicFrame>
        <p:nvGraphicFramePr>
          <p:cNvPr id="27" name="1 Objeto"/>
          <p:cNvGraphicFramePr>
            <a:graphicFrameLocks noChangeAspect="1"/>
          </p:cNvGraphicFramePr>
          <p:nvPr/>
        </p:nvGraphicFramePr>
        <p:xfrm>
          <a:off x="6974635" y="3211514"/>
          <a:ext cx="3746500" cy="719137"/>
        </p:xfrm>
        <a:graphic>
          <a:graphicData uri="http://schemas.openxmlformats.org/presentationml/2006/ole">
            <mc:AlternateContent xmlns:mc="http://schemas.openxmlformats.org/markup-compatibility/2006">
              <mc:Choice xmlns:v="urn:schemas-microsoft-com:vml" Requires="v">
                <p:oleObj spid="_x0000_s493876" name="Equation" r:id="rId5" imgW="2234880" imgH="431640" progId="Equation.DSMT4">
                  <p:embed/>
                </p:oleObj>
              </mc:Choice>
              <mc:Fallback>
                <p:oleObj name="Equation" r:id="rId5" imgW="2234880" imgH="431640" progId="Equation.DSMT4">
                  <p:embed/>
                  <p:pic>
                    <p:nvPicPr>
                      <p:cNvPr id="27" name="1 Objeto"/>
                      <p:cNvPicPr>
                        <a:picLocks noChangeAspect="1" noChangeArrowheads="1"/>
                      </p:cNvPicPr>
                      <p:nvPr/>
                    </p:nvPicPr>
                    <p:blipFill>
                      <a:blip r:embed="rId6"/>
                      <a:srcRect/>
                      <a:stretch>
                        <a:fillRect/>
                      </a:stretch>
                    </p:blipFill>
                    <p:spPr bwMode="auto">
                      <a:xfrm>
                        <a:off x="6974635" y="3211514"/>
                        <a:ext cx="3746500" cy="719137"/>
                      </a:xfrm>
                      <a:prstGeom prst="rect">
                        <a:avLst/>
                      </a:prstGeom>
                      <a:noFill/>
                      <a:ln>
                        <a:noFill/>
                      </a:ln>
                    </p:spPr>
                  </p:pic>
                </p:oleObj>
              </mc:Fallback>
            </mc:AlternateContent>
          </a:graphicData>
        </a:graphic>
      </p:graphicFrame>
      <p:sp>
        <p:nvSpPr>
          <p:cNvPr id="28" name="Rectángulo 27"/>
          <p:cNvSpPr/>
          <p:nvPr/>
        </p:nvSpPr>
        <p:spPr>
          <a:xfrm>
            <a:off x="263886" y="4411862"/>
            <a:ext cx="41039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AR" dirty="0">
                <a:solidFill>
                  <a:srgbClr val="C00000"/>
                </a:solidFill>
              </a:rPr>
              <a:t>A partir de la anterior, en forma general las condiciones de Fase y Magnitud quedan:</a:t>
            </a:r>
            <a:endParaRPr lang="es-AR" dirty="0">
              <a:solidFill>
                <a:srgbClr val="C00000"/>
              </a:solidFill>
              <a:sym typeface="Symbol" panose="05050102010706020507" pitchFamily="18" charset="2"/>
            </a:endParaRPr>
          </a:p>
        </p:txBody>
      </p:sp>
      <p:sp>
        <p:nvSpPr>
          <p:cNvPr id="29" name="Rectángulo 28"/>
          <p:cNvSpPr/>
          <p:nvPr/>
        </p:nvSpPr>
        <p:spPr>
          <a:xfrm>
            <a:off x="4511066" y="4059470"/>
            <a:ext cx="3169867" cy="369332"/>
          </a:xfrm>
          <a:prstGeom prst="rect">
            <a:avLst/>
          </a:prstGeom>
        </p:spPr>
        <p:txBody>
          <a:bodyPr wrap="square">
            <a:spAutoFit/>
          </a:bodyPr>
          <a:lstStyle/>
          <a:p>
            <a:pPr algn="ctr"/>
            <a:r>
              <a:rPr lang="es-AR" u="sng" dirty="0">
                <a:solidFill>
                  <a:srgbClr val="008000"/>
                </a:solidFill>
              </a:rPr>
              <a:t>Condición de Magnitud (CM)</a:t>
            </a:r>
          </a:p>
        </p:txBody>
      </p:sp>
      <p:sp>
        <p:nvSpPr>
          <p:cNvPr id="30" name="Rectángulo 29"/>
          <p:cNvSpPr/>
          <p:nvPr/>
        </p:nvSpPr>
        <p:spPr>
          <a:xfrm>
            <a:off x="8052417" y="4059643"/>
            <a:ext cx="2705781" cy="369332"/>
          </a:xfrm>
          <a:prstGeom prst="rect">
            <a:avLst/>
          </a:prstGeom>
        </p:spPr>
        <p:txBody>
          <a:bodyPr wrap="square">
            <a:spAutoFit/>
          </a:bodyPr>
          <a:lstStyle/>
          <a:p>
            <a:pPr algn="ctr"/>
            <a:r>
              <a:rPr lang="es-AR" u="sng" dirty="0">
                <a:solidFill>
                  <a:srgbClr val="008000"/>
                </a:solidFill>
              </a:rPr>
              <a:t>Condición de Fase (CF)</a:t>
            </a:r>
          </a:p>
        </p:txBody>
      </p:sp>
      <p:graphicFrame>
        <p:nvGraphicFramePr>
          <p:cNvPr id="31" name="Object 107"/>
          <p:cNvGraphicFramePr>
            <a:graphicFrameLocks noChangeAspect="1"/>
          </p:cNvGraphicFramePr>
          <p:nvPr/>
        </p:nvGraphicFramePr>
        <p:xfrm>
          <a:off x="7354711" y="5441795"/>
          <a:ext cx="1395413" cy="301625"/>
        </p:xfrm>
        <a:graphic>
          <a:graphicData uri="http://schemas.openxmlformats.org/presentationml/2006/ole">
            <mc:AlternateContent xmlns:mc="http://schemas.openxmlformats.org/markup-compatibility/2006">
              <mc:Choice xmlns:v="urn:schemas-microsoft-com:vml" Requires="v">
                <p:oleObj spid="_x0000_s493877" name="Equation" r:id="rId7" imgW="761760" imgH="164880" progId="Equation.DSMT4">
                  <p:embed/>
                </p:oleObj>
              </mc:Choice>
              <mc:Fallback>
                <p:oleObj name="Equation" r:id="rId7" imgW="761760" imgH="164880" progId="Equation.DSMT4">
                  <p:embed/>
                  <p:pic>
                    <p:nvPicPr>
                      <p:cNvPr id="31" name="Object 107"/>
                      <p:cNvPicPr>
                        <a:picLocks noGrp="1" noChangeAspect="1" noChangeArrowheads="1"/>
                      </p:cNvPicPr>
                      <p:nvPr/>
                    </p:nvPicPr>
                    <p:blipFill>
                      <a:blip r:embed="rId8"/>
                      <a:srcRect/>
                      <a:stretch>
                        <a:fillRect/>
                      </a:stretch>
                    </p:blipFill>
                    <p:spPr bwMode="auto">
                      <a:xfrm>
                        <a:off x="7354711" y="5441795"/>
                        <a:ext cx="13954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107"/>
          <p:cNvGraphicFramePr>
            <a:graphicFrameLocks noChangeAspect="1"/>
          </p:cNvGraphicFramePr>
          <p:nvPr/>
        </p:nvGraphicFramePr>
        <p:xfrm>
          <a:off x="4743859" y="4437112"/>
          <a:ext cx="1882775" cy="1139825"/>
        </p:xfrm>
        <a:graphic>
          <a:graphicData uri="http://schemas.openxmlformats.org/presentationml/2006/ole">
            <mc:AlternateContent xmlns:mc="http://schemas.openxmlformats.org/markup-compatibility/2006">
              <mc:Choice xmlns:v="urn:schemas-microsoft-com:vml" Requires="v">
                <p:oleObj spid="_x0000_s493878" name="Equation" r:id="rId9" imgW="1028520" imgH="622080" progId="Equation.DSMT4">
                  <p:embed/>
                </p:oleObj>
              </mc:Choice>
              <mc:Fallback>
                <p:oleObj name="Equation" r:id="rId9" imgW="1028520" imgH="622080" progId="Equation.DSMT4">
                  <p:embed/>
                  <p:pic>
                    <p:nvPicPr>
                      <p:cNvPr id="33" name="Object 107"/>
                      <p:cNvPicPr>
                        <a:picLocks noGrp="1" noChangeAspect="1" noChangeArrowheads="1"/>
                      </p:cNvPicPr>
                      <p:nvPr/>
                    </p:nvPicPr>
                    <p:blipFill>
                      <a:blip r:embed="rId10"/>
                      <a:srcRect/>
                      <a:stretch>
                        <a:fillRect/>
                      </a:stretch>
                    </p:blipFill>
                    <p:spPr bwMode="auto">
                      <a:xfrm>
                        <a:off x="4743859" y="4437112"/>
                        <a:ext cx="18827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107"/>
          <p:cNvGraphicFramePr>
            <a:graphicFrameLocks noChangeAspect="1"/>
          </p:cNvGraphicFramePr>
          <p:nvPr/>
        </p:nvGraphicFramePr>
        <p:xfrm>
          <a:off x="7343775" y="4584799"/>
          <a:ext cx="4092575" cy="860425"/>
        </p:xfrm>
        <a:graphic>
          <a:graphicData uri="http://schemas.openxmlformats.org/presentationml/2006/ole">
            <mc:AlternateContent xmlns:mc="http://schemas.openxmlformats.org/markup-compatibility/2006">
              <mc:Choice xmlns:v="urn:schemas-microsoft-com:vml" Requires="v">
                <p:oleObj spid="_x0000_s493879" name="Equation" r:id="rId11" imgW="2234880" imgH="469800" progId="Equation.DSMT4">
                  <p:embed/>
                </p:oleObj>
              </mc:Choice>
              <mc:Fallback>
                <p:oleObj name="Equation" r:id="rId11" imgW="2234880" imgH="469800" progId="Equation.DSMT4">
                  <p:embed/>
                  <p:pic>
                    <p:nvPicPr>
                      <p:cNvPr id="36" name="Object 107"/>
                      <p:cNvPicPr>
                        <a:picLocks noGrp="1" noChangeAspect="1" noChangeArrowheads="1"/>
                      </p:cNvPicPr>
                      <p:nvPr/>
                    </p:nvPicPr>
                    <p:blipFill>
                      <a:blip r:embed="rId12"/>
                      <a:srcRect/>
                      <a:stretch>
                        <a:fillRect/>
                      </a:stretch>
                    </p:blipFill>
                    <p:spPr bwMode="auto">
                      <a:xfrm>
                        <a:off x="7343775" y="4584799"/>
                        <a:ext cx="40925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ángulo 37"/>
          <p:cNvSpPr/>
          <p:nvPr/>
        </p:nvSpPr>
        <p:spPr>
          <a:xfrm>
            <a:off x="263886" y="5769187"/>
            <a:ext cx="11597694" cy="938719"/>
          </a:xfrm>
          <a:prstGeom prst="rect">
            <a:avLst/>
          </a:prstGeom>
          <a:solidFill>
            <a:schemeClr val="accent6">
              <a:lumMod val="20000"/>
              <a:lumOff val="80000"/>
            </a:schemeClr>
          </a:solidFill>
        </p:spPr>
        <p:txBody>
          <a:bodyPr wrap="square">
            <a:spAutoFit/>
          </a:bodyPr>
          <a:lstStyle/>
          <a:p>
            <a:pPr marL="342900" lvl="0" indent="-342900" algn="just">
              <a:spcAft>
                <a:spcPts val="0"/>
              </a:spcAft>
              <a:buFont typeface="Wingdings" panose="05000000000000000000" pitchFamily="2" charset="2"/>
              <a:buChar char="q"/>
            </a:pPr>
            <a:r>
              <a:rPr lang="es-AR" sz="1700" dirty="0">
                <a:solidFill>
                  <a:schemeClr val="tx1">
                    <a:lumMod val="75000"/>
                    <a:lumOff val="25000"/>
                  </a:schemeClr>
                </a:solidFill>
                <a:ea typeface="Times New Roman" panose="02020603050405020304" pitchFamily="18" charset="0"/>
              </a:rPr>
              <a:t>Los valores de “</a:t>
            </a:r>
            <a:r>
              <a:rPr lang="es-AR" sz="2000" i="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z</a:t>
            </a:r>
            <a:r>
              <a:rPr lang="es-AR" sz="1700" dirty="0">
                <a:solidFill>
                  <a:schemeClr val="tx1">
                    <a:lumMod val="75000"/>
                    <a:lumOff val="25000"/>
                  </a:schemeClr>
                </a:solidFill>
                <a:ea typeface="Times New Roman" panose="02020603050405020304" pitchFamily="18" charset="0"/>
              </a:rPr>
              <a:t>” que satisfacen las condiciones de Fase y Magnitud, son los polos de la FTLC del sistema. </a:t>
            </a:r>
          </a:p>
          <a:p>
            <a:pPr marL="342900" indent="-342900" algn="just">
              <a:spcAft>
                <a:spcPts val="0"/>
              </a:spcAft>
              <a:buFont typeface="Wingdings" panose="05000000000000000000" pitchFamily="2" charset="2"/>
              <a:buChar char="q"/>
            </a:pPr>
            <a:r>
              <a:rPr lang="es-AR" sz="1700" dirty="0">
                <a:solidFill>
                  <a:schemeClr val="tx1">
                    <a:lumMod val="75000"/>
                    <a:lumOff val="25000"/>
                  </a:schemeClr>
                </a:solidFill>
                <a:ea typeface="Times New Roman" panose="02020603050405020304" pitchFamily="18" charset="0"/>
              </a:rPr>
              <a:t>A partir de la CF se ubican los polos o ceros del controlador, mientras que a partir de la CM se determina el valor de la ganancia </a:t>
            </a:r>
            <a:r>
              <a:rPr lang="es-AR" i="1" dirty="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rPr>
              <a:t>K</a:t>
            </a:r>
            <a:r>
              <a:rPr lang="es-AR" sz="1700" i="1" dirty="0">
                <a:solidFill>
                  <a:schemeClr val="tx1">
                    <a:lumMod val="75000"/>
                    <a:lumOff val="25000"/>
                  </a:schemeClr>
                </a:solidFill>
                <a:ea typeface="Times New Roman" panose="02020603050405020304" pitchFamily="18" charset="0"/>
              </a:rPr>
              <a:t> </a:t>
            </a:r>
            <a:r>
              <a:rPr lang="es-AR" sz="1700" dirty="0">
                <a:solidFill>
                  <a:schemeClr val="tx1">
                    <a:lumMod val="75000"/>
                    <a:lumOff val="25000"/>
                  </a:schemeClr>
                </a:solidFill>
                <a:ea typeface="Times New Roman" panose="02020603050405020304" pitchFamily="18" charset="0"/>
              </a:rPr>
              <a:t>requerida para cumplir con las especificaciones de desempeño deseadas.</a:t>
            </a:r>
          </a:p>
        </p:txBody>
      </p:sp>
      <p:sp>
        <p:nvSpPr>
          <p:cNvPr id="22" name="Text Box 3"/>
          <p:cNvSpPr txBox="1">
            <a:spLocks noChangeArrowheads="1"/>
          </p:cNvSpPr>
          <p:nvPr/>
        </p:nvSpPr>
        <p:spPr bwMode="auto">
          <a:xfrm>
            <a:off x="147802" y="1414255"/>
            <a:ext cx="11809312" cy="314199"/>
          </a:xfrm>
          <a:prstGeom prst="rect">
            <a:avLst/>
          </a:prstGeom>
          <a:noFill/>
          <a:ln w="9525">
            <a:noFill/>
            <a:miter lim="800000"/>
            <a:headEnd/>
            <a:tailEnd/>
          </a:ln>
          <a:effectLst/>
        </p:spPr>
        <p:txBody>
          <a:bodyPr wrap="square" tIns="10800" bIns="10800" anchor="ctr">
            <a:spAutoFit/>
          </a:bodyPr>
          <a:lstStyle/>
          <a:p>
            <a:pPr marL="342900" indent="-342900" defTabSz="476250">
              <a:spcBef>
                <a:spcPts val="600"/>
              </a:spcBef>
              <a:buClr>
                <a:schemeClr val="accent5">
                  <a:lumMod val="75000"/>
                </a:schemeClr>
              </a:buClr>
              <a:buFont typeface="Wingdings" panose="05000000000000000000" pitchFamily="2" charset="2"/>
              <a:buChar char="v"/>
              <a:tabLst>
                <a:tab pos="450850" algn="l"/>
              </a:tabLst>
              <a:defRPr/>
            </a:pPr>
            <a:r>
              <a:rPr lang="es-AR" sz="1900" b="1" u="sng" dirty="0">
                <a:solidFill>
                  <a:schemeClr val="accent1">
                    <a:lumMod val="75000"/>
                  </a:schemeClr>
                </a:solidFill>
              </a:rPr>
              <a:t>Método de Reubicación de Polos</a:t>
            </a:r>
            <a:r>
              <a:rPr lang="es-AR" sz="1900" b="1" dirty="0">
                <a:solidFill>
                  <a:schemeClr val="accent1">
                    <a:lumMod val="75000"/>
                  </a:schemeClr>
                </a:solidFill>
              </a:rPr>
              <a:t>: </a:t>
            </a:r>
            <a:r>
              <a:rPr lang="es-AR" sz="1900" dirty="0">
                <a:solidFill>
                  <a:srgbClr val="008000"/>
                </a:solidFill>
              </a:rPr>
              <a:t>Ídem sistemas de control continuo, pero en el plano-z.</a:t>
            </a:r>
            <a:endParaRPr lang="es-AR" sz="1900" dirty="0">
              <a:solidFill>
                <a:schemeClr val="accent1">
                  <a:lumMod val="75000"/>
                </a:schemeClr>
              </a:solidFill>
            </a:endParaRPr>
          </a:p>
        </p:txBody>
      </p:sp>
    </p:spTree>
    <p:extLst>
      <p:ext uri="{BB962C8B-B14F-4D97-AF65-F5344CB8AC3E}">
        <p14:creationId xmlns:p14="http://schemas.microsoft.com/office/powerpoint/2010/main" val="368619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407368" cy="260467"/>
          </a:xfrm>
        </p:spPr>
        <p:txBody>
          <a:bodyPr/>
          <a:lstStyle/>
          <a:p>
            <a:fld id="{88A92BC7-81EF-4C9F-8DB9-DCAAEE84F0FC}" type="slidenum">
              <a:rPr lang="es-ES" b="1" smtClean="0">
                <a:solidFill>
                  <a:schemeClr val="tx1"/>
                </a:solidFill>
              </a:rPr>
              <a:pPr/>
              <a:t>17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Text Box 9"/>
          <p:cNvSpPr txBox="1">
            <a:spLocks noChangeArrowheads="1"/>
          </p:cNvSpPr>
          <p:nvPr/>
        </p:nvSpPr>
        <p:spPr bwMode="auto">
          <a:xfrm>
            <a:off x="185740" y="777198"/>
            <a:ext cx="118474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AR" sz="2000" dirty="0">
                <a:solidFill>
                  <a:srgbClr val="C00000"/>
                </a:solidFill>
              </a:rPr>
              <a:t>A partir de la planta </a:t>
            </a:r>
            <a:r>
              <a:rPr lang="es-AR" sz="2000" i="1" dirty="0" err="1">
                <a:solidFill>
                  <a:srgbClr val="C00000"/>
                </a:solidFill>
                <a:latin typeface="Times New Roman" panose="02020603050405020304" pitchFamily="18" charset="0"/>
                <a:cs typeface="Times New Roman" panose="02020603050405020304" pitchFamily="18" charset="0"/>
              </a:rPr>
              <a:t>G</a:t>
            </a:r>
            <a:r>
              <a:rPr lang="es-AR" sz="2000" i="1" baseline="-25000" dirty="0" err="1">
                <a:solidFill>
                  <a:srgbClr val="C00000"/>
                </a:solidFill>
                <a:latin typeface="Times New Roman" panose="02020603050405020304" pitchFamily="18" charset="0"/>
                <a:cs typeface="Times New Roman" panose="02020603050405020304" pitchFamily="18" charset="0"/>
              </a:rPr>
              <a:t>p</a:t>
            </a:r>
            <a:r>
              <a:rPr lang="es-AR" sz="2000" dirty="0">
                <a:solidFill>
                  <a:srgbClr val="C00000"/>
                </a:solidFill>
                <a:latin typeface="Times New Roman" panose="02020603050405020304" pitchFamily="18" charset="0"/>
                <a:cs typeface="Times New Roman" panose="02020603050405020304" pitchFamily="18" charset="0"/>
              </a:rPr>
              <a:t>(</a:t>
            </a:r>
            <a:r>
              <a:rPr lang="es-AR" sz="2000" i="1" dirty="0">
                <a:solidFill>
                  <a:srgbClr val="C00000"/>
                </a:solidFill>
                <a:latin typeface="Times New Roman" panose="02020603050405020304" pitchFamily="18" charset="0"/>
                <a:cs typeface="Times New Roman" panose="02020603050405020304" pitchFamily="18" charset="0"/>
              </a:rPr>
              <a:t>s</a:t>
            </a:r>
            <a:r>
              <a:rPr lang="es-AR" sz="20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diseñar el controlador </a:t>
            </a:r>
            <a:r>
              <a:rPr lang="es-AR" sz="2000" i="1" dirty="0" err="1" smtClean="0">
                <a:solidFill>
                  <a:srgbClr val="C00000"/>
                </a:solidFill>
                <a:latin typeface="Times New Roman" panose="02020603050405020304" pitchFamily="18" charset="0"/>
                <a:cs typeface="Times New Roman" panose="02020603050405020304" pitchFamily="18" charset="0"/>
              </a:rPr>
              <a:t>G</a:t>
            </a:r>
            <a:r>
              <a:rPr lang="es-AR" sz="2000" i="1" baseline="-25000" dirty="0" err="1" smtClean="0">
                <a:solidFill>
                  <a:srgbClr val="C00000"/>
                </a:solidFill>
                <a:latin typeface="Times New Roman" panose="02020603050405020304" pitchFamily="18" charset="0"/>
                <a:cs typeface="Times New Roman" panose="02020603050405020304" pitchFamily="18" charset="0"/>
              </a:rPr>
              <a:t>cd</a:t>
            </a:r>
            <a:r>
              <a:rPr lang="es-AR" sz="2000" dirty="0" smtClean="0">
                <a:solidFill>
                  <a:srgbClr val="C00000"/>
                </a:solidFill>
                <a:latin typeface="Times New Roman" panose="02020603050405020304" pitchFamily="18" charset="0"/>
                <a:cs typeface="Times New Roman" panose="02020603050405020304" pitchFamily="18" charset="0"/>
              </a:rPr>
              <a:t>(</a:t>
            </a:r>
            <a:r>
              <a:rPr lang="es-AR" sz="2000" i="1" dirty="0" smtClean="0">
                <a:solidFill>
                  <a:srgbClr val="C00000"/>
                </a:solidFill>
                <a:latin typeface="Times New Roman" panose="02020603050405020304" pitchFamily="18" charset="0"/>
                <a:cs typeface="Times New Roman" panose="02020603050405020304" pitchFamily="18" charset="0"/>
              </a:rPr>
              <a:t>z</a:t>
            </a:r>
            <a:r>
              <a:rPr lang="es-AR" sz="2000" dirty="0" smtClean="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rPr>
              <a:t>a través del método del LGR para que la respuesta al escalón del sistema controlado cumpla con: </a:t>
            </a:r>
            <a:r>
              <a:rPr lang="es-AR" sz="2000" i="1" dirty="0" err="1">
                <a:solidFill>
                  <a:srgbClr val="C00000"/>
                </a:solidFill>
                <a:latin typeface="Times New Roman" panose="02020603050405020304" pitchFamily="18" charset="0"/>
                <a:cs typeface="Times New Roman" panose="02020603050405020304" pitchFamily="18" charset="0"/>
              </a:rPr>
              <a:t>e</a:t>
            </a:r>
            <a:r>
              <a:rPr lang="es-AR" sz="2000" i="1" baseline="-25000" dirty="0" err="1">
                <a:solidFill>
                  <a:srgbClr val="C00000"/>
                </a:solidFill>
                <a:latin typeface="Times New Roman" panose="02020603050405020304" pitchFamily="18" charset="0"/>
                <a:cs typeface="Times New Roman" panose="02020603050405020304" pitchFamily="18" charset="0"/>
              </a:rPr>
              <a:t>ssp</a:t>
            </a:r>
            <a:r>
              <a:rPr lang="es-AR" sz="2000" dirty="0">
                <a:solidFill>
                  <a:srgbClr val="C00000"/>
                </a:solidFill>
                <a:latin typeface="Times New Roman" panose="02020603050405020304" pitchFamily="18" charset="0"/>
                <a:cs typeface="Times New Roman" panose="02020603050405020304" pitchFamily="18" charset="0"/>
              </a:rPr>
              <a:t> = 0, </a:t>
            </a:r>
            <a:r>
              <a:rPr lang="es-AR" sz="2000" i="1" dirty="0" err="1">
                <a:solidFill>
                  <a:srgbClr val="C00000"/>
                </a:solidFill>
                <a:latin typeface="Times New Roman" panose="02020603050405020304" pitchFamily="18" charset="0"/>
                <a:cs typeface="Times New Roman" panose="02020603050405020304" pitchFamily="18" charset="0"/>
              </a:rPr>
              <a:t>M</a:t>
            </a:r>
            <a:r>
              <a:rPr lang="es-AR" sz="2000" i="1" baseline="-25000" dirty="0" err="1">
                <a:solidFill>
                  <a:srgbClr val="C00000"/>
                </a:solidFill>
                <a:latin typeface="Times New Roman" panose="02020603050405020304" pitchFamily="18" charset="0"/>
                <a:cs typeface="Times New Roman" panose="02020603050405020304" pitchFamily="18" charset="0"/>
              </a:rPr>
              <a:t>p</a:t>
            </a:r>
            <a:r>
              <a:rPr lang="es-AR" sz="20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16</a:t>
            </a:r>
            <a:r>
              <a:rPr lang="es-AR" sz="20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s-AR" sz="20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a:t>
            </a:r>
            <a:r>
              <a:rPr lang="es-AR" sz="20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2s </a:t>
            </a:r>
            <a:r>
              <a:rPr lang="es-AR" sz="2000" dirty="0" smtClean="0">
                <a:solidFill>
                  <a:srgbClr val="C00000"/>
                </a:solidFill>
                <a:sym typeface="Symbol" panose="05050102010706020507" pitchFamily="18" charset="2"/>
              </a:rPr>
              <a:t>y se reduzca el error de velocidad. </a:t>
            </a:r>
            <a:r>
              <a:rPr lang="es-AR" sz="2000" dirty="0">
                <a:solidFill>
                  <a:srgbClr val="C00000"/>
                </a:solidFill>
                <a:sym typeface="Symbol" panose="05050102010706020507" pitchFamily="18" charset="2"/>
              </a:rPr>
              <a:t>Obtener el periodo de muestreo </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a:solidFill>
                  <a:srgbClr val="C00000"/>
                </a:solidFill>
                <a:sym typeface="Symbol" panose="05050102010706020507" pitchFamily="18" charset="2"/>
              </a:rPr>
              <a:t> a partir de la frecuencia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25000" dirty="0">
                <a:solidFill>
                  <a:srgbClr val="C00000"/>
                </a:solidFill>
                <a:latin typeface="Times New Roman" panose="02020603050405020304" pitchFamily="18" charset="0"/>
                <a:cs typeface="Times New Roman" panose="02020603050405020304" pitchFamily="18" charset="0"/>
              </a:rPr>
              <a:t>d</a:t>
            </a:r>
            <a:r>
              <a:rPr lang="es-AR" sz="20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rPr>
              <a:t>deseada. Incluir el atraso de transporte debido al cálculo de la acción de control en la computadora digital, considerando </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000" i="1" baseline="-25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a:t>
            </a:r>
            <a:r>
              <a:rPr lang="es-AR" sz="2000"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T.</a:t>
            </a:r>
            <a:endParaRPr lang="es-AR" sz="2000" dirty="0">
              <a:solidFill>
                <a:srgbClr val="C00000"/>
              </a:solidFill>
            </a:endParaRPr>
          </a:p>
        </p:txBody>
      </p:sp>
      <p:graphicFrame>
        <p:nvGraphicFramePr>
          <p:cNvPr id="27" name="1 Objeto"/>
          <p:cNvGraphicFramePr>
            <a:graphicFrameLocks noChangeAspect="1"/>
          </p:cNvGraphicFramePr>
          <p:nvPr/>
        </p:nvGraphicFramePr>
        <p:xfrm>
          <a:off x="284330" y="2113185"/>
          <a:ext cx="1954467" cy="791865"/>
        </p:xfrm>
        <a:graphic>
          <a:graphicData uri="http://schemas.openxmlformats.org/presentationml/2006/ole">
            <mc:AlternateContent xmlns:mc="http://schemas.openxmlformats.org/markup-compatibility/2006">
              <mc:Choice xmlns:v="urn:schemas-microsoft-com:vml" Requires="v">
                <p:oleObj spid="_x0000_s494877" name="Equation" r:id="rId3" imgW="1028520" imgH="419040" progId="Equation.DSMT4">
                  <p:embed/>
                </p:oleObj>
              </mc:Choice>
              <mc:Fallback>
                <p:oleObj name="Equation" r:id="rId3" imgW="1028520" imgH="419040" progId="Equation.DSMT4">
                  <p:embed/>
                  <p:pic>
                    <p:nvPicPr>
                      <p:cNvPr id="27" name="1 Objeto"/>
                      <p:cNvPicPr>
                        <a:picLocks noChangeAspect="1" noChangeArrowheads="1"/>
                      </p:cNvPicPr>
                      <p:nvPr/>
                    </p:nvPicPr>
                    <p:blipFill>
                      <a:blip r:embed="rId4"/>
                      <a:srcRect/>
                      <a:stretch>
                        <a:fillRect/>
                      </a:stretch>
                    </p:blipFill>
                    <p:spPr bwMode="auto">
                      <a:xfrm>
                        <a:off x="284330" y="2113185"/>
                        <a:ext cx="1954467" cy="791865"/>
                      </a:xfrm>
                      <a:prstGeom prst="rect">
                        <a:avLst/>
                      </a:prstGeom>
                      <a:solidFill>
                        <a:schemeClr val="accent6">
                          <a:lumMod val="40000"/>
                          <a:lumOff val="60000"/>
                        </a:schemeClr>
                      </a:solidFill>
                      <a:ln>
                        <a:noFill/>
                      </a:ln>
                    </p:spPr>
                  </p:pic>
                </p:oleObj>
              </mc:Fallback>
            </mc:AlternateContent>
          </a:graphicData>
        </a:graphic>
      </p:graphicFrame>
      <p:sp>
        <p:nvSpPr>
          <p:cNvPr id="5" name="Rectángulo 4"/>
          <p:cNvSpPr/>
          <p:nvPr/>
        </p:nvSpPr>
        <p:spPr>
          <a:xfrm>
            <a:off x="185740" y="3106857"/>
            <a:ext cx="6674148" cy="400110"/>
          </a:xfrm>
          <a:prstGeom prst="rect">
            <a:avLst/>
          </a:prstGeom>
        </p:spPr>
        <p:txBody>
          <a:bodyPr wrap="square">
            <a:spAutoFit/>
          </a:bodyPr>
          <a:lstStyle/>
          <a:p>
            <a:pPr algn="just"/>
            <a:r>
              <a:rPr lang="es-AR" sz="2000" dirty="0">
                <a:solidFill>
                  <a:schemeClr val="accent5">
                    <a:lumMod val="75000"/>
                  </a:schemeClr>
                </a:solidFill>
              </a:rPr>
              <a:t>A partir de las especificaciones de desempeño deseadas:</a:t>
            </a:r>
          </a:p>
        </p:txBody>
      </p:sp>
      <p:graphicFrame>
        <p:nvGraphicFramePr>
          <p:cNvPr id="12" name="1 Objeto"/>
          <p:cNvGraphicFramePr>
            <a:graphicFrameLocks noChangeAspect="1"/>
          </p:cNvGraphicFramePr>
          <p:nvPr/>
        </p:nvGraphicFramePr>
        <p:xfrm>
          <a:off x="193675" y="3536950"/>
          <a:ext cx="2906713" cy="719138"/>
        </p:xfrm>
        <a:graphic>
          <a:graphicData uri="http://schemas.openxmlformats.org/presentationml/2006/ole">
            <mc:AlternateContent xmlns:mc="http://schemas.openxmlformats.org/markup-compatibility/2006">
              <mc:Choice xmlns:v="urn:schemas-microsoft-com:vml" Requires="v">
                <p:oleObj spid="_x0000_s494878" name="Equation" r:id="rId5" imgW="1574640" imgH="393480" progId="Equation.DSMT4">
                  <p:embed/>
                </p:oleObj>
              </mc:Choice>
              <mc:Fallback>
                <p:oleObj name="Equation" r:id="rId5" imgW="1574640" imgH="393480" progId="Equation.DSMT4">
                  <p:embed/>
                  <p:pic>
                    <p:nvPicPr>
                      <p:cNvPr id="12" name="1 Objeto"/>
                      <p:cNvPicPr>
                        <a:picLocks noChangeAspect="1" noChangeArrowheads="1"/>
                      </p:cNvPicPr>
                      <p:nvPr/>
                    </p:nvPicPr>
                    <p:blipFill>
                      <a:blip r:embed="rId6"/>
                      <a:srcRect/>
                      <a:stretch>
                        <a:fillRect/>
                      </a:stretch>
                    </p:blipFill>
                    <p:spPr bwMode="auto">
                      <a:xfrm>
                        <a:off x="193675" y="3536950"/>
                        <a:ext cx="2906713" cy="719138"/>
                      </a:xfrm>
                      <a:prstGeom prst="rect">
                        <a:avLst/>
                      </a:prstGeom>
                      <a:noFill/>
                      <a:ln>
                        <a:noFill/>
                      </a:ln>
                    </p:spPr>
                  </p:pic>
                </p:oleObj>
              </mc:Fallback>
            </mc:AlternateContent>
          </a:graphicData>
        </a:graphic>
      </p:graphicFrame>
      <p:sp>
        <p:nvSpPr>
          <p:cNvPr id="13" name="Rectángulo 12"/>
          <p:cNvSpPr/>
          <p:nvPr/>
        </p:nvSpPr>
        <p:spPr>
          <a:xfrm>
            <a:off x="190712" y="4179343"/>
            <a:ext cx="6391009" cy="430887"/>
          </a:xfrm>
          <a:prstGeom prst="rect">
            <a:avLst/>
          </a:prstGeom>
        </p:spPr>
        <p:txBody>
          <a:bodyPr wrap="square">
            <a:spAutoFit/>
          </a:bodyPr>
          <a:lstStyle/>
          <a:p>
            <a:pPr algn="just"/>
            <a:r>
              <a:rPr lang="es-AR" sz="2000" dirty="0">
                <a:solidFill>
                  <a:schemeClr val="accent5">
                    <a:lumMod val="75000"/>
                  </a:schemeClr>
                </a:solidFill>
              </a:rPr>
              <a:t>Considerando un Nº de muestras </a:t>
            </a:r>
            <a:r>
              <a:rPr lang="es-AR" sz="2200" i="1" dirty="0">
                <a:solidFill>
                  <a:schemeClr val="accent5">
                    <a:lumMod val="75000"/>
                  </a:schemeClr>
                </a:solidFill>
                <a:latin typeface="Times New Roman" panose="02020603050405020304" pitchFamily="18" charset="0"/>
                <a:cs typeface="Times New Roman" panose="02020603050405020304" pitchFamily="18" charset="0"/>
              </a:rPr>
              <a:t>N</a:t>
            </a:r>
            <a:r>
              <a:rPr lang="es-AR" sz="2200" i="1" baseline="-25000" dirty="0">
                <a:solidFill>
                  <a:schemeClr val="accent5">
                    <a:lumMod val="75000"/>
                  </a:schemeClr>
                </a:solidFill>
                <a:latin typeface="Times New Roman" panose="02020603050405020304" pitchFamily="18" charset="0"/>
                <a:cs typeface="Times New Roman" panose="02020603050405020304" pitchFamily="18" charset="0"/>
              </a:rPr>
              <a:t>d</a:t>
            </a:r>
            <a:r>
              <a:rPr lang="es-AR" sz="2000" dirty="0">
                <a:solidFill>
                  <a:schemeClr val="accent5">
                    <a:lumMod val="75000"/>
                  </a:schemeClr>
                </a:solidFill>
              </a:rPr>
              <a:t> = 10, se obtiene:</a:t>
            </a:r>
          </a:p>
        </p:txBody>
      </p:sp>
      <p:graphicFrame>
        <p:nvGraphicFramePr>
          <p:cNvPr id="14" name="1 Objeto"/>
          <p:cNvGraphicFramePr>
            <a:graphicFrameLocks noChangeAspect="1"/>
          </p:cNvGraphicFramePr>
          <p:nvPr>
            <p:extLst>
              <p:ext uri="{D42A27DB-BD31-4B8C-83A1-F6EECF244321}">
                <p14:modId xmlns:p14="http://schemas.microsoft.com/office/powerpoint/2010/main" val="1781509591"/>
              </p:ext>
            </p:extLst>
          </p:nvPr>
        </p:nvGraphicFramePr>
        <p:xfrm>
          <a:off x="138765" y="4837113"/>
          <a:ext cx="6961188" cy="828675"/>
        </p:xfrm>
        <a:graphic>
          <a:graphicData uri="http://schemas.openxmlformats.org/presentationml/2006/ole">
            <mc:AlternateContent xmlns:mc="http://schemas.openxmlformats.org/markup-compatibility/2006">
              <mc:Choice xmlns:v="urn:schemas-microsoft-com:vml" Requires="v">
                <p:oleObj spid="_x0000_s494879" name="Equation" r:id="rId7" imgW="3606480" imgH="431640" progId="Equation.DSMT4">
                  <p:embed/>
                </p:oleObj>
              </mc:Choice>
              <mc:Fallback>
                <p:oleObj name="Equation" r:id="rId7" imgW="3606480" imgH="431640" progId="Equation.DSMT4">
                  <p:embed/>
                  <p:pic>
                    <p:nvPicPr>
                      <p:cNvPr id="14" name="1 Objeto"/>
                      <p:cNvPicPr>
                        <a:picLocks noChangeAspect="1" noChangeArrowheads="1"/>
                      </p:cNvPicPr>
                      <p:nvPr/>
                    </p:nvPicPr>
                    <p:blipFill>
                      <a:blip r:embed="rId8"/>
                      <a:srcRect/>
                      <a:stretch>
                        <a:fillRect/>
                      </a:stretch>
                    </p:blipFill>
                    <p:spPr bwMode="auto">
                      <a:xfrm>
                        <a:off x="138765" y="4837113"/>
                        <a:ext cx="6961188" cy="828675"/>
                      </a:xfrm>
                      <a:prstGeom prst="rect">
                        <a:avLst/>
                      </a:prstGeom>
                      <a:noFill/>
                      <a:ln>
                        <a:noFill/>
                      </a:ln>
                    </p:spPr>
                  </p:pic>
                </p:oleObj>
              </mc:Fallback>
            </mc:AlternateContent>
          </a:graphicData>
        </a:graphic>
      </p:graphicFrame>
      <p:sp>
        <p:nvSpPr>
          <p:cNvPr id="19" name="Rectángulo 18"/>
          <p:cNvSpPr/>
          <p:nvPr/>
        </p:nvSpPr>
        <p:spPr>
          <a:xfrm>
            <a:off x="2247813" y="2269140"/>
            <a:ext cx="709360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y verificación del periodo de muestreo</a:t>
            </a:r>
            <a:r>
              <a:rPr lang="es-AR" sz="2000" b="1" dirty="0">
                <a:solidFill>
                  <a:srgbClr val="008000"/>
                </a:solidFill>
              </a:rPr>
              <a:t>:</a:t>
            </a:r>
          </a:p>
        </p:txBody>
      </p:sp>
      <p:graphicFrame>
        <p:nvGraphicFramePr>
          <p:cNvPr id="20" name="1 Objeto"/>
          <p:cNvGraphicFramePr>
            <a:graphicFrameLocks noChangeAspect="1"/>
          </p:cNvGraphicFramePr>
          <p:nvPr>
            <p:extLst>
              <p:ext uri="{D42A27DB-BD31-4B8C-83A1-F6EECF244321}">
                <p14:modId xmlns:p14="http://schemas.microsoft.com/office/powerpoint/2010/main" val="2759469385"/>
              </p:ext>
            </p:extLst>
          </p:nvPr>
        </p:nvGraphicFramePr>
        <p:xfrm>
          <a:off x="3055938" y="3429000"/>
          <a:ext cx="3786187" cy="720725"/>
        </p:xfrm>
        <a:graphic>
          <a:graphicData uri="http://schemas.openxmlformats.org/presentationml/2006/ole">
            <mc:AlternateContent xmlns:mc="http://schemas.openxmlformats.org/markup-compatibility/2006">
              <mc:Choice xmlns:v="urn:schemas-microsoft-com:vml" Requires="v">
                <p:oleObj spid="_x0000_s494880" name="Equation" r:id="rId9" imgW="1981080" imgH="380880" progId="Equation.DSMT4">
                  <p:embed/>
                </p:oleObj>
              </mc:Choice>
              <mc:Fallback>
                <p:oleObj name="Equation" r:id="rId9" imgW="1981080" imgH="380880" progId="Equation.DSMT4">
                  <p:embed/>
                  <p:pic>
                    <p:nvPicPr>
                      <p:cNvPr id="20" name="1 Objeto"/>
                      <p:cNvPicPr>
                        <a:picLocks noChangeAspect="1" noChangeArrowheads="1"/>
                      </p:cNvPicPr>
                      <p:nvPr/>
                    </p:nvPicPr>
                    <p:blipFill>
                      <a:blip r:embed="rId10"/>
                      <a:srcRect/>
                      <a:stretch>
                        <a:fillRect/>
                      </a:stretch>
                    </p:blipFill>
                    <p:spPr bwMode="auto">
                      <a:xfrm>
                        <a:off x="3055938" y="3429000"/>
                        <a:ext cx="3786187" cy="720725"/>
                      </a:xfrm>
                      <a:prstGeom prst="rect">
                        <a:avLst/>
                      </a:prstGeom>
                      <a:noFill/>
                      <a:ln>
                        <a:noFill/>
                      </a:ln>
                    </p:spPr>
                  </p:pic>
                </p:oleObj>
              </mc:Fallback>
            </mc:AlternateContent>
          </a:graphicData>
        </a:graphic>
      </p:graphicFrame>
      <p:sp>
        <p:nvSpPr>
          <p:cNvPr id="25" name="Rectángulo 24"/>
          <p:cNvSpPr/>
          <p:nvPr/>
        </p:nvSpPr>
        <p:spPr>
          <a:xfrm>
            <a:off x="135277" y="5709956"/>
            <a:ext cx="6769089" cy="923330"/>
          </a:xfrm>
          <a:prstGeom prst="rect">
            <a:avLst/>
          </a:prstGeom>
          <a:ln>
            <a:solidFill>
              <a:srgbClr val="FF0000"/>
            </a:solidFill>
          </a:ln>
        </p:spPr>
        <p:txBody>
          <a:bodyPr wrap="square">
            <a:spAutoFit/>
          </a:bodyPr>
          <a:lstStyle/>
          <a:p>
            <a:pPr algn="ctr"/>
            <a:r>
              <a:rPr lang="es-AR" dirty="0">
                <a:solidFill>
                  <a:srgbClr val="FF3300"/>
                </a:solidFill>
              </a:rPr>
              <a:t>Como se aprecia, la respuesta del sistema muestreado "sigue" apropiadamente a la respuesta del sistema continuo. Por lo cual el valor del periodo se considera adecuado. </a:t>
            </a:r>
          </a:p>
        </p:txBody>
      </p:sp>
      <p:sp>
        <p:nvSpPr>
          <p:cNvPr id="21" name="Rectángulo 20"/>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23" name="Rectángulo 22"/>
          <p:cNvSpPr/>
          <p:nvPr/>
        </p:nvSpPr>
        <p:spPr>
          <a:xfrm>
            <a:off x="4286250" y="268505"/>
            <a:ext cx="7824192" cy="446276"/>
          </a:xfrm>
          <a:prstGeom prst="rect">
            <a:avLst/>
          </a:prstGeom>
        </p:spPr>
        <p:txBody>
          <a:bodyPr wrap="square" anchor="ctr" anchorCtr="0">
            <a:spAutoFit/>
          </a:bodyPr>
          <a:lstStyle/>
          <a:p>
            <a:pPr algn="just"/>
            <a:r>
              <a:rPr lang="es-AR" sz="2300" b="1" u="sng" dirty="0">
                <a:solidFill>
                  <a:srgbClr val="0000FF"/>
                </a:solidFill>
              </a:rPr>
              <a:t>Ejemplo 2: Método del Lugar Geométrico de las Raíces</a:t>
            </a:r>
          </a:p>
        </p:txBody>
      </p:sp>
      <p:pic>
        <p:nvPicPr>
          <p:cNvPr id="7" name="Imagen 6">
            <a:extLst>
              <a:ext uri="{FF2B5EF4-FFF2-40B4-BE49-F238E27FC236}">
                <a16:creationId xmlns:a16="http://schemas.microsoft.com/office/drawing/2014/main" id="{29F5A658-D6BD-4EB9-B321-21695D9F3EF4}"/>
              </a:ext>
            </a:extLst>
          </p:cNvPr>
          <p:cNvPicPr>
            <a:picLocks noChangeAspect="1"/>
          </p:cNvPicPr>
          <p:nvPr/>
        </p:nvPicPr>
        <p:blipFill rotWithShape="1">
          <a:blip r:embed="rId11"/>
          <a:srcRect l="7036" t="4714" r="7402"/>
          <a:stretch/>
        </p:blipFill>
        <p:spPr>
          <a:xfrm>
            <a:off x="7126870" y="2669250"/>
            <a:ext cx="4780800" cy="4037548"/>
          </a:xfrm>
          <a:prstGeom prst="rect">
            <a:avLst/>
          </a:prstGeom>
        </p:spPr>
      </p:pic>
      <p:graphicFrame>
        <p:nvGraphicFramePr>
          <p:cNvPr id="17" name="1 Objeto"/>
          <p:cNvGraphicFramePr>
            <a:graphicFrameLocks noChangeAspect="1"/>
          </p:cNvGraphicFramePr>
          <p:nvPr>
            <p:extLst>
              <p:ext uri="{D42A27DB-BD31-4B8C-83A1-F6EECF244321}">
                <p14:modId xmlns:p14="http://schemas.microsoft.com/office/powerpoint/2010/main" val="2281708501"/>
              </p:ext>
            </p:extLst>
          </p:nvPr>
        </p:nvGraphicFramePr>
        <p:xfrm>
          <a:off x="9022913" y="4688024"/>
          <a:ext cx="1511300" cy="381000"/>
        </p:xfrm>
        <a:graphic>
          <a:graphicData uri="http://schemas.openxmlformats.org/presentationml/2006/ole">
            <mc:AlternateContent xmlns:mc="http://schemas.openxmlformats.org/markup-compatibility/2006">
              <mc:Choice xmlns:v="urn:schemas-microsoft-com:vml" Requires="v">
                <p:oleObj spid="_x0000_s494881" name="Equation" r:id="rId12" imgW="901440" imgH="228600" progId="Equation.DSMT4">
                  <p:embed/>
                </p:oleObj>
              </mc:Choice>
              <mc:Fallback>
                <p:oleObj name="Equation" r:id="rId12" imgW="901440" imgH="228600" progId="Equation.DSMT4">
                  <p:embed/>
                  <p:pic>
                    <p:nvPicPr>
                      <p:cNvPr id="19" name="1 Objeto"/>
                      <p:cNvPicPr>
                        <a:picLocks noChangeAspect="1" noChangeArrowheads="1"/>
                      </p:cNvPicPr>
                      <p:nvPr/>
                    </p:nvPicPr>
                    <p:blipFill>
                      <a:blip r:embed="rId13"/>
                      <a:srcRect/>
                      <a:stretch>
                        <a:fillRect/>
                      </a:stretch>
                    </p:blipFill>
                    <p:spPr bwMode="auto">
                      <a:xfrm>
                        <a:off x="9022913" y="4688024"/>
                        <a:ext cx="1511300" cy="381000"/>
                      </a:xfrm>
                      <a:prstGeom prst="rect">
                        <a:avLst/>
                      </a:prstGeom>
                      <a:solidFill>
                        <a:schemeClr val="accent1">
                          <a:lumMod val="20000"/>
                          <a:lumOff val="80000"/>
                        </a:schemeClr>
                      </a:solidFill>
                      <a:ln>
                        <a:noFill/>
                      </a:ln>
                    </p:spPr>
                  </p:pic>
                </p:oleObj>
              </mc:Fallback>
            </mc:AlternateContent>
          </a:graphicData>
        </a:graphic>
      </p:graphicFrame>
    </p:spTree>
    <p:extLst>
      <p:ext uri="{BB962C8B-B14F-4D97-AF65-F5344CB8AC3E}">
        <p14:creationId xmlns:p14="http://schemas.microsoft.com/office/powerpoint/2010/main" val="24588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281519" y="1275059"/>
            <a:ext cx="7771911" cy="646331"/>
          </a:xfrm>
          <a:prstGeom prst="rect">
            <a:avLst/>
          </a:prstGeom>
        </p:spPr>
        <p:txBody>
          <a:bodyPr wrap="square">
            <a:spAutoFit/>
          </a:bodyPr>
          <a:lstStyle/>
          <a:p>
            <a:pPr algn="just"/>
            <a:r>
              <a:rPr lang="es-AR" dirty="0">
                <a:solidFill>
                  <a:schemeClr val="accent5">
                    <a:lumMod val="75000"/>
                  </a:schemeClr>
                </a:solidFill>
              </a:rPr>
              <a:t>Considerando el atraso de la implementación digital y utilizando la aprox. invariante al escalón, la FT discreta de la planta para </a:t>
            </a:r>
            <a:r>
              <a:rPr lang="es-AR" i="1" dirty="0">
                <a:solidFill>
                  <a:schemeClr val="accent5">
                    <a:lumMod val="75000"/>
                  </a:schemeClr>
                </a:solidFill>
              </a:rPr>
              <a:t>T</a:t>
            </a:r>
            <a:r>
              <a:rPr lang="es-AR" dirty="0">
                <a:solidFill>
                  <a:schemeClr val="accent5">
                    <a:lumMod val="75000"/>
                  </a:schemeClr>
                </a:solidFill>
              </a:rPr>
              <a:t> = 0,1629 s queda:</a:t>
            </a:r>
          </a:p>
        </p:txBody>
      </p:sp>
      <p:graphicFrame>
        <p:nvGraphicFramePr>
          <p:cNvPr id="12" name="1 Objeto"/>
          <p:cNvGraphicFramePr>
            <a:graphicFrameLocks noChangeAspect="1"/>
          </p:cNvGraphicFramePr>
          <p:nvPr>
            <p:extLst>
              <p:ext uri="{D42A27DB-BD31-4B8C-83A1-F6EECF244321}">
                <p14:modId xmlns:p14="http://schemas.microsoft.com/office/powerpoint/2010/main" val="142543951"/>
              </p:ext>
            </p:extLst>
          </p:nvPr>
        </p:nvGraphicFramePr>
        <p:xfrm>
          <a:off x="304982" y="1979589"/>
          <a:ext cx="6399996" cy="864000"/>
        </p:xfrm>
        <a:graphic>
          <a:graphicData uri="http://schemas.openxmlformats.org/presentationml/2006/ole">
            <mc:AlternateContent xmlns:mc="http://schemas.openxmlformats.org/markup-compatibility/2006">
              <mc:Choice xmlns:v="urn:schemas-microsoft-com:vml" Requires="v">
                <p:oleObj spid="_x0000_s495923" name="Equation" r:id="rId3" imgW="3276360" imgH="444240" progId="Equation.DSMT4">
                  <p:embed/>
                </p:oleObj>
              </mc:Choice>
              <mc:Fallback>
                <p:oleObj name="Equation" r:id="rId3" imgW="3276360" imgH="444240" progId="Equation.DSMT4">
                  <p:embed/>
                  <p:pic>
                    <p:nvPicPr>
                      <p:cNvPr id="12" name="1 Objeto"/>
                      <p:cNvPicPr>
                        <a:picLocks noChangeAspect="1" noChangeArrowheads="1"/>
                      </p:cNvPicPr>
                      <p:nvPr/>
                    </p:nvPicPr>
                    <p:blipFill>
                      <a:blip r:embed="rId4"/>
                      <a:srcRect/>
                      <a:stretch>
                        <a:fillRect/>
                      </a:stretch>
                    </p:blipFill>
                    <p:spPr bwMode="auto">
                      <a:xfrm>
                        <a:off x="304982" y="1979589"/>
                        <a:ext cx="6399996" cy="864000"/>
                      </a:xfrm>
                      <a:prstGeom prst="rect">
                        <a:avLst/>
                      </a:prstGeom>
                      <a:solidFill>
                        <a:schemeClr val="accent6">
                          <a:lumMod val="40000"/>
                          <a:lumOff val="60000"/>
                        </a:schemeClr>
                      </a:solidFill>
                      <a:ln>
                        <a:noFill/>
                      </a:ln>
                    </p:spPr>
                  </p:pic>
                </p:oleObj>
              </mc:Fallback>
            </mc:AlternateContent>
          </a:graphicData>
        </a:graphic>
      </p:graphicFrame>
      <p:sp>
        <p:nvSpPr>
          <p:cNvPr id="21" name="Rectángulo 20"/>
          <p:cNvSpPr/>
          <p:nvPr/>
        </p:nvSpPr>
        <p:spPr>
          <a:xfrm>
            <a:off x="6112" y="827903"/>
            <a:ext cx="748883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a:solidFill>
                  <a:srgbClr val="008000"/>
                </a:solidFill>
              </a:rPr>
              <a:t>Diseño del controlador en el dominio del tiempo discreto</a:t>
            </a:r>
            <a:r>
              <a:rPr lang="es-AR" sz="2000" b="1" dirty="0">
                <a:solidFill>
                  <a:srgbClr val="008000"/>
                </a:solidFill>
              </a:rPr>
              <a:t>:</a:t>
            </a:r>
          </a:p>
        </p:txBody>
      </p:sp>
      <p:sp>
        <p:nvSpPr>
          <p:cNvPr id="23" name="Rectángulo 22"/>
          <p:cNvSpPr/>
          <p:nvPr/>
        </p:nvSpPr>
        <p:spPr>
          <a:xfrm>
            <a:off x="191342" y="2856135"/>
            <a:ext cx="7013228" cy="677108"/>
          </a:xfrm>
          <a:prstGeom prst="rect">
            <a:avLst/>
          </a:prstGeom>
        </p:spPr>
        <p:txBody>
          <a:bodyPr wrap="square">
            <a:spAutoFit/>
          </a:bodyPr>
          <a:lstStyle/>
          <a:p>
            <a:pPr algn="just"/>
            <a:r>
              <a:rPr lang="es-AR" dirty="0">
                <a:solidFill>
                  <a:schemeClr val="accent5">
                    <a:lumMod val="75000"/>
                  </a:schemeClr>
                </a:solidFill>
              </a:rPr>
              <a:t>A partir de la transformación conforme </a:t>
            </a:r>
            <a:r>
              <a:rPr lang="es-AR" sz="2000" i="1" dirty="0">
                <a:solidFill>
                  <a:schemeClr val="accent5">
                    <a:lumMod val="75000"/>
                  </a:schemeClr>
                </a:solidFill>
                <a:latin typeface="Times New Roman" panose="02020603050405020304" pitchFamily="18" charset="0"/>
                <a:cs typeface="Times New Roman" panose="02020603050405020304" pitchFamily="18" charset="0"/>
              </a:rPr>
              <a:t>z</a:t>
            </a:r>
            <a:r>
              <a:rPr lang="es-AR" sz="2000" dirty="0">
                <a:solidFill>
                  <a:schemeClr val="accent5">
                    <a:lumMod val="75000"/>
                  </a:schemeClr>
                </a:solidFill>
                <a:latin typeface="Times New Roman" panose="02020603050405020304" pitchFamily="18" charset="0"/>
                <a:cs typeface="Times New Roman" panose="02020603050405020304" pitchFamily="18" charset="0"/>
              </a:rPr>
              <a:t> = </a:t>
            </a:r>
            <a:r>
              <a:rPr lang="es-AR" sz="2000" i="1" dirty="0" err="1">
                <a:solidFill>
                  <a:schemeClr val="accent5">
                    <a:lumMod val="75000"/>
                  </a:schemeClr>
                </a:solidFill>
                <a:latin typeface="Times New Roman" panose="02020603050405020304" pitchFamily="18" charset="0"/>
                <a:cs typeface="Times New Roman" panose="02020603050405020304" pitchFamily="18" charset="0"/>
              </a:rPr>
              <a:t>e</a:t>
            </a:r>
            <a:r>
              <a:rPr lang="es-AR" sz="2000" i="1" baseline="30000" dirty="0" err="1">
                <a:solidFill>
                  <a:schemeClr val="accent5">
                    <a:lumMod val="75000"/>
                  </a:schemeClr>
                </a:solidFill>
                <a:latin typeface="Times New Roman" panose="02020603050405020304" pitchFamily="18" charset="0"/>
                <a:cs typeface="Times New Roman" panose="02020603050405020304" pitchFamily="18" charset="0"/>
              </a:rPr>
              <a:t>sT</a:t>
            </a:r>
            <a:r>
              <a:rPr lang="es-AR" dirty="0">
                <a:solidFill>
                  <a:schemeClr val="accent5">
                    <a:lumMod val="75000"/>
                  </a:schemeClr>
                </a:solidFill>
              </a:rPr>
              <a:t>, los polos dominantes a LC en el plano Z son:</a:t>
            </a:r>
          </a:p>
        </p:txBody>
      </p:sp>
      <p:graphicFrame>
        <p:nvGraphicFramePr>
          <p:cNvPr id="24" name="1 Objeto"/>
          <p:cNvGraphicFramePr>
            <a:graphicFrameLocks noChangeAspect="1"/>
          </p:cNvGraphicFramePr>
          <p:nvPr>
            <p:extLst>
              <p:ext uri="{D42A27DB-BD31-4B8C-83A1-F6EECF244321}">
                <p14:modId xmlns:p14="http://schemas.microsoft.com/office/powerpoint/2010/main" val="3749940585"/>
              </p:ext>
            </p:extLst>
          </p:nvPr>
        </p:nvGraphicFramePr>
        <p:xfrm>
          <a:off x="304982" y="3545789"/>
          <a:ext cx="6680200" cy="504825"/>
        </p:xfrm>
        <a:graphic>
          <a:graphicData uri="http://schemas.openxmlformats.org/presentationml/2006/ole">
            <mc:AlternateContent xmlns:mc="http://schemas.openxmlformats.org/markup-compatibility/2006">
              <mc:Choice xmlns:v="urn:schemas-microsoft-com:vml" Requires="v">
                <p:oleObj spid="_x0000_s495924" name="Equation" r:id="rId5" imgW="3352680" imgH="253800" progId="Equation.DSMT4">
                  <p:embed/>
                </p:oleObj>
              </mc:Choice>
              <mc:Fallback>
                <p:oleObj name="Equation" r:id="rId5" imgW="3352680" imgH="253800" progId="Equation.DSMT4">
                  <p:embed/>
                  <p:pic>
                    <p:nvPicPr>
                      <p:cNvPr id="24" name="1 Objeto"/>
                      <p:cNvPicPr>
                        <a:picLocks noChangeAspect="1" noChangeArrowheads="1"/>
                      </p:cNvPicPr>
                      <p:nvPr/>
                    </p:nvPicPr>
                    <p:blipFill>
                      <a:blip r:embed="rId6"/>
                      <a:srcRect/>
                      <a:stretch>
                        <a:fillRect/>
                      </a:stretch>
                    </p:blipFill>
                    <p:spPr bwMode="auto">
                      <a:xfrm>
                        <a:off x="304982" y="3545789"/>
                        <a:ext cx="6680200" cy="504825"/>
                      </a:xfrm>
                      <a:prstGeom prst="rect">
                        <a:avLst/>
                      </a:prstGeom>
                      <a:solidFill>
                        <a:schemeClr val="accent4">
                          <a:lumMod val="40000"/>
                          <a:lumOff val="60000"/>
                        </a:schemeClr>
                      </a:solidFill>
                      <a:ln>
                        <a:noFill/>
                      </a:ln>
                    </p:spPr>
                  </p:pic>
                </p:oleObj>
              </mc:Fallback>
            </mc:AlternateContent>
          </a:graphicData>
        </a:graphic>
      </p:graphicFrame>
      <p:sp>
        <p:nvSpPr>
          <p:cNvPr id="26" name="Rectángulo 25"/>
          <p:cNvSpPr/>
          <p:nvPr/>
        </p:nvSpPr>
        <p:spPr>
          <a:xfrm>
            <a:off x="169427" y="4085275"/>
            <a:ext cx="6247163" cy="369332"/>
          </a:xfrm>
          <a:prstGeom prst="rect">
            <a:avLst/>
          </a:prstGeom>
        </p:spPr>
        <p:txBody>
          <a:bodyPr wrap="square">
            <a:spAutoFit/>
          </a:bodyPr>
          <a:lstStyle/>
          <a:p>
            <a:pPr algn="just"/>
            <a:r>
              <a:rPr lang="es-AR" dirty="0">
                <a:solidFill>
                  <a:schemeClr val="accent5">
                    <a:lumMod val="75000"/>
                  </a:schemeClr>
                </a:solidFill>
              </a:rPr>
              <a:t>Se propone diseñar un controlador de adelanto de fase:</a:t>
            </a:r>
          </a:p>
        </p:txBody>
      </p:sp>
      <p:graphicFrame>
        <p:nvGraphicFramePr>
          <p:cNvPr id="28" name="1 Objeto"/>
          <p:cNvGraphicFramePr>
            <a:graphicFrameLocks noChangeAspect="1"/>
          </p:cNvGraphicFramePr>
          <p:nvPr>
            <p:extLst>
              <p:ext uri="{D42A27DB-BD31-4B8C-83A1-F6EECF244321}">
                <p14:modId xmlns:p14="http://schemas.microsoft.com/office/powerpoint/2010/main" val="276046329"/>
              </p:ext>
            </p:extLst>
          </p:nvPr>
        </p:nvGraphicFramePr>
        <p:xfrm>
          <a:off x="5834063" y="5075238"/>
          <a:ext cx="6197600" cy="698500"/>
        </p:xfrm>
        <a:graphic>
          <a:graphicData uri="http://schemas.openxmlformats.org/presentationml/2006/ole">
            <mc:AlternateContent xmlns:mc="http://schemas.openxmlformats.org/markup-compatibility/2006">
              <mc:Choice xmlns:v="urn:schemas-microsoft-com:vml" Requires="v">
                <p:oleObj spid="_x0000_s495925" name="Equation" r:id="rId7" imgW="3695400" imgH="419040" progId="Equation.DSMT4">
                  <p:embed/>
                </p:oleObj>
              </mc:Choice>
              <mc:Fallback>
                <p:oleObj name="Equation" r:id="rId7" imgW="3695400" imgH="419040" progId="Equation.DSMT4">
                  <p:embed/>
                  <p:pic>
                    <p:nvPicPr>
                      <p:cNvPr id="28" name="1 Objeto"/>
                      <p:cNvPicPr>
                        <a:picLocks noChangeAspect="1" noChangeArrowheads="1"/>
                      </p:cNvPicPr>
                      <p:nvPr/>
                    </p:nvPicPr>
                    <p:blipFill>
                      <a:blip r:embed="rId8"/>
                      <a:srcRect/>
                      <a:stretch>
                        <a:fillRect/>
                      </a:stretch>
                    </p:blipFill>
                    <p:spPr bwMode="auto">
                      <a:xfrm>
                        <a:off x="5834063" y="5075238"/>
                        <a:ext cx="6197600" cy="698500"/>
                      </a:xfrm>
                      <a:prstGeom prst="rect">
                        <a:avLst/>
                      </a:prstGeom>
                      <a:noFill/>
                      <a:ln>
                        <a:noFill/>
                      </a:ln>
                    </p:spPr>
                  </p:pic>
                </p:oleObj>
              </mc:Fallback>
            </mc:AlternateContent>
          </a:graphicData>
        </a:graphic>
      </p:graphicFrame>
      <p:sp>
        <p:nvSpPr>
          <p:cNvPr id="13" name="Rectángulo 12"/>
          <p:cNvSpPr/>
          <p:nvPr/>
        </p:nvSpPr>
        <p:spPr>
          <a:xfrm>
            <a:off x="175387" y="5746693"/>
            <a:ext cx="6121529" cy="938719"/>
          </a:xfrm>
          <a:prstGeom prst="rect">
            <a:avLst/>
          </a:prstGeom>
        </p:spPr>
        <p:txBody>
          <a:bodyPr wrap="square">
            <a:spAutoFit/>
          </a:bodyPr>
          <a:lstStyle/>
          <a:p>
            <a:pPr algn="just"/>
            <a:r>
              <a:rPr lang="es-AR" dirty="0">
                <a:solidFill>
                  <a:schemeClr val="accent5">
                    <a:lumMod val="75000"/>
                  </a:schemeClr>
                </a:solidFill>
              </a:rPr>
              <a:t>Como parte del diseño, se cancela el polo dominante de </a:t>
            </a:r>
            <a:r>
              <a:rPr lang="es-AR" sz="1900" i="1" dirty="0" err="1">
                <a:solidFill>
                  <a:schemeClr val="accent5">
                    <a:lumMod val="75000"/>
                  </a:schemeClr>
                </a:solidFill>
                <a:latin typeface="Times New Roman" panose="02020603050405020304" pitchFamily="18" charset="0"/>
                <a:cs typeface="Times New Roman" panose="02020603050405020304" pitchFamily="18" charset="0"/>
              </a:rPr>
              <a:t>G</a:t>
            </a:r>
            <a:r>
              <a:rPr lang="es-AR" sz="1900" i="1" baseline="-25000" dirty="0" err="1">
                <a:solidFill>
                  <a:schemeClr val="accent5">
                    <a:lumMod val="75000"/>
                  </a:schemeClr>
                </a:solidFill>
                <a:latin typeface="Times New Roman" panose="02020603050405020304" pitchFamily="18" charset="0"/>
                <a:cs typeface="Times New Roman" panose="02020603050405020304" pitchFamily="18" charset="0"/>
              </a:rPr>
              <a:t>pda</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sz="1900" i="1" dirty="0">
                <a:solidFill>
                  <a:schemeClr val="accent5">
                    <a:lumMod val="75000"/>
                  </a:schemeClr>
                </a:solidFill>
                <a:latin typeface="Times New Roman" panose="02020603050405020304" pitchFamily="18" charset="0"/>
                <a:cs typeface="Times New Roman" panose="02020603050405020304" pitchFamily="18" charset="0"/>
              </a:rPr>
              <a:t>z</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dirty="0">
                <a:solidFill>
                  <a:schemeClr val="accent5">
                    <a:lumMod val="75000"/>
                  </a:schemeClr>
                </a:solidFill>
              </a:rPr>
              <a:t> con </a:t>
            </a:r>
            <a:r>
              <a:rPr lang="es-AR" sz="1900" i="1" dirty="0">
                <a:solidFill>
                  <a:schemeClr val="accent5">
                    <a:lumMod val="75000"/>
                  </a:schemeClr>
                </a:solidFill>
                <a:latin typeface="Times New Roman" panose="02020603050405020304" pitchFamily="18" charset="0"/>
                <a:cs typeface="Times New Roman" panose="02020603050405020304" pitchFamily="18" charset="0"/>
              </a:rPr>
              <a:t>a</a:t>
            </a:r>
            <a:r>
              <a:rPr lang="es-AR" sz="1900" dirty="0">
                <a:solidFill>
                  <a:schemeClr val="accent5">
                    <a:lumMod val="75000"/>
                  </a:schemeClr>
                </a:solidFill>
                <a:latin typeface="Times New Roman" panose="02020603050405020304" pitchFamily="18" charset="0"/>
                <a:cs typeface="Times New Roman" panose="02020603050405020304" pitchFamily="18" charset="0"/>
              </a:rPr>
              <a:t> = 0,722 rad/s, y</a:t>
            </a:r>
            <a:r>
              <a:rPr lang="es-AR" dirty="0">
                <a:solidFill>
                  <a:schemeClr val="accent5">
                    <a:lumMod val="75000"/>
                  </a:schemeClr>
                </a:solidFill>
              </a:rPr>
              <a:t> el polo </a:t>
            </a:r>
            <a:r>
              <a:rPr lang="es-AR" sz="1900" i="1" dirty="0">
                <a:solidFill>
                  <a:schemeClr val="accent5">
                    <a:lumMod val="75000"/>
                  </a:schemeClr>
                </a:solidFill>
                <a:latin typeface="Times New Roman" panose="02020603050405020304" pitchFamily="18" charset="0"/>
                <a:cs typeface="Times New Roman" panose="02020603050405020304" pitchFamily="18" charset="0"/>
              </a:rPr>
              <a:t>b</a:t>
            </a:r>
            <a:r>
              <a:rPr lang="es-AR" dirty="0">
                <a:solidFill>
                  <a:schemeClr val="accent5">
                    <a:lumMod val="75000"/>
                  </a:schemeClr>
                </a:solidFill>
              </a:rPr>
              <a:t> se diseña mediante la condición de fase del LGR</a:t>
            </a:r>
          </a:p>
        </p:txBody>
      </p:sp>
      <p:graphicFrame>
        <p:nvGraphicFramePr>
          <p:cNvPr id="14" name="1 Objeto"/>
          <p:cNvGraphicFramePr>
            <a:graphicFrameLocks noChangeAspect="1"/>
          </p:cNvGraphicFramePr>
          <p:nvPr>
            <p:extLst>
              <p:ext uri="{D42A27DB-BD31-4B8C-83A1-F6EECF244321}">
                <p14:modId xmlns:p14="http://schemas.microsoft.com/office/powerpoint/2010/main" val="2677679230"/>
              </p:ext>
            </p:extLst>
          </p:nvPr>
        </p:nvGraphicFramePr>
        <p:xfrm>
          <a:off x="7316788" y="5978525"/>
          <a:ext cx="4237037" cy="698500"/>
        </p:xfrm>
        <a:graphic>
          <a:graphicData uri="http://schemas.openxmlformats.org/presentationml/2006/ole">
            <mc:AlternateContent xmlns:mc="http://schemas.openxmlformats.org/markup-compatibility/2006">
              <mc:Choice xmlns:v="urn:schemas-microsoft-com:vml" Requires="v">
                <p:oleObj spid="_x0000_s495926" name="Equation" r:id="rId9" imgW="2527200" imgH="419040" progId="Equation.DSMT4">
                  <p:embed/>
                </p:oleObj>
              </mc:Choice>
              <mc:Fallback>
                <p:oleObj name="Equation" r:id="rId9" imgW="2527200" imgH="419040" progId="Equation.DSMT4">
                  <p:embed/>
                  <p:pic>
                    <p:nvPicPr>
                      <p:cNvPr id="14" name="1 Objeto"/>
                      <p:cNvPicPr>
                        <a:picLocks noChangeAspect="1" noChangeArrowheads="1"/>
                      </p:cNvPicPr>
                      <p:nvPr/>
                    </p:nvPicPr>
                    <p:blipFill>
                      <a:blip r:embed="rId10"/>
                      <a:srcRect/>
                      <a:stretch>
                        <a:fillRect/>
                      </a:stretch>
                    </p:blipFill>
                    <p:spPr bwMode="auto">
                      <a:xfrm>
                        <a:off x="7316788" y="5978525"/>
                        <a:ext cx="4237037" cy="698500"/>
                      </a:xfrm>
                      <a:prstGeom prst="rect">
                        <a:avLst/>
                      </a:prstGeom>
                      <a:noFill/>
                      <a:ln>
                        <a:solidFill>
                          <a:schemeClr val="tx1">
                            <a:lumMod val="50000"/>
                            <a:lumOff val="50000"/>
                          </a:schemeClr>
                        </a:solidFill>
                      </a:ln>
                    </p:spPr>
                  </p:pic>
                </p:oleObj>
              </mc:Fallback>
            </mc:AlternateContent>
          </a:graphicData>
        </a:graphic>
      </p:graphicFrame>
      <p:graphicFrame>
        <p:nvGraphicFramePr>
          <p:cNvPr id="17" name="1 Objeto"/>
          <p:cNvGraphicFramePr>
            <a:graphicFrameLocks noChangeAspect="1"/>
          </p:cNvGraphicFramePr>
          <p:nvPr/>
        </p:nvGraphicFramePr>
        <p:xfrm>
          <a:off x="320675" y="4446588"/>
          <a:ext cx="2063750" cy="720725"/>
        </p:xfrm>
        <a:graphic>
          <a:graphicData uri="http://schemas.openxmlformats.org/presentationml/2006/ole">
            <mc:AlternateContent xmlns:mc="http://schemas.openxmlformats.org/markup-compatibility/2006">
              <mc:Choice xmlns:v="urn:schemas-microsoft-com:vml" Requires="v">
                <p:oleObj spid="_x0000_s495927" name="Equation" r:id="rId11" imgW="1193760" imgH="419040" progId="Equation.DSMT4">
                  <p:embed/>
                </p:oleObj>
              </mc:Choice>
              <mc:Fallback>
                <p:oleObj name="Equation" r:id="rId11" imgW="1193760" imgH="419040" progId="Equation.DSMT4">
                  <p:embed/>
                  <p:pic>
                    <p:nvPicPr>
                      <p:cNvPr id="17" name="1 Objeto"/>
                      <p:cNvPicPr>
                        <a:picLocks noChangeAspect="1" noChangeArrowheads="1"/>
                      </p:cNvPicPr>
                      <p:nvPr/>
                    </p:nvPicPr>
                    <p:blipFill>
                      <a:blip r:embed="rId12"/>
                      <a:srcRect/>
                      <a:stretch>
                        <a:fillRect/>
                      </a:stretch>
                    </p:blipFill>
                    <p:spPr bwMode="auto">
                      <a:xfrm>
                        <a:off x="320675" y="4446588"/>
                        <a:ext cx="2063750" cy="720725"/>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244688" y="287024"/>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20" name="Rectángulo 19"/>
          <p:cNvSpPr/>
          <p:nvPr/>
        </p:nvSpPr>
        <p:spPr>
          <a:xfrm>
            <a:off x="169427" y="5214347"/>
            <a:ext cx="6247163" cy="369332"/>
          </a:xfrm>
          <a:prstGeom prst="rect">
            <a:avLst/>
          </a:prstGeom>
        </p:spPr>
        <p:txBody>
          <a:bodyPr wrap="square">
            <a:spAutoFit/>
          </a:bodyPr>
          <a:lstStyle/>
          <a:p>
            <a:pPr algn="just"/>
            <a:r>
              <a:rPr lang="es-AR" dirty="0">
                <a:solidFill>
                  <a:schemeClr val="accent5">
                    <a:lumMod val="75000"/>
                  </a:schemeClr>
                </a:solidFill>
              </a:rPr>
              <a:t>La FT de LA en tiempo discreto para el diseño resulta:</a:t>
            </a:r>
          </a:p>
        </p:txBody>
      </p:sp>
      <p:sp>
        <p:nvSpPr>
          <p:cNvPr id="8" name="Flecha derecha 7"/>
          <p:cNvSpPr/>
          <p:nvPr/>
        </p:nvSpPr>
        <p:spPr>
          <a:xfrm>
            <a:off x="6484490" y="6165304"/>
            <a:ext cx="72008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8419075" y="740234"/>
            <a:ext cx="3560438" cy="1446550"/>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smtClean="0">
                <a:solidFill>
                  <a:srgbClr val="FF3300"/>
                </a:solidFill>
                <a:latin typeface="Times New Roman" panose="02020603050405020304" pitchFamily="18" charset="0"/>
                <a:cs typeface="Times New Roman" panose="02020603050405020304" pitchFamily="18" charset="0"/>
              </a:rPr>
              <a:t>) con una posible posición del polo </a:t>
            </a:r>
            <a:r>
              <a:rPr lang="es-AR" sz="2200" i="1" dirty="0" smtClean="0">
                <a:solidFill>
                  <a:srgbClr val="FF3300"/>
                </a:solidFill>
                <a:latin typeface="Times New Roman" panose="02020603050405020304" pitchFamily="18" charset="0"/>
                <a:cs typeface="Times New Roman" panose="02020603050405020304" pitchFamily="18" charset="0"/>
              </a:rPr>
              <a:t>b </a:t>
            </a:r>
            <a:r>
              <a:rPr lang="es-AR" sz="2200" dirty="0" smtClean="0">
                <a:solidFill>
                  <a:srgbClr val="FF3300"/>
                </a:solidFill>
                <a:latin typeface="Times New Roman" panose="02020603050405020304" pitchFamily="18" charset="0"/>
                <a:cs typeface="Times New Roman" panose="02020603050405020304" pitchFamily="18" charset="0"/>
              </a:rPr>
              <a:t>del compensador. </a:t>
            </a:r>
            <a:r>
              <a:rPr lang="es-AR" sz="2200" i="1" dirty="0" smtClean="0">
                <a:solidFill>
                  <a:srgbClr val="FF3300"/>
                </a:solidFill>
                <a:latin typeface="Times New Roman" panose="02020603050405020304" pitchFamily="18" charset="0"/>
                <a:cs typeface="Times New Roman" panose="02020603050405020304" pitchFamily="18" charset="0"/>
              </a:rPr>
              <a:t>T</a:t>
            </a:r>
            <a:r>
              <a:rPr lang="es-AR" sz="2200" dirty="0" smtClean="0">
                <a:solidFill>
                  <a:srgbClr val="FF3300"/>
                </a:solidFill>
                <a:latin typeface="Times New Roman" panose="02020603050405020304" pitchFamily="18" charset="0"/>
                <a:cs typeface="Times New Roman" panose="02020603050405020304" pitchFamily="18" charset="0"/>
              </a:rPr>
              <a:t> = 0,1629 s</a:t>
            </a:r>
            <a:r>
              <a:rPr lang="es-AR" dirty="0" smtClean="0">
                <a:solidFill>
                  <a:srgbClr val="FF3300"/>
                </a:solidFill>
              </a:rPr>
              <a:t> </a:t>
            </a:r>
            <a:endParaRPr lang="es-AR" dirty="0">
              <a:solidFill>
                <a:srgbClr val="FF3300"/>
              </a:solidFill>
            </a:endParaRPr>
          </a:p>
        </p:txBody>
      </p:sp>
      <p:pic>
        <p:nvPicPr>
          <p:cNvPr id="7" name="Imagen 6"/>
          <p:cNvPicPr>
            <a:picLocks noChangeAspect="1"/>
          </p:cNvPicPr>
          <p:nvPr/>
        </p:nvPicPr>
        <p:blipFill>
          <a:blip r:embed="rId13"/>
          <a:stretch>
            <a:fillRect/>
          </a:stretch>
        </p:blipFill>
        <p:spPr>
          <a:xfrm>
            <a:off x="5940060" y="2055915"/>
            <a:ext cx="6292800" cy="3000002"/>
          </a:xfrm>
          <a:prstGeom prst="rect">
            <a:avLst/>
          </a:prstGeom>
        </p:spPr>
      </p:pic>
      <p:sp>
        <p:nvSpPr>
          <p:cNvPr id="25" name="Flecha derecha 24"/>
          <p:cNvSpPr/>
          <p:nvPr/>
        </p:nvSpPr>
        <p:spPr>
          <a:xfrm rot="5400000">
            <a:off x="10417224" y="2279903"/>
            <a:ext cx="412978" cy="37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5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19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123340" y="1275059"/>
            <a:ext cx="3191522" cy="369332"/>
          </a:xfrm>
          <a:prstGeom prst="rect">
            <a:avLst/>
          </a:prstGeom>
        </p:spPr>
        <p:txBody>
          <a:bodyPr wrap="square">
            <a:spAutoFit/>
          </a:bodyPr>
          <a:lstStyle/>
          <a:p>
            <a:pPr algn="just"/>
            <a:r>
              <a:rPr lang="es-AR" dirty="0">
                <a:solidFill>
                  <a:schemeClr val="accent5">
                    <a:lumMod val="75000"/>
                  </a:schemeClr>
                </a:solidFill>
              </a:rPr>
              <a:t>La condición de fase resulta:</a:t>
            </a:r>
          </a:p>
        </p:txBody>
      </p:sp>
      <p:sp>
        <p:nvSpPr>
          <p:cNvPr id="21" name="Rectángulo 20"/>
          <p:cNvSpPr/>
          <p:nvPr/>
        </p:nvSpPr>
        <p:spPr>
          <a:xfrm>
            <a:off x="6112" y="827903"/>
            <a:ext cx="748883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a:solidFill>
                  <a:srgbClr val="008000"/>
                </a:solidFill>
              </a:rPr>
              <a:t>Diseño del controlador en el dominio del tiempo discreto</a:t>
            </a:r>
            <a:r>
              <a:rPr lang="es-AR" sz="2000" b="1" dirty="0">
                <a:solidFill>
                  <a:srgbClr val="008000"/>
                </a:solidFill>
              </a:rPr>
              <a:t>:</a:t>
            </a:r>
          </a:p>
        </p:txBody>
      </p:sp>
      <p:sp>
        <p:nvSpPr>
          <p:cNvPr id="26" name="Rectángulo 25"/>
          <p:cNvSpPr/>
          <p:nvPr/>
        </p:nvSpPr>
        <p:spPr>
          <a:xfrm>
            <a:off x="102143" y="4037375"/>
            <a:ext cx="5357137" cy="646331"/>
          </a:xfrm>
          <a:prstGeom prst="rect">
            <a:avLst/>
          </a:prstGeom>
        </p:spPr>
        <p:txBody>
          <a:bodyPr wrap="square">
            <a:spAutoFit/>
          </a:bodyPr>
          <a:lstStyle/>
          <a:p>
            <a:pPr algn="just"/>
            <a:r>
              <a:rPr lang="es-AR" dirty="0">
                <a:solidFill>
                  <a:schemeClr val="accent5">
                    <a:lumMod val="75000"/>
                  </a:schemeClr>
                </a:solidFill>
              </a:rPr>
              <a:t>De la constelación de polos de LA, la posición del polo </a:t>
            </a:r>
            <a:r>
              <a:rPr lang="es-AR" i="1" dirty="0">
                <a:solidFill>
                  <a:schemeClr val="accent5">
                    <a:lumMod val="75000"/>
                  </a:schemeClr>
                </a:solidFill>
              </a:rPr>
              <a:t>b</a:t>
            </a:r>
            <a:r>
              <a:rPr lang="es-AR" dirty="0">
                <a:solidFill>
                  <a:schemeClr val="accent5">
                    <a:lumMod val="75000"/>
                  </a:schemeClr>
                </a:solidFill>
              </a:rPr>
              <a:t> se calcula de la siguiente forma:</a:t>
            </a:r>
          </a:p>
        </p:txBody>
      </p:sp>
      <p:graphicFrame>
        <p:nvGraphicFramePr>
          <p:cNvPr id="17" name="1 Objeto"/>
          <p:cNvGraphicFramePr>
            <a:graphicFrameLocks noChangeAspect="1"/>
          </p:cNvGraphicFramePr>
          <p:nvPr>
            <p:extLst>
              <p:ext uri="{D42A27DB-BD31-4B8C-83A1-F6EECF244321}">
                <p14:modId xmlns:p14="http://schemas.microsoft.com/office/powerpoint/2010/main" val="3308939859"/>
              </p:ext>
            </p:extLst>
          </p:nvPr>
        </p:nvGraphicFramePr>
        <p:xfrm>
          <a:off x="240134" y="4716928"/>
          <a:ext cx="3997326" cy="742950"/>
        </p:xfrm>
        <a:graphic>
          <a:graphicData uri="http://schemas.openxmlformats.org/presentationml/2006/ole">
            <mc:AlternateContent xmlns:mc="http://schemas.openxmlformats.org/markup-compatibility/2006">
              <mc:Choice xmlns:v="urn:schemas-microsoft-com:vml" Requires="v">
                <p:oleObj spid="_x0000_s508400" name="Equation" r:id="rId3" imgW="2311200" imgH="431640" progId="Equation.DSMT4">
                  <p:embed/>
                </p:oleObj>
              </mc:Choice>
              <mc:Fallback>
                <p:oleObj name="Equation" r:id="rId3" imgW="2311200" imgH="431640" progId="Equation.DSMT4">
                  <p:embed/>
                  <p:pic>
                    <p:nvPicPr>
                      <p:cNvPr id="17" name="1 Objeto"/>
                      <p:cNvPicPr>
                        <a:picLocks noChangeAspect="1" noChangeArrowheads="1"/>
                      </p:cNvPicPr>
                      <p:nvPr/>
                    </p:nvPicPr>
                    <p:blipFill>
                      <a:blip r:embed="rId4"/>
                      <a:srcRect/>
                      <a:stretch>
                        <a:fillRect/>
                      </a:stretch>
                    </p:blipFill>
                    <p:spPr bwMode="auto">
                      <a:xfrm>
                        <a:off x="240134" y="4716928"/>
                        <a:ext cx="3997326" cy="742950"/>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386277" y="275726"/>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20" name="Rectángulo 19"/>
          <p:cNvSpPr/>
          <p:nvPr/>
        </p:nvSpPr>
        <p:spPr>
          <a:xfrm>
            <a:off x="118664" y="5454825"/>
            <a:ext cx="6247163" cy="369332"/>
          </a:xfrm>
          <a:prstGeom prst="rect">
            <a:avLst/>
          </a:prstGeom>
        </p:spPr>
        <p:txBody>
          <a:bodyPr wrap="square">
            <a:spAutoFit/>
          </a:bodyPr>
          <a:lstStyle/>
          <a:p>
            <a:pPr algn="just"/>
            <a:r>
              <a:rPr lang="es-AR" dirty="0">
                <a:solidFill>
                  <a:schemeClr val="accent5">
                    <a:lumMod val="75000"/>
                  </a:schemeClr>
                </a:solidFill>
              </a:rPr>
              <a:t>De la condición de magnitud se calcula la ganancia Kc:</a:t>
            </a:r>
          </a:p>
        </p:txBody>
      </p:sp>
      <p:sp>
        <p:nvSpPr>
          <p:cNvPr id="22" name="Rectángulo 21"/>
          <p:cNvSpPr/>
          <p:nvPr/>
        </p:nvSpPr>
        <p:spPr>
          <a:xfrm>
            <a:off x="7392144" y="1299129"/>
            <a:ext cx="4719143" cy="1107996"/>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a:t>
            </a:r>
            <a:r>
              <a:rPr lang="es-AR" sz="2200" dirty="0" smtClean="0">
                <a:solidFill>
                  <a:srgbClr val="FF3300"/>
                </a:solidFill>
                <a:latin typeface="Times New Roman" panose="02020603050405020304" pitchFamily="18" charset="0"/>
                <a:cs typeface="Times New Roman" panose="02020603050405020304" pitchFamily="18" charset="0"/>
              </a:rPr>
              <a:t>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a:solidFill>
                  <a:srgbClr val="FF3300"/>
                </a:solidFill>
                <a:latin typeface="Times New Roman" panose="02020603050405020304" pitchFamily="18" charset="0"/>
                <a:cs typeface="Times New Roman" panose="02020603050405020304" pitchFamily="18" charset="0"/>
              </a:rPr>
              <a:t>) resultante </a:t>
            </a:r>
            <a:r>
              <a:rPr lang="es-AR" sz="2200" dirty="0" smtClean="0">
                <a:solidFill>
                  <a:srgbClr val="FF3300"/>
                </a:solidFill>
                <a:latin typeface="Times New Roman" panose="02020603050405020304" pitchFamily="18" charset="0"/>
                <a:cs typeface="Times New Roman" panose="02020603050405020304" pitchFamily="18" charset="0"/>
              </a:rPr>
              <a:t>luego del diseño del polo </a:t>
            </a:r>
            <a:r>
              <a:rPr lang="es-AR" sz="2200" i="1" dirty="0" smtClean="0">
                <a:solidFill>
                  <a:srgbClr val="FF3300"/>
                </a:solidFill>
                <a:latin typeface="Times New Roman" panose="02020603050405020304" pitchFamily="18" charset="0"/>
                <a:cs typeface="Times New Roman" panose="02020603050405020304" pitchFamily="18" charset="0"/>
              </a:rPr>
              <a:t>b</a:t>
            </a:r>
            <a:r>
              <a:rPr lang="es-AR" sz="2200" dirty="0" smtClean="0">
                <a:solidFill>
                  <a:srgbClr val="FF3300"/>
                </a:solidFill>
                <a:latin typeface="Times New Roman" panose="02020603050405020304" pitchFamily="18" charset="0"/>
                <a:cs typeface="Times New Roman" panose="02020603050405020304" pitchFamily="18" charset="0"/>
              </a:rPr>
              <a:t> del compensador para </a:t>
            </a:r>
            <a:r>
              <a:rPr lang="es-AR" sz="2200" i="1" dirty="0" smtClean="0">
                <a:solidFill>
                  <a:srgbClr val="FF3300"/>
                </a:solidFill>
                <a:latin typeface="Times New Roman" panose="02020603050405020304" pitchFamily="18" charset="0"/>
                <a:cs typeface="Times New Roman" panose="02020603050405020304" pitchFamily="18" charset="0"/>
              </a:rPr>
              <a:t>T</a:t>
            </a:r>
            <a:r>
              <a:rPr lang="es-AR" sz="2200" dirty="0" smtClean="0">
                <a:solidFill>
                  <a:srgbClr val="FF3300"/>
                </a:solidFill>
                <a:latin typeface="Times New Roman" panose="02020603050405020304" pitchFamily="18" charset="0"/>
                <a:cs typeface="Times New Roman" panose="02020603050405020304" pitchFamily="18" charset="0"/>
              </a:rPr>
              <a:t> = 0,1629 s</a:t>
            </a:r>
            <a:r>
              <a:rPr lang="es-AR" dirty="0" smtClean="0">
                <a:solidFill>
                  <a:srgbClr val="FF3300"/>
                </a:solidFill>
              </a:rPr>
              <a:t> </a:t>
            </a:r>
            <a:endParaRPr lang="es-AR" dirty="0">
              <a:solidFill>
                <a:srgbClr val="FF3300"/>
              </a:solidFill>
            </a:endParaRPr>
          </a:p>
        </p:txBody>
      </p:sp>
      <p:graphicFrame>
        <p:nvGraphicFramePr>
          <p:cNvPr id="25" name="1 Objeto">
            <a:extLst>
              <a:ext uri="{FF2B5EF4-FFF2-40B4-BE49-F238E27FC236}">
                <a16:creationId xmlns:a16="http://schemas.microsoft.com/office/drawing/2014/main" id="{3F33FAB9-C05B-4909-A1FF-7CE40C7B6A1F}"/>
              </a:ext>
            </a:extLst>
          </p:cNvPr>
          <p:cNvGraphicFramePr>
            <a:graphicFrameLocks noChangeAspect="1"/>
          </p:cNvGraphicFramePr>
          <p:nvPr>
            <p:extLst>
              <p:ext uri="{D42A27DB-BD31-4B8C-83A1-F6EECF244321}">
                <p14:modId xmlns:p14="http://schemas.microsoft.com/office/powerpoint/2010/main" val="2511738116"/>
              </p:ext>
            </p:extLst>
          </p:nvPr>
        </p:nvGraphicFramePr>
        <p:xfrm>
          <a:off x="3432090" y="1228013"/>
          <a:ext cx="2984500" cy="455612"/>
        </p:xfrm>
        <a:graphic>
          <a:graphicData uri="http://schemas.openxmlformats.org/presentationml/2006/ole">
            <mc:AlternateContent xmlns:mc="http://schemas.openxmlformats.org/markup-compatibility/2006">
              <mc:Choice xmlns:v="urn:schemas-microsoft-com:vml" Requires="v">
                <p:oleObj spid="_x0000_s508401" name="Equation" r:id="rId5" imgW="1498320" imgH="228600" progId="Equation.DSMT4">
                  <p:embed/>
                </p:oleObj>
              </mc:Choice>
              <mc:Fallback>
                <p:oleObj name="Equation" r:id="rId5" imgW="1498320" imgH="228600" progId="Equation.DSMT4">
                  <p:embed/>
                  <p:pic>
                    <p:nvPicPr>
                      <p:cNvPr id="24" name="1 Objeto"/>
                      <p:cNvPicPr>
                        <a:picLocks noChangeAspect="1" noChangeArrowheads="1"/>
                      </p:cNvPicPr>
                      <p:nvPr/>
                    </p:nvPicPr>
                    <p:blipFill>
                      <a:blip r:embed="rId6"/>
                      <a:srcRect/>
                      <a:stretch>
                        <a:fillRect/>
                      </a:stretch>
                    </p:blipFill>
                    <p:spPr bwMode="auto">
                      <a:xfrm>
                        <a:off x="3432090" y="1228013"/>
                        <a:ext cx="2984500" cy="455612"/>
                      </a:xfrm>
                      <a:prstGeom prst="rect">
                        <a:avLst/>
                      </a:prstGeom>
                      <a:solidFill>
                        <a:schemeClr val="accent4">
                          <a:lumMod val="40000"/>
                          <a:lumOff val="60000"/>
                        </a:schemeClr>
                      </a:solidFill>
                      <a:ln>
                        <a:noFill/>
                      </a:ln>
                    </p:spPr>
                  </p:pic>
                </p:oleObj>
              </mc:Fallback>
            </mc:AlternateContent>
          </a:graphicData>
        </a:graphic>
      </p:graphicFrame>
      <p:sp>
        <p:nvSpPr>
          <p:cNvPr id="27" name="Rectángulo 26">
            <a:extLst>
              <a:ext uri="{FF2B5EF4-FFF2-40B4-BE49-F238E27FC236}">
                <a16:creationId xmlns:a16="http://schemas.microsoft.com/office/drawing/2014/main" id="{796790BF-E303-4F43-A018-3F921D9F7D27}"/>
              </a:ext>
            </a:extLst>
          </p:cNvPr>
          <p:cNvSpPr/>
          <p:nvPr/>
        </p:nvSpPr>
        <p:spPr>
          <a:xfrm>
            <a:off x="123340" y="1870946"/>
            <a:ext cx="2762473" cy="369332"/>
          </a:xfrm>
          <a:prstGeom prst="rect">
            <a:avLst/>
          </a:prstGeom>
        </p:spPr>
        <p:txBody>
          <a:bodyPr wrap="square">
            <a:spAutoFit/>
          </a:bodyPr>
          <a:lstStyle/>
          <a:p>
            <a:pPr algn="just"/>
            <a:r>
              <a:rPr lang="es-AR" dirty="0">
                <a:solidFill>
                  <a:schemeClr val="accent5">
                    <a:lumMod val="75000"/>
                  </a:schemeClr>
                </a:solidFill>
              </a:rPr>
              <a:t>La deficiencia de fase es: </a:t>
            </a:r>
          </a:p>
        </p:txBody>
      </p:sp>
      <p:graphicFrame>
        <p:nvGraphicFramePr>
          <p:cNvPr id="29" name="1 Objeto">
            <a:extLst>
              <a:ext uri="{FF2B5EF4-FFF2-40B4-BE49-F238E27FC236}">
                <a16:creationId xmlns:a16="http://schemas.microsoft.com/office/drawing/2014/main" id="{8822F644-3573-4EDE-8A6F-2869AA71831F}"/>
              </a:ext>
            </a:extLst>
          </p:cNvPr>
          <p:cNvGraphicFramePr>
            <a:graphicFrameLocks noChangeAspect="1"/>
          </p:cNvGraphicFramePr>
          <p:nvPr>
            <p:extLst>
              <p:ext uri="{D42A27DB-BD31-4B8C-83A1-F6EECF244321}">
                <p14:modId xmlns:p14="http://schemas.microsoft.com/office/powerpoint/2010/main" val="835875759"/>
              </p:ext>
            </p:extLst>
          </p:nvPr>
        </p:nvGraphicFramePr>
        <p:xfrm>
          <a:off x="2885813" y="1831621"/>
          <a:ext cx="4246562" cy="455613"/>
        </p:xfrm>
        <a:graphic>
          <a:graphicData uri="http://schemas.openxmlformats.org/presentationml/2006/ole">
            <mc:AlternateContent xmlns:mc="http://schemas.openxmlformats.org/markup-compatibility/2006">
              <mc:Choice xmlns:v="urn:schemas-microsoft-com:vml" Requires="v">
                <p:oleObj spid="_x0000_s508402" name="Equation" r:id="rId7" imgW="2133360" imgH="228600" progId="Equation.DSMT4">
                  <p:embed/>
                </p:oleObj>
              </mc:Choice>
              <mc:Fallback>
                <p:oleObj name="Equation" r:id="rId7" imgW="2133360" imgH="228600" progId="Equation.DSMT4">
                  <p:embed/>
                  <p:pic>
                    <p:nvPicPr>
                      <p:cNvPr id="25" name="1 Objeto">
                        <a:extLst>
                          <a:ext uri="{FF2B5EF4-FFF2-40B4-BE49-F238E27FC236}">
                            <a16:creationId xmlns:a16="http://schemas.microsoft.com/office/drawing/2014/main" id="{3F33FAB9-C05B-4909-A1FF-7CE40C7B6A1F}"/>
                          </a:ext>
                        </a:extLst>
                      </p:cNvPr>
                      <p:cNvPicPr>
                        <a:picLocks noChangeAspect="1" noChangeArrowheads="1"/>
                      </p:cNvPicPr>
                      <p:nvPr/>
                    </p:nvPicPr>
                    <p:blipFill>
                      <a:blip r:embed="rId8"/>
                      <a:srcRect/>
                      <a:stretch>
                        <a:fillRect/>
                      </a:stretch>
                    </p:blipFill>
                    <p:spPr bwMode="auto">
                      <a:xfrm>
                        <a:off x="2885813" y="1831621"/>
                        <a:ext cx="4246562" cy="455613"/>
                      </a:xfrm>
                      <a:prstGeom prst="rect">
                        <a:avLst/>
                      </a:prstGeom>
                      <a:solidFill>
                        <a:schemeClr val="accent4">
                          <a:lumMod val="40000"/>
                          <a:lumOff val="60000"/>
                        </a:schemeClr>
                      </a:solidFill>
                      <a:ln>
                        <a:noFill/>
                      </a:ln>
                    </p:spPr>
                  </p:pic>
                </p:oleObj>
              </mc:Fallback>
            </mc:AlternateContent>
          </a:graphicData>
        </a:graphic>
      </p:graphicFrame>
      <p:sp>
        <p:nvSpPr>
          <p:cNvPr id="30" name="Rectángulo 29">
            <a:extLst>
              <a:ext uri="{FF2B5EF4-FFF2-40B4-BE49-F238E27FC236}">
                <a16:creationId xmlns:a16="http://schemas.microsoft.com/office/drawing/2014/main" id="{798B5461-DFA4-45EA-AE8E-465CB27E5708}"/>
              </a:ext>
            </a:extLst>
          </p:cNvPr>
          <p:cNvSpPr/>
          <p:nvPr/>
        </p:nvSpPr>
        <p:spPr>
          <a:xfrm>
            <a:off x="123340" y="2513789"/>
            <a:ext cx="4037599" cy="369332"/>
          </a:xfrm>
          <a:prstGeom prst="rect">
            <a:avLst/>
          </a:prstGeom>
        </p:spPr>
        <p:txBody>
          <a:bodyPr wrap="square">
            <a:spAutoFit/>
          </a:bodyPr>
          <a:lstStyle/>
          <a:p>
            <a:pPr algn="just"/>
            <a:r>
              <a:rPr lang="es-AR" dirty="0">
                <a:solidFill>
                  <a:schemeClr val="accent5">
                    <a:lumMod val="75000"/>
                  </a:schemeClr>
                </a:solidFill>
              </a:rPr>
              <a:t>Dado que la deficiencia de fase es (-): </a:t>
            </a:r>
          </a:p>
        </p:txBody>
      </p:sp>
      <p:graphicFrame>
        <p:nvGraphicFramePr>
          <p:cNvPr id="31" name="1 Objeto">
            <a:extLst>
              <a:ext uri="{FF2B5EF4-FFF2-40B4-BE49-F238E27FC236}">
                <a16:creationId xmlns:a16="http://schemas.microsoft.com/office/drawing/2014/main" id="{EFD2129E-B35B-49FA-9F5A-5F4A45381ACE}"/>
              </a:ext>
            </a:extLst>
          </p:cNvPr>
          <p:cNvGraphicFramePr>
            <a:graphicFrameLocks noChangeAspect="1"/>
          </p:cNvGraphicFramePr>
          <p:nvPr>
            <p:extLst>
              <p:ext uri="{D42A27DB-BD31-4B8C-83A1-F6EECF244321}">
                <p14:modId xmlns:p14="http://schemas.microsoft.com/office/powerpoint/2010/main" val="2294219435"/>
              </p:ext>
            </p:extLst>
          </p:nvPr>
        </p:nvGraphicFramePr>
        <p:xfrm>
          <a:off x="4328197" y="2485667"/>
          <a:ext cx="2251075" cy="430213"/>
        </p:xfrm>
        <a:graphic>
          <a:graphicData uri="http://schemas.openxmlformats.org/presentationml/2006/ole">
            <mc:AlternateContent xmlns:mc="http://schemas.openxmlformats.org/markup-compatibility/2006">
              <mc:Choice xmlns:v="urn:schemas-microsoft-com:vml" Requires="v">
                <p:oleObj spid="_x0000_s508403" name="Equation" r:id="rId9" imgW="1130040" imgH="215640" progId="Equation.DSMT4">
                  <p:embed/>
                </p:oleObj>
              </mc:Choice>
              <mc:Fallback>
                <p:oleObj name="Equation" r:id="rId9" imgW="1130040" imgH="215640" progId="Equation.DSMT4">
                  <p:embed/>
                  <p:pic>
                    <p:nvPicPr>
                      <p:cNvPr id="25" name="1 Objeto">
                        <a:extLst>
                          <a:ext uri="{FF2B5EF4-FFF2-40B4-BE49-F238E27FC236}">
                            <a16:creationId xmlns:a16="http://schemas.microsoft.com/office/drawing/2014/main" id="{3F33FAB9-C05B-4909-A1FF-7CE40C7B6A1F}"/>
                          </a:ext>
                        </a:extLst>
                      </p:cNvPr>
                      <p:cNvPicPr>
                        <a:picLocks noChangeAspect="1" noChangeArrowheads="1"/>
                      </p:cNvPicPr>
                      <p:nvPr/>
                    </p:nvPicPr>
                    <p:blipFill>
                      <a:blip r:embed="rId10"/>
                      <a:srcRect/>
                      <a:stretch>
                        <a:fillRect/>
                      </a:stretch>
                    </p:blipFill>
                    <p:spPr bwMode="auto">
                      <a:xfrm>
                        <a:off x="4328197" y="2485667"/>
                        <a:ext cx="2251075" cy="430213"/>
                      </a:xfrm>
                      <a:prstGeom prst="rect">
                        <a:avLst/>
                      </a:prstGeom>
                      <a:solidFill>
                        <a:schemeClr val="accent4">
                          <a:lumMod val="40000"/>
                          <a:lumOff val="60000"/>
                        </a:schemeClr>
                      </a:solidFill>
                      <a:ln>
                        <a:noFill/>
                      </a:ln>
                    </p:spPr>
                  </p:pic>
                </p:oleObj>
              </mc:Fallback>
            </mc:AlternateContent>
          </a:graphicData>
        </a:graphic>
      </p:graphicFrame>
      <p:graphicFrame>
        <p:nvGraphicFramePr>
          <p:cNvPr id="32" name="1 Objeto">
            <a:extLst>
              <a:ext uri="{FF2B5EF4-FFF2-40B4-BE49-F238E27FC236}">
                <a16:creationId xmlns:a16="http://schemas.microsoft.com/office/drawing/2014/main" id="{A4B4DC11-1D7A-4F5B-9E8C-3AB1E0A70D6F}"/>
              </a:ext>
            </a:extLst>
          </p:cNvPr>
          <p:cNvGraphicFramePr>
            <a:graphicFrameLocks noChangeAspect="1"/>
          </p:cNvGraphicFramePr>
          <p:nvPr>
            <p:extLst>
              <p:ext uri="{D42A27DB-BD31-4B8C-83A1-F6EECF244321}">
                <p14:modId xmlns:p14="http://schemas.microsoft.com/office/powerpoint/2010/main" val="4023944238"/>
              </p:ext>
            </p:extLst>
          </p:nvPr>
        </p:nvGraphicFramePr>
        <p:xfrm>
          <a:off x="191344" y="3078811"/>
          <a:ext cx="5710238" cy="455613"/>
        </p:xfrm>
        <a:graphic>
          <a:graphicData uri="http://schemas.openxmlformats.org/presentationml/2006/ole">
            <mc:AlternateContent xmlns:mc="http://schemas.openxmlformats.org/markup-compatibility/2006">
              <mc:Choice xmlns:v="urn:schemas-microsoft-com:vml" Requires="v">
                <p:oleObj spid="_x0000_s508404" name="Equation" r:id="rId11" imgW="2869920" imgH="228600" progId="Equation.DSMT4">
                  <p:embed/>
                </p:oleObj>
              </mc:Choice>
              <mc:Fallback>
                <p:oleObj name="Equation" r:id="rId11" imgW="2869920" imgH="228600" progId="Equation.DSMT4">
                  <p:embed/>
                  <p:pic>
                    <p:nvPicPr>
                      <p:cNvPr id="29" name="1 Objeto">
                        <a:extLst>
                          <a:ext uri="{FF2B5EF4-FFF2-40B4-BE49-F238E27FC236}">
                            <a16:creationId xmlns:a16="http://schemas.microsoft.com/office/drawing/2014/main" id="{8822F644-3573-4EDE-8A6F-2869AA71831F}"/>
                          </a:ext>
                        </a:extLst>
                      </p:cNvPr>
                      <p:cNvPicPr>
                        <a:picLocks noChangeAspect="1" noChangeArrowheads="1"/>
                      </p:cNvPicPr>
                      <p:nvPr/>
                    </p:nvPicPr>
                    <p:blipFill>
                      <a:blip r:embed="rId12"/>
                      <a:srcRect/>
                      <a:stretch>
                        <a:fillRect/>
                      </a:stretch>
                    </p:blipFill>
                    <p:spPr bwMode="auto">
                      <a:xfrm>
                        <a:off x="191344" y="3078811"/>
                        <a:ext cx="5710238" cy="455613"/>
                      </a:xfrm>
                      <a:prstGeom prst="rect">
                        <a:avLst/>
                      </a:prstGeom>
                      <a:solidFill>
                        <a:schemeClr val="accent4">
                          <a:lumMod val="40000"/>
                          <a:lumOff val="60000"/>
                        </a:schemeClr>
                      </a:solidFill>
                      <a:ln>
                        <a:noFill/>
                      </a:ln>
                    </p:spPr>
                  </p:pic>
                </p:oleObj>
              </mc:Fallback>
            </mc:AlternateContent>
          </a:graphicData>
        </a:graphic>
      </p:graphicFrame>
      <p:graphicFrame>
        <p:nvGraphicFramePr>
          <p:cNvPr id="33" name="1 Objeto">
            <a:extLst>
              <a:ext uri="{FF2B5EF4-FFF2-40B4-BE49-F238E27FC236}">
                <a16:creationId xmlns:a16="http://schemas.microsoft.com/office/drawing/2014/main" id="{37B4B570-E506-48C6-8DF9-929981FF23AF}"/>
              </a:ext>
            </a:extLst>
          </p:cNvPr>
          <p:cNvGraphicFramePr>
            <a:graphicFrameLocks noChangeAspect="1"/>
          </p:cNvGraphicFramePr>
          <p:nvPr>
            <p:extLst>
              <p:ext uri="{D42A27DB-BD31-4B8C-83A1-F6EECF244321}">
                <p14:modId xmlns:p14="http://schemas.microsoft.com/office/powerpoint/2010/main" val="1684936973"/>
              </p:ext>
            </p:extLst>
          </p:nvPr>
        </p:nvGraphicFramePr>
        <p:xfrm>
          <a:off x="3314862" y="3567945"/>
          <a:ext cx="1490663" cy="455612"/>
        </p:xfrm>
        <a:graphic>
          <a:graphicData uri="http://schemas.openxmlformats.org/presentationml/2006/ole">
            <mc:AlternateContent xmlns:mc="http://schemas.openxmlformats.org/markup-compatibility/2006">
              <mc:Choice xmlns:v="urn:schemas-microsoft-com:vml" Requires="v">
                <p:oleObj spid="_x0000_s508405" name="Equation" r:id="rId13" imgW="749160" imgH="228600" progId="Equation.DSMT4">
                  <p:embed/>
                </p:oleObj>
              </mc:Choice>
              <mc:Fallback>
                <p:oleObj name="Equation" r:id="rId13" imgW="749160" imgH="228600" progId="Equation.DSMT4">
                  <p:embed/>
                  <p:pic>
                    <p:nvPicPr>
                      <p:cNvPr id="32" name="1 Objeto">
                        <a:extLst>
                          <a:ext uri="{FF2B5EF4-FFF2-40B4-BE49-F238E27FC236}">
                            <a16:creationId xmlns:a16="http://schemas.microsoft.com/office/drawing/2014/main" id="{A4B4DC11-1D7A-4F5B-9E8C-3AB1E0A70D6F}"/>
                          </a:ext>
                        </a:extLst>
                      </p:cNvPr>
                      <p:cNvPicPr>
                        <a:picLocks noChangeAspect="1" noChangeArrowheads="1"/>
                      </p:cNvPicPr>
                      <p:nvPr/>
                    </p:nvPicPr>
                    <p:blipFill>
                      <a:blip r:embed="rId14"/>
                      <a:srcRect/>
                      <a:stretch>
                        <a:fillRect/>
                      </a:stretch>
                    </p:blipFill>
                    <p:spPr bwMode="auto">
                      <a:xfrm>
                        <a:off x="3314862" y="3567945"/>
                        <a:ext cx="1490663" cy="455612"/>
                      </a:xfrm>
                      <a:prstGeom prst="rect">
                        <a:avLst/>
                      </a:prstGeom>
                      <a:solidFill>
                        <a:schemeClr val="accent4">
                          <a:lumMod val="40000"/>
                          <a:lumOff val="60000"/>
                        </a:schemeClr>
                      </a:solidFill>
                      <a:ln>
                        <a:noFill/>
                      </a:ln>
                    </p:spPr>
                  </p:pic>
                </p:oleObj>
              </mc:Fallback>
            </mc:AlternateContent>
          </a:graphicData>
        </a:graphic>
      </p:graphicFrame>
      <p:graphicFrame>
        <p:nvGraphicFramePr>
          <p:cNvPr id="34" name="1 Objeto">
            <a:extLst>
              <a:ext uri="{FF2B5EF4-FFF2-40B4-BE49-F238E27FC236}">
                <a16:creationId xmlns:a16="http://schemas.microsoft.com/office/drawing/2014/main" id="{2FEBC6F1-EE0A-43A2-BC34-6C1EC72E6813}"/>
              </a:ext>
            </a:extLst>
          </p:cNvPr>
          <p:cNvGraphicFramePr>
            <a:graphicFrameLocks noChangeAspect="1"/>
          </p:cNvGraphicFramePr>
          <p:nvPr>
            <p:extLst>
              <p:ext uri="{D42A27DB-BD31-4B8C-83A1-F6EECF244321}">
                <p14:modId xmlns:p14="http://schemas.microsoft.com/office/powerpoint/2010/main" val="2761639376"/>
              </p:ext>
            </p:extLst>
          </p:nvPr>
        </p:nvGraphicFramePr>
        <p:xfrm>
          <a:off x="61950" y="5861545"/>
          <a:ext cx="3470275" cy="873125"/>
        </p:xfrm>
        <a:graphic>
          <a:graphicData uri="http://schemas.openxmlformats.org/presentationml/2006/ole">
            <mc:AlternateContent xmlns:mc="http://schemas.openxmlformats.org/markup-compatibility/2006">
              <mc:Choice xmlns:v="urn:schemas-microsoft-com:vml" Requires="v">
                <p:oleObj spid="_x0000_s508406" name="Equation" r:id="rId15" imgW="2006280" imgH="507960" progId="Equation.DSMT4">
                  <p:embed/>
                </p:oleObj>
              </mc:Choice>
              <mc:Fallback>
                <p:oleObj name="Equation" r:id="rId15" imgW="2006280" imgH="507960" progId="Equation.DSMT4">
                  <p:embed/>
                  <p:pic>
                    <p:nvPicPr>
                      <p:cNvPr id="17" name="1 Objeto"/>
                      <p:cNvPicPr>
                        <a:picLocks noChangeAspect="1" noChangeArrowheads="1"/>
                      </p:cNvPicPr>
                      <p:nvPr/>
                    </p:nvPicPr>
                    <p:blipFill>
                      <a:blip r:embed="rId16"/>
                      <a:srcRect/>
                      <a:stretch>
                        <a:fillRect/>
                      </a:stretch>
                    </p:blipFill>
                    <p:spPr bwMode="auto">
                      <a:xfrm>
                        <a:off x="61950" y="5861545"/>
                        <a:ext cx="3470275" cy="873125"/>
                      </a:xfrm>
                      <a:prstGeom prst="rect">
                        <a:avLst/>
                      </a:prstGeom>
                      <a:noFill/>
                      <a:ln>
                        <a:noFill/>
                      </a:ln>
                    </p:spPr>
                  </p:pic>
                </p:oleObj>
              </mc:Fallback>
            </mc:AlternateContent>
          </a:graphicData>
        </a:graphic>
      </p:graphicFrame>
      <p:graphicFrame>
        <p:nvGraphicFramePr>
          <p:cNvPr id="35" name="1 Objeto">
            <a:extLst>
              <a:ext uri="{FF2B5EF4-FFF2-40B4-BE49-F238E27FC236}">
                <a16:creationId xmlns:a16="http://schemas.microsoft.com/office/drawing/2014/main" id="{A2B7110D-E918-4DB5-82F2-60D9822841B7}"/>
              </a:ext>
            </a:extLst>
          </p:cNvPr>
          <p:cNvGraphicFramePr>
            <a:graphicFrameLocks noChangeAspect="1"/>
          </p:cNvGraphicFramePr>
          <p:nvPr>
            <p:extLst>
              <p:ext uri="{D42A27DB-BD31-4B8C-83A1-F6EECF244321}">
                <p14:modId xmlns:p14="http://schemas.microsoft.com/office/powerpoint/2010/main" val="933204763"/>
              </p:ext>
            </p:extLst>
          </p:nvPr>
        </p:nvGraphicFramePr>
        <p:xfrm>
          <a:off x="4237460" y="5915310"/>
          <a:ext cx="3271838" cy="720725"/>
        </p:xfrm>
        <a:graphic>
          <a:graphicData uri="http://schemas.openxmlformats.org/presentationml/2006/ole">
            <mc:AlternateContent xmlns:mc="http://schemas.openxmlformats.org/markup-compatibility/2006">
              <mc:Choice xmlns:v="urn:schemas-microsoft-com:vml" Requires="v">
                <p:oleObj spid="_x0000_s508407" name="Equation" r:id="rId17" imgW="1892160" imgH="419040" progId="Equation.DSMT4">
                  <p:embed/>
                </p:oleObj>
              </mc:Choice>
              <mc:Fallback>
                <p:oleObj name="Equation" r:id="rId17" imgW="1892160" imgH="419040" progId="Equation.DSMT4">
                  <p:embed/>
                  <p:pic>
                    <p:nvPicPr>
                      <p:cNvPr id="17" name="1 Objeto"/>
                      <p:cNvPicPr>
                        <a:picLocks noChangeAspect="1" noChangeArrowheads="1"/>
                      </p:cNvPicPr>
                      <p:nvPr/>
                    </p:nvPicPr>
                    <p:blipFill>
                      <a:blip r:embed="rId18"/>
                      <a:srcRect/>
                      <a:stretch>
                        <a:fillRect/>
                      </a:stretch>
                    </p:blipFill>
                    <p:spPr bwMode="auto">
                      <a:xfrm>
                        <a:off x="4237460" y="5915310"/>
                        <a:ext cx="3271838" cy="720725"/>
                      </a:xfrm>
                      <a:prstGeom prst="rect">
                        <a:avLst/>
                      </a:prstGeom>
                      <a:solidFill>
                        <a:schemeClr val="accent1">
                          <a:lumMod val="40000"/>
                          <a:lumOff val="60000"/>
                        </a:schemeClr>
                      </a:solidFill>
                      <a:ln>
                        <a:noFill/>
                      </a:ln>
                    </p:spPr>
                  </p:pic>
                </p:oleObj>
              </mc:Fallback>
            </mc:AlternateContent>
          </a:graphicData>
        </a:graphic>
      </p:graphicFrame>
      <p:sp>
        <p:nvSpPr>
          <p:cNvPr id="36" name="Flecha derecha 7">
            <a:extLst>
              <a:ext uri="{FF2B5EF4-FFF2-40B4-BE49-F238E27FC236}">
                <a16:creationId xmlns:a16="http://schemas.microsoft.com/office/drawing/2014/main" id="{2024FE59-3739-41BD-9F1E-761430EAA532}"/>
              </a:ext>
            </a:extLst>
          </p:cNvPr>
          <p:cNvSpPr/>
          <p:nvPr/>
        </p:nvSpPr>
        <p:spPr>
          <a:xfrm>
            <a:off x="3615434" y="6112579"/>
            <a:ext cx="48860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1 Objeto">
            <a:extLst>
              <a:ext uri="{FF2B5EF4-FFF2-40B4-BE49-F238E27FC236}">
                <a16:creationId xmlns:a16="http://schemas.microsoft.com/office/drawing/2014/main" id="{E8772737-B222-426E-9E75-E3C23D97CFB0}"/>
              </a:ext>
            </a:extLst>
          </p:cNvPr>
          <p:cNvGraphicFramePr>
            <a:graphicFrameLocks noChangeAspect="1"/>
          </p:cNvGraphicFramePr>
          <p:nvPr>
            <p:extLst>
              <p:ext uri="{D42A27DB-BD31-4B8C-83A1-F6EECF244321}">
                <p14:modId xmlns:p14="http://schemas.microsoft.com/office/powerpoint/2010/main" val="233583189"/>
              </p:ext>
            </p:extLst>
          </p:nvPr>
        </p:nvGraphicFramePr>
        <p:xfrm>
          <a:off x="8304213" y="5926138"/>
          <a:ext cx="3298825" cy="698500"/>
        </p:xfrm>
        <a:graphic>
          <a:graphicData uri="http://schemas.openxmlformats.org/presentationml/2006/ole">
            <mc:AlternateContent xmlns:mc="http://schemas.openxmlformats.org/markup-compatibility/2006">
              <mc:Choice xmlns:v="urn:schemas-microsoft-com:vml" Requires="v">
                <p:oleObj spid="_x0000_s508408" name="Equation" r:id="rId19" imgW="1968480" imgH="419040" progId="Equation.DSMT4">
                  <p:embed/>
                </p:oleObj>
              </mc:Choice>
              <mc:Fallback>
                <p:oleObj name="Equation" r:id="rId19" imgW="1968480" imgH="419040" progId="Equation.DSMT4">
                  <p:embed/>
                  <p:pic>
                    <p:nvPicPr>
                      <p:cNvPr id="14" name="1 Objeto"/>
                      <p:cNvPicPr>
                        <a:picLocks noChangeAspect="1" noChangeArrowheads="1"/>
                      </p:cNvPicPr>
                      <p:nvPr/>
                    </p:nvPicPr>
                    <p:blipFill>
                      <a:blip r:embed="rId20"/>
                      <a:srcRect/>
                      <a:stretch>
                        <a:fillRect/>
                      </a:stretch>
                    </p:blipFill>
                    <p:spPr bwMode="auto">
                      <a:xfrm>
                        <a:off x="8304213" y="5926138"/>
                        <a:ext cx="3298825" cy="698500"/>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38" name="Flecha derecha 7">
            <a:extLst>
              <a:ext uri="{FF2B5EF4-FFF2-40B4-BE49-F238E27FC236}">
                <a16:creationId xmlns:a16="http://schemas.microsoft.com/office/drawing/2014/main" id="{C3225540-4226-425A-8788-F408BC582D53}"/>
              </a:ext>
            </a:extLst>
          </p:cNvPr>
          <p:cNvSpPr/>
          <p:nvPr/>
        </p:nvSpPr>
        <p:spPr>
          <a:xfrm>
            <a:off x="7642724" y="6112579"/>
            <a:ext cx="501153"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1"/>
          <a:stretch>
            <a:fillRect/>
          </a:stretch>
        </p:blipFill>
        <p:spPr>
          <a:xfrm>
            <a:off x="4973533" y="2485667"/>
            <a:ext cx="7034400" cy="3250759"/>
          </a:xfrm>
          <a:prstGeom prst="rect">
            <a:avLst/>
          </a:prstGeom>
        </p:spPr>
      </p:pic>
      <p:sp>
        <p:nvSpPr>
          <p:cNvPr id="28" name="Flecha derecha 27"/>
          <p:cNvSpPr/>
          <p:nvPr/>
        </p:nvSpPr>
        <p:spPr>
          <a:xfrm rot="5400000">
            <a:off x="9355530" y="2544452"/>
            <a:ext cx="412978" cy="37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8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Text Box 106"/>
          <p:cNvSpPr txBox="1">
            <a:spLocks noChangeArrowheads="1"/>
          </p:cNvSpPr>
          <p:nvPr/>
        </p:nvSpPr>
        <p:spPr bwMode="auto">
          <a:xfrm>
            <a:off x="407902" y="2037122"/>
            <a:ext cx="11521280" cy="361705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ts val="600"/>
              </a:spcBef>
              <a:buClr>
                <a:srgbClr val="FF3300"/>
              </a:buClr>
              <a:buFont typeface="Wingdings" pitchFamily="2" charset="2"/>
              <a:buChar char="þ"/>
            </a:pPr>
            <a:r>
              <a:rPr lang="es-AR" b="1" dirty="0">
                <a:solidFill>
                  <a:schemeClr val="tx1">
                    <a:lumMod val="65000"/>
                    <a:lumOff val="35000"/>
                  </a:schemeClr>
                </a:solidFill>
                <a:effectLst>
                  <a:outerShdw blurRad="38100" dist="38100" dir="2700000" algn="tl">
                    <a:srgbClr val="C0C0C0"/>
                  </a:outerShdw>
                </a:effectLst>
                <a:latin typeface="Arial" charset="0"/>
              </a:rPr>
              <a:t>Aspectos del Diseño de Controladores en Tiempo Discreto.</a:t>
            </a:r>
          </a:p>
          <a:p>
            <a:pPr>
              <a:lnSpc>
                <a:spcPct val="120000"/>
              </a:lnSpc>
              <a:spcBef>
                <a:spcPts val="600"/>
              </a:spcBef>
              <a:buClr>
                <a:srgbClr val="FF3300"/>
              </a:buClr>
              <a:buFont typeface="Wingdings" pitchFamily="2" charset="2"/>
              <a:buChar char="þ"/>
            </a:pPr>
            <a:r>
              <a:rPr lang="es-AR" b="1" dirty="0">
                <a:solidFill>
                  <a:schemeClr val="tx1">
                    <a:lumMod val="65000"/>
                    <a:lumOff val="35000"/>
                  </a:schemeClr>
                </a:solidFill>
                <a:effectLst>
                  <a:outerShdw blurRad="38100" dist="38100" dir="2700000" algn="tl">
                    <a:srgbClr val="C0C0C0"/>
                  </a:outerShdw>
                </a:effectLst>
                <a:latin typeface="Arial" charset="0"/>
              </a:rPr>
              <a:t>Rediseño Digital.</a:t>
            </a:r>
          </a:p>
          <a:p>
            <a:pPr>
              <a:lnSpc>
                <a:spcPct val="120000"/>
              </a:lnSpc>
              <a:spcBef>
                <a:spcPts val="600"/>
              </a:spcBef>
              <a:buClr>
                <a:srgbClr val="FF3300"/>
              </a:buClr>
              <a:buFont typeface="Wingdings" pitchFamily="2" charset="2"/>
              <a:buChar char="þ"/>
            </a:pPr>
            <a:r>
              <a:rPr lang="es-AR" b="1" dirty="0">
                <a:solidFill>
                  <a:schemeClr val="tx1">
                    <a:lumMod val="65000"/>
                    <a:lumOff val="35000"/>
                  </a:schemeClr>
                </a:solidFill>
                <a:effectLst>
                  <a:outerShdw blurRad="38100" dist="38100" dir="2700000" algn="tl">
                    <a:srgbClr val="C0C0C0"/>
                  </a:outerShdw>
                </a:effectLst>
                <a:latin typeface="Arial" charset="0"/>
              </a:rPr>
              <a:t>Diseño de Controladores Discretos por el Método del LGR</a:t>
            </a:r>
            <a:r>
              <a:rPr lang="es-AR" b="1" dirty="0" smtClean="0">
                <a:solidFill>
                  <a:schemeClr val="tx1">
                    <a:lumMod val="65000"/>
                    <a:lumOff val="35000"/>
                  </a:schemeClr>
                </a:solidFill>
                <a:effectLst>
                  <a:outerShdw blurRad="38100" dist="38100" dir="2700000" algn="tl">
                    <a:srgbClr val="C0C0C0"/>
                  </a:outerShdw>
                </a:effectLst>
                <a:latin typeface="Arial" charset="0"/>
              </a:rPr>
              <a:t>.</a:t>
            </a:r>
          </a:p>
          <a:p>
            <a:pPr>
              <a:lnSpc>
                <a:spcPct val="120000"/>
              </a:lnSpc>
              <a:spcBef>
                <a:spcPts val="6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Técnica de Compensación del Retenedor de Orden Cero (ZOH)</a:t>
            </a:r>
            <a:endParaRPr lang="es-AR" b="1" dirty="0">
              <a:solidFill>
                <a:schemeClr val="tx1">
                  <a:lumMod val="65000"/>
                  <a:lumOff val="35000"/>
                </a:schemeClr>
              </a:solidFill>
              <a:effectLst>
                <a:outerShdw blurRad="38100" dist="38100" dir="2700000" algn="tl">
                  <a:srgbClr val="C0C0C0"/>
                </a:outerShdw>
              </a:effectLst>
              <a:latin typeface="Arial" charset="0"/>
            </a:endParaRPr>
          </a:p>
          <a:p>
            <a:pPr>
              <a:lnSpc>
                <a:spcPct val="120000"/>
              </a:lnSpc>
              <a:spcBef>
                <a:spcPts val="600"/>
              </a:spcBef>
              <a:buClr>
                <a:srgbClr val="FF3300"/>
              </a:buClr>
              <a:buFont typeface="Wingdings" pitchFamily="2" charset="2"/>
              <a:buChar char="þ"/>
            </a:pPr>
            <a:r>
              <a:rPr lang="es-AR" b="1" dirty="0">
                <a:solidFill>
                  <a:schemeClr val="tx1">
                    <a:lumMod val="65000"/>
                    <a:lumOff val="35000"/>
                  </a:schemeClr>
                </a:solidFill>
                <a:effectLst>
                  <a:outerShdw blurRad="38100" dist="38100" dir="2700000" algn="tl">
                    <a:srgbClr val="C0C0C0"/>
                  </a:outerShdw>
                </a:effectLst>
                <a:latin typeface="Arial" charset="0"/>
              </a:rPr>
              <a:t>Ejemplos de </a:t>
            </a:r>
            <a:r>
              <a:rPr lang="es-AR" b="1" dirty="0" smtClean="0">
                <a:solidFill>
                  <a:schemeClr val="tx1">
                    <a:lumMod val="65000"/>
                    <a:lumOff val="35000"/>
                  </a:schemeClr>
                </a:solidFill>
                <a:effectLst>
                  <a:outerShdw blurRad="38100" dist="38100" dir="2700000" algn="tl">
                    <a:srgbClr val="C0C0C0"/>
                  </a:outerShdw>
                </a:effectLst>
                <a:latin typeface="Arial" charset="0"/>
              </a:rPr>
              <a:t>Diseño en cada caso.</a:t>
            </a:r>
          </a:p>
          <a:p>
            <a:pPr>
              <a:lnSpc>
                <a:spcPct val="120000"/>
              </a:lnSpc>
              <a:spcBef>
                <a:spcPts val="6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Aspectos de la implementación digital de controladores.</a:t>
            </a:r>
            <a:endParaRPr lang="es-AR" b="1" dirty="0" smtClean="0">
              <a:solidFill>
                <a:schemeClr val="tx1">
                  <a:lumMod val="65000"/>
                  <a:lumOff val="35000"/>
                </a:schemeClr>
              </a:solidFill>
              <a:effectLst>
                <a:outerShdw blurRad="38100" dist="38100" dir="2700000" algn="tl">
                  <a:srgbClr val="C0C0C0"/>
                </a:outerShdw>
              </a:effectLst>
              <a:latin typeface="Arial" charset="0"/>
            </a:endParaRPr>
          </a:p>
          <a:p>
            <a:pPr>
              <a:lnSpc>
                <a:spcPct val="120000"/>
              </a:lnSpc>
              <a:spcBef>
                <a:spcPts val="6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Errores de régimen estacionario para diferentes tipos de entrada.</a:t>
            </a:r>
            <a:endParaRPr lang="es-AR" b="1" dirty="0">
              <a:solidFill>
                <a:schemeClr val="tx1">
                  <a:lumMod val="65000"/>
                  <a:lumOff val="35000"/>
                </a:schemeClr>
              </a:solidFill>
              <a:effectLst>
                <a:outerShdw blurRad="38100" dist="38100" dir="2700000" algn="tl">
                  <a:srgbClr val="C0C0C0"/>
                </a:outerShdw>
              </a:effectLst>
              <a:latin typeface="Arial" charset="0"/>
            </a:endParaRPr>
          </a:p>
        </p:txBody>
      </p:sp>
      <p:sp>
        <p:nvSpPr>
          <p:cNvPr id="10" name="Rectángulo 9"/>
          <p:cNvSpPr/>
          <p:nvPr/>
        </p:nvSpPr>
        <p:spPr>
          <a:xfrm>
            <a:off x="223562" y="1140753"/>
            <a:ext cx="11777094" cy="523220"/>
          </a:xfrm>
          <a:prstGeom prst="rect">
            <a:avLst/>
          </a:prstGeom>
        </p:spPr>
        <p:txBody>
          <a:bodyPr wrap="square">
            <a:spAutoFit/>
          </a:bodyPr>
          <a:lstStyle/>
          <a:p>
            <a:pPr marL="1698625" indent="-1698625" algn="just"/>
            <a:r>
              <a:rPr lang="es-AR" sz="2800" b="1" u="sng" dirty="0">
                <a:solidFill>
                  <a:schemeClr val="accent5">
                    <a:lumMod val="75000"/>
                  </a:schemeClr>
                </a:solidFill>
              </a:rPr>
              <a:t>Tema 4</a:t>
            </a:r>
            <a:r>
              <a:rPr lang="es-AR" sz="2800" b="1" dirty="0">
                <a:solidFill>
                  <a:schemeClr val="accent5">
                    <a:lumMod val="75000"/>
                  </a:schemeClr>
                </a:solidFill>
              </a:rPr>
              <a:t>: </a:t>
            </a:r>
            <a:r>
              <a:rPr lang="es-AR" sz="2800" b="1" dirty="0">
                <a:solidFill>
                  <a:schemeClr val="accent5">
                    <a:lumMod val="75000"/>
                  </a:schemeClr>
                </a:solidFill>
                <a:ea typeface="Times New Roman" panose="02020603050405020304" pitchFamily="18" charset="0"/>
              </a:rPr>
              <a:t>Diseño de Controladores en el Dominio de Tiempo Discreto</a:t>
            </a:r>
          </a:p>
        </p:txBody>
      </p:sp>
      <p:sp>
        <p:nvSpPr>
          <p:cNvPr id="11"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a:solidFill>
                  <a:schemeClr val="bg1"/>
                </a:solidFill>
                <a:effectLst/>
                <a:latin typeface="Arial" panose="020B0604020202020204" pitchFamily="34" charset="0"/>
                <a:cs typeface="Arial" panose="020B0604020202020204" pitchFamily="34" charset="0"/>
              </a:rPr>
              <a:t>Temas de la Unidad 4</a:t>
            </a:r>
          </a:p>
        </p:txBody>
      </p:sp>
    </p:spTree>
    <p:extLst>
      <p:ext uri="{BB962C8B-B14F-4D97-AF65-F5344CB8AC3E}">
        <p14:creationId xmlns:p14="http://schemas.microsoft.com/office/powerpoint/2010/main" val="11630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E5613C1-FDD8-4A2D-A486-FB07998F0DFF}"/>
              </a:ext>
            </a:extLst>
          </p:cNvPr>
          <p:cNvPicPr>
            <a:picLocks noChangeAspect="1"/>
          </p:cNvPicPr>
          <p:nvPr/>
        </p:nvPicPr>
        <p:blipFill rotWithShape="1">
          <a:blip r:embed="rId3"/>
          <a:srcRect l="7661" t="5689" r="7425"/>
          <a:stretch/>
        </p:blipFill>
        <p:spPr>
          <a:xfrm>
            <a:off x="521576" y="932088"/>
            <a:ext cx="5130409" cy="4320644"/>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8" name="1 Objeto"/>
          <p:cNvGraphicFramePr>
            <a:graphicFrameLocks noChangeAspect="1"/>
          </p:cNvGraphicFramePr>
          <p:nvPr>
            <p:extLst>
              <p:ext uri="{D42A27DB-BD31-4B8C-83A1-F6EECF244321}">
                <p14:modId xmlns:p14="http://schemas.microsoft.com/office/powerpoint/2010/main" val="3204519956"/>
              </p:ext>
            </p:extLst>
          </p:nvPr>
        </p:nvGraphicFramePr>
        <p:xfrm>
          <a:off x="42789" y="5718894"/>
          <a:ext cx="6345238" cy="806450"/>
        </p:xfrm>
        <a:graphic>
          <a:graphicData uri="http://schemas.openxmlformats.org/presentationml/2006/ole">
            <mc:AlternateContent xmlns:mc="http://schemas.openxmlformats.org/markup-compatibility/2006">
              <mc:Choice xmlns:v="urn:schemas-microsoft-com:vml" Requires="v">
                <p:oleObj spid="_x0000_s509110" name="Equation" r:id="rId4" imgW="3784320" imgH="482400" progId="Equation.DSMT4">
                  <p:embed/>
                </p:oleObj>
              </mc:Choice>
              <mc:Fallback>
                <p:oleObj name="Equation" r:id="rId4" imgW="3784320" imgH="482400" progId="Equation.DSMT4">
                  <p:embed/>
                  <p:pic>
                    <p:nvPicPr>
                      <p:cNvPr id="18" name="1 Objeto"/>
                      <p:cNvPicPr>
                        <a:picLocks noChangeAspect="1" noChangeArrowheads="1"/>
                      </p:cNvPicPr>
                      <p:nvPr/>
                    </p:nvPicPr>
                    <p:blipFill>
                      <a:blip r:embed="rId5"/>
                      <a:srcRect/>
                      <a:stretch>
                        <a:fillRect/>
                      </a:stretch>
                    </p:blipFill>
                    <p:spPr bwMode="auto">
                      <a:xfrm>
                        <a:off x="42789" y="5718894"/>
                        <a:ext cx="6345238" cy="806450"/>
                      </a:xfrm>
                      <a:prstGeom prst="rect">
                        <a:avLst/>
                      </a:prstGeom>
                      <a:noFill/>
                      <a:ln>
                        <a:noFill/>
                      </a:ln>
                    </p:spPr>
                  </p:pic>
                </p:oleObj>
              </mc:Fallback>
            </mc:AlternateContent>
          </a:graphicData>
        </a:graphic>
      </p:graphicFrame>
      <p:graphicFrame>
        <p:nvGraphicFramePr>
          <p:cNvPr id="19" name="1 Objeto"/>
          <p:cNvGraphicFramePr>
            <a:graphicFrameLocks noChangeAspect="1"/>
          </p:cNvGraphicFramePr>
          <p:nvPr>
            <p:extLst>
              <p:ext uri="{D42A27DB-BD31-4B8C-83A1-F6EECF244321}">
                <p14:modId xmlns:p14="http://schemas.microsoft.com/office/powerpoint/2010/main" val="2226494270"/>
              </p:ext>
            </p:extLst>
          </p:nvPr>
        </p:nvGraphicFramePr>
        <p:xfrm>
          <a:off x="2147941" y="2945587"/>
          <a:ext cx="1554162" cy="909637"/>
        </p:xfrm>
        <a:graphic>
          <a:graphicData uri="http://schemas.openxmlformats.org/presentationml/2006/ole">
            <mc:AlternateContent xmlns:mc="http://schemas.openxmlformats.org/markup-compatibility/2006">
              <mc:Choice xmlns:v="urn:schemas-microsoft-com:vml" Requires="v">
                <p:oleObj spid="_x0000_s509111" name="Equation" r:id="rId6" imgW="927000" imgH="545760" progId="Equation.DSMT4">
                  <p:embed/>
                </p:oleObj>
              </mc:Choice>
              <mc:Fallback>
                <p:oleObj name="Equation" r:id="rId6" imgW="927000" imgH="545760" progId="Equation.DSMT4">
                  <p:embed/>
                  <p:pic>
                    <p:nvPicPr>
                      <p:cNvPr id="19" name="1 Objeto"/>
                      <p:cNvPicPr>
                        <a:picLocks noChangeAspect="1" noChangeArrowheads="1"/>
                      </p:cNvPicPr>
                      <p:nvPr/>
                    </p:nvPicPr>
                    <p:blipFill>
                      <a:blip r:embed="rId7"/>
                      <a:srcRect/>
                      <a:stretch>
                        <a:fillRect/>
                      </a:stretch>
                    </p:blipFill>
                    <p:spPr bwMode="auto">
                      <a:xfrm>
                        <a:off x="2147941" y="2945587"/>
                        <a:ext cx="1554162" cy="909637"/>
                      </a:xfrm>
                      <a:prstGeom prst="rect">
                        <a:avLst/>
                      </a:prstGeom>
                      <a:solidFill>
                        <a:schemeClr val="accent2">
                          <a:lumMod val="60000"/>
                          <a:lumOff val="40000"/>
                        </a:schemeClr>
                      </a:solidFill>
                      <a:ln>
                        <a:noFill/>
                      </a:ln>
                    </p:spPr>
                  </p:pic>
                </p:oleObj>
              </mc:Fallback>
            </mc:AlternateContent>
          </a:graphicData>
        </a:graphic>
      </p:graphicFrame>
      <p:sp>
        <p:nvSpPr>
          <p:cNvPr id="10" name="Rectángulo 9"/>
          <p:cNvSpPr/>
          <p:nvPr/>
        </p:nvSpPr>
        <p:spPr>
          <a:xfrm>
            <a:off x="1538920" y="5288953"/>
            <a:ext cx="3236784" cy="369332"/>
          </a:xfrm>
          <a:prstGeom prst="rect">
            <a:avLst/>
          </a:prstGeom>
          <a:solidFill>
            <a:schemeClr val="accent4">
              <a:lumMod val="40000"/>
              <a:lumOff val="60000"/>
            </a:schemeClr>
          </a:solidFill>
        </p:spPr>
        <p:txBody>
          <a:bodyPr wrap="none">
            <a:spAutoFit/>
          </a:bodyPr>
          <a:lstStyle/>
          <a:p>
            <a:r>
              <a:rPr lang="es-AR" b="1" dirty="0">
                <a:solidFill>
                  <a:schemeClr val="tx1">
                    <a:lumMod val="65000"/>
                    <a:lumOff val="35000"/>
                  </a:schemeClr>
                </a:solidFill>
              </a:rPr>
              <a:t>CUMPLE con el desempeño</a:t>
            </a:r>
          </a:p>
        </p:txBody>
      </p:sp>
      <p:pic>
        <p:nvPicPr>
          <p:cNvPr id="21" name="Imagen 20">
            <a:extLst>
              <a:ext uri="{FF2B5EF4-FFF2-40B4-BE49-F238E27FC236}">
                <a16:creationId xmlns:a16="http://schemas.microsoft.com/office/drawing/2014/main" id="{D05BD1DF-5121-42F6-A47F-79A525D82EEB}"/>
              </a:ext>
            </a:extLst>
          </p:cNvPr>
          <p:cNvPicPr>
            <a:picLocks noChangeAspect="1"/>
          </p:cNvPicPr>
          <p:nvPr/>
        </p:nvPicPr>
        <p:blipFill rotWithShape="1">
          <a:blip r:embed="rId8"/>
          <a:srcRect l="4873" t="4233" r="6037"/>
          <a:stretch/>
        </p:blipFill>
        <p:spPr>
          <a:xfrm>
            <a:off x="6921433" y="896369"/>
            <a:ext cx="4366659" cy="4360114"/>
          </a:xfrm>
          <a:prstGeom prst="rect">
            <a:avLst/>
          </a:prstGeom>
        </p:spPr>
      </p:pic>
      <p:grpSp>
        <p:nvGrpSpPr>
          <p:cNvPr id="3" name="Grupo 2"/>
          <p:cNvGrpSpPr/>
          <p:nvPr/>
        </p:nvGrpSpPr>
        <p:grpSpPr>
          <a:xfrm>
            <a:off x="7577125" y="2667102"/>
            <a:ext cx="2014880" cy="1868571"/>
            <a:chOff x="7043719" y="2667102"/>
            <a:chExt cx="2014880" cy="1868571"/>
          </a:xfrm>
        </p:grpSpPr>
        <p:sp>
          <p:nvSpPr>
            <p:cNvPr id="28" name="Rectángulo 27">
              <a:extLst>
                <a:ext uri="{FF2B5EF4-FFF2-40B4-BE49-F238E27FC236}">
                  <a16:creationId xmlns:a16="http://schemas.microsoft.com/office/drawing/2014/main" id="{0A975359-6702-4F9A-8DDB-72769B250EAA}"/>
                </a:ext>
              </a:extLst>
            </p:cNvPr>
            <p:cNvSpPr/>
            <p:nvPr/>
          </p:nvSpPr>
          <p:spPr>
            <a:xfrm>
              <a:off x="7834830" y="2667102"/>
              <a:ext cx="260779"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a:extLst>
                <a:ext uri="{FF2B5EF4-FFF2-40B4-BE49-F238E27FC236}">
                  <a16:creationId xmlns:a16="http://schemas.microsoft.com/office/drawing/2014/main" id="{FF5F1FC6-D16E-4398-8C5F-5C6A1B064484}"/>
                </a:ext>
              </a:extLst>
            </p:cNvPr>
            <p:cNvSpPr/>
            <p:nvPr/>
          </p:nvSpPr>
          <p:spPr>
            <a:xfrm>
              <a:off x="7043719" y="3704676"/>
              <a:ext cx="2014880" cy="830997"/>
            </a:xfrm>
            <a:prstGeom prst="rect">
              <a:avLst/>
            </a:prstGeom>
            <a:ln>
              <a:solidFill>
                <a:srgbClr val="FF0000"/>
              </a:solidFill>
            </a:ln>
          </p:spPr>
          <p:txBody>
            <a:bodyPr wrap="square">
              <a:spAutoFit/>
            </a:bodyPr>
            <a:lstStyle/>
            <a:p>
              <a:pPr algn="ctr"/>
              <a:r>
                <a:rPr lang="es-AR" sz="1600" dirty="0">
                  <a:solidFill>
                    <a:srgbClr val="FF3300"/>
                  </a:solidFill>
                  <a:latin typeface="Times New Roman" panose="02020603050405020304" pitchFamily="18" charset="0"/>
                  <a:cs typeface="Times New Roman" panose="02020603050405020304" pitchFamily="18" charset="0"/>
                </a:rPr>
                <a:t>Polo del compensador en la parte negativa del eje z</a:t>
              </a:r>
              <a:endParaRPr lang="es-AR" sz="1600" dirty="0">
                <a:solidFill>
                  <a:srgbClr val="FF3300"/>
                </a:solidFill>
              </a:endParaRPr>
            </a:p>
          </p:txBody>
        </p:sp>
        <p:sp>
          <p:nvSpPr>
            <p:cNvPr id="33" name="Flecha arriba 10">
              <a:extLst>
                <a:ext uri="{FF2B5EF4-FFF2-40B4-BE49-F238E27FC236}">
                  <a16:creationId xmlns:a16="http://schemas.microsoft.com/office/drawing/2014/main" id="{1407DDAB-6B42-498F-837D-913DD2DF1C1F}"/>
                </a:ext>
              </a:extLst>
            </p:cNvPr>
            <p:cNvSpPr/>
            <p:nvPr/>
          </p:nvSpPr>
          <p:spPr>
            <a:xfrm>
              <a:off x="7771011" y="3373110"/>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1 Objeto">
            <a:extLst>
              <a:ext uri="{FF2B5EF4-FFF2-40B4-BE49-F238E27FC236}">
                <a16:creationId xmlns:a16="http://schemas.microsoft.com/office/drawing/2014/main" id="{E8772737-B222-426E-9E75-E3C23D97CFB0}"/>
              </a:ext>
            </a:extLst>
          </p:cNvPr>
          <p:cNvGraphicFramePr>
            <a:graphicFrameLocks noChangeAspect="1"/>
          </p:cNvGraphicFramePr>
          <p:nvPr>
            <p:extLst>
              <p:ext uri="{D42A27DB-BD31-4B8C-83A1-F6EECF244321}">
                <p14:modId xmlns:p14="http://schemas.microsoft.com/office/powerpoint/2010/main" val="3760872004"/>
              </p:ext>
            </p:extLst>
          </p:nvPr>
        </p:nvGraphicFramePr>
        <p:xfrm>
          <a:off x="6535951" y="5682444"/>
          <a:ext cx="5405438" cy="827087"/>
        </p:xfrm>
        <a:graphic>
          <a:graphicData uri="http://schemas.openxmlformats.org/presentationml/2006/ole">
            <mc:AlternateContent xmlns:mc="http://schemas.openxmlformats.org/markup-compatibility/2006">
              <mc:Choice xmlns:v="urn:schemas-microsoft-com:vml" Requires="v">
                <p:oleObj spid="_x0000_s509112" name="Equation" r:id="rId9" imgW="3225600" imgH="495000" progId="Equation.DSMT4">
                  <p:embed/>
                </p:oleObj>
              </mc:Choice>
              <mc:Fallback>
                <p:oleObj name="Equation" r:id="rId9" imgW="3225600" imgH="495000" progId="Equation.DSMT4">
                  <p:embed/>
                  <p:pic>
                    <p:nvPicPr>
                      <p:cNvPr id="37" name="1 Objeto">
                        <a:extLst>
                          <a:ext uri="{FF2B5EF4-FFF2-40B4-BE49-F238E27FC236}">
                            <a16:creationId xmlns:a16="http://schemas.microsoft.com/office/drawing/2014/main" id="{E8772737-B222-426E-9E75-E3C23D97CFB0}"/>
                          </a:ext>
                        </a:extLst>
                      </p:cNvPr>
                      <p:cNvPicPr>
                        <a:picLocks noChangeAspect="1" noChangeArrowheads="1"/>
                      </p:cNvPicPr>
                      <p:nvPr/>
                    </p:nvPicPr>
                    <p:blipFill>
                      <a:blip r:embed="rId10"/>
                      <a:srcRect/>
                      <a:stretch>
                        <a:fillRect/>
                      </a:stretch>
                    </p:blipFill>
                    <p:spPr bwMode="auto">
                      <a:xfrm>
                        <a:off x="6535951" y="5682444"/>
                        <a:ext cx="5405438" cy="827087"/>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17" name="Rectángulo 16"/>
          <p:cNvSpPr/>
          <p:nvPr/>
        </p:nvSpPr>
        <p:spPr>
          <a:xfrm>
            <a:off x="88293" y="318998"/>
            <a:ext cx="10758672" cy="400110"/>
          </a:xfrm>
          <a:prstGeom prst="rect">
            <a:avLst/>
          </a:prstGeom>
        </p:spPr>
        <p:txBody>
          <a:bodyPr wrap="square">
            <a:spAutoFit/>
          </a:bodyPr>
          <a:lstStyle/>
          <a:p>
            <a:pPr marL="285750" indent="-285750">
              <a:buFont typeface="Wingdings" panose="05000000000000000000" pitchFamily="2" charset="2"/>
              <a:buChar char="v"/>
            </a:pPr>
            <a:r>
              <a:rPr lang="es-AR" sz="2000" b="1" u="sng" dirty="0" smtClean="0">
                <a:solidFill>
                  <a:srgbClr val="008000"/>
                </a:solidFill>
              </a:rPr>
              <a:t>Análisis del desempeño del sistema compensado </a:t>
            </a:r>
            <a:r>
              <a:rPr lang="es-AR" sz="2000" b="1" u="sng" dirty="0">
                <a:solidFill>
                  <a:srgbClr val="008000"/>
                </a:solidFill>
              </a:rPr>
              <a:t>en el dominio del tiempo discreto</a:t>
            </a:r>
            <a:r>
              <a:rPr lang="es-AR" sz="2000" b="1" dirty="0">
                <a:solidFill>
                  <a:srgbClr val="008000"/>
                </a:solidFill>
              </a:rPr>
              <a:t>:</a:t>
            </a:r>
          </a:p>
        </p:txBody>
      </p:sp>
    </p:spTree>
    <p:extLst>
      <p:ext uri="{BB962C8B-B14F-4D97-AF65-F5344CB8AC3E}">
        <p14:creationId xmlns:p14="http://schemas.microsoft.com/office/powerpoint/2010/main" val="212465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5" name="Rectángulo 4"/>
          <p:cNvSpPr/>
          <p:nvPr/>
        </p:nvSpPr>
        <p:spPr>
          <a:xfrm>
            <a:off x="169427" y="825368"/>
            <a:ext cx="7958573" cy="369332"/>
          </a:xfrm>
          <a:prstGeom prst="rect">
            <a:avLst/>
          </a:prstGeom>
        </p:spPr>
        <p:txBody>
          <a:bodyPr wrap="square">
            <a:spAutoFit/>
          </a:bodyPr>
          <a:lstStyle/>
          <a:p>
            <a:pPr algn="just"/>
            <a:r>
              <a:rPr lang="es-AR" dirty="0" smtClean="0">
                <a:solidFill>
                  <a:schemeClr val="accent5">
                    <a:lumMod val="75000"/>
                  </a:schemeClr>
                </a:solidFill>
              </a:rPr>
              <a:t>Incrementando el número de muestra a 20, el periodo de muestreo resulta:</a:t>
            </a:r>
            <a:endParaRPr lang="es-AR" dirty="0">
              <a:solidFill>
                <a:schemeClr val="accent5">
                  <a:lumMod val="75000"/>
                </a:schemeClr>
              </a:solidFill>
            </a:endParaRPr>
          </a:p>
        </p:txBody>
      </p:sp>
      <p:graphicFrame>
        <p:nvGraphicFramePr>
          <p:cNvPr id="12" name="1 Objeto"/>
          <p:cNvGraphicFramePr>
            <a:graphicFrameLocks noChangeAspect="1"/>
          </p:cNvGraphicFramePr>
          <p:nvPr>
            <p:extLst>
              <p:ext uri="{D42A27DB-BD31-4B8C-83A1-F6EECF244321}">
                <p14:modId xmlns:p14="http://schemas.microsoft.com/office/powerpoint/2010/main" val="1978090219"/>
              </p:ext>
            </p:extLst>
          </p:nvPr>
        </p:nvGraphicFramePr>
        <p:xfrm>
          <a:off x="200285" y="2229897"/>
          <a:ext cx="6550025" cy="865188"/>
        </p:xfrm>
        <a:graphic>
          <a:graphicData uri="http://schemas.openxmlformats.org/presentationml/2006/ole">
            <mc:AlternateContent xmlns:mc="http://schemas.openxmlformats.org/markup-compatibility/2006">
              <mc:Choice xmlns:v="urn:schemas-microsoft-com:vml" Requires="v">
                <p:oleObj spid="_x0000_s510368" name="Equation" r:id="rId3" imgW="3352680" imgH="444240" progId="Equation.DSMT4">
                  <p:embed/>
                </p:oleObj>
              </mc:Choice>
              <mc:Fallback>
                <p:oleObj name="Equation" r:id="rId3" imgW="3352680" imgH="444240" progId="Equation.DSMT4">
                  <p:embed/>
                  <p:pic>
                    <p:nvPicPr>
                      <p:cNvPr id="12" name="1 Objeto"/>
                      <p:cNvPicPr>
                        <a:picLocks noChangeAspect="1" noChangeArrowheads="1"/>
                      </p:cNvPicPr>
                      <p:nvPr/>
                    </p:nvPicPr>
                    <p:blipFill>
                      <a:blip r:embed="rId4"/>
                      <a:srcRect/>
                      <a:stretch>
                        <a:fillRect/>
                      </a:stretch>
                    </p:blipFill>
                    <p:spPr bwMode="auto">
                      <a:xfrm>
                        <a:off x="200285" y="2229897"/>
                        <a:ext cx="6550025" cy="865188"/>
                      </a:xfrm>
                      <a:prstGeom prst="rect">
                        <a:avLst/>
                      </a:prstGeom>
                      <a:solidFill>
                        <a:schemeClr val="accent6">
                          <a:lumMod val="40000"/>
                          <a:lumOff val="60000"/>
                        </a:schemeClr>
                      </a:solidFill>
                      <a:ln>
                        <a:noFill/>
                      </a:ln>
                    </p:spPr>
                  </p:pic>
                </p:oleObj>
              </mc:Fallback>
            </mc:AlternateContent>
          </a:graphicData>
        </a:graphic>
      </p:graphicFrame>
      <p:sp>
        <p:nvSpPr>
          <p:cNvPr id="23" name="Rectángulo 22"/>
          <p:cNvSpPr/>
          <p:nvPr/>
        </p:nvSpPr>
        <p:spPr>
          <a:xfrm>
            <a:off x="7925991" y="1768977"/>
            <a:ext cx="3390757" cy="646331"/>
          </a:xfrm>
          <a:prstGeom prst="rect">
            <a:avLst/>
          </a:prstGeom>
        </p:spPr>
        <p:txBody>
          <a:bodyPr wrap="square">
            <a:spAutoFit/>
          </a:bodyPr>
          <a:lstStyle/>
          <a:p>
            <a:pPr algn="just"/>
            <a:r>
              <a:rPr lang="es-AR" dirty="0" smtClean="0">
                <a:solidFill>
                  <a:schemeClr val="accent5">
                    <a:lumMod val="75000"/>
                  </a:schemeClr>
                </a:solidFill>
              </a:rPr>
              <a:t>Los </a:t>
            </a:r>
            <a:r>
              <a:rPr lang="es-AR" dirty="0">
                <a:solidFill>
                  <a:schemeClr val="accent5">
                    <a:lumMod val="75000"/>
                  </a:schemeClr>
                </a:solidFill>
              </a:rPr>
              <a:t>polos dominantes a LC en el plano Z </a:t>
            </a:r>
            <a:r>
              <a:rPr lang="es-AR" dirty="0" smtClean="0">
                <a:solidFill>
                  <a:schemeClr val="accent5">
                    <a:lumMod val="75000"/>
                  </a:schemeClr>
                </a:solidFill>
              </a:rPr>
              <a:t>son lo siguientes:</a:t>
            </a:r>
            <a:endParaRPr lang="es-AR" dirty="0">
              <a:solidFill>
                <a:schemeClr val="accent5">
                  <a:lumMod val="75000"/>
                </a:schemeClr>
              </a:solidFill>
            </a:endParaRPr>
          </a:p>
        </p:txBody>
      </p:sp>
      <p:graphicFrame>
        <p:nvGraphicFramePr>
          <p:cNvPr id="24" name="1 Objeto"/>
          <p:cNvGraphicFramePr>
            <a:graphicFrameLocks noChangeAspect="1"/>
          </p:cNvGraphicFramePr>
          <p:nvPr>
            <p:extLst>
              <p:ext uri="{D42A27DB-BD31-4B8C-83A1-F6EECF244321}">
                <p14:modId xmlns:p14="http://schemas.microsoft.com/office/powerpoint/2010/main" val="3835282689"/>
              </p:ext>
            </p:extLst>
          </p:nvPr>
        </p:nvGraphicFramePr>
        <p:xfrm>
          <a:off x="7394900" y="2484760"/>
          <a:ext cx="4452937" cy="504825"/>
        </p:xfrm>
        <a:graphic>
          <a:graphicData uri="http://schemas.openxmlformats.org/presentationml/2006/ole">
            <mc:AlternateContent xmlns:mc="http://schemas.openxmlformats.org/markup-compatibility/2006">
              <mc:Choice xmlns:v="urn:schemas-microsoft-com:vml" Requires="v">
                <p:oleObj spid="_x0000_s510369" name="Equation" r:id="rId5" imgW="2234880" imgH="253800" progId="Equation.DSMT4">
                  <p:embed/>
                </p:oleObj>
              </mc:Choice>
              <mc:Fallback>
                <p:oleObj name="Equation" r:id="rId5" imgW="2234880" imgH="253800" progId="Equation.DSMT4">
                  <p:embed/>
                  <p:pic>
                    <p:nvPicPr>
                      <p:cNvPr id="24" name="1 Objeto"/>
                      <p:cNvPicPr>
                        <a:picLocks noChangeAspect="1" noChangeArrowheads="1"/>
                      </p:cNvPicPr>
                      <p:nvPr/>
                    </p:nvPicPr>
                    <p:blipFill>
                      <a:blip r:embed="rId6"/>
                      <a:srcRect/>
                      <a:stretch>
                        <a:fillRect/>
                      </a:stretch>
                    </p:blipFill>
                    <p:spPr bwMode="auto">
                      <a:xfrm>
                        <a:off x="7394900" y="2484760"/>
                        <a:ext cx="4452937" cy="504825"/>
                      </a:xfrm>
                      <a:prstGeom prst="rect">
                        <a:avLst/>
                      </a:prstGeom>
                      <a:solidFill>
                        <a:schemeClr val="accent4">
                          <a:lumMod val="40000"/>
                          <a:lumOff val="60000"/>
                        </a:schemeClr>
                      </a:solidFill>
                      <a:ln>
                        <a:noFill/>
                      </a:ln>
                    </p:spPr>
                  </p:pic>
                </p:oleObj>
              </mc:Fallback>
            </mc:AlternateContent>
          </a:graphicData>
        </a:graphic>
      </p:graphicFrame>
      <p:sp>
        <p:nvSpPr>
          <p:cNvPr id="13" name="Rectángulo 12"/>
          <p:cNvSpPr/>
          <p:nvPr/>
        </p:nvSpPr>
        <p:spPr>
          <a:xfrm>
            <a:off x="169427" y="3396125"/>
            <a:ext cx="6580883" cy="384721"/>
          </a:xfrm>
          <a:prstGeom prst="rect">
            <a:avLst/>
          </a:prstGeom>
        </p:spPr>
        <p:txBody>
          <a:bodyPr wrap="square">
            <a:spAutoFit/>
          </a:bodyPr>
          <a:lstStyle/>
          <a:p>
            <a:pPr algn="just"/>
            <a:r>
              <a:rPr lang="es-AR" dirty="0" smtClean="0">
                <a:solidFill>
                  <a:schemeClr val="accent5">
                    <a:lumMod val="75000"/>
                  </a:schemeClr>
                </a:solidFill>
              </a:rPr>
              <a:t>En este caso, se </a:t>
            </a:r>
            <a:r>
              <a:rPr lang="es-AR" dirty="0">
                <a:solidFill>
                  <a:schemeClr val="accent5">
                    <a:lumMod val="75000"/>
                  </a:schemeClr>
                </a:solidFill>
              </a:rPr>
              <a:t>cancela el polo </a:t>
            </a:r>
            <a:r>
              <a:rPr lang="es-AR" dirty="0" smtClean="0">
                <a:solidFill>
                  <a:schemeClr val="accent5">
                    <a:lumMod val="75000"/>
                  </a:schemeClr>
                </a:solidFill>
              </a:rPr>
              <a:t>de </a:t>
            </a:r>
            <a:r>
              <a:rPr lang="es-AR" sz="1900" i="1" dirty="0" err="1">
                <a:solidFill>
                  <a:schemeClr val="accent5">
                    <a:lumMod val="75000"/>
                  </a:schemeClr>
                </a:solidFill>
                <a:latin typeface="Times New Roman" panose="02020603050405020304" pitchFamily="18" charset="0"/>
                <a:cs typeface="Times New Roman" panose="02020603050405020304" pitchFamily="18" charset="0"/>
              </a:rPr>
              <a:t>G</a:t>
            </a:r>
            <a:r>
              <a:rPr lang="es-AR" sz="1900" i="1" baseline="-25000" dirty="0" err="1">
                <a:solidFill>
                  <a:schemeClr val="accent5">
                    <a:lumMod val="75000"/>
                  </a:schemeClr>
                </a:solidFill>
                <a:latin typeface="Times New Roman" panose="02020603050405020304" pitchFamily="18" charset="0"/>
                <a:cs typeface="Times New Roman" panose="02020603050405020304" pitchFamily="18" charset="0"/>
              </a:rPr>
              <a:t>pda</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sz="1900" i="1" dirty="0">
                <a:solidFill>
                  <a:schemeClr val="accent5">
                    <a:lumMod val="75000"/>
                  </a:schemeClr>
                </a:solidFill>
                <a:latin typeface="Times New Roman" panose="02020603050405020304" pitchFamily="18" charset="0"/>
                <a:cs typeface="Times New Roman" panose="02020603050405020304" pitchFamily="18" charset="0"/>
              </a:rPr>
              <a:t>z</a:t>
            </a:r>
            <a:r>
              <a:rPr lang="es-AR" sz="1900" dirty="0">
                <a:solidFill>
                  <a:schemeClr val="accent5">
                    <a:lumMod val="75000"/>
                  </a:schemeClr>
                </a:solidFill>
                <a:latin typeface="Times New Roman" panose="02020603050405020304" pitchFamily="18" charset="0"/>
                <a:cs typeface="Times New Roman" panose="02020603050405020304" pitchFamily="18" charset="0"/>
              </a:rPr>
              <a:t>)</a:t>
            </a:r>
            <a:r>
              <a:rPr lang="es-AR" dirty="0">
                <a:solidFill>
                  <a:schemeClr val="accent5">
                    <a:lumMod val="75000"/>
                  </a:schemeClr>
                </a:solidFill>
              </a:rPr>
              <a:t> con </a:t>
            </a:r>
            <a:r>
              <a:rPr lang="es-AR" sz="1900" i="1" dirty="0">
                <a:solidFill>
                  <a:schemeClr val="accent5">
                    <a:lumMod val="75000"/>
                  </a:schemeClr>
                </a:solidFill>
                <a:latin typeface="Times New Roman" panose="02020603050405020304" pitchFamily="18" charset="0"/>
                <a:cs typeface="Times New Roman" panose="02020603050405020304" pitchFamily="18" charset="0"/>
              </a:rPr>
              <a:t>a</a:t>
            </a:r>
            <a:r>
              <a:rPr lang="es-AR" sz="1900" dirty="0">
                <a:solidFill>
                  <a:schemeClr val="accent5">
                    <a:lumMod val="75000"/>
                  </a:schemeClr>
                </a:solidFill>
                <a:latin typeface="Times New Roman" panose="02020603050405020304" pitchFamily="18" charset="0"/>
                <a:cs typeface="Times New Roman" panose="02020603050405020304" pitchFamily="18" charset="0"/>
              </a:rPr>
              <a:t> = </a:t>
            </a:r>
            <a:r>
              <a:rPr lang="es-AR" sz="1900" dirty="0" smtClean="0">
                <a:solidFill>
                  <a:schemeClr val="accent5">
                    <a:lumMod val="75000"/>
                  </a:schemeClr>
                </a:solidFill>
                <a:latin typeface="Times New Roman" panose="02020603050405020304" pitchFamily="18" charset="0"/>
                <a:cs typeface="Times New Roman" panose="02020603050405020304" pitchFamily="18" charset="0"/>
              </a:rPr>
              <a:t>0,8497 rad/s</a:t>
            </a:r>
            <a:endParaRPr lang="es-AR" dirty="0">
              <a:solidFill>
                <a:schemeClr val="accent5">
                  <a:lumMod val="75000"/>
                </a:schemeClr>
              </a:solidFill>
            </a:endParaRPr>
          </a:p>
        </p:txBody>
      </p:sp>
      <p:graphicFrame>
        <p:nvGraphicFramePr>
          <p:cNvPr id="14" name="1 Objeto"/>
          <p:cNvGraphicFramePr>
            <a:graphicFrameLocks noChangeAspect="1"/>
          </p:cNvGraphicFramePr>
          <p:nvPr>
            <p:extLst>
              <p:ext uri="{D42A27DB-BD31-4B8C-83A1-F6EECF244321}">
                <p14:modId xmlns:p14="http://schemas.microsoft.com/office/powerpoint/2010/main" val="1371955611"/>
              </p:ext>
            </p:extLst>
          </p:nvPr>
        </p:nvGraphicFramePr>
        <p:xfrm>
          <a:off x="7597236" y="3245643"/>
          <a:ext cx="4364037" cy="698500"/>
        </p:xfrm>
        <a:graphic>
          <a:graphicData uri="http://schemas.openxmlformats.org/presentationml/2006/ole">
            <mc:AlternateContent xmlns:mc="http://schemas.openxmlformats.org/markup-compatibility/2006">
              <mc:Choice xmlns:v="urn:schemas-microsoft-com:vml" Requires="v">
                <p:oleObj spid="_x0000_s510370" name="Equation" r:id="rId7" imgW="2603160" imgH="419040" progId="Equation.DSMT4">
                  <p:embed/>
                </p:oleObj>
              </mc:Choice>
              <mc:Fallback>
                <p:oleObj name="Equation" r:id="rId7" imgW="2603160" imgH="419040" progId="Equation.DSMT4">
                  <p:embed/>
                  <p:pic>
                    <p:nvPicPr>
                      <p:cNvPr id="14" name="1 Objeto"/>
                      <p:cNvPicPr>
                        <a:picLocks noChangeAspect="1" noChangeArrowheads="1"/>
                      </p:cNvPicPr>
                      <p:nvPr/>
                    </p:nvPicPr>
                    <p:blipFill>
                      <a:blip r:embed="rId8"/>
                      <a:srcRect/>
                      <a:stretch>
                        <a:fillRect/>
                      </a:stretch>
                    </p:blipFill>
                    <p:spPr bwMode="auto">
                      <a:xfrm>
                        <a:off x="7597236" y="3245643"/>
                        <a:ext cx="4364037" cy="698500"/>
                      </a:xfrm>
                      <a:prstGeom prst="rect">
                        <a:avLst/>
                      </a:prstGeom>
                      <a:noFill/>
                      <a:ln>
                        <a:solidFill>
                          <a:schemeClr val="tx1">
                            <a:lumMod val="50000"/>
                            <a:lumOff val="50000"/>
                          </a:schemeClr>
                        </a:solid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4403055" y="265227"/>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8" name="Flecha derecha 7"/>
          <p:cNvSpPr/>
          <p:nvPr/>
        </p:nvSpPr>
        <p:spPr>
          <a:xfrm>
            <a:off x="6768032" y="3438419"/>
            <a:ext cx="72008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1 Objeto"/>
          <p:cNvGraphicFramePr>
            <a:graphicFrameLocks noChangeAspect="1"/>
          </p:cNvGraphicFramePr>
          <p:nvPr>
            <p:extLst>
              <p:ext uri="{D42A27DB-BD31-4B8C-83A1-F6EECF244321}">
                <p14:modId xmlns:p14="http://schemas.microsoft.com/office/powerpoint/2010/main" val="2956800132"/>
              </p:ext>
            </p:extLst>
          </p:nvPr>
        </p:nvGraphicFramePr>
        <p:xfrm>
          <a:off x="200285" y="1117302"/>
          <a:ext cx="7132637" cy="828675"/>
        </p:xfrm>
        <a:graphic>
          <a:graphicData uri="http://schemas.openxmlformats.org/presentationml/2006/ole">
            <mc:AlternateContent xmlns:mc="http://schemas.openxmlformats.org/markup-compatibility/2006">
              <mc:Choice xmlns:v="urn:schemas-microsoft-com:vml" Requires="v">
                <p:oleObj spid="_x0000_s510371" name="Equation" r:id="rId9" imgW="3695400" imgH="431640" progId="Equation.DSMT4">
                  <p:embed/>
                </p:oleObj>
              </mc:Choice>
              <mc:Fallback>
                <p:oleObj name="Equation" r:id="rId9" imgW="3695400" imgH="431640" progId="Equation.DSMT4">
                  <p:embed/>
                  <p:pic>
                    <p:nvPicPr>
                      <p:cNvPr id="14" name="1 Objeto"/>
                      <p:cNvPicPr>
                        <a:picLocks noChangeAspect="1" noChangeArrowheads="1"/>
                      </p:cNvPicPr>
                      <p:nvPr/>
                    </p:nvPicPr>
                    <p:blipFill>
                      <a:blip r:embed="rId10"/>
                      <a:srcRect/>
                      <a:stretch>
                        <a:fillRect/>
                      </a:stretch>
                    </p:blipFill>
                    <p:spPr bwMode="auto">
                      <a:xfrm>
                        <a:off x="200285" y="1117302"/>
                        <a:ext cx="7132637" cy="828675"/>
                      </a:xfrm>
                      <a:prstGeom prst="rect">
                        <a:avLst/>
                      </a:prstGeom>
                      <a:noFill/>
                      <a:ln>
                        <a:noFill/>
                      </a:ln>
                    </p:spPr>
                  </p:pic>
                </p:oleObj>
              </mc:Fallback>
            </mc:AlternateContent>
          </a:graphicData>
        </a:graphic>
      </p:graphicFrame>
      <p:sp>
        <p:nvSpPr>
          <p:cNvPr id="21" name="Rectángulo 20">
            <a:extLst>
              <a:ext uri="{FF2B5EF4-FFF2-40B4-BE49-F238E27FC236}">
                <a16:creationId xmlns:a16="http://schemas.microsoft.com/office/drawing/2014/main" id="{796790BF-E303-4F43-A018-3F921D9F7D27}"/>
              </a:ext>
            </a:extLst>
          </p:cNvPr>
          <p:cNvSpPr/>
          <p:nvPr/>
        </p:nvSpPr>
        <p:spPr>
          <a:xfrm>
            <a:off x="169427" y="4380018"/>
            <a:ext cx="2762473" cy="369332"/>
          </a:xfrm>
          <a:prstGeom prst="rect">
            <a:avLst/>
          </a:prstGeom>
        </p:spPr>
        <p:txBody>
          <a:bodyPr wrap="square">
            <a:spAutoFit/>
          </a:bodyPr>
          <a:lstStyle/>
          <a:p>
            <a:pPr algn="just"/>
            <a:r>
              <a:rPr lang="es-AR" dirty="0">
                <a:solidFill>
                  <a:schemeClr val="accent5">
                    <a:lumMod val="75000"/>
                  </a:schemeClr>
                </a:solidFill>
              </a:rPr>
              <a:t>La deficiencia de fase es: </a:t>
            </a:r>
          </a:p>
        </p:txBody>
      </p:sp>
      <p:graphicFrame>
        <p:nvGraphicFramePr>
          <p:cNvPr id="27" name="1 Objeto">
            <a:extLst>
              <a:ext uri="{FF2B5EF4-FFF2-40B4-BE49-F238E27FC236}">
                <a16:creationId xmlns:a16="http://schemas.microsoft.com/office/drawing/2014/main" id="{8822F644-3573-4EDE-8A6F-2869AA71831F}"/>
              </a:ext>
            </a:extLst>
          </p:cNvPr>
          <p:cNvGraphicFramePr>
            <a:graphicFrameLocks noChangeAspect="1"/>
          </p:cNvGraphicFramePr>
          <p:nvPr>
            <p:extLst>
              <p:ext uri="{D42A27DB-BD31-4B8C-83A1-F6EECF244321}">
                <p14:modId xmlns:p14="http://schemas.microsoft.com/office/powerpoint/2010/main" val="2028124337"/>
              </p:ext>
            </p:extLst>
          </p:nvPr>
        </p:nvGraphicFramePr>
        <p:xfrm>
          <a:off x="2962758" y="4341127"/>
          <a:ext cx="4246562" cy="455613"/>
        </p:xfrm>
        <a:graphic>
          <a:graphicData uri="http://schemas.openxmlformats.org/presentationml/2006/ole">
            <mc:AlternateContent xmlns:mc="http://schemas.openxmlformats.org/markup-compatibility/2006">
              <mc:Choice xmlns:v="urn:schemas-microsoft-com:vml" Requires="v">
                <p:oleObj spid="_x0000_s510372" name="Equation" r:id="rId11" imgW="2133360" imgH="228600" progId="Equation.DSMT4">
                  <p:embed/>
                </p:oleObj>
              </mc:Choice>
              <mc:Fallback>
                <p:oleObj name="Equation" r:id="rId11" imgW="2133360" imgH="228600" progId="Equation.DSMT4">
                  <p:embed/>
                  <p:pic>
                    <p:nvPicPr>
                      <p:cNvPr id="29" name="1 Objeto">
                        <a:extLst>
                          <a:ext uri="{FF2B5EF4-FFF2-40B4-BE49-F238E27FC236}">
                            <a16:creationId xmlns:a16="http://schemas.microsoft.com/office/drawing/2014/main" id="{8822F644-3573-4EDE-8A6F-2869AA71831F}"/>
                          </a:ext>
                        </a:extLst>
                      </p:cNvPr>
                      <p:cNvPicPr>
                        <a:picLocks noChangeAspect="1" noChangeArrowheads="1"/>
                      </p:cNvPicPr>
                      <p:nvPr/>
                    </p:nvPicPr>
                    <p:blipFill>
                      <a:blip r:embed="rId12"/>
                      <a:srcRect/>
                      <a:stretch>
                        <a:fillRect/>
                      </a:stretch>
                    </p:blipFill>
                    <p:spPr bwMode="auto">
                      <a:xfrm>
                        <a:off x="2962758" y="4341127"/>
                        <a:ext cx="4246562" cy="455613"/>
                      </a:xfrm>
                      <a:prstGeom prst="rect">
                        <a:avLst/>
                      </a:prstGeom>
                      <a:solidFill>
                        <a:schemeClr val="accent4">
                          <a:lumMod val="40000"/>
                          <a:lumOff val="60000"/>
                        </a:schemeClr>
                      </a:solidFill>
                      <a:ln>
                        <a:noFill/>
                      </a:ln>
                    </p:spPr>
                  </p:pic>
                </p:oleObj>
              </mc:Fallback>
            </mc:AlternateContent>
          </a:graphicData>
        </a:graphic>
      </p:graphicFrame>
      <p:sp>
        <p:nvSpPr>
          <p:cNvPr id="29" name="Rectángulo 28">
            <a:extLst>
              <a:ext uri="{FF2B5EF4-FFF2-40B4-BE49-F238E27FC236}">
                <a16:creationId xmlns:a16="http://schemas.microsoft.com/office/drawing/2014/main" id="{798B5461-DFA4-45EA-AE8E-465CB27E5708}"/>
              </a:ext>
            </a:extLst>
          </p:cNvPr>
          <p:cNvSpPr/>
          <p:nvPr/>
        </p:nvSpPr>
        <p:spPr>
          <a:xfrm>
            <a:off x="169427" y="5114672"/>
            <a:ext cx="5350529" cy="369332"/>
          </a:xfrm>
          <a:prstGeom prst="rect">
            <a:avLst/>
          </a:prstGeom>
        </p:spPr>
        <p:txBody>
          <a:bodyPr wrap="square">
            <a:spAutoFit/>
          </a:bodyPr>
          <a:lstStyle/>
          <a:p>
            <a:pPr algn="just"/>
            <a:r>
              <a:rPr lang="es-AR" dirty="0">
                <a:solidFill>
                  <a:schemeClr val="accent5">
                    <a:lumMod val="75000"/>
                  </a:schemeClr>
                </a:solidFill>
              </a:rPr>
              <a:t>Dado que </a:t>
            </a:r>
            <a:r>
              <a:rPr lang="es-AR" dirty="0" smtClean="0">
                <a:solidFill>
                  <a:schemeClr val="accent5">
                    <a:lumMod val="75000"/>
                  </a:schemeClr>
                </a:solidFill>
              </a:rPr>
              <a:t>KLA </a:t>
            </a:r>
            <a:r>
              <a:rPr lang="pt-BR" dirty="0" smtClean="0">
                <a:solidFill>
                  <a:schemeClr val="accent5">
                    <a:lumMod val="75000"/>
                  </a:schemeClr>
                </a:solidFill>
              </a:rPr>
              <a:t>&gt; 0 y </a:t>
            </a:r>
            <a:r>
              <a:rPr lang="es-AR" dirty="0" smtClean="0">
                <a:solidFill>
                  <a:schemeClr val="accent5">
                    <a:lumMod val="75000"/>
                  </a:schemeClr>
                </a:solidFill>
              </a:rPr>
              <a:t>la </a:t>
            </a:r>
            <a:r>
              <a:rPr lang="es-AR" dirty="0">
                <a:solidFill>
                  <a:schemeClr val="accent5">
                    <a:lumMod val="75000"/>
                  </a:schemeClr>
                </a:solidFill>
              </a:rPr>
              <a:t>deficiencia de fase es (-): </a:t>
            </a:r>
          </a:p>
        </p:txBody>
      </p:sp>
      <p:graphicFrame>
        <p:nvGraphicFramePr>
          <p:cNvPr id="30" name="1 Objeto">
            <a:extLst>
              <a:ext uri="{FF2B5EF4-FFF2-40B4-BE49-F238E27FC236}">
                <a16:creationId xmlns:a16="http://schemas.microsoft.com/office/drawing/2014/main" id="{EFD2129E-B35B-49FA-9F5A-5F4A45381ACE}"/>
              </a:ext>
            </a:extLst>
          </p:cNvPr>
          <p:cNvGraphicFramePr>
            <a:graphicFrameLocks noChangeAspect="1"/>
          </p:cNvGraphicFramePr>
          <p:nvPr>
            <p:extLst>
              <p:ext uri="{D42A27DB-BD31-4B8C-83A1-F6EECF244321}">
                <p14:modId xmlns:p14="http://schemas.microsoft.com/office/powerpoint/2010/main" val="1184283396"/>
              </p:ext>
            </p:extLst>
          </p:nvPr>
        </p:nvGraphicFramePr>
        <p:xfrm>
          <a:off x="5356765" y="5068703"/>
          <a:ext cx="2479675" cy="455613"/>
        </p:xfrm>
        <a:graphic>
          <a:graphicData uri="http://schemas.openxmlformats.org/presentationml/2006/ole">
            <mc:AlternateContent xmlns:mc="http://schemas.openxmlformats.org/markup-compatibility/2006">
              <mc:Choice xmlns:v="urn:schemas-microsoft-com:vml" Requires="v">
                <p:oleObj spid="_x0000_s510373" name="Equation" r:id="rId13" imgW="1244520" imgH="228600" progId="Equation.DSMT4">
                  <p:embed/>
                </p:oleObj>
              </mc:Choice>
              <mc:Fallback>
                <p:oleObj name="Equation" r:id="rId13" imgW="1244520" imgH="228600" progId="Equation.DSMT4">
                  <p:embed/>
                  <p:pic>
                    <p:nvPicPr>
                      <p:cNvPr id="31" name="1 Objeto">
                        <a:extLst>
                          <a:ext uri="{FF2B5EF4-FFF2-40B4-BE49-F238E27FC236}">
                            <a16:creationId xmlns:a16="http://schemas.microsoft.com/office/drawing/2014/main" id="{EFD2129E-B35B-49FA-9F5A-5F4A45381ACE}"/>
                          </a:ext>
                        </a:extLst>
                      </p:cNvPr>
                      <p:cNvPicPr>
                        <a:picLocks noChangeAspect="1" noChangeArrowheads="1"/>
                      </p:cNvPicPr>
                      <p:nvPr/>
                    </p:nvPicPr>
                    <p:blipFill>
                      <a:blip r:embed="rId14"/>
                      <a:srcRect/>
                      <a:stretch>
                        <a:fillRect/>
                      </a:stretch>
                    </p:blipFill>
                    <p:spPr bwMode="auto">
                      <a:xfrm>
                        <a:off x="5356765" y="5068703"/>
                        <a:ext cx="2479675" cy="455613"/>
                      </a:xfrm>
                      <a:prstGeom prst="rect">
                        <a:avLst/>
                      </a:prstGeom>
                      <a:solidFill>
                        <a:schemeClr val="accent4">
                          <a:lumMod val="40000"/>
                          <a:lumOff val="60000"/>
                        </a:schemeClr>
                      </a:solidFill>
                      <a:ln>
                        <a:noFill/>
                      </a:ln>
                    </p:spPr>
                  </p:pic>
                </p:oleObj>
              </mc:Fallback>
            </mc:AlternateContent>
          </a:graphicData>
        </a:graphic>
      </p:graphicFrame>
      <p:graphicFrame>
        <p:nvGraphicFramePr>
          <p:cNvPr id="31" name="1 Objeto">
            <a:extLst>
              <a:ext uri="{FF2B5EF4-FFF2-40B4-BE49-F238E27FC236}">
                <a16:creationId xmlns:a16="http://schemas.microsoft.com/office/drawing/2014/main" id="{A4B4DC11-1D7A-4F5B-9E8C-3AB1E0A70D6F}"/>
              </a:ext>
            </a:extLst>
          </p:cNvPr>
          <p:cNvGraphicFramePr>
            <a:graphicFrameLocks noChangeAspect="1"/>
          </p:cNvGraphicFramePr>
          <p:nvPr>
            <p:extLst>
              <p:ext uri="{D42A27DB-BD31-4B8C-83A1-F6EECF244321}">
                <p14:modId xmlns:p14="http://schemas.microsoft.com/office/powerpoint/2010/main" val="1378867606"/>
              </p:ext>
            </p:extLst>
          </p:nvPr>
        </p:nvGraphicFramePr>
        <p:xfrm>
          <a:off x="255588" y="5814976"/>
          <a:ext cx="5735637" cy="455612"/>
        </p:xfrm>
        <a:graphic>
          <a:graphicData uri="http://schemas.openxmlformats.org/presentationml/2006/ole">
            <mc:AlternateContent xmlns:mc="http://schemas.openxmlformats.org/markup-compatibility/2006">
              <mc:Choice xmlns:v="urn:schemas-microsoft-com:vml" Requires="v">
                <p:oleObj spid="_x0000_s510374" name="Equation" r:id="rId15" imgW="2882880" imgH="228600" progId="Equation.DSMT4">
                  <p:embed/>
                </p:oleObj>
              </mc:Choice>
              <mc:Fallback>
                <p:oleObj name="Equation" r:id="rId15" imgW="2882880" imgH="228600" progId="Equation.DSMT4">
                  <p:embed/>
                  <p:pic>
                    <p:nvPicPr>
                      <p:cNvPr id="32" name="1 Objeto">
                        <a:extLst>
                          <a:ext uri="{FF2B5EF4-FFF2-40B4-BE49-F238E27FC236}">
                            <a16:creationId xmlns:a16="http://schemas.microsoft.com/office/drawing/2014/main" id="{A4B4DC11-1D7A-4F5B-9E8C-3AB1E0A70D6F}"/>
                          </a:ext>
                        </a:extLst>
                      </p:cNvPr>
                      <p:cNvPicPr>
                        <a:picLocks noChangeAspect="1" noChangeArrowheads="1"/>
                      </p:cNvPicPr>
                      <p:nvPr/>
                    </p:nvPicPr>
                    <p:blipFill>
                      <a:blip r:embed="rId16"/>
                      <a:srcRect/>
                      <a:stretch>
                        <a:fillRect/>
                      </a:stretch>
                    </p:blipFill>
                    <p:spPr bwMode="auto">
                      <a:xfrm>
                        <a:off x="255588" y="5814976"/>
                        <a:ext cx="5735637" cy="455612"/>
                      </a:xfrm>
                      <a:prstGeom prst="rect">
                        <a:avLst/>
                      </a:prstGeom>
                      <a:solidFill>
                        <a:schemeClr val="accent4">
                          <a:lumMod val="40000"/>
                          <a:lumOff val="60000"/>
                        </a:schemeClr>
                      </a:solidFill>
                      <a:ln>
                        <a:noFill/>
                      </a:ln>
                    </p:spPr>
                  </p:pic>
                </p:oleObj>
              </mc:Fallback>
            </mc:AlternateContent>
          </a:graphicData>
        </a:graphic>
      </p:graphicFrame>
      <p:graphicFrame>
        <p:nvGraphicFramePr>
          <p:cNvPr id="32" name="1 Objeto">
            <a:extLst>
              <a:ext uri="{FF2B5EF4-FFF2-40B4-BE49-F238E27FC236}">
                <a16:creationId xmlns:a16="http://schemas.microsoft.com/office/drawing/2014/main" id="{37B4B570-E506-48C6-8DF9-929981FF23AF}"/>
              </a:ext>
            </a:extLst>
          </p:cNvPr>
          <p:cNvGraphicFramePr>
            <a:graphicFrameLocks noChangeAspect="1"/>
          </p:cNvGraphicFramePr>
          <p:nvPr>
            <p:extLst>
              <p:ext uri="{D42A27DB-BD31-4B8C-83A1-F6EECF244321}">
                <p14:modId xmlns:p14="http://schemas.microsoft.com/office/powerpoint/2010/main" val="804028234"/>
              </p:ext>
            </p:extLst>
          </p:nvPr>
        </p:nvGraphicFramePr>
        <p:xfrm>
          <a:off x="6382741" y="5814976"/>
          <a:ext cx="1490662" cy="455612"/>
        </p:xfrm>
        <a:graphic>
          <a:graphicData uri="http://schemas.openxmlformats.org/presentationml/2006/ole">
            <mc:AlternateContent xmlns:mc="http://schemas.openxmlformats.org/markup-compatibility/2006">
              <mc:Choice xmlns:v="urn:schemas-microsoft-com:vml" Requires="v">
                <p:oleObj spid="_x0000_s510375" name="Equation" r:id="rId17" imgW="749160" imgH="228600" progId="Equation.DSMT4">
                  <p:embed/>
                </p:oleObj>
              </mc:Choice>
              <mc:Fallback>
                <p:oleObj name="Equation" r:id="rId17" imgW="749160" imgH="228600" progId="Equation.DSMT4">
                  <p:embed/>
                  <p:pic>
                    <p:nvPicPr>
                      <p:cNvPr id="33" name="1 Objeto">
                        <a:extLst>
                          <a:ext uri="{FF2B5EF4-FFF2-40B4-BE49-F238E27FC236}">
                            <a16:creationId xmlns:a16="http://schemas.microsoft.com/office/drawing/2014/main" id="{37B4B570-E506-48C6-8DF9-929981FF23AF}"/>
                          </a:ext>
                        </a:extLst>
                      </p:cNvPr>
                      <p:cNvPicPr>
                        <a:picLocks noChangeAspect="1" noChangeArrowheads="1"/>
                      </p:cNvPicPr>
                      <p:nvPr/>
                    </p:nvPicPr>
                    <p:blipFill>
                      <a:blip r:embed="rId18"/>
                      <a:srcRect/>
                      <a:stretch>
                        <a:fillRect/>
                      </a:stretch>
                    </p:blipFill>
                    <p:spPr bwMode="auto">
                      <a:xfrm>
                        <a:off x="6382741" y="5814976"/>
                        <a:ext cx="1490662" cy="455612"/>
                      </a:xfrm>
                      <a:prstGeom prst="rect">
                        <a:avLst/>
                      </a:prstGeom>
                      <a:solidFill>
                        <a:schemeClr val="accent4">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24988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6" name="Rectángulo 25"/>
          <p:cNvSpPr/>
          <p:nvPr/>
        </p:nvSpPr>
        <p:spPr>
          <a:xfrm>
            <a:off x="7279002" y="2254845"/>
            <a:ext cx="4578915" cy="923330"/>
          </a:xfrm>
          <a:prstGeom prst="rect">
            <a:avLst/>
          </a:prstGeom>
        </p:spPr>
        <p:txBody>
          <a:bodyPr wrap="square">
            <a:spAutoFit/>
          </a:bodyPr>
          <a:lstStyle/>
          <a:p>
            <a:pPr algn="just"/>
            <a:r>
              <a:rPr lang="es-AR" dirty="0">
                <a:solidFill>
                  <a:schemeClr val="accent5">
                    <a:lumMod val="75000"/>
                  </a:schemeClr>
                </a:solidFill>
              </a:rPr>
              <a:t>De la constelación de polos de LA, la posición del polo </a:t>
            </a:r>
            <a:r>
              <a:rPr lang="es-AR" i="1" dirty="0">
                <a:solidFill>
                  <a:schemeClr val="accent5">
                    <a:lumMod val="75000"/>
                  </a:schemeClr>
                </a:solidFill>
              </a:rPr>
              <a:t>b</a:t>
            </a:r>
            <a:r>
              <a:rPr lang="es-AR" dirty="0">
                <a:solidFill>
                  <a:schemeClr val="accent5">
                    <a:lumMod val="75000"/>
                  </a:schemeClr>
                </a:solidFill>
              </a:rPr>
              <a:t> se calcula de la siguiente forma:</a:t>
            </a:r>
          </a:p>
        </p:txBody>
      </p:sp>
      <p:graphicFrame>
        <p:nvGraphicFramePr>
          <p:cNvPr id="17" name="1 Objeto"/>
          <p:cNvGraphicFramePr>
            <a:graphicFrameLocks noChangeAspect="1"/>
          </p:cNvGraphicFramePr>
          <p:nvPr>
            <p:extLst>
              <p:ext uri="{D42A27DB-BD31-4B8C-83A1-F6EECF244321}">
                <p14:modId xmlns:p14="http://schemas.microsoft.com/office/powerpoint/2010/main" val="1226981534"/>
              </p:ext>
            </p:extLst>
          </p:nvPr>
        </p:nvGraphicFramePr>
        <p:xfrm>
          <a:off x="7667625" y="3178175"/>
          <a:ext cx="3976688" cy="742950"/>
        </p:xfrm>
        <a:graphic>
          <a:graphicData uri="http://schemas.openxmlformats.org/presentationml/2006/ole">
            <mc:AlternateContent xmlns:mc="http://schemas.openxmlformats.org/markup-compatibility/2006">
              <mc:Choice xmlns:v="urn:schemas-microsoft-com:vml" Requires="v">
                <p:oleObj spid="_x0000_s511210" name="Equation" r:id="rId3" imgW="2298600" imgH="431640" progId="Equation.DSMT4">
                  <p:embed/>
                </p:oleObj>
              </mc:Choice>
              <mc:Fallback>
                <p:oleObj name="Equation" r:id="rId3" imgW="2298600" imgH="431640" progId="Equation.DSMT4">
                  <p:embed/>
                  <p:pic>
                    <p:nvPicPr>
                      <p:cNvPr id="17" name="1 Objeto"/>
                      <p:cNvPicPr>
                        <a:picLocks noChangeAspect="1" noChangeArrowheads="1"/>
                      </p:cNvPicPr>
                      <p:nvPr/>
                    </p:nvPicPr>
                    <p:blipFill>
                      <a:blip r:embed="rId4"/>
                      <a:srcRect/>
                      <a:stretch>
                        <a:fillRect/>
                      </a:stretch>
                    </p:blipFill>
                    <p:spPr bwMode="auto">
                      <a:xfrm>
                        <a:off x="7667625" y="3178175"/>
                        <a:ext cx="3976688" cy="742950"/>
                      </a:xfrm>
                      <a:prstGeom prst="rect">
                        <a:avLst/>
                      </a:prstGeom>
                      <a:noFill/>
                      <a:ln>
                        <a:noFill/>
                      </a:ln>
                    </p:spPr>
                  </p:pic>
                </p:oleObj>
              </mc:Fallback>
            </mc:AlternateContent>
          </a:graphicData>
        </a:graphic>
      </p:graphicFrame>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20" name="Rectángulo 19"/>
          <p:cNvSpPr/>
          <p:nvPr/>
        </p:nvSpPr>
        <p:spPr>
          <a:xfrm>
            <a:off x="118664" y="4395769"/>
            <a:ext cx="6247163" cy="369332"/>
          </a:xfrm>
          <a:prstGeom prst="rect">
            <a:avLst/>
          </a:prstGeom>
        </p:spPr>
        <p:txBody>
          <a:bodyPr wrap="square">
            <a:spAutoFit/>
          </a:bodyPr>
          <a:lstStyle/>
          <a:p>
            <a:pPr algn="just"/>
            <a:r>
              <a:rPr lang="es-AR" dirty="0">
                <a:solidFill>
                  <a:schemeClr val="accent5">
                    <a:lumMod val="75000"/>
                  </a:schemeClr>
                </a:solidFill>
              </a:rPr>
              <a:t>De la condición de magnitud se calcula la ganancia Kc:</a:t>
            </a:r>
          </a:p>
        </p:txBody>
      </p:sp>
      <p:sp>
        <p:nvSpPr>
          <p:cNvPr id="22" name="Rectángulo 21"/>
          <p:cNvSpPr/>
          <p:nvPr/>
        </p:nvSpPr>
        <p:spPr>
          <a:xfrm>
            <a:off x="6979639" y="904028"/>
            <a:ext cx="4878277" cy="1107996"/>
          </a:xfrm>
          <a:prstGeom prst="rect">
            <a:avLst/>
          </a:prstGeom>
          <a:ln>
            <a:solidFill>
              <a:srgbClr val="FF0000"/>
            </a:solidFill>
          </a:ln>
        </p:spPr>
        <p:txBody>
          <a:bodyPr wrap="square">
            <a:spAutoFit/>
          </a:bodyPr>
          <a:lstStyle/>
          <a:p>
            <a:pPr algn="ctr"/>
            <a:r>
              <a:rPr lang="es-AR" sz="2200" dirty="0">
                <a:solidFill>
                  <a:srgbClr val="FF3300"/>
                </a:solidFill>
                <a:latin typeface="Times New Roman" panose="02020603050405020304" pitchFamily="18" charset="0"/>
                <a:cs typeface="Times New Roman" panose="02020603050405020304" pitchFamily="18" charset="0"/>
              </a:rPr>
              <a:t>Constelación de polos y ceros de </a:t>
            </a:r>
            <a:r>
              <a:rPr lang="es-AR" sz="2200" i="1" dirty="0" err="1">
                <a:solidFill>
                  <a:srgbClr val="FF3300"/>
                </a:solidFill>
                <a:latin typeface="Times New Roman" panose="02020603050405020304" pitchFamily="18" charset="0"/>
                <a:cs typeface="Times New Roman" panose="02020603050405020304" pitchFamily="18" charset="0"/>
              </a:rPr>
              <a:t>G</a:t>
            </a:r>
            <a:r>
              <a:rPr lang="es-AR" sz="2200" i="1" baseline="-25000" dirty="0" err="1">
                <a:solidFill>
                  <a:srgbClr val="FF3300"/>
                </a:solidFill>
                <a:latin typeface="Times New Roman" panose="02020603050405020304" pitchFamily="18" charset="0"/>
                <a:cs typeface="Times New Roman" panose="02020603050405020304" pitchFamily="18" charset="0"/>
              </a:rPr>
              <a:t>la</a:t>
            </a:r>
            <a:r>
              <a:rPr lang="es-AR" sz="2200" dirty="0">
                <a:solidFill>
                  <a:srgbClr val="FF3300"/>
                </a:solidFill>
                <a:latin typeface="Times New Roman" panose="02020603050405020304" pitchFamily="18" charset="0"/>
                <a:cs typeface="Times New Roman" panose="02020603050405020304" pitchFamily="18" charset="0"/>
              </a:rPr>
              <a:t>(</a:t>
            </a:r>
            <a:r>
              <a:rPr lang="es-AR" sz="2200" i="1" dirty="0">
                <a:solidFill>
                  <a:srgbClr val="FF3300"/>
                </a:solidFill>
                <a:latin typeface="Times New Roman" panose="02020603050405020304" pitchFamily="18" charset="0"/>
                <a:cs typeface="Times New Roman" panose="02020603050405020304" pitchFamily="18" charset="0"/>
              </a:rPr>
              <a:t>z</a:t>
            </a:r>
            <a:r>
              <a:rPr lang="es-AR" sz="2200" dirty="0">
                <a:solidFill>
                  <a:srgbClr val="FF3300"/>
                </a:solidFill>
                <a:latin typeface="Times New Roman" panose="02020603050405020304" pitchFamily="18" charset="0"/>
                <a:cs typeface="Times New Roman" panose="02020603050405020304" pitchFamily="18" charset="0"/>
              </a:rPr>
              <a:t>) resultante luego del diseño del polo </a:t>
            </a:r>
            <a:r>
              <a:rPr lang="es-AR" sz="2200" i="1" dirty="0">
                <a:solidFill>
                  <a:srgbClr val="FF3300"/>
                </a:solidFill>
                <a:latin typeface="Times New Roman" panose="02020603050405020304" pitchFamily="18" charset="0"/>
                <a:cs typeface="Times New Roman" panose="02020603050405020304" pitchFamily="18" charset="0"/>
              </a:rPr>
              <a:t>b</a:t>
            </a:r>
            <a:r>
              <a:rPr lang="es-AR" sz="2200" dirty="0">
                <a:solidFill>
                  <a:srgbClr val="FF3300"/>
                </a:solidFill>
                <a:latin typeface="Times New Roman" panose="02020603050405020304" pitchFamily="18" charset="0"/>
                <a:cs typeface="Times New Roman" panose="02020603050405020304" pitchFamily="18" charset="0"/>
              </a:rPr>
              <a:t> del </a:t>
            </a:r>
            <a:r>
              <a:rPr lang="es-AR" sz="2200" dirty="0" smtClean="0">
                <a:solidFill>
                  <a:srgbClr val="FF3300"/>
                </a:solidFill>
                <a:latin typeface="Times New Roman" panose="02020603050405020304" pitchFamily="18" charset="0"/>
                <a:cs typeface="Times New Roman" panose="02020603050405020304" pitchFamily="18" charset="0"/>
              </a:rPr>
              <a:t>compensador para </a:t>
            </a:r>
            <a:r>
              <a:rPr lang="es-AR" sz="2200" i="1" dirty="0" smtClean="0">
                <a:solidFill>
                  <a:srgbClr val="FF3300"/>
                </a:solidFill>
                <a:latin typeface="Times New Roman" panose="02020603050405020304" pitchFamily="18" charset="0"/>
                <a:cs typeface="Times New Roman" panose="02020603050405020304" pitchFamily="18" charset="0"/>
              </a:rPr>
              <a:t>T</a:t>
            </a:r>
            <a:r>
              <a:rPr lang="es-AR" sz="2200" dirty="0" smtClean="0">
                <a:solidFill>
                  <a:srgbClr val="FF3300"/>
                </a:solidFill>
                <a:latin typeface="Times New Roman" panose="02020603050405020304" pitchFamily="18" charset="0"/>
                <a:cs typeface="Times New Roman" panose="02020603050405020304" pitchFamily="18" charset="0"/>
              </a:rPr>
              <a:t> = 0,0814 s</a:t>
            </a:r>
            <a:endParaRPr lang="es-AR" sz="2200" dirty="0">
              <a:solidFill>
                <a:srgbClr val="FF3300"/>
              </a:solidFill>
              <a:latin typeface="Times New Roman" panose="02020603050405020304" pitchFamily="18" charset="0"/>
              <a:cs typeface="Times New Roman" panose="02020603050405020304" pitchFamily="18" charset="0"/>
            </a:endParaRPr>
          </a:p>
        </p:txBody>
      </p:sp>
      <p:graphicFrame>
        <p:nvGraphicFramePr>
          <p:cNvPr id="34" name="1 Objeto">
            <a:extLst>
              <a:ext uri="{FF2B5EF4-FFF2-40B4-BE49-F238E27FC236}">
                <a16:creationId xmlns:a16="http://schemas.microsoft.com/office/drawing/2014/main" id="{2FEBC6F1-EE0A-43A2-BC34-6C1EC72E6813}"/>
              </a:ext>
            </a:extLst>
          </p:cNvPr>
          <p:cNvGraphicFramePr>
            <a:graphicFrameLocks noChangeAspect="1"/>
          </p:cNvGraphicFramePr>
          <p:nvPr>
            <p:extLst>
              <p:ext uri="{D42A27DB-BD31-4B8C-83A1-F6EECF244321}">
                <p14:modId xmlns:p14="http://schemas.microsoft.com/office/powerpoint/2010/main" val="1479482997"/>
              </p:ext>
            </p:extLst>
          </p:nvPr>
        </p:nvGraphicFramePr>
        <p:xfrm>
          <a:off x="130175" y="4978604"/>
          <a:ext cx="3448050" cy="873125"/>
        </p:xfrm>
        <a:graphic>
          <a:graphicData uri="http://schemas.openxmlformats.org/presentationml/2006/ole">
            <mc:AlternateContent xmlns:mc="http://schemas.openxmlformats.org/markup-compatibility/2006">
              <mc:Choice xmlns:v="urn:schemas-microsoft-com:vml" Requires="v">
                <p:oleObj spid="_x0000_s511211" name="Equation" r:id="rId5" imgW="1993680" imgH="507960" progId="Equation.DSMT4">
                  <p:embed/>
                </p:oleObj>
              </mc:Choice>
              <mc:Fallback>
                <p:oleObj name="Equation" r:id="rId5" imgW="1993680" imgH="507960" progId="Equation.DSMT4">
                  <p:embed/>
                  <p:pic>
                    <p:nvPicPr>
                      <p:cNvPr id="34" name="1 Objeto">
                        <a:extLst>
                          <a:ext uri="{FF2B5EF4-FFF2-40B4-BE49-F238E27FC236}">
                            <a16:creationId xmlns:a16="http://schemas.microsoft.com/office/drawing/2014/main" id="{2FEBC6F1-EE0A-43A2-BC34-6C1EC72E6813}"/>
                          </a:ext>
                        </a:extLst>
                      </p:cNvPr>
                      <p:cNvPicPr>
                        <a:picLocks noChangeAspect="1" noChangeArrowheads="1"/>
                      </p:cNvPicPr>
                      <p:nvPr/>
                    </p:nvPicPr>
                    <p:blipFill>
                      <a:blip r:embed="rId6"/>
                      <a:srcRect/>
                      <a:stretch>
                        <a:fillRect/>
                      </a:stretch>
                    </p:blipFill>
                    <p:spPr bwMode="auto">
                      <a:xfrm>
                        <a:off x="130175" y="4978604"/>
                        <a:ext cx="3448050" cy="873125"/>
                      </a:xfrm>
                      <a:prstGeom prst="rect">
                        <a:avLst/>
                      </a:prstGeom>
                      <a:noFill/>
                      <a:ln>
                        <a:noFill/>
                      </a:ln>
                    </p:spPr>
                  </p:pic>
                </p:oleObj>
              </mc:Fallback>
            </mc:AlternateContent>
          </a:graphicData>
        </a:graphic>
      </p:graphicFrame>
      <p:graphicFrame>
        <p:nvGraphicFramePr>
          <p:cNvPr id="35" name="1 Objeto">
            <a:extLst>
              <a:ext uri="{FF2B5EF4-FFF2-40B4-BE49-F238E27FC236}">
                <a16:creationId xmlns:a16="http://schemas.microsoft.com/office/drawing/2014/main" id="{A2B7110D-E918-4DB5-82F2-60D9822841B7}"/>
              </a:ext>
            </a:extLst>
          </p:cNvPr>
          <p:cNvGraphicFramePr>
            <a:graphicFrameLocks noChangeAspect="1"/>
          </p:cNvGraphicFramePr>
          <p:nvPr>
            <p:extLst>
              <p:ext uri="{D42A27DB-BD31-4B8C-83A1-F6EECF244321}">
                <p14:modId xmlns:p14="http://schemas.microsoft.com/office/powerpoint/2010/main" val="4009967803"/>
              </p:ext>
            </p:extLst>
          </p:nvPr>
        </p:nvGraphicFramePr>
        <p:xfrm>
          <a:off x="4392613" y="5030991"/>
          <a:ext cx="3073400" cy="720725"/>
        </p:xfrm>
        <a:graphic>
          <a:graphicData uri="http://schemas.openxmlformats.org/presentationml/2006/ole">
            <mc:AlternateContent xmlns:mc="http://schemas.openxmlformats.org/markup-compatibility/2006">
              <mc:Choice xmlns:v="urn:schemas-microsoft-com:vml" Requires="v">
                <p:oleObj spid="_x0000_s511212" name="Equation" r:id="rId7" imgW="1777680" imgH="419040" progId="Equation.DSMT4">
                  <p:embed/>
                </p:oleObj>
              </mc:Choice>
              <mc:Fallback>
                <p:oleObj name="Equation" r:id="rId7" imgW="1777680" imgH="419040" progId="Equation.DSMT4">
                  <p:embed/>
                  <p:pic>
                    <p:nvPicPr>
                      <p:cNvPr id="35" name="1 Objeto">
                        <a:extLst>
                          <a:ext uri="{FF2B5EF4-FFF2-40B4-BE49-F238E27FC236}">
                            <a16:creationId xmlns:a16="http://schemas.microsoft.com/office/drawing/2014/main" id="{A2B7110D-E918-4DB5-82F2-60D9822841B7}"/>
                          </a:ext>
                        </a:extLst>
                      </p:cNvPr>
                      <p:cNvPicPr>
                        <a:picLocks noChangeAspect="1" noChangeArrowheads="1"/>
                      </p:cNvPicPr>
                      <p:nvPr/>
                    </p:nvPicPr>
                    <p:blipFill>
                      <a:blip r:embed="rId8"/>
                      <a:srcRect/>
                      <a:stretch>
                        <a:fillRect/>
                      </a:stretch>
                    </p:blipFill>
                    <p:spPr bwMode="auto">
                      <a:xfrm>
                        <a:off x="4392613" y="5030991"/>
                        <a:ext cx="3073400" cy="720725"/>
                      </a:xfrm>
                      <a:prstGeom prst="rect">
                        <a:avLst/>
                      </a:prstGeom>
                      <a:solidFill>
                        <a:schemeClr val="accent1">
                          <a:lumMod val="40000"/>
                          <a:lumOff val="60000"/>
                        </a:schemeClr>
                      </a:solidFill>
                      <a:ln>
                        <a:noFill/>
                      </a:ln>
                    </p:spPr>
                  </p:pic>
                </p:oleObj>
              </mc:Fallback>
            </mc:AlternateContent>
          </a:graphicData>
        </a:graphic>
      </p:graphicFrame>
      <p:sp>
        <p:nvSpPr>
          <p:cNvPr id="36" name="Flecha derecha 7">
            <a:extLst>
              <a:ext uri="{FF2B5EF4-FFF2-40B4-BE49-F238E27FC236}">
                <a16:creationId xmlns:a16="http://schemas.microsoft.com/office/drawing/2014/main" id="{2024FE59-3739-41BD-9F1E-761430EAA532}"/>
              </a:ext>
            </a:extLst>
          </p:cNvPr>
          <p:cNvSpPr/>
          <p:nvPr/>
        </p:nvSpPr>
        <p:spPr>
          <a:xfrm>
            <a:off x="3672148" y="5228985"/>
            <a:ext cx="488600"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1 Objeto">
            <a:extLst>
              <a:ext uri="{FF2B5EF4-FFF2-40B4-BE49-F238E27FC236}">
                <a16:creationId xmlns:a16="http://schemas.microsoft.com/office/drawing/2014/main" id="{E8772737-B222-426E-9E75-E3C23D97CFB0}"/>
              </a:ext>
            </a:extLst>
          </p:cNvPr>
          <p:cNvGraphicFramePr>
            <a:graphicFrameLocks noChangeAspect="1"/>
          </p:cNvGraphicFramePr>
          <p:nvPr>
            <p:extLst>
              <p:ext uri="{D42A27DB-BD31-4B8C-83A1-F6EECF244321}">
                <p14:modId xmlns:p14="http://schemas.microsoft.com/office/powerpoint/2010/main" val="510966693"/>
              </p:ext>
            </p:extLst>
          </p:nvPr>
        </p:nvGraphicFramePr>
        <p:xfrm>
          <a:off x="8297863" y="5042104"/>
          <a:ext cx="3425825" cy="698500"/>
        </p:xfrm>
        <a:graphic>
          <a:graphicData uri="http://schemas.openxmlformats.org/presentationml/2006/ole">
            <mc:AlternateContent xmlns:mc="http://schemas.openxmlformats.org/markup-compatibility/2006">
              <mc:Choice xmlns:v="urn:schemas-microsoft-com:vml" Requires="v">
                <p:oleObj spid="_x0000_s511213" name="Equation" r:id="rId9" imgW="2044440" imgH="419040" progId="Equation.DSMT4">
                  <p:embed/>
                </p:oleObj>
              </mc:Choice>
              <mc:Fallback>
                <p:oleObj name="Equation" r:id="rId9" imgW="2044440" imgH="419040" progId="Equation.DSMT4">
                  <p:embed/>
                  <p:pic>
                    <p:nvPicPr>
                      <p:cNvPr id="37" name="1 Objeto">
                        <a:extLst>
                          <a:ext uri="{FF2B5EF4-FFF2-40B4-BE49-F238E27FC236}">
                            <a16:creationId xmlns:a16="http://schemas.microsoft.com/office/drawing/2014/main" id="{E8772737-B222-426E-9E75-E3C23D97CFB0}"/>
                          </a:ext>
                        </a:extLst>
                      </p:cNvPr>
                      <p:cNvPicPr>
                        <a:picLocks noChangeAspect="1" noChangeArrowheads="1"/>
                      </p:cNvPicPr>
                      <p:nvPr/>
                    </p:nvPicPr>
                    <p:blipFill>
                      <a:blip r:embed="rId10"/>
                      <a:srcRect/>
                      <a:stretch>
                        <a:fillRect/>
                      </a:stretch>
                    </p:blipFill>
                    <p:spPr bwMode="auto">
                      <a:xfrm>
                        <a:off x="8297863" y="5042104"/>
                        <a:ext cx="3425825" cy="698500"/>
                      </a:xfrm>
                      <a:prstGeom prst="rect">
                        <a:avLst/>
                      </a:prstGeom>
                      <a:solidFill>
                        <a:schemeClr val="accent1">
                          <a:lumMod val="40000"/>
                          <a:lumOff val="60000"/>
                        </a:schemeClr>
                      </a:solidFill>
                      <a:ln>
                        <a:solidFill>
                          <a:schemeClr val="tx1">
                            <a:lumMod val="50000"/>
                            <a:lumOff val="50000"/>
                          </a:schemeClr>
                        </a:solidFill>
                      </a:ln>
                    </p:spPr>
                  </p:pic>
                </p:oleObj>
              </mc:Fallback>
            </mc:AlternateContent>
          </a:graphicData>
        </a:graphic>
      </p:graphicFrame>
      <p:sp>
        <p:nvSpPr>
          <p:cNvPr id="38" name="Flecha derecha 7">
            <a:extLst>
              <a:ext uri="{FF2B5EF4-FFF2-40B4-BE49-F238E27FC236}">
                <a16:creationId xmlns:a16="http://schemas.microsoft.com/office/drawing/2014/main" id="{C3225540-4226-425A-8788-F408BC582D53}"/>
              </a:ext>
            </a:extLst>
          </p:cNvPr>
          <p:cNvSpPr/>
          <p:nvPr/>
        </p:nvSpPr>
        <p:spPr>
          <a:xfrm>
            <a:off x="7699438" y="5228985"/>
            <a:ext cx="501153" cy="326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11"/>
          <a:stretch>
            <a:fillRect/>
          </a:stretch>
        </p:blipFill>
        <p:spPr>
          <a:xfrm>
            <a:off x="118664" y="812528"/>
            <a:ext cx="7034400" cy="3353549"/>
          </a:xfrm>
          <a:prstGeom prst="rect">
            <a:avLst/>
          </a:prstGeom>
        </p:spPr>
      </p:pic>
      <p:sp>
        <p:nvSpPr>
          <p:cNvPr id="21" name="Flecha derecha 20"/>
          <p:cNvSpPr/>
          <p:nvPr/>
        </p:nvSpPr>
        <p:spPr>
          <a:xfrm rot="10800000">
            <a:off x="5902158" y="1249815"/>
            <a:ext cx="875917" cy="416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Tree>
    <p:extLst>
      <p:ext uri="{BB962C8B-B14F-4D97-AF65-F5344CB8AC3E}">
        <p14:creationId xmlns:p14="http://schemas.microsoft.com/office/powerpoint/2010/main" val="39309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27147" y="170809"/>
            <a:ext cx="4654578"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a:t>
            </a:r>
            <a:r>
              <a:rPr lang="es-AR" sz="2200" b="1" dirty="0" smtClean="0">
                <a:solidFill>
                  <a:srgbClr val="008000"/>
                </a:solidFill>
                <a:latin typeface="Times New Roman" panose="02020603050405020304" pitchFamily="18" charset="0"/>
                <a:cs typeface="Times New Roman" panose="02020603050405020304" pitchFamily="18" charset="0"/>
              </a:rPr>
              <a:t>20 muestras</a:t>
            </a:r>
            <a:endParaRPr lang="es-AR" sz="2200" b="1" dirty="0">
              <a:solidFill>
                <a:srgbClr val="008000"/>
              </a:solidFill>
              <a:latin typeface="Times New Roman" panose="02020603050405020304" pitchFamily="18" charset="0"/>
              <a:cs typeface="Times New Roman" panose="02020603050405020304" pitchFamily="18" charset="0"/>
            </a:endParaRPr>
          </a:p>
        </p:txBody>
      </p:sp>
      <p:graphicFrame>
        <p:nvGraphicFramePr>
          <p:cNvPr id="29" name="1 Objeto"/>
          <p:cNvGraphicFramePr>
            <a:graphicFrameLocks noChangeAspect="1"/>
          </p:cNvGraphicFramePr>
          <p:nvPr>
            <p:extLst>
              <p:ext uri="{D42A27DB-BD31-4B8C-83A1-F6EECF244321}">
                <p14:modId xmlns:p14="http://schemas.microsoft.com/office/powerpoint/2010/main" val="3571976321"/>
              </p:ext>
            </p:extLst>
          </p:nvPr>
        </p:nvGraphicFramePr>
        <p:xfrm>
          <a:off x="1194192" y="5470363"/>
          <a:ext cx="3810000" cy="744538"/>
        </p:xfrm>
        <a:graphic>
          <a:graphicData uri="http://schemas.openxmlformats.org/presentationml/2006/ole">
            <mc:AlternateContent xmlns:mc="http://schemas.openxmlformats.org/markup-compatibility/2006">
              <mc:Choice xmlns:v="urn:schemas-microsoft-com:vml" Requires="v">
                <p:oleObj spid="_x0000_s497886" name="Equation" r:id="rId3" imgW="2070000" imgH="406080" progId="Equation.DSMT4">
                  <p:embed/>
                </p:oleObj>
              </mc:Choice>
              <mc:Fallback>
                <p:oleObj name="Equation" r:id="rId3" imgW="2070000" imgH="406080" progId="Equation.DSMT4">
                  <p:embed/>
                  <p:pic>
                    <p:nvPicPr>
                      <p:cNvPr id="29" name="1 Objeto"/>
                      <p:cNvPicPr>
                        <a:picLocks noChangeAspect="1" noChangeArrowheads="1"/>
                      </p:cNvPicPr>
                      <p:nvPr/>
                    </p:nvPicPr>
                    <p:blipFill>
                      <a:blip r:embed="rId4"/>
                      <a:srcRect/>
                      <a:stretch>
                        <a:fillRect/>
                      </a:stretch>
                    </p:blipFill>
                    <p:spPr bwMode="auto">
                      <a:xfrm>
                        <a:off x="1194192" y="5470363"/>
                        <a:ext cx="3810000" cy="744538"/>
                      </a:xfrm>
                      <a:prstGeom prst="rect">
                        <a:avLst/>
                      </a:prstGeom>
                      <a:solidFill>
                        <a:srgbClr val="FFFF00"/>
                      </a:solidFill>
                      <a:ln>
                        <a:noFill/>
                      </a:ln>
                    </p:spPr>
                  </p:pic>
                </p:oleObj>
              </mc:Fallback>
            </mc:AlternateContent>
          </a:graphicData>
        </a:graphic>
      </p:graphicFrame>
      <p:graphicFrame>
        <p:nvGraphicFramePr>
          <p:cNvPr id="25" name="1 Objeto"/>
          <p:cNvGraphicFramePr>
            <a:graphicFrameLocks noChangeAspect="1"/>
          </p:cNvGraphicFramePr>
          <p:nvPr>
            <p:extLst>
              <p:ext uri="{D42A27DB-BD31-4B8C-83A1-F6EECF244321}">
                <p14:modId xmlns:p14="http://schemas.microsoft.com/office/powerpoint/2010/main" val="1130993513"/>
              </p:ext>
            </p:extLst>
          </p:nvPr>
        </p:nvGraphicFramePr>
        <p:xfrm>
          <a:off x="6777560" y="5650545"/>
          <a:ext cx="4217987" cy="384175"/>
        </p:xfrm>
        <a:graphic>
          <a:graphicData uri="http://schemas.openxmlformats.org/presentationml/2006/ole">
            <mc:AlternateContent xmlns:mc="http://schemas.openxmlformats.org/markup-compatibility/2006">
              <mc:Choice xmlns:v="urn:schemas-microsoft-com:vml" Requires="v">
                <p:oleObj spid="_x0000_s497887" name="Equation" r:id="rId5" imgW="2209680" imgH="203040" progId="Equation.DSMT4">
                  <p:embed/>
                </p:oleObj>
              </mc:Choice>
              <mc:Fallback>
                <p:oleObj name="Equation" r:id="rId5" imgW="2209680" imgH="203040" progId="Equation.DSMT4">
                  <p:embed/>
                  <p:pic>
                    <p:nvPicPr>
                      <p:cNvPr id="25" name="1 Objeto"/>
                      <p:cNvPicPr>
                        <a:picLocks noChangeAspect="1" noChangeArrowheads="1"/>
                      </p:cNvPicPr>
                      <p:nvPr/>
                    </p:nvPicPr>
                    <p:blipFill>
                      <a:blip r:embed="rId6"/>
                      <a:srcRect/>
                      <a:stretch>
                        <a:fillRect/>
                      </a:stretch>
                    </p:blipFill>
                    <p:spPr bwMode="auto">
                      <a:xfrm>
                        <a:off x="6777560" y="5650545"/>
                        <a:ext cx="4217987" cy="384175"/>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27" name="Rectángulo 26"/>
          <p:cNvSpPr/>
          <p:nvPr/>
        </p:nvSpPr>
        <p:spPr>
          <a:xfrm>
            <a:off x="6336525" y="5148360"/>
            <a:ext cx="484619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Ecuación recursiva del controlador</a:t>
            </a:r>
            <a:r>
              <a:rPr lang="es-AR" sz="2000" b="1" dirty="0">
                <a:solidFill>
                  <a:srgbClr val="008000"/>
                </a:solidFill>
              </a:rPr>
              <a:t>:</a:t>
            </a:r>
          </a:p>
        </p:txBody>
      </p:sp>
      <p:sp>
        <p:nvSpPr>
          <p:cNvPr id="16" name="Flecha derecha 15"/>
          <p:cNvSpPr/>
          <p:nvPr/>
        </p:nvSpPr>
        <p:spPr>
          <a:xfrm>
            <a:off x="5567748" y="5677552"/>
            <a:ext cx="720080" cy="33016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rotWithShape="1">
          <a:blip r:embed="rId7"/>
          <a:srcRect l="7010" t="6008" r="7991"/>
          <a:stretch/>
        </p:blipFill>
        <p:spPr>
          <a:xfrm>
            <a:off x="645952" y="717297"/>
            <a:ext cx="5130000" cy="4243183"/>
          </a:xfrm>
          <a:prstGeom prst="rect">
            <a:avLst/>
          </a:prstGeom>
        </p:spPr>
      </p:pic>
      <p:graphicFrame>
        <p:nvGraphicFramePr>
          <p:cNvPr id="26" name="1 Objeto"/>
          <p:cNvGraphicFramePr>
            <a:graphicFrameLocks noChangeAspect="1"/>
          </p:cNvGraphicFramePr>
          <p:nvPr>
            <p:extLst>
              <p:ext uri="{D42A27DB-BD31-4B8C-83A1-F6EECF244321}">
                <p14:modId xmlns:p14="http://schemas.microsoft.com/office/powerpoint/2010/main" val="3512381879"/>
              </p:ext>
            </p:extLst>
          </p:nvPr>
        </p:nvGraphicFramePr>
        <p:xfrm>
          <a:off x="2444983" y="2743737"/>
          <a:ext cx="1531938" cy="909638"/>
        </p:xfrm>
        <a:graphic>
          <a:graphicData uri="http://schemas.openxmlformats.org/presentationml/2006/ole">
            <mc:AlternateContent xmlns:mc="http://schemas.openxmlformats.org/markup-compatibility/2006">
              <mc:Choice xmlns:v="urn:schemas-microsoft-com:vml" Requires="v">
                <p:oleObj spid="_x0000_s497888" name="Equation" r:id="rId8" imgW="914400" imgH="545760" progId="Equation.DSMT4">
                  <p:embed/>
                </p:oleObj>
              </mc:Choice>
              <mc:Fallback>
                <p:oleObj name="Equation" r:id="rId8" imgW="914400" imgH="545760" progId="Equation.DSMT4">
                  <p:embed/>
                  <p:pic>
                    <p:nvPicPr>
                      <p:cNvPr id="19" name="1 Objeto"/>
                      <p:cNvPicPr>
                        <a:picLocks noChangeAspect="1" noChangeArrowheads="1"/>
                      </p:cNvPicPr>
                      <p:nvPr/>
                    </p:nvPicPr>
                    <p:blipFill>
                      <a:blip r:embed="rId9"/>
                      <a:srcRect/>
                      <a:stretch>
                        <a:fillRect/>
                      </a:stretch>
                    </p:blipFill>
                    <p:spPr bwMode="auto">
                      <a:xfrm>
                        <a:off x="2444983" y="2743737"/>
                        <a:ext cx="1531938" cy="909638"/>
                      </a:xfrm>
                      <a:prstGeom prst="rect">
                        <a:avLst/>
                      </a:prstGeom>
                      <a:solidFill>
                        <a:schemeClr val="accent2">
                          <a:lumMod val="60000"/>
                          <a:lumOff val="40000"/>
                        </a:schemeClr>
                      </a:solidFill>
                      <a:ln>
                        <a:noFill/>
                      </a:ln>
                    </p:spPr>
                  </p:pic>
                </p:oleObj>
              </mc:Fallback>
            </mc:AlternateContent>
          </a:graphicData>
        </a:graphic>
      </p:graphicFrame>
      <p:grpSp>
        <p:nvGrpSpPr>
          <p:cNvPr id="13" name="Grupo 12"/>
          <p:cNvGrpSpPr/>
          <p:nvPr/>
        </p:nvGrpSpPr>
        <p:grpSpPr>
          <a:xfrm>
            <a:off x="6777560" y="609003"/>
            <a:ext cx="4366800" cy="4351477"/>
            <a:chOff x="6777560" y="930740"/>
            <a:chExt cx="4366800" cy="4351477"/>
          </a:xfrm>
        </p:grpSpPr>
        <p:sp>
          <p:nvSpPr>
            <p:cNvPr id="8" name="Rectángulo 7"/>
            <p:cNvSpPr/>
            <p:nvPr/>
          </p:nvSpPr>
          <p:spPr>
            <a:xfrm>
              <a:off x="8184232" y="2737504"/>
              <a:ext cx="316408"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7752184" y="3833590"/>
              <a:ext cx="2014880" cy="707886"/>
            </a:xfrm>
            <a:prstGeom prst="rect">
              <a:avLst/>
            </a:prstGeom>
            <a:ln>
              <a:solidFill>
                <a:srgbClr val="FF0000"/>
              </a:solidFill>
            </a:ln>
          </p:spPr>
          <p:txBody>
            <a:bodyPr wrap="square">
              <a:spAutoFit/>
            </a:bodyPr>
            <a:lstStyle/>
            <a:p>
              <a:pPr algn="ctr"/>
              <a:r>
                <a:rPr lang="es-AR" sz="2000" dirty="0">
                  <a:solidFill>
                    <a:srgbClr val="FF3300"/>
                  </a:solidFill>
                  <a:latin typeface="Times New Roman" panose="02020603050405020304" pitchFamily="18" charset="0"/>
                  <a:cs typeface="Times New Roman" panose="02020603050405020304" pitchFamily="18" charset="0"/>
                </a:rPr>
                <a:t>Polo en la parte negativa del eje z</a:t>
              </a:r>
              <a:endParaRPr lang="es-AR" sz="2000" dirty="0">
                <a:solidFill>
                  <a:srgbClr val="FF3300"/>
                </a:solidFill>
              </a:endParaRPr>
            </a:p>
          </p:txBody>
        </p:sp>
        <p:sp>
          <p:nvSpPr>
            <p:cNvPr id="11" name="Flecha arriba 10"/>
            <p:cNvSpPr/>
            <p:nvPr/>
          </p:nvSpPr>
          <p:spPr>
            <a:xfrm>
              <a:off x="8148228" y="3483774"/>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p:cNvPicPr>
              <a:picLocks noChangeAspect="1"/>
            </p:cNvPicPr>
            <p:nvPr/>
          </p:nvPicPr>
          <p:blipFill rotWithShape="1">
            <a:blip r:embed="rId10"/>
            <a:srcRect l="4027" t="4914" r="6755"/>
            <a:stretch/>
          </p:blipFill>
          <p:spPr>
            <a:xfrm>
              <a:off x="6777560" y="930740"/>
              <a:ext cx="4366800" cy="4351477"/>
            </a:xfrm>
            <a:prstGeom prst="rect">
              <a:avLst/>
            </a:prstGeom>
          </p:spPr>
        </p:pic>
        <p:sp>
          <p:nvSpPr>
            <p:cNvPr id="30" name="Rectángulo 29">
              <a:extLst>
                <a:ext uri="{FF2B5EF4-FFF2-40B4-BE49-F238E27FC236}">
                  <a16:creationId xmlns:a16="http://schemas.microsoft.com/office/drawing/2014/main" id="{0A975359-6702-4F9A-8DDB-72769B250EAA}"/>
                </a:ext>
              </a:extLst>
            </p:cNvPr>
            <p:cNvSpPr/>
            <p:nvPr/>
          </p:nvSpPr>
          <p:spPr>
            <a:xfrm>
              <a:off x="9965062" y="2667102"/>
              <a:ext cx="260779" cy="658569"/>
            </a:xfrm>
            <a:prstGeom prst="rect">
              <a:avLst/>
            </a:prstGeom>
            <a:solidFill>
              <a:schemeClr val="accent6">
                <a:lumMod val="75000"/>
                <a:alpha val="26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a:extLst>
                <a:ext uri="{FF2B5EF4-FFF2-40B4-BE49-F238E27FC236}">
                  <a16:creationId xmlns:a16="http://schemas.microsoft.com/office/drawing/2014/main" id="{FF5F1FC6-D16E-4398-8C5F-5C6A1B064484}"/>
                </a:ext>
              </a:extLst>
            </p:cNvPr>
            <p:cNvSpPr/>
            <p:nvPr/>
          </p:nvSpPr>
          <p:spPr>
            <a:xfrm>
              <a:off x="9129480" y="3704676"/>
              <a:ext cx="2014880" cy="830997"/>
            </a:xfrm>
            <a:prstGeom prst="rect">
              <a:avLst/>
            </a:prstGeom>
            <a:ln>
              <a:solidFill>
                <a:srgbClr val="FF0000"/>
              </a:solidFill>
            </a:ln>
          </p:spPr>
          <p:txBody>
            <a:bodyPr wrap="square">
              <a:spAutoFit/>
            </a:bodyPr>
            <a:lstStyle/>
            <a:p>
              <a:pPr algn="ctr"/>
              <a:r>
                <a:rPr lang="es-AR" sz="1600" dirty="0">
                  <a:solidFill>
                    <a:srgbClr val="FF3300"/>
                  </a:solidFill>
                  <a:latin typeface="Times New Roman" panose="02020603050405020304" pitchFamily="18" charset="0"/>
                  <a:cs typeface="Times New Roman" panose="02020603050405020304" pitchFamily="18" charset="0"/>
                </a:rPr>
                <a:t>Polo del compensador en la parte </a:t>
              </a:r>
              <a:r>
                <a:rPr lang="es-AR" sz="1600" dirty="0" smtClean="0">
                  <a:solidFill>
                    <a:srgbClr val="FF3300"/>
                  </a:solidFill>
                  <a:latin typeface="Times New Roman" panose="02020603050405020304" pitchFamily="18" charset="0"/>
                  <a:cs typeface="Times New Roman" panose="02020603050405020304" pitchFamily="18" charset="0"/>
                </a:rPr>
                <a:t>positiva </a:t>
              </a:r>
              <a:r>
                <a:rPr lang="es-AR" sz="1600" dirty="0">
                  <a:solidFill>
                    <a:srgbClr val="FF3300"/>
                  </a:solidFill>
                  <a:latin typeface="Times New Roman" panose="02020603050405020304" pitchFamily="18" charset="0"/>
                  <a:cs typeface="Times New Roman" panose="02020603050405020304" pitchFamily="18" charset="0"/>
                </a:rPr>
                <a:t>del eje z</a:t>
              </a:r>
              <a:endParaRPr lang="es-AR" sz="1600" dirty="0">
                <a:solidFill>
                  <a:srgbClr val="FF3300"/>
                </a:solidFill>
              </a:endParaRPr>
            </a:p>
          </p:txBody>
        </p:sp>
        <p:sp>
          <p:nvSpPr>
            <p:cNvPr id="32" name="Flecha arriba 10">
              <a:extLst>
                <a:ext uri="{FF2B5EF4-FFF2-40B4-BE49-F238E27FC236}">
                  <a16:creationId xmlns:a16="http://schemas.microsoft.com/office/drawing/2014/main" id="{1407DDAB-6B42-498F-837D-913DD2DF1C1F}"/>
                </a:ext>
              </a:extLst>
            </p:cNvPr>
            <p:cNvSpPr/>
            <p:nvPr/>
          </p:nvSpPr>
          <p:spPr>
            <a:xfrm>
              <a:off x="9919716" y="3373110"/>
              <a:ext cx="388416" cy="294366"/>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43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936" t="9897" r="7524"/>
          <a:stretch/>
        </p:blipFill>
        <p:spPr>
          <a:xfrm>
            <a:off x="7622726" y="622944"/>
            <a:ext cx="4165699" cy="3321243"/>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7" name="Imagen 6"/>
          <p:cNvPicPr>
            <a:picLocks noChangeAspect="1"/>
          </p:cNvPicPr>
          <p:nvPr/>
        </p:nvPicPr>
        <p:blipFill rotWithShape="1">
          <a:blip r:embed="rId4"/>
          <a:srcRect l="7463" t="10067" r="7689"/>
          <a:stretch/>
        </p:blipFill>
        <p:spPr>
          <a:xfrm>
            <a:off x="186538" y="622945"/>
            <a:ext cx="4483232" cy="3554346"/>
          </a:xfrm>
          <a:prstGeom prst="rect">
            <a:avLst/>
          </a:prstGeom>
        </p:spPr>
      </p:pic>
      <p:sp>
        <p:nvSpPr>
          <p:cNvPr id="14" name="Rectángulo 13"/>
          <p:cNvSpPr/>
          <p:nvPr/>
        </p:nvSpPr>
        <p:spPr>
          <a:xfrm>
            <a:off x="8505000" y="4438230"/>
            <a:ext cx="3283425" cy="1754326"/>
          </a:xfrm>
          <a:prstGeom prst="rect">
            <a:avLst/>
          </a:prstGeom>
          <a:solidFill>
            <a:schemeClr val="accent4">
              <a:lumMod val="40000"/>
              <a:lumOff val="60000"/>
            </a:schemeClr>
          </a:solidFill>
        </p:spPr>
        <p:txBody>
          <a:bodyPr wrap="square">
            <a:spAutoFit/>
          </a:bodyPr>
          <a:lstStyle/>
          <a:p>
            <a:pPr algn="just"/>
            <a:r>
              <a:rPr lang="es-ES" b="1" dirty="0">
                <a:solidFill>
                  <a:schemeClr val="tx1">
                    <a:lumMod val="65000"/>
                    <a:lumOff val="35000"/>
                  </a:schemeClr>
                </a:solidFill>
              </a:rPr>
              <a:t>El error de velocidad se reduce significativamente respecto del sistema en LC sin controlador, de un 200% a un </a:t>
            </a:r>
            <a:r>
              <a:rPr lang="es-ES" b="1" dirty="0" smtClean="0">
                <a:solidFill>
                  <a:schemeClr val="tx1">
                    <a:lumMod val="65000"/>
                    <a:lumOff val="35000"/>
                  </a:schemeClr>
                </a:solidFill>
              </a:rPr>
              <a:t>34%, que es lo que se busca con este diseño. </a:t>
            </a:r>
            <a:endParaRPr lang="es-AR" b="1" dirty="0">
              <a:solidFill>
                <a:schemeClr val="tx1">
                  <a:lumMod val="65000"/>
                  <a:lumOff val="35000"/>
                </a:schemeClr>
              </a:solidFill>
            </a:endParaRPr>
          </a:p>
        </p:txBody>
      </p:sp>
      <p:graphicFrame>
        <p:nvGraphicFramePr>
          <p:cNvPr id="20" name="1 Objeto"/>
          <p:cNvGraphicFramePr>
            <a:graphicFrameLocks noChangeAspect="1"/>
          </p:cNvGraphicFramePr>
          <p:nvPr>
            <p:extLst>
              <p:ext uri="{D42A27DB-BD31-4B8C-83A1-F6EECF244321}">
                <p14:modId xmlns:p14="http://schemas.microsoft.com/office/powerpoint/2010/main" val="1630462800"/>
              </p:ext>
            </p:extLst>
          </p:nvPr>
        </p:nvGraphicFramePr>
        <p:xfrm>
          <a:off x="1028191" y="1124688"/>
          <a:ext cx="5454650" cy="360362"/>
        </p:xfrm>
        <a:graphic>
          <a:graphicData uri="http://schemas.openxmlformats.org/presentationml/2006/ole">
            <mc:AlternateContent xmlns:mc="http://schemas.openxmlformats.org/markup-compatibility/2006">
              <mc:Choice xmlns:v="urn:schemas-microsoft-com:vml" Requires="v">
                <p:oleObj spid="_x0000_s498825" name="Equation" r:id="rId5" imgW="2857320" imgH="190440" progId="Equation.DSMT4">
                  <p:embed/>
                </p:oleObj>
              </mc:Choice>
              <mc:Fallback>
                <p:oleObj name="Equation" r:id="rId5" imgW="2857320" imgH="190440" progId="Equation.DSMT4">
                  <p:embed/>
                  <p:pic>
                    <p:nvPicPr>
                      <p:cNvPr id="33" name="1 Objeto"/>
                      <p:cNvPicPr>
                        <a:picLocks noChangeAspect="1" noChangeArrowheads="1"/>
                      </p:cNvPicPr>
                      <p:nvPr/>
                    </p:nvPicPr>
                    <p:blipFill>
                      <a:blip r:embed="rId6"/>
                      <a:srcRect/>
                      <a:stretch>
                        <a:fillRect/>
                      </a:stretch>
                    </p:blipFill>
                    <p:spPr bwMode="auto">
                      <a:xfrm>
                        <a:off x="1028191" y="1124688"/>
                        <a:ext cx="5454650" cy="360362"/>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22" name="Rectángulo 21"/>
          <p:cNvSpPr/>
          <p:nvPr/>
        </p:nvSpPr>
        <p:spPr>
          <a:xfrm>
            <a:off x="265748" y="214386"/>
            <a:ext cx="11807983"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a:t>
            </a:r>
            <a:r>
              <a:rPr lang="es-AR" sz="2200" b="1" dirty="0" smtClean="0">
                <a:solidFill>
                  <a:srgbClr val="008000"/>
                </a:solidFill>
                <a:latin typeface="Times New Roman" panose="02020603050405020304" pitchFamily="18" charset="0"/>
                <a:cs typeface="Times New Roman" panose="02020603050405020304" pitchFamily="18" charset="0"/>
              </a:rPr>
              <a:t>20 </a:t>
            </a:r>
            <a:r>
              <a:rPr lang="es-AR" sz="2200" b="1" dirty="0" smtClean="0">
                <a:solidFill>
                  <a:srgbClr val="008000"/>
                </a:solidFill>
                <a:latin typeface="Times New Roman" panose="02020603050405020304" pitchFamily="18" charset="0"/>
                <a:cs typeface="Times New Roman" panose="02020603050405020304" pitchFamily="18" charset="0"/>
              </a:rPr>
              <a:t>muestras: Acción de control, estabilidad relativa y error de velocidad</a:t>
            </a:r>
            <a:endParaRPr lang="es-AR" sz="2200" b="1" dirty="0">
              <a:solidFill>
                <a:srgbClr val="008000"/>
              </a:solidFill>
              <a:latin typeface="Times New Roman" panose="02020603050405020304" pitchFamily="18" charset="0"/>
              <a:cs typeface="Times New Roman" panose="02020603050405020304" pitchFamily="18" charset="0"/>
            </a:endParaRPr>
          </a:p>
        </p:txBody>
      </p:sp>
      <p:grpSp>
        <p:nvGrpSpPr>
          <p:cNvPr id="5" name="Grupo 4"/>
          <p:cNvGrpSpPr/>
          <p:nvPr/>
        </p:nvGrpSpPr>
        <p:grpSpPr>
          <a:xfrm>
            <a:off x="3010699" y="3383128"/>
            <a:ext cx="4532817" cy="3414653"/>
            <a:chOff x="4669770" y="3399906"/>
            <a:chExt cx="4532817" cy="3414653"/>
          </a:xfrm>
        </p:grpSpPr>
        <p:pic>
          <p:nvPicPr>
            <p:cNvPr id="18" name="Imagen 17"/>
            <p:cNvPicPr>
              <a:picLocks noChangeAspect="1"/>
            </p:cNvPicPr>
            <p:nvPr/>
          </p:nvPicPr>
          <p:blipFill rotWithShape="1">
            <a:blip r:embed="rId7"/>
            <a:srcRect l="4497" t="10298" r="6435"/>
            <a:stretch/>
          </p:blipFill>
          <p:spPr>
            <a:xfrm>
              <a:off x="4669770" y="3399906"/>
              <a:ext cx="4532817" cy="3414653"/>
            </a:xfrm>
            <a:prstGeom prst="rect">
              <a:avLst/>
            </a:prstGeom>
          </p:spPr>
        </p:pic>
        <p:graphicFrame>
          <p:nvGraphicFramePr>
            <p:cNvPr id="12" name="1 Objeto"/>
            <p:cNvGraphicFramePr>
              <a:graphicFrameLocks noChangeAspect="1"/>
            </p:cNvGraphicFramePr>
            <p:nvPr>
              <p:extLst>
                <p:ext uri="{D42A27DB-BD31-4B8C-83A1-F6EECF244321}">
                  <p14:modId xmlns:p14="http://schemas.microsoft.com/office/powerpoint/2010/main" val="643209524"/>
                </p:ext>
              </p:extLst>
            </p:nvPr>
          </p:nvGraphicFramePr>
          <p:xfrm>
            <a:off x="5446712" y="4177291"/>
            <a:ext cx="1298575" cy="676275"/>
          </p:xfrm>
          <a:graphic>
            <a:graphicData uri="http://schemas.openxmlformats.org/presentationml/2006/ole">
              <mc:AlternateContent xmlns:mc="http://schemas.openxmlformats.org/markup-compatibility/2006">
                <mc:Choice xmlns:v="urn:schemas-microsoft-com:vml" Requires="v">
                  <p:oleObj spid="_x0000_s498826" name="Equation" r:id="rId8" imgW="774360" imgH="406080" progId="Equation.DSMT4">
                    <p:embed/>
                  </p:oleObj>
                </mc:Choice>
                <mc:Fallback>
                  <p:oleObj name="Equation" r:id="rId8" imgW="774360" imgH="406080" progId="Equation.DSMT4">
                    <p:embed/>
                    <p:pic>
                      <p:nvPicPr>
                        <p:cNvPr id="26" name="1 Objeto"/>
                        <p:cNvPicPr>
                          <a:picLocks noChangeAspect="1" noChangeArrowheads="1"/>
                        </p:cNvPicPr>
                        <p:nvPr/>
                      </p:nvPicPr>
                      <p:blipFill>
                        <a:blip r:embed="rId9"/>
                        <a:srcRect/>
                        <a:stretch>
                          <a:fillRect/>
                        </a:stretch>
                      </p:blipFill>
                      <p:spPr bwMode="auto">
                        <a:xfrm>
                          <a:off x="5446712" y="4177291"/>
                          <a:ext cx="1298575" cy="676275"/>
                        </a:xfrm>
                        <a:prstGeom prst="rect">
                          <a:avLst/>
                        </a:prstGeom>
                        <a:solidFill>
                          <a:schemeClr val="accent2">
                            <a:lumMod val="60000"/>
                            <a:lumOff val="40000"/>
                          </a:schemeClr>
                        </a:solidFill>
                        <a:ln>
                          <a:noFill/>
                        </a:ln>
                      </p:spPr>
                    </p:pic>
                  </p:oleObj>
                </mc:Fallback>
              </mc:AlternateContent>
            </a:graphicData>
          </a:graphic>
        </p:graphicFrame>
      </p:grpSp>
      <p:sp>
        <p:nvSpPr>
          <p:cNvPr id="8" name="Flecha arriba 7"/>
          <p:cNvSpPr/>
          <p:nvPr/>
        </p:nvSpPr>
        <p:spPr>
          <a:xfrm>
            <a:off x="10226179" y="3699545"/>
            <a:ext cx="746621" cy="65319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2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6711" r="2760" b="3262"/>
          <a:stretch/>
        </p:blipFill>
        <p:spPr>
          <a:xfrm>
            <a:off x="433922" y="1559417"/>
            <a:ext cx="11078475" cy="5060353"/>
          </a:xfrm>
          <a:prstGeom prst="rect">
            <a:avLst/>
          </a:prstGeom>
        </p:spPr>
      </p:pic>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25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80112" y="808110"/>
            <a:ext cx="11924097" cy="400110"/>
          </a:xfrm>
          <a:prstGeom prst="rect">
            <a:avLst/>
          </a:prstGeom>
        </p:spPr>
        <p:txBody>
          <a:bodyPr wrap="square">
            <a:spAutoFit/>
          </a:bodyPr>
          <a:lstStyle/>
          <a:p>
            <a:pPr algn="just"/>
            <a:r>
              <a:rPr lang="es-AR" sz="2000" dirty="0" smtClean="0">
                <a:solidFill>
                  <a:schemeClr val="accent5">
                    <a:lumMod val="75000"/>
                  </a:schemeClr>
                </a:solidFill>
              </a:rPr>
              <a:t>Validación del diseño realizado en PSIM. Respuesta al escalón obtenida con la implementación </a:t>
            </a:r>
            <a:r>
              <a:rPr lang="es-AR" sz="2000" dirty="0" smtClean="0">
                <a:solidFill>
                  <a:schemeClr val="accent5">
                    <a:lumMod val="75000"/>
                  </a:schemeClr>
                </a:solidFill>
              </a:rPr>
              <a:t>digital.</a:t>
            </a:r>
            <a:endParaRPr lang="es-AR" sz="2000" dirty="0">
              <a:solidFill>
                <a:schemeClr val="accent5">
                  <a:lumMod val="75000"/>
                </a:schemeClr>
              </a:solidFill>
            </a:endParaRP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13" name="1 Objeto"/>
          <p:cNvGraphicFramePr>
            <a:graphicFrameLocks noChangeAspect="1"/>
          </p:cNvGraphicFramePr>
          <p:nvPr>
            <p:extLst>
              <p:ext uri="{D42A27DB-BD31-4B8C-83A1-F6EECF244321}">
                <p14:modId xmlns:p14="http://schemas.microsoft.com/office/powerpoint/2010/main" val="2001162587"/>
              </p:ext>
            </p:extLst>
          </p:nvPr>
        </p:nvGraphicFramePr>
        <p:xfrm>
          <a:off x="2917757" y="2778859"/>
          <a:ext cx="1174750" cy="428625"/>
        </p:xfrm>
        <a:graphic>
          <a:graphicData uri="http://schemas.openxmlformats.org/presentationml/2006/ole">
            <mc:AlternateContent xmlns:mc="http://schemas.openxmlformats.org/markup-compatibility/2006">
              <mc:Choice xmlns:v="urn:schemas-microsoft-com:vml" Requires="v">
                <p:oleObj spid="_x0000_s525334" name="Equation" r:id="rId4" imgW="622080" imgH="228600" progId="Equation.DSMT4">
                  <p:embed/>
                </p:oleObj>
              </mc:Choice>
              <mc:Fallback>
                <p:oleObj name="Equation" r:id="rId4" imgW="622080" imgH="228600" progId="Equation.DSMT4">
                  <p:embed/>
                  <p:pic>
                    <p:nvPicPr>
                      <p:cNvPr id="13" name="1 Objeto"/>
                      <p:cNvPicPr>
                        <a:picLocks noChangeAspect="1" noChangeArrowheads="1"/>
                      </p:cNvPicPr>
                      <p:nvPr/>
                    </p:nvPicPr>
                    <p:blipFill>
                      <a:blip r:embed="rId5"/>
                      <a:srcRect/>
                      <a:stretch>
                        <a:fillRect/>
                      </a:stretch>
                    </p:blipFill>
                    <p:spPr bwMode="auto">
                      <a:xfrm>
                        <a:off x="2917757" y="2778859"/>
                        <a:ext cx="1174750" cy="42862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extLst>
              <p:ext uri="{D42A27DB-BD31-4B8C-83A1-F6EECF244321}">
                <p14:modId xmlns:p14="http://schemas.microsoft.com/office/powerpoint/2010/main" val="1691811845"/>
              </p:ext>
            </p:extLst>
          </p:nvPr>
        </p:nvGraphicFramePr>
        <p:xfrm>
          <a:off x="2335125" y="1938891"/>
          <a:ext cx="1289050" cy="442913"/>
        </p:xfrm>
        <a:graphic>
          <a:graphicData uri="http://schemas.openxmlformats.org/presentationml/2006/ole">
            <mc:AlternateContent xmlns:mc="http://schemas.openxmlformats.org/markup-compatibility/2006">
              <mc:Choice xmlns:v="urn:schemas-microsoft-com:vml" Requires="v">
                <p:oleObj spid="_x0000_s525335" name="Equation" r:id="rId6" imgW="698400" imgH="241200" progId="Equation.DSMT4">
                  <p:embed/>
                </p:oleObj>
              </mc:Choice>
              <mc:Fallback>
                <p:oleObj name="Equation" r:id="rId6" imgW="698400" imgH="241200" progId="Equation.DSMT4">
                  <p:embed/>
                  <p:pic>
                    <p:nvPicPr>
                      <p:cNvPr id="14" name="1 Objeto"/>
                      <p:cNvPicPr>
                        <a:picLocks noChangeAspect="1" noChangeArrowheads="1"/>
                      </p:cNvPicPr>
                      <p:nvPr/>
                    </p:nvPicPr>
                    <p:blipFill>
                      <a:blip r:embed="rId7"/>
                      <a:srcRect/>
                      <a:stretch>
                        <a:fillRect/>
                      </a:stretch>
                    </p:blipFill>
                    <p:spPr bwMode="auto">
                      <a:xfrm>
                        <a:off x="2335125" y="1938891"/>
                        <a:ext cx="1289050" cy="442913"/>
                      </a:xfrm>
                      <a:prstGeom prst="rect">
                        <a:avLst/>
                      </a:prstGeom>
                      <a:solidFill>
                        <a:srgbClr val="FFC000"/>
                      </a:solidFill>
                      <a:ln>
                        <a:noFill/>
                      </a:ln>
                    </p:spPr>
                  </p:pic>
                </p:oleObj>
              </mc:Fallback>
            </mc:AlternateContent>
          </a:graphicData>
        </a:graphic>
      </p:graphicFrame>
      <p:sp>
        <p:nvSpPr>
          <p:cNvPr id="12" name="Rectángulo 11"/>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
        <p:nvSpPr>
          <p:cNvPr id="15" name="Rectángulo 14"/>
          <p:cNvSpPr/>
          <p:nvPr/>
        </p:nvSpPr>
        <p:spPr>
          <a:xfrm>
            <a:off x="191344" y="1159307"/>
            <a:ext cx="6627577"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a:solidFill>
                  <a:srgbClr val="008000"/>
                </a:solidFill>
                <a:latin typeface="Times New Roman" panose="02020603050405020304" pitchFamily="18" charset="0"/>
                <a:cs typeface="Times New Roman" panose="02020603050405020304" pitchFamily="18" charset="0"/>
              </a:rPr>
              <a:t>N</a:t>
            </a:r>
            <a:r>
              <a:rPr lang="es-AR" sz="2200" b="1" i="1" baseline="-25000" dirty="0">
                <a:solidFill>
                  <a:srgbClr val="008000"/>
                </a:solidFill>
                <a:latin typeface="Times New Roman" panose="02020603050405020304" pitchFamily="18" charset="0"/>
                <a:cs typeface="Times New Roman" panose="02020603050405020304" pitchFamily="18" charset="0"/>
              </a:rPr>
              <a:t>d</a:t>
            </a:r>
            <a:r>
              <a:rPr lang="es-AR" sz="2200" b="1" dirty="0">
                <a:solidFill>
                  <a:srgbClr val="008000"/>
                </a:solidFill>
                <a:latin typeface="Times New Roman" panose="02020603050405020304" pitchFamily="18" charset="0"/>
                <a:cs typeface="Times New Roman" panose="02020603050405020304" pitchFamily="18" charset="0"/>
              </a:rPr>
              <a:t> = </a:t>
            </a:r>
            <a:r>
              <a:rPr lang="es-AR" sz="2200" b="1" dirty="0" smtClean="0">
                <a:solidFill>
                  <a:srgbClr val="008000"/>
                </a:solidFill>
                <a:latin typeface="Times New Roman" panose="02020603050405020304" pitchFamily="18" charset="0"/>
                <a:cs typeface="Times New Roman" panose="02020603050405020304" pitchFamily="18" charset="0"/>
              </a:rPr>
              <a:t>20 </a:t>
            </a:r>
            <a:r>
              <a:rPr lang="es-AR" sz="2200" b="1" dirty="0" smtClean="0">
                <a:solidFill>
                  <a:srgbClr val="008000"/>
                </a:solidFill>
                <a:latin typeface="Times New Roman" panose="02020603050405020304" pitchFamily="18" charset="0"/>
                <a:cs typeface="Times New Roman" panose="02020603050405020304" pitchFamily="18" charset="0"/>
              </a:rPr>
              <a:t>muestras. </a:t>
            </a:r>
            <a:r>
              <a:rPr lang="es-AR" sz="2200" b="1" i="1" dirty="0" smtClean="0">
                <a:solidFill>
                  <a:srgbClr val="008000"/>
                </a:solidFill>
                <a:latin typeface="Times New Roman" panose="02020603050405020304" pitchFamily="18" charset="0"/>
                <a:cs typeface="Times New Roman" panose="02020603050405020304" pitchFamily="18" charset="0"/>
              </a:rPr>
              <a:t>T</a:t>
            </a:r>
            <a:r>
              <a:rPr lang="es-AR" sz="2200" b="1" i="1" baseline="-25000" dirty="0" smtClean="0">
                <a:solidFill>
                  <a:srgbClr val="008000"/>
                </a:solidFill>
                <a:latin typeface="Times New Roman" panose="02020603050405020304" pitchFamily="18" charset="0"/>
                <a:cs typeface="Times New Roman" panose="02020603050405020304" pitchFamily="18" charset="0"/>
              </a:rPr>
              <a:t>m</a:t>
            </a:r>
            <a:r>
              <a:rPr lang="es-AR" sz="2200" b="1" dirty="0" smtClean="0">
                <a:solidFill>
                  <a:srgbClr val="008000"/>
                </a:solidFill>
                <a:latin typeface="Times New Roman" panose="02020603050405020304" pitchFamily="18" charset="0"/>
                <a:cs typeface="Times New Roman" panose="02020603050405020304" pitchFamily="18" charset="0"/>
              </a:rPr>
              <a:t> = 0,08144 s</a:t>
            </a:r>
            <a:endParaRPr lang="es-AR" sz="22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5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0616" y="6525344"/>
            <a:ext cx="433116" cy="365125"/>
          </a:xfrm>
        </p:spPr>
        <p:txBody>
          <a:bodyPr/>
          <a:lstStyle/>
          <a:p>
            <a:fld id="{88A92BC7-81EF-4C9F-8DB9-DCAAEE84F0FC}" type="slidenum">
              <a:rPr lang="es-ES" b="1" smtClean="0">
                <a:solidFill>
                  <a:schemeClr val="tx1"/>
                </a:solidFill>
              </a:rPr>
              <a:pPr/>
              <a:t>26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133951" y="766374"/>
            <a:ext cx="11924097" cy="707886"/>
          </a:xfrm>
          <a:prstGeom prst="rect">
            <a:avLst/>
          </a:prstGeom>
        </p:spPr>
        <p:txBody>
          <a:bodyPr wrap="square">
            <a:spAutoFit/>
          </a:bodyPr>
          <a:lstStyle/>
          <a:p>
            <a:pPr algn="just"/>
            <a:r>
              <a:rPr lang="es-AR" sz="2000" dirty="0">
                <a:solidFill>
                  <a:schemeClr val="accent5">
                    <a:lumMod val="75000"/>
                  </a:schemeClr>
                </a:solidFill>
              </a:rPr>
              <a:t>A partir de la FT </a:t>
            </a:r>
            <a:r>
              <a:rPr lang="es-AR" sz="2000" dirty="0" smtClean="0">
                <a:solidFill>
                  <a:schemeClr val="accent5">
                    <a:lumMod val="75000"/>
                  </a:schemeClr>
                </a:solidFill>
              </a:rPr>
              <a:t>del controlador diseñado, </a:t>
            </a:r>
            <a:r>
              <a:rPr lang="es-AR" sz="2000" dirty="0">
                <a:solidFill>
                  <a:schemeClr val="accent5">
                    <a:lumMod val="75000"/>
                  </a:schemeClr>
                </a:solidFill>
              </a:rPr>
              <a:t>la ecuación recursiva del controlador para su implementación digital, se obtiene aplicándose la transformada Z inversa.</a:t>
            </a:r>
          </a:p>
        </p:txBody>
      </p:sp>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pSp>
        <p:nvGrpSpPr>
          <p:cNvPr id="5" name="Grupo 4"/>
          <p:cNvGrpSpPr/>
          <p:nvPr/>
        </p:nvGrpSpPr>
        <p:grpSpPr>
          <a:xfrm>
            <a:off x="704675" y="1459070"/>
            <a:ext cx="10458619" cy="4831154"/>
            <a:chOff x="687897" y="1354327"/>
            <a:chExt cx="10458619" cy="4831154"/>
          </a:xfrm>
        </p:grpSpPr>
        <p:pic>
          <p:nvPicPr>
            <p:cNvPr id="3" name="Imagen 2"/>
            <p:cNvPicPr>
              <a:picLocks noChangeAspect="1"/>
            </p:cNvPicPr>
            <p:nvPr/>
          </p:nvPicPr>
          <p:blipFill rotWithShape="1">
            <a:blip r:embed="rId3"/>
            <a:srcRect l="7120" r="2760" b="2611"/>
            <a:stretch/>
          </p:blipFill>
          <p:spPr>
            <a:xfrm>
              <a:off x="687897" y="1354327"/>
              <a:ext cx="10458619" cy="4831154"/>
            </a:xfrm>
            <a:prstGeom prst="rect">
              <a:avLst/>
            </a:prstGeom>
          </p:spPr>
        </p:pic>
        <p:graphicFrame>
          <p:nvGraphicFramePr>
            <p:cNvPr id="23" name="1 Objeto"/>
            <p:cNvGraphicFramePr>
              <a:graphicFrameLocks noChangeAspect="1"/>
            </p:cNvGraphicFramePr>
            <p:nvPr>
              <p:extLst>
                <p:ext uri="{D42A27DB-BD31-4B8C-83A1-F6EECF244321}">
                  <p14:modId xmlns:p14="http://schemas.microsoft.com/office/powerpoint/2010/main" val="3156060306"/>
                </p:ext>
              </p:extLst>
            </p:nvPr>
          </p:nvGraphicFramePr>
          <p:xfrm>
            <a:off x="2993180" y="1953206"/>
            <a:ext cx="6680200" cy="442912"/>
          </p:xfrm>
          <a:graphic>
            <a:graphicData uri="http://schemas.openxmlformats.org/presentationml/2006/ole">
              <mc:AlternateContent xmlns:mc="http://schemas.openxmlformats.org/markup-compatibility/2006">
                <mc:Choice xmlns:v="urn:schemas-microsoft-com:vml" Requires="v">
                  <p:oleObj spid="_x0000_s526347" name="Equation" r:id="rId4" imgW="2857320" imgH="190440" progId="Equation.DSMT4">
                    <p:embed/>
                  </p:oleObj>
                </mc:Choice>
                <mc:Fallback>
                  <p:oleObj name="Equation" r:id="rId4" imgW="2857320" imgH="190440" progId="Equation.DSMT4">
                    <p:embed/>
                    <p:pic>
                      <p:nvPicPr>
                        <p:cNvPr id="23" name="1 Objeto"/>
                        <p:cNvPicPr>
                          <a:picLocks noChangeAspect="1" noChangeArrowheads="1"/>
                        </p:cNvPicPr>
                        <p:nvPr/>
                      </p:nvPicPr>
                      <p:blipFill>
                        <a:blip r:embed="rId5"/>
                        <a:srcRect/>
                        <a:stretch>
                          <a:fillRect/>
                        </a:stretch>
                      </p:blipFill>
                      <p:spPr bwMode="auto">
                        <a:xfrm>
                          <a:off x="2993180" y="1953206"/>
                          <a:ext cx="6680200" cy="442912"/>
                        </a:xfrm>
                        <a:prstGeom prst="rect">
                          <a:avLst/>
                        </a:prstGeom>
                        <a:solidFill>
                          <a:schemeClr val="accent2">
                            <a:lumMod val="40000"/>
                            <a:lumOff val="60000"/>
                          </a:schemeClr>
                        </a:solidFill>
                        <a:ln w="28575">
                          <a:solidFill>
                            <a:srgbClr val="FF0000"/>
                          </a:solidFill>
                        </a:ln>
                      </p:spPr>
                    </p:pic>
                  </p:oleObj>
                </mc:Fallback>
              </mc:AlternateContent>
            </a:graphicData>
          </a:graphic>
        </p:graphicFrame>
      </p:grpSp>
      <p:sp>
        <p:nvSpPr>
          <p:cNvPr id="24" name="Rectángulo 23"/>
          <p:cNvSpPr/>
          <p:nvPr/>
        </p:nvSpPr>
        <p:spPr>
          <a:xfrm>
            <a:off x="445995" y="6202259"/>
            <a:ext cx="11612053" cy="400110"/>
          </a:xfrm>
          <a:prstGeom prst="rect">
            <a:avLst/>
          </a:prstGeom>
          <a:solidFill>
            <a:schemeClr val="bg1"/>
          </a:solidFill>
        </p:spPr>
        <p:txBody>
          <a:bodyPr wrap="square">
            <a:spAutoFit/>
          </a:bodyPr>
          <a:lstStyle/>
          <a:p>
            <a:r>
              <a:rPr lang="es-AR" sz="2000" dirty="0">
                <a:solidFill>
                  <a:srgbClr val="FF0000"/>
                </a:solidFill>
              </a:rPr>
              <a:t>Ver </a:t>
            </a:r>
            <a:r>
              <a:rPr lang="es-AR" sz="2000" dirty="0" smtClean="0">
                <a:solidFill>
                  <a:srgbClr val="FF0000"/>
                </a:solidFill>
              </a:rPr>
              <a:t>“</a:t>
            </a:r>
            <a:r>
              <a:rPr lang="es-AR" sz="2000" dirty="0">
                <a:solidFill>
                  <a:srgbClr val="FF0000"/>
                </a:solidFill>
              </a:rPr>
              <a:t>Ejemplo_2_Lugar_de_Raices.m</a:t>
            </a:r>
            <a:r>
              <a:rPr lang="es-AR" sz="2000" dirty="0" smtClean="0">
                <a:solidFill>
                  <a:srgbClr val="FF0000"/>
                </a:solidFill>
              </a:rPr>
              <a:t>” </a:t>
            </a:r>
            <a:r>
              <a:rPr lang="es-AR" sz="2000" dirty="0" smtClean="0">
                <a:solidFill>
                  <a:srgbClr val="FF0000"/>
                </a:solidFill>
              </a:rPr>
              <a:t>y </a:t>
            </a:r>
            <a:r>
              <a:rPr lang="es-AR" sz="2000" dirty="0">
                <a:solidFill>
                  <a:srgbClr val="FF0000"/>
                </a:solidFill>
              </a:rPr>
              <a:t>carpeta “Ejemplo_DLL_CAD_Lugar_Raices_2023” </a:t>
            </a:r>
            <a:r>
              <a:rPr lang="es-AR" sz="2000" dirty="0" smtClean="0">
                <a:solidFill>
                  <a:srgbClr val="FF0000"/>
                </a:solidFill>
              </a:rPr>
              <a:t>de PSIM</a:t>
            </a:r>
            <a:endParaRPr lang="es-AR" sz="2000" dirty="0">
              <a:solidFill>
                <a:srgbClr val="FF0000"/>
              </a:solidFill>
            </a:endParaRPr>
          </a:p>
        </p:txBody>
      </p:sp>
      <p:sp>
        <p:nvSpPr>
          <p:cNvPr id="15" name="Rectángulo 14"/>
          <p:cNvSpPr/>
          <p:nvPr/>
        </p:nvSpPr>
        <p:spPr>
          <a:xfrm>
            <a:off x="4403055" y="282005"/>
            <a:ext cx="4104456" cy="446276"/>
          </a:xfrm>
          <a:prstGeom prst="rect">
            <a:avLst/>
          </a:prstGeom>
        </p:spPr>
        <p:txBody>
          <a:bodyPr wrap="square" anchor="ctr" anchorCtr="0">
            <a:spAutoFit/>
          </a:bodyPr>
          <a:lstStyle/>
          <a:p>
            <a:pPr algn="just"/>
            <a:r>
              <a:rPr lang="es-AR" sz="2300" b="1" u="sng" dirty="0">
                <a:solidFill>
                  <a:srgbClr val="0000FF"/>
                </a:solidFill>
              </a:rPr>
              <a:t>Ejemplo 2: Método del LGR</a:t>
            </a:r>
          </a:p>
        </p:txBody>
      </p:sp>
    </p:spTree>
    <p:extLst>
      <p:ext uri="{BB962C8B-B14F-4D97-AF65-F5344CB8AC3E}">
        <p14:creationId xmlns:p14="http://schemas.microsoft.com/office/powerpoint/2010/main" val="51760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6953" t="6017" r="8048"/>
          <a:stretch/>
        </p:blipFill>
        <p:spPr>
          <a:xfrm>
            <a:off x="293688" y="1271962"/>
            <a:ext cx="5346000" cy="4421438"/>
          </a:xfrm>
          <a:prstGeom prst="rect">
            <a:avLst/>
          </a:prstGeom>
        </p:spPr>
      </p:pic>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7" name="Rectángulo 16"/>
          <p:cNvSpPr/>
          <p:nvPr/>
        </p:nvSpPr>
        <p:spPr>
          <a:xfrm>
            <a:off x="119336" y="116632"/>
            <a:ext cx="12072664" cy="677108"/>
          </a:xfrm>
          <a:prstGeom prst="rect">
            <a:avLst/>
          </a:prstGeom>
        </p:spPr>
        <p:txBody>
          <a:bodyPr wrap="square">
            <a:spAutoFit/>
          </a:bodyPr>
          <a:lstStyle/>
          <a:p>
            <a:pPr algn="just"/>
            <a:r>
              <a:rPr lang="es-AR" dirty="0">
                <a:solidFill>
                  <a:schemeClr val="accent5">
                    <a:lumMod val="75000"/>
                  </a:schemeClr>
                </a:solidFill>
              </a:rPr>
              <a:t>Con el objetivo de mejorar un poco el </a:t>
            </a:r>
            <a:r>
              <a:rPr lang="es-AR" dirty="0" smtClean="0">
                <a:solidFill>
                  <a:schemeClr val="accent5">
                    <a:lumMod val="75000"/>
                  </a:schemeClr>
                </a:solidFill>
              </a:rPr>
              <a:t>desempeño transitorio, se impone un sobrepaso del 2</a:t>
            </a:r>
            <a:r>
              <a:rPr lang="es-AR" dirty="0" smtClean="0">
                <a:solidFill>
                  <a:schemeClr val="accent5">
                    <a:lumMod val="75000"/>
                  </a:schemeClr>
                </a:solidFill>
              </a:rPr>
              <a:t>%, imponiendo un factor de amortiguamiento </a:t>
            </a:r>
            <a:r>
              <a:rPr lang="es-AR" sz="2000" dirty="0" smtClean="0">
                <a:solidFill>
                  <a:schemeClr val="accent5">
                    <a:lumMod val="75000"/>
                  </a:schemeClr>
                </a:solidFill>
                <a:latin typeface="Symbol" panose="05050102010706020507" pitchFamily="18" charset="2"/>
              </a:rPr>
              <a:t>s</a:t>
            </a:r>
            <a:r>
              <a:rPr lang="es-AR" dirty="0" smtClean="0">
                <a:solidFill>
                  <a:schemeClr val="accent5">
                    <a:lumMod val="75000"/>
                  </a:schemeClr>
                </a:solidFill>
              </a:rPr>
              <a:t> mayor al deseado de 4 rad/s. </a:t>
            </a:r>
            <a:r>
              <a:rPr lang="es-AR" dirty="0" smtClean="0">
                <a:solidFill>
                  <a:schemeClr val="accent5">
                    <a:lumMod val="75000"/>
                  </a:schemeClr>
                </a:solidFill>
              </a:rPr>
              <a:t>El periodo de muestreo y los polos deseados resultan: </a:t>
            </a:r>
            <a:endParaRPr lang="es-AR" dirty="0">
              <a:solidFill>
                <a:schemeClr val="accent5">
                  <a:lumMod val="75000"/>
                </a:schemeClr>
              </a:solidFill>
            </a:endParaRPr>
          </a:p>
        </p:txBody>
      </p:sp>
      <p:graphicFrame>
        <p:nvGraphicFramePr>
          <p:cNvPr id="21" name="1 Objeto"/>
          <p:cNvGraphicFramePr>
            <a:graphicFrameLocks noChangeAspect="1"/>
          </p:cNvGraphicFramePr>
          <p:nvPr>
            <p:extLst>
              <p:ext uri="{D42A27DB-BD31-4B8C-83A1-F6EECF244321}">
                <p14:modId xmlns:p14="http://schemas.microsoft.com/office/powerpoint/2010/main" val="2513710661"/>
              </p:ext>
            </p:extLst>
          </p:nvPr>
        </p:nvGraphicFramePr>
        <p:xfrm>
          <a:off x="369888" y="5749925"/>
          <a:ext cx="3270250" cy="720725"/>
        </p:xfrm>
        <a:graphic>
          <a:graphicData uri="http://schemas.openxmlformats.org/presentationml/2006/ole">
            <mc:AlternateContent xmlns:mc="http://schemas.openxmlformats.org/markup-compatibility/2006">
              <mc:Choice xmlns:v="urn:schemas-microsoft-com:vml" Requires="v">
                <p:oleObj spid="_x0000_s512189" name="Equation" r:id="rId4" imgW="1892160" imgH="419040" progId="Equation.DSMT4">
                  <p:embed/>
                </p:oleObj>
              </mc:Choice>
              <mc:Fallback>
                <p:oleObj name="Equation" r:id="rId4" imgW="1892160" imgH="419040" progId="Equation.DSMT4">
                  <p:embed/>
                  <p:pic>
                    <p:nvPicPr>
                      <p:cNvPr id="21" name="1 Objeto"/>
                      <p:cNvPicPr>
                        <a:picLocks noChangeAspect="1" noChangeArrowheads="1"/>
                      </p:cNvPicPr>
                      <p:nvPr/>
                    </p:nvPicPr>
                    <p:blipFill>
                      <a:blip r:embed="rId5"/>
                      <a:srcRect/>
                      <a:stretch>
                        <a:fillRect/>
                      </a:stretch>
                    </p:blipFill>
                    <p:spPr bwMode="auto">
                      <a:xfrm>
                        <a:off x="369888" y="5749925"/>
                        <a:ext cx="3270250" cy="720725"/>
                      </a:xfrm>
                      <a:prstGeom prst="rect">
                        <a:avLst/>
                      </a:prstGeom>
                      <a:solidFill>
                        <a:srgbClr val="FFFF00"/>
                      </a:solidFill>
                      <a:ln>
                        <a:noFill/>
                      </a:ln>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200992920"/>
              </p:ext>
            </p:extLst>
          </p:nvPr>
        </p:nvGraphicFramePr>
        <p:xfrm>
          <a:off x="2278063" y="3447684"/>
          <a:ext cx="1962150" cy="998538"/>
        </p:xfrm>
        <a:graphic>
          <a:graphicData uri="http://schemas.openxmlformats.org/presentationml/2006/ole">
            <mc:AlternateContent xmlns:mc="http://schemas.openxmlformats.org/markup-compatibility/2006">
              <mc:Choice xmlns:v="urn:schemas-microsoft-com:vml" Requires="v">
                <p:oleObj spid="_x0000_s512190" name="Equation" r:id="rId6" imgW="1066680" imgH="545760" progId="Equation.DSMT4">
                  <p:embed/>
                </p:oleObj>
              </mc:Choice>
              <mc:Fallback>
                <p:oleObj name="Equation" r:id="rId6" imgW="1066680" imgH="545760" progId="Equation.DSMT4">
                  <p:embed/>
                  <p:pic>
                    <p:nvPicPr>
                      <p:cNvPr id="33" name="1 Objeto"/>
                      <p:cNvPicPr>
                        <a:picLocks noChangeAspect="1" noChangeArrowheads="1"/>
                      </p:cNvPicPr>
                      <p:nvPr/>
                    </p:nvPicPr>
                    <p:blipFill>
                      <a:blip r:embed="rId7"/>
                      <a:srcRect/>
                      <a:stretch>
                        <a:fillRect/>
                      </a:stretch>
                    </p:blipFill>
                    <p:spPr bwMode="auto">
                      <a:xfrm>
                        <a:off x="2278063" y="3447684"/>
                        <a:ext cx="1962150" cy="998538"/>
                      </a:xfrm>
                      <a:prstGeom prst="rect">
                        <a:avLst/>
                      </a:prstGeom>
                      <a:solidFill>
                        <a:schemeClr val="accent2">
                          <a:lumMod val="60000"/>
                          <a:lumOff val="40000"/>
                        </a:schemeClr>
                      </a:solidFill>
                      <a:ln>
                        <a:noFill/>
                      </a:ln>
                    </p:spPr>
                  </p:pic>
                </p:oleObj>
              </mc:Fallback>
            </mc:AlternateContent>
          </a:graphicData>
        </a:graphic>
      </p:graphicFrame>
      <p:graphicFrame>
        <p:nvGraphicFramePr>
          <p:cNvPr id="18" name="1 Objeto"/>
          <p:cNvGraphicFramePr>
            <a:graphicFrameLocks noChangeAspect="1"/>
          </p:cNvGraphicFramePr>
          <p:nvPr>
            <p:extLst>
              <p:ext uri="{D42A27DB-BD31-4B8C-83A1-F6EECF244321}">
                <p14:modId xmlns:p14="http://schemas.microsoft.com/office/powerpoint/2010/main" val="977527652"/>
              </p:ext>
            </p:extLst>
          </p:nvPr>
        </p:nvGraphicFramePr>
        <p:xfrm>
          <a:off x="293688" y="800100"/>
          <a:ext cx="3946525" cy="438150"/>
        </p:xfrm>
        <a:graphic>
          <a:graphicData uri="http://schemas.openxmlformats.org/presentationml/2006/ole">
            <mc:AlternateContent xmlns:mc="http://schemas.openxmlformats.org/markup-compatibility/2006">
              <mc:Choice xmlns:v="urn:schemas-microsoft-com:vml" Requires="v">
                <p:oleObj spid="_x0000_s512191" name="Equation" r:id="rId8" imgW="2044440" imgH="228600" progId="Equation.DSMT4">
                  <p:embed/>
                </p:oleObj>
              </mc:Choice>
              <mc:Fallback>
                <p:oleObj name="Equation" r:id="rId8" imgW="2044440" imgH="228600" progId="Equation.DSMT4">
                  <p:embed/>
                  <p:pic>
                    <p:nvPicPr>
                      <p:cNvPr id="25" name="1 Objeto"/>
                      <p:cNvPicPr>
                        <a:picLocks noChangeAspect="1" noChangeArrowheads="1"/>
                      </p:cNvPicPr>
                      <p:nvPr/>
                    </p:nvPicPr>
                    <p:blipFill>
                      <a:blip r:embed="rId9"/>
                      <a:srcRect/>
                      <a:stretch>
                        <a:fillRect/>
                      </a:stretch>
                    </p:blipFill>
                    <p:spPr bwMode="auto">
                      <a:xfrm>
                        <a:off x="293688" y="800100"/>
                        <a:ext cx="3946525" cy="438150"/>
                      </a:xfrm>
                      <a:prstGeom prst="rect">
                        <a:avLst/>
                      </a:prstGeom>
                      <a:noFill/>
                      <a:ln>
                        <a:noFill/>
                      </a:ln>
                    </p:spPr>
                  </p:pic>
                </p:oleObj>
              </mc:Fallback>
            </mc:AlternateContent>
          </a:graphicData>
        </a:graphic>
      </p:graphicFrame>
      <p:graphicFrame>
        <p:nvGraphicFramePr>
          <p:cNvPr id="20" name="1 Objeto"/>
          <p:cNvGraphicFramePr>
            <a:graphicFrameLocks noChangeAspect="1"/>
          </p:cNvGraphicFramePr>
          <p:nvPr>
            <p:extLst>
              <p:ext uri="{D42A27DB-BD31-4B8C-83A1-F6EECF244321}">
                <p14:modId xmlns:p14="http://schemas.microsoft.com/office/powerpoint/2010/main" val="4045220783"/>
              </p:ext>
            </p:extLst>
          </p:nvPr>
        </p:nvGraphicFramePr>
        <p:xfrm>
          <a:off x="4819989" y="767137"/>
          <a:ext cx="4452937" cy="504825"/>
        </p:xfrm>
        <a:graphic>
          <a:graphicData uri="http://schemas.openxmlformats.org/presentationml/2006/ole">
            <mc:AlternateContent xmlns:mc="http://schemas.openxmlformats.org/markup-compatibility/2006">
              <mc:Choice xmlns:v="urn:schemas-microsoft-com:vml" Requires="v">
                <p:oleObj spid="_x0000_s512192" name="Equation" r:id="rId10" imgW="2234880" imgH="253800" progId="Equation.DSMT4">
                  <p:embed/>
                </p:oleObj>
              </mc:Choice>
              <mc:Fallback>
                <p:oleObj name="Equation" r:id="rId10" imgW="2234880" imgH="253800" progId="Equation.DSMT4">
                  <p:embed/>
                  <p:pic>
                    <p:nvPicPr>
                      <p:cNvPr id="24" name="1 Objeto"/>
                      <p:cNvPicPr>
                        <a:picLocks noChangeAspect="1" noChangeArrowheads="1"/>
                      </p:cNvPicPr>
                      <p:nvPr/>
                    </p:nvPicPr>
                    <p:blipFill>
                      <a:blip r:embed="rId11"/>
                      <a:srcRect/>
                      <a:stretch>
                        <a:fillRect/>
                      </a:stretch>
                    </p:blipFill>
                    <p:spPr bwMode="auto">
                      <a:xfrm>
                        <a:off x="4819989" y="767137"/>
                        <a:ext cx="4452937" cy="504825"/>
                      </a:xfrm>
                      <a:prstGeom prst="rect">
                        <a:avLst/>
                      </a:prstGeom>
                      <a:noFill/>
                      <a:ln>
                        <a:noFill/>
                      </a:ln>
                    </p:spPr>
                  </p:pic>
                </p:oleObj>
              </mc:Fallback>
            </mc:AlternateContent>
          </a:graphicData>
        </a:graphic>
      </p:graphicFrame>
      <p:sp>
        <p:nvSpPr>
          <p:cNvPr id="22" name="Rectángulo 21"/>
          <p:cNvSpPr/>
          <p:nvPr/>
        </p:nvSpPr>
        <p:spPr>
          <a:xfrm>
            <a:off x="4959785" y="5571457"/>
            <a:ext cx="6617022" cy="1200329"/>
          </a:xfrm>
          <a:prstGeom prst="rect">
            <a:avLst/>
          </a:prstGeom>
        </p:spPr>
        <p:txBody>
          <a:bodyPr wrap="square">
            <a:spAutoFit/>
          </a:bodyPr>
          <a:lstStyle/>
          <a:p>
            <a:pPr algn="just"/>
            <a:r>
              <a:rPr lang="es-AR" dirty="0" smtClean="0">
                <a:solidFill>
                  <a:schemeClr val="accent5">
                    <a:lumMod val="75000"/>
                  </a:schemeClr>
                </a:solidFill>
              </a:rPr>
              <a:t>El error de velocidad se reduce significativamente respecto del sistema en LC sin controlador, de un 200% a un </a:t>
            </a:r>
            <a:r>
              <a:rPr lang="es-AR" dirty="0" smtClean="0">
                <a:solidFill>
                  <a:schemeClr val="accent5">
                    <a:lumMod val="75000"/>
                  </a:schemeClr>
                </a:solidFill>
              </a:rPr>
              <a:t>44% </a:t>
            </a:r>
            <a:r>
              <a:rPr lang="es-AR" dirty="0" smtClean="0">
                <a:solidFill>
                  <a:schemeClr val="accent5">
                    <a:lumMod val="75000"/>
                  </a:schemeClr>
                </a:solidFill>
              </a:rPr>
              <a:t>manteniéndose un muy buen desempeño </a:t>
            </a:r>
            <a:r>
              <a:rPr lang="es-AR" dirty="0" smtClean="0">
                <a:solidFill>
                  <a:schemeClr val="accent5">
                    <a:lumMod val="75000"/>
                  </a:schemeClr>
                </a:solidFill>
              </a:rPr>
              <a:t>transitorio para entradas en escalón. </a:t>
            </a:r>
            <a:endParaRPr lang="es-AR" dirty="0">
              <a:solidFill>
                <a:schemeClr val="accent5">
                  <a:lumMod val="75000"/>
                </a:schemeClr>
              </a:solidFill>
            </a:endParaRPr>
          </a:p>
        </p:txBody>
      </p:sp>
      <p:pic>
        <p:nvPicPr>
          <p:cNvPr id="5" name="Imagen 4"/>
          <p:cNvPicPr>
            <a:picLocks noChangeAspect="1"/>
          </p:cNvPicPr>
          <p:nvPr/>
        </p:nvPicPr>
        <p:blipFill rotWithShape="1">
          <a:blip r:embed="rId12"/>
          <a:srcRect l="7897" t="10104" r="8181"/>
          <a:stretch/>
        </p:blipFill>
        <p:spPr>
          <a:xfrm>
            <a:off x="6155668" y="1474878"/>
            <a:ext cx="5219804" cy="4182745"/>
          </a:xfrm>
          <a:prstGeom prst="rect">
            <a:avLst/>
          </a:prstGeom>
        </p:spPr>
      </p:pic>
    </p:spTree>
    <p:extLst>
      <p:ext uri="{BB962C8B-B14F-4D97-AF65-F5344CB8AC3E}">
        <p14:creationId xmlns:p14="http://schemas.microsoft.com/office/powerpoint/2010/main" val="382882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28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2" name="Rectángulo 21"/>
          <p:cNvSpPr/>
          <p:nvPr/>
        </p:nvSpPr>
        <p:spPr>
          <a:xfrm>
            <a:off x="250767" y="154918"/>
            <a:ext cx="7474220" cy="430887"/>
          </a:xfrm>
          <a:prstGeom prst="rect">
            <a:avLst/>
          </a:prstGeom>
        </p:spPr>
        <p:txBody>
          <a:bodyPr wrap="square">
            <a:spAutoFit/>
          </a:bodyPr>
          <a:lstStyle/>
          <a:p>
            <a:pPr marL="285750" indent="-285750">
              <a:buFont typeface="Wingdings" panose="05000000000000000000" pitchFamily="2" charset="2"/>
              <a:buChar char="v"/>
            </a:pPr>
            <a:r>
              <a:rPr lang="es-AR" sz="2200" b="1" dirty="0">
                <a:solidFill>
                  <a:srgbClr val="008000"/>
                </a:solidFill>
                <a:latin typeface="Times New Roman" panose="02020603050405020304" pitchFamily="18" charset="0"/>
                <a:cs typeface="Times New Roman" panose="02020603050405020304" pitchFamily="18" charset="0"/>
              </a:rPr>
              <a:t>Resultados para </a:t>
            </a:r>
            <a:r>
              <a:rPr lang="es-AR" sz="2200" b="1" i="1" dirty="0" err="1" smtClean="0">
                <a:solidFill>
                  <a:srgbClr val="008000"/>
                </a:solidFill>
                <a:latin typeface="Times New Roman" panose="02020603050405020304" pitchFamily="18" charset="0"/>
                <a:cs typeface="Times New Roman" panose="02020603050405020304" pitchFamily="18" charset="0"/>
              </a:rPr>
              <a:t>M</a:t>
            </a:r>
            <a:r>
              <a:rPr lang="es-AR" sz="2200" b="1" i="1" baseline="-25000" dirty="0" err="1" smtClean="0">
                <a:solidFill>
                  <a:srgbClr val="008000"/>
                </a:solidFill>
                <a:latin typeface="Times New Roman" panose="02020603050405020304" pitchFamily="18" charset="0"/>
                <a:cs typeface="Times New Roman" panose="02020603050405020304" pitchFamily="18" charset="0"/>
              </a:rPr>
              <a:t>p</a:t>
            </a:r>
            <a:r>
              <a:rPr lang="es-AR" sz="2200" b="1" dirty="0" smtClean="0">
                <a:solidFill>
                  <a:srgbClr val="008000"/>
                </a:solidFill>
                <a:latin typeface="Times New Roman" panose="02020603050405020304" pitchFamily="18" charset="0"/>
                <a:cs typeface="Times New Roman" panose="02020603050405020304" pitchFamily="18" charset="0"/>
              </a:rPr>
              <a:t> = 2%; </a:t>
            </a:r>
            <a:r>
              <a:rPr lang="es-AR" sz="2200" b="1" i="1" dirty="0" smtClean="0">
                <a:solidFill>
                  <a:srgbClr val="008000"/>
                </a:solidFill>
                <a:latin typeface="Times New Roman" panose="02020603050405020304" pitchFamily="18" charset="0"/>
                <a:cs typeface="Times New Roman" panose="02020603050405020304" pitchFamily="18" charset="0"/>
              </a:rPr>
              <a:t>N</a:t>
            </a:r>
            <a:r>
              <a:rPr lang="es-AR" sz="2200" b="1" i="1" baseline="-25000" dirty="0" smtClean="0">
                <a:solidFill>
                  <a:srgbClr val="008000"/>
                </a:solidFill>
                <a:latin typeface="Times New Roman" panose="02020603050405020304" pitchFamily="18" charset="0"/>
                <a:cs typeface="Times New Roman" panose="02020603050405020304" pitchFamily="18" charset="0"/>
              </a:rPr>
              <a:t>d</a:t>
            </a:r>
            <a:r>
              <a:rPr lang="es-AR" sz="2200" b="1" dirty="0" smtClean="0">
                <a:solidFill>
                  <a:srgbClr val="008000"/>
                </a:solidFill>
                <a:latin typeface="Times New Roman" panose="02020603050405020304" pitchFamily="18" charset="0"/>
                <a:cs typeface="Times New Roman" panose="02020603050405020304" pitchFamily="18" charset="0"/>
              </a:rPr>
              <a:t> </a:t>
            </a:r>
            <a:r>
              <a:rPr lang="es-AR" sz="2200" b="1" dirty="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Times New Roman" panose="02020603050405020304" pitchFamily="18" charset="0"/>
                <a:cs typeface="Times New Roman" panose="02020603050405020304" pitchFamily="18" charset="0"/>
              </a:rPr>
              <a:t>20 muestras y </a:t>
            </a:r>
            <a:r>
              <a:rPr lang="es-AR" sz="2200" b="1" i="1" dirty="0" smtClean="0">
                <a:solidFill>
                  <a:srgbClr val="008000"/>
                </a:solidFill>
                <a:latin typeface="Times New Roman" panose="02020603050405020304" pitchFamily="18" charset="0"/>
                <a:cs typeface="Times New Roman" panose="02020603050405020304" pitchFamily="18" charset="0"/>
              </a:rPr>
              <a:t>T</a:t>
            </a:r>
            <a:r>
              <a:rPr lang="es-AR" sz="2200" b="1" dirty="0" smtClean="0">
                <a:solidFill>
                  <a:srgbClr val="008000"/>
                </a:solidFill>
                <a:latin typeface="Times New Roman" panose="02020603050405020304" pitchFamily="18" charset="0"/>
                <a:cs typeface="Times New Roman" panose="02020603050405020304" pitchFamily="18" charset="0"/>
              </a:rPr>
              <a:t> = </a:t>
            </a:r>
            <a:r>
              <a:rPr lang="es-AR" sz="2200" b="1" dirty="0" smtClean="0">
                <a:solidFill>
                  <a:srgbClr val="008000"/>
                </a:solidFill>
                <a:latin typeface="Times New Roman" panose="02020603050405020304" pitchFamily="18" charset="0"/>
                <a:cs typeface="Times New Roman" panose="02020603050405020304" pitchFamily="18" charset="0"/>
              </a:rPr>
              <a:t>0,0978 </a:t>
            </a:r>
            <a:r>
              <a:rPr lang="es-AR" sz="2200" b="1" dirty="0" smtClean="0">
                <a:solidFill>
                  <a:srgbClr val="008000"/>
                </a:solidFill>
                <a:latin typeface="Times New Roman" panose="02020603050405020304" pitchFamily="18" charset="0"/>
                <a:cs typeface="Times New Roman" panose="02020603050405020304" pitchFamily="18" charset="0"/>
              </a:rPr>
              <a:t>s</a:t>
            </a:r>
            <a:endParaRPr lang="es-AR" sz="2200" b="1" dirty="0">
              <a:solidFill>
                <a:srgbClr val="008000"/>
              </a:solidFill>
              <a:latin typeface="Times New Roman" panose="02020603050405020304" pitchFamily="18" charset="0"/>
              <a:cs typeface="Times New Roman" panose="02020603050405020304" pitchFamily="18" charset="0"/>
            </a:endParaRPr>
          </a:p>
        </p:txBody>
      </p:sp>
      <p:graphicFrame>
        <p:nvGraphicFramePr>
          <p:cNvPr id="10" name="1 Objeto"/>
          <p:cNvGraphicFramePr>
            <a:graphicFrameLocks noChangeAspect="1"/>
          </p:cNvGraphicFramePr>
          <p:nvPr>
            <p:extLst>
              <p:ext uri="{D42A27DB-BD31-4B8C-83A1-F6EECF244321}">
                <p14:modId xmlns:p14="http://schemas.microsoft.com/office/powerpoint/2010/main" val="3354067008"/>
              </p:ext>
            </p:extLst>
          </p:nvPr>
        </p:nvGraphicFramePr>
        <p:xfrm>
          <a:off x="6571457" y="5787262"/>
          <a:ext cx="5502275" cy="360363"/>
        </p:xfrm>
        <a:graphic>
          <a:graphicData uri="http://schemas.openxmlformats.org/presentationml/2006/ole">
            <mc:AlternateContent xmlns:mc="http://schemas.openxmlformats.org/markup-compatibility/2006">
              <mc:Choice xmlns:v="urn:schemas-microsoft-com:vml" Requires="v">
                <p:oleObj spid="_x0000_s513065" name="Equation" r:id="rId3" imgW="2882880" imgH="190440" progId="Equation.DSMT4">
                  <p:embed/>
                </p:oleObj>
              </mc:Choice>
              <mc:Fallback>
                <p:oleObj name="Equation" r:id="rId3" imgW="2882880" imgH="190440" progId="Equation.DSMT4">
                  <p:embed/>
                  <p:pic>
                    <p:nvPicPr>
                      <p:cNvPr id="34" name="1 Objeto"/>
                      <p:cNvPicPr>
                        <a:picLocks noChangeAspect="1" noChangeArrowheads="1"/>
                      </p:cNvPicPr>
                      <p:nvPr/>
                    </p:nvPicPr>
                    <p:blipFill>
                      <a:blip r:embed="rId4"/>
                      <a:srcRect/>
                      <a:stretch>
                        <a:fillRect/>
                      </a:stretch>
                    </p:blipFill>
                    <p:spPr bwMode="auto">
                      <a:xfrm>
                        <a:off x="6571457" y="5787262"/>
                        <a:ext cx="5502275" cy="360363"/>
                      </a:xfrm>
                      <a:prstGeom prst="rect">
                        <a:avLst/>
                      </a:prstGeom>
                      <a:solidFill>
                        <a:schemeClr val="accent2">
                          <a:lumMod val="40000"/>
                          <a:lumOff val="60000"/>
                        </a:schemeClr>
                      </a:solidFill>
                      <a:ln>
                        <a:solidFill>
                          <a:srgbClr val="FF0000"/>
                        </a:solidFill>
                      </a:ln>
                    </p:spPr>
                  </p:pic>
                </p:oleObj>
              </mc:Fallback>
            </mc:AlternateContent>
          </a:graphicData>
        </a:graphic>
      </p:graphicFrame>
      <p:sp>
        <p:nvSpPr>
          <p:cNvPr id="11" name="Rectángulo 10"/>
          <p:cNvSpPr/>
          <p:nvPr/>
        </p:nvSpPr>
        <p:spPr>
          <a:xfrm>
            <a:off x="6899495" y="5257296"/>
            <a:ext cx="484619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Ecuación recursiva del controlador</a:t>
            </a:r>
            <a:r>
              <a:rPr lang="es-AR" sz="2000" b="1" dirty="0">
                <a:solidFill>
                  <a:srgbClr val="008000"/>
                </a:solidFill>
              </a:rPr>
              <a:t>:</a:t>
            </a:r>
          </a:p>
        </p:txBody>
      </p:sp>
      <p:pic>
        <p:nvPicPr>
          <p:cNvPr id="5" name="Imagen 4"/>
          <p:cNvPicPr>
            <a:picLocks noChangeAspect="1"/>
          </p:cNvPicPr>
          <p:nvPr/>
        </p:nvPicPr>
        <p:blipFill rotWithShape="1">
          <a:blip r:embed="rId5"/>
          <a:srcRect l="4971" t="5312" r="6624"/>
          <a:stretch/>
        </p:blipFill>
        <p:spPr>
          <a:xfrm>
            <a:off x="6188103" y="598180"/>
            <a:ext cx="5454000" cy="4369452"/>
          </a:xfrm>
          <a:prstGeom prst="rect">
            <a:avLst/>
          </a:prstGeom>
        </p:spPr>
      </p:pic>
      <p:sp>
        <p:nvSpPr>
          <p:cNvPr id="16" name="Rectángulo 15"/>
          <p:cNvSpPr/>
          <p:nvPr/>
        </p:nvSpPr>
        <p:spPr>
          <a:xfrm>
            <a:off x="773537" y="4768914"/>
            <a:ext cx="5244134" cy="1938992"/>
          </a:xfrm>
          <a:prstGeom prst="rect">
            <a:avLst/>
          </a:prstGeom>
        </p:spPr>
        <p:txBody>
          <a:bodyPr wrap="square">
            <a:spAutoFit/>
          </a:bodyPr>
          <a:lstStyle/>
          <a:p>
            <a:pPr algn="just"/>
            <a:r>
              <a:rPr lang="es-AR" sz="2000" dirty="0" smtClean="0">
                <a:solidFill>
                  <a:srgbClr val="C00000"/>
                </a:solidFill>
              </a:rPr>
              <a:t>Para conseguir este desempeño, aumenta un poco </a:t>
            </a:r>
            <a:r>
              <a:rPr lang="es-AR" sz="2000" dirty="0" smtClean="0">
                <a:solidFill>
                  <a:srgbClr val="C00000"/>
                </a:solidFill>
              </a:rPr>
              <a:t>el pico inicial de la acción de control en la aplicación de un escalón, lo cual </a:t>
            </a:r>
            <a:r>
              <a:rPr lang="es-AR" sz="2000" dirty="0" smtClean="0">
                <a:solidFill>
                  <a:srgbClr val="C00000"/>
                </a:solidFill>
              </a:rPr>
              <a:t>puede ser </a:t>
            </a:r>
            <a:r>
              <a:rPr lang="es-AR" sz="2000" dirty="0" smtClean="0">
                <a:solidFill>
                  <a:srgbClr val="C00000"/>
                </a:solidFill>
              </a:rPr>
              <a:t>favorable ante la presencia de </a:t>
            </a:r>
            <a:r>
              <a:rPr lang="es-AR" sz="2000" dirty="0" smtClean="0">
                <a:solidFill>
                  <a:srgbClr val="C00000"/>
                </a:solidFill>
              </a:rPr>
              <a:t>perturbaciones pero debe tenerse en cuenta en la limitación del actuador.</a:t>
            </a:r>
            <a:endParaRPr lang="es-AR" sz="2000" dirty="0">
              <a:solidFill>
                <a:srgbClr val="C00000"/>
              </a:solidFill>
            </a:endParaRPr>
          </a:p>
        </p:txBody>
      </p:sp>
      <p:sp>
        <p:nvSpPr>
          <p:cNvPr id="17" name="Rectángulo 16"/>
          <p:cNvSpPr/>
          <p:nvPr/>
        </p:nvSpPr>
        <p:spPr>
          <a:xfrm>
            <a:off x="10385134" y="1058988"/>
            <a:ext cx="1488728" cy="1569660"/>
          </a:xfrm>
          <a:prstGeom prst="rect">
            <a:avLst/>
          </a:prstGeom>
          <a:solidFill>
            <a:schemeClr val="accent4">
              <a:lumMod val="40000"/>
              <a:lumOff val="60000"/>
            </a:schemeClr>
          </a:solidFill>
        </p:spPr>
        <p:txBody>
          <a:bodyPr wrap="square">
            <a:spAutoFit/>
          </a:bodyPr>
          <a:lstStyle/>
          <a:p>
            <a:pPr algn="ctr"/>
            <a:r>
              <a:rPr lang="es-AR" sz="1600" b="1" dirty="0" smtClean="0">
                <a:solidFill>
                  <a:schemeClr val="tx1">
                    <a:lumMod val="65000"/>
                    <a:lumOff val="35000"/>
                  </a:schemeClr>
                </a:solidFill>
              </a:rPr>
              <a:t>Como es de esperarse, se incrementa la estabilidad del sistema en LC</a:t>
            </a:r>
            <a:endParaRPr lang="es-AR" sz="1600" b="1" dirty="0">
              <a:solidFill>
                <a:schemeClr val="tx1">
                  <a:lumMod val="65000"/>
                  <a:lumOff val="35000"/>
                </a:schemeClr>
              </a:solidFill>
            </a:endParaRPr>
          </a:p>
        </p:txBody>
      </p:sp>
      <p:pic>
        <p:nvPicPr>
          <p:cNvPr id="3" name="Imagen 2"/>
          <p:cNvPicPr>
            <a:picLocks noChangeAspect="1"/>
          </p:cNvPicPr>
          <p:nvPr/>
        </p:nvPicPr>
        <p:blipFill rotWithShape="1">
          <a:blip r:embed="rId6"/>
          <a:srcRect l="7626" t="10222" r="7375"/>
          <a:stretch/>
        </p:blipFill>
        <p:spPr>
          <a:xfrm>
            <a:off x="822744" y="780176"/>
            <a:ext cx="5133600" cy="4055749"/>
          </a:xfrm>
          <a:prstGeom prst="rect">
            <a:avLst/>
          </a:prstGeom>
        </p:spPr>
      </p:pic>
    </p:spTree>
    <p:extLst>
      <p:ext uri="{BB962C8B-B14F-4D97-AF65-F5344CB8AC3E}">
        <p14:creationId xmlns:p14="http://schemas.microsoft.com/office/powerpoint/2010/main" val="251764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128380" y="4200807"/>
            <a:ext cx="1403287" cy="9596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4" name="Flecha abajo 3"/>
          <p:cNvSpPr/>
          <p:nvPr/>
        </p:nvSpPr>
        <p:spPr>
          <a:xfrm>
            <a:off x="1376126" y="3185811"/>
            <a:ext cx="1004935" cy="924461"/>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p:cNvSpPr txBox="1"/>
          <p:nvPr/>
        </p:nvSpPr>
        <p:spPr>
          <a:xfrm>
            <a:off x="6881173" y="1971546"/>
            <a:ext cx="5015619" cy="923330"/>
          </a:xfrm>
          <a:prstGeom prst="rect">
            <a:avLst/>
          </a:prstGeom>
          <a:noFill/>
          <a:ln w="28575">
            <a:solidFill>
              <a:schemeClr val="accent1"/>
            </a:solidFill>
          </a:ln>
        </p:spPr>
        <p:txBody>
          <a:bodyPr wrap="square" rtlCol="0">
            <a:spAutoFit/>
          </a:bodyPr>
          <a:lstStyle/>
          <a:p>
            <a:pPr algn="just"/>
            <a:r>
              <a:rPr lang="es-AR" dirty="0">
                <a:solidFill>
                  <a:srgbClr val="0070C0"/>
                </a:solidFill>
              </a:rPr>
              <a:t>- A frecuencias de muestreo relativamente bajas el ZOH puede degradar el desempeño de lazo cerrado.</a:t>
            </a:r>
          </a:p>
        </p:txBody>
      </p:sp>
      <p:sp>
        <p:nvSpPr>
          <p:cNvPr id="16" name="Rectángulo 15"/>
          <p:cNvSpPr/>
          <p:nvPr/>
        </p:nvSpPr>
        <p:spPr>
          <a:xfrm>
            <a:off x="7967728" y="953420"/>
            <a:ext cx="2787443" cy="461665"/>
          </a:xfrm>
          <a:prstGeom prst="rect">
            <a:avLst/>
          </a:prstGeom>
          <a:solidFill>
            <a:schemeClr val="accent6">
              <a:lumMod val="40000"/>
              <a:lumOff val="60000"/>
            </a:schemeClr>
          </a:solidFill>
          <a:ln>
            <a:noFill/>
          </a:ln>
        </p:spPr>
        <p:txBody>
          <a:bodyPr wrap="square">
            <a:spAutoFit/>
          </a:bodyPr>
          <a:lstStyle/>
          <a:p>
            <a:pPr algn="ctr"/>
            <a:r>
              <a:rPr lang="es-AR" sz="2400" b="1" dirty="0">
                <a:solidFill>
                  <a:srgbClr val="0070C0"/>
                </a:solidFill>
                <a:sym typeface="Symbol" panose="05050102010706020507" pitchFamily="18" charset="2"/>
              </a:rPr>
              <a:t>Inconvenientes</a:t>
            </a:r>
            <a:endParaRPr lang="es-AR" sz="2400" b="1" dirty="0">
              <a:solidFill>
                <a:srgbClr val="0070C0"/>
              </a:solidFill>
            </a:endParaRPr>
          </a:p>
        </p:txBody>
      </p:sp>
      <p:sp>
        <p:nvSpPr>
          <p:cNvPr id="17" name="Flecha abajo 16"/>
          <p:cNvSpPr/>
          <p:nvPr/>
        </p:nvSpPr>
        <p:spPr>
          <a:xfrm>
            <a:off x="9085318" y="1511055"/>
            <a:ext cx="552261" cy="346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p:cNvSpPr txBox="1"/>
          <p:nvPr/>
        </p:nvSpPr>
        <p:spPr>
          <a:xfrm>
            <a:off x="6890226" y="3013862"/>
            <a:ext cx="5015619" cy="923330"/>
          </a:xfrm>
          <a:prstGeom prst="rect">
            <a:avLst/>
          </a:prstGeom>
          <a:noFill/>
          <a:ln w="28575">
            <a:solidFill>
              <a:schemeClr val="accent1"/>
            </a:solidFill>
          </a:ln>
        </p:spPr>
        <p:txBody>
          <a:bodyPr wrap="square" rtlCol="0">
            <a:spAutoFit/>
          </a:bodyPr>
          <a:lstStyle/>
          <a:p>
            <a:pPr algn="just"/>
            <a:r>
              <a:rPr lang="es-AR" dirty="0">
                <a:solidFill>
                  <a:srgbClr val="0070C0"/>
                </a:solidFill>
              </a:rPr>
              <a:t>- Esto puede llevar en algunos casos, a la inestabilidad del sistema en lazo cerrado de tiempo discreto.</a:t>
            </a:r>
          </a:p>
        </p:txBody>
      </p:sp>
      <p:pic>
        <p:nvPicPr>
          <p:cNvPr id="3" name="Imagen 2"/>
          <p:cNvPicPr>
            <a:picLocks noChangeAspect="1"/>
          </p:cNvPicPr>
          <p:nvPr/>
        </p:nvPicPr>
        <p:blipFill>
          <a:blip r:embed="rId2"/>
          <a:stretch>
            <a:fillRect/>
          </a:stretch>
        </p:blipFill>
        <p:spPr>
          <a:xfrm>
            <a:off x="191343" y="1093451"/>
            <a:ext cx="7777465" cy="5071954"/>
          </a:xfrm>
          <a:prstGeom prst="rect">
            <a:avLst/>
          </a:prstGeom>
        </p:spPr>
      </p:pic>
      <p:sp>
        <p:nvSpPr>
          <p:cNvPr id="20" name="Rectángulo 19"/>
          <p:cNvSpPr/>
          <p:nvPr/>
        </p:nvSpPr>
        <p:spPr>
          <a:xfrm>
            <a:off x="2543655" y="3402386"/>
            <a:ext cx="2208022" cy="707886"/>
          </a:xfrm>
          <a:prstGeom prst="rect">
            <a:avLst/>
          </a:prstGeom>
          <a:solidFill>
            <a:schemeClr val="accent6">
              <a:lumMod val="40000"/>
              <a:lumOff val="60000"/>
            </a:schemeClr>
          </a:solidFill>
          <a:ln>
            <a:noFill/>
          </a:ln>
        </p:spPr>
        <p:txBody>
          <a:bodyPr wrap="square">
            <a:spAutoFit/>
          </a:bodyPr>
          <a:lstStyle/>
          <a:p>
            <a:pPr algn="ctr"/>
            <a:r>
              <a:rPr lang="es-AR" sz="2000" b="1" dirty="0">
                <a:solidFill>
                  <a:srgbClr val="0070C0"/>
                </a:solidFill>
                <a:sym typeface="Symbol" panose="05050102010706020507" pitchFamily="18" charset="2"/>
              </a:rPr>
              <a:t>Implementación Digital</a:t>
            </a:r>
            <a:endParaRPr lang="es-AR" sz="2000" b="1" dirty="0">
              <a:solidFill>
                <a:srgbClr val="0070C0"/>
              </a:solidFill>
            </a:endParaRPr>
          </a:p>
        </p:txBody>
      </p:sp>
      <p:sp>
        <p:nvSpPr>
          <p:cNvPr id="11" name="CuadroTexto 10"/>
          <p:cNvSpPr txBox="1"/>
          <p:nvPr/>
        </p:nvSpPr>
        <p:spPr>
          <a:xfrm>
            <a:off x="7873998" y="5158421"/>
            <a:ext cx="4031847" cy="1200329"/>
          </a:xfrm>
          <a:prstGeom prst="rect">
            <a:avLst/>
          </a:prstGeom>
          <a:noFill/>
          <a:ln w="28575">
            <a:solidFill>
              <a:schemeClr val="accent1"/>
            </a:solidFill>
          </a:ln>
        </p:spPr>
        <p:txBody>
          <a:bodyPr wrap="square" rtlCol="0">
            <a:spAutoFit/>
          </a:bodyPr>
          <a:lstStyle/>
          <a:p>
            <a:pPr algn="just"/>
            <a:r>
              <a:rPr lang="es-AR" b="1" dirty="0">
                <a:solidFill>
                  <a:srgbClr val="0000FF"/>
                </a:solidFill>
              </a:rPr>
              <a:t>En la aproximación del controlador en tiempo continuo a tiempo discreto, debe incorporarse la compensación del ZOH.</a:t>
            </a:r>
          </a:p>
        </p:txBody>
      </p:sp>
      <p:sp>
        <p:nvSpPr>
          <p:cNvPr id="12" name="Flecha abajo 11"/>
          <p:cNvSpPr/>
          <p:nvPr/>
        </p:nvSpPr>
        <p:spPr>
          <a:xfrm>
            <a:off x="9613791" y="4677330"/>
            <a:ext cx="552261" cy="346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9103534" y="4080988"/>
            <a:ext cx="1572775" cy="461665"/>
          </a:xfrm>
          <a:prstGeom prst="rect">
            <a:avLst/>
          </a:prstGeom>
          <a:solidFill>
            <a:schemeClr val="accent6">
              <a:lumMod val="40000"/>
              <a:lumOff val="60000"/>
            </a:schemeClr>
          </a:solidFill>
          <a:ln>
            <a:noFill/>
          </a:ln>
        </p:spPr>
        <p:txBody>
          <a:bodyPr wrap="square">
            <a:spAutoFit/>
          </a:bodyPr>
          <a:lstStyle/>
          <a:p>
            <a:pPr algn="ctr"/>
            <a:r>
              <a:rPr lang="es-AR" sz="2400" b="1" dirty="0">
                <a:solidFill>
                  <a:srgbClr val="0070C0"/>
                </a:solidFill>
                <a:sym typeface="Symbol" panose="05050102010706020507" pitchFamily="18" charset="2"/>
              </a:rPr>
              <a:t>Solución</a:t>
            </a:r>
            <a:endParaRPr lang="es-AR" sz="2400" b="1" dirty="0">
              <a:solidFill>
                <a:srgbClr val="0070C0"/>
              </a:solidFill>
            </a:endParaRPr>
          </a:p>
        </p:txBody>
      </p:sp>
    </p:spTree>
    <p:extLst>
      <p:ext uri="{BB962C8B-B14F-4D97-AF65-F5344CB8AC3E}">
        <p14:creationId xmlns:p14="http://schemas.microsoft.com/office/powerpoint/2010/main" val="23474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28636"/>
            <a:ext cx="11809312" cy="4920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Aspectos del Diseño de Controladores en Tiempo Discreto</a:t>
            </a:r>
          </a:p>
        </p:txBody>
      </p:sp>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pSp>
        <p:nvGrpSpPr>
          <p:cNvPr id="14" name="Grupo 13"/>
          <p:cNvGrpSpPr/>
          <p:nvPr/>
        </p:nvGrpSpPr>
        <p:grpSpPr>
          <a:xfrm>
            <a:off x="981329" y="4725144"/>
            <a:ext cx="10437958" cy="1015663"/>
            <a:chOff x="981329" y="4791330"/>
            <a:chExt cx="10437958" cy="1015663"/>
          </a:xfrm>
        </p:grpSpPr>
        <p:sp>
          <p:nvSpPr>
            <p:cNvPr id="50" name="Text Box 29"/>
            <p:cNvSpPr txBox="1">
              <a:spLocks noChangeArrowheads="1"/>
            </p:cNvSpPr>
            <p:nvPr/>
          </p:nvSpPr>
          <p:spPr bwMode="auto">
            <a:xfrm>
              <a:off x="5223392" y="4791330"/>
              <a:ext cx="2667735"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Diseño del Controlador en Tiempo Discreto</a:t>
              </a:r>
            </a:p>
          </p:txBody>
        </p:sp>
        <p:sp>
          <p:nvSpPr>
            <p:cNvPr id="53" name="Text Box 32"/>
            <p:cNvSpPr txBox="1">
              <a:spLocks noChangeArrowheads="1"/>
            </p:cNvSpPr>
            <p:nvPr/>
          </p:nvSpPr>
          <p:spPr bwMode="auto">
            <a:xfrm>
              <a:off x="8715321" y="4945218"/>
              <a:ext cx="2703966"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Implementación Digital</a:t>
              </a:r>
            </a:p>
          </p:txBody>
        </p:sp>
        <p:sp>
          <p:nvSpPr>
            <p:cNvPr id="55" name="Flecha a la derecha con bandas 54"/>
            <p:cNvSpPr/>
            <p:nvPr/>
          </p:nvSpPr>
          <p:spPr>
            <a:xfrm>
              <a:off x="4509299" y="5036085"/>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Flecha a la derecha con bandas 55"/>
            <p:cNvSpPr/>
            <p:nvPr/>
          </p:nvSpPr>
          <p:spPr>
            <a:xfrm>
              <a:off x="8036326" y="5036085"/>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9" name="Text Box 19"/>
            <p:cNvSpPr txBox="1">
              <a:spLocks noChangeArrowheads="1"/>
            </p:cNvSpPr>
            <p:nvPr/>
          </p:nvSpPr>
          <p:spPr bwMode="auto">
            <a:xfrm>
              <a:off x="981329" y="4791330"/>
              <a:ext cx="3291795"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p>
              <a:pPr algn="ctr">
                <a:spcBef>
                  <a:spcPct val="50000"/>
                </a:spcBef>
                <a:defRPr/>
              </a:pPr>
              <a:r>
                <a:rPr lang="es-AR" sz="2000" b="1" dirty="0">
                  <a:solidFill>
                    <a:srgbClr val="C00000"/>
                  </a:solidFill>
                </a:rPr>
                <a:t>Modelo en Tiempo Discreto de la Planta o Proceso</a:t>
              </a:r>
            </a:p>
          </p:txBody>
        </p:sp>
      </p:grpSp>
      <p:sp>
        <p:nvSpPr>
          <p:cNvPr id="24" name="Text Box 28"/>
          <p:cNvSpPr txBox="1">
            <a:spLocks noChangeArrowheads="1"/>
          </p:cNvSpPr>
          <p:nvPr/>
        </p:nvSpPr>
        <p:spPr bwMode="auto">
          <a:xfrm>
            <a:off x="407368" y="5970092"/>
            <a:ext cx="10895214" cy="707886"/>
          </a:xfrm>
          <a:prstGeom prst="rect">
            <a:avLst/>
          </a:prstGeom>
          <a:solidFill>
            <a:schemeClr val="accent4">
              <a:lumMod val="20000"/>
              <a:lumOff val="80000"/>
            </a:schemeClr>
          </a:solidFill>
          <a:ln w="15875">
            <a:solidFill>
              <a:srgbClr val="339966"/>
            </a:solid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2000" b="0" u="sng" dirty="0">
                <a:solidFill>
                  <a:schemeClr val="accent2">
                    <a:lumMod val="50000"/>
                  </a:schemeClr>
                </a:solidFill>
              </a:rPr>
              <a:t>DESVENTAJA</a:t>
            </a:r>
            <a:r>
              <a:rPr lang="es-AR" sz="2000" b="0" dirty="0">
                <a:solidFill>
                  <a:schemeClr val="accent2">
                    <a:lumMod val="50000"/>
                  </a:schemeClr>
                </a:solidFill>
              </a:rPr>
              <a:t>: El diseño del controlador no permite incluir el atraso de transporte “</a:t>
            </a:r>
            <a:r>
              <a:rPr lang="es-AR" sz="2000" b="0" i="1" dirty="0" err="1">
                <a:solidFill>
                  <a:schemeClr val="accent2">
                    <a:lumMod val="50000"/>
                  </a:schemeClr>
                </a:solidFill>
              </a:rPr>
              <a:t>T</a:t>
            </a:r>
            <a:r>
              <a:rPr lang="es-AR" sz="2000" b="0" i="1" baseline="-25000" dirty="0" err="1">
                <a:solidFill>
                  <a:schemeClr val="accent2">
                    <a:lumMod val="50000"/>
                  </a:schemeClr>
                </a:solidFill>
              </a:rPr>
              <a:t>d</a:t>
            </a:r>
            <a:r>
              <a:rPr lang="es-AR" sz="2000" b="0" dirty="0">
                <a:solidFill>
                  <a:schemeClr val="accent2">
                    <a:lumMod val="50000"/>
                  </a:schemeClr>
                </a:solidFill>
              </a:rPr>
              <a:t>” ocasionado por la digitalización de la salida de la planta y el cálculo de la acción de control. </a:t>
            </a:r>
          </a:p>
        </p:txBody>
      </p:sp>
      <p:grpSp>
        <p:nvGrpSpPr>
          <p:cNvPr id="13" name="Grupo 12"/>
          <p:cNvGrpSpPr/>
          <p:nvPr/>
        </p:nvGrpSpPr>
        <p:grpSpPr>
          <a:xfrm>
            <a:off x="407368" y="2420888"/>
            <a:ext cx="10679856" cy="3549204"/>
            <a:chOff x="456704" y="2562184"/>
            <a:chExt cx="10679856" cy="3549204"/>
          </a:xfrm>
        </p:grpSpPr>
        <p:grpSp>
          <p:nvGrpSpPr>
            <p:cNvPr id="3" name="Grupo 2"/>
            <p:cNvGrpSpPr/>
            <p:nvPr/>
          </p:nvGrpSpPr>
          <p:grpSpPr>
            <a:xfrm>
              <a:off x="456704" y="2562184"/>
              <a:ext cx="10679856" cy="2090952"/>
              <a:chOff x="191344" y="2597142"/>
              <a:chExt cx="10679856" cy="2090952"/>
            </a:xfrm>
          </p:grpSpPr>
          <p:sp>
            <p:nvSpPr>
              <p:cNvPr id="30" name="Text Box 19"/>
              <p:cNvSpPr txBox="1">
                <a:spLocks noChangeArrowheads="1"/>
              </p:cNvSpPr>
              <p:nvPr/>
            </p:nvSpPr>
            <p:spPr bwMode="auto">
              <a:xfrm>
                <a:off x="469900" y="2884063"/>
                <a:ext cx="3291795"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p>
                <a:pPr algn="ctr">
                  <a:spcBef>
                    <a:spcPct val="50000"/>
                  </a:spcBef>
                  <a:defRPr/>
                </a:pPr>
                <a:r>
                  <a:rPr lang="es-AR" sz="2000" b="1" dirty="0">
                    <a:solidFill>
                      <a:srgbClr val="C00000"/>
                    </a:solidFill>
                  </a:rPr>
                  <a:t>Modelo Continuo de la Planta o Proceso</a:t>
                </a:r>
              </a:p>
            </p:txBody>
          </p:sp>
          <p:sp>
            <p:nvSpPr>
              <p:cNvPr id="33" name="Text Box 20"/>
              <p:cNvSpPr txBox="1">
                <a:spLocks noChangeArrowheads="1"/>
              </p:cNvSpPr>
              <p:nvPr/>
            </p:nvSpPr>
            <p:spPr bwMode="auto">
              <a:xfrm>
                <a:off x="4526698" y="2726448"/>
                <a:ext cx="2661897" cy="1015663"/>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Diseño del Controlador en Tiempo Continuo</a:t>
                </a:r>
              </a:p>
            </p:txBody>
          </p:sp>
          <p:sp>
            <p:nvSpPr>
              <p:cNvPr id="37" name="Text Box 21"/>
              <p:cNvSpPr txBox="1">
                <a:spLocks noChangeArrowheads="1"/>
              </p:cNvSpPr>
              <p:nvPr/>
            </p:nvSpPr>
            <p:spPr bwMode="auto">
              <a:xfrm>
                <a:off x="8087177" y="2703766"/>
                <a:ext cx="2455862"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Aproximación del Controlador</a:t>
                </a:r>
              </a:p>
            </p:txBody>
          </p:sp>
          <p:sp>
            <p:nvSpPr>
              <p:cNvPr id="51" name="Text Box 30"/>
              <p:cNvSpPr txBox="1">
                <a:spLocks noChangeArrowheads="1"/>
              </p:cNvSpPr>
              <p:nvPr/>
            </p:nvSpPr>
            <p:spPr bwMode="auto">
              <a:xfrm>
                <a:off x="8087177" y="3894833"/>
                <a:ext cx="2455862" cy="707886"/>
              </a:xfrm>
              <a:prstGeom prst="rect">
                <a:avLst/>
              </a:prstGeom>
              <a:solidFill>
                <a:schemeClr val="accent4">
                  <a:lumMod val="40000"/>
                  <a:lumOff val="60000"/>
                </a:schemeClr>
              </a:solidFill>
              <a:ln w="9525">
                <a:solidFill>
                  <a:schemeClr val="tx1"/>
                </a:solidFill>
                <a:miter lim="800000"/>
                <a:headEnd/>
                <a:tailEnd/>
              </a:ln>
              <a:effectLst/>
            </p:spPr>
            <p:txBody>
              <a:bodyPr wrap="square">
                <a:spAutoFit/>
              </a:bodyPr>
              <a:lstStyle>
                <a:defPPr>
                  <a:defRPr lang="es-ES"/>
                </a:defPPr>
                <a:lvl1pPr algn="ctr">
                  <a:spcBef>
                    <a:spcPct val="50000"/>
                  </a:spcBef>
                  <a:defRPr sz="2400" b="1">
                    <a:solidFill>
                      <a:srgbClr val="C00000"/>
                    </a:solidFill>
                  </a:defRPr>
                </a:lvl1pPr>
              </a:lstStyle>
              <a:p>
                <a:r>
                  <a:rPr lang="es-AR" sz="2000" dirty="0"/>
                  <a:t>Implementación Digital</a:t>
                </a:r>
              </a:p>
            </p:txBody>
          </p:sp>
          <p:sp>
            <p:nvSpPr>
              <p:cNvPr id="7" name="Flecha a la derecha con bandas 6"/>
              <p:cNvSpPr/>
              <p:nvPr/>
            </p:nvSpPr>
            <p:spPr>
              <a:xfrm>
                <a:off x="3885886" y="3008610"/>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Flecha a la derecha con bandas 56"/>
              <p:cNvSpPr/>
              <p:nvPr/>
            </p:nvSpPr>
            <p:spPr>
              <a:xfrm rot="5400000">
                <a:off x="9137744" y="3415295"/>
                <a:ext cx="354724"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Flecha a la derecha con bandas 57"/>
              <p:cNvSpPr/>
              <p:nvPr/>
            </p:nvSpPr>
            <p:spPr>
              <a:xfrm>
                <a:off x="7373028" y="2889397"/>
                <a:ext cx="572181" cy="526153"/>
              </a:xfrm>
              <a:prstGeom prst="stripedRightArrow">
                <a:avLst>
                  <a:gd name="adj1" fmla="val 50000"/>
                  <a:gd name="adj2" fmla="val 34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191344" y="2597142"/>
                <a:ext cx="10679856" cy="20909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310242" y="3902572"/>
                <a:ext cx="1992853" cy="369332"/>
              </a:xfrm>
              <a:prstGeom prst="rect">
                <a:avLst/>
              </a:prstGeom>
            </p:spPr>
            <p:txBody>
              <a:bodyPr wrap="none">
                <a:spAutoFit/>
              </a:bodyPr>
              <a:lstStyle/>
              <a:p>
                <a:r>
                  <a:rPr lang="es-AR" b="1" dirty="0"/>
                  <a:t>Rediseño Digital</a:t>
                </a:r>
              </a:p>
            </p:txBody>
          </p:sp>
        </p:grpSp>
        <p:cxnSp>
          <p:nvCxnSpPr>
            <p:cNvPr id="5" name="Conector recto de flecha 4"/>
            <p:cNvCxnSpPr/>
            <p:nvPr/>
          </p:nvCxnSpPr>
          <p:spPr>
            <a:xfrm>
              <a:off x="839416" y="4294943"/>
              <a:ext cx="0" cy="1816445"/>
            </a:xfrm>
            <a:prstGeom prst="straightConnector1">
              <a:avLst/>
            </a:prstGeom>
            <a:ln w="28575">
              <a:solidFill>
                <a:srgbClr val="C00000"/>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469900" y="836712"/>
            <a:ext cx="10731916" cy="1193711"/>
            <a:chOff x="469900" y="1149615"/>
            <a:chExt cx="10731916" cy="1193711"/>
          </a:xfrm>
        </p:grpSpPr>
        <p:sp>
          <p:nvSpPr>
            <p:cNvPr id="25" name="AutoShape 5"/>
            <p:cNvSpPr>
              <a:spLocks noChangeArrowheads="1"/>
            </p:cNvSpPr>
            <p:nvPr/>
          </p:nvSpPr>
          <p:spPr bwMode="auto">
            <a:xfrm>
              <a:off x="469900" y="1259491"/>
              <a:ext cx="4865897" cy="919401"/>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lgn="ctr">
                <a:defRPr/>
              </a:pPr>
              <a:r>
                <a:rPr lang="es-AR" sz="2400" b="1" i="1" dirty="0">
                  <a:effectLst>
                    <a:outerShdw blurRad="38100" dist="38100" dir="2700000" algn="tl">
                      <a:srgbClr val="FFFFFF"/>
                    </a:outerShdw>
                  </a:effectLst>
                </a:rPr>
                <a:t>Obtención del Modelo Nominal de la Planta o Proceso</a:t>
              </a:r>
              <a:endParaRPr lang="es-AR" sz="2400" b="1" i="1" dirty="0">
                <a:solidFill>
                  <a:srgbClr val="FF3300"/>
                </a:solidFill>
                <a:effectLst>
                  <a:outerShdw blurRad="38100" dist="38100" dir="2700000" algn="tl">
                    <a:srgbClr val="000000"/>
                  </a:outerShdw>
                </a:effectLst>
              </a:endParaRPr>
            </a:p>
          </p:txBody>
        </p:sp>
        <p:sp>
          <p:nvSpPr>
            <p:cNvPr id="29" name="Text Box 11"/>
            <p:cNvSpPr txBox="1">
              <a:spLocks noChangeArrowheads="1"/>
            </p:cNvSpPr>
            <p:nvPr/>
          </p:nvSpPr>
          <p:spPr bwMode="auto">
            <a:xfrm>
              <a:off x="5920126" y="1149616"/>
              <a:ext cx="5281690"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EN TIEMPO CONTINUO</a:t>
              </a:r>
            </a:p>
          </p:txBody>
        </p:sp>
        <p:sp>
          <p:nvSpPr>
            <p:cNvPr id="31" name="Text Box 13"/>
            <p:cNvSpPr txBox="1">
              <a:spLocks noChangeArrowheads="1"/>
            </p:cNvSpPr>
            <p:nvPr/>
          </p:nvSpPr>
          <p:spPr bwMode="auto">
            <a:xfrm>
              <a:off x="5920125" y="1881661"/>
              <a:ext cx="5159376"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EN TIEMPO DISCRETO</a:t>
              </a:r>
            </a:p>
          </p:txBody>
        </p:sp>
        <p:sp>
          <p:nvSpPr>
            <p:cNvPr id="32" name="AutoShape 10"/>
            <p:cNvSpPr>
              <a:spLocks/>
            </p:cNvSpPr>
            <p:nvPr/>
          </p:nvSpPr>
          <p:spPr bwMode="auto">
            <a:xfrm>
              <a:off x="5530573" y="1149615"/>
              <a:ext cx="389552" cy="1193711"/>
            </a:xfrm>
            <a:prstGeom prst="leftBrace">
              <a:avLst>
                <a:gd name="adj1" fmla="val 6491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grpSp>
    </p:spTree>
    <p:extLst>
      <p:ext uri="{BB962C8B-B14F-4D97-AF65-F5344CB8AC3E}">
        <p14:creationId xmlns:p14="http://schemas.microsoft.com/office/powerpoint/2010/main" val="231083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 name="CuadroTexto 7"/>
          <p:cNvSpPr txBox="1"/>
          <p:nvPr/>
        </p:nvSpPr>
        <p:spPr>
          <a:xfrm>
            <a:off x="535179" y="1699942"/>
            <a:ext cx="10772740" cy="707886"/>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Se basa en agregar un par polo-cero en el plano-z a la función de transferencia del controlador en tiempo discreto aproximada por algunos de los métodos analizados.</a:t>
            </a:r>
          </a:p>
        </p:txBody>
      </p:sp>
      <p:sp>
        <p:nvSpPr>
          <p:cNvPr id="11" name="Rectángulo 10"/>
          <p:cNvSpPr/>
          <p:nvPr/>
        </p:nvSpPr>
        <p:spPr>
          <a:xfrm>
            <a:off x="535179" y="953420"/>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pic>
        <p:nvPicPr>
          <p:cNvPr id="6" name="Imagen 5"/>
          <p:cNvPicPr>
            <a:picLocks noChangeAspect="1"/>
          </p:cNvPicPr>
          <p:nvPr/>
        </p:nvPicPr>
        <p:blipFill>
          <a:blip r:embed="rId3"/>
          <a:stretch>
            <a:fillRect/>
          </a:stretch>
        </p:blipFill>
        <p:spPr>
          <a:xfrm>
            <a:off x="191343" y="2563987"/>
            <a:ext cx="6856351" cy="3576934"/>
          </a:xfrm>
          <a:prstGeom prst="rect">
            <a:avLst/>
          </a:prstGeom>
        </p:spPr>
      </p:pic>
      <p:sp>
        <p:nvSpPr>
          <p:cNvPr id="13" name="Rectángulo 12"/>
          <p:cNvSpPr/>
          <p:nvPr/>
        </p:nvSpPr>
        <p:spPr>
          <a:xfrm>
            <a:off x="7327189" y="2692685"/>
            <a:ext cx="4487583" cy="1015663"/>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Con esta compensación se propone solucionar el atraso de medio periodo de muestreo </a:t>
            </a:r>
            <a:r>
              <a:rPr lang="es-AR" sz="2000" b="1" i="1" dirty="0">
                <a:solidFill>
                  <a:schemeClr val="accent5">
                    <a:lumMod val="75000"/>
                  </a:schemeClr>
                </a:solidFill>
                <a:latin typeface="Times New Roman" panose="02020603050405020304" pitchFamily="18" charset="0"/>
                <a:cs typeface="Times New Roman" panose="02020603050405020304" pitchFamily="18" charset="0"/>
              </a:rPr>
              <a:t>T</a:t>
            </a:r>
            <a:r>
              <a:rPr lang="es-AR" sz="2000" b="1" dirty="0">
                <a:solidFill>
                  <a:schemeClr val="accent5">
                    <a:lumMod val="75000"/>
                  </a:schemeClr>
                </a:solidFill>
                <a:latin typeface="Times New Roman" panose="02020603050405020304" pitchFamily="18" charset="0"/>
                <a:cs typeface="Times New Roman" panose="02020603050405020304" pitchFamily="18" charset="0"/>
              </a:rPr>
              <a:t>/2.</a:t>
            </a:r>
          </a:p>
        </p:txBody>
      </p:sp>
      <p:sp>
        <p:nvSpPr>
          <p:cNvPr id="19" name="Rectángulo 18"/>
          <p:cNvSpPr/>
          <p:nvPr/>
        </p:nvSpPr>
        <p:spPr>
          <a:xfrm>
            <a:off x="7654511" y="4165530"/>
            <a:ext cx="3832937" cy="369332"/>
          </a:xfrm>
          <a:prstGeom prst="rect">
            <a:avLst/>
          </a:prstGeom>
          <a:solidFill>
            <a:schemeClr val="accent6">
              <a:lumMod val="60000"/>
              <a:lumOff val="40000"/>
            </a:schemeClr>
          </a:solidFill>
        </p:spPr>
        <p:txBody>
          <a:bodyPr wrap="square">
            <a:spAutoFit/>
          </a:bodyPr>
          <a:lstStyle/>
          <a:p>
            <a:pPr algn="ctr"/>
            <a:r>
              <a:rPr lang="es-AR" b="1" dirty="0">
                <a:solidFill>
                  <a:srgbClr val="C00000"/>
                </a:solidFill>
              </a:rPr>
              <a:t>Compensación Propuesta</a:t>
            </a:r>
            <a:endParaRPr lang="es-AR" b="1" i="1" dirty="0">
              <a:solidFill>
                <a:srgbClr val="C00000"/>
              </a:solidFill>
            </a:endParaRPr>
          </a:p>
        </p:txBody>
      </p:sp>
      <p:graphicFrame>
        <p:nvGraphicFramePr>
          <p:cNvPr id="21" name="1 Objeto"/>
          <p:cNvGraphicFramePr>
            <a:graphicFrameLocks noChangeAspect="1"/>
          </p:cNvGraphicFramePr>
          <p:nvPr/>
        </p:nvGraphicFramePr>
        <p:xfrm>
          <a:off x="8717026" y="4706718"/>
          <a:ext cx="1579562" cy="790575"/>
        </p:xfrm>
        <a:graphic>
          <a:graphicData uri="http://schemas.openxmlformats.org/presentationml/2006/ole">
            <mc:AlternateContent xmlns:mc="http://schemas.openxmlformats.org/markup-compatibility/2006">
              <mc:Choice xmlns:v="urn:schemas-microsoft-com:vml" Requires="v">
                <p:oleObj spid="_x0000_s499774" name="Equation" r:id="rId4" imgW="1130040" imgH="571320" progId="Equation.DSMT4">
                  <p:embed/>
                </p:oleObj>
              </mc:Choice>
              <mc:Fallback>
                <p:oleObj name="Equation" r:id="rId4" imgW="1130040" imgH="571320" progId="Equation.DSMT4">
                  <p:embed/>
                  <p:pic>
                    <p:nvPicPr>
                      <p:cNvPr id="21" name="1 Objeto"/>
                      <p:cNvPicPr>
                        <a:picLocks noChangeAspect="1" noChangeArrowheads="1"/>
                      </p:cNvPicPr>
                      <p:nvPr/>
                    </p:nvPicPr>
                    <p:blipFill>
                      <a:blip r:embed="rId5"/>
                      <a:srcRect/>
                      <a:stretch>
                        <a:fillRect/>
                      </a:stretch>
                    </p:blipFill>
                    <p:spPr bwMode="auto">
                      <a:xfrm>
                        <a:off x="8717026" y="4706718"/>
                        <a:ext cx="1579562" cy="790575"/>
                      </a:xfrm>
                      <a:prstGeom prst="rect">
                        <a:avLst/>
                      </a:prstGeom>
                      <a:solidFill>
                        <a:srgbClr val="FFC000"/>
                      </a:solidFill>
                      <a:ln>
                        <a:noFill/>
                      </a:ln>
                    </p:spPr>
                  </p:pic>
                </p:oleObj>
              </mc:Fallback>
            </mc:AlternateContent>
          </a:graphicData>
        </a:graphic>
      </p:graphicFrame>
      <p:sp>
        <p:nvSpPr>
          <p:cNvPr id="22" name="Rectángulo 21"/>
          <p:cNvSpPr/>
          <p:nvPr/>
        </p:nvSpPr>
        <p:spPr>
          <a:xfrm>
            <a:off x="7408670" y="5750626"/>
            <a:ext cx="4487583" cy="707886"/>
          </a:xfrm>
          <a:prstGeom prst="rect">
            <a:avLst/>
          </a:prstGeom>
          <a:solidFill>
            <a:srgbClr val="FFC000"/>
          </a:solidFill>
        </p:spPr>
        <p:txBody>
          <a:bodyPr wrap="square">
            <a:spAutoFit/>
          </a:bodyPr>
          <a:lstStyle/>
          <a:p>
            <a:pPr algn="ctr"/>
            <a:r>
              <a:rPr lang="es-AR" sz="2000" b="1" dirty="0">
                <a:solidFill>
                  <a:schemeClr val="accent5">
                    <a:lumMod val="75000"/>
                  </a:schemeClr>
                </a:solidFill>
                <a:latin typeface="Times New Roman" panose="02020603050405020304" pitchFamily="18" charset="0"/>
                <a:cs typeface="Times New Roman" panose="02020603050405020304" pitchFamily="18" charset="0"/>
              </a:rPr>
              <a:t>Presenta un cero al origen y un polo en </a:t>
            </a:r>
            <a:r>
              <a:rPr lang="es-AR" sz="2000" b="1" i="1" dirty="0">
                <a:solidFill>
                  <a:schemeClr val="accent5">
                    <a:lumMod val="75000"/>
                  </a:schemeClr>
                </a:solidFill>
                <a:latin typeface="Times New Roman" panose="02020603050405020304" pitchFamily="18" charset="0"/>
                <a:cs typeface="Times New Roman" panose="02020603050405020304" pitchFamily="18" charset="0"/>
              </a:rPr>
              <a:t>z</a:t>
            </a:r>
            <a:r>
              <a:rPr lang="es-AR" sz="2000" b="1" dirty="0">
                <a:solidFill>
                  <a:schemeClr val="accent5">
                    <a:lumMod val="75000"/>
                  </a:schemeClr>
                </a:solidFill>
                <a:latin typeface="Times New Roman" panose="02020603050405020304" pitchFamily="18" charset="0"/>
                <a:cs typeface="Times New Roman" panose="02020603050405020304" pitchFamily="18" charset="0"/>
              </a:rPr>
              <a:t> = −1, o sea en </a:t>
            </a:r>
            <a:r>
              <a:rPr lang="es-AR" sz="2000" b="1" dirty="0" err="1">
                <a:solidFill>
                  <a:schemeClr val="accent5">
                    <a:lumMod val="75000"/>
                  </a:schemeClr>
                </a:solidFill>
                <a:latin typeface="Symbol" panose="05050102010706020507" pitchFamily="18" charset="2"/>
                <a:cs typeface="Times New Roman" panose="02020603050405020304" pitchFamily="18" charset="0"/>
              </a:rPr>
              <a:t>w</a:t>
            </a:r>
            <a:r>
              <a:rPr lang="es-AR" sz="2000" i="1" baseline="-25000" dirty="0" err="1">
                <a:solidFill>
                  <a:schemeClr val="accent5">
                    <a:lumMod val="75000"/>
                  </a:schemeClr>
                </a:solidFill>
                <a:latin typeface="Times New Roman" panose="02020603050405020304" pitchFamily="18" charset="0"/>
                <a:cs typeface="Times New Roman" panose="02020603050405020304" pitchFamily="18" charset="0"/>
              </a:rPr>
              <a:t>s</a:t>
            </a:r>
            <a:r>
              <a:rPr lang="es-AR" sz="2000" b="1" dirty="0">
                <a:solidFill>
                  <a:schemeClr val="accent5">
                    <a:lumMod val="75000"/>
                  </a:schemeClr>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403662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 name="CuadroTexto 7"/>
          <p:cNvSpPr txBox="1"/>
          <p:nvPr/>
        </p:nvSpPr>
        <p:spPr>
          <a:xfrm>
            <a:off x="471805" y="1630130"/>
            <a:ext cx="5150397" cy="707886"/>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Esta compensación cancela exactamente la respuesta de fase del ZOH obtenida de</a:t>
            </a:r>
          </a:p>
        </p:txBody>
      </p:sp>
      <p:sp>
        <p:nvSpPr>
          <p:cNvPr id="11" name="Rectángulo 10"/>
          <p:cNvSpPr/>
          <p:nvPr/>
        </p:nvSpPr>
        <p:spPr>
          <a:xfrm>
            <a:off x="290736" y="915322"/>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sp>
        <p:nvSpPr>
          <p:cNvPr id="13" name="Rectángulo 12"/>
          <p:cNvSpPr/>
          <p:nvPr/>
        </p:nvSpPr>
        <p:spPr>
          <a:xfrm>
            <a:off x="3417195" y="2691703"/>
            <a:ext cx="858346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Esta expresión, es la inversa de la transformación de </a:t>
            </a:r>
            <a:r>
              <a:rPr lang="es-AR" sz="2000" b="1" dirty="0" err="1">
                <a:solidFill>
                  <a:schemeClr val="accent5">
                    <a:lumMod val="75000"/>
                  </a:schemeClr>
                </a:solidFill>
                <a:latin typeface="Times New Roman" panose="02020603050405020304" pitchFamily="18" charset="0"/>
                <a:cs typeface="Times New Roman" panose="02020603050405020304" pitchFamily="18" charset="0"/>
              </a:rPr>
              <a:t>Tustin</a:t>
            </a:r>
            <a:r>
              <a:rPr lang="es-AR" sz="2000" b="1" dirty="0">
                <a:solidFill>
                  <a:schemeClr val="accent5">
                    <a:lumMod val="75000"/>
                  </a:schemeClr>
                </a:solidFill>
                <a:latin typeface="Times New Roman" panose="02020603050405020304" pitchFamily="18" charset="0"/>
                <a:cs typeface="Times New Roman" panose="02020603050405020304" pitchFamily="18" charset="0"/>
              </a:rPr>
              <a:t> de la aproximación de </a:t>
            </a:r>
            <a:r>
              <a:rPr lang="es-AR" sz="2000" b="1" dirty="0" err="1">
                <a:solidFill>
                  <a:schemeClr val="accent5">
                    <a:lumMod val="75000"/>
                  </a:schemeClr>
                </a:solidFill>
                <a:latin typeface="Times New Roman" panose="02020603050405020304" pitchFamily="18" charset="0"/>
                <a:cs typeface="Times New Roman" panose="02020603050405020304" pitchFamily="18" charset="0"/>
              </a:rPr>
              <a:t>Padé</a:t>
            </a:r>
            <a:r>
              <a:rPr lang="es-AR" sz="2000" b="1" dirty="0">
                <a:solidFill>
                  <a:schemeClr val="accent5">
                    <a:lumMod val="75000"/>
                  </a:schemeClr>
                </a:solidFill>
                <a:latin typeface="Times New Roman" panose="02020603050405020304" pitchFamily="18" charset="0"/>
                <a:cs typeface="Times New Roman" panose="02020603050405020304" pitchFamily="18" charset="0"/>
              </a:rPr>
              <a:t> de 1° orden del ZOH: </a:t>
            </a:r>
          </a:p>
        </p:txBody>
      </p:sp>
      <p:graphicFrame>
        <p:nvGraphicFramePr>
          <p:cNvPr id="21" name="1 Objeto"/>
          <p:cNvGraphicFramePr>
            <a:graphicFrameLocks noChangeAspect="1"/>
          </p:cNvGraphicFramePr>
          <p:nvPr/>
        </p:nvGraphicFramePr>
        <p:xfrm>
          <a:off x="605121" y="2650359"/>
          <a:ext cx="1579562" cy="790575"/>
        </p:xfrm>
        <a:graphic>
          <a:graphicData uri="http://schemas.openxmlformats.org/presentationml/2006/ole">
            <mc:AlternateContent xmlns:mc="http://schemas.openxmlformats.org/markup-compatibility/2006">
              <mc:Choice xmlns:v="urn:schemas-microsoft-com:vml" Requires="v">
                <p:oleObj spid="_x0000_s500978" name="Equation" r:id="rId3" imgW="1130040" imgH="571320" progId="Equation.DSMT4">
                  <p:embed/>
                </p:oleObj>
              </mc:Choice>
              <mc:Fallback>
                <p:oleObj name="Equation" r:id="rId3" imgW="1130040" imgH="571320" progId="Equation.DSMT4">
                  <p:embed/>
                  <p:pic>
                    <p:nvPicPr>
                      <p:cNvPr id="21" name="1 Objeto"/>
                      <p:cNvPicPr>
                        <a:picLocks noChangeAspect="1" noChangeArrowheads="1"/>
                      </p:cNvPicPr>
                      <p:nvPr/>
                    </p:nvPicPr>
                    <p:blipFill>
                      <a:blip r:embed="rId4"/>
                      <a:srcRect/>
                      <a:stretch>
                        <a:fillRect/>
                      </a:stretch>
                    </p:blipFill>
                    <p:spPr bwMode="auto">
                      <a:xfrm>
                        <a:off x="605121" y="2650359"/>
                        <a:ext cx="1579562" cy="790575"/>
                      </a:xfrm>
                      <a:prstGeom prst="rect">
                        <a:avLst/>
                      </a:prstGeom>
                      <a:solidFill>
                        <a:srgbClr val="FFC000"/>
                      </a:solidFill>
                      <a:ln>
                        <a:noFill/>
                      </a:ln>
                    </p:spPr>
                  </p:pic>
                </p:oleObj>
              </mc:Fallback>
            </mc:AlternateContent>
          </a:graphicData>
        </a:graphic>
      </p:graphicFrame>
      <p:graphicFrame>
        <p:nvGraphicFramePr>
          <p:cNvPr id="10" name="1 Objeto"/>
          <p:cNvGraphicFramePr>
            <a:graphicFrameLocks noChangeAspect="1"/>
          </p:cNvGraphicFramePr>
          <p:nvPr/>
        </p:nvGraphicFramePr>
        <p:xfrm>
          <a:off x="6032625" y="1602241"/>
          <a:ext cx="2306638" cy="825500"/>
        </p:xfrm>
        <a:graphic>
          <a:graphicData uri="http://schemas.openxmlformats.org/presentationml/2006/ole">
            <mc:AlternateContent xmlns:mc="http://schemas.openxmlformats.org/markup-compatibility/2006">
              <mc:Choice xmlns:v="urn:schemas-microsoft-com:vml" Requires="v">
                <p:oleObj spid="_x0000_s500979" name="Equation" r:id="rId5" imgW="1650960" imgH="596880" progId="Equation.DSMT4">
                  <p:embed/>
                </p:oleObj>
              </mc:Choice>
              <mc:Fallback>
                <p:oleObj name="Equation" r:id="rId5" imgW="1650960" imgH="596880" progId="Equation.DSMT4">
                  <p:embed/>
                  <p:pic>
                    <p:nvPicPr>
                      <p:cNvPr id="10" name="1 Objeto"/>
                      <p:cNvPicPr>
                        <a:picLocks noChangeAspect="1" noChangeArrowheads="1"/>
                      </p:cNvPicPr>
                      <p:nvPr/>
                    </p:nvPicPr>
                    <p:blipFill>
                      <a:blip r:embed="rId6"/>
                      <a:srcRect/>
                      <a:stretch>
                        <a:fillRect/>
                      </a:stretch>
                    </p:blipFill>
                    <p:spPr bwMode="auto">
                      <a:xfrm>
                        <a:off x="6032625" y="1602241"/>
                        <a:ext cx="2306638" cy="825500"/>
                      </a:xfrm>
                      <a:prstGeom prst="rect">
                        <a:avLst/>
                      </a:prstGeom>
                      <a:solidFill>
                        <a:srgbClr val="FFC000"/>
                      </a:solidFill>
                      <a:ln>
                        <a:noFill/>
                      </a:ln>
                    </p:spPr>
                  </p:pic>
                </p:oleObj>
              </mc:Fallback>
            </mc:AlternateContent>
          </a:graphicData>
        </a:graphic>
      </p:graphicFrame>
      <p:sp>
        <p:nvSpPr>
          <p:cNvPr id="3" name="Flecha derecha 2"/>
          <p:cNvSpPr/>
          <p:nvPr/>
        </p:nvSpPr>
        <p:spPr>
          <a:xfrm>
            <a:off x="2426329" y="2749876"/>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4" name="1 Objeto"/>
          <p:cNvGraphicFramePr>
            <a:graphicFrameLocks noChangeAspect="1"/>
          </p:cNvGraphicFramePr>
          <p:nvPr/>
        </p:nvGraphicFramePr>
        <p:xfrm>
          <a:off x="6843421" y="3537984"/>
          <a:ext cx="2146300" cy="1212850"/>
        </p:xfrm>
        <a:graphic>
          <a:graphicData uri="http://schemas.openxmlformats.org/presentationml/2006/ole">
            <mc:AlternateContent xmlns:mc="http://schemas.openxmlformats.org/markup-compatibility/2006">
              <mc:Choice xmlns:v="urn:schemas-microsoft-com:vml" Requires="v">
                <p:oleObj spid="_x0000_s500980" name="Equation" r:id="rId7" imgW="1536480" imgH="876240" progId="Equation.DSMT4">
                  <p:embed/>
                </p:oleObj>
              </mc:Choice>
              <mc:Fallback>
                <p:oleObj name="Equation" r:id="rId7" imgW="1536480" imgH="876240" progId="Equation.DSMT4">
                  <p:embed/>
                  <p:pic>
                    <p:nvPicPr>
                      <p:cNvPr id="14" name="1 Objeto"/>
                      <p:cNvPicPr>
                        <a:picLocks noChangeAspect="1" noChangeArrowheads="1"/>
                      </p:cNvPicPr>
                      <p:nvPr/>
                    </p:nvPicPr>
                    <p:blipFill>
                      <a:blip r:embed="rId8"/>
                      <a:srcRect/>
                      <a:stretch>
                        <a:fillRect/>
                      </a:stretch>
                    </p:blipFill>
                    <p:spPr bwMode="auto">
                      <a:xfrm>
                        <a:off x="6843421" y="3537984"/>
                        <a:ext cx="2146300" cy="1212850"/>
                      </a:xfrm>
                      <a:prstGeom prst="rect">
                        <a:avLst/>
                      </a:prstGeom>
                      <a:solidFill>
                        <a:srgbClr val="FFFF00"/>
                      </a:solidFill>
                      <a:ln>
                        <a:noFill/>
                      </a:ln>
                    </p:spPr>
                  </p:pic>
                </p:oleObj>
              </mc:Fallback>
            </mc:AlternateContent>
          </a:graphicData>
        </a:graphic>
      </p:graphicFrame>
      <p:sp>
        <p:nvSpPr>
          <p:cNvPr id="15" name="CuadroTexto 14"/>
          <p:cNvSpPr txBox="1"/>
          <p:nvPr/>
        </p:nvSpPr>
        <p:spPr>
          <a:xfrm>
            <a:off x="471805" y="4071451"/>
            <a:ext cx="5560820" cy="400110"/>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La aproximación de </a:t>
            </a:r>
            <a:r>
              <a:rPr lang="es-AR" sz="2000" dirty="0" err="1">
                <a:solidFill>
                  <a:srgbClr val="0070C0"/>
                </a:solidFill>
              </a:rPr>
              <a:t>Padé</a:t>
            </a:r>
            <a:r>
              <a:rPr lang="es-AR" sz="2000" dirty="0">
                <a:solidFill>
                  <a:srgbClr val="0070C0"/>
                </a:solidFill>
              </a:rPr>
              <a:t> de 1° orden del ZOH</a:t>
            </a:r>
          </a:p>
        </p:txBody>
      </p:sp>
      <p:sp>
        <p:nvSpPr>
          <p:cNvPr id="16" name="Flecha derecha 15"/>
          <p:cNvSpPr/>
          <p:nvPr/>
        </p:nvSpPr>
        <p:spPr>
          <a:xfrm>
            <a:off x="6095999" y="3975735"/>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CuadroTexto 16"/>
          <p:cNvSpPr txBox="1"/>
          <p:nvPr/>
        </p:nvSpPr>
        <p:spPr>
          <a:xfrm>
            <a:off x="471805" y="5453201"/>
            <a:ext cx="4561922" cy="400110"/>
          </a:xfrm>
          <a:prstGeom prst="rect">
            <a:avLst/>
          </a:prstGeom>
          <a:solidFill>
            <a:schemeClr val="accent4">
              <a:lumMod val="40000"/>
              <a:lumOff val="60000"/>
            </a:schemeClr>
          </a:solidFill>
          <a:ln w="28575">
            <a:solidFill>
              <a:schemeClr val="accent1"/>
            </a:solidFill>
          </a:ln>
        </p:spPr>
        <p:txBody>
          <a:bodyPr wrap="square" rtlCol="0">
            <a:spAutoFit/>
          </a:bodyPr>
          <a:lstStyle/>
          <a:p>
            <a:pPr algn="just"/>
            <a:r>
              <a:rPr lang="es-AR" sz="2000" dirty="0">
                <a:solidFill>
                  <a:srgbClr val="0070C0"/>
                </a:solidFill>
              </a:rPr>
              <a:t>Aplicándose la aproximación de </a:t>
            </a:r>
            <a:r>
              <a:rPr lang="es-AR" sz="2000" dirty="0" err="1">
                <a:solidFill>
                  <a:srgbClr val="0070C0"/>
                </a:solidFill>
              </a:rPr>
              <a:t>Tustin</a:t>
            </a:r>
            <a:r>
              <a:rPr lang="es-AR" sz="2000" dirty="0">
                <a:solidFill>
                  <a:srgbClr val="0070C0"/>
                </a:solidFill>
              </a:rPr>
              <a:t> </a:t>
            </a:r>
          </a:p>
        </p:txBody>
      </p:sp>
      <p:sp>
        <p:nvSpPr>
          <p:cNvPr id="18" name="Flecha derecha 17"/>
          <p:cNvSpPr/>
          <p:nvPr/>
        </p:nvSpPr>
        <p:spPr>
          <a:xfrm>
            <a:off x="5185049" y="5357485"/>
            <a:ext cx="684048" cy="591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0" name="1 Objeto"/>
          <p:cNvGraphicFramePr>
            <a:graphicFrameLocks noChangeAspect="1"/>
          </p:cNvGraphicFramePr>
          <p:nvPr/>
        </p:nvGraphicFramePr>
        <p:xfrm>
          <a:off x="6035675" y="4889500"/>
          <a:ext cx="2554288" cy="1722438"/>
        </p:xfrm>
        <a:graphic>
          <a:graphicData uri="http://schemas.openxmlformats.org/presentationml/2006/ole">
            <mc:AlternateContent xmlns:mc="http://schemas.openxmlformats.org/markup-compatibility/2006">
              <mc:Choice xmlns:v="urn:schemas-microsoft-com:vml" Requires="v">
                <p:oleObj spid="_x0000_s500981" name="Equation" r:id="rId9" imgW="1828800" imgH="1244520" progId="Equation.DSMT4">
                  <p:embed/>
                </p:oleObj>
              </mc:Choice>
              <mc:Fallback>
                <p:oleObj name="Equation" r:id="rId9" imgW="1828800" imgH="1244520" progId="Equation.DSMT4">
                  <p:embed/>
                  <p:pic>
                    <p:nvPicPr>
                      <p:cNvPr id="20" name="1 Objeto"/>
                      <p:cNvPicPr>
                        <a:picLocks noChangeAspect="1" noChangeArrowheads="1"/>
                      </p:cNvPicPr>
                      <p:nvPr/>
                    </p:nvPicPr>
                    <p:blipFill>
                      <a:blip r:embed="rId10"/>
                      <a:srcRect/>
                      <a:stretch>
                        <a:fillRect/>
                      </a:stretch>
                    </p:blipFill>
                    <p:spPr bwMode="auto">
                      <a:xfrm>
                        <a:off x="6035675" y="4889500"/>
                        <a:ext cx="2554288" cy="17224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6954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1" name="Rectángulo 10"/>
          <p:cNvSpPr/>
          <p:nvPr/>
        </p:nvSpPr>
        <p:spPr>
          <a:xfrm>
            <a:off x="290736" y="915322"/>
            <a:ext cx="4000608"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Método de Compensación</a:t>
            </a:r>
            <a:endParaRPr lang="es-AR" sz="2400" b="1" dirty="0">
              <a:solidFill>
                <a:srgbClr val="0070C0"/>
              </a:solidFill>
            </a:endParaRPr>
          </a:p>
        </p:txBody>
      </p:sp>
      <p:sp>
        <p:nvSpPr>
          <p:cNvPr id="13" name="Rectángulo 12"/>
          <p:cNvSpPr/>
          <p:nvPr/>
        </p:nvSpPr>
        <p:spPr>
          <a:xfrm>
            <a:off x="290735" y="3015472"/>
            <a:ext cx="1170992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Condición necesaria para la utilización del método: Que el polinomio característico del sistema en tiempo discreto a lazo cerrado posea todas las raíces dentro del circulo unitario:</a:t>
            </a:r>
          </a:p>
        </p:txBody>
      </p:sp>
      <p:graphicFrame>
        <p:nvGraphicFramePr>
          <p:cNvPr id="21" name="1 Objeto"/>
          <p:cNvGraphicFramePr>
            <a:graphicFrameLocks noChangeAspect="1"/>
          </p:cNvGraphicFramePr>
          <p:nvPr/>
        </p:nvGraphicFramePr>
        <p:xfrm>
          <a:off x="4805929" y="807755"/>
          <a:ext cx="1579562" cy="790575"/>
        </p:xfrm>
        <a:graphic>
          <a:graphicData uri="http://schemas.openxmlformats.org/presentationml/2006/ole">
            <mc:AlternateContent xmlns:mc="http://schemas.openxmlformats.org/markup-compatibility/2006">
              <mc:Choice xmlns:v="urn:schemas-microsoft-com:vml" Requires="v">
                <p:oleObj spid="_x0000_s501945" name="Equation" r:id="rId3" imgW="1130040" imgH="571320" progId="Equation.DSMT4">
                  <p:embed/>
                </p:oleObj>
              </mc:Choice>
              <mc:Fallback>
                <p:oleObj name="Equation" r:id="rId3" imgW="1130040" imgH="571320" progId="Equation.DSMT4">
                  <p:embed/>
                  <p:pic>
                    <p:nvPicPr>
                      <p:cNvPr id="21" name="1 Objeto"/>
                      <p:cNvPicPr>
                        <a:picLocks noChangeAspect="1" noChangeArrowheads="1"/>
                      </p:cNvPicPr>
                      <p:nvPr/>
                    </p:nvPicPr>
                    <p:blipFill>
                      <a:blip r:embed="rId4"/>
                      <a:srcRect/>
                      <a:stretch>
                        <a:fillRect/>
                      </a:stretch>
                    </p:blipFill>
                    <p:spPr bwMode="auto">
                      <a:xfrm>
                        <a:off x="4805929" y="807755"/>
                        <a:ext cx="1579562" cy="790575"/>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nvGraphicFramePr>
        <p:xfrm>
          <a:off x="579454" y="3898254"/>
          <a:ext cx="4806950" cy="931862"/>
        </p:xfrm>
        <a:graphic>
          <a:graphicData uri="http://schemas.openxmlformats.org/presentationml/2006/ole">
            <mc:AlternateContent xmlns:mc="http://schemas.openxmlformats.org/markup-compatibility/2006">
              <mc:Choice xmlns:v="urn:schemas-microsoft-com:vml" Requires="v">
                <p:oleObj spid="_x0000_s501946" name="Equation" r:id="rId5" imgW="3441600" imgH="672840" progId="Equation.DSMT4">
                  <p:embed/>
                </p:oleObj>
              </mc:Choice>
              <mc:Fallback>
                <p:oleObj name="Equation" r:id="rId5" imgW="3441600" imgH="672840" progId="Equation.DSMT4">
                  <p:embed/>
                  <p:pic>
                    <p:nvPicPr>
                      <p:cNvPr id="14" name="1 Objeto"/>
                      <p:cNvPicPr>
                        <a:picLocks noChangeAspect="1" noChangeArrowheads="1"/>
                      </p:cNvPicPr>
                      <p:nvPr/>
                    </p:nvPicPr>
                    <p:blipFill>
                      <a:blip r:embed="rId6"/>
                      <a:srcRect/>
                      <a:stretch>
                        <a:fillRect/>
                      </a:stretch>
                    </p:blipFill>
                    <p:spPr bwMode="auto">
                      <a:xfrm>
                        <a:off x="579454" y="3898254"/>
                        <a:ext cx="4806950" cy="931862"/>
                      </a:xfrm>
                      <a:prstGeom prst="rect">
                        <a:avLst/>
                      </a:prstGeom>
                      <a:solidFill>
                        <a:srgbClr val="FFFF00"/>
                      </a:solidFill>
                      <a:ln>
                        <a:noFill/>
                      </a:ln>
                    </p:spPr>
                  </p:pic>
                </p:oleObj>
              </mc:Fallback>
            </mc:AlternateContent>
          </a:graphicData>
        </a:graphic>
      </p:graphicFrame>
      <p:sp>
        <p:nvSpPr>
          <p:cNvPr id="19" name="Rectángulo 18"/>
          <p:cNvSpPr/>
          <p:nvPr/>
        </p:nvSpPr>
        <p:spPr>
          <a:xfrm>
            <a:off x="290735" y="1952436"/>
            <a:ext cx="11709920" cy="769441"/>
          </a:xfrm>
          <a:prstGeom prst="rect">
            <a:avLst/>
          </a:prstGeom>
          <a:solidFill>
            <a:schemeClr val="accent6">
              <a:lumMod val="40000"/>
              <a:lumOff val="60000"/>
            </a:schemeClr>
          </a:solidFill>
          <a:ln>
            <a:noFill/>
          </a:ln>
        </p:spPr>
        <p:txBody>
          <a:bodyPr wrap="square">
            <a:spAutoFit/>
          </a:bodyPr>
          <a:lstStyle/>
          <a:p>
            <a:pPr algn="just"/>
            <a:r>
              <a:rPr lang="es-AR" sz="2200" b="1" u="sng" dirty="0">
                <a:solidFill>
                  <a:srgbClr val="0070C0"/>
                </a:solidFill>
                <a:sym typeface="Symbol" panose="05050102010706020507" pitchFamily="18" charset="2"/>
              </a:rPr>
              <a:t>Importante: </a:t>
            </a:r>
            <a:r>
              <a:rPr lang="es-AR" sz="2200" b="1" dirty="0">
                <a:solidFill>
                  <a:srgbClr val="0070C0"/>
                </a:solidFill>
                <a:sym typeface="Symbol" panose="05050102010706020507" pitchFamily="18" charset="2"/>
              </a:rPr>
              <a:t>El método no garantiza un sistema de lazo cerrado estable, dado que es independiente del método de discretización y del periodo de muestreo</a:t>
            </a:r>
            <a:endParaRPr lang="es-AR" sz="2200" b="1" dirty="0">
              <a:solidFill>
                <a:srgbClr val="0070C0"/>
              </a:solidFill>
            </a:endParaRPr>
          </a:p>
        </p:txBody>
      </p:sp>
      <p:sp>
        <p:nvSpPr>
          <p:cNvPr id="22" name="Rectángulo 21"/>
          <p:cNvSpPr/>
          <p:nvPr/>
        </p:nvSpPr>
        <p:spPr>
          <a:xfrm>
            <a:off x="290735" y="5032840"/>
            <a:ext cx="11709920" cy="707886"/>
          </a:xfrm>
          <a:prstGeom prst="rect">
            <a:avLst/>
          </a:prstGeom>
          <a:solidFill>
            <a:srgbClr val="FFC000"/>
          </a:solidFill>
        </p:spPr>
        <p:txBody>
          <a:bodyPr wrap="square">
            <a:spAutoFit/>
          </a:bodyPr>
          <a:lstStyle/>
          <a:p>
            <a:pPr algn="just"/>
            <a:r>
              <a:rPr lang="es-AR" sz="2000" b="1" dirty="0">
                <a:solidFill>
                  <a:schemeClr val="accent5">
                    <a:lumMod val="75000"/>
                  </a:schemeClr>
                </a:solidFill>
                <a:latin typeface="Times New Roman" panose="02020603050405020304" pitchFamily="18" charset="0"/>
                <a:cs typeface="Times New Roman" panose="02020603050405020304" pitchFamily="18" charset="0"/>
              </a:rPr>
              <a:t>Si la compensación propuesta causa inestabilidad debe modificarse levemente la configuración del par polo-cero introducido:</a:t>
            </a:r>
          </a:p>
        </p:txBody>
      </p:sp>
      <p:graphicFrame>
        <p:nvGraphicFramePr>
          <p:cNvPr id="23" name="1 Objeto"/>
          <p:cNvGraphicFramePr>
            <a:graphicFrameLocks noChangeAspect="1"/>
          </p:cNvGraphicFramePr>
          <p:nvPr/>
        </p:nvGraphicFramePr>
        <p:xfrm>
          <a:off x="2377509" y="5915567"/>
          <a:ext cx="2235200" cy="790575"/>
        </p:xfrm>
        <a:graphic>
          <a:graphicData uri="http://schemas.openxmlformats.org/presentationml/2006/ole">
            <mc:AlternateContent xmlns:mc="http://schemas.openxmlformats.org/markup-compatibility/2006">
              <mc:Choice xmlns:v="urn:schemas-microsoft-com:vml" Requires="v">
                <p:oleObj spid="_x0000_s501947" name="Equation" r:id="rId7" imgW="1600200" imgH="571320" progId="Equation.DSMT4">
                  <p:embed/>
                </p:oleObj>
              </mc:Choice>
              <mc:Fallback>
                <p:oleObj name="Equation" r:id="rId7" imgW="1600200" imgH="571320" progId="Equation.DSMT4">
                  <p:embed/>
                  <p:pic>
                    <p:nvPicPr>
                      <p:cNvPr id="23" name="1 Objeto"/>
                      <p:cNvPicPr>
                        <a:picLocks noChangeAspect="1" noChangeArrowheads="1"/>
                      </p:cNvPicPr>
                      <p:nvPr/>
                    </p:nvPicPr>
                    <p:blipFill>
                      <a:blip r:embed="rId8"/>
                      <a:srcRect/>
                      <a:stretch>
                        <a:fillRect/>
                      </a:stretch>
                    </p:blipFill>
                    <p:spPr bwMode="auto">
                      <a:xfrm>
                        <a:off x="2377509" y="5915567"/>
                        <a:ext cx="2235200" cy="790575"/>
                      </a:xfrm>
                      <a:prstGeom prst="rect">
                        <a:avLst/>
                      </a:prstGeom>
                      <a:solidFill>
                        <a:srgbClr val="FFC000"/>
                      </a:solidFill>
                      <a:ln>
                        <a:noFill/>
                      </a:ln>
                    </p:spPr>
                  </p:pic>
                </p:oleObj>
              </mc:Fallback>
            </mc:AlternateContent>
          </a:graphicData>
        </a:graphic>
      </p:graphicFrame>
      <p:sp>
        <p:nvSpPr>
          <p:cNvPr id="24" name="Rectángulo 23"/>
          <p:cNvSpPr/>
          <p:nvPr/>
        </p:nvSpPr>
        <p:spPr>
          <a:xfrm>
            <a:off x="4926110" y="6080021"/>
            <a:ext cx="5820354" cy="461665"/>
          </a:xfrm>
          <a:prstGeom prst="rect">
            <a:avLst/>
          </a:prstGeom>
          <a:solidFill>
            <a:schemeClr val="accent6">
              <a:lumMod val="40000"/>
              <a:lumOff val="60000"/>
            </a:schemeClr>
          </a:solidFill>
          <a:ln>
            <a:noFill/>
          </a:ln>
        </p:spPr>
        <p:txBody>
          <a:bodyPr wrap="square">
            <a:spAutoFit/>
          </a:bodyPr>
          <a:lstStyle/>
          <a:p>
            <a:pPr algn="just"/>
            <a:r>
              <a:rPr lang="es-AR" sz="2200" b="1" dirty="0">
                <a:solidFill>
                  <a:srgbClr val="0070C0"/>
                </a:solidFill>
                <a:sym typeface="Symbol" panose="05050102010706020507" pitchFamily="18" charset="2"/>
              </a:rPr>
              <a:t>Siendo </a:t>
            </a:r>
            <a:r>
              <a:rPr lang="es-AR" sz="2400" b="1" dirty="0">
                <a:solidFill>
                  <a:srgbClr val="0070C0"/>
                </a:solidFill>
                <a:latin typeface="Symbol" panose="05050102010706020507" pitchFamily="18" charset="2"/>
                <a:sym typeface="Symbol" panose="05050102010706020507" pitchFamily="18" charset="2"/>
              </a:rPr>
              <a:t>e</a:t>
            </a:r>
            <a:r>
              <a:rPr lang="es-AR" sz="2200" b="1" dirty="0">
                <a:solidFill>
                  <a:srgbClr val="0070C0"/>
                </a:solidFill>
                <a:sym typeface="Symbol" panose="05050102010706020507" pitchFamily="18" charset="2"/>
              </a:rPr>
              <a:t> una pequeña constante positiva</a:t>
            </a:r>
            <a:endParaRPr lang="es-AR" sz="2200" b="1" dirty="0">
              <a:solidFill>
                <a:srgbClr val="0070C0"/>
              </a:solidFill>
            </a:endParaRPr>
          </a:p>
        </p:txBody>
      </p:sp>
    </p:spTree>
    <p:extLst>
      <p:ext uri="{BB962C8B-B14F-4D97-AF65-F5344CB8AC3E}">
        <p14:creationId xmlns:p14="http://schemas.microsoft.com/office/powerpoint/2010/main" val="61530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1" name="Rectángulo 10"/>
          <p:cNvSpPr/>
          <p:nvPr/>
        </p:nvSpPr>
        <p:spPr>
          <a:xfrm>
            <a:off x="290735" y="1093382"/>
            <a:ext cx="4145463"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Compensación Modificada</a:t>
            </a:r>
            <a:endParaRPr lang="es-AR" sz="2400" b="1" dirty="0">
              <a:solidFill>
                <a:srgbClr val="0070C0"/>
              </a:solidFill>
            </a:endParaRPr>
          </a:p>
        </p:txBody>
      </p:sp>
      <p:sp>
        <p:nvSpPr>
          <p:cNvPr id="19" name="Rectángulo 18"/>
          <p:cNvSpPr/>
          <p:nvPr/>
        </p:nvSpPr>
        <p:spPr>
          <a:xfrm>
            <a:off x="7402519" y="882452"/>
            <a:ext cx="4635375" cy="1015663"/>
          </a:xfrm>
          <a:prstGeom prst="rect">
            <a:avLst/>
          </a:prstGeom>
          <a:solidFill>
            <a:schemeClr val="accent6">
              <a:lumMod val="40000"/>
              <a:lumOff val="60000"/>
            </a:schemeClr>
          </a:solidFill>
          <a:ln>
            <a:noFill/>
          </a:ln>
        </p:spPr>
        <p:txBody>
          <a:bodyPr wrap="square">
            <a:spAutoFit/>
          </a:bodyPr>
          <a:lstStyle/>
          <a:p>
            <a:pPr algn="just"/>
            <a:r>
              <a:rPr lang="es-AR" sz="2000" b="1" u="sng" dirty="0">
                <a:solidFill>
                  <a:srgbClr val="0070C0"/>
                </a:solidFill>
                <a:sym typeface="Symbol" panose="05050102010706020507" pitchFamily="18" charset="2"/>
              </a:rPr>
              <a:t>Importante:</a:t>
            </a:r>
            <a:r>
              <a:rPr lang="es-AR" sz="2000" b="1" dirty="0">
                <a:solidFill>
                  <a:srgbClr val="0070C0"/>
                </a:solidFill>
                <a:sym typeface="Symbol" panose="05050102010706020507" pitchFamily="18" charset="2"/>
              </a:rPr>
              <a:t> Esta compensación modificada preserva la ganancia de continua del controlador.</a:t>
            </a:r>
            <a:endParaRPr lang="es-AR" sz="2000" b="1" dirty="0">
              <a:solidFill>
                <a:srgbClr val="0070C0"/>
              </a:solidFill>
            </a:endParaRPr>
          </a:p>
        </p:txBody>
      </p:sp>
      <p:graphicFrame>
        <p:nvGraphicFramePr>
          <p:cNvPr id="23" name="1 Objeto"/>
          <p:cNvGraphicFramePr>
            <a:graphicFrameLocks noChangeAspect="1"/>
          </p:cNvGraphicFramePr>
          <p:nvPr/>
        </p:nvGraphicFramePr>
        <p:xfrm>
          <a:off x="4926110" y="928928"/>
          <a:ext cx="2235200" cy="790575"/>
        </p:xfrm>
        <a:graphic>
          <a:graphicData uri="http://schemas.openxmlformats.org/presentationml/2006/ole">
            <mc:AlternateContent xmlns:mc="http://schemas.openxmlformats.org/markup-compatibility/2006">
              <mc:Choice xmlns:v="urn:schemas-microsoft-com:vml" Requires="v">
                <p:oleObj spid="_x0000_s502846" name="Equation" r:id="rId3" imgW="1600200" imgH="571320" progId="Equation.DSMT4">
                  <p:embed/>
                </p:oleObj>
              </mc:Choice>
              <mc:Fallback>
                <p:oleObj name="Equation" r:id="rId3" imgW="1600200" imgH="571320" progId="Equation.DSMT4">
                  <p:embed/>
                  <p:pic>
                    <p:nvPicPr>
                      <p:cNvPr id="23" name="1 Objeto"/>
                      <p:cNvPicPr>
                        <a:picLocks noChangeAspect="1" noChangeArrowheads="1"/>
                      </p:cNvPicPr>
                      <p:nvPr/>
                    </p:nvPicPr>
                    <p:blipFill>
                      <a:blip r:embed="rId4"/>
                      <a:srcRect/>
                      <a:stretch>
                        <a:fillRect/>
                      </a:stretch>
                    </p:blipFill>
                    <p:spPr bwMode="auto">
                      <a:xfrm>
                        <a:off x="4926110" y="928928"/>
                        <a:ext cx="2235200" cy="790575"/>
                      </a:xfrm>
                      <a:prstGeom prst="rect">
                        <a:avLst/>
                      </a:prstGeom>
                      <a:solidFill>
                        <a:srgbClr val="FFC000"/>
                      </a:solidFill>
                      <a:ln>
                        <a:noFill/>
                      </a:ln>
                    </p:spPr>
                  </p:pic>
                </p:oleObj>
              </mc:Fallback>
            </mc:AlternateContent>
          </a:graphicData>
        </a:graphic>
      </p:graphicFrame>
      <p:pic>
        <p:nvPicPr>
          <p:cNvPr id="3" name="Imagen 2"/>
          <p:cNvPicPr>
            <a:picLocks noChangeAspect="1"/>
          </p:cNvPicPr>
          <p:nvPr/>
        </p:nvPicPr>
        <p:blipFill>
          <a:blip r:embed="rId5"/>
          <a:stretch>
            <a:fillRect/>
          </a:stretch>
        </p:blipFill>
        <p:spPr>
          <a:xfrm>
            <a:off x="562339" y="2076726"/>
            <a:ext cx="7978651" cy="3531900"/>
          </a:xfrm>
          <a:prstGeom prst="rect">
            <a:avLst/>
          </a:prstGeom>
        </p:spPr>
      </p:pic>
      <p:sp>
        <p:nvSpPr>
          <p:cNvPr id="12" name="Rectángulo 11"/>
          <p:cNvSpPr/>
          <p:nvPr/>
        </p:nvSpPr>
        <p:spPr>
          <a:xfrm>
            <a:off x="1361398" y="5611906"/>
            <a:ext cx="2130886" cy="707886"/>
          </a:xfrm>
          <a:prstGeom prst="rect">
            <a:avLst/>
          </a:prstGeom>
          <a:solidFill>
            <a:srgbClr val="FFC000"/>
          </a:solidFill>
        </p:spPr>
        <p:txBody>
          <a:bodyPr wrap="square">
            <a:spAutoFit/>
          </a:bodyPr>
          <a:lstStyle/>
          <a:p>
            <a:pPr algn="ctr"/>
            <a:r>
              <a:rPr lang="es-AR" sz="2000" b="1" dirty="0">
                <a:solidFill>
                  <a:srgbClr val="C00000"/>
                </a:solidFill>
                <a:latin typeface="Times New Roman" panose="02020603050405020304" pitchFamily="18" charset="0"/>
                <a:cs typeface="Times New Roman" panose="02020603050405020304" pitchFamily="18" charset="0"/>
              </a:rPr>
              <a:t>Compensación </a:t>
            </a:r>
            <a:r>
              <a:rPr lang="es-AR" sz="2000" b="1" i="1" dirty="0">
                <a:solidFill>
                  <a:srgbClr val="C00000"/>
                </a:solidFill>
                <a:latin typeface="Times New Roman" panose="02020603050405020304" pitchFamily="18" charset="0"/>
                <a:cs typeface="Times New Roman" panose="02020603050405020304" pitchFamily="18" charset="0"/>
              </a:rPr>
              <a:t>C</a:t>
            </a:r>
            <a:r>
              <a:rPr lang="es-AR" sz="2000" b="1" dirty="0">
                <a:solidFill>
                  <a:srgbClr val="C00000"/>
                </a:solidFill>
                <a:latin typeface="Times New Roman" panose="02020603050405020304" pitchFamily="18" charset="0"/>
                <a:cs typeface="Times New Roman" panose="02020603050405020304" pitchFamily="18" charset="0"/>
              </a:rPr>
              <a:t>(</a:t>
            </a:r>
            <a:r>
              <a:rPr lang="es-AR" sz="2000" b="1" i="1" dirty="0">
                <a:solidFill>
                  <a:srgbClr val="C00000"/>
                </a:solidFill>
                <a:latin typeface="Times New Roman" panose="02020603050405020304" pitchFamily="18" charset="0"/>
                <a:cs typeface="Times New Roman" panose="02020603050405020304" pitchFamily="18" charset="0"/>
              </a:rPr>
              <a:t>z</a:t>
            </a:r>
            <a:r>
              <a:rPr lang="es-AR" sz="2000" b="1" dirty="0">
                <a:solidFill>
                  <a:srgbClr val="C00000"/>
                </a:solidFill>
                <a:latin typeface="Times New Roman" panose="02020603050405020304" pitchFamily="18" charset="0"/>
                <a:cs typeface="Times New Roman" panose="02020603050405020304" pitchFamily="18" charset="0"/>
              </a:rPr>
              <a:t>)</a:t>
            </a:r>
            <a:endParaRPr lang="es-AR" sz="2000" b="1" i="1" dirty="0">
              <a:solidFill>
                <a:srgbClr val="C00000"/>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5507885" y="5611906"/>
            <a:ext cx="2130886" cy="707886"/>
          </a:xfrm>
          <a:prstGeom prst="rect">
            <a:avLst/>
          </a:prstGeom>
          <a:solidFill>
            <a:srgbClr val="FFC000"/>
          </a:solidFill>
        </p:spPr>
        <p:txBody>
          <a:bodyPr wrap="square">
            <a:spAutoFit/>
          </a:bodyPr>
          <a:lstStyle/>
          <a:p>
            <a:pPr algn="ctr"/>
            <a:r>
              <a:rPr lang="es-AR" sz="2000" b="1" dirty="0">
                <a:solidFill>
                  <a:srgbClr val="C00000"/>
                </a:solidFill>
                <a:latin typeface="Times New Roman" panose="02020603050405020304" pitchFamily="18" charset="0"/>
                <a:cs typeface="Times New Roman" panose="02020603050405020304" pitchFamily="18" charset="0"/>
              </a:rPr>
              <a:t>Compensación </a:t>
            </a:r>
            <a:r>
              <a:rPr lang="es-AR" sz="2000" b="1" i="1" dirty="0">
                <a:solidFill>
                  <a:srgbClr val="C00000"/>
                </a:solidFill>
                <a:latin typeface="Times New Roman" panose="02020603050405020304" pitchFamily="18" charset="0"/>
                <a:cs typeface="Times New Roman" panose="02020603050405020304" pitchFamily="18" charset="0"/>
              </a:rPr>
              <a:t>C’</a:t>
            </a:r>
            <a:r>
              <a:rPr lang="es-AR" sz="2000" b="1" dirty="0">
                <a:solidFill>
                  <a:srgbClr val="C00000"/>
                </a:solidFill>
                <a:latin typeface="Times New Roman" panose="02020603050405020304" pitchFamily="18" charset="0"/>
                <a:cs typeface="Times New Roman" panose="02020603050405020304" pitchFamily="18" charset="0"/>
              </a:rPr>
              <a:t>(</a:t>
            </a:r>
            <a:r>
              <a:rPr lang="es-AR" sz="2000" b="1" i="1" dirty="0">
                <a:solidFill>
                  <a:srgbClr val="C00000"/>
                </a:solidFill>
                <a:latin typeface="Times New Roman" panose="02020603050405020304" pitchFamily="18" charset="0"/>
                <a:cs typeface="Times New Roman" panose="02020603050405020304" pitchFamily="18" charset="0"/>
              </a:rPr>
              <a:t>z</a:t>
            </a:r>
            <a:r>
              <a:rPr lang="es-AR" sz="2000" b="1" dirty="0">
                <a:solidFill>
                  <a:srgbClr val="C00000"/>
                </a:solidFill>
                <a:latin typeface="Times New Roman" panose="02020603050405020304" pitchFamily="18" charset="0"/>
                <a:cs typeface="Times New Roman" panose="02020603050405020304" pitchFamily="18" charset="0"/>
              </a:rPr>
              <a:t>)</a:t>
            </a:r>
            <a:endParaRPr lang="es-AR"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558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3" y="166613"/>
            <a:ext cx="11809312" cy="58370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Técnica</a:t>
            </a:r>
            <a:r>
              <a:rPr lang="en-US" sz="2800" b="1" dirty="0">
                <a:solidFill>
                  <a:schemeClr val="bg1"/>
                </a:solidFill>
                <a:ea typeface="+mj-ea"/>
              </a:rPr>
              <a:t> de </a:t>
            </a:r>
            <a:r>
              <a:rPr lang="es-AR" sz="2800" b="1" dirty="0">
                <a:solidFill>
                  <a:schemeClr val="bg1"/>
                </a:solidFill>
                <a:ea typeface="+mj-ea"/>
              </a:rPr>
              <a:t>Compensación</a:t>
            </a:r>
            <a:r>
              <a:rPr lang="en-US" sz="2800" b="1" dirty="0">
                <a:solidFill>
                  <a:schemeClr val="bg1"/>
                </a:solidFill>
                <a:ea typeface="+mj-ea"/>
              </a:rPr>
              <a:t> del </a:t>
            </a:r>
            <a:r>
              <a:rPr lang="es-AR" sz="2800" b="1" dirty="0">
                <a:solidFill>
                  <a:schemeClr val="bg1"/>
                </a:solidFill>
                <a:ea typeface="+mj-ea"/>
              </a:rPr>
              <a:t>Atraso</a:t>
            </a:r>
            <a:r>
              <a:rPr lang="en-US" sz="2800" b="1" dirty="0">
                <a:solidFill>
                  <a:schemeClr val="bg1"/>
                </a:solidFill>
                <a:ea typeface="+mj-ea"/>
              </a:rPr>
              <a:t> del ZOH</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9" name="Rectángulo 8"/>
          <p:cNvSpPr/>
          <p:nvPr/>
        </p:nvSpPr>
        <p:spPr>
          <a:xfrm>
            <a:off x="191343" y="939473"/>
            <a:ext cx="3846503" cy="461665"/>
          </a:xfrm>
          <a:prstGeom prst="rect">
            <a:avLst/>
          </a:prstGeom>
          <a:solidFill>
            <a:schemeClr val="accent6">
              <a:lumMod val="40000"/>
              <a:lumOff val="60000"/>
            </a:schemeClr>
          </a:solidFill>
          <a:ln>
            <a:noFill/>
          </a:ln>
        </p:spPr>
        <p:txBody>
          <a:bodyPr wrap="square">
            <a:spAutoFit/>
          </a:bodyPr>
          <a:lstStyle/>
          <a:p>
            <a:pPr algn="just"/>
            <a:r>
              <a:rPr lang="es-AR" sz="2400" b="1" dirty="0">
                <a:solidFill>
                  <a:srgbClr val="0070C0"/>
                </a:solidFill>
                <a:sym typeface="Symbol" panose="05050102010706020507" pitchFamily="18" charset="2"/>
              </a:rPr>
              <a:t>Procedimiento de diseño</a:t>
            </a:r>
            <a:endParaRPr lang="es-AR" sz="2400" b="1" dirty="0">
              <a:solidFill>
                <a:srgbClr val="0070C0"/>
              </a:solidFill>
            </a:endParaRPr>
          </a:p>
        </p:txBody>
      </p:sp>
      <p:sp>
        <p:nvSpPr>
          <p:cNvPr id="4" name="CuadroTexto 3"/>
          <p:cNvSpPr txBox="1"/>
          <p:nvPr/>
        </p:nvSpPr>
        <p:spPr>
          <a:xfrm>
            <a:off x="191343" y="1590294"/>
            <a:ext cx="11922194" cy="4708981"/>
          </a:xfrm>
          <a:prstGeom prst="rect">
            <a:avLst/>
          </a:prstGeom>
          <a:noFill/>
        </p:spPr>
        <p:txBody>
          <a:bodyPr wrap="square" rtlCol="0">
            <a:spAutoFit/>
          </a:bodyPr>
          <a:lstStyle/>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Seleccionar una aproximación para el controlador </a:t>
            </a:r>
            <a:r>
              <a:rPr lang="es-AR" sz="2000" i="1" dirty="0" err="1">
                <a:solidFill>
                  <a:srgbClr val="00B0F0"/>
                </a:solidFill>
                <a:latin typeface="Times New Roman" panose="02020603050405020304" pitchFamily="18" charset="0"/>
                <a:cs typeface="Times New Roman" panose="02020603050405020304" pitchFamily="18" charset="0"/>
              </a:rPr>
              <a:t>G</a:t>
            </a:r>
            <a:r>
              <a:rPr lang="es-AR" sz="2000" i="1" baseline="-25000" dirty="0" err="1">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s</a:t>
            </a:r>
            <a:r>
              <a:rPr lang="es-AR" sz="2000" dirty="0">
                <a:solidFill>
                  <a:srgbClr val="00B0F0"/>
                </a:solidFill>
                <a:latin typeface="Times New Roman" panose="02020603050405020304" pitchFamily="18" charset="0"/>
                <a:cs typeface="Times New Roman" panose="02020603050405020304" pitchFamily="18" charset="0"/>
              </a:rPr>
              <a:t>) y el periodo de muestreo adecuado para obtener </a:t>
            </a:r>
            <a:r>
              <a:rPr lang="es-AR" sz="2000" i="1" dirty="0">
                <a:solidFill>
                  <a:srgbClr val="00B0F0"/>
                </a:solidFill>
                <a:latin typeface="Times New Roman" panose="02020603050405020304" pitchFamily="18" charset="0"/>
                <a:cs typeface="Times New Roman" panose="02020603050405020304" pitchFamily="18" charset="0"/>
              </a:rPr>
              <a:t>D</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Multiplicar </a:t>
            </a:r>
            <a:r>
              <a:rPr lang="es-AR" sz="2000" i="1" dirty="0">
                <a:solidFill>
                  <a:srgbClr val="00B0F0"/>
                </a:solidFill>
                <a:latin typeface="Times New Roman" panose="02020603050405020304" pitchFamily="18" charset="0"/>
                <a:cs typeface="Times New Roman" panose="02020603050405020304" pitchFamily="18" charset="0"/>
              </a:rPr>
              <a:t>D</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 por </a:t>
            </a:r>
            <a:r>
              <a:rPr lang="es-AR" sz="2000" i="1" dirty="0">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Igualar la ganancia CC de lazo abierto del sistema de control digital con el del sistema analógico.</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Verificar la estabilidad de lazo cerrado en el plano-z. Si es estable, verificar el desempeño en régimen transitorio y permanente de acuerdo a las especificaciones impuestas en tiempo continuo.</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Si en el paso anterior el sistema resulta inestable, utilice la compensación modificada </a:t>
            </a:r>
            <a:r>
              <a:rPr lang="es-AR" sz="2000" i="1" dirty="0">
                <a:solidFill>
                  <a:srgbClr val="00B0F0"/>
                </a:solidFill>
                <a:latin typeface="Times New Roman" panose="02020603050405020304" pitchFamily="18" charset="0"/>
                <a:cs typeface="Times New Roman" panose="02020603050405020304" pitchFamily="18" charset="0"/>
              </a:rPr>
              <a:t>C’</a:t>
            </a:r>
            <a:r>
              <a:rPr lang="es-AR" sz="2000" dirty="0">
                <a:solidFill>
                  <a:srgbClr val="00B0F0"/>
                </a:solidFill>
                <a:latin typeface="Times New Roman" panose="02020603050405020304" pitchFamily="18" charset="0"/>
                <a:cs typeface="Times New Roman" panose="02020603050405020304" pitchFamily="18" charset="0"/>
              </a:rPr>
              <a:t>(</a:t>
            </a:r>
            <a:r>
              <a:rPr lang="es-AR" sz="2000" i="1" dirty="0">
                <a:solidFill>
                  <a:srgbClr val="00B0F0"/>
                </a:solidFill>
                <a:latin typeface="Times New Roman" panose="02020603050405020304" pitchFamily="18" charset="0"/>
                <a:cs typeface="Times New Roman" panose="02020603050405020304" pitchFamily="18" charset="0"/>
              </a:rPr>
              <a:t>z</a:t>
            </a:r>
            <a:r>
              <a:rPr lang="es-AR" sz="2000" dirty="0">
                <a:solidFill>
                  <a:srgbClr val="00B0F0"/>
                </a:solidFill>
                <a:latin typeface="Times New Roman" panose="02020603050405020304" pitchFamily="18" charset="0"/>
                <a:cs typeface="Times New Roman" panose="02020603050405020304" pitchFamily="18" charset="0"/>
              </a:rPr>
              <a:t>) con un pequeño valor de épsilon “</a:t>
            </a:r>
            <a:r>
              <a:rPr lang="es-AR" sz="2000" dirty="0">
                <a:solidFill>
                  <a:srgbClr val="00B0F0"/>
                </a:solidFill>
                <a:latin typeface="Symbol" panose="05050102010706020507" pitchFamily="18" charset="2"/>
                <a:cs typeface="Times New Roman" panose="02020603050405020304" pitchFamily="18" charset="0"/>
              </a:rPr>
              <a:t>e </a:t>
            </a:r>
            <a:r>
              <a:rPr lang="en-US" sz="2000" dirty="0">
                <a:solidFill>
                  <a:srgbClr val="00B0F0"/>
                </a:solidFill>
                <a:latin typeface="Symbol" panose="05050102010706020507" pitchFamily="18" charset="2"/>
                <a:cs typeface="Times New Roman" panose="02020603050405020304" pitchFamily="18" charset="0"/>
              </a:rPr>
              <a:t>&gt; 0</a:t>
            </a:r>
            <a:r>
              <a:rPr lang="es-AR" sz="2000" dirty="0">
                <a:solidFill>
                  <a:srgbClr val="00B0F0"/>
                </a:solidFill>
                <a:latin typeface="Times New Roman" panose="02020603050405020304" pitchFamily="18" charset="0"/>
                <a:cs typeface="Times New Roman" panose="02020603050405020304" pitchFamily="18" charset="0"/>
              </a:rPr>
              <a:t>” . El valor de </a:t>
            </a:r>
            <a:r>
              <a:rPr lang="es-AR" sz="2000" dirty="0">
                <a:solidFill>
                  <a:srgbClr val="00B0F0"/>
                </a:solidFill>
                <a:latin typeface="Symbol" panose="05050102010706020507" pitchFamily="18" charset="2"/>
                <a:cs typeface="Times New Roman" panose="02020603050405020304" pitchFamily="18" charset="0"/>
              </a:rPr>
              <a:t>e</a:t>
            </a:r>
            <a:r>
              <a:rPr lang="es-AR" sz="2000" dirty="0">
                <a:solidFill>
                  <a:srgbClr val="00B0F0"/>
                </a:solidFill>
                <a:latin typeface="Times New Roman" panose="02020603050405020304" pitchFamily="18" charset="0"/>
                <a:cs typeface="Times New Roman" panose="02020603050405020304" pitchFamily="18" charset="0"/>
              </a:rPr>
              <a:t> debe ser lo más pequeño posible para poder garantizar un buen desempeño en las altas frecuencias.</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Repetir los pasos 3 y 4.</a:t>
            </a:r>
          </a:p>
          <a:p>
            <a:pPr marL="457200" indent="-457200">
              <a:lnSpc>
                <a:spcPct val="150000"/>
              </a:lnSpc>
              <a:buAutoNum type="arabicPeriod"/>
            </a:pPr>
            <a:r>
              <a:rPr lang="es-AR" sz="2000" dirty="0">
                <a:solidFill>
                  <a:srgbClr val="00B0F0"/>
                </a:solidFill>
                <a:latin typeface="Times New Roman" panose="02020603050405020304" pitchFamily="18" charset="0"/>
                <a:cs typeface="Times New Roman" panose="02020603050405020304" pitchFamily="18" charset="0"/>
              </a:rPr>
              <a:t>Si el sistema aún continúa inestable, este método de compensación no es útil para el proceso en análisis.</a:t>
            </a:r>
          </a:p>
        </p:txBody>
      </p:sp>
    </p:spTree>
    <p:extLst>
      <p:ext uri="{BB962C8B-B14F-4D97-AF65-F5344CB8AC3E}">
        <p14:creationId xmlns:p14="http://schemas.microsoft.com/office/powerpoint/2010/main" val="463914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2103" y="6525344"/>
            <a:ext cx="431629" cy="365125"/>
          </a:xfrm>
        </p:spPr>
        <p:txBody>
          <a:bodyPr/>
          <a:lstStyle/>
          <a:p>
            <a:fld id="{88A92BC7-81EF-4C9F-8DB9-DCAAEE84F0FC}" type="slidenum">
              <a:rPr lang="es-ES" b="1" smtClean="0">
                <a:solidFill>
                  <a:schemeClr val="tx1"/>
                </a:solidFill>
              </a:rPr>
              <a:pPr/>
              <a:t>35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Rectángulo 17"/>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9" name="Rectángulo 18"/>
          <p:cNvSpPr/>
          <p:nvPr/>
        </p:nvSpPr>
        <p:spPr>
          <a:xfrm>
            <a:off x="159989" y="72444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10" name="Text Box 9"/>
          <p:cNvSpPr txBox="1">
            <a:spLocks noChangeArrowheads="1"/>
          </p:cNvSpPr>
          <p:nvPr/>
        </p:nvSpPr>
        <p:spPr bwMode="auto">
          <a:xfrm>
            <a:off x="155340" y="1221654"/>
            <a:ext cx="1188132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defRPr/>
            </a:pPr>
            <a:r>
              <a:rPr lang="es-AR" sz="2000" dirty="0">
                <a:solidFill>
                  <a:srgbClr val="C00000"/>
                </a:solidFill>
              </a:rPr>
              <a:t>Sea la planta </a:t>
            </a:r>
            <a:r>
              <a:rPr lang="es-AR" sz="2400" i="1" dirty="0" err="1">
                <a:solidFill>
                  <a:srgbClr val="C00000"/>
                </a:solidFill>
                <a:latin typeface="Times New Roman" panose="02020603050405020304" pitchFamily="18" charset="0"/>
                <a:cs typeface="Times New Roman" panose="02020603050405020304" pitchFamily="18" charset="0"/>
              </a:rPr>
              <a:t>G</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a:t>
            </a:r>
            <a:r>
              <a:rPr lang="es-AR" sz="2400" i="1" dirty="0">
                <a:solidFill>
                  <a:srgbClr val="C00000"/>
                </a:solidFill>
                <a:latin typeface="Times New Roman" panose="02020603050405020304" pitchFamily="18" charset="0"/>
                <a:cs typeface="Times New Roman" panose="02020603050405020304" pitchFamily="18" charset="0"/>
              </a:rPr>
              <a:t>s</a:t>
            </a:r>
            <a:r>
              <a:rPr lang="es-AR" sz="24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representada por su FT, la cual incorpora la ganancia del actuador. Mediante el </a:t>
            </a:r>
            <a:r>
              <a:rPr lang="es-AR" sz="2000" b="1" dirty="0">
                <a:solidFill>
                  <a:srgbClr val="C00000"/>
                </a:solidFill>
              </a:rPr>
              <a:t>Rediseño Digital</a:t>
            </a:r>
            <a:r>
              <a:rPr lang="es-AR" sz="2000" dirty="0">
                <a:solidFill>
                  <a:srgbClr val="C00000"/>
                </a:solidFill>
              </a:rPr>
              <a:t>, obtener la </a:t>
            </a:r>
            <a:r>
              <a:rPr lang="es-AR" sz="2000" b="1" dirty="0">
                <a:solidFill>
                  <a:srgbClr val="C00000"/>
                </a:solidFill>
              </a:rPr>
              <a:t>FT aproximada</a:t>
            </a:r>
            <a:r>
              <a:rPr lang="es-AR" sz="2000" dirty="0">
                <a:solidFill>
                  <a:srgbClr val="C00000"/>
                </a:solidFill>
              </a:rPr>
              <a:t> </a:t>
            </a:r>
            <a:r>
              <a:rPr lang="es-AR" sz="2000" b="1" dirty="0">
                <a:solidFill>
                  <a:srgbClr val="C00000"/>
                </a:solidFill>
              </a:rPr>
              <a:t>por </a:t>
            </a:r>
            <a:r>
              <a:rPr lang="es-AR" sz="2000" b="1" dirty="0" err="1" smtClean="0">
                <a:solidFill>
                  <a:srgbClr val="C00000"/>
                </a:solidFill>
              </a:rPr>
              <a:t>Tustin</a:t>
            </a:r>
            <a:r>
              <a:rPr lang="es-AR" sz="2000" i="1" dirty="0" smtClean="0">
                <a:solidFill>
                  <a:srgbClr val="C00000"/>
                </a:solidFill>
              </a:rPr>
              <a:t> </a:t>
            </a:r>
            <a:r>
              <a:rPr lang="es-AR" sz="2000" dirty="0">
                <a:solidFill>
                  <a:srgbClr val="C00000"/>
                </a:solidFill>
              </a:rPr>
              <a:t>de un controlador </a:t>
            </a:r>
            <a:r>
              <a:rPr lang="es-AR" sz="2000" dirty="0" smtClean="0">
                <a:solidFill>
                  <a:srgbClr val="C00000"/>
                </a:solidFill>
              </a:rPr>
              <a:t>de adelanto de fase </a:t>
            </a:r>
            <a:r>
              <a:rPr lang="es-AR" sz="2000" dirty="0">
                <a:solidFill>
                  <a:srgbClr val="C00000"/>
                </a:solidFill>
              </a:rPr>
              <a:t>diseñado en tiempo </a:t>
            </a:r>
            <a:r>
              <a:rPr lang="es-AR" sz="2000" dirty="0" smtClean="0">
                <a:solidFill>
                  <a:srgbClr val="C00000"/>
                </a:solidFill>
              </a:rPr>
              <a:t>continuo. Las </a:t>
            </a:r>
            <a:r>
              <a:rPr lang="es-AR" sz="2000" dirty="0">
                <a:solidFill>
                  <a:srgbClr val="C00000"/>
                </a:solidFill>
              </a:rPr>
              <a:t>especificaciones de diseño para la respuesta al escalón en LC son: </a:t>
            </a:r>
            <a:r>
              <a:rPr lang="es-AR" sz="2200" i="1" dirty="0" err="1">
                <a:solidFill>
                  <a:srgbClr val="C00000"/>
                </a:solidFill>
                <a:latin typeface="Times New Roman" panose="02020603050405020304" pitchFamily="18" charset="0"/>
                <a:cs typeface="Times New Roman" panose="02020603050405020304" pitchFamily="18" charset="0"/>
              </a:rPr>
              <a:t>e</a:t>
            </a:r>
            <a:r>
              <a:rPr lang="es-AR" sz="2200" i="1" baseline="-25000" dirty="0" err="1">
                <a:solidFill>
                  <a:srgbClr val="C00000"/>
                </a:solidFill>
                <a:latin typeface="Times New Roman" panose="02020603050405020304" pitchFamily="18" charset="0"/>
                <a:cs typeface="Times New Roman" panose="02020603050405020304" pitchFamily="18" charset="0"/>
              </a:rPr>
              <a:t>ssp</a:t>
            </a:r>
            <a:r>
              <a:rPr lang="es-AR" sz="2200" dirty="0">
                <a:solidFill>
                  <a:srgbClr val="C00000"/>
                </a:solidFill>
                <a:latin typeface="Times New Roman" panose="02020603050405020304" pitchFamily="18" charset="0"/>
                <a:cs typeface="Times New Roman" panose="02020603050405020304" pitchFamily="18" charset="0"/>
              </a:rPr>
              <a:t> = 0, </a:t>
            </a:r>
            <a:r>
              <a:rPr lang="es-AR" sz="2200" i="1" dirty="0" err="1">
                <a:solidFill>
                  <a:srgbClr val="C00000"/>
                </a:solidFill>
                <a:latin typeface="Times New Roman" panose="02020603050405020304" pitchFamily="18" charset="0"/>
                <a:cs typeface="Times New Roman" panose="02020603050405020304" pitchFamily="18" charset="0"/>
              </a:rPr>
              <a:t>M</a:t>
            </a:r>
            <a:r>
              <a:rPr lang="es-AR" sz="2200" i="1" baseline="-25000" dirty="0" err="1">
                <a:solidFill>
                  <a:srgbClr val="C00000"/>
                </a:solidFill>
                <a:latin typeface="Times New Roman" panose="02020603050405020304" pitchFamily="18" charset="0"/>
                <a:cs typeface="Times New Roman" panose="02020603050405020304" pitchFamily="18" charset="0"/>
              </a:rPr>
              <a:t>p</a:t>
            </a:r>
            <a:r>
              <a:rPr lang="es-AR" sz="2200" dirty="0">
                <a:solidFill>
                  <a:srgbClr val="C00000"/>
                </a:solidFill>
                <a:latin typeface="Times New Roman" panose="02020603050405020304" pitchFamily="18" charset="0"/>
                <a:cs typeface="Times New Roman" panose="02020603050405020304" pitchFamily="18" charset="0"/>
              </a:rPr>
              <a:t> </a:t>
            </a:r>
            <a:r>
              <a:rPr lang="es-AR" sz="22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menor al 1% </a:t>
            </a:r>
            <a:r>
              <a:rPr lang="es-AR" sz="22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y </a:t>
            </a:r>
            <a:r>
              <a:rPr lang="es-AR" sz="22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2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2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s-AR" sz="22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menor a 1s</a:t>
            </a:r>
            <a:r>
              <a:rPr lang="es-AR" sz="22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endParaRPr lang="es-AR" sz="2200" dirty="0">
              <a:solidFill>
                <a:srgbClr val="C00000"/>
              </a:solidFill>
              <a:latin typeface="Times New Roman" panose="02020603050405020304" pitchFamily="18" charset="0"/>
              <a:cs typeface="Times New Roman" panose="02020603050405020304" pitchFamily="18" charset="0"/>
            </a:endParaRPr>
          </a:p>
        </p:txBody>
      </p:sp>
      <p:graphicFrame>
        <p:nvGraphicFramePr>
          <p:cNvPr id="11" name="1 Objeto"/>
          <p:cNvGraphicFramePr>
            <a:graphicFrameLocks noChangeAspect="1"/>
          </p:cNvGraphicFramePr>
          <p:nvPr>
            <p:extLst>
              <p:ext uri="{D42A27DB-BD31-4B8C-83A1-F6EECF244321}">
                <p14:modId xmlns:p14="http://schemas.microsoft.com/office/powerpoint/2010/main" val="3707557264"/>
              </p:ext>
            </p:extLst>
          </p:nvPr>
        </p:nvGraphicFramePr>
        <p:xfrm>
          <a:off x="8331314" y="231152"/>
          <a:ext cx="3237104" cy="923089"/>
        </p:xfrm>
        <a:graphic>
          <a:graphicData uri="http://schemas.openxmlformats.org/presentationml/2006/ole">
            <mc:AlternateContent xmlns:mc="http://schemas.openxmlformats.org/markup-compatibility/2006">
              <mc:Choice xmlns:v="urn:schemas-microsoft-com:vml" Requires="v">
                <p:oleObj spid="_x0000_s516224" name="Equation" r:id="rId3" imgW="1460160" imgH="419040" progId="Equation.DSMT4">
                  <p:embed/>
                </p:oleObj>
              </mc:Choice>
              <mc:Fallback>
                <p:oleObj name="Equation" r:id="rId3" imgW="1460160" imgH="419040" progId="Equation.DSMT4">
                  <p:embed/>
                  <p:pic>
                    <p:nvPicPr>
                      <p:cNvPr id="27" name="1 Objeto"/>
                      <p:cNvPicPr>
                        <a:picLocks noChangeAspect="1" noChangeArrowheads="1"/>
                      </p:cNvPicPr>
                      <p:nvPr/>
                    </p:nvPicPr>
                    <p:blipFill>
                      <a:blip r:embed="rId4"/>
                      <a:srcRect/>
                      <a:stretch>
                        <a:fillRect/>
                      </a:stretch>
                    </p:blipFill>
                    <p:spPr bwMode="auto">
                      <a:xfrm>
                        <a:off x="8331314" y="231152"/>
                        <a:ext cx="3237104" cy="923089"/>
                      </a:xfrm>
                      <a:prstGeom prst="rect">
                        <a:avLst/>
                      </a:prstGeom>
                      <a:solidFill>
                        <a:schemeClr val="accent6">
                          <a:lumMod val="40000"/>
                          <a:lumOff val="60000"/>
                        </a:schemeClr>
                      </a:solidFill>
                      <a:ln>
                        <a:noFill/>
                      </a:ln>
                    </p:spPr>
                  </p:pic>
                </p:oleObj>
              </mc:Fallback>
            </mc:AlternateContent>
          </a:graphicData>
        </a:graphic>
      </p:graphicFrame>
      <p:sp>
        <p:nvSpPr>
          <p:cNvPr id="12" name="Rectángulo 11"/>
          <p:cNvSpPr/>
          <p:nvPr/>
        </p:nvSpPr>
        <p:spPr>
          <a:xfrm>
            <a:off x="94078" y="2769849"/>
            <a:ext cx="578555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Diseño del controlador en tiempo continuo</a:t>
            </a:r>
            <a:r>
              <a:rPr lang="es-AR" sz="2000" b="1" dirty="0">
                <a:solidFill>
                  <a:srgbClr val="008000"/>
                </a:solidFill>
              </a:rPr>
              <a:t>:</a:t>
            </a:r>
          </a:p>
        </p:txBody>
      </p:sp>
      <p:sp>
        <p:nvSpPr>
          <p:cNvPr id="13" name="Rectángulo 12"/>
          <p:cNvSpPr/>
          <p:nvPr/>
        </p:nvSpPr>
        <p:spPr>
          <a:xfrm>
            <a:off x="227692" y="3232687"/>
            <a:ext cx="6466557" cy="707886"/>
          </a:xfrm>
          <a:prstGeom prst="rect">
            <a:avLst/>
          </a:prstGeom>
        </p:spPr>
        <p:txBody>
          <a:bodyPr wrap="square">
            <a:spAutoFit/>
          </a:bodyPr>
          <a:lstStyle/>
          <a:p>
            <a:pPr algn="just"/>
            <a:r>
              <a:rPr lang="es-AR" sz="2000" dirty="0">
                <a:solidFill>
                  <a:schemeClr val="accent5">
                    <a:lumMod val="75000"/>
                  </a:schemeClr>
                </a:solidFill>
              </a:rPr>
              <a:t>Aplicando el método del LGR se obtiene el siguiente controlador </a:t>
            </a:r>
            <a:r>
              <a:rPr lang="es-AR" sz="2000" dirty="0" smtClean="0">
                <a:solidFill>
                  <a:schemeClr val="accent5">
                    <a:lumMod val="75000"/>
                  </a:schemeClr>
                </a:solidFill>
              </a:rPr>
              <a:t>de adelanto de fase:</a:t>
            </a:r>
            <a:endParaRPr lang="es-AR" sz="2000" dirty="0">
              <a:solidFill>
                <a:schemeClr val="accent5">
                  <a:lumMod val="75000"/>
                </a:schemeClr>
              </a:solidFill>
            </a:endParaRPr>
          </a:p>
        </p:txBody>
      </p:sp>
      <p:graphicFrame>
        <p:nvGraphicFramePr>
          <p:cNvPr id="14" name="1 Objeto"/>
          <p:cNvGraphicFramePr>
            <a:graphicFrameLocks noChangeAspect="1"/>
          </p:cNvGraphicFramePr>
          <p:nvPr>
            <p:extLst>
              <p:ext uri="{D42A27DB-BD31-4B8C-83A1-F6EECF244321}">
                <p14:modId xmlns:p14="http://schemas.microsoft.com/office/powerpoint/2010/main" val="1905334066"/>
              </p:ext>
            </p:extLst>
          </p:nvPr>
        </p:nvGraphicFramePr>
        <p:xfrm>
          <a:off x="1269479" y="3999285"/>
          <a:ext cx="3659188" cy="887413"/>
        </p:xfrm>
        <a:graphic>
          <a:graphicData uri="http://schemas.openxmlformats.org/presentationml/2006/ole">
            <mc:AlternateContent xmlns:mc="http://schemas.openxmlformats.org/markup-compatibility/2006">
              <mc:Choice xmlns:v="urn:schemas-microsoft-com:vml" Requires="v">
                <p:oleObj spid="_x0000_s516225" name="Equation" r:id="rId5" imgW="1714320" imgH="419040" progId="Equation.DSMT4">
                  <p:embed/>
                </p:oleObj>
              </mc:Choice>
              <mc:Fallback>
                <p:oleObj name="Equation" r:id="rId5" imgW="1714320" imgH="419040" progId="Equation.DSMT4">
                  <p:embed/>
                  <p:pic>
                    <p:nvPicPr>
                      <p:cNvPr id="12" name="1 Objeto"/>
                      <p:cNvPicPr>
                        <a:picLocks noChangeAspect="1" noChangeArrowheads="1"/>
                      </p:cNvPicPr>
                      <p:nvPr/>
                    </p:nvPicPr>
                    <p:blipFill>
                      <a:blip r:embed="rId6"/>
                      <a:srcRect/>
                      <a:stretch>
                        <a:fillRect/>
                      </a:stretch>
                    </p:blipFill>
                    <p:spPr bwMode="auto">
                      <a:xfrm>
                        <a:off x="1269479" y="3999285"/>
                        <a:ext cx="3659188" cy="887413"/>
                      </a:xfrm>
                      <a:prstGeom prst="rect">
                        <a:avLst/>
                      </a:prstGeom>
                      <a:solidFill>
                        <a:schemeClr val="accent6">
                          <a:lumMod val="40000"/>
                          <a:lumOff val="60000"/>
                        </a:schemeClr>
                      </a:solidFill>
                      <a:ln>
                        <a:noFill/>
                      </a:ln>
                    </p:spPr>
                  </p:pic>
                </p:oleObj>
              </mc:Fallback>
            </mc:AlternateContent>
          </a:graphicData>
        </a:graphic>
      </p:graphicFrame>
      <p:sp>
        <p:nvSpPr>
          <p:cNvPr id="15" name="Rectángulo 14"/>
          <p:cNvSpPr/>
          <p:nvPr/>
        </p:nvSpPr>
        <p:spPr>
          <a:xfrm>
            <a:off x="227692" y="4945411"/>
            <a:ext cx="6503737" cy="1015663"/>
          </a:xfrm>
          <a:prstGeom prst="rect">
            <a:avLst/>
          </a:prstGeom>
        </p:spPr>
        <p:txBody>
          <a:bodyPr wrap="square">
            <a:spAutoFit/>
          </a:bodyPr>
          <a:lstStyle/>
          <a:p>
            <a:pPr algn="just"/>
            <a:r>
              <a:rPr lang="es-AR" sz="2000" dirty="0">
                <a:solidFill>
                  <a:schemeClr val="accent5">
                    <a:lumMod val="75000"/>
                  </a:schemeClr>
                </a:solidFill>
              </a:rPr>
              <a:t>La respuesta del sistema a LC con el </a:t>
            </a:r>
            <a:r>
              <a:rPr lang="es-AR" sz="2000" dirty="0" smtClean="0">
                <a:solidFill>
                  <a:schemeClr val="accent5">
                    <a:lumMod val="75000"/>
                  </a:schemeClr>
                </a:solidFill>
              </a:rPr>
              <a:t>controlador se </a:t>
            </a:r>
            <a:r>
              <a:rPr lang="es-AR" sz="2000" dirty="0">
                <a:solidFill>
                  <a:schemeClr val="accent5">
                    <a:lumMod val="75000"/>
                  </a:schemeClr>
                </a:solidFill>
              </a:rPr>
              <a:t>muestra en la figura y presenta las siguientes especificaciones:</a:t>
            </a:r>
          </a:p>
        </p:txBody>
      </p:sp>
      <p:graphicFrame>
        <p:nvGraphicFramePr>
          <p:cNvPr id="16" name="1 Objeto"/>
          <p:cNvGraphicFramePr>
            <a:graphicFrameLocks noChangeAspect="1"/>
          </p:cNvGraphicFramePr>
          <p:nvPr>
            <p:extLst>
              <p:ext uri="{D42A27DB-BD31-4B8C-83A1-F6EECF244321}">
                <p14:modId xmlns:p14="http://schemas.microsoft.com/office/powerpoint/2010/main" val="568302577"/>
              </p:ext>
            </p:extLst>
          </p:nvPr>
        </p:nvGraphicFramePr>
        <p:xfrm>
          <a:off x="441325" y="6151563"/>
          <a:ext cx="1223963" cy="428625"/>
        </p:xfrm>
        <a:graphic>
          <a:graphicData uri="http://schemas.openxmlformats.org/presentationml/2006/ole">
            <mc:AlternateContent xmlns:mc="http://schemas.openxmlformats.org/markup-compatibility/2006">
              <mc:Choice xmlns:v="urn:schemas-microsoft-com:vml" Requires="v">
                <p:oleObj spid="_x0000_s516226" name="Equation" r:id="rId7" imgW="647640" imgH="228600" progId="Equation.DSMT4">
                  <p:embed/>
                </p:oleObj>
              </mc:Choice>
              <mc:Fallback>
                <p:oleObj name="Equation" r:id="rId7" imgW="647640" imgH="228600" progId="Equation.DSMT4">
                  <p:embed/>
                  <p:pic>
                    <p:nvPicPr>
                      <p:cNvPr id="14" name="1 Objeto"/>
                      <p:cNvPicPr>
                        <a:picLocks noChangeAspect="1" noChangeArrowheads="1"/>
                      </p:cNvPicPr>
                      <p:nvPr/>
                    </p:nvPicPr>
                    <p:blipFill>
                      <a:blip r:embed="rId8"/>
                      <a:srcRect/>
                      <a:stretch>
                        <a:fillRect/>
                      </a:stretch>
                    </p:blipFill>
                    <p:spPr bwMode="auto">
                      <a:xfrm>
                        <a:off x="441325" y="6151563"/>
                        <a:ext cx="1223963" cy="428625"/>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2589328787"/>
              </p:ext>
            </p:extLst>
          </p:nvPr>
        </p:nvGraphicFramePr>
        <p:xfrm>
          <a:off x="3856038" y="6145213"/>
          <a:ext cx="914400" cy="442912"/>
        </p:xfrm>
        <a:graphic>
          <a:graphicData uri="http://schemas.openxmlformats.org/presentationml/2006/ole">
            <mc:AlternateContent xmlns:mc="http://schemas.openxmlformats.org/markup-compatibility/2006">
              <mc:Choice xmlns:v="urn:schemas-microsoft-com:vml" Requires="v">
                <p:oleObj spid="_x0000_s516227" name="Equation" r:id="rId9" imgW="495000" imgH="241200" progId="Equation.DSMT4">
                  <p:embed/>
                </p:oleObj>
              </mc:Choice>
              <mc:Fallback>
                <p:oleObj name="Equation" r:id="rId9" imgW="495000" imgH="241200" progId="Equation.DSMT4">
                  <p:embed/>
                  <p:pic>
                    <p:nvPicPr>
                      <p:cNvPr id="15" name="1 Objeto"/>
                      <p:cNvPicPr>
                        <a:picLocks noChangeAspect="1" noChangeArrowheads="1"/>
                      </p:cNvPicPr>
                      <p:nvPr/>
                    </p:nvPicPr>
                    <p:blipFill>
                      <a:blip r:embed="rId10"/>
                      <a:srcRect/>
                      <a:stretch>
                        <a:fillRect/>
                      </a:stretch>
                    </p:blipFill>
                    <p:spPr bwMode="auto">
                      <a:xfrm>
                        <a:off x="3856038" y="6145213"/>
                        <a:ext cx="914400" cy="442912"/>
                      </a:xfrm>
                      <a:prstGeom prst="rect">
                        <a:avLst/>
                      </a:prstGeom>
                      <a:solidFill>
                        <a:srgbClr val="FFC000"/>
                      </a:solidFill>
                      <a:ln>
                        <a:noFill/>
                      </a:ln>
                    </p:spPr>
                  </p:pic>
                </p:oleObj>
              </mc:Fallback>
            </mc:AlternateContent>
          </a:graphicData>
        </a:graphic>
      </p:graphicFrame>
      <p:graphicFrame>
        <p:nvGraphicFramePr>
          <p:cNvPr id="20" name="1 Objeto"/>
          <p:cNvGraphicFramePr>
            <a:graphicFrameLocks noChangeAspect="1"/>
          </p:cNvGraphicFramePr>
          <p:nvPr>
            <p:extLst>
              <p:ext uri="{D42A27DB-BD31-4B8C-83A1-F6EECF244321}">
                <p14:modId xmlns:p14="http://schemas.microsoft.com/office/powerpoint/2010/main" val="3180086395"/>
              </p:ext>
            </p:extLst>
          </p:nvPr>
        </p:nvGraphicFramePr>
        <p:xfrm>
          <a:off x="5335671" y="6127769"/>
          <a:ext cx="936000" cy="477436"/>
        </p:xfrm>
        <a:graphic>
          <a:graphicData uri="http://schemas.openxmlformats.org/presentationml/2006/ole">
            <mc:AlternateContent xmlns:mc="http://schemas.openxmlformats.org/markup-compatibility/2006">
              <mc:Choice xmlns:v="urn:schemas-microsoft-com:vml" Requires="v">
                <p:oleObj spid="_x0000_s516228" name="Equation" r:id="rId11" imgW="469800" imgH="241200" progId="Equation.DSMT4">
                  <p:embed/>
                </p:oleObj>
              </mc:Choice>
              <mc:Fallback>
                <p:oleObj name="Equation" r:id="rId11" imgW="469800" imgH="241200" progId="Equation.DSMT4">
                  <p:embed/>
                  <p:pic>
                    <p:nvPicPr>
                      <p:cNvPr id="16" name="1 Objeto"/>
                      <p:cNvPicPr>
                        <a:picLocks noChangeAspect="1" noChangeArrowheads="1"/>
                      </p:cNvPicPr>
                      <p:nvPr/>
                    </p:nvPicPr>
                    <p:blipFill>
                      <a:blip r:embed="rId12"/>
                      <a:srcRect/>
                      <a:stretch>
                        <a:fillRect/>
                      </a:stretch>
                    </p:blipFill>
                    <p:spPr bwMode="auto">
                      <a:xfrm>
                        <a:off x="5335671" y="6127769"/>
                        <a:ext cx="936000" cy="477436"/>
                      </a:xfrm>
                      <a:prstGeom prst="rect">
                        <a:avLst/>
                      </a:prstGeom>
                      <a:solidFill>
                        <a:srgbClr val="FFC000"/>
                      </a:solidFill>
                      <a:ln>
                        <a:noFill/>
                      </a:ln>
                    </p:spPr>
                  </p:pic>
                </p:oleObj>
              </mc:Fallback>
            </mc:AlternateContent>
          </a:graphicData>
        </a:graphic>
      </p:graphicFrame>
      <p:graphicFrame>
        <p:nvGraphicFramePr>
          <p:cNvPr id="22" name="1 Objeto"/>
          <p:cNvGraphicFramePr>
            <a:graphicFrameLocks noChangeAspect="1"/>
          </p:cNvGraphicFramePr>
          <p:nvPr>
            <p:extLst>
              <p:ext uri="{D42A27DB-BD31-4B8C-83A1-F6EECF244321}">
                <p14:modId xmlns:p14="http://schemas.microsoft.com/office/powerpoint/2010/main" val="2647516783"/>
              </p:ext>
            </p:extLst>
          </p:nvPr>
        </p:nvGraphicFramePr>
        <p:xfrm>
          <a:off x="2041501" y="6152344"/>
          <a:ext cx="1246187" cy="428625"/>
        </p:xfrm>
        <a:graphic>
          <a:graphicData uri="http://schemas.openxmlformats.org/presentationml/2006/ole">
            <mc:AlternateContent xmlns:mc="http://schemas.openxmlformats.org/markup-compatibility/2006">
              <mc:Choice xmlns:v="urn:schemas-microsoft-com:vml" Requires="v">
                <p:oleObj spid="_x0000_s516229" name="Equation" r:id="rId13" imgW="660240" imgH="228600" progId="Equation.DSMT4">
                  <p:embed/>
                </p:oleObj>
              </mc:Choice>
              <mc:Fallback>
                <p:oleObj name="Equation" r:id="rId13" imgW="660240" imgH="228600" progId="Equation.DSMT4">
                  <p:embed/>
                  <p:pic>
                    <p:nvPicPr>
                      <p:cNvPr id="19" name="1 Objeto"/>
                      <p:cNvPicPr>
                        <a:picLocks noChangeAspect="1" noChangeArrowheads="1"/>
                      </p:cNvPicPr>
                      <p:nvPr/>
                    </p:nvPicPr>
                    <p:blipFill>
                      <a:blip r:embed="rId14"/>
                      <a:srcRect/>
                      <a:stretch>
                        <a:fillRect/>
                      </a:stretch>
                    </p:blipFill>
                    <p:spPr bwMode="auto">
                      <a:xfrm>
                        <a:off x="2041501" y="6152344"/>
                        <a:ext cx="1246187" cy="428625"/>
                      </a:xfrm>
                      <a:prstGeom prst="rect">
                        <a:avLst/>
                      </a:prstGeom>
                      <a:solidFill>
                        <a:srgbClr val="FFC000"/>
                      </a:solidFill>
                      <a:ln>
                        <a:noFill/>
                      </a:ln>
                    </p:spPr>
                  </p:pic>
                </p:oleObj>
              </mc:Fallback>
            </mc:AlternateContent>
          </a:graphicData>
        </a:graphic>
      </p:graphicFrame>
      <p:pic>
        <p:nvPicPr>
          <p:cNvPr id="2" name="Imagen 1"/>
          <p:cNvPicPr>
            <a:picLocks noChangeAspect="1"/>
          </p:cNvPicPr>
          <p:nvPr/>
        </p:nvPicPr>
        <p:blipFill rotWithShape="1">
          <a:blip r:embed="rId15"/>
          <a:srcRect l="7320" t="5573" r="7371"/>
          <a:stretch/>
        </p:blipFill>
        <p:spPr>
          <a:xfrm>
            <a:off x="6731429" y="2356582"/>
            <a:ext cx="5147382" cy="4261723"/>
          </a:xfrm>
          <a:prstGeom prst="rect">
            <a:avLst/>
          </a:prstGeom>
        </p:spPr>
      </p:pic>
    </p:spTree>
    <p:extLst>
      <p:ext uri="{BB962C8B-B14F-4D97-AF65-F5344CB8AC3E}">
        <p14:creationId xmlns:p14="http://schemas.microsoft.com/office/powerpoint/2010/main" val="35037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466" t="10332" r="8235"/>
          <a:stretch/>
        </p:blipFill>
        <p:spPr>
          <a:xfrm>
            <a:off x="6161268" y="1812193"/>
            <a:ext cx="5276072" cy="4209086"/>
          </a:xfrm>
          <a:prstGeom prst="rect">
            <a:avLst/>
          </a:prstGeom>
        </p:spPr>
      </p:pic>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36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7891904"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a:t>
            </a:r>
            <a:r>
              <a:rPr lang="es-AR" sz="2000" b="1" u="sng" dirty="0" smtClean="0">
                <a:solidFill>
                  <a:srgbClr val="008000"/>
                </a:solidFill>
              </a:rPr>
              <a:t>del </a:t>
            </a:r>
            <a:r>
              <a:rPr lang="es-AR" sz="2000" b="1" u="sng" dirty="0">
                <a:solidFill>
                  <a:srgbClr val="008000"/>
                </a:solidFill>
              </a:rPr>
              <a:t>periodo de </a:t>
            </a:r>
            <a:r>
              <a:rPr lang="es-AR" sz="2000" b="1" u="sng" dirty="0" smtClean="0">
                <a:solidFill>
                  <a:srgbClr val="008000"/>
                </a:solidFill>
              </a:rPr>
              <a:t>muestreo para rediseño digital</a:t>
            </a:r>
            <a:r>
              <a:rPr lang="es-AR" sz="2000" b="1" dirty="0" smtClean="0">
                <a:solidFill>
                  <a:srgbClr val="008000"/>
                </a:solidFill>
              </a:rPr>
              <a:t>:</a:t>
            </a:r>
            <a:endParaRPr lang="es-AR" sz="2000" b="1" dirty="0">
              <a:solidFill>
                <a:srgbClr val="008000"/>
              </a:solidFill>
            </a:endParaRPr>
          </a:p>
        </p:txBody>
      </p:sp>
      <p:sp>
        <p:nvSpPr>
          <p:cNvPr id="5" name="Rectángulo 4"/>
          <p:cNvSpPr/>
          <p:nvPr/>
        </p:nvSpPr>
        <p:spPr>
          <a:xfrm>
            <a:off x="148706" y="1391138"/>
            <a:ext cx="11497050" cy="707886"/>
          </a:xfrm>
          <a:prstGeom prst="rect">
            <a:avLst/>
          </a:prstGeom>
        </p:spPr>
        <p:txBody>
          <a:bodyPr wrap="square">
            <a:spAutoFit/>
          </a:bodyPr>
          <a:lstStyle/>
          <a:p>
            <a:pPr algn="just"/>
            <a:r>
              <a:rPr lang="es-AR" sz="2000" dirty="0" smtClean="0">
                <a:solidFill>
                  <a:schemeClr val="accent5">
                    <a:lumMod val="75000"/>
                  </a:schemeClr>
                </a:solidFill>
              </a:rPr>
              <a:t>Se determina el periodo de muestreo a partir de la frecuencia de ancho de banda del sistema a LC compensado. </a:t>
            </a:r>
            <a:endParaRPr lang="es-AR" sz="2000" dirty="0">
              <a:solidFill>
                <a:schemeClr val="accent5">
                  <a:lumMod val="75000"/>
                </a:schemeClr>
              </a:solidFill>
            </a:endParaRPr>
          </a:p>
        </p:txBody>
      </p:sp>
      <p:sp>
        <p:nvSpPr>
          <p:cNvPr id="13" name="Rectángulo 12"/>
          <p:cNvSpPr/>
          <p:nvPr/>
        </p:nvSpPr>
        <p:spPr>
          <a:xfrm>
            <a:off x="77034" y="4523822"/>
            <a:ext cx="5211859" cy="1015663"/>
          </a:xfrm>
          <a:prstGeom prst="rect">
            <a:avLst/>
          </a:prstGeom>
        </p:spPr>
        <p:txBody>
          <a:bodyPr wrap="square">
            <a:spAutoFit/>
          </a:bodyPr>
          <a:lstStyle/>
          <a:p>
            <a:pPr algn="just"/>
            <a:r>
              <a:rPr lang="es-AR" sz="2000" dirty="0">
                <a:solidFill>
                  <a:schemeClr val="accent5">
                    <a:lumMod val="75000"/>
                  </a:schemeClr>
                </a:solidFill>
              </a:rPr>
              <a:t>A modo de verificación, utilizándose </a:t>
            </a:r>
            <a:r>
              <a:rPr lang="es-AR" sz="2000" dirty="0" smtClean="0">
                <a:solidFill>
                  <a:schemeClr val="accent5">
                    <a:lumMod val="75000"/>
                  </a:schemeClr>
                </a:solidFill>
              </a:rPr>
              <a:t>un ZOH </a:t>
            </a:r>
            <a:r>
              <a:rPr lang="es-AR" sz="2000" dirty="0">
                <a:solidFill>
                  <a:schemeClr val="accent5">
                    <a:lumMod val="75000"/>
                  </a:schemeClr>
                </a:solidFill>
              </a:rPr>
              <a:t>se obtiene la FT de la planta y del </a:t>
            </a:r>
            <a:r>
              <a:rPr lang="es-AR" sz="2000" dirty="0" smtClean="0">
                <a:solidFill>
                  <a:schemeClr val="accent5">
                    <a:lumMod val="75000"/>
                  </a:schemeClr>
                </a:solidFill>
              </a:rPr>
              <a:t>controlador en </a:t>
            </a:r>
            <a:r>
              <a:rPr lang="es-AR" sz="2000" dirty="0">
                <a:solidFill>
                  <a:schemeClr val="accent5">
                    <a:lumMod val="75000"/>
                  </a:schemeClr>
                </a:solidFill>
              </a:rPr>
              <a:t>tiempo </a:t>
            </a:r>
            <a:r>
              <a:rPr lang="es-AR" sz="2000" dirty="0" smtClean="0">
                <a:solidFill>
                  <a:schemeClr val="accent5">
                    <a:lumMod val="75000"/>
                  </a:schemeClr>
                </a:solidFill>
              </a:rPr>
              <a:t>discreto:</a:t>
            </a:r>
            <a:endParaRPr lang="es-AR" sz="2000" dirty="0">
              <a:solidFill>
                <a:schemeClr val="accent5">
                  <a:lumMod val="75000"/>
                </a:schemeClr>
              </a:solidFill>
            </a:endParaRPr>
          </a:p>
        </p:txBody>
      </p:sp>
      <p:graphicFrame>
        <p:nvGraphicFramePr>
          <p:cNvPr id="15" name="1 Objeto"/>
          <p:cNvGraphicFramePr>
            <a:graphicFrameLocks noChangeAspect="1"/>
          </p:cNvGraphicFramePr>
          <p:nvPr>
            <p:extLst>
              <p:ext uri="{D42A27DB-BD31-4B8C-83A1-F6EECF244321}">
                <p14:modId xmlns:p14="http://schemas.microsoft.com/office/powerpoint/2010/main" val="1573163631"/>
              </p:ext>
            </p:extLst>
          </p:nvPr>
        </p:nvGraphicFramePr>
        <p:xfrm>
          <a:off x="162013" y="5954167"/>
          <a:ext cx="5041900" cy="793750"/>
        </p:xfrm>
        <a:graphic>
          <a:graphicData uri="http://schemas.openxmlformats.org/presentationml/2006/ole">
            <mc:AlternateContent xmlns:mc="http://schemas.openxmlformats.org/markup-compatibility/2006">
              <mc:Choice xmlns:v="urn:schemas-microsoft-com:vml" Requires="v">
                <p:oleObj spid="_x0000_s517179" name="Equation" r:id="rId4" imgW="2641320" imgH="419040" progId="Equation.DSMT4">
                  <p:embed/>
                </p:oleObj>
              </mc:Choice>
              <mc:Fallback>
                <p:oleObj name="Equation" r:id="rId4" imgW="2641320" imgH="419040" progId="Equation.DSMT4">
                  <p:embed/>
                  <p:pic>
                    <p:nvPicPr>
                      <p:cNvPr id="15" name="1 Objeto"/>
                      <p:cNvPicPr>
                        <a:picLocks noChangeAspect="1" noChangeArrowheads="1"/>
                      </p:cNvPicPr>
                      <p:nvPr/>
                    </p:nvPicPr>
                    <p:blipFill>
                      <a:blip r:embed="rId5"/>
                      <a:srcRect/>
                      <a:stretch>
                        <a:fillRect/>
                      </a:stretch>
                    </p:blipFill>
                    <p:spPr bwMode="auto">
                      <a:xfrm>
                        <a:off x="162013" y="5954167"/>
                        <a:ext cx="5041900" cy="793750"/>
                      </a:xfrm>
                      <a:prstGeom prst="rect">
                        <a:avLst/>
                      </a:prstGeom>
                      <a:no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1302320671"/>
              </p:ext>
            </p:extLst>
          </p:nvPr>
        </p:nvGraphicFramePr>
        <p:xfrm>
          <a:off x="240905" y="2083834"/>
          <a:ext cx="4732337" cy="2439988"/>
        </p:xfrm>
        <a:graphic>
          <a:graphicData uri="http://schemas.openxmlformats.org/presentationml/2006/ole">
            <mc:AlternateContent xmlns:mc="http://schemas.openxmlformats.org/markup-compatibility/2006">
              <mc:Choice xmlns:v="urn:schemas-microsoft-com:vml" Requires="v">
                <p:oleObj spid="_x0000_s517180" name="Equation" r:id="rId6" imgW="2603160" imgH="1346040" progId="Equation.DSMT4">
                  <p:embed/>
                </p:oleObj>
              </mc:Choice>
              <mc:Fallback>
                <p:oleObj name="Equation" r:id="rId6" imgW="2603160" imgH="1346040" progId="Equation.DSMT4">
                  <p:embed/>
                  <p:pic>
                    <p:nvPicPr>
                      <p:cNvPr id="17" name="1 Objeto"/>
                      <p:cNvPicPr>
                        <a:picLocks noChangeAspect="1" noChangeArrowheads="1"/>
                      </p:cNvPicPr>
                      <p:nvPr/>
                    </p:nvPicPr>
                    <p:blipFill>
                      <a:blip r:embed="rId7"/>
                      <a:srcRect/>
                      <a:stretch>
                        <a:fillRect/>
                      </a:stretch>
                    </p:blipFill>
                    <p:spPr bwMode="auto">
                      <a:xfrm>
                        <a:off x="240905" y="2083834"/>
                        <a:ext cx="4732337" cy="2439988"/>
                      </a:xfrm>
                      <a:prstGeom prst="rect">
                        <a:avLst/>
                      </a:prstGeom>
                      <a:noFill/>
                      <a:ln>
                        <a:noFill/>
                      </a:ln>
                    </p:spPr>
                  </p:pic>
                </p:oleObj>
              </mc:Fallback>
            </mc:AlternateContent>
          </a:graphicData>
        </a:graphic>
      </p:graphicFrame>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438374" y="25443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graphicFrame>
        <p:nvGraphicFramePr>
          <p:cNvPr id="20" name="1 Objeto"/>
          <p:cNvGraphicFramePr>
            <a:graphicFrameLocks noChangeAspect="1"/>
          </p:cNvGraphicFramePr>
          <p:nvPr>
            <p:extLst>
              <p:ext uri="{D42A27DB-BD31-4B8C-83A1-F6EECF244321}">
                <p14:modId xmlns:p14="http://schemas.microsoft.com/office/powerpoint/2010/main" val="2693133566"/>
              </p:ext>
            </p:extLst>
          </p:nvPr>
        </p:nvGraphicFramePr>
        <p:xfrm>
          <a:off x="5637985" y="5954167"/>
          <a:ext cx="3781425" cy="793750"/>
        </p:xfrm>
        <a:graphic>
          <a:graphicData uri="http://schemas.openxmlformats.org/presentationml/2006/ole">
            <mc:AlternateContent xmlns:mc="http://schemas.openxmlformats.org/markup-compatibility/2006">
              <mc:Choice xmlns:v="urn:schemas-microsoft-com:vml" Requires="v">
                <p:oleObj spid="_x0000_s517181" name="Equation" r:id="rId8" imgW="1981080" imgH="419040" progId="Equation.DSMT4">
                  <p:embed/>
                </p:oleObj>
              </mc:Choice>
              <mc:Fallback>
                <p:oleObj name="Equation" r:id="rId8" imgW="1981080" imgH="419040" progId="Equation.DSMT4">
                  <p:embed/>
                  <p:pic>
                    <p:nvPicPr>
                      <p:cNvPr id="15" name="1 Objeto"/>
                      <p:cNvPicPr>
                        <a:picLocks noChangeAspect="1" noChangeArrowheads="1"/>
                      </p:cNvPicPr>
                      <p:nvPr/>
                    </p:nvPicPr>
                    <p:blipFill>
                      <a:blip r:embed="rId9"/>
                      <a:srcRect/>
                      <a:stretch>
                        <a:fillRect/>
                      </a:stretch>
                    </p:blipFill>
                    <p:spPr bwMode="auto">
                      <a:xfrm>
                        <a:off x="5637985" y="5954167"/>
                        <a:ext cx="3781425" cy="793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188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37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8645315" cy="400110"/>
          </a:xfrm>
          <a:prstGeom prst="rect">
            <a:avLst/>
          </a:prstGeom>
        </p:spPr>
        <p:txBody>
          <a:bodyPr wrap="none">
            <a:spAutoFit/>
          </a:bodyPr>
          <a:lstStyle/>
          <a:p>
            <a:pPr marL="285750" indent="-285750">
              <a:buFont typeface="Wingdings" panose="05000000000000000000" pitchFamily="2" charset="2"/>
              <a:buChar char="v"/>
            </a:pPr>
            <a:r>
              <a:rPr lang="es-AR" sz="2000" b="1" u="sng" dirty="0" smtClean="0">
                <a:solidFill>
                  <a:srgbClr val="008000"/>
                </a:solidFill>
              </a:rPr>
              <a:t>Diseño de la compensación para eliminar el retardo debido al ZOH</a:t>
            </a:r>
            <a:r>
              <a:rPr lang="es-AR" sz="2000" b="1" dirty="0" smtClean="0">
                <a:solidFill>
                  <a:srgbClr val="008000"/>
                </a:solidFill>
              </a:rPr>
              <a:t>:</a:t>
            </a:r>
            <a:endParaRPr lang="es-AR" sz="2000" b="1" dirty="0">
              <a:solidFill>
                <a:srgbClr val="008000"/>
              </a:solidFill>
            </a:endParaRPr>
          </a:p>
        </p:txBody>
      </p:sp>
      <p:sp>
        <p:nvSpPr>
          <p:cNvPr id="5" name="Rectángulo 4"/>
          <p:cNvSpPr/>
          <p:nvPr/>
        </p:nvSpPr>
        <p:spPr>
          <a:xfrm>
            <a:off x="148706" y="1391138"/>
            <a:ext cx="11497050" cy="707886"/>
          </a:xfrm>
          <a:prstGeom prst="rect">
            <a:avLst/>
          </a:prstGeom>
        </p:spPr>
        <p:txBody>
          <a:bodyPr wrap="square">
            <a:spAutoFit/>
          </a:bodyPr>
          <a:lstStyle/>
          <a:p>
            <a:pPr algn="just"/>
            <a:r>
              <a:rPr lang="es-AR" sz="2000" dirty="0" smtClean="0">
                <a:solidFill>
                  <a:schemeClr val="accent5">
                    <a:lumMod val="75000"/>
                  </a:schemeClr>
                </a:solidFill>
              </a:rPr>
              <a:t>Se obtiene la FT muestreada del controlador de adelanto de </a:t>
            </a:r>
            <a:r>
              <a:rPr lang="es-AR" sz="2000" dirty="0">
                <a:solidFill>
                  <a:schemeClr val="accent5">
                    <a:lumMod val="75000"/>
                  </a:schemeClr>
                </a:solidFill>
              </a:rPr>
              <a:t>fase utilizando la </a:t>
            </a:r>
            <a:r>
              <a:rPr lang="es-AR" sz="2000" dirty="0" smtClean="0">
                <a:solidFill>
                  <a:schemeClr val="accent5">
                    <a:lumMod val="75000"/>
                  </a:schemeClr>
                </a:solidFill>
              </a:rPr>
              <a:t>aproximación de </a:t>
            </a:r>
            <a:r>
              <a:rPr lang="es-AR" sz="2000" dirty="0" err="1" smtClean="0">
                <a:solidFill>
                  <a:schemeClr val="accent5">
                    <a:lumMod val="75000"/>
                  </a:schemeClr>
                </a:solidFill>
              </a:rPr>
              <a:t>Tustin</a:t>
            </a:r>
            <a:r>
              <a:rPr lang="es-AR" sz="2000" dirty="0" smtClean="0">
                <a:solidFill>
                  <a:schemeClr val="accent5">
                    <a:lumMod val="75000"/>
                  </a:schemeClr>
                </a:solidFill>
              </a:rPr>
              <a:t>: </a:t>
            </a:r>
            <a:endParaRPr lang="es-AR" sz="2000" dirty="0">
              <a:solidFill>
                <a:schemeClr val="accent5">
                  <a:lumMod val="75000"/>
                </a:schemeClr>
              </a:solidFill>
            </a:endParaRPr>
          </a:p>
        </p:txBody>
      </p:sp>
      <p:sp>
        <p:nvSpPr>
          <p:cNvPr id="13" name="Rectángulo 12"/>
          <p:cNvSpPr/>
          <p:nvPr/>
        </p:nvSpPr>
        <p:spPr>
          <a:xfrm>
            <a:off x="4399691" y="1942882"/>
            <a:ext cx="7215056" cy="400110"/>
          </a:xfrm>
          <a:prstGeom prst="rect">
            <a:avLst/>
          </a:prstGeom>
        </p:spPr>
        <p:txBody>
          <a:bodyPr wrap="square">
            <a:spAutoFit/>
          </a:bodyPr>
          <a:lstStyle/>
          <a:p>
            <a:pPr algn="just"/>
            <a:r>
              <a:rPr lang="es-AR" sz="2000" dirty="0" smtClean="0">
                <a:solidFill>
                  <a:schemeClr val="accent5">
                    <a:lumMod val="75000"/>
                  </a:schemeClr>
                </a:solidFill>
              </a:rPr>
              <a:t>A continuación se verifica el desempeño con este controlador:</a:t>
            </a:r>
            <a:endParaRPr lang="es-AR" sz="2000" dirty="0">
              <a:solidFill>
                <a:schemeClr val="accent5">
                  <a:lumMod val="75000"/>
                </a:schemeClr>
              </a:solidFill>
            </a:endParaRPr>
          </a:p>
        </p:txBody>
      </p:sp>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18" name="Rectángulo 17"/>
          <p:cNvSpPr/>
          <p:nvPr/>
        </p:nvSpPr>
        <p:spPr>
          <a:xfrm>
            <a:off x="4438374" y="254439"/>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graphicFrame>
        <p:nvGraphicFramePr>
          <p:cNvPr id="20" name="1 Objeto"/>
          <p:cNvGraphicFramePr>
            <a:graphicFrameLocks noChangeAspect="1"/>
          </p:cNvGraphicFramePr>
          <p:nvPr>
            <p:extLst>
              <p:ext uri="{D42A27DB-BD31-4B8C-83A1-F6EECF244321}">
                <p14:modId xmlns:p14="http://schemas.microsoft.com/office/powerpoint/2010/main" val="2474411575"/>
              </p:ext>
            </p:extLst>
          </p:nvPr>
        </p:nvGraphicFramePr>
        <p:xfrm>
          <a:off x="311572" y="2392572"/>
          <a:ext cx="3854450" cy="793750"/>
        </p:xfrm>
        <a:graphic>
          <a:graphicData uri="http://schemas.openxmlformats.org/presentationml/2006/ole">
            <mc:AlternateContent xmlns:mc="http://schemas.openxmlformats.org/markup-compatibility/2006">
              <mc:Choice xmlns:v="urn:schemas-microsoft-com:vml" Requires="v">
                <p:oleObj spid="_x0000_s518164" name="Equation" r:id="rId3" imgW="2019240" imgH="419040" progId="Equation.DSMT4">
                  <p:embed/>
                </p:oleObj>
              </mc:Choice>
              <mc:Fallback>
                <p:oleObj name="Equation" r:id="rId3" imgW="2019240" imgH="419040" progId="Equation.DSMT4">
                  <p:embed/>
                  <p:pic>
                    <p:nvPicPr>
                      <p:cNvPr id="20" name="1 Objeto"/>
                      <p:cNvPicPr>
                        <a:picLocks noChangeAspect="1" noChangeArrowheads="1"/>
                      </p:cNvPicPr>
                      <p:nvPr/>
                    </p:nvPicPr>
                    <p:blipFill>
                      <a:blip r:embed="rId4"/>
                      <a:srcRect/>
                      <a:stretch>
                        <a:fillRect/>
                      </a:stretch>
                    </p:blipFill>
                    <p:spPr bwMode="auto">
                      <a:xfrm>
                        <a:off x="311572" y="2392572"/>
                        <a:ext cx="3854450" cy="793750"/>
                      </a:xfrm>
                      <a:prstGeom prst="rect">
                        <a:avLst/>
                      </a:prstGeom>
                      <a:noFill/>
                      <a:ln>
                        <a:noFill/>
                      </a:ln>
                    </p:spPr>
                  </p:pic>
                </p:oleObj>
              </mc:Fallback>
            </mc:AlternateContent>
          </a:graphicData>
        </a:graphic>
      </p:graphicFrame>
      <p:pic>
        <p:nvPicPr>
          <p:cNvPr id="7" name="Imagen 6"/>
          <p:cNvPicPr>
            <a:picLocks noChangeAspect="1"/>
          </p:cNvPicPr>
          <p:nvPr/>
        </p:nvPicPr>
        <p:blipFill rotWithShape="1">
          <a:blip r:embed="rId5"/>
          <a:srcRect l="7571" t="6138" r="7921"/>
          <a:stretch/>
        </p:blipFill>
        <p:spPr>
          <a:xfrm>
            <a:off x="6403879" y="2342992"/>
            <a:ext cx="5337883" cy="4446511"/>
          </a:xfrm>
          <a:prstGeom prst="rect">
            <a:avLst/>
          </a:prstGeom>
        </p:spPr>
      </p:pic>
      <p:sp>
        <p:nvSpPr>
          <p:cNvPr id="19" name="Rectángulo 18"/>
          <p:cNvSpPr/>
          <p:nvPr/>
        </p:nvSpPr>
        <p:spPr>
          <a:xfrm>
            <a:off x="191344" y="3389001"/>
            <a:ext cx="5820354" cy="2354491"/>
          </a:xfrm>
          <a:prstGeom prst="rect">
            <a:avLst/>
          </a:prstGeom>
          <a:solidFill>
            <a:schemeClr val="accent6">
              <a:lumMod val="40000"/>
              <a:lumOff val="60000"/>
            </a:schemeClr>
          </a:solidFill>
          <a:ln>
            <a:noFill/>
          </a:ln>
        </p:spPr>
        <p:txBody>
          <a:bodyPr wrap="square">
            <a:spAutoFit/>
          </a:bodyPr>
          <a:lstStyle/>
          <a:p>
            <a:pPr marL="342900" indent="-342900" algn="just">
              <a:buFont typeface="Arial" panose="020B0604020202020204" pitchFamily="34" charset="0"/>
              <a:buChar char="•"/>
            </a:pPr>
            <a:r>
              <a:rPr lang="es-AR" sz="2100" b="1" dirty="0" smtClean="0">
                <a:solidFill>
                  <a:srgbClr val="0070C0"/>
                </a:solidFill>
                <a:sym typeface="Symbol" panose="05050102010706020507" pitchFamily="18" charset="2"/>
              </a:rPr>
              <a:t>Se observa un aumento en el sobrepaso, dando un valor por encima del 2% y un tiempo de asentamiento próximo a 1 s.</a:t>
            </a:r>
          </a:p>
          <a:p>
            <a:pPr marL="342900" indent="-342900" algn="just">
              <a:buFont typeface="Arial" panose="020B0604020202020204" pitchFamily="34" charset="0"/>
              <a:buChar char="•"/>
            </a:pPr>
            <a:endParaRPr lang="es-AR" sz="2100" b="1" dirty="0" smtClean="0">
              <a:solidFill>
                <a:srgbClr val="0070C0"/>
              </a:solidFill>
              <a:sym typeface="Symbol" panose="05050102010706020507" pitchFamily="18" charset="2"/>
            </a:endParaRPr>
          </a:p>
          <a:p>
            <a:pPr marL="342900" indent="-342900" algn="just">
              <a:buFont typeface="Arial" panose="020B0604020202020204" pitchFamily="34" charset="0"/>
              <a:buChar char="•"/>
            </a:pPr>
            <a:r>
              <a:rPr lang="es-AR" sz="2100" b="1" dirty="0" smtClean="0">
                <a:solidFill>
                  <a:srgbClr val="0070C0"/>
                </a:solidFill>
                <a:sym typeface="Symbol" panose="05050102010706020507" pitchFamily="18" charset="2"/>
              </a:rPr>
              <a:t>Además, se aprecia el retardo ocasionado por el retenedor de orden cero.</a:t>
            </a:r>
          </a:p>
        </p:txBody>
      </p:sp>
    </p:spTree>
    <p:extLst>
      <p:ext uri="{BB962C8B-B14F-4D97-AF65-F5344CB8AC3E}">
        <p14:creationId xmlns:p14="http://schemas.microsoft.com/office/powerpoint/2010/main" val="206154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38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0" name="Rectángulo 19"/>
          <p:cNvSpPr/>
          <p:nvPr/>
        </p:nvSpPr>
        <p:spPr>
          <a:xfrm>
            <a:off x="149399" y="825216"/>
            <a:ext cx="10427988" cy="400110"/>
          </a:xfrm>
          <a:prstGeom prst="rect">
            <a:avLst/>
          </a:prstGeom>
        </p:spPr>
        <p:txBody>
          <a:bodyPr wrap="square">
            <a:spAutoFit/>
          </a:bodyPr>
          <a:lstStyle/>
          <a:p>
            <a:pPr algn="just"/>
            <a:r>
              <a:rPr lang="es-AR" sz="2000" dirty="0">
                <a:solidFill>
                  <a:srgbClr val="FF0000"/>
                </a:solidFill>
              </a:rPr>
              <a:t>Para ejemplificar este tema ver el script de Matlab: “</a:t>
            </a:r>
            <a:r>
              <a:rPr lang="es-AR" sz="2000" dirty="0" err="1">
                <a:solidFill>
                  <a:srgbClr val="FF0000"/>
                </a:solidFill>
              </a:rPr>
              <a:t>compensacion_zoh_ejemplo_clase.m</a:t>
            </a:r>
            <a:r>
              <a:rPr lang="es-AR" sz="2000" dirty="0">
                <a:solidFill>
                  <a:srgbClr val="FF0000"/>
                </a:solidFill>
              </a:rPr>
              <a:t>”  </a:t>
            </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1225326"/>
            <a:ext cx="11497050" cy="707886"/>
          </a:xfrm>
          <a:prstGeom prst="rect">
            <a:avLst/>
          </a:prstGeom>
        </p:spPr>
        <p:txBody>
          <a:bodyPr wrap="square">
            <a:spAutoFit/>
          </a:bodyPr>
          <a:lstStyle/>
          <a:p>
            <a:pPr algn="just"/>
            <a:r>
              <a:rPr lang="es-AR" sz="2000" dirty="0" smtClean="0">
                <a:solidFill>
                  <a:schemeClr val="accent5">
                    <a:lumMod val="75000"/>
                  </a:schemeClr>
                </a:solidFill>
              </a:rPr>
              <a:t>Se propone adicionar en serie al compensador de adelanto de fase aproximado por </a:t>
            </a:r>
            <a:r>
              <a:rPr lang="es-AR" sz="2000" dirty="0" err="1" smtClean="0">
                <a:solidFill>
                  <a:schemeClr val="accent5">
                    <a:lumMod val="75000"/>
                  </a:schemeClr>
                </a:solidFill>
              </a:rPr>
              <a:t>Tustin</a:t>
            </a:r>
            <a:r>
              <a:rPr lang="es-AR" sz="2000" dirty="0" smtClean="0">
                <a:solidFill>
                  <a:schemeClr val="accent5">
                    <a:lumMod val="75000"/>
                  </a:schemeClr>
                </a:solidFill>
              </a:rPr>
              <a:t> la compensación polo-cero, sin desplazamiento del polo y del cero: </a:t>
            </a:r>
            <a:endParaRPr lang="es-AR" sz="2000" dirty="0">
              <a:solidFill>
                <a:schemeClr val="accent5">
                  <a:lumMod val="75000"/>
                </a:schemeClr>
              </a:solidFill>
            </a:endParaRPr>
          </a:p>
        </p:txBody>
      </p:sp>
      <p:graphicFrame>
        <p:nvGraphicFramePr>
          <p:cNvPr id="24" name="1 Objeto"/>
          <p:cNvGraphicFramePr>
            <a:graphicFrameLocks noChangeAspect="1"/>
          </p:cNvGraphicFramePr>
          <p:nvPr>
            <p:extLst>
              <p:ext uri="{D42A27DB-BD31-4B8C-83A1-F6EECF244321}">
                <p14:modId xmlns:p14="http://schemas.microsoft.com/office/powerpoint/2010/main" val="1789033800"/>
              </p:ext>
            </p:extLst>
          </p:nvPr>
        </p:nvGraphicFramePr>
        <p:xfrm>
          <a:off x="220138" y="2050541"/>
          <a:ext cx="4606926" cy="1636713"/>
        </p:xfrm>
        <a:graphic>
          <a:graphicData uri="http://schemas.openxmlformats.org/presentationml/2006/ole">
            <mc:AlternateContent xmlns:mc="http://schemas.openxmlformats.org/markup-compatibility/2006">
              <mc:Choice xmlns:v="urn:schemas-microsoft-com:vml" Requires="v">
                <p:oleObj spid="_x0000_s519188" name="Equation" r:id="rId3" imgW="2412720" imgH="863280" progId="Equation.DSMT4">
                  <p:embed/>
                </p:oleObj>
              </mc:Choice>
              <mc:Fallback>
                <p:oleObj name="Equation" r:id="rId3" imgW="2412720" imgH="863280" progId="Equation.DSMT4">
                  <p:embed/>
                  <p:pic>
                    <p:nvPicPr>
                      <p:cNvPr id="20" name="1 Objeto"/>
                      <p:cNvPicPr>
                        <a:picLocks noChangeAspect="1" noChangeArrowheads="1"/>
                      </p:cNvPicPr>
                      <p:nvPr/>
                    </p:nvPicPr>
                    <p:blipFill>
                      <a:blip r:embed="rId4"/>
                      <a:srcRect/>
                      <a:stretch>
                        <a:fillRect/>
                      </a:stretch>
                    </p:blipFill>
                    <p:spPr bwMode="auto">
                      <a:xfrm>
                        <a:off x="220138" y="2050541"/>
                        <a:ext cx="4606926" cy="1636713"/>
                      </a:xfrm>
                      <a:prstGeom prst="rect">
                        <a:avLst/>
                      </a:prstGeom>
                      <a:noFill/>
                      <a:ln>
                        <a:noFill/>
                      </a:ln>
                    </p:spPr>
                  </p:pic>
                </p:oleObj>
              </mc:Fallback>
            </mc:AlternateContent>
          </a:graphicData>
        </a:graphic>
      </p:graphicFrame>
      <p:pic>
        <p:nvPicPr>
          <p:cNvPr id="7" name="Imagen 6"/>
          <p:cNvPicPr>
            <a:picLocks noChangeAspect="1"/>
          </p:cNvPicPr>
          <p:nvPr/>
        </p:nvPicPr>
        <p:blipFill rotWithShape="1">
          <a:blip r:embed="rId5"/>
          <a:srcRect l="7466" t="11870" r="8026"/>
          <a:stretch/>
        </p:blipFill>
        <p:spPr>
          <a:xfrm>
            <a:off x="5436065" y="1868131"/>
            <a:ext cx="6287686" cy="4917861"/>
          </a:xfrm>
          <a:prstGeom prst="rect">
            <a:avLst/>
          </a:prstGeom>
        </p:spPr>
      </p:pic>
      <p:sp>
        <p:nvSpPr>
          <p:cNvPr id="26" name="Rectángulo 25"/>
          <p:cNvSpPr/>
          <p:nvPr/>
        </p:nvSpPr>
        <p:spPr>
          <a:xfrm>
            <a:off x="76727" y="3683352"/>
            <a:ext cx="5286666" cy="3000821"/>
          </a:xfrm>
          <a:prstGeom prst="rect">
            <a:avLst/>
          </a:prstGeom>
          <a:solidFill>
            <a:schemeClr val="accent6">
              <a:lumMod val="40000"/>
              <a:lumOff val="60000"/>
            </a:schemeClr>
          </a:solidFill>
          <a:ln>
            <a:noFill/>
          </a:ln>
        </p:spPr>
        <p:txBody>
          <a:bodyPr wrap="square">
            <a:spAutoFit/>
          </a:bodyPr>
          <a:lstStyle/>
          <a:p>
            <a:pPr marL="342900" indent="-342900" algn="just">
              <a:buFont typeface="Arial" panose="020B0604020202020204" pitchFamily="34" charset="0"/>
              <a:buChar char="•"/>
            </a:pPr>
            <a:r>
              <a:rPr lang="es-AR" sz="2100" b="1" dirty="0" smtClean="0">
                <a:solidFill>
                  <a:srgbClr val="0070C0"/>
                </a:solidFill>
                <a:sym typeface="Symbol" panose="05050102010706020507" pitchFamily="18" charset="2"/>
              </a:rPr>
              <a:t>Los sobrepasos de ambas respuestas son iguales cero y los tiempos de asentamiento prácticamente iguales.</a:t>
            </a:r>
          </a:p>
          <a:p>
            <a:pPr marL="342900" indent="-342900" algn="just">
              <a:buFont typeface="Arial" panose="020B0604020202020204" pitchFamily="34" charset="0"/>
              <a:buChar char="•"/>
            </a:pPr>
            <a:endParaRPr lang="es-AR" sz="2100" b="1" dirty="0" smtClean="0">
              <a:solidFill>
                <a:srgbClr val="0070C0"/>
              </a:solidFill>
              <a:sym typeface="Symbol" panose="05050102010706020507" pitchFamily="18" charset="2"/>
            </a:endParaRPr>
          </a:p>
          <a:p>
            <a:pPr marL="342900" indent="-342900" algn="just">
              <a:buFont typeface="Arial" panose="020B0604020202020204" pitchFamily="34" charset="0"/>
              <a:buChar char="•"/>
            </a:pPr>
            <a:r>
              <a:rPr lang="es-AR" sz="2100" b="1" dirty="0" smtClean="0">
                <a:solidFill>
                  <a:srgbClr val="0070C0"/>
                </a:solidFill>
                <a:sym typeface="Symbol" panose="05050102010706020507" pitchFamily="18" charset="2"/>
              </a:rPr>
              <a:t>Se aprecia la eliminación del retardo ocasionado por el ZOH, dado que la curva de TD sigue en promedio a la curva de TC.</a:t>
            </a:r>
          </a:p>
        </p:txBody>
      </p:sp>
    </p:spTree>
    <p:extLst>
      <p:ext uri="{BB962C8B-B14F-4D97-AF65-F5344CB8AC3E}">
        <p14:creationId xmlns:p14="http://schemas.microsoft.com/office/powerpoint/2010/main" val="34813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39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707886"/>
          </a:xfrm>
          <a:prstGeom prst="rect">
            <a:avLst/>
          </a:prstGeom>
        </p:spPr>
        <p:txBody>
          <a:bodyPr wrap="square">
            <a:spAutoFit/>
          </a:bodyPr>
          <a:lstStyle/>
          <a:p>
            <a:pPr algn="just"/>
            <a:r>
              <a:rPr lang="es-AR" sz="2000" dirty="0" smtClean="0">
                <a:solidFill>
                  <a:schemeClr val="accent5">
                    <a:lumMod val="75000"/>
                  </a:schemeClr>
                </a:solidFill>
              </a:rPr>
              <a:t>Análisis de la estabilidad con la compensación del ZOH respecto a la estructura sin compensación polo-cero: </a:t>
            </a:r>
            <a:endParaRPr lang="es-AR" sz="2000" dirty="0">
              <a:solidFill>
                <a:schemeClr val="accent5">
                  <a:lumMod val="75000"/>
                </a:schemeClr>
              </a:solidFill>
            </a:endParaRPr>
          </a:p>
        </p:txBody>
      </p:sp>
      <p:pic>
        <p:nvPicPr>
          <p:cNvPr id="3" name="Imagen 2"/>
          <p:cNvPicPr>
            <a:picLocks noChangeAspect="1"/>
          </p:cNvPicPr>
          <p:nvPr/>
        </p:nvPicPr>
        <p:blipFill rotWithShape="1">
          <a:blip r:embed="rId3"/>
          <a:srcRect l="9167" t="6544" r="8195" b="2836"/>
          <a:stretch/>
        </p:blipFill>
        <p:spPr>
          <a:xfrm>
            <a:off x="1607796" y="1430002"/>
            <a:ext cx="9783579" cy="5023334"/>
          </a:xfrm>
          <a:prstGeom prst="rect">
            <a:avLst/>
          </a:prstGeom>
        </p:spPr>
      </p:pic>
      <p:graphicFrame>
        <p:nvGraphicFramePr>
          <p:cNvPr id="13" name="1 Objeto"/>
          <p:cNvGraphicFramePr>
            <a:graphicFrameLocks noChangeAspect="1"/>
          </p:cNvGraphicFramePr>
          <p:nvPr>
            <p:extLst>
              <p:ext uri="{D42A27DB-BD31-4B8C-83A1-F6EECF244321}">
                <p14:modId xmlns:p14="http://schemas.microsoft.com/office/powerpoint/2010/main" val="3170701178"/>
              </p:ext>
            </p:extLst>
          </p:nvPr>
        </p:nvGraphicFramePr>
        <p:xfrm>
          <a:off x="2305050" y="4678877"/>
          <a:ext cx="2663825" cy="381000"/>
        </p:xfrm>
        <a:graphic>
          <a:graphicData uri="http://schemas.openxmlformats.org/presentationml/2006/ole">
            <mc:AlternateContent xmlns:mc="http://schemas.openxmlformats.org/markup-compatibility/2006">
              <mc:Choice xmlns:v="urn:schemas-microsoft-com:vml" Requires="v">
                <p:oleObj spid="_x0000_s520290" name="Equation" r:id="rId4" imgW="1409400" imgH="203040" progId="Equation.DSMT4">
                  <p:embed/>
                </p:oleObj>
              </mc:Choice>
              <mc:Fallback>
                <p:oleObj name="Equation" r:id="rId4" imgW="1409400" imgH="203040" progId="Equation.DSMT4">
                  <p:embed/>
                  <p:pic>
                    <p:nvPicPr>
                      <p:cNvPr id="16" name="1 Objeto"/>
                      <p:cNvPicPr>
                        <a:picLocks noChangeAspect="1" noChangeArrowheads="1"/>
                      </p:cNvPicPr>
                      <p:nvPr/>
                    </p:nvPicPr>
                    <p:blipFill>
                      <a:blip r:embed="rId5"/>
                      <a:srcRect/>
                      <a:stretch>
                        <a:fillRect/>
                      </a:stretch>
                    </p:blipFill>
                    <p:spPr bwMode="auto">
                      <a:xfrm>
                        <a:off x="2305050" y="4678877"/>
                        <a:ext cx="2663825" cy="381000"/>
                      </a:xfrm>
                      <a:prstGeom prst="rect">
                        <a:avLst/>
                      </a:prstGeom>
                      <a:solidFill>
                        <a:srgbClr val="FFC000"/>
                      </a:solidFill>
                      <a:ln>
                        <a:noFill/>
                      </a:ln>
                    </p:spPr>
                  </p:pic>
                </p:oleObj>
              </mc:Fallback>
            </mc:AlternateContent>
          </a:graphicData>
        </a:graphic>
      </p:graphicFrame>
      <p:graphicFrame>
        <p:nvGraphicFramePr>
          <p:cNvPr id="14" name="1 Objeto"/>
          <p:cNvGraphicFramePr>
            <a:graphicFrameLocks noChangeAspect="1"/>
          </p:cNvGraphicFramePr>
          <p:nvPr>
            <p:extLst>
              <p:ext uri="{D42A27DB-BD31-4B8C-83A1-F6EECF244321}">
                <p14:modId xmlns:p14="http://schemas.microsoft.com/office/powerpoint/2010/main" val="9136628"/>
              </p:ext>
            </p:extLst>
          </p:nvPr>
        </p:nvGraphicFramePr>
        <p:xfrm>
          <a:off x="2305050" y="5119540"/>
          <a:ext cx="4511675" cy="381000"/>
        </p:xfrm>
        <a:graphic>
          <a:graphicData uri="http://schemas.openxmlformats.org/presentationml/2006/ole">
            <mc:AlternateContent xmlns:mc="http://schemas.openxmlformats.org/markup-compatibility/2006">
              <mc:Choice xmlns:v="urn:schemas-microsoft-com:vml" Requires="v">
                <p:oleObj spid="_x0000_s520291" name="Equation" r:id="rId6" imgW="2387520" imgH="203040" progId="Equation.DSMT4">
                  <p:embed/>
                </p:oleObj>
              </mc:Choice>
              <mc:Fallback>
                <p:oleObj name="Equation" r:id="rId6" imgW="2387520" imgH="203040" progId="Equation.DSMT4">
                  <p:embed/>
                  <p:pic>
                    <p:nvPicPr>
                      <p:cNvPr id="13" name="1 Objeto"/>
                      <p:cNvPicPr>
                        <a:picLocks noChangeAspect="1" noChangeArrowheads="1"/>
                      </p:cNvPicPr>
                      <p:nvPr/>
                    </p:nvPicPr>
                    <p:blipFill>
                      <a:blip r:embed="rId7"/>
                      <a:srcRect/>
                      <a:stretch>
                        <a:fillRect/>
                      </a:stretch>
                    </p:blipFill>
                    <p:spPr bwMode="auto">
                      <a:xfrm>
                        <a:off x="2305050" y="5119540"/>
                        <a:ext cx="4511675" cy="381000"/>
                      </a:xfrm>
                      <a:prstGeom prst="rect">
                        <a:avLst/>
                      </a:prstGeom>
                      <a:solidFill>
                        <a:srgbClr val="FFC000"/>
                      </a:solidFill>
                      <a:ln>
                        <a:noFill/>
                      </a:ln>
                    </p:spPr>
                  </p:pic>
                </p:oleObj>
              </mc:Fallback>
            </mc:AlternateContent>
          </a:graphicData>
        </a:graphic>
      </p:graphicFrame>
      <p:graphicFrame>
        <p:nvGraphicFramePr>
          <p:cNvPr id="15" name="1 Objeto"/>
          <p:cNvGraphicFramePr>
            <a:graphicFrameLocks noChangeAspect="1"/>
          </p:cNvGraphicFramePr>
          <p:nvPr>
            <p:extLst>
              <p:ext uri="{D42A27DB-BD31-4B8C-83A1-F6EECF244321}">
                <p14:modId xmlns:p14="http://schemas.microsoft.com/office/powerpoint/2010/main" val="783258946"/>
              </p:ext>
            </p:extLst>
          </p:nvPr>
        </p:nvGraphicFramePr>
        <p:xfrm>
          <a:off x="2305050" y="5560203"/>
          <a:ext cx="4584700" cy="381000"/>
        </p:xfrm>
        <a:graphic>
          <a:graphicData uri="http://schemas.openxmlformats.org/presentationml/2006/ole">
            <mc:AlternateContent xmlns:mc="http://schemas.openxmlformats.org/markup-compatibility/2006">
              <mc:Choice xmlns:v="urn:schemas-microsoft-com:vml" Requires="v">
                <p:oleObj spid="_x0000_s520292" name="Equation" r:id="rId8" imgW="2425680" imgH="203040" progId="Equation.DSMT4">
                  <p:embed/>
                </p:oleObj>
              </mc:Choice>
              <mc:Fallback>
                <p:oleObj name="Equation" r:id="rId8" imgW="2425680" imgH="203040" progId="Equation.DSMT4">
                  <p:embed/>
                  <p:pic>
                    <p:nvPicPr>
                      <p:cNvPr id="14" name="1 Objeto"/>
                      <p:cNvPicPr>
                        <a:picLocks noChangeAspect="1" noChangeArrowheads="1"/>
                      </p:cNvPicPr>
                      <p:nvPr/>
                    </p:nvPicPr>
                    <p:blipFill>
                      <a:blip r:embed="rId9"/>
                      <a:srcRect/>
                      <a:stretch>
                        <a:fillRect/>
                      </a:stretch>
                    </p:blipFill>
                    <p:spPr bwMode="auto">
                      <a:xfrm>
                        <a:off x="2305050" y="5560203"/>
                        <a:ext cx="4584700" cy="381000"/>
                      </a:xfrm>
                      <a:prstGeom prst="rect">
                        <a:avLst/>
                      </a:prstGeom>
                      <a:solidFill>
                        <a:srgbClr val="FFC000"/>
                      </a:solidFill>
                      <a:ln>
                        <a:noFill/>
                      </a:ln>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2619490068"/>
              </p:ext>
            </p:extLst>
          </p:nvPr>
        </p:nvGraphicFramePr>
        <p:xfrm>
          <a:off x="2305050" y="1543679"/>
          <a:ext cx="3000375" cy="381000"/>
        </p:xfrm>
        <a:graphic>
          <a:graphicData uri="http://schemas.openxmlformats.org/presentationml/2006/ole">
            <mc:AlternateContent xmlns:mc="http://schemas.openxmlformats.org/markup-compatibility/2006">
              <mc:Choice xmlns:v="urn:schemas-microsoft-com:vml" Requires="v">
                <p:oleObj spid="_x0000_s520293" name="Equation" r:id="rId10" imgW="1587240" imgH="203040" progId="Equation.DSMT4">
                  <p:embed/>
                </p:oleObj>
              </mc:Choice>
              <mc:Fallback>
                <p:oleObj name="Equation" r:id="rId10" imgW="1587240" imgH="203040" progId="Equation.DSMT4">
                  <p:embed/>
                  <p:pic>
                    <p:nvPicPr>
                      <p:cNvPr id="13" name="1 Objeto"/>
                      <p:cNvPicPr>
                        <a:picLocks noChangeAspect="1" noChangeArrowheads="1"/>
                      </p:cNvPicPr>
                      <p:nvPr/>
                    </p:nvPicPr>
                    <p:blipFill>
                      <a:blip r:embed="rId11"/>
                      <a:srcRect/>
                      <a:stretch>
                        <a:fillRect/>
                      </a:stretch>
                    </p:blipFill>
                    <p:spPr bwMode="auto">
                      <a:xfrm>
                        <a:off x="2305050" y="1543679"/>
                        <a:ext cx="3000375" cy="381000"/>
                      </a:xfrm>
                      <a:prstGeom prst="rect">
                        <a:avLst/>
                      </a:prstGeom>
                      <a:solidFill>
                        <a:srgbClr val="FFC000"/>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39257894"/>
              </p:ext>
            </p:extLst>
          </p:nvPr>
        </p:nvGraphicFramePr>
        <p:xfrm>
          <a:off x="2305050" y="1992839"/>
          <a:ext cx="3000375" cy="381000"/>
        </p:xfrm>
        <a:graphic>
          <a:graphicData uri="http://schemas.openxmlformats.org/presentationml/2006/ole">
            <mc:AlternateContent xmlns:mc="http://schemas.openxmlformats.org/markup-compatibility/2006">
              <mc:Choice xmlns:v="urn:schemas-microsoft-com:vml" Requires="v">
                <p:oleObj spid="_x0000_s520294" name="Equation" r:id="rId12" imgW="1587240" imgH="203040" progId="Equation.DSMT4">
                  <p:embed/>
                </p:oleObj>
              </mc:Choice>
              <mc:Fallback>
                <p:oleObj name="Equation" r:id="rId12" imgW="1587240" imgH="203040" progId="Equation.DSMT4">
                  <p:embed/>
                  <p:pic>
                    <p:nvPicPr>
                      <p:cNvPr id="14" name="1 Objeto"/>
                      <p:cNvPicPr>
                        <a:picLocks noChangeAspect="1" noChangeArrowheads="1"/>
                      </p:cNvPicPr>
                      <p:nvPr/>
                    </p:nvPicPr>
                    <p:blipFill>
                      <a:blip r:embed="rId13"/>
                      <a:srcRect/>
                      <a:stretch>
                        <a:fillRect/>
                      </a:stretch>
                    </p:blipFill>
                    <p:spPr bwMode="auto">
                      <a:xfrm>
                        <a:off x="2305050" y="1992839"/>
                        <a:ext cx="3000375" cy="381000"/>
                      </a:xfrm>
                      <a:prstGeom prst="rect">
                        <a:avLst/>
                      </a:prstGeom>
                      <a:solidFill>
                        <a:srgbClr val="FFC000"/>
                      </a:solidFill>
                      <a:ln>
                        <a:noFill/>
                      </a:ln>
                    </p:spPr>
                  </p:pic>
                </p:oleObj>
              </mc:Fallback>
            </mc:AlternateContent>
          </a:graphicData>
        </a:graphic>
      </p:graphicFrame>
      <p:graphicFrame>
        <p:nvGraphicFramePr>
          <p:cNvPr id="18" name="1 Objeto"/>
          <p:cNvGraphicFramePr>
            <a:graphicFrameLocks noChangeAspect="1"/>
          </p:cNvGraphicFramePr>
          <p:nvPr>
            <p:extLst>
              <p:ext uri="{D42A27DB-BD31-4B8C-83A1-F6EECF244321}">
                <p14:modId xmlns:p14="http://schemas.microsoft.com/office/powerpoint/2010/main" val="400508405"/>
              </p:ext>
            </p:extLst>
          </p:nvPr>
        </p:nvGraphicFramePr>
        <p:xfrm>
          <a:off x="2305050" y="2442631"/>
          <a:ext cx="3000375" cy="381000"/>
        </p:xfrm>
        <a:graphic>
          <a:graphicData uri="http://schemas.openxmlformats.org/presentationml/2006/ole">
            <mc:AlternateContent xmlns:mc="http://schemas.openxmlformats.org/markup-compatibility/2006">
              <mc:Choice xmlns:v="urn:schemas-microsoft-com:vml" Requires="v">
                <p:oleObj spid="_x0000_s520295" name="Equation" r:id="rId14" imgW="1587240" imgH="203040" progId="Equation.DSMT4">
                  <p:embed/>
                </p:oleObj>
              </mc:Choice>
              <mc:Fallback>
                <p:oleObj name="Equation" r:id="rId14" imgW="1587240" imgH="203040" progId="Equation.DSMT4">
                  <p:embed/>
                  <p:pic>
                    <p:nvPicPr>
                      <p:cNvPr id="15" name="1 Objeto"/>
                      <p:cNvPicPr>
                        <a:picLocks noChangeAspect="1" noChangeArrowheads="1"/>
                      </p:cNvPicPr>
                      <p:nvPr/>
                    </p:nvPicPr>
                    <p:blipFill>
                      <a:blip r:embed="rId15"/>
                      <a:srcRect/>
                      <a:stretch>
                        <a:fillRect/>
                      </a:stretch>
                    </p:blipFill>
                    <p:spPr bwMode="auto">
                      <a:xfrm>
                        <a:off x="2305050" y="2442631"/>
                        <a:ext cx="3000375" cy="381000"/>
                      </a:xfrm>
                      <a:prstGeom prst="rect">
                        <a:avLst/>
                      </a:prstGeom>
                      <a:solidFill>
                        <a:srgbClr val="FFC000"/>
                      </a:solidFill>
                      <a:ln>
                        <a:noFill/>
                      </a:ln>
                    </p:spPr>
                  </p:pic>
                </p:oleObj>
              </mc:Fallback>
            </mc:AlternateContent>
          </a:graphicData>
        </a:graphic>
      </p:graphicFrame>
      <p:sp>
        <p:nvSpPr>
          <p:cNvPr id="5" name="Rectángulo redondeado 4"/>
          <p:cNvSpPr/>
          <p:nvPr/>
        </p:nvSpPr>
        <p:spPr>
          <a:xfrm>
            <a:off x="7018867" y="4470400"/>
            <a:ext cx="1820334" cy="1470803"/>
          </a:xfrm>
          <a:prstGeom prst="roundRect">
            <a:avLst/>
          </a:prstGeom>
          <a:solidFill>
            <a:schemeClr val="accent4">
              <a:lumMod val="40000"/>
              <a:lumOff val="60000"/>
              <a:alpha val="4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7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407368" y="153420"/>
            <a:ext cx="11506200" cy="53927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Controladores de Tiempo Continuo </a:t>
            </a:r>
            <a:r>
              <a:rPr lang="es-AR" dirty="0" err="1"/>
              <a:t>Discretizados</a:t>
            </a:r>
            <a:r>
              <a:rPr lang="es-AR" dirty="0"/>
              <a:t> o Aproximados</a:t>
            </a:r>
            <a:endParaRPr lang="en-US" dirty="0"/>
          </a:p>
        </p:txBody>
      </p:sp>
      <p:pic>
        <p:nvPicPr>
          <p:cNvPr id="2" name="Imagen 1"/>
          <p:cNvPicPr>
            <a:picLocks noChangeAspect="1"/>
          </p:cNvPicPr>
          <p:nvPr/>
        </p:nvPicPr>
        <p:blipFill>
          <a:blip r:embed="rId4"/>
          <a:stretch>
            <a:fillRect/>
          </a:stretch>
        </p:blipFill>
        <p:spPr>
          <a:xfrm>
            <a:off x="3215680" y="1052736"/>
            <a:ext cx="8917894" cy="5115961"/>
          </a:xfrm>
          <a:prstGeom prst="rect">
            <a:avLst/>
          </a:prstGeom>
        </p:spPr>
      </p:pic>
      <p:sp>
        <p:nvSpPr>
          <p:cNvPr id="16" name="Text Box 28"/>
          <p:cNvSpPr txBox="1">
            <a:spLocks noChangeArrowheads="1"/>
          </p:cNvSpPr>
          <p:nvPr/>
        </p:nvSpPr>
        <p:spPr bwMode="auto">
          <a:xfrm>
            <a:off x="116365" y="1527142"/>
            <a:ext cx="3024607" cy="1631216"/>
          </a:xfrm>
          <a:prstGeom prst="rect">
            <a:avLst/>
          </a:prstGeom>
          <a:solidFill>
            <a:srgbClr val="FFFF00"/>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pt-BR" sz="2000" u="sng" dirty="0">
                <a:solidFill>
                  <a:srgbClr val="009900"/>
                </a:solidFill>
                <a:effectLst>
                  <a:outerShdw blurRad="38100" dist="38100" dir="2700000" algn="tl">
                    <a:srgbClr val="000000">
                      <a:alpha val="43137"/>
                    </a:srgbClr>
                  </a:outerShdw>
                </a:effectLst>
              </a:rPr>
              <a:t>VENTAJA:</a:t>
            </a:r>
            <a:r>
              <a:rPr lang="pt-BR" sz="2000" dirty="0"/>
              <a:t> </a:t>
            </a:r>
            <a:r>
              <a:rPr lang="es-AR" sz="2000" dirty="0">
                <a:solidFill>
                  <a:srgbClr val="009900"/>
                </a:solidFill>
              </a:rPr>
              <a:t>Es más fácil seleccionar el periodo de muestreo necesario para la implementación digital.</a:t>
            </a:r>
          </a:p>
        </p:txBody>
      </p:sp>
      <p:sp>
        <p:nvSpPr>
          <p:cNvPr id="5" name="Text Box 28"/>
          <p:cNvSpPr txBox="1">
            <a:spLocks noChangeArrowheads="1"/>
          </p:cNvSpPr>
          <p:nvPr/>
        </p:nvSpPr>
        <p:spPr bwMode="auto">
          <a:xfrm>
            <a:off x="119065" y="4005064"/>
            <a:ext cx="3021907" cy="1323439"/>
          </a:xfrm>
          <a:prstGeom prst="rect">
            <a:avLst/>
          </a:prstGeom>
          <a:solidFill>
            <a:srgbClr val="FFFF00"/>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pt-BR" sz="2000" u="sng" dirty="0">
                <a:solidFill>
                  <a:srgbClr val="009900"/>
                </a:solidFill>
                <a:effectLst>
                  <a:outerShdw blurRad="38100" dist="38100" dir="2700000" algn="tl">
                    <a:srgbClr val="000000">
                      <a:alpha val="43137"/>
                    </a:srgbClr>
                  </a:outerShdw>
                </a:effectLst>
              </a:rPr>
              <a:t>DESVENTAJA:</a:t>
            </a:r>
            <a:r>
              <a:rPr lang="pt-BR" sz="2000" dirty="0"/>
              <a:t> </a:t>
            </a:r>
            <a:r>
              <a:rPr lang="es-AR" sz="2000" dirty="0">
                <a:solidFill>
                  <a:srgbClr val="009900"/>
                </a:solidFill>
              </a:rPr>
              <a:t>No incluye el atraso de transporte de la implementación digital</a:t>
            </a:r>
          </a:p>
        </p:txBody>
      </p:sp>
    </p:spTree>
    <p:custDataLst>
      <p:tags r:id="rId1"/>
    </p:custDataLst>
    <p:extLst>
      <p:ext uri="{BB962C8B-B14F-4D97-AF65-F5344CB8AC3E}">
        <p14:creationId xmlns:p14="http://schemas.microsoft.com/office/powerpoint/2010/main" val="29974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9383" t="7671" r="8781" b="3078"/>
          <a:stretch/>
        </p:blipFill>
        <p:spPr>
          <a:xfrm>
            <a:off x="677678" y="1397000"/>
            <a:ext cx="10134601" cy="5156200"/>
          </a:xfrm>
          <a:prstGeom prst="rect">
            <a:avLst/>
          </a:prstGeom>
        </p:spPr>
      </p:pic>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40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707886"/>
          </a:xfrm>
          <a:prstGeom prst="rect">
            <a:avLst/>
          </a:prstGeom>
        </p:spPr>
        <p:txBody>
          <a:bodyPr wrap="square">
            <a:spAutoFit/>
          </a:bodyPr>
          <a:lstStyle/>
          <a:p>
            <a:pPr algn="just"/>
            <a:r>
              <a:rPr lang="es-AR" sz="2000" dirty="0" smtClean="0">
                <a:solidFill>
                  <a:schemeClr val="accent5">
                    <a:lumMod val="75000"/>
                  </a:schemeClr>
                </a:solidFill>
              </a:rPr>
              <a:t>Análisis de la estabilidad con la compensación del ZOH respecto a la estructura sin compensación polo-cero: </a:t>
            </a:r>
            <a:endParaRPr lang="es-AR" sz="2000" dirty="0">
              <a:solidFill>
                <a:schemeClr val="accent5">
                  <a:lumMod val="75000"/>
                </a:schemeClr>
              </a:solidFill>
            </a:endParaRPr>
          </a:p>
        </p:txBody>
      </p:sp>
      <p:graphicFrame>
        <p:nvGraphicFramePr>
          <p:cNvPr id="13" name="1 Objeto"/>
          <p:cNvGraphicFramePr>
            <a:graphicFrameLocks noChangeAspect="1"/>
          </p:cNvGraphicFramePr>
          <p:nvPr>
            <p:extLst>
              <p:ext uri="{D42A27DB-BD31-4B8C-83A1-F6EECF244321}">
                <p14:modId xmlns:p14="http://schemas.microsoft.com/office/powerpoint/2010/main" val="1247323071"/>
              </p:ext>
            </p:extLst>
          </p:nvPr>
        </p:nvGraphicFramePr>
        <p:xfrm>
          <a:off x="1490663" y="1769236"/>
          <a:ext cx="5208587" cy="381000"/>
        </p:xfrm>
        <a:graphic>
          <a:graphicData uri="http://schemas.openxmlformats.org/presentationml/2006/ole">
            <mc:AlternateContent xmlns:mc="http://schemas.openxmlformats.org/markup-compatibility/2006">
              <mc:Choice xmlns:v="urn:schemas-microsoft-com:vml" Requires="v">
                <p:oleObj spid="_x0000_s521232" name="Equation" r:id="rId4" imgW="2755800" imgH="203040" progId="Equation.DSMT4">
                  <p:embed/>
                </p:oleObj>
              </mc:Choice>
              <mc:Fallback>
                <p:oleObj name="Equation" r:id="rId4" imgW="2755800" imgH="203040" progId="Equation.DSMT4">
                  <p:embed/>
                  <p:pic>
                    <p:nvPicPr>
                      <p:cNvPr id="13" name="1 Objeto"/>
                      <p:cNvPicPr>
                        <a:picLocks noChangeAspect="1" noChangeArrowheads="1"/>
                      </p:cNvPicPr>
                      <p:nvPr/>
                    </p:nvPicPr>
                    <p:blipFill>
                      <a:blip r:embed="rId5"/>
                      <a:srcRect/>
                      <a:stretch>
                        <a:fillRect/>
                      </a:stretch>
                    </p:blipFill>
                    <p:spPr bwMode="auto">
                      <a:xfrm>
                        <a:off x="1490663" y="1769236"/>
                        <a:ext cx="5208587" cy="381000"/>
                      </a:xfrm>
                      <a:prstGeom prst="rect">
                        <a:avLst/>
                      </a:prstGeom>
                      <a:solidFill>
                        <a:srgbClr val="FFC000"/>
                      </a:solidFill>
                      <a:ln>
                        <a:noFill/>
                      </a:ln>
                    </p:spPr>
                  </p:pic>
                </p:oleObj>
              </mc:Fallback>
            </mc:AlternateContent>
          </a:graphicData>
        </a:graphic>
      </p:graphicFrame>
    </p:spTree>
    <p:extLst>
      <p:ext uri="{BB962C8B-B14F-4D97-AF65-F5344CB8AC3E}">
        <p14:creationId xmlns:p14="http://schemas.microsoft.com/office/powerpoint/2010/main" val="7897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41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147599" y="870671"/>
            <a:ext cx="7648401" cy="400110"/>
          </a:xfrm>
          <a:prstGeom prst="rect">
            <a:avLst/>
          </a:prstGeom>
        </p:spPr>
        <p:txBody>
          <a:bodyPr wrap="square">
            <a:spAutoFit/>
          </a:bodyPr>
          <a:lstStyle/>
          <a:p>
            <a:pPr algn="just"/>
            <a:r>
              <a:rPr lang="es-AR" sz="2000" dirty="0" smtClean="0">
                <a:solidFill>
                  <a:schemeClr val="accent5">
                    <a:lumMod val="75000"/>
                  </a:schemeClr>
                </a:solidFill>
              </a:rPr>
              <a:t>Acciones de control con épsilon igual a cero y épsilon igual a 0,1.</a:t>
            </a:r>
            <a:endParaRPr lang="es-AR" sz="2000" dirty="0">
              <a:solidFill>
                <a:schemeClr val="accent5">
                  <a:lumMod val="75000"/>
                </a:schemeClr>
              </a:solidFill>
            </a:endParaRPr>
          </a:p>
        </p:txBody>
      </p:sp>
      <p:pic>
        <p:nvPicPr>
          <p:cNvPr id="3" name="Imagen 2"/>
          <p:cNvPicPr>
            <a:picLocks noChangeAspect="1"/>
          </p:cNvPicPr>
          <p:nvPr/>
        </p:nvPicPr>
        <p:blipFill rotWithShape="1">
          <a:blip r:embed="rId3"/>
          <a:srcRect l="6508" t="10635" r="7990"/>
          <a:stretch/>
        </p:blipFill>
        <p:spPr>
          <a:xfrm>
            <a:off x="457199" y="1405679"/>
            <a:ext cx="5400000" cy="4232952"/>
          </a:xfrm>
          <a:prstGeom prst="rect">
            <a:avLst/>
          </a:prstGeom>
        </p:spPr>
      </p:pic>
      <p:pic>
        <p:nvPicPr>
          <p:cNvPr id="5" name="Imagen 4"/>
          <p:cNvPicPr>
            <a:picLocks noChangeAspect="1"/>
          </p:cNvPicPr>
          <p:nvPr/>
        </p:nvPicPr>
        <p:blipFill rotWithShape="1">
          <a:blip r:embed="rId4"/>
          <a:srcRect l="6614" t="10070" r="8095"/>
          <a:stretch/>
        </p:blipFill>
        <p:spPr>
          <a:xfrm>
            <a:off x="6096000" y="1405679"/>
            <a:ext cx="5400000" cy="4270255"/>
          </a:xfrm>
          <a:prstGeom prst="rect">
            <a:avLst/>
          </a:prstGeom>
        </p:spPr>
      </p:pic>
      <p:graphicFrame>
        <p:nvGraphicFramePr>
          <p:cNvPr id="12" name="1 Objeto"/>
          <p:cNvGraphicFramePr>
            <a:graphicFrameLocks noChangeAspect="1"/>
          </p:cNvGraphicFramePr>
          <p:nvPr>
            <p:extLst>
              <p:ext uri="{D42A27DB-BD31-4B8C-83A1-F6EECF244321}">
                <p14:modId xmlns:p14="http://schemas.microsoft.com/office/powerpoint/2010/main" val="954820444"/>
              </p:ext>
            </p:extLst>
          </p:nvPr>
        </p:nvGraphicFramePr>
        <p:xfrm>
          <a:off x="457199" y="5794501"/>
          <a:ext cx="4970462" cy="793750"/>
        </p:xfrm>
        <a:graphic>
          <a:graphicData uri="http://schemas.openxmlformats.org/presentationml/2006/ole">
            <mc:AlternateContent xmlns:mc="http://schemas.openxmlformats.org/markup-compatibility/2006">
              <mc:Choice xmlns:v="urn:schemas-microsoft-com:vml" Requires="v">
                <p:oleObj spid="_x0000_s522265" name="Equation" r:id="rId5" imgW="2603160" imgH="419040" progId="Equation.DSMT4">
                  <p:embed/>
                </p:oleObj>
              </mc:Choice>
              <mc:Fallback>
                <p:oleObj name="Equation" r:id="rId5" imgW="2603160" imgH="419040" progId="Equation.DSMT4">
                  <p:embed/>
                  <p:pic>
                    <p:nvPicPr>
                      <p:cNvPr id="24" name="1 Objeto"/>
                      <p:cNvPicPr>
                        <a:picLocks noChangeAspect="1" noChangeArrowheads="1"/>
                      </p:cNvPicPr>
                      <p:nvPr/>
                    </p:nvPicPr>
                    <p:blipFill>
                      <a:blip r:embed="rId6"/>
                      <a:srcRect/>
                      <a:stretch>
                        <a:fillRect/>
                      </a:stretch>
                    </p:blipFill>
                    <p:spPr bwMode="auto">
                      <a:xfrm>
                        <a:off x="457199" y="5794501"/>
                        <a:ext cx="4970462" cy="793750"/>
                      </a:xfrm>
                      <a:prstGeom prst="rect">
                        <a:avLst/>
                      </a:prstGeom>
                      <a:solidFill>
                        <a:schemeClr val="accent6">
                          <a:lumMod val="40000"/>
                          <a:lumOff val="60000"/>
                        </a:schemeClr>
                      </a:solidFill>
                      <a:ln>
                        <a:noFill/>
                      </a:ln>
                    </p:spPr>
                  </p:pic>
                </p:oleObj>
              </mc:Fallback>
            </mc:AlternateContent>
          </a:graphicData>
        </a:graphic>
      </p:graphicFrame>
      <p:graphicFrame>
        <p:nvGraphicFramePr>
          <p:cNvPr id="14" name="1 Objeto"/>
          <p:cNvGraphicFramePr>
            <a:graphicFrameLocks noChangeAspect="1"/>
          </p:cNvGraphicFramePr>
          <p:nvPr>
            <p:extLst>
              <p:ext uri="{D42A27DB-BD31-4B8C-83A1-F6EECF244321}">
                <p14:modId xmlns:p14="http://schemas.microsoft.com/office/powerpoint/2010/main" val="747241616"/>
              </p:ext>
            </p:extLst>
          </p:nvPr>
        </p:nvGraphicFramePr>
        <p:xfrm>
          <a:off x="5897924" y="5794375"/>
          <a:ext cx="6013450" cy="793750"/>
        </p:xfrm>
        <a:graphic>
          <a:graphicData uri="http://schemas.openxmlformats.org/presentationml/2006/ole">
            <mc:AlternateContent xmlns:mc="http://schemas.openxmlformats.org/markup-compatibility/2006">
              <mc:Choice xmlns:v="urn:schemas-microsoft-com:vml" Requires="v">
                <p:oleObj spid="_x0000_s522266" name="Equation" r:id="rId7" imgW="3149280" imgH="419040" progId="Equation.DSMT4">
                  <p:embed/>
                </p:oleObj>
              </mc:Choice>
              <mc:Fallback>
                <p:oleObj name="Equation" r:id="rId7" imgW="3149280" imgH="419040" progId="Equation.DSMT4">
                  <p:embed/>
                  <p:pic>
                    <p:nvPicPr>
                      <p:cNvPr id="12" name="1 Objeto"/>
                      <p:cNvPicPr>
                        <a:picLocks noChangeAspect="1" noChangeArrowheads="1"/>
                      </p:cNvPicPr>
                      <p:nvPr/>
                    </p:nvPicPr>
                    <p:blipFill>
                      <a:blip r:embed="rId8"/>
                      <a:srcRect/>
                      <a:stretch>
                        <a:fillRect/>
                      </a:stretch>
                    </p:blipFill>
                    <p:spPr bwMode="auto">
                      <a:xfrm>
                        <a:off x="5897924" y="5794375"/>
                        <a:ext cx="6013450" cy="793750"/>
                      </a:xfrm>
                      <a:prstGeom prst="rect">
                        <a:avLst/>
                      </a:prstGeom>
                      <a:solidFill>
                        <a:schemeClr val="accent6">
                          <a:lumMod val="40000"/>
                          <a:lumOff val="60000"/>
                        </a:schemeClr>
                      </a:solidFill>
                      <a:ln>
                        <a:noFill/>
                      </a:ln>
                    </p:spPr>
                  </p:pic>
                </p:oleObj>
              </mc:Fallback>
            </mc:AlternateContent>
          </a:graphicData>
        </a:graphic>
      </p:graphicFrame>
    </p:spTree>
    <p:extLst>
      <p:ext uri="{BB962C8B-B14F-4D97-AF65-F5344CB8AC3E}">
        <p14:creationId xmlns:p14="http://schemas.microsoft.com/office/powerpoint/2010/main" val="375964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9399" y="155871"/>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42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1" name="Rectángulo 20"/>
          <p:cNvSpPr/>
          <p:nvPr/>
        </p:nvSpPr>
        <p:spPr>
          <a:xfrm>
            <a:off x="4278019" y="289498"/>
            <a:ext cx="6534260" cy="446276"/>
          </a:xfrm>
          <a:prstGeom prst="rect">
            <a:avLst/>
          </a:prstGeom>
        </p:spPr>
        <p:txBody>
          <a:bodyPr wrap="square" anchor="ctr" anchorCtr="0">
            <a:spAutoFit/>
          </a:bodyPr>
          <a:lstStyle/>
          <a:p>
            <a:pPr algn="just"/>
            <a:r>
              <a:rPr lang="es-AR" sz="2300" b="1" u="sng" dirty="0">
                <a:solidFill>
                  <a:srgbClr val="0000FF"/>
                </a:solidFill>
              </a:rPr>
              <a:t>Ejemplo 3: Compensación del efecto del ZOH</a:t>
            </a:r>
          </a:p>
        </p:txBody>
      </p:sp>
      <p:sp>
        <p:nvSpPr>
          <p:cNvPr id="23" name="Rectángulo 22"/>
          <p:cNvSpPr/>
          <p:nvPr/>
        </p:nvSpPr>
        <p:spPr>
          <a:xfrm>
            <a:off x="149399" y="849699"/>
            <a:ext cx="11497050" cy="400110"/>
          </a:xfrm>
          <a:prstGeom prst="rect">
            <a:avLst/>
          </a:prstGeom>
        </p:spPr>
        <p:txBody>
          <a:bodyPr wrap="square">
            <a:spAutoFit/>
          </a:bodyPr>
          <a:lstStyle/>
          <a:p>
            <a:pPr algn="just"/>
            <a:r>
              <a:rPr lang="es-AR" sz="2000" dirty="0" smtClean="0">
                <a:solidFill>
                  <a:schemeClr val="accent5">
                    <a:lumMod val="75000"/>
                  </a:schemeClr>
                </a:solidFill>
              </a:rPr>
              <a:t>Acción de control y ecuación recursiva a diferencias finitas para su implementación: </a:t>
            </a:r>
            <a:endParaRPr lang="es-AR" sz="2000" dirty="0">
              <a:solidFill>
                <a:schemeClr val="accent5">
                  <a:lumMod val="75000"/>
                </a:schemeClr>
              </a:solidFill>
            </a:endParaRPr>
          </a:p>
        </p:txBody>
      </p:sp>
      <p:graphicFrame>
        <p:nvGraphicFramePr>
          <p:cNvPr id="12" name="1 Objeto"/>
          <p:cNvGraphicFramePr>
            <a:graphicFrameLocks noChangeAspect="1"/>
          </p:cNvGraphicFramePr>
          <p:nvPr>
            <p:extLst>
              <p:ext uri="{D42A27DB-BD31-4B8C-83A1-F6EECF244321}">
                <p14:modId xmlns:p14="http://schemas.microsoft.com/office/powerpoint/2010/main" val="1856015061"/>
              </p:ext>
            </p:extLst>
          </p:nvPr>
        </p:nvGraphicFramePr>
        <p:xfrm>
          <a:off x="293688" y="1336675"/>
          <a:ext cx="4873625" cy="865188"/>
        </p:xfrm>
        <a:graphic>
          <a:graphicData uri="http://schemas.openxmlformats.org/presentationml/2006/ole">
            <mc:AlternateContent xmlns:mc="http://schemas.openxmlformats.org/markup-compatibility/2006">
              <mc:Choice xmlns:v="urn:schemas-microsoft-com:vml" Requires="v">
                <p:oleObj spid="_x0000_s523338" name="Equation" r:id="rId3" imgW="2552400" imgH="457200" progId="Equation.DSMT4">
                  <p:embed/>
                </p:oleObj>
              </mc:Choice>
              <mc:Fallback>
                <p:oleObj name="Equation" r:id="rId3" imgW="2552400" imgH="457200" progId="Equation.DSMT4">
                  <p:embed/>
                  <p:pic>
                    <p:nvPicPr>
                      <p:cNvPr id="12" name="1 Objeto"/>
                      <p:cNvPicPr>
                        <a:picLocks noChangeAspect="1" noChangeArrowheads="1"/>
                      </p:cNvPicPr>
                      <p:nvPr/>
                    </p:nvPicPr>
                    <p:blipFill>
                      <a:blip r:embed="rId4"/>
                      <a:srcRect/>
                      <a:stretch>
                        <a:fillRect/>
                      </a:stretch>
                    </p:blipFill>
                    <p:spPr bwMode="auto">
                      <a:xfrm>
                        <a:off x="293688" y="1336675"/>
                        <a:ext cx="4873625" cy="865188"/>
                      </a:xfrm>
                      <a:prstGeom prst="rect">
                        <a:avLst/>
                      </a:prstGeom>
                      <a:solidFill>
                        <a:schemeClr val="accent6">
                          <a:lumMod val="40000"/>
                          <a:lumOff val="60000"/>
                        </a:schemeClr>
                      </a:solidFill>
                      <a:ln>
                        <a:noFill/>
                      </a:ln>
                    </p:spPr>
                  </p:pic>
                </p:oleObj>
              </mc:Fallback>
            </mc:AlternateContent>
          </a:graphicData>
        </a:graphic>
      </p:graphicFrame>
      <p:graphicFrame>
        <p:nvGraphicFramePr>
          <p:cNvPr id="14" name="1 Objeto"/>
          <p:cNvGraphicFramePr>
            <a:graphicFrameLocks noChangeAspect="1"/>
          </p:cNvGraphicFramePr>
          <p:nvPr>
            <p:extLst>
              <p:ext uri="{D42A27DB-BD31-4B8C-83A1-F6EECF244321}">
                <p14:modId xmlns:p14="http://schemas.microsoft.com/office/powerpoint/2010/main" val="3588238298"/>
              </p:ext>
            </p:extLst>
          </p:nvPr>
        </p:nvGraphicFramePr>
        <p:xfrm>
          <a:off x="293688" y="3333062"/>
          <a:ext cx="6353175" cy="866775"/>
        </p:xfrm>
        <a:graphic>
          <a:graphicData uri="http://schemas.openxmlformats.org/presentationml/2006/ole">
            <mc:AlternateContent xmlns:mc="http://schemas.openxmlformats.org/markup-compatibility/2006">
              <mc:Choice xmlns:v="urn:schemas-microsoft-com:vml" Requires="v">
                <p:oleObj spid="_x0000_s523339" name="Equation" r:id="rId5" imgW="3327120" imgH="457200" progId="Equation.DSMT4">
                  <p:embed/>
                </p:oleObj>
              </mc:Choice>
              <mc:Fallback>
                <p:oleObj name="Equation" r:id="rId5" imgW="3327120" imgH="457200" progId="Equation.DSMT4">
                  <p:embed/>
                  <p:pic>
                    <p:nvPicPr>
                      <p:cNvPr id="14" name="1 Objeto"/>
                      <p:cNvPicPr>
                        <a:picLocks noChangeAspect="1" noChangeArrowheads="1"/>
                      </p:cNvPicPr>
                      <p:nvPr/>
                    </p:nvPicPr>
                    <p:blipFill>
                      <a:blip r:embed="rId6"/>
                      <a:srcRect/>
                      <a:stretch>
                        <a:fillRect/>
                      </a:stretch>
                    </p:blipFill>
                    <p:spPr bwMode="auto">
                      <a:xfrm>
                        <a:off x="293688" y="3333062"/>
                        <a:ext cx="6353175" cy="866775"/>
                      </a:xfrm>
                      <a:prstGeom prst="rect">
                        <a:avLst/>
                      </a:prstGeom>
                      <a:solidFill>
                        <a:schemeClr val="accent6">
                          <a:lumMod val="40000"/>
                          <a:lumOff val="60000"/>
                        </a:schemeClr>
                      </a:solidFill>
                      <a:ln>
                        <a:noFill/>
                      </a:ln>
                    </p:spPr>
                  </p:pic>
                </p:oleObj>
              </mc:Fallback>
            </mc:AlternateContent>
          </a:graphicData>
        </a:graphic>
      </p:graphicFrame>
      <p:graphicFrame>
        <p:nvGraphicFramePr>
          <p:cNvPr id="13" name="1 Objeto"/>
          <p:cNvGraphicFramePr>
            <a:graphicFrameLocks noChangeAspect="1"/>
          </p:cNvGraphicFramePr>
          <p:nvPr>
            <p:extLst>
              <p:ext uri="{D42A27DB-BD31-4B8C-83A1-F6EECF244321}">
                <p14:modId xmlns:p14="http://schemas.microsoft.com/office/powerpoint/2010/main" val="268061092"/>
              </p:ext>
            </p:extLst>
          </p:nvPr>
        </p:nvGraphicFramePr>
        <p:xfrm>
          <a:off x="5928107" y="1559576"/>
          <a:ext cx="5784517" cy="418344"/>
        </p:xfrm>
        <a:graphic>
          <a:graphicData uri="http://schemas.openxmlformats.org/presentationml/2006/ole">
            <mc:AlternateContent xmlns:mc="http://schemas.openxmlformats.org/markup-compatibility/2006">
              <mc:Choice xmlns:v="urn:schemas-microsoft-com:vml" Requires="v">
                <p:oleObj spid="_x0000_s523340" name="Equation" r:id="rId7" imgW="2793960" imgH="203040" progId="Equation.DSMT4">
                  <p:embed/>
                </p:oleObj>
              </mc:Choice>
              <mc:Fallback>
                <p:oleObj name="Equation" r:id="rId7" imgW="2793960" imgH="203040" progId="Equation.DSMT4">
                  <p:embed/>
                  <p:pic>
                    <p:nvPicPr>
                      <p:cNvPr id="12" name="1 Objeto"/>
                      <p:cNvPicPr>
                        <a:picLocks noChangeAspect="1" noChangeArrowheads="1"/>
                      </p:cNvPicPr>
                      <p:nvPr/>
                    </p:nvPicPr>
                    <p:blipFill>
                      <a:blip r:embed="rId8"/>
                      <a:srcRect/>
                      <a:stretch>
                        <a:fillRect/>
                      </a:stretch>
                    </p:blipFill>
                    <p:spPr bwMode="auto">
                      <a:xfrm>
                        <a:off x="5928107" y="1559576"/>
                        <a:ext cx="5784517" cy="418344"/>
                      </a:xfrm>
                      <a:prstGeom prst="rect">
                        <a:avLst/>
                      </a:prstGeom>
                      <a:solidFill>
                        <a:schemeClr val="accent6">
                          <a:lumMod val="40000"/>
                          <a:lumOff val="60000"/>
                        </a:schemeClr>
                      </a:solidFill>
                      <a:ln>
                        <a:noFill/>
                      </a:ln>
                    </p:spPr>
                  </p:pic>
                </p:oleObj>
              </mc:Fallback>
            </mc:AlternateContent>
          </a:graphicData>
        </a:graphic>
      </p:graphicFrame>
      <p:graphicFrame>
        <p:nvGraphicFramePr>
          <p:cNvPr id="15" name="1 Objeto"/>
          <p:cNvGraphicFramePr>
            <a:graphicFrameLocks noChangeAspect="1"/>
          </p:cNvGraphicFramePr>
          <p:nvPr>
            <p:extLst>
              <p:ext uri="{D42A27DB-BD31-4B8C-83A1-F6EECF244321}">
                <p14:modId xmlns:p14="http://schemas.microsoft.com/office/powerpoint/2010/main" val="786512845"/>
              </p:ext>
            </p:extLst>
          </p:nvPr>
        </p:nvGraphicFramePr>
        <p:xfrm>
          <a:off x="293688" y="2455036"/>
          <a:ext cx="5888038" cy="417513"/>
        </p:xfrm>
        <a:graphic>
          <a:graphicData uri="http://schemas.openxmlformats.org/presentationml/2006/ole">
            <mc:AlternateContent xmlns:mc="http://schemas.openxmlformats.org/markup-compatibility/2006">
              <mc:Choice xmlns:v="urn:schemas-microsoft-com:vml" Requires="v">
                <p:oleObj spid="_x0000_s523341" name="Equation" r:id="rId9" imgW="2844720" imgH="203040" progId="Equation.DSMT4">
                  <p:embed/>
                </p:oleObj>
              </mc:Choice>
              <mc:Fallback>
                <p:oleObj name="Equation" r:id="rId9" imgW="2844720" imgH="203040" progId="Equation.DSMT4">
                  <p:embed/>
                  <p:pic>
                    <p:nvPicPr>
                      <p:cNvPr id="13" name="1 Objeto"/>
                      <p:cNvPicPr>
                        <a:picLocks noChangeAspect="1" noChangeArrowheads="1"/>
                      </p:cNvPicPr>
                      <p:nvPr/>
                    </p:nvPicPr>
                    <p:blipFill>
                      <a:blip r:embed="rId10"/>
                      <a:srcRect/>
                      <a:stretch>
                        <a:fillRect/>
                      </a:stretch>
                    </p:blipFill>
                    <p:spPr bwMode="auto">
                      <a:xfrm>
                        <a:off x="293688" y="2455036"/>
                        <a:ext cx="5888038" cy="417513"/>
                      </a:xfrm>
                      <a:prstGeom prst="rect">
                        <a:avLst/>
                      </a:prstGeom>
                      <a:solidFill>
                        <a:schemeClr val="accent6">
                          <a:lumMod val="40000"/>
                          <a:lumOff val="60000"/>
                        </a:schemeClr>
                      </a:solidFill>
                      <a:ln>
                        <a:noFill/>
                      </a:ln>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2358546748"/>
              </p:ext>
            </p:extLst>
          </p:nvPr>
        </p:nvGraphicFramePr>
        <p:xfrm>
          <a:off x="293688" y="4459129"/>
          <a:ext cx="7177088" cy="419100"/>
        </p:xfrm>
        <a:graphic>
          <a:graphicData uri="http://schemas.openxmlformats.org/presentationml/2006/ole">
            <mc:AlternateContent xmlns:mc="http://schemas.openxmlformats.org/markup-compatibility/2006">
              <mc:Choice xmlns:v="urn:schemas-microsoft-com:vml" Requires="v">
                <p:oleObj spid="_x0000_s523342" name="Equation" r:id="rId11" imgW="3466800" imgH="203040" progId="Equation.DSMT4">
                  <p:embed/>
                </p:oleObj>
              </mc:Choice>
              <mc:Fallback>
                <p:oleObj name="Equation" r:id="rId11" imgW="3466800" imgH="203040" progId="Equation.DSMT4">
                  <p:embed/>
                  <p:pic>
                    <p:nvPicPr>
                      <p:cNvPr id="13" name="1 Objeto"/>
                      <p:cNvPicPr>
                        <a:picLocks noChangeAspect="1" noChangeArrowheads="1"/>
                      </p:cNvPicPr>
                      <p:nvPr/>
                    </p:nvPicPr>
                    <p:blipFill>
                      <a:blip r:embed="rId12"/>
                      <a:srcRect/>
                      <a:stretch>
                        <a:fillRect/>
                      </a:stretch>
                    </p:blipFill>
                    <p:spPr bwMode="auto">
                      <a:xfrm>
                        <a:off x="293688" y="4459129"/>
                        <a:ext cx="7177088" cy="419100"/>
                      </a:xfrm>
                      <a:prstGeom prst="rect">
                        <a:avLst/>
                      </a:prstGeom>
                      <a:solidFill>
                        <a:schemeClr val="accent6">
                          <a:lumMod val="40000"/>
                          <a:lumOff val="60000"/>
                        </a:schemeClr>
                      </a:solidFill>
                      <a:ln>
                        <a:noFill/>
                      </a:ln>
                    </p:spPr>
                  </p:pic>
                </p:oleObj>
              </mc:Fallback>
            </mc:AlternateContent>
          </a:graphicData>
        </a:graphic>
      </p:graphicFrame>
      <p:graphicFrame>
        <p:nvGraphicFramePr>
          <p:cNvPr id="17" name="1 Objeto"/>
          <p:cNvGraphicFramePr>
            <a:graphicFrameLocks noChangeAspect="1"/>
          </p:cNvGraphicFramePr>
          <p:nvPr>
            <p:extLst>
              <p:ext uri="{D42A27DB-BD31-4B8C-83A1-F6EECF244321}">
                <p14:modId xmlns:p14="http://schemas.microsoft.com/office/powerpoint/2010/main" val="896619500"/>
              </p:ext>
            </p:extLst>
          </p:nvPr>
        </p:nvGraphicFramePr>
        <p:xfrm>
          <a:off x="293688" y="5145002"/>
          <a:ext cx="7675563" cy="417512"/>
        </p:xfrm>
        <a:graphic>
          <a:graphicData uri="http://schemas.openxmlformats.org/presentationml/2006/ole">
            <mc:AlternateContent xmlns:mc="http://schemas.openxmlformats.org/markup-compatibility/2006">
              <mc:Choice xmlns:v="urn:schemas-microsoft-com:vml" Requires="v">
                <p:oleObj spid="_x0000_s523343" name="Equation" r:id="rId13" imgW="3708360" imgH="203040" progId="Equation.DSMT4">
                  <p:embed/>
                </p:oleObj>
              </mc:Choice>
              <mc:Fallback>
                <p:oleObj name="Equation" r:id="rId13" imgW="3708360" imgH="203040" progId="Equation.DSMT4">
                  <p:embed/>
                  <p:pic>
                    <p:nvPicPr>
                      <p:cNvPr id="15" name="1 Objeto"/>
                      <p:cNvPicPr>
                        <a:picLocks noChangeAspect="1" noChangeArrowheads="1"/>
                      </p:cNvPicPr>
                      <p:nvPr/>
                    </p:nvPicPr>
                    <p:blipFill>
                      <a:blip r:embed="rId14"/>
                      <a:srcRect/>
                      <a:stretch>
                        <a:fillRect/>
                      </a:stretch>
                    </p:blipFill>
                    <p:spPr bwMode="auto">
                      <a:xfrm>
                        <a:off x="293688" y="5145002"/>
                        <a:ext cx="7675563" cy="417512"/>
                      </a:xfrm>
                      <a:prstGeom prst="rect">
                        <a:avLst/>
                      </a:prstGeom>
                      <a:solidFill>
                        <a:schemeClr val="accent6">
                          <a:lumMod val="40000"/>
                          <a:lumOff val="60000"/>
                        </a:schemeClr>
                      </a:solidFill>
                      <a:ln>
                        <a:noFill/>
                      </a:ln>
                    </p:spPr>
                  </p:pic>
                </p:oleObj>
              </mc:Fallback>
            </mc:AlternateContent>
          </a:graphicData>
        </a:graphic>
      </p:graphicFrame>
      <p:sp>
        <p:nvSpPr>
          <p:cNvPr id="18" name="Rectángulo 17"/>
          <p:cNvSpPr/>
          <p:nvPr/>
        </p:nvSpPr>
        <p:spPr>
          <a:xfrm>
            <a:off x="1307659" y="5788690"/>
            <a:ext cx="9748134" cy="707886"/>
          </a:xfrm>
          <a:prstGeom prst="rect">
            <a:avLst/>
          </a:prstGeom>
        </p:spPr>
        <p:txBody>
          <a:bodyPr wrap="square">
            <a:spAutoFit/>
          </a:bodyPr>
          <a:lstStyle/>
          <a:p>
            <a:pPr algn="just"/>
            <a:r>
              <a:rPr lang="es-AR" sz="2000" dirty="0">
                <a:solidFill>
                  <a:srgbClr val="FF0000"/>
                </a:solidFill>
              </a:rPr>
              <a:t>Para </a:t>
            </a:r>
            <a:r>
              <a:rPr lang="es-AR" sz="2000" dirty="0" smtClean="0">
                <a:solidFill>
                  <a:srgbClr val="FF0000"/>
                </a:solidFill>
              </a:rPr>
              <a:t>la implementación digital, se realiza una simulación en PSIM utilizando la DLL. Ver la siguiente carpeta: </a:t>
            </a:r>
            <a:r>
              <a:rPr lang="es-AR" sz="2000" dirty="0">
                <a:solidFill>
                  <a:srgbClr val="FF0000"/>
                </a:solidFill>
              </a:rPr>
              <a:t>“Ejemplo_DLL_comp_adelanto_CZOH_2023</a:t>
            </a:r>
            <a:r>
              <a:rPr lang="es-AR" sz="2000" dirty="0" smtClean="0">
                <a:solidFill>
                  <a:srgbClr val="FF0000"/>
                </a:solidFill>
              </a:rPr>
              <a:t>”  </a:t>
            </a:r>
            <a:endParaRPr lang="es-AR" sz="2000" dirty="0">
              <a:solidFill>
                <a:srgbClr val="FF0000"/>
              </a:solidFill>
            </a:endParaRPr>
          </a:p>
        </p:txBody>
      </p:sp>
    </p:spTree>
    <p:extLst>
      <p:ext uri="{BB962C8B-B14F-4D97-AF65-F5344CB8AC3E}">
        <p14:creationId xmlns:p14="http://schemas.microsoft.com/office/powerpoint/2010/main" val="337489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23" name="Rectángulo 22"/>
          <p:cNvSpPr/>
          <p:nvPr/>
        </p:nvSpPr>
        <p:spPr>
          <a:xfrm>
            <a:off x="191344" y="116632"/>
            <a:ext cx="11809312" cy="50942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Implementación del Algoritmo de Control</a:t>
            </a:r>
          </a:p>
        </p:txBody>
      </p:sp>
      <p:sp>
        <p:nvSpPr>
          <p:cNvPr id="136" name="Rectángulo 135"/>
          <p:cNvSpPr/>
          <p:nvPr/>
        </p:nvSpPr>
        <p:spPr>
          <a:xfrm>
            <a:off x="191344" y="934889"/>
            <a:ext cx="10264348" cy="369332"/>
          </a:xfrm>
          <a:prstGeom prst="rect">
            <a:avLst/>
          </a:prstGeom>
        </p:spPr>
        <p:txBody>
          <a:bodyPr wrap="none">
            <a:spAutoFit/>
          </a:bodyPr>
          <a:lstStyle/>
          <a:p>
            <a:r>
              <a:rPr lang="es-AR" dirty="0">
                <a:solidFill>
                  <a:schemeClr val="accent2">
                    <a:lumMod val="50000"/>
                  </a:schemeClr>
                </a:solidFill>
              </a:rPr>
              <a:t>La secuencia que debe seguir el programa dedicado a calcular la acción de control es la siguiente:</a:t>
            </a:r>
            <a:endParaRPr lang="es-AR" i="1" dirty="0">
              <a:solidFill>
                <a:schemeClr val="accent2">
                  <a:lumMod val="50000"/>
                </a:schemeClr>
              </a:solidFill>
            </a:endParaRPr>
          </a:p>
        </p:txBody>
      </p:sp>
      <p:graphicFrame>
        <p:nvGraphicFramePr>
          <p:cNvPr id="86" name="1 Objeto"/>
          <p:cNvGraphicFramePr>
            <a:graphicFrameLocks noChangeAspect="1"/>
          </p:cNvGraphicFramePr>
          <p:nvPr>
            <p:extLst>
              <p:ext uri="{D42A27DB-BD31-4B8C-83A1-F6EECF244321}">
                <p14:modId xmlns:p14="http://schemas.microsoft.com/office/powerpoint/2010/main" val="1840850050"/>
              </p:ext>
            </p:extLst>
          </p:nvPr>
        </p:nvGraphicFramePr>
        <p:xfrm>
          <a:off x="3169323" y="3460305"/>
          <a:ext cx="3471863" cy="319088"/>
        </p:xfrm>
        <a:graphic>
          <a:graphicData uri="http://schemas.openxmlformats.org/presentationml/2006/ole">
            <mc:AlternateContent xmlns:mc="http://schemas.openxmlformats.org/markup-compatibility/2006">
              <mc:Choice xmlns:v="urn:schemas-microsoft-com:vml" Requires="v">
                <p:oleObj spid="_x0000_s503984" name="Equation" r:id="rId4" imgW="2070000" imgH="190440" progId="Equation.DSMT4">
                  <p:embed/>
                </p:oleObj>
              </mc:Choice>
              <mc:Fallback>
                <p:oleObj name="Equation" r:id="rId4" imgW="2070000" imgH="190440" progId="Equation.DSMT4">
                  <p:embed/>
                  <p:pic>
                    <p:nvPicPr>
                      <p:cNvPr id="86" name="1 Objeto"/>
                      <p:cNvPicPr>
                        <a:picLocks noChangeAspect="1" noChangeArrowheads="1"/>
                      </p:cNvPicPr>
                      <p:nvPr/>
                    </p:nvPicPr>
                    <p:blipFill>
                      <a:blip r:embed="rId5"/>
                      <a:srcRect/>
                      <a:stretch>
                        <a:fillRect/>
                      </a:stretch>
                    </p:blipFill>
                    <p:spPr bwMode="auto">
                      <a:xfrm>
                        <a:off x="3169323" y="3460305"/>
                        <a:ext cx="3471863" cy="319088"/>
                      </a:xfrm>
                      <a:prstGeom prst="rect">
                        <a:avLst/>
                      </a:prstGeom>
                      <a:noFill/>
                      <a:ln>
                        <a:noFill/>
                      </a:ln>
                    </p:spPr>
                  </p:pic>
                </p:oleObj>
              </mc:Fallback>
            </mc:AlternateContent>
          </a:graphicData>
        </a:graphic>
      </p:graphicFrame>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43</a:t>
            </a:fld>
            <a:endParaRPr lang="es-ES" b="1" dirty="0">
              <a:solidFill>
                <a:schemeClr val="tx1"/>
              </a:solidFill>
            </a:endParaRPr>
          </a:p>
        </p:txBody>
      </p:sp>
      <p:sp>
        <p:nvSpPr>
          <p:cNvPr id="114" name="Rectángulo 113"/>
          <p:cNvSpPr/>
          <p:nvPr/>
        </p:nvSpPr>
        <p:spPr>
          <a:xfrm>
            <a:off x="198238" y="1630849"/>
            <a:ext cx="11887261" cy="1754326"/>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Adquisición y digitalización de la señal a controlar (salida de la planta). Si la referencia es externa, también se debe adquirir y digitalizar.</a:t>
            </a:r>
          </a:p>
          <a:p>
            <a:pPr marL="342900" indent="-342900">
              <a:lnSpc>
                <a:spcPct val="150000"/>
              </a:lnSpc>
              <a:buFont typeface="Wingdings" panose="05000000000000000000" pitchFamily="2" charset="2"/>
              <a:buChar char="q"/>
            </a:pPr>
            <a:r>
              <a:rPr lang="es-AR" dirty="0">
                <a:solidFill>
                  <a:srgbClr val="008000"/>
                </a:solidFill>
              </a:rPr>
              <a:t>Cálculo del error haciendo la resta entre la referencia y la señal de salida de la planta.</a:t>
            </a:r>
          </a:p>
          <a:p>
            <a:pPr marL="342900" indent="-342900">
              <a:lnSpc>
                <a:spcPct val="150000"/>
              </a:lnSpc>
              <a:buFont typeface="Wingdings" panose="05000000000000000000" pitchFamily="2" charset="2"/>
              <a:buChar char="q"/>
            </a:pPr>
            <a:r>
              <a:rPr lang="es-AR" dirty="0">
                <a:solidFill>
                  <a:srgbClr val="008000"/>
                </a:solidFill>
              </a:rPr>
              <a:t>Cálculo de la acción de control a través de la ecuación recursiva del controlador y aplicación de la misma.</a:t>
            </a:r>
          </a:p>
        </p:txBody>
      </p:sp>
      <p:sp>
        <p:nvSpPr>
          <p:cNvPr id="11" name="Rectángulo 10"/>
          <p:cNvSpPr/>
          <p:nvPr/>
        </p:nvSpPr>
        <p:spPr>
          <a:xfrm>
            <a:off x="1586839" y="3395153"/>
            <a:ext cx="1582484" cy="369332"/>
          </a:xfrm>
          <a:prstGeom prst="rect">
            <a:avLst/>
          </a:prstGeom>
        </p:spPr>
        <p:txBody>
          <a:bodyPr wrap="none">
            <a:spAutoFit/>
          </a:bodyPr>
          <a:lstStyle/>
          <a:p>
            <a:r>
              <a:rPr lang="es-AR" b="1" u="sng" dirty="0">
                <a:solidFill>
                  <a:srgbClr val="FF0000"/>
                </a:solidFill>
              </a:rPr>
              <a:t>Por ejemplo</a:t>
            </a:r>
            <a:r>
              <a:rPr lang="es-AR" b="1" dirty="0">
                <a:solidFill>
                  <a:srgbClr val="FF0000"/>
                </a:solidFill>
              </a:rPr>
              <a:t>:</a:t>
            </a:r>
          </a:p>
        </p:txBody>
      </p:sp>
      <p:sp>
        <p:nvSpPr>
          <p:cNvPr id="115" name="Rectángulo 114"/>
          <p:cNvSpPr/>
          <p:nvPr/>
        </p:nvSpPr>
        <p:spPr>
          <a:xfrm>
            <a:off x="614342" y="4011233"/>
            <a:ext cx="10841558" cy="369332"/>
          </a:xfrm>
          <a:prstGeom prst="rect">
            <a:avLst/>
          </a:prstGeom>
        </p:spPr>
        <p:txBody>
          <a:bodyPr wrap="none">
            <a:spAutoFit/>
          </a:bodyPr>
          <a:lstStyle/>
          <a:p>
            <a:r>
              <a:rPr lang="es-AR" dirty="0">
                <a:solidFill>
                  <a:srgbClr val="008000"/>
                </a:solidFill>
              </a:rPr>
              <a:t>En la ecuación anterior, </a:t>
            </a:r>
            <a:r>
              <a:rPr lang="es-AR" dirty="0">
                <a:solidFill>
                  <a:srgbClr val="008000"/>
                </a:solidFill>
                <a:latin typeface="Times New Roman" panose="02020603050405020304" pitchFamily="18" charset="0"/>
                <a:cs typeface="Times New Roman" panose="02020603050405020304" pitchFamily="18" charset="0"/>
              </a:rPr>
              <a:t>“</a:t>
            </a:r>
            <a:r>
              <a:rPr lang="es-AR" i="1" dirty="0">
                <a:solidFill>
                  <a:srgbClr val="008000"/>
                </a:solidFill>
                <a:latin typeface="Times New Roman" panose="02020603050405020304" pitchFamily="18" charset="0"/>
                <a:cs typeface="Times New Roman" panose="02020603050405020304" pitchFamily="18" charset="0"/>
              </a:rPr>
              <a:t>a”</a:t>
            </a:r>
            <a:r>
              <a:rPr lang="es-AR" dirty="0">
                <a:solidFill>
                  <a:srgbClr val="008000"/>
                </a:solidFill>
              </a:rPr>
              <a:t> y </a:t>
            </a:r>
            <a:r>
              <a:rPr lang="es-AR" dirty="0">
                <a:solidFill>
                  <a:srgbClr val="008000"/>
                </a:solidFill>
                <a:latin typeface="Times New Roman" panose="02020603050405020304" pitchFamily="18" charset="0"/>
                <a:cs typeface="Times New Roman" panose="02020603050405020304" pitchFamily="18" charset="0"/>
              </a:rPr>
              <a:t>“</a:t>
            </a:r>
            <a:r>
              <a:rPr lang="es-AR" i="1" dirty="0">
                <a:solidFill>
                  <a:srgbClr val="008000"/>
                </a:solidFill>
                <a:latin typeface="Times New Roman" panose="02020603050405020304" pitchFamily="18" charset="0"/>
                <a:cs typeface="Times New Roman" panose="02020603050405020304" pitchFamily="18" charset="0"/>
              </a:rPr>
              <a:t>K”</a:t>
            </a:r>
            <a:r>
              <a:rPr lang="es-AR" dirty="0">
                <a:solidFill>
                  <a:srgbClr val="008000"/>
                </a:solidFill>
              </a:rPr>
              <a:t> son constantes obtenidas en el proceso de diseño del controlador.</a:t>
            </a:r>
            <a:endParaRPr lang="es-AR" i="1" dirty="0">
              <a:solidFill>
                <a:srgbClr val="008000"/>
              </a:solidFill>
            </a:endParaRPr>
          </a:p>
        </p:txBody>
      </p:sp>
      <p:sp>
        <p:nvSpPr>
          <p:cNvPr id="13" name="Rectángulo 12"/>
          <p:cNvSpPr/>
          <p:nvPr/>
        </p:nvSpPr>
        <p:spPr>
          <a:xfrm>
            <a:off x="272153" y="5323942"/>
            <a:ext cx="8607898" cy="456535"/>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Finalmente se actualizan los valores anteriores correspondientes a:</a:t>
            </a:r>
          </a:p>
        </p:txBody>
      </p:sp>
      <p:graphicFrame>
        <p:nvGraphicFramePr>
          <p:cNvPr id="116" name="1 Objeto"/>
          <p:cNvGraphicFramePr>
            <a:graphicFrameLocks noChangeAspect="1"/>
          </p:cNvGraphicFramePr>
          <p:nvPr/>
        </p:nvGraphicFramePr>
        <p:xfrm>
          <a:off x="789823" y="5929801"/>
          <a:ext cx="1639888" cy="319087"/>
        </p:xfrm>
        <a:graphic>
          <a:graphicData uri="http://schemas.openxmlformats.org/presentationml/2006/ole">
            <mc:AlternateContent xmlns:mc="http://schemas.openxmlformats.org/markup-compatibility/2006">
              <mc:Choice xmlns:v="urn:schemas-microsoft-com:vml" Requires="v">
                <p:oleObj spid="_x0000_s503985" name="Equation" r:id="rId6" imgW="977760" imgH="190440" progId="Equation.DSMT4">
                  <p:embed/>
                </p:oleObj>
              </mc:Choice>
              <mc:Fallback>
                <p:oleObj name="Equation" r:id="rId6" imgW="977760" imgH="190440" progId="Equation.DSMT4">
                  <p:embed/>
                  <p:pic>
                    <p:nvPicPr>
                      <p:cNvPr id="116" name="1 Objeto"/>
                      <p:cNvPicPr>
                        <a:picLocks noChangeAspect="1" noChangeArrowheads="1"/>
                      </p:cNvPicPr>
                      <p:nvPr/>
                    </p:nvPicPr>
                    <p:blipFill>
                      <a:blip r:embed="rId7"/>
                      <a:srcRect/>
                      <a:stretch>
                        <a:fillRect/>
                      </a:stretch>
                    </p:blipFill>
                    <p:spPr bwMode="auto">
                      <a:xfrm>
                        <a:off x="789823" y="5929801"/>
                        <a:ext cx="1639888" cy="319087"/>
                      </a:xfrm>
                      <a:prstGeom prst="rect">
                        <a:avLst/>
                      </a:prstGeom>
                      <a:noFill/>
                      <a:ln>
                        <a:noFill/>
                      </a:ln>
                    </p:spPr>
                  </p:pic>
                </p:oleObj>
              </mc:Fallback>
            </mc:AlternateContent>
          </a:graphicData>
        </a:graphic>
      </p:graphicFrame>
      <p:sp>
        <p:nvSpPr>
          <p:cNvPr id="118" name="Rectángulo 117"/>
          <p:cNvSpPr/>
          <p:nvPr/>
        </p:nvSpPr>
        <p:spPr>
          <a:xfrm>
            <a:off x="6907155" y="3397475"/>
            <a:ext cx="4427784" cy="369332"/>
          </a:xfrm>
          <a:prstGeom prst="rect">
            <a:avLst/>
          </a:prstGeom>
        </p:spPr>
        <p:txBody>
          <a:bodyPr wrap="square">
            <a:spAutoFit/>
          </a:bodyPr>
          <a:lstStyle/>
          <a:p>
            <a:r>
              <a:rPr lang="es-AR" dirty="0">
                <a:solidFill>
                  <a:srgbClr val="FF0000"/>
                </a:solidFill>
              </a:rPr>
              <a:t>Ecuación recursiva de un PI digital.</a:t>
            </a:r>
          </a:p>
        </p:txBody>
      </p:sp>
      <p:sp>
        <p:nvSpPr>
          <p:cNvPr id="119" name="Rectángulo 118"/>
          <p:cNvSpPr/>
          <p:nvPr/>
        </p:nvSpPr>
        <p:spPr>
          <a:xfrm>
            <a:off x="2694945" y="5876721"/>
            <a:ext cx="8430578" cy="369332"/>
          </a:xfrm>
          <a:prstGeom prst="rect">
            <a:avLst/>
          </a:prstGeom>
        </p:spPr>
        <p:txBody>
          <a:bodyPr wrap="none">
            <a:spAutoFit/>
          </a:bodyPr>
          <a:lstStyle/>
          <a:p>
            <a:r>
              <a:rPr lang="es-AR" dirty="0">
                <a:solidFill>
                  <a:schemeClr val="tx1">
                    <a:lumMod val="65000"/>
                    <a:lumOff val="35000"/>
                  </a:schemeClr>
                </a:solidFill>
              </a:rPr>
              <a:t>Actualiza la acción de control anterior, cargándole el valor actual de la misma.</a:t>
            </a:r>
          </a:p>
        </p:txBody>
      </p:sp>
      <p:graphicFrame>
        <p:nvGraphicFramePr>
          <p:cNvPr id="120" name="1 Objeto"/>
          <p:cNvGraphicFramePr>
            <a:graphicFrameLocks noChangeAspect="1"/>
          </p:cNvGraphicFramePr>
          <p:nvPr/>
        </p:nvGraphicFramePr>
        <p:xfrm>
          <a:off x="811213" y="6309299"/>
          <a:ext cx="1597025" cy="319088"/>
        </p:xfrm>
        <a:graphic>
          <a:graphicData uri="http://schemas.openxmlformats.org/presentationml/2006/ole">
            <mc:AlternateContent xmlns:mc="http://schemas.openxmlformats.org/markup-compatibility/2006">
              <mc:Choice xmlns:v="urn:schemas-microsoft-com:vml" Requires="v">
                <p:oleObj spid="_x0000_s503986" name="Equation" r:id="rId8" imgW="952200" imgH="190440" progId="Equation.DSMT4">
                  <p:embed/>
                </p:oleObj>
              </mc:Choice>
              <mc:Fallback>
                <p:oleObj name="Equation" r:id="rId8" imgW="952200" imgH="190440" progId="Equation.DSMT4">
                  <p:embed/>
                  <p:pic>
                    <p:nvPicPr>
                      <p:cNvPr id="120" name="1 Objeto"/>
                      <p:cNvPicPr>
                        <a:picLocks noChangeAspect="1" noChangeArrowheads="1"/>
                      </p:cNvPicPr>
                      <p:nvPr/>
                    </p:nvPicPr>
                    <p:blipFill>
                      <a:blip r:embed="rId9"/>
                      <a:srcRect/>
                      <a:stretch>
                        <a:fillRect/>
                      </a:stretch>
                    </p:blipFill>
                    <p:spPr bwMode="auto">
                      <a:xfrm>
                        <a:off x="811213" y="6309299"/>
                        <a:ext cx="1597025" cy="319088"/>
                      </a:xfrm>
                      <a:prstGeom prst="rect">
                        <a:avLst/>
                      </a:prstGeom>
                      <a:noFill/>
                      <a:ln>
                        <a:noFill/>
                      </a:ln>
                    </p:spPr>
                  </p:pic>
                </p:oleObj>
              </mc:Fallback>
            </mc:AlternateContent>
          </a:graphicData>
        </a:graphic>
      </p:graphicFrame>
      <p:sp>
        <p:nvSpPr>
          <p:cNvPr id="121" name="Rectángulo 120"/>
          <p:cNvSpPr/>
          <p:nvPr/>
        </p:nvSpPr>
        <p:spPr>
          <a:xfrm>
            <a:off x="2691866" y="6273973"/>
            <a:ext cx="6686510" cy="369332"/>
          </a:xfrm>
          <a:prstGeom prst="rect">
            <a:avLst/>
          </a:prstGeom>
        </p:spPr>
        <p:txBody>
          <a:bodyPr wrap="none">
            <a:spAutoFit/>
          </a:bodyPr>
          <a:lstStyle/>
          <a:p>
            <a:r>
              <a:rPr lang="es-AR" dirty="0">
                <a:solidFill>
                  <a:schemeClr val="tx1">
                    <a:lumMod val="65000"/>
                    <a:lumOff val="35000"/>
                  </a:schemeClr>
                </a:solidFill>
              </a:rPr>
              <a:t>Actualiza el error anterior, cargándole el valor actual del mismo.</a:t>
            </a:r>
          </a:p>
        </p:txBody>
      </p:sp>
      <p:sp>
        <p:nvSpPr>
          <p:cNvPr id="17" name="Rectángulo 16"/>
          <p:cNvSpPr/>
          <p:nvPr/>
        </p:nvSpPr>
        <p:spPr>
          <a:xfrm>
            <a:off x="272152" y="4478593"/>
            <a:ext cx="11615047" cy="872034"/>
          </a:xfrm>
          <a:prstGeom prst="rect">
            <a:avLst/>
          </a:prstGeom>
        </p:spPr>
        <p:txBody>
          <a:bodyPr wrap="square">
            <a:spAutoFit/>
          </a:bodyPr>
          <a:lstStyle/>
          <a:p>
            <a:pPr marL="342900" indent="-342900">
              <a:lnSpc>
                <a:spcPct val="150000"/>
              </a:lnSpc>
              <a:buFont typeface="Wingdings" panose="05000000000000000000" pitchFamily="2" charset="2"/>
              <a:buChar char="q"/>
            </a:pPr>
            <a:r>
              <a:rPr lang="es-AR" dirty="0">
                <a:solidFill>
                  <a:srgbClr val="008000"/>
                </a:solidFill>
              </a:rPr>
              <a:t>Actualización de la acción de control calculada, al registro de salida del procesador, según la estrategia configurada.</a:t>
            </a:r>
          </a:p>
        </p:txBody>
      </p:sp>
    </p:spTree>
    <p:extLst>
      <p:ext uri="{BB962C8B-B14F-4D97-AF65-F5344CB8AC3E}">
        <p14:creationId xmlns:p14="http://schemas.microsoft.com/office/powerpoint/2010/main" val="344818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 name="Imagen 1"/>
          <p:cNvPicPr>
            <a:picLocks noChangeAspect="1"/>
          </p:cNvPicPr>
          <p:nvPr/>
        </p:nvPicPr>
        <p:blipFill>
          <a:blip r:embed="rId4"/>
          <a:stretch>
            <a:fillRect/>
          </a:stretch>
        </p:blipFill>
        <p:spPr>
          <a:xfrm>
            <a:off x="6928701" y="1160580"/>
            <a:ext cx="4964477" cy="1565800"/>
          </a:xfrm>
          <a:prstGeom prst="rect">
            <a:avLst/>
          </a:prstGeom>
        </p:spPr>
      </p:pic>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200135" y="1072634"/>
            <a:ext cx="1377300" cy="369332"/>
          </a:xfrm>
          <a:prstGeom prst="rect">
            <a:avLst/>
          </a:prstGeom>
          <a:solidFill>
            <a:schemeClr val="bg2">
              <a:lumMod val="90000"/>
            </a:schemeClr>
          </a:solidFill>
        </p:spPr>
        <p:txBody>
          <a:bodyPr wrap="none">
            <a:spAutoFit/>
          </a:bodyPr>
          <a:lstStyle/>
          <a:p>
            <a:pPr algn="ctr"/>
            <a:r>
              <a:rPr lang="es-AR" b="1" dirty="0">
                <a:solidFill>
                  <a:schemeClr val="accent5">
                    <a:lumMod val="75000"/>
                  </a:schemeClr>
                </a:solidFill>
              </a:rPr>
              <a:t>Definición:</a:t>
            </a:r>
          </a:p>
        </p:txBody>
      </p:sp>
      <p:sp>
        <p:nvSpPr>
          <p:cNvPr id="23" name="Rectángulo 22"/>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136" name="Rectángulo 135"/>
          <p:cNvSpPr/>
          <p:nvPr/>
        </p:nvSpPr>
        <p:spPr>
          <a:xfrm>
            <a:off x="177975" y="1464801"/>
            <a:ext cx="6543335" cy="1323439"/>
          </a:xfrm>
          <a:prstGeom prst="rect">
            <a:avLst/>
          </a:prstGeom>
        </p:spPr>
        <p:txBody>
          <a:bodyPr wrap="square">
            <a:spAutoFit/>
          </a:bodyPr>
          <a:lstStyle/>
          <a:p>
            <a:pPr algn="just"/>
            <a:r>
              <a:rPr lang="es-AR" sz="1600" dirty="0">
                <a:solidFill>
                  <a:srgbClr val="C00000"/>
                </a:solidFill>
              </a:rPr>
              <a:t>El “Tipo” de un sistema continuo está dado por la cantidad de polos en el origen (</a:t>
            </a:r>
            <a:r>
              <a:rPr lang="es-AR" sz="1600" i="1" dirty="0">
                <a:solidFill>
                  <a:srgbClr val="C00000"/>
                </a:solidFill>
                <a:latin typeface="Times New Roman" panose="02020603050405020304" pitchFamily="18" charset="0"/>
                <a:cs typeface="Times New Roman" panose="02020603050405020304" pitchFamily="18" charset="0"/>
              </a:rPr>
              <a:t>s</a:t>
            </a:r>
            <a:r>
              <a:rPr lang="es-AR" sz="1600" dirty="0">
                <a:solidFill>
                  <a:srgbClr val="C00000"/>
                </a:solidFill>
                <a:latin typeface="Times New Roman" panose="02020603050405020304" pitchFamily="18" charset="0"/>
                <a:cs typeface="Times New Roman" panose="02020603050405020304" pitchFamily="18" charset="0"/>
              </a:rPr>
              <a:t> = 0</a:t>
            </a:r>
            <a:r>
              <a:rPr lang="es-AR" sz="1600" dirty="0">
                <a:solidFill>
                  <a:srgbClr val="C00000"/>
                </a:solidFill>
              </a:rPr>
              <a:t>) que posee su FT. Este concepto también se aplica a los sistemas discretos, considerando que para </a:t>
            </a:r>
            <a:r>
              <a:rPr lang="es-AR" sz="1600" i="1" dirty="0">
                <a:solidFill>
                  <a:srgbClr val="C00000"/>
                </a:solidFill>
                <a:latin typeface="Times New Roman" panose="02020603050405020304" pitchFamily="18" charset="0"/>
                <a:cs typeface="Times New Roman" panose="02020603050405020304" pitchFamily="18" charset="0"/>
              </a:rPr>
              <a:t>s</a:t>
            </a:r>
            <a:r>
              <a:rPr lang="es-AR" sz="1600" dirty="0">
                <a:solidFill>
                  <a:srgbClr val="C00000"/>
                </a:solidFill>
                <a:latin typeface="Times New Roman" panose="02020603050405020304" pitchFamily="18" charset="0"/>
                <a:cs typeface="Times New Roman" panose="02020603050405020304" pitchFamily="18" charset="0"/>
              </a:rPr>
              <a:t> = 0 </a:t>
            </a:r>
            <a:r>
              <a:rPr lang="es-AR" sz="1600" dirty="0">
                <a:solidFill>
                  <a:srgbClr val="C00000"/>
                </a:solidFill>
              </a:rPr>
              <a:t>es</a:t>
            </a:r>
            <a:r>
              <a:rPr lang="es-AR" sz="1600" i="1" dirty="0">
                <a:solidFill>
                  <a:srgbClr val="C00000"/>
                </a:solidFill>
              </a:rPr>
              <a:t> </a:t>
            </a:r>
            <a:r>
              <a:rPr lang="es-AR" sz="1600" i="1" dirty="0">
                <a:solidFill>
                  <a:srgbClr val="C00000"/>
                </a:solidFill>
                <a:latin typeface="Times New Roman" panose="02020603050405020304" pitchFamily="18" charset="0"/>
                <a:cs typeface="Times New Roman" panose="02020603050405020304" pitchFamily="18" charset="0"/>
              </a:rPr>
              <a:t>z </a:t>
            </a:r>
            <a:r>
              <a:rPr lang="es-AR" sz="1600" dirty="0">
                <a:solidFill>
                  <a:srgbClr val="C00000"/>
                </a:solidFill>
                <a:latin typeface="Times New Roman" panose="02020603050405020304" pitchFamily="18" charset="0"/>
                <a:cs typeface="Times New Roman" panose="02020603050405020304" pitchFamily="18" charset="0"/>
              </a:rPr>
              <a:t>= </a:t>
            </a:r>
            <a:r>
              <a:rPr lang="es-AR" sz="1600" i="1" dirty="0">
                <a:solidFill>
                  <a:srgbClr val="C00000"/>
                </a:solidFill>
                <a:latin typeface="Times New Roman" panose="02020603050405020304" pitchFamily="18" charset="0"/>
                <a:cs typeface="Times New Roman" panose="02020603050405020304" pitchFamily="18" charset="0"/>
              </a:rPr>
              <a:t>e</a:t>
            </a:r>
            <a:r>
              <a:rPr lang="es-AR" sz="1600" baseline="30000" dirty="0">
                <a:solidFill>
                  <a:srgbClr val="C00000"/>
                </a:solidFill>
                <a:latin typeface="Times New Roman" panose="02020603050405020304" pitchFamily="18" charset="0"/>
                <a:cs typeface="Times New Roman" panose="02020603050405020304" pitchFamily="18" charset="0"/>
              </a:rPr>
              <a:t>0</a:t>
            </a:r>
            <a:r>
              <a:rPr lang="es-AR" sz="1600" i="1" baseline="30000" dirty="0">
                <a:solidFill>
                  <a:srgbClr val="C00000"/>
                </a:solidFill>
                <a:latin typeface="Times New Roman" panose="02020603050405020304" pitchFamily="18" charset="0"/>
                <a:cs typeface="Times New Roman" panose="02020603050405020304" pitchFamily="18" charset="0"/>
              </a:rPr>
              <a:t>T</a:t>
            </a:r>
            <a:r>
              <a:rPr lang="es-AR" sz="1600" baseline="30000" dirty="0">
                <a:solidFill>
                  <a:srgbClr val="C00000"/>
                </a:solidFill>
                <a:latin typeface="Times New Roman" panose="02020603050405020304" pitchFamily="18" charset="0"/>
                <a:cs typeface="Times New Roman" panose="02020603050405020304" pitchFamily="18" charset="0"/>
              </a:rPr>
              <a:t> </a:t>
            </a:r>
            <a:r>
              <a:rPr lang="es-AR" sz="1600" dirty="0">
                <a:solidFill>
                  <a:srgbClr val="C00000"/>
                </a:solidFill>
                <a:latin typeface="Times New Roman" panose="02020603050405020304" pitchFamily="18" charset="0"/>
                <a:cs typeface="Times New Roman" panose="02020603050405020304" pitchFamily="18" charset="0"/>
              </a:rPr>
              <a:t>= 1</a:t>
            </a:r>
            <a:r>
              <a:rPr lang="es-AR" sz="1600" dirty="0">
                <a:solidFill>
                  <a:srgbClr val="C00000"/>
                </a:solidFill>
              </a:rPr>
              <a:t>. Entonces para un sistema discreto representado por </a:t>
            </a:r>
            <a:r>
              <a:rPr lang="es-AR" sz="1600" i="1" dirty="0" err="1">
                <a:solidFill>
                  <a:srgbClr val="C00000"/>
                </a:solidFill>
                <a:latin typeface="Times New Roman" panose="02020603050405020304" pitchFamily="18" charset="0"/>
                <a:cs typeface="Times New Roman" panose="02020603050405020304" pitchFamily="18" charset="0"/>
              </a:rPr>
              <a:t>G</a:t>
            </a:r>
            <a:r>
              <a:rPr lang="es-AR" sz="1600" i="1" baseline="-25000" dirty="0" err="1">
                <a:solidFill>
                  <a:srgbClr val="C00000"/>
                </a:solidFill>
                <a:latin typeface="Times New Roman" panose="02020603050405020304" pitchFamily="18" charset="0"/>
                <a:cs typeface="Times New Roman" panose="02020603050405020304" pitchFamily="18" charset="0"/>
              </a:rPr>
              <a:t>la</a:t>
            </a:r>
            <a:r>
              <a:rPr lang="es-AR" sz="1600" dirty="0">
                <a:solidFill>
                  <a:srgbClr val="C00000"/>
                </a:solidFill>
                <a:latin typeface="Times New Roman" panose="02020603050405020304" pitchFamily="18" charset="0"/>
                <a:cs typeface="Times New Roman" panose="02020603050405020304" pitchFamily="18" charset="0"/>
              </a:rPr>
              <a:t>(</a:t>
            </a:r>
            <a:r>
              <a:rPr lang="es-AR" sz="1600" i="1" dirty="0">
                <a:solidFill>
                  <a:srgbClr val="C00000"/>
                </a:solidFill>
                <a:latin typeface="Times New Roman" panose="02020603050405020304" pitchFamily="18" charset="0"/>
                <a:cs typeface="Times New Roman" panose="02020603050405020304" pitchFamily="18" charset="0"/>
              </a:rPr>
              <a:t>z</a:t>
            </a:r>
            <a:r>
              <a:rPr lang="es-AR" sz="1600" dirty="0">
                <a:solidFill>
                  <a:srgbClr val="C00000"/>
                </a:solidFill>
                <a:latin typeface="Times New Roman" panose="02020603050405020304" pitchFamily="18" charset="0"/>
                <a:cs typeface="Times New Roman" panose="02020603050405020304" pitchFamily="18" charset="0"/>
              </a:rPr>
              <a:t>)</a:t>
            </a:r>
            <a:r>
              <a:rPr lang="es-AR" sz="1600" dirty="0">
                <a:solidFill>
                  <a:srgbClr val="C00000"/>
                </a:solidFill>
              </a:rPr>
              <a:t>, el tipo del sistema está dado por el número de polos en </a:t>
            </a:r>
            <a:r>
              <a:rPr lang="es-AR" sz="1600" i="1" dirty="0">
                <a:solidFill>
                  <a:srgbClr val="C00000"/>
                </a:solidFill>
                <a:latin typeface="Times New Roman" panose="02020603050405020304" pitchFamily="18" charset="0"/>
                <a:cs typeface="Times New Roman" panose="02020603050405020304" pitchFamily="18" charset="0"/>
              </a:rPr>
              <a:t>z</a:t>
            </a:r>
            <a:r>
              <a:rPr lang="es-AR" sz="1600" dirty="0">
                <a:solidFill>
                  <a:srgbClr val="C00000"/>
                </a:solidFill>
              </a:rPr>
              <a:t> </a:t>
            </a:r>
            <a:r>
              <a:rPr lang="es-AR" sz="1600" dirty="0">
                <a:solidFill>
                  <a:srgbClr val="C00000"/>
                </a:solidFill>
                <a:latin typeface="Times New Roman" panose="02020603050405020304" pitchFamily="18" charset="0"/>
                <a:cs typeface="Times New Roman" panose="02020603050405020304" pitchFamily="18" charset="0"/>
              </a:rPr>
              <a:t>= 1</a:t>
            </a:r>
            <a:r>
              <a:rPr lang="es-AR" sz="1600" dirty="0">
                <a:solidFill>
                  <a:srgbClr val="C00000"/>
                </a:solidFill>
              </a:rPr>
              <a:t>. </a:t>
            </a:r>
            <a:endParaRPr lang="es-AR" sz="1600" i="1" dirty="0">
              <a:solidFill>
                <a:srgbClr val="C00000"/>
              </a:solidFill>
            </a:endParaRP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44</a:t>
            </a:fld>
            <a:endParaRPr lang="es-ES" b="1" dirty="0">
              <a:solidFill>
                <a:schemeClr val="tx1"/>
              </a:solidFill>
            </a:endParaRPr>
          </a:p>
        </p:txBody>
      </p:sp>
      <p:graphicFrame>
        <p:nvGraphicFramePr>
          <p:cNvPr id="117" name="1 Objeto"/>
          <p:cNvGraphicFramePr>
            <a:graphicFrameLocks noChangeAspect="1"/>
          </p:cNvGraphicFramePr>
          <p:nvPr/>
        </p:nvGraphicFramePr>
        <p:xfrm>
          <a:off x="2882320" y="4125093"/>
          <a:ext cx="1684338" cy="633413"/>
        </p:xfrm>
        <a:graphic>
          <a:graphicData uri="http://schemas.openxmlformats.org/presentationml/2006/ole">
            <mc:AlternateContent xmlns:mc="http://schemas.openxmlformats.org/markup-compatibility/2006">
              <mc:Choice xmlns:v="urn:schemas-microsoft-com:vml" Requires="v">
                <p:oleObj spid="_x0000_s505058" name="Equation" r:id="rId5" imgW="1002960" imgH="380880" progId="Equation.DSMT4">
                  <p:embed/>
                </p:oleObj>
              </mc:Choice>
              <mc:Fallback>
                <p:oleObj name="Equation" r:id="rId5" imgW="1002960" imgH="380880" progId="Equation.DSMT4">
                  <p:embed/>
                  <p:pic>
                    <p:nvPicPr>
                      <p:cNvPr id="117" name="1 Objeto"/>
                      <p:cNvPicPr>
                        <a:picLocks noChangeAspect="1" noChangeArrowheads="1"/>
                      </p:cNvPicPr>
                      <p:nvPr/>
                    </p:nvPicPr>
                    <p:blipFill>
                      <a:blip r:embed="rId6"/>
                      <a:srcRect/>
                      <a:stretch>
                        <a:fillRect/>
                      </a:stretch>
                    </p:blipFill>
                    <p:spPr bwMode="auto">
                      <a:xfrm>
                        <a:off x="2882320" y="4125093"/>
                        <a:ext cx="1684338" cy="633413"/>
                      </a:xfrm>
                      <a:prstGeom prst="rect">
                        <a:avLst/>
                      </a:prstGeom>
                      <a:noFill/>
                      <a:ln>
                        <a:noFill/>
                      </a:ln>
                    </p:spPr>
                  </p:pic>
                </p:oleObj>
              </mc:Fallback>
            </mc:AlternateContent>
          </a:graphicData>
        </a:graphic>
      </p:graphicFrame>
      <p:sp>
        <p:nvSpPr>
          <p:cNvPr id="10" name="Abrir llave 9"/>
          <p:cNvSpPr/>
          <p:nvPr/>
        </p:nvSpPr>
        <p:spPr>
          <a:xfrm>
            <a:off x="4119671" y="2864359"/>
            <a:ext cx="64178" cy="559382"/>
          </a:xfrm>
          <a:prstGeom prst="leftBrace">
            <a:avLst>
              <a:gd name="adj1" fmla="val 6458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4" name="Rectángulo 23"/>
          <p:cNvSpPr/>
          <p:nvPr/>
        </p:nvSpPr>
        <p:spPr>
          <a:xfrm>
            <a:off x="4183849" y="2838965"/>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0 </a:t>
            </a:r>
            <a:r>
              <a:rPr lang="es-AR" sz="1600" dirty="0">
                <a:solidFill>
                  <a:srgbClr val="C00000"/>
                </a:solidFill>
                <a:sym typeface="Symbol" panose="05050102010706020507" pitchFamily="18" charset="2"/>
              </a:rPr>
              <a:t></a:t>
            </a:r>
            <a:r>
              <a:rPr lang="es-AR" sz="1600" dirty="0">
                <a:solidFill>
                  <a:srgbClr val="C00000"/>
                </a:solidFill>
              </a:rPr>
              <a:t> Sistema Tipo 0.</a:t>
            </a:r>
          </a:p>
        </p:txBody>
      </p:sp>
      <p:sp>
        <p:nvSpPr>
          <p:cNvPr id="25" name="Rectángulo 24"/>
          <p:cNvSpPr/>
          <p:nvPr/>
        </p:nvSpPr>
        <p:spPr>
          <a:xfrm>
            <a:off x="4183849" y="3142776"/>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1 </a:t>
            </a:r>
            <a:r>
              <a:rPr lang="es-AR" sz="1600" dirty="0">
                <a:solidFill>
                  <a:srgbClr val="C00000"/>
                </a:solidFill>
                <a:sym typeface="Symbol" panose="05050102010706020507" pitchFamily="18" charset="2"/>
              </a:rPr>
              <a:t></a:t>
            </a:r>
            <a:r>
              <a:rPr lang="es-AR" sz="1600" dirty="0">
                <a:solidFill>
                  <a:srgbClr val="C00000"/>
                </a:solidFill>
              </a:rPr>
              <a:t> Sistema Tipo 1.</a:t>
            </a:r>
          </a:p>
        </p:txBody>
      </p:sp>
      <p:sp>
        <p:nvSpPr>
          <p:cNvPr id="26" name="Rectángulo 25"/>
          <p:cNvSpPr/>
          <p:nvPr/>
        </p:nvSpPr>
        <p:spPr>
          <a:xfrm>
            <a:off x="6600901" y="3015767"/>
            <a:ext cx="2458866" cy="338554"/>
          </a:xfrm>
          <a:prstGeom prst="rect">
            <a:avLst/>
          </a:prstGeom>
        </p:spPr>
        <p:txBody>
          <a:bodyPr wrap="square">
            <a:spAutoFit/>
          </a:bodyPr>
          <a:lstStyle/>
          <a:p>
            <a:pPr algn="just"/>
            <a:r>
              <a:rPr lang="es-AR" sz="1600" i="1" dirty="0">
                <a:solidFill>
                  <a:srgbClr val="C00000"/>
                </a:solidFill>
                <a:latin typeface="Times New Roman" panose="02020603050405020304" pitchFamily="18" charset="0"/>
                <a:cs typeface="Times New Roman" panose="02020603050405020304" pitchFamily="18" charset="0"/>
              </a:rPr>
              <a:t>N </a:t>
            </a:r>
            <a:r>
              <a:rPr lang="es-AR" sz="1600" dirty="0">
                <a:solidFill>
                  <a:srgbClr val="C00000"/>
                </a:solidFill>
                <a:latin typeface="Times New Roman" panose="02020603050405020304" pitchFamily="18" charset="0"/>
                <a:cs typeface="Times New Roman" panose="02020603050405020304" pitchFamily="18" charset="0"/>
              </a:rPr>
              <a:t>= 2 </a:t>
            </a:r>
            <a:r>
              <a:rPr lang="es-AR" sz="1600" dirty="0">
                <a:solidFill>
                  <a:srgbClr val="C00000"/>
                </a:solidFill>
                <a:sym typeface="Symbol" panose="05050102010706020507" pitchFamily="18" charset="2"/>
              </a:rPr>
              <a:t></a:t>
            </a:r>
            <a:r>
              <a:rPr lang="es-AR" sz="1600" dirty="0">
                <a:solidFill>
                  <a:srgbClr val="C00000"/>
                </a:solidFill>
              </a:rPr>
              <a:t> Sistema Tipo 2.</a:t>
            </a:r>
          </a:p>
        </p:txBody>
      </p:sp>
      <p:sp>
        <p:nvSpPr>
          <p:cNvPr id="27" name="Rectángulo 26"/>
          <p:cNvSpPr/>
          <p:nvPr/>
        </p:nvSpPr>
        <p:spPr>
          <a:xfrm>
            <a:off x="164045" y="3530593"/>
            <a:ext cx="11693044" cy="584775"/>
          </a:xfrm>
          <a:prstGeom prst="rect">
            <a:avLst/>
          </a:prstGeom>
        </p:spPr>
        <p:txBody>
          <a:bodyPr wrap="square">
            <a:spAutoFit/>
          </a:bodyPr>
          <a:lstStyle/>
          <a:p>
            <a:pPr algn="just"/>
            <a:r>
              <a:rPr lang="es-AR" sz="1600" dirty="0">
                <a:solidFill>
                  <a:srgbClr val="C00000"/>
                </a:solidFill>
              </a:rPr>
              <a:t>Como veremos a continuación, el “Tipo” de sistema define la precisión del mismo en régimen estacionario o permanente.</a:t>
            </a:r>
          </a:p>
          <a:p>
            <a:pPr algn="just"/>
            <a:r>
              <a:rPr lang="es-AR" sz="1600" dirty="0">
                <a:solidFill>
                  <a:srgbClr val="C00000"/>
                </a:solidFill>
              </a:rPr>
              <a:t>Para el sistema de control indicado en la figura anterior se tiene que la FTLC y la FT del error están dadas por:</a:t>
            </a:r>
            <a:endParaRPr lang="es-AR" sz="1600" dirty="0"/>
          </a:p>
        </p:txBody>
      </p:sp>
      <p:graphicFrame>
        <p:nvGraphicFramePr>
          <p:cNvPr id="29" name="1 Objeto"/>
          <p:cNvGraphicFramePr>
            <a:graphicFrameLocks noChangeAspect="1"/>
          </p:cNvGraphicFramePr>
          <p:nvPr/>
        </p:nvGraphicFramePr>
        <p:xfrm>
          <a:off x="4941528" y="4130467"/>
          <a:ext cx="3833812" cy="635000"/>
        </p:xfrm>
        <a:graphic>
          <a:graphicData uri="http://schemas.openxmlformats.org/presentationml/2006/ole">
            <mc:AlternateContent xmlns:mc="http://schemas.openxmlformats.org/markup-compatibility/2006">
              <mc:Choice xmlns:v="urn:schemas-microsoft-com:vml" Requires="v">
                <p:oleObj spid="_x0000_s505059" name="Equation" r:id="rId7" imgW="2286000" imgH="380880" progId="Equation.DSMT4">
                  <p:embed/>
                </p:oleObj>
              </mc:Choice>
              <mc:Fallback>
                <p:oleObj name="Equation" r:id="rId7" imgW="2286000" imgH="380880" progId="Equation.DSMT4">
                  <p:embed/>
                  <p:pic>
                    <p:nvPicPr>
                      <p:cNvPr id="29" name="1 Objeto"/>
                      <p:cNvPicPr>
                        <a:picLocks noChangeAspect="1" noChangeArrowheads="1"/>
                      </p:cNvPicPr>
                      <p:nvPr/>
                    </p:nvPicPr>
                    <p:blipFill>
                      <a:blip r:embed="rId8"/>
                      <a:srcRect/>
                      <a:stretch>
                        <a:fillRect/>
                      </a:stretch>
                    </p:blipFill>
                    <p:spPr bwMode="auto">
                      <a:xfrm>
                        <a:off x="4941528" y="4130467"/>
                        <a:ext cx="3833812" cy="635000"/>
                      </a:xfrm>
                      <a:prstGeom prst="rect">
                        <a:avLst/>
                      </a:prstGeom>
                      <a:noFill/>
                      <a:ln>
                        <a:noFill/>
                      </a:ln>
                    </p:spPr>
                  </p:pic>
                </p:oleObj>
              </mc:Fallback>
            </mc:AlternateContent>
          </a:graphicData>
        </a:graphic>
      </p:graphicFrame>
      <p:sp>
        <p:nvSpPr>
          <p:cNvPr id="30" name="Text Box 3"/>
          <p:cNvSpPr txBox="1">
            <a:spLocks noChangeArrowheads="1"/>
          </p:cNvSpPr>
          <p:nvPr/>
        </p:nvSpPr>
        <p:spPr bwMode="auto">
          <a:xfrm>
            <a:off x="177976" y="4795806"/>
            <a:ext cx="10701763" cy="369332"/>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i="0" dirty="0">
                <a:solidFill>
                  <a:srgbClr val="C00000"/>
                </a:solidFill>
                <a:cs typeface="+mn-cs"/>
              </a:rPr>
              <a:t>Aplicando el </a:t>
            </a:r>
            <a:r>
              <a:rPr lang="es-AR" i="0" u="sng" dirty="0">
                <a:solidFill>
                  <a:srgbClr val="C00000"/>
                </a:solidFill>
                <a:cs typeface="+mn-cs"/>
              </a:rPr>
              <a:t>Teorema del Valor Final</a:t>
            </a:r>
            <a:r>
              <a:rPr lang="es-AR" i="0" dirty="0">
                <a:solidFill>
                  <a:srgbClr val="C00000"/>
                </a:solidFill>
                <a:cs typeface="+mn-cs"/>
              </a:rPr>
              <a:t>, </a:t>
            </a:r>
            <a:r>
              <a:rPr lang="es-AR" dirty="0">
                <a:solidFill>
                  <a:srgbClr val="C00000"/>
                </a:solidFill>
                <a:cs typeface="+mn-cs"/>
              </a:rPr>
              <a:t>se halla el error en estado estacionario del sistema</a:t>
            </a:r>
            <a:r>
              <a:rPr lang="es-AR" i="0" dirty="0">
                <a:solidFill>
                  <a:srgbClr val="C00000"/>
                </a:solidFill>
                <a:cs typeface="+mn-cs"/>
              </a:rPr>
              <a:t>:</a:t>
            </a:r>
          </a:p>
        </p:txBody>
      </p:sp>
      <p:graphicFrame>
        <p:nvGraphicFramePr>
          <p:cNvPr id="35" name="1 Objeto"/>
          <p:cNvGraphicFramePr>
            <a:graphicFrameLocks noChangeAspect="1"/>
          </p:cNvGraphicFramePr>
          <p:nvPr/>
        </p:nvGraphicFramePr>
        <p:xfrm>
          <a:off x="364019" y="2842056"/>
          <a:ext cx="3513138" cy="635000"/>
        </p:xfrm>
        <a:graphic>
          <a:graphicData uri="http://schemas.openxmlformats.org/presentationml/2006/ole">
            <mc:AlternateContent xmlns:mc="http://schemas.openxmlformats.org/markup-compatibility/2006">
              <mc:Choice xmlns:v="urn:schemas-microsoft-com:vml" Requires="v">
                <p:oleObj spid="_x0000_s505060" name="Equation" r:id="rId9" imgW="2095200" imgH="380880" progId="Equation.DSMT4">
                  <p:embed/>
                </p:oleObj>
              </mc:Choice>
              <mc:Fallback>
                <p:oleObj name="Equation" r:id="rId9" imgW="2095200" imgH="380880" progId="Equation.DSMT4">
                  <p:embed/>
                  <p:pic>
                    <p:nvPicPr>
                      <p:cNvPr id="35" name="1 Objeto"/>
                      <p:cNvPicPr>
                        <a:picLocks noChangeAspect="1" noChangeArrowheads="1"/>
                      </p:cNvPicPr>
                      <p:nvPr/>
                    </p:nvPicPr>
                    <p:blipFill>
                      <a:blip r:embed="rId10"/>
                      <a:srcRect/>
                      <a:stretch>
                        <a:fillRect/>
                      </a:stretch>
                    </p:blipFill>
                    <p:spPr bwMode="auto">
                      <a:xfrm>
                        <a:off x="364019" y="2842056"/>
                        <a:ext cx="3513138" cy="635000"/>
                      </a:xfrm>
                      <a:prstGeom prst="rect">
                        <a:avLst/>
                      </a:prstGeom>
                      <a:noFill/>
                      <a:ln>
                        <a:noFill/>
                      </a:ln>
                    </p:spPr>
                  </p:pic>
                </p:oleObj>
              </mc:Fallback>
            </mc:AlternateContent>
          </a:graphicData>
        </a:graphic>
      </p:graphicFrame>
      <p:grpSp>
        <p:nvGrpSpPr>
          <p:cNvPr id="37" name="Grupo 36"/>
          <p:cNvGrpSpPr/>
          <p:nvPr/>
        </p:nvGrpSpPr>
        <p:grpSpPr>
          <a:xfrm>
            <a:off x="1710814" y="5280071"/>
            <a:ext cx="7718322" cy="1365932"/>
            <a:chOff x="1710814" y="5348895"/>
            <a:chExt cx="7718322" cy="1365932"/>
          </a:xfrm>
        </p:grpSpPr>
        <p:sp>
          <p:nvSpPr>
            <p:cNvPr id="38" name="Rectángulo 37"/>
            <p:cNvSpPr/>
            <p:nvPr/>
          </p:nvSpPr>
          <p:spPr>
            <a:xfrm>
              <a:off x="1710814" y="5348895"/>
              <a:ext cx="7718322" cy="13481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39" name="Object 17"/>
            <p:cNvGraphicFramePr>
              <a:graphicFrameLocks noChangeAspect="1"/>
            </p:cNvGraphicFramePr>
            <p:nvPr/>
          </p:nvGraphicFramePr>
          <p:xfrm>
            <a:off x="1760538" y="5445687"/>
            <a:ext cx="7620000" cy="973137"/>
          </p:xfrm>
          <a:graphic>
            <a:graphicData uri="http://schemas.openxmlformats.org/presentationml/2006/ole">
              <mc:AlternateContent xmlns:mc="http://schemas.openxmlformats.org/markup-compatibility/2006">
                <mc:Choice xmlns:v="urn:schemas-microsoft-com:vml" Requires="v">
                  <p:oleObj spid="_x0000_s505061" name="Equation" r:id="rId11" imgW="4279680" imgH="545760" progId="Equation.DSMT4">
                    <p:embed/>
                  </p:oleObj>
                </mc:Choice>
                <mc:Fallback>
                  <p:oleObj name="Equation" r:id="rId11" imgW="4279680" imgH="545760" progId="Equation.DSMT4">
                    <p:embed/>
                    <p:pic>
                      <p:nvPicPr>
                        <p:cNvPr id="39" name="Object 17"/>
                        <p:cNvPicPr>
                          <a:picLocks noChangeAspect="1" noChangeArrowheads="1"/>
                        </p:cNvPicPr>
                        <p:nvPr/>
                      </p:nvPicPr>
                      <p:blipFill>
                        <a:blip r:embed="rId12"/>
                        <a:srcRect/>
                        <a:stretch>
                          <a:fillRect/>
                        </a:stretch>
                      </p:blipFill>
                      <p:spPr bwMode="auto">
                        <a:xfrm>
                          <a:off x="1760538" y="5445687"/>
                          <a:ext cx="7620000" cy="973137"/>
                        </a:xfrm>
                        <a:prstGeom prst="rect">
                          <a:avLst/>
                        </a:prstGeom>
                        <a:noFill/>
                        <a:ln w="12700">
                          <a:solidFill>
                            <a:srgbClr val="FF0000"/>
                          </a:solidFill>
                        </a:ln>
                      </p:spPr>
                    </p:pic>
                  </p:oleObj>
                </mc:Fallback>
              </mc:AlternateContent>
            </a:graphicData>
          </a:graphic>
        </p:graphicFrame>
        <p:sp>
          <p:nvSpPr>
            <p:cNvPr id="40" name="Text Box 3"/>
            <p:cNvSpPr txBox="1">
              <a:spLocks noChangeArrowheads="1"/>
            </p:cNvSpPr>
            <p:nvPr/>
          </p:nvSpPr>
          <p:spPr bwMode="auto">
            <a:xfrm>
              <a:off x="3813577" y="6376273"/>
              <a:ext cx="3512795" cy="338554"/>
            </a:xfrm>
            <a:prstGeom prst="rect">
              <a:avLst/>
            </a:prstGeom>
            <a:noFill/>
            <a:ln w="28575">
              <a:noFill/>
              <a:miter lim="800000"/>
              <a:headEnd/>
              <a:tailEnd/>
            </a:ln>
            <a:effectLst/>
          </p:spPr>
          <p:txBody>
            <a:bodyPr wrap="square">
              <a:spAutoFit/>
            </a:bodyPr>
            <a:lstStyle/>
            <a:p>
              <a:pPr algn="ctr">
                <a:spcBef>
                  <a:spcPct val="50000"/>
                </a:spcBef>
                <a:buClr>
                  <a:srgbClr val="C00000"/>
                </a:buClr>
                <a:buSzPct val="95000"/>
                <a:defRPr/>
              </a:pPr>
              <a:r>
                <a:rPr lang="es-AR" sz="1600" i="0" dirty="0">
                  <a:solidFill>
                    <a:schemeClr val="accent5">
                      <a:lumMod val="75000"/>
                    </a:schemeClr>
                  </a:solidFill>
                  <a:cs typeface="+mn-cs"/>
                </a:rPr>
                <a:t>Error en Estado Estacionario</a:t>
              </a:r>
            </a:p>
          </p:txBody>
        </p:sp>
      </p:grpSp>
    </p:spTree>
    <p:extLst>
      <p:ext uri="{BB962C8B-B14F-4D97-AF65-F5344CB8AC3E}">
        <p14:creationId xmlns:p14="http://schemas.microsoft.com/office/powerpoint/2010/main" val="246765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77976" y="1038405"/>
            <a:ext cx="2185214"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Posición:</a:t>
            </a:r>
          </a:p>
        </p:txBody>
      </p:sp>
      <p:sp>
        <p:nvSpPr>
          <p:cNvPr id="136" name="Rectángulo 135"/>
          <p:cNvSpPr/>
          <p:nvPr/>
        </p:nvSpPr>
        <p:spPr>
          <a:xfrm>
            <a:off x="2486562" y="1038473"/>
            <a:ext cx="3280320" cy="338554"/>
          </a:xfrm>
          <a:prstGeom prst="rect">
            <a:avLst/>
          </a:prstGeom>
        </p:spPr>
        <p:txBody>
          <a:bodyPr wrap="square">
            <a:spAutoFit/>
          </a:bodyPr>
          <a:lstStyle/>
          <a:p>
            <a:pPr algn="just"/>
            <a:r>
              <a:rPr lang="es-AR" sz="1600" dirty="0">
                <a:solidFill>
                  <a:srgbClr val="C00000"/>
                </a:solidFill>
              </a:rPr>
              <a:t>La entrada es un escalón unitario </a:t>
            </a:r>
            <a:endParaRPr lang="es-AR" sz="1600" i="1" dirty="0">
              <a:solidFill>
                <a:srgbClr val="C00000"/>
              </a:solidFill>
            </a:endParaRP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45</a:t>
            </a:fld>
            <a:endParaRPr lang="es-ES" b="1" dirty="0">
              <a:solidFill>
                <a:schemeClr val="tx1"/>
              </a:solidFill>
            </a:endParaRPr>
          </a:p>
        </p:txBody>
      </p:sp>
      <p:graphicFrame>
        <p:nvGraphicFramePr>
          <p:cNvPr id="36" name="Object 17"/>
          <p:cNvGraphicFramePr>
            <a:graphicFrameLocks noChangeAspect="1"/>
          </p:cNvGraphicFramePr>
          <p:nvPr/>
        </p:nvGraphicFramePr>
        <p:xfrm>
          <a:off x="9051925" y="1472052"/>
          <a:ext cx="1493838" cy="452438"/>
        </p:xfrm>
        <a:graphic>
          <a:graphicData uri="http://schemas.openxmlformats.org/presentationml/2006/ole">
            <mc:AlternateContent xmlns:mc="http://schemas.openxmlformats.org/markup-compatibility/2006">
              <mc:Choice xmlns:v="urn:schemas-microsoft-com:vml" Requires="v">
                <p:oleObj spid="_x0000_s506530" name="Equation" r:id="rId4" imgW="838080" imgH="253800" progId="Equation.DSMT4">
                  <p:embed/>
                </p:oleObj>
              </mc:Choice>
              <mc:Fallback>
                <p:oleObj name="Equation" r:id="rId4" imgW="838080" imgH="253800" progId="Equation.DSMT4">
                  <p:embed/>
                  <p:pic>
                    <p:nvPicPr>
                      <p:cNvPr id="36" name="Object 17"/>
                      <p:cNvPicPr>
                        <a:picLocks noChangeAspect="1" noChangeArrowheads="1"/>
                      </p:cNvPicPr>
                      <p:nvPr/>
                    </p:nvPicPr>
                    <p:blipFill>
                      <a:blip r:embed="rId5"/>
                      <a:srcRect/>
                      <a:stretch>
                        <a:fillRect/>
                      </a:stretch>
                    </p:blipFill>
                    <p:spPr bwMode="auto">
                      <a:xfrm>
                        <a:off x="9051925" y="1472052"/>
                        <a:ext cx="1493838" cy="452438"/>
                      </a:xfrm>
                      <a:prstGeom prst="rect">
                        <a:avLst/>
                      </a:prstGeom>
                      <a:noFill/>
                      <a:ln w="12700">
                        <a:noFill/>
                      </a:ln>
                    </p:spPr>
                  </p:pic>
                </p:oleObj>
              </mc:Fallback>
            </mc:AlternateContent>
          </a:graphicData>
        </a:graphic>
      </p:graphicFrame>
      <p:sp>
        <p:nvSpPr>
          <p:cNvPr id="37" name="Text Box 3"/>
          <p:cNvSpPr txBox="1">
            <a:spLocks noChangeArrowheads="1"/>
          </p:cNvSpPr>
          <p:nvPr/>
        </p:nvSpPr>
        <p:spPr bwMode="auto">
          <a:xfrm>
            <a:off x="9035562" y="1855601"/>
            <a:ext cx="2589559"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p</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posición</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38" name="1 Objeto"/>
          <p:cNvGraphicFramePr>
            <a:graphicFrameLocks noChangeAspect="1"/>
          </p:cNvGraphicFramePr>
          <p:nvPr/>
        </p:nvGraphicFramePr>
        <p:xfrm>
          <a:off x="838200" y="1565275"/>
          <a:ext cx="2022475" cy="571500"/>
        </p:xfrm>
        <a:graphic>
          <a:graphicData uri="http://schemas.openxmlformats.org/presentationml/2006/ole">
            <mc:AlternateContent xmlns:mc="http://schemas.openxmlformats.org/markup-compatibility/2006">
              <mc:Choice xmlns:v="urn:schemas-microsoft-com:vml" Requires="v">
                <p:oleObj spid="_x0000_s506531" name="Equation" r:id="rId6" imgW="1206360" imgH="342720" progId="Equation.DSMT4">
                  <p:embed/>
                </p:oleObj>
              </mc:Choice>
              <mc:Fallback>
                <p:oleObj name="Equation" r:id="rId6" imgW="1206360" imgH="342720" progId="Equation.DSMT4">
                  <p:embed/>
                  <p:pic>
                    <p:nvPicPr>
                      <p:cNvPr id="38" name="1 Objeto"/>
                      <p:cNvPicPr>
                        <a:picLocks noChangeAspect="1" noChangeArrowheads="1"/>
                      </p:cNvPicPr>
                      <p:nvPr/>
                    </p:nvPicPr>
                    <p:blipFill>
                      <a:blip r:embed="rId7"/>
                      <a:srcRect/>
                      <a:stretch>
                        <a:fillRect/>
                      </a:stretch>
                    </p:blipFill>
                    <p:spPr bwMode="auto">
                      <a:xfrm>
                        <a:off x="838200" y="1565275"/>
                        <a:ext cx="2022475" cy="571500"/>
                      </a:xfrm>
                      <a:prstGeom prst="rect">
                        <a:avLst/>
                      </a:prstGeom>
                      <a:noFill/>
                      <a:ln>
                        <a:noFill/>
                      </a:ln>
                    </p:spPr>
                  </p:pic>
                </p:oleObj>
              </mc:Fallback>
            </mc:AlternateContent>
          </a:graphicData>
        </a:graphic>
      </p:graphicFrame>
      <p:graphicFrame>
        <p:nvGraphicFramePr>
          <p:cNvPr id="39" name="Object 17"/>
          <p:cNvGraphicFramePr>
            <a:graphicFrameLocks noChangeAspect="1"/>
          </p:cNvGraphicFramePr>
          <p:nvPr/>
        </p:nvGraphicFramePr>
        <p:xfrm>
          <a:off x="3694113" y="1477963"/>
          <a:ext cx="3486150" cy="746125"/>
        </p:xfrm>
        <a:graphic>
          <a:graphicData uri="http://schemas.openxmlformats.org/presentationml/2006/ole">
            <mc:AlternateContent xmlns:mc="http://schemas.openxmlformats.org/markup-compatibility/2006">
              <mc:Choice xmlns:v="urn:schemas-microsoft-com:vml" Requires="v">
                <p:oleObj spid="_x0000_s506532" name="Equation" r:id="rId8" imgW="1955520" imgH="419040" progId="Equation.DSMT4">
                  <p:embed/>
                </p:oleObj>
              </mc:Choice>
              <mc:Fallback>
                <p:oleObj name="Equation" r:id="rId8" imgW="1955520" imgH="419040" progId="Equation.DSMT4">
                  <p:embed/>
                  <p:pic>
                    <p:nvPicPr>
                      <p:cNvPr id="39" name="Object 17"/>
                      <p:cNvPicPr>
                        <a:picLocks noChangeAspect="1" noChangeArrowheads="1"/>
                      </p:cNvPicPr>
                      <p:nvPr/>
                    </p:nvPicPr>
                    <p:blipFill>
                      <a:blip r:embed="rId9"/>
                      <a:srcRect/>
                      <a:stretch>
                        <a:fillRect/>
                      </a:stretch>
                    </p:blipFill>
                    <p:spPr bwMode="auto">
                      <a:xfrm>
                        <a:off x="3694113" y="1477963"/>
                        <a:ext cx="3486150" cy="746125"/>
                      </a:xfrm>
                      <a:prstGeom prst="rect">
                        <a:avLst/>
                      </a:prstGeom>
                      <a:noFill/>
                      <a:ln w="12700">
                        <a:noFill/>
                      </a:ln>
                    </p:spPr>
                  </p:pic>
                </p:oleObj>
              </mc:Fallback>
            </mc:AlternateContent>
          </a:graphicData>
        </a:graphic>
      </p:graphicFrame>
      <p:graphicFrame>
        <p:nvGraphicFramePr>
          <p:cNvPr id="40" name="Object 17"/>
          <p:cNvGraphicFramePr>
            <a:graphicFrameLocks noChangeAspect="1"/>
          </p:cNvGraphicFramePr>
          <p:nvPr/>
        </p:nvGraphicFramePr>
        <p:xfrm>
          <a:off x="7561853" y="1501165"/>
          <a:ext cx="1222375" cy="700087"/>
        </p:xfrm>
        <a:graphic>
          <a:graphicData uri="http://schemas.openxmlformats.org/presentationml/2006/ole">
            <mc:AlternateContent xmlns:mc="http://schemas.openxmlformats.org/markup-compatibility/2006">
              <mc:Choice xmlns:v="urn:schemas-microsoft-com:vml" Requires="v">
                <p:oleObj spid="_x0000_s506533" name="Equation" r:id="rId10" imgW="685800" imgH="393480" progId="Equation.DSMT4">
                  <p:embed/>
                </p:oleObj>
              </mc:Choice>
              <mc:Fallback>
                <p:oleObj name="Equation" r:id="rId10" imgW="685800" imgH="393480" progId="Equation.DSMT4">
                  <p:embed/>
                  <p:pic>
                    <p:nvPicPr>
                      <p:cNvPr id="40" name="Object 17"/>
                      <p:cNvPicPr>
                        <a:picLocks noChangeAspect="1" noChangeArrowheads="1"/>
                      </p:cNvPicPr>
                      <p:nvPr/>
                    </p:nvPicPr>
                    <p:blipFill>
                      <a:blip r:embed="rId11"/>
                      <a:srcRect/>
                      <a:stretch>
                        <a:fillRect/>
                      </a:stretch>
                    </p:blipFill>
                    <p:spPr bwMode="auto">
                      <a:xfrm>
                        <a:off x="7561853" y="1501165"/>
                        <a:ext cx="1222375" cy="700087"/>
                      </a:xfrm>
                      <a:prstGeom prst="rect">
                        <a:avLst/>
                      </a:prstGeom>
                      <a:noFill/>
                      <a:ln w="12700">
                        <a:solidFill>
                          <a:srgbClr val="C00000"/>
                        </a:solidFill>
                      </a:ln>
                    </p:spPr>
                  </p:pic>
                </p:oleObj>
              </mc:Fallback>
            </mc:AlternateContent>
          </a:graphicData>
        </a:graphic>
      </p:graphicFrame>
      <p:sp>
        <p:nvSpPr>
          <p:cNvPr id="41" name="Rectángulo 40"/>
          <p:cNvSpPr/>
          <p:nvPr/>
        </p:nvSpPr>
        <p:spPr>
          <a:xfrm>
            <a:off x="185868" y="2577695"/>
            <a:ext cx="2300694"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Velocidad:</a:t>
            </a:r>
          </a:p>
        </p:txBody>
      </p:sp>
      <p:sp>
        <p:nvSpPr>
          <p:cNvPr id="42" name="Rectángulo 41"/>
          <p:cNvSpPr/>
          <p:nvPr/>
        </p:nvSpPr>
        <p:spPr>
          <a:xfrm>
            <a:off x="2486562" y="2592206"/>
            <a:ext cx="3280320" cy="338554"/>
          </a:xfrm>
          <a:prstGeom prst="rect">
            <a:avLst/>
          </a:prstGeom>
        </p:spPr>
        <p:txBody>
          <a:bodyPr wrap="square">
            <a:spAutoFit/>
          </a:bodyPr>
          <a:lstStyle/>
          <a:p>
            <a:pPr algn="just"/>
            <a:r>
              <a:rPr lang="es-AR" sz="1600" dirty="0">
                <a:solidFill>
                  <a:srgbClr val="C00000"/>
                </a:solidFill>
              </a:rPr>
              <a:t>La entrada es una rampa unitaria </a:t>
            </a:r>
            <a:endParaRPr lang="es-AR" sz="1600" i="1" dirty="0">
              <a:solidFill>
                <a:srgbClr val="C00000"/>
              </a:solidFill>
            </a:endParaRPr>
          </a:p>
        </p:txBody>
      </p:sp>
      <p:graphicFrame>
        <p:nvGraphicFramePr>
          <p:cNvPr id="43" name="Object 17"/>
          <p:cNvGraphicFramePr>
            <a:graphicFrameLocks noChangeAspect="1"/>
          </p:cNvGraphicFramePr>
          <p:nvPr/>
        </p:nvGraphicFramePr>
        <p:xfrm>
          <a:off x="9051925" y="2979013"/>
          <a:ext cx="2354263" cy="611187"/>
        </p:xfrm>
        <a:graphic>
          <a:graphicData uri="http://schemas.openxmlformats.org/presentationml/2006/ole">
            <mc:AlternateContent xmlns:mc="http://schemas.openxmlformats.org/markup-compatibility/2006">
              <mc:Choice xmlns:v="urn:schemas-microsoft-com:vml" Requires="v">
                <p:oleObj spid="_x0000_s506534" name="Equation" r:id="rId12" imgW="1320480" imgH="342720" progId="Equation.DSMT4">
                  <p:embed/>
                </p:oleObj>
              </mc:Choice>
              <mc:Fallback>
                <p:oleObj name="Equation" r:id="rId12" imgW="1320480" imgH="342720" progId="Equation.DSMT4">
                  <p:embed/>
                  <p:pic>
                    <p:nvPicPr>
                      <p:cNvPr id="43" name="Object 17"/>
                      <p:cNvPicPr>
                        <a:picLocks noChangeAspect="1" noChangeArrowheads="1"/>
                      </p:cNvPicPr>
                      <p:nvPr/>
                    </p:nvPicPr>
                    <p:blipFill>
                      <a:blip r:embed="rId13"/>
                      <a:srcRect/>
                      <a:stretch>
                        <a:fillRect/>
                      </a:stretch>
                    </p:blipFill>
                    <p:spPr bwMode="auto">
                      <a:xfrm>
                        <a:off x="9051925" y="2979013"/>
                        <a:ext cx="2354263" cy="611187"/>
                      </a:xfrm>
                      <a:prstGeom prst="rect">
                        <a:avLst/>
                      </a:prstGeom>
                      <a:noFill/>
                      <a:ln w="12700">
                        <a:noFill/>
                      </a:ln>
                    </p:spPr>
                  </p:pic>
                </p:oleObj>
              </mc:Fallback>
            </mc:AlternateContent>
          </a:graphicData>
        </a:graphic>
      </p:graphicFrame>
      <p:sp>
        <p:nvSpPr>
          <p:cNvPr id="44" name="Text Box 3"/>
          <p:cNvSpPr txBox="1">
            <a:spLocks noChangeArrowheads="1"/>
          </p:cNvSpPr>
          <p:nvPr/>
        </p:nvSpPr>
        <p:spPr bwMode="auto">
          <a:xfrm>
            <a:off x="9035562" y="3581621"/>
            <a:ext cx="2666135"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velocidad</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45" name="1 Objeto"/>
          <p:cNvGraphicFramePr>
            <a:graphicFrameLocks noChangeAspect="1"/>
          </p:cNvGraphicFramePr>
          <p:nvPr/>
        </p:nvGraphicFramePr>
        <p:xfrm>
          <a:off x="677863" y="3187700"/>
          <a:ext cx="2533650" cy="635000"/>
        </p:xfrm>
        <a:graphic>
          <a:graphicData uri="http://schemas.openxmlformats.org/presentationml/2006/ole">
            <mc:AlternateContent xmlns:mc="http://schemas.openxmlformats.org/markup-compatibility/2006">
              <mc:Choice xmlns:v="urn:schemas-microsoft-com:vml" Requires="v">
                <p:oleObj spid="_x0000_s506535" name="Equation" r:id="rId14" imgW="1511280" imgH="380880" progId="Equation.DSMT4">
                  <p:embed/>
                </p:oleObj>
              </mc:Choice>
              <mc:Fallback>
                <p:oleObj name="Equation" r:id="rId14" imgW="1511280" imgH="380880" progId="Equation.DSMT4">
                  <p:embed/>
                  <p:pic>
                    <p:nvPicPr>
                      <p:cNvPr id="45" name="1 Objeto"/>
                      <p:cNvPicPr>
                        <a:picLocks noChangeAspect="1" noChangeArrowheads="1"/>
                      </p:cNvPicPr>
                      <p:nvPr/>
                    </p:nvPicPr>
                    <p:blipFill>
                      <a:blip r:embed="rId15"/>
                      <a:srcRect/>
                      <a:stretch>
                        <a:fillRect/>
                      </a:stretch>
                    </p:blipFill>
                    <p:spPr bwMode="auto">
                      <a:xfrm>
                        <a:off x="677863" y="3187700"/>
                        <a:ext cx="2533650" cy="635000"/>
                      </a:xfrm>
                      <a:prstGeom prst="rect">
                        <a:avLst/>
                      </a:prstGeom>
                      <a:noFill/>
                      <a:ln>
                        <a:noFill/>
                      </a:ln>
                    </p:spPr>
                  </p:pic>
                </p:oleObj>
              </mc:Fallback>
            </mc:AlternateContent>
          </a:graphicData>
        </a:graphic>
      </p:graphicFrame>
      <p:graphicFrame>
        <p:nvGraphicFramePr>
          <p:cNvPr id="46" name="Object 17"/>
          <p:cNvGraphicFramePr>
            <a:graphicFrameLocks noChangeAspect="1"/>
          </p:cNvGraphicFramePr>
          <p:nvPr/>
        </p:nvGraphicFramePr>
        <p:xfrm>
          <a:off x="3694113" y="3131413"/>
          <a:ext cx="3573463" cy="746125"/>
        </p:xfrm>
        <a:graphic>
          <a:graphicData uri="http://schemas.openxmlformats.org/presentationml/2006/ole">
            <mc:AlternateContent xmlns:mc="http://schemas.openxmlformats.org/markup-compatibility/2006">
              <mc:Choice xmlns:v="urn:schemas-microsoft-com:vml" Requires="v">
                <p:oleObj spid="_x0000_s506536" name="Equation" r:id="rId16" imgW="2006280" imgH="419040" progId="Equation.DSMT4">
                  <p:embed/>
                </p:oleObj>
              </mc:Choice>
              <mc:Fallback>
                <p:oleObj name="Equation" r:id="rId16" imgW="2006280" imgH="419040" progId="Equation.DSMT4">
                  <p:embed/>
                  <p:pic>
                    <p:nvPicPr>
                      <p:cNvPr id="46" name="Object 17"/>
                      <p:cNvPicPr>
                        <a:picLocks noChangeAspect="1" noChangeArrowheads="1"/>
                      </p:cNvPicPr>
                      <p:nvPr/>
                    </p:nvPicPr>
                    <p:blipFill>
                      <a:blip r:embed="rId17"/>
                      <a:srcRect/>
                      <a:stretch>
                        <a:fillRect/>
                      </a:stretch>
                    </p:blipFill>
                    <p:spPr bwMode="auto">
                      <a:xfrm>
                        <a:off x="3694113" y="3131413"/>
                        <a:ext cx="3573463" cy="746125"/>
                      </a:xfrm>
                      <a:prstGeom prst="rect">
                        <a:avLst/>
                      </a:prstGeom>
                      <a:noFill/>
                      <a:ln w="12700">
                        <a:noFill/>
                      </a:ln>
                    </p:spPr>
                  </p:pic>
                </p:oleObj>
              </mc:Fallback>
            </mc:AlternateContent>
          </a:graphicData>
        </a:graphic>
      </p:graphicFrame>
      <p:graphicFrame>
        <p:nvGraphicFramePr>
          <p:cNvPr id="47" name="Object 17"/>
          <p:cNvGraphicFramePr>
            <a:graphicFrameLocks noChangeAspect="1"/>
          </p:cNvGraphicFramePr>
          <p:nvPr/>
        </p:nvGraphicFramePr>
        <p:xfrm>
          <a:off x="7647149" y="3144485"/>
          <a:ext cx="906463" cy="677862"/>
        </p:xfrm>
        <a:graphic>
          <a:graphicData uri="http://schemas.openxmlformats.org/presentationml/2006/ole">
            <mc:AlternateContent xmlns:mc="http://schemas.openxmlformats.org/markup-compatibility/2006">
              <mc:Choice xmlns:v="urn:schemas-microsoft-com:vml" Requires="v">
                <p:oleObj spid="_x0000_s506537" name="Equation" r:id="rId18" imgW="507960" imgH="380880" progId="Equation.DSMT4">
                  <p:embed/>
                </p:oleObj>
              </mc:Choice>
              <mc:Fallback>
                <p:oleObj name="Equation" r:id="rId18" imgW="507960" imgH="380880" progId="Equation.DSMT4">
                  <p:embed/>
                  <p:pic>
                    <p:nvPicPr>
                      <p:cNvPr id="47" name="Object 17"/>
                      <p:cNvPicPr>
                        <a:picLocks noChangeAspect="1" noChangeArrowheads="1"/>
                      </p:cNvPicPr>
                      <p:nvPr/>
                    </p:nvPicPr>
                    <p:blipFill>
                      <a:blip r:embed="rId19"/>
                      <a:srcRect/>
                      <a:stretch>
                        <a:fillRect/>
                      </a:stretch>
                    </p:blipFill>
                    <p:spPr bwMode="auto">
                      <a:xfrm>
                        <a:off x="7647149" y="3144485"/>
                        <a:ext cx="906463" cy="677862"/>
                      </a:xfrm>
                      <a:prstGeom prst="rect">
                        <a:avLst/>
                      </a:prstGeom>
                      <a:noFill/>
                      <a:ln w="12700">
                        <a:solidFill>
                          <a:srgbClr val="C00000"/>
                        </a:solidFill>
                      </a:ln>
                    </p:spPr>
                  </p:pic>
                </p:oleObj>
              </mc:Fallback>
            </mc:AlternateContent>
          </a:graphicData>
        </a:graphic>
      </p:graphicFrame>
      <p:sp>
        <p:nvSpPr>
          <p:cNvPr id="48" name="Rectángulo 47"/>
          <p:cNvSpPr/>
          <p:nvPr/>
        </p:nvSpPr>
        <p:spPr>
          <a:xfrm>
            <a:off x="177976" y="4200861"/>
            <a:ext cx="2522870" cy="369332"/>
          </a:xfrm>
          <a:prstGeom prst="rect">
            <a:avLst/>
          </a:prstGeom>
          <a:solidFill>
            <a:schemeClr val="accent4">
              <a:lumMod val="60000"/>
              <a:lumOff val="40000"/>
            </a:schemeClr>
          </a:solidFill>
        </p:spPr>
        <p:txBody>
          <a:bodyPr wrap="none">
            <a:spAutoFit/>
          </a:bodyPr>
          <a:lstStyle/>
          <a:p>
            <a:pPr algn="ctr"/>
            <a:r>
              <a:rPr lang="es-AR" b="1" dirty="0">
                <a:solidFill>
                  <a:schemeClr val="accent5">
                    <a:lumMod val="75000"/>
                  </a:schemeClr>
                </a:solidFill>
              </a:rPr>
              <a:t>Error de Aceleración:</a:t>
            </a:r>
          </a:p>
        </p:txBody>
      </p:sp>
      <p:sp>
        <p:nvSpPr>
          <p:cNvPr id="49" name="Rectángulo 48"/>
          <p:cNvSpPr/>
          <p:nvPr/>
        </p:nvSpPr>
        <p:spPr>
          <a:xfrm>
            <a:off x="2700846" y="4216179"/>
            <a:ext cx="3483138" cy="338554"/>
          </a:xfrm>
          <a:prstGeom prst="rect">
            <a:avLst/>
          </a:prstGeom>
        </p:spPr>
        <p:txBody>
          <a:bodyPr wrap="square">
            <a:spAutoFit/>
          </a:bodyPr>
          <a:lstStyle/>
          <a:p>
            <a:pPr algn="just"/>
            <a:r>
              <a:rPr lang="es-AR" sz="1600" dirty="0">
                <a:solidFill>
                  <a:srgbClr val="C00000"/>
                </a:solidFill>
              </a:rPr>
              <a:t>La entrada es una parábola</a:t>
            </a:r>
            <a:endParaRPr lang="es-AR" sz="1600" i="1" dirty="0">
              <a:solidFill>
                <a:srgbClr val="C00000"/>
              </a:solidFill>
            </a:endParaRPr>
          </a:p>
        </p:txBody>
      </p:sp>
      <p:graphicFrame>
        <p:nvGraphicFramePr>
          <p:cNvPr id="50" name="Object 17"/>
          <p:cNvGraphicFramePr>
            <a:graphicFrameLocks noChangeAspect="1"/>
          </p:cNvGraphicFramePr>
          <p:nvPr/>
        </p:nvGraphicFramePr>
        <p:xfrm>
          <a:off x="9051925" y="4593500"/>
          <a:ext cx="2625725" cy="611188"/>
        </p:xfrm>
        <a:graphic>
          <a:graphicData uri="http://schemas.openxmlformats.org/presentationml/2006/ole">
            <mc:AlternateContent xmlns:mc="http://schemas.openxmlformats.org/markup-compatibility/2006">
              <mc:Choice xmlns:v="urn:schemas-microsoft-com:vml" Requires="v">
                <p:oleObj spid="_x0000_s506538" name="Equation" r:id="rId20" imgW="1473120" imgH="342720" progId="Equation.DSMT4">
                  <p:embed/>
                </p:oleObj>
              </mc:Choice>
              <mc:Fallback>
                <p:oleObj name="Equation" r:id="rId20" imgW="1473120" imgH="342720" progId="Equation.DSMT4">
                  <p:embed/>
                  <p:pic>
                    <p:nvPicPr>
                      <p:cNvPr id="50" name="Object 17"/>
                      <p:cNvPicPr>
                        <a:picLocks noChangeAspect="1" noChangeArrowheads="1"/>
                      </p:cNvPicPr>
                      <p:nvPr/>
                    </p:nvPicPr>
                    <p:blipFill>
                      <a:blip r:embed="rId21"/>
                      <a:srcRect/>
                      <a:stretch>
                        <a:fillRect/>
                      </a:stretch>
                    </p:blipFill>
                    <p:spPr bwMode="auto">
                      <a:xfrm>
                        <a:off x="9051925" y="4593500"/>
                        <a:ext cx="2625725" cy="611188"/>
                      </a:xfrm>
                      <a:prstGeom prst="rect">
                        <a:avLst/>
                      </a:prstGeom>
                      <a:noFill/>
                      <a:ln w="12700">
                        <a:noFill/>
                      </a:ln>
                    </p:spPr>
                  </p:pic>
                </p:oleObj>
              </mc:Fallback>
            </mc:AlternateContent>
          </a:graphicData>
        </a:graphic>
      </p:graphicFrame>
      <p:sp>
        <p:nvSpPr>
          <p:cNvPr id="51" name="Text Box 3"/>
          <p:cNvSpPr txBox="1">
            <a:spLocks noChangeArrowheads="1"/>
          </p:cNvSpPr>
          <p:nvPr/>
        </p:nvSpPr>
        <p:spPr bwMode="auto">
          <a:xfrm>
            <a:off x="9035562" y="5196734"/>
            <a:ext cx="2785648" cy="338554"/>
          </a:xfrm>
          <a:prstGeom prst="rect">
            <a:avLst/>
          </a:prstGeom>
          <a:noFill/>
          <a:ln w="28575">
            <a:noFill/>
            <a:miter lim="800000"/>
            <a:headEnd/>
            <a:tailEnd/>
          </a:ln>
          <a:effectLst/>
        </p:spPr>
        <p:txBody>
          <a:bodyPr wrap="square">
            <a:spAutoFit/>
          </a:bodyPr>
          <a:lstStyle/>
          <a:p>
            <a:pPr algn="just">
              <a:spcBef>
                <a:spcPct val="50000"/>
              </a:spcBef>
              <a:buClr>
                <a:srgbClr val="C00000"/>
              </a:buClr>
              <a:buSzPct val="95000"/>
              <a:defRPr/>
            </a:pPr>
            <a:r>
              <a:rPr lang="es-AR" sz="1600" i="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K</a:t>
            </a:r>
            <a:r>
              <a:rPr lang="es-AR" sz="1600" i="1" baseline="-250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a:t>
            </a:r>
            <a:r>
              <a:rPr lang="es-AR" sz="1600" i="0" dirty="0">
                <a:solidFill>
                  <a:srgbClr val="FF0000"/>
                </a:solidFill>
                <a:cs typeface="+mn-cs"/>
                <a:sym typeface="Symbol" panose="05050102010706020507" pitchFamily="18" charset="2"/>
              </a:rPr>
              <a:t>: </a:t>
            </a:r>
            <a:r>
              <a:rPr lang="es-AR" sz="1600" i="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Cte. de error de aceleración</a:t>
            </a:r>
            <a:endParaRPr lang="es-AR" sz="1600" i="0" dirty="0">
              <a:solidFill>
                <a:srgbClr val="FF0000"/>
              </a:solidFill>
              <a:latin typeface="Times New Roman" panose="02020603050405020304" pitchFamily="18" charset="0"/>
              <a:cs typeface="Times New Roman" panose="02020603050405020304" pitchFamily="18" charset="0"/>
            </a:endParaRPr>
          </a:p>
        </p:txBody>
      </p:sp>
      <p:graphicFrame>
        <p:nvGraphicFramePr>
          <p:cNvPr id="52" name="1 Objeto"/>
          <p:cNvGraphicFramePr>
            <a:graphicFrameLocks noChangeAspect="1"/>
          </p:cNvGraphicFramePr>
          <p:nvPr/>
        </p:nvGraphicFramePr>
        <p:xfrm>
          <a:off x="396875" y="4794250"/>
          <a:ext cx="3084513" cy="655638"/>
        </p:xfrm>
        <a:graphic>
          <a:graphicData uri="http://schemas.openxmlformats.org/presentationml/2006/ole">
            <mc:AlternateContent xmlns:mc="http://schemas.openxmlformats.org/markup-compatibility/2006">
              <mc:Choice xmlns:v="urn:schemas-microsoft-com:vml" Requires="v">
                <p:oleObj spid="_x0000_s506539" name="Equation" r:id="rId22" imgW="1841400" imgH="393480" progId="Equation.DSMT4">
                  <p:embed/>
                </p:oleObj>
              </mc:Choice>
              <mc:Fallback>
                <p:oleObj name="Equation" r:id="rId22" imgW="1841400" imgH="393480" progId="Equation.DSMT4">
                  <p:embed/>
                  <p:pic>
                    <p:nvPicPr>
                      <p:cNvPr id="52" name="1 Objeto"/>
                      <p:cNvPicPr>
                        <a:picLocks noChangeAspect="1" noChangeArrowheads="1"/>
                      </p:cNvPicPr>
                      <p:nvPr/>
                    </p:nvPicPr>
                    <p:blipFill>
                      <a:blip r:embed="rId23"/>
                      <a:srcRect/>
                      <a:stretch>
                        <a:fillRect/>
                      </a:stretch>
                    </p:blipFill>
                    <p:spPr bwMode="auto">
                      <a:xfrm>
                        <a:off x="396875" y="4794250"/>
                        <a:ext cx="3084513" cy="655638"/>
                      </a:xfrm>
                      <a:prstGeom prst="rect">
                        <a:avLst/>
                      </a:prstGeom>
                      <a:noFill/>
                      <a:ln>
                        <a:noFill/>
                      </a:ln>
                    </p:spPr>
                  </p:pic>
                </p:oleObj>
              </mc:Fallback>
            </mc:AlternateContent>
          </a:graphicData>
        </a:graphic>
      </p:graphicFrame>
      <p:graphicFrame>
        <p:nvGraphicFramePr>
          <p:cNvPr id="53" name="Object 17"/>
          <p:cNvGraphicFramePr>
            <a:graphicFrameLocks noChangeAspect="1"/>
          </p:cNvGraphicFramePr>
          <p:nvPr/>
        </p:nvGraphicFramePr>
        <p:xfrm>
          <a:off x="3694113" y="4745900"/>
          <a:ext cx="3867150" cy="746125"/>
        </p:xfrm>
        <a:graphic>
          <a:graphicData uri="http://schemas.openxmlformats.org/presentationml/2006/ole">
            <mc:AlternateContent xmlns:mc="http://schemas.openxmlformats.org/markup-compatibility/2006">
              <mc:Choice xmlns:v="urn:schemas-microsoft-com:vml" Requires="v">
                <p:oleObj spid="_x0000_s506540" name="Equation" r:id="rId24" imgW="2171520" imgH="419040" progId="Equation.DSMT4">
                  <p:embed/>
                </p:oleObj>
              </mc:Choice>
              <mc:Fallback>
                <p:oleObj name="Equation" r:id="rId24" imgW="2171520" imgH="419040" progId="Equation.DSMT4">
                  <p:embed/>
                  <p:pic>
                    <p:nvPicPr>
                      <p:cNvPr id="53" name="Object 17"/>
                      <p:cNvPicPr>
                        <a:picLocks noChangeAspect="1" noChangeArrowheads="1"/>
                      </p:cNvPicPr>
                      <p:nvPr/>
                    </p:nvPicPr>
                    <p:blipFill>
                      <a:blip r:embed="rId25"/>
                      <a:srcRect/>
                      <a:stretch>
                        <a:fillRect/>
                      </a:stretch>
                    </p:blipFill>
                    <p:spPr bwMode="auto">
                      <a:xfrm>
                        <a:off x="3694113" y="4745900"/>
                        <a:ext cx="3867150" cy="746125"/>
                      </a:xfrm>
                      <a:prstGeom prst="rect">
                        <a:avLst/>
                      </a:prstGeom>
                      <a:noFill/>
                      <a:ln w="12700">
                        <a:noFill/>
                      </a:ln>
                    </p:spPr>
                  </p:pic>
                </p:oleObj>
              </mc:Fallback>
            </mc:AlternateContent>
          </a:graphicData>
        </a:graphic>
      </p:graphicFrame>
      <p:graphicFrame>
        <p:nvGraphicFramePr>
          <p:cNvPr id="54" name="Object 17"/>
          <p:cNvGraphicFramePr>
            <a:graphicFrameLocks noChangeAspect="1"/>
          </p:cNvGraphicFramePr>
          <p:nvPr/>
        </p:nvGraphicFramePr>
        <p:xfrm>
          <a:off x="7627938" y="4760188"/>
          <a:ext cx="930275" cy="677862"/>
        </p:xfrm>
        <a:graphic>
          <a:graphicData uri="http://schemas.openxmlformats.org/presentationml/2006/ole">
            <mc:AlternateContent xmlns:mc="http://schemas.openxmlformats.org/markup-compatibility/2006">
              <mc:Choice xmlns:v="urn:schemas-microsoft-com:vml" Requires="v">
                <p:oleObj spid="_x0000_s506541" name="Equation" r:id="rId26" imgW="520560" imgH="380880" progId="Equation.DSMT4">
                  <p:embed/>
                </p:oleObj>
              </mc:Choice>
              <mc:Fallback>
                <p:oleObj name="Equation" r:id="rId26" imgW="520560" imgH="380880" progId="Equation.DSMT4">
                  <p:embed/>
                  <p:pic>
                    <p:nvPicPr>
                      <p:cNvPr id="54" name="Object 17"/>
                      <p:cNvPicPr>
                        <a:picLocks noChangeAspect="1" noChangeArrowheads="1"/>
                      </p:cNvPicPr>
                      <p:nvPr/>
                    </p:nvPicPr>
                    <p:blipFill>
                      <a:blip r:embed="rId27"/>
                      <a:srcRect/>
                      <a:stretch>
                        <a:fillRect/>
                      </a:stretch>
                    </p:blipFill>
                    <p:spPr bwMode="auto">
                      <a:xfrm>
                        <a:off x="7627938" y="4760188"/>
                        <a:ext cx="930275" cy="677862"/>
                      </a:xfrm>
                      <a:prstGeom prst="rect">
                        <a:avLst/>
                      </a:prstGeom>
                      <a:noFill/>
                      <a:ln w="12700">
                        <a:solidFill>
                          <a:srgbClr val="C00000"/>
                        </a:solidFill>
                      </a:ln>
                    </p:spPr>
                  </p:pic>
                </p:oleObj>
              </mc:Fallback>
            </mc:AlternateContent>
          </a:graphicData>
        </a:graphic>
      </p:graphicFrame>
      <p:grpSp>
        <p:nvGrpSpPr>
          <p:cNvPr id="55" name="Grupo 54"/>
          <p:cNvGrpSpPr/>
          <p:nvPr/>
        </p:nvGrpSpPr>
        <p:grpSpPr>
          <a:xfrm>
            <a:off x="625475" y="5863537"/>
            <a:ext cx="10801200" cy="498089"/>
            <a:chOff x="695400" y="6243279"/>
            <a:chExt cx="10801200" cy="498089"/>
          </a:xfrm>
        </p:grpSpPr>
        <p:sp>
          <p:nvSpPr>
            <p:cNvPr id="56" name="Rectángulo 55"/>
            <p:cNvSpPr/>
            <p:nvPr/>
          </p:nvSpPr>
          <p:spPr>
            <a:xfrm>
              <a:off x="695400" y="6243279"/>
              <a:ext cx="10801200" cy="498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Text Box 3"/>
            <p:cNvSpPr txBox="1">
              <a:spLocks noChangeArrowheads="1"/>
            </p:cNvSpPr>
            <p:nvPr/>
          </p:nvSpPr>
          <p:spPr bwMode="auto">
            <a:xfrm>
              <a:off x="884618" y="6307657"/>
              <a:ext cx="10422765" cy="369332"/>
            </a:xfrm>
            <a:prstGeom prst="rect">
              <a:avLst/>
            </a:prstGeom>
            <a:noFill/>
            <a:ln w="28575">
              <a:noFill/>
              <a:miter lim="800000"/>
              <a:headEnd/>
              <a:tailEnd/>
            </a:ln>
            <a:effectLst/>
          </p:spPr>
          <p:txBody>
            <a:bodyPr wrap="square">
              <a:spAutoFit/>
            </a:bodyPr>
            <a:lstStyle/>
            <a:p>
              <a:pPr algn="ctr">
                <a:spcBef>
                  <a:spcPct val="50000"/>
                </a:spcBef>
                <a:buClr>
                  <a:srgbClr val="C00000"/>
                </a:buClr>
                <a:buSzPct val="95000"/>
                <a:defRPr/>
              </a:pPr>
              <a:r>
                <a:rPr lang="es-AR" b="1" i="0" u="sng" dirty="0">
                  <a:solidFill>
                    <a:schemeClr val="accent6">
                      <a:lumMod val="50000"/>
                    </a:schemeClr>
                  </a:solidFill>
                  <a:cs typeface="+mn-cs"/>
                </a:rPr>
                <a:t>Constantes de Error</a:t>
              </a:r>
              <a:r>
                <a:rPr lang="es-AR" b="1" i="0" dirty="0">
                  <a:solidFill>
                    <a:schemeClr val="accent6">
                      <a:lumMod val="50000"/>
                    </a:schemeClr>
                  </a:solidFill>
                  <a:cs typeface="+mn-cs"/>
                </a:rPr>
                <a:t>: </a:t>
              </a:r>
              <a:r>
                <a:rPr lang="es-AR" i="0" dirty="0">
                  <a:solidFill>
                    <a:schemeClr val="accent6">
                      <a:lumMod val="50000"/>
                    </a:schemeClr>
                  </a:solidFill>
                  <a:cs typeface="+mn-cs"/>
                </a:rPr>
                <a:t>Cuanto mayor es el valor de la constante, menor es el error correspondiente.</a:t>
              </a:r>
            </a:p>
          </p:txBody>
        </p:sp>
      </p:grpSp>
      <p:sp>
        <p:nvSpPr>
          <p:cNvPr id="30" name="Rectángulo 29"/>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109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267145" y="932057"/>
            <a:ext cx="1673856" cy="461665"/>
          </a:xfrm>
          <a:prstGeom prst="rect">
            <a:avLst/>
          </a:prstGeom>
          <a:solidFill>
            <a:schemeClr val="accent4">
              <a:lumMod val="60000"/>
              <a:lumOff val="40000"/>
            </a:schemeClr>
          </a:solidFill>
        </p:spPr>
        <p:txBody>
          <a:bodyPr wrap="none">
            <a:spAutoFit/>
          </a:bodyPr>
          <a:lstStyle/>
          <a:p>
            <a:pPr algn="ctr"/>
            <a:r>
              <a:rPr lang="es-AR" sz="2400" b="1" dirty="0">
                <a:solidFill>
                  <a:schemeClr val="accent5">
                    <a:lumMod val="75000"/>
                  </a:schemeClr>
                </a:solidFill>
              </a:rPr>
              <a:t>Resumen:</a:t>
            </a:r>
          </a:p>
        </p:txBody>
      </p:sp>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46</a:t>
            </a:fld>
            <a:endParaRPr lang="es-ES" b="1" dirty="0">
              <a:solidFill>
                <a:schemeClr val="tx1"/>
              </a:solidFill>
            </a:endParaRPr>
          </a:p>
        </p:txBody>
      </p:sp>
      <p:graphicFrame>
        <p:nvGraphicFramePr>
          <p:cNvPr id="33" name="Tabla 32"/>
          <p:cNvGraphicFramePr>
            <a:graphicFrameLocks noGrp="1"/>
          </p:cNvGraphicFramePr>
          <p:nvPr/>
        </p:nvGraphicFramePr>
        <p:xfrm>
          <a:off x="258839" y="1710848"/>
          <a:ext cx="11711196" cy="4991555"/>
        </p:xfrm>
        <a:graphic>
          <a:graphicData uri="http://schemas.openxmlformats.org/drawingml/2006/table">
            <a:tbl>
              <a:tblPr firstRow="1" bandRow="1">
                <a:tableStyleId>{5C22544A-7EE6-4342-B048-85BDC9FD1C3A}</a:tableStyleId>
              </a:tblPr>
              <a:tblGrid>
                <a:gridCol w="2927799">
                  <a:extLst>
                    <a:ext uri="{9D8B030D-6E8A-4147-A177-3AD203B41FA5}">
                      <a16:colId xmlns:a16="http://schemas.microsoft.com/office/drawing/2014/main" val="2938698602"/>
                    </a:ext>
                  </a:extLst>
                </a:gridCol>
                <a:gridCol w="2927799">
                  <a:extLst>
                    <a:ext uri="{9D8B030D-6E8A-4147-A177-3AD203B41FA5}">
                      <a16:colId xmlns:a16="http://schemas.microsoft.com/office/drawing/2014/main" val="4173791974"/>
                    </a:ext>
                  </a:extLst>
                </a:gridCol>
                <a:gridCol w="2927799">
                  <a:extLst>
                    <a:ext uri="{9D8B030D-6E8A-4147-A177-3AD203B41FA5}">
                      <a16:colId xmlns:a16="http://schemas.microsoft.com/office/drawing/2014/main" val="2248560402"/>
                    </a:ext>
                  </a:extLst>
                </a:gridCol>
                <a:gridCol w="2927799">
                  <a:extLst>
                    <a:ext uri="{9D8B030D-6E8A-4147-A177-3AD203B41FA5}">
                      <a16:colId xmlns:a16="http://schemas.microsoft.com/office/drawing/2014/main" val="2194141273"/>
                    </a:ext>
                  </a:extLst>
                </a:gridCol>
              </a:tblGrid>
              <a:tr h="998311">
                <a:tc>
                  <a:txBody>
                    <a:bodyPr/>
                    <a:lstStyle/>
                    <a:p>
                      <a:pPr algn="ctr"/>
                      <a:r>
                        <a:rPr lang="es-AR" sz="2800" b="0" dirty="0">
                          <a:latin typeface="Arial" panose="020B0604020202020204" pitchFamily="34" charset="0"/>
                          <a:cs typeface="Arial" panose="020B0604020202020204" pitchFamily="34" charset="0"/>
                        </a:rPr>
                        <a:t>Sistema</a:t>
                      </a:r>
                    </a:p>
                  </a:txBody>
                  <a:tcPr anchor="ctr"/>
                </a:tc>
                <a:tc>
                  <a:txBody>
                    <a:bodyPr/>
                    <a:lstStyle/>
                    <a:p>
                      <a:pPr algn="ctr"/>
                      <a:r>
                        <a:rPr lang="es-AR" sz="2800" b="0" i="0" dirty="0">
                          <a:latin typeface="Arial" panose="020B0604020202020204" pitchFamily="34" charset="0"/>
                          <a:cs typeface="Arial" panose="020B0604020202020204" pitchFamily="34" charset="0"/>
                        </a:rPr>
                        <a:t>Entrada</a:t>
                      </a:r>
                      <a:endParaRPr lang="es-AR" sz="2800" b="0" i="0" baseline="0" dirty="0">
                        <a:latin typeface="Arial" panose="020B0604020202020204" pitchFamily="34" charset="0"/>
                        <a:cs typeface="Arial" panose="020B0604020202020204" pitchFamily="34" charset="0"/>
                      </a:endParaRPr>
                    </a:p>
                    <a:p>
                      <a:pPr algn="ctr"/>
                      <a:r>
                        <a:rPr lang="es-AR" sz="2800" b="0" i="0" baseline="0" dirty="0">
                          <a:latin typeface="Arial" panose="020B0604020202020204" pitchFamily="34" charset="0"/>
                          <a:cs typeface="Arial" panose="020B0604020202020204" pitchFamily="34" charset="0"/>
                        </a:rPr>
                        <a:t>Escalón</a:t>
                      </a:r>
                      <a:endParaRPr lang="es-AR" sz="2800" b="0" i="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800" b="0" i="0" dirty="0">
                          <a:latin typeface="Arial" panose="020B0604020202020204" pitchFamily="34" charset="0"/>
                          <a:cs typeface="Arial" panose="020B0604020202020204" pitchFamily="34" charset="0"/>
                        </a:rPr>
                        <a:t>Entrada</a:t>
                      </a:r>
                      <a:endParaRPr lang="es-AR" sz="2800" b="0" i="0" baseline="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AR" sz="2800" b="0" i="0" baseline="0" dirty="0">
                          <a:latin typeface="Arial" panose="020B0604020202020204" pitchFamily="34" charset="0"/>
                          <a:cs typeface="Arial" panose="020B0604020202020204" pitchFamily="34" charset="0"/>
                        </a:rPr>
                        <a:t>Rampa</a:t>
                      </a:r>
                      <a:endParaRPr lang="es-AR" sz="2800" b="0" i="0" dirty="0">
                        <a:latin typeface="Arial" panose="020B0604020202020204" pitchFamily="34" charset="0"/>
                        <a:cs typeface="Arial" panose="020B0604020202020204" pitchFamily="34" charset="0"/>
                      </a:endParaRPr>
                    </a:p>
                  </a:txBody>
                  <a:tcPr anchor="ctr"/>
                </a:tc>
                <a:tc>
                  <a:txBody>
                    <a:bodyPr/>
                    <a:lstStyle/>
                    <a:p>
                      <a:pPr algn="ctr"/>
                      <a:r>
                        <a:rPr lang="es-AR" sz="2800" b="0" dirty="0">
                          <a:latin typeface="Arial" panose="020B0604020202020204" pitchFamily="34" charset="0"/>
                          <a:cs typeface="Arial" panose="020B0604020202020204" pitchFamily="34" charset="0"/>
                        </a:rPr>
                        <a:t>Entrada Parábola </a:t>
                      </a:r>
                    </a:p>
                  </a:txBody>
                  <a:tcPr anchor="ctr"/>
                </a:tc>
                <a:extLst>
                  <a:ext uri="{0D108BD9-81ED-4DB2-BD59-A6C34878D82A}">
                    <a16:rowId xmlns:a16="http://schemas.microsoft.com/office/drawing/2014/main" val="2925692955"/>
                  </a:ext>
                </a:extLst>
              </a:tr>
              <a:tr h="998311">
                <a:tc>
                  <a:txBody>
                    <a:bodyPr/>
                    <a:lstStyle/>
                    <a:p>
                      <a:pPr algn="ctr"/>
                      <a:r>
                        <a:rPr lang="es-AR" sz="2400" b="1" dirty="0">
                          <a:latin typeface="Arial" panose="020B0604020202020204" pitchFamily="34" charset="0"/>
                          <a:cs typeface="Arial" panose="020B0604020202020204" pitchFamily="34" charset="0"/>
                        </a:rPr>
                        <a:t>TIPO 0</a:t>
                      </a:r>
                    </a:p>
                  </a:txBody>
                  <a:tcPr anchor="ctr"/>
                </a:tc>
                <a:tc>
                  <a:txBody>
                    <a:bodyPr/>
                    <a:lstStyle/>
                    <a:p>
                      <a:endParaRPr lang="es-AR" dirty="0"/>
                    </a:p>
                  </a:txBody>
                  <a:tcPr/>
                </a:tc>
                <a:tc>
                  <a:txBody>
                    <a:bodyPr/>
                    <a:lstStyle/>
                    <a:p>
                      <a:endParaRPr lang="es-AR" dirty="0"/>
                    </a:p>
                  </a:txBody>
                  <a:tcPr/>
                </a:tc>
                <a:tc>
                  <a:txBody>
                    <a:bodyPr/>
                    <a:lstStyle/>
                    <a:p>
                      <a:endParaRPr lang="es-AR"/>
                    </a:p>
                  </a:txBody>
                  <a:tcPr/>
                </a:tc>
                <a:extLst>
                  <a:ext uri="{0D108BD9-81ED-4DB2-BD59-A6C34878D82A}">
                    <a16:rowId xmlns:a16="http://schemas.microsoft.com/office/drawing/2014/main" val="3985619523"/>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1</a:t>
                      </a:r>
                    </a:p>
                  </a:txBody>
                  <a:tcPr anchor="ctr"/>
                </a:tc>
                <a:tc>
                  <a:txBody>
                    <a:bodyPr/>
                    <a:lstStyle/>
                    <a:p>
                      <a:endParaRPr lang="es-AR"/>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671863266"/>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2</a:t>
                      </a:r>
                    </a:p>
                  </a:txBody>
                  <a:tcPr anchor="ct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476270654"/>
                  </a:ext>
                </a:extLst>
              </a:tr>
              <a:tr h="998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2400" b="1" dirty="0">
                          <a:latin typeface="Arial" panose="020B0604020202020204" pitchFamily="34" charset="0"/>
                          <a:cs typeface="Arial" panose="020B0604020202020204" pitchFamily="34" charset="0"/>
                        </a:rPr>
                        <a:t>TIPO 3</a:t>
                      </a:r>
                    </a:p>
                  </a:txBody>
                  <a:tcPr anchor="ctr"/>
                </a:tc>
                <a:tc>
                  <a:txBody>
                    <a:bodyPr/>
                    <a:lstStyle/>
                    <a:p>
                      <a:endParaRPr lang="es-AR" dirty="0"/>
                    </a:p>
                  </a:txBody>
                  <a:tcPr/>
                </a:tc>
                <a:tc>
                  <a:txBody>
                    <a:bodyPr/>
                    <a:lstStyle/>
                    <a:p>
                      <a:endParaRPr lang="es-AR"/>
                    </a:p>
                  </a:txBody>
                  <a:tcPr/>
                </a:tc>
                <a:tc>
                  <a:txBody>
                    <a:bodyPr/>
                    <a:lstStyle/>
                    <a:p>
                      <a:endParaRPr lang="es-AR" dirty="0"/>
                    </a:p>
                  </a:txBody>
                  <a:tcPr/>
                </a:tc>
                <a:extLst>
                  <a:ext uri="{0D108BD9-81ED-4DB2-BD59-A6C34878D82A}">
                    <a16:rowId xmlns:a16="http://schemas.microsoft.com/office/drawing/2014/main" val="3798731801"/>
                  </a:ext>
                </a:extLst>
              </a:tr>
            </a:tbl>
          </a:graphicData>
        </a:graphic>
      </p:graphicFrame>
      <p:grpSp>
        <p:nvGrpSpPr>
          <p:cNvPr id="34" name="Grupo 33"/>
          <p:cNvGrpSpPr/>
          <p:nvPr/>
        </p:nvGrpSpPr>
        <p:grpSpPr>
          <a:xfrm>
            <a:off x="3306125" y="2790968"/>
            <a:ext cx="8265392" cy="3544935"/>
            <a:chOff x="3287688" y="2564904"/>
            <a:chExt cx="8265392" cy="3544935"/>
          </a:xfrm>
        </p:grpSpPr>
        <p:graphicFrame>
          <p:nvGraphicFramePr>
            <p:cNvPr id="35" name="Object 17"/>
            <p:cNvGraphicFramePr>
              <a:graphicFrameLocks noChangeAspect="1"/>
            </p:cNvGraphicFramePr>
            <p:nvPr/>
          </p:nvGraphicFramePr>
          <p:xfrm>
            <a:off x="3287688" y="2564904"/>
            <a:ext cx="2625725" cy="790575"/>
          </p:xfrm>
          <a:graphic>
            <a:graphicData uri="http://schemas.openxmlformats.org/presentationml/2006/ole">
              <mc:AlternateContent xmlns:mc="http://schemas.openxmlformats.org/markup-compatibility/2006">
                <mc:Choice xmlns:v="urn:schemas-microsoft-com:vml" Requires="v">
                  <p:oleObj spid="_x0000_s507554" name="Equation" r:id="rId4" imgW="1473120" imgH="444240" progId="Equation.DSMT4">
                    <p:embed/>
                  </p:oleObj>
                </mc:Choice>
                <mc:Fallback>
                  <p:oleObj name="Equation" r:id="rId4" imgW="1473120" imgH="444240" progId="Equation.DSMT4">
                    <p:embed/>
                    <p:pic>
                      <p:nvPicPr>
                        <p:cNvPr id="35" name="Object 17"/>
                        <p:cNvPicPr>
                          <a:picLocks noChangeAspect="1" noChangeArrowheads="1"/>
                        </p:cNvPicPr>
                        <p:nvPr/>
                      </p:nvPicPr>
                      <p:blipFill>
                        <a:blip r:embed="rId5"/>
                        <a:srcRect/>
                        <a:stretch>
                          <a:fillRect/>
                        </a:stretch>
                      </p:blipFill>
                      <p:spPr bwMode="auto">
                        <a:xfrm>
                          <a:off x="3287688" y="2564904"/>
                          <a:ext cx="2625725" cy="790575"/>
                        </a:xfrm>
                        <a:prstGeom prst="rect">
                          <a:avLst/>
                        </a:prstGeom>
                        <a:noFill/>
                        <a:ln w="12700">
                          <a:noFill/>
                        </a:ln>
                      </p:spPr>
                    </p:pic>
                  </p:oleObj>
                </mc:Fallback>
              </mc:AlternateContent>
            </a:graphicData>
          </a:graphic>
        </p:graphicFrame>
        <p:graphicFrame>
          <p:nvGraphicFramePr>
            <p:cNvPr id="58" name="Object 17"/>
            <p:cNvGraphicFramePr>
              <a:graphicFrameLocks noChangeAspect="1"/>
            </p:cNvGraphicFramePr>
            <p:nvPr/>
          </p:nvGraphicFramePr>
          <p:xfrm>
            <a:off x="6680172" y="2756991"/>
            <a:ext cx="1965325" cy="406400"/>
          </p:xfrm>
          <a:graphic>
            <a:graphicData uri="http://schemas.openxmlformats.org/presentationml/2006/ole">
              <mc:AlternateContent xmlns:mc="http://schemas.openxmlformats.org/markup-compatibility/2006">
                <mc:Choice xmlns:v="urn:schemas-microsoft-com:vml" Requires="v">
                  <p:oleObj spid="_x0000_s507555" name="Equation" r:id="rId6" imgW="1104840" imgH="228600" progId="Equation.DSMT4">
                    <p:embed/>
                  </p:oleObj>
                </mc:Choice>
                <mc:Fallback>
                  <p:oleObj name="Equation" r:id="rId6" imgW="1104840" imgH="228600" progId="Equation.DSMT4">
                    <p:embed/>
                    <p:pic>
                      <p:nvPicPr>
                        <p:cNvPr id="58" name="Object 17"/>
                        <p:cNvPicPr>
                          <a:picLocks noChangeAspect="1" noChangeArrowheads="1"/>
                        </p:cNvPicPr>
                        <p:nvPr/>
                      </p:nvPicPr>
                      <p:blipFill>
                        <a:blip r:embed="rId7"/>
                        <a:srcRect/>
                        <a:stretch>
                          <a:fillRect/>
                        </a:stretch>
                      </p:blipFill>
                      <p:spPr bwMode="auto">
                        <a:xfrm>
                          <a:off x="6680172" y="2756991"/>
                          <a:ext cx="1965325" cy="406400"/>
                        </a:xfrm>
                        <a:prstGeom prst="rect">
                          <a:avLst/>
                        </a:prstGeom>
                        <a:noFill/>
                        <a:ln w="12700">
                          <a:noFill/>
                        </a:ln>
                      </p:spPr>
                    </p:pic>
                  </p:oleObj>
                </mc:Fallback>
              </mc:AlternateContent>
            </a:graphicData>
          </a:graphic>
        </p:graphicFrame>
        <p:graphicFrame>
          <p:nvGraphicFramePr>
            <p:cNvPr id="59" name="Object 17"/>
            <p:cNvGraphicFramePr>
              <a:graphicFrameLocks noChangeAspect="1"/>
            </p:cNvGraphicFramePr>
            <p:nvPr/>
          </p:nvGraphicFramePr>
          <p:xfrm>
            <a:off x="3593282" y="3780756"/>
            <a:ext cx="2014537" cy="428625"/>
          </p:xfrm>
          <a:graphic>
            <a:graphicData uri="http://schemas.openxmlformats.org/presentationml/2006/ole">
              <mc:AlternateContent xmlns:mc="http://schemas.openxmlformats.org/markup-compatibility/2006">
                <mc:Choice xmlns:v="urn:schemas-microsoft-com:vml" Requires="v">
                  <p:oleObj spid="_x0000_s507556" name="Equation" r:id="rId8" imgW="1130040" imgH="241200" progId="Equation.DSMT4">
                    <p:embed/>
                  </p:oleObj>
                </mc:Choice>
                <mc:Fallback>
                  <p:oleObj name="Equation" r:id="rId8" imgW="1130040" imgH="241200" progId="Equation.DSMT4">
                    <p:embed/>
                    <p:pic>
                      <p:nvPicPr>
                        <p:cNvPr id="59" name="Object 17"/>
                        <p:cNvPicPr>
                          <a:picLocks noChangeAspect="1" noChangeArrowheads="1"/>
                        </p:cNvPicPr>
                        <p:nvPr/>
                      </p:nvPicPr>
                      <p:blipFill>
                        <a:blip r:embed="rId9"/>
                        <a:srcRect/>
                        <a:stretch>
                          <a:fillRect/>
                        </a:stretch>
                      </p:blipFill>
                      <p:spPr bwMode="auto">
                        <a:xfrm>
                          <a:off x="3593282" y="3780756"/>
                          <a:ext cx="2014537" cy="428625"/>
                        </a:xfrm>
                        <a:prstGeom prst="rect">
                          <a:avLst/>
                        </a:prstGeom>
                        <a:noFill/>
                        <a:ln w="12700">
                          <a:noFill/>
                        </a:ln>
                      </p:spPr>
                    </p:pic>
                  </p:oleObj>
                </mc:Fallback>
              </mc:AlternateContent>
            </a:graphicData>
          </a:graphic>
        </p:graphicFrame>
        <p:graphicFrame>
          <p:nvGraphicFramePr>
            <p:cNvPr id="60" name="Object 17"/>
            <p:cNvGraphicFramePr>
              <a:graphicFrameLocks noChangeAspect="1"/>
            </p:cNvGraphicFramePr>
            <p:nvPr/>
          </p:nvGraphicFramePr>
          <p:xfrm>
            <a:off x="3593282" y="4717653"/>
            <a:ext cx="2014537" cy="428625"/>
          </p:xfrm>
          <a:graphic>
            <a:graphicData uri="http://schemas.openxmlformats.org/presentationml/2006/ole">
              <mc:AlternateContent xmlns:mc="http://schemas.openxmlformats.org/markup-compatibility/2006">
                <mc:Choice xmlns:v="urn:schemas-microsoft-com:vml" Requires="v">
                  <p:oleObj spid="_x0000_s507557" name="Equation" r:id="rId10" imgW="1130040" imgH="241200" progId="Equation.DSMT4">
                    <p:embed/>
                  </p:oleObj>
                </mc:Choice>
                <mc:Fallback>
                  <p:oleObj name="Equation" r:id="rId10" imgW="1130040" imgH="241200" progId="Equation.DSMT4">
                    <p:embed/>
                    <p:pic>
                      <p:nvPicPr>
                        <p:cNvPr id="60" name="Object 17"/>
                        <p:cNvPicPr>
                          <a:picLocks noChangeAspect="1" noChangeArrowheads="1"/>
                        </p:cNvPicPr>
                        <p:nvPr/>
                      </p:nvPicPr>
                      <p:blipFill>
                        <a:blip r:embed="rId9"/>
                        <a:srcRect/>
                        <a:stretch>
                          <a:fillRect/>
                        </a:stretch>
                      </p:blipFill>
                      <p:spPr bwMode="auto">
                        <a:xfrm>
                          <a:off x="3593282" y="4717653"/>
                          <a:ext cx="2014537" cy="428625"/>
                        </a:xfrm>
                        <a:prstGeom prst="rect">
                          <a:avLst/>
                        </a:prstGeom>
                        <a:noFill/>
                        <a:ln w="12700">
                          <a:noFill/>
                        </a:ln>
                      </p:spPr>
                    </p:pic>
                  </p:oleObj>
                </mc:Fallback>
              </mc:AlternateContent>
            </a:graphicData>
          </a:graphic>
        </p:graphicFrame>
        <p:graphicFrame>
          <p:nvGraphicFramePr>
            <p:cNvPr id="61" name="Object 17"/>
            <p:cNvGraphicFramePr>
              <a:graphicFrameLocks noChangeAspect="1"/>
            </p:cNvGraphicFramePr>
            <p:nvPr/>
          </p:nvGraphicFramePr>
          <p:xfrm>
            <a:off x="6601590" y="3645024"/>
            <a:ext cx="2122488" cy="700088"/>
          </p:xfrm>
          <a:graphic>
            <a:graphicData uri="http://schemas.openxmlformats.org/presentationml/2006/ole">
              <mc:AlternateContent xmlns:mc="http://schemas.openxmlformats.org/markup-compatibility/2006">
                <mc:Choice xmlns:v="urn:schemas-microsoft-com:vml" Requires="v">
                  <p:oleObj spid="_x0000_s507558" name="Equation" r:id="rId11" imgW="1193760" imgH="393480" progId="Equation.DSMT4">
                    <p:embed/>
                  </p:oleObj>
                </mc:Choice>
                <mc:Fallback>
                  <p:oleObj name="Equation" r:id="rId11" imgW="1193760" imgH="393480" progId="Equation.DSMT4">
                    <p:embed/>
                    <p:pic>
                      <p:nvPicPr>
                        <p:cNvPr id="61" name="Object 17"/>
                        <p:cNvPicPr>
                          <a:picLocks noChangeAspect="1" noChangeArrowheads="1"/>
                        </p:cNvPicPr>
                        <p:nvPr/>
                      </p:nvPicPr>
                      <p:blipFill>
                        <a:blip r:embed="rId12"/>
                        <a:srcRect/>
                        <a:stretch>
                          <a:fillRect/>
                        </a:stretch>
                      </p:blipFill>
                      <p:spPr bwMode="auto">
                        <a:xfrm>
                          <a:off x="6601590" y="3645024"/>
                          <a:ext cx="2122488" cy="700088"/>
                        </a:xfrm>
                        <a:prstGeom prst="rect">
                          <a:avLst/>
                        </a:prstGeom>
                        <a:noFill/>
                        <a:ln w="12700">
                          <a:noFill/>
                        </a:ln>
                      </p:spPr>
                    </p:pic>
                  </p:oleObj>
                </mc:Fallback>
              </mc:AlternateContent>
            </a:graphicData>
          </a:graphic>
        </p:graphicFrame>
        <p:graphicFrame>
          <p:nvGraphicFramePr>
            <p:cNvPr id="62" name="Object 17"/>
            <p:cNvGraphicFramePr>
              <a:graphicFrameLocks noChangeAspect="1"/>
            </p:cNvGraphicFramePr>
            <p:nvPr/>
          </p:nvGraphicFramePr>
          <p:xfrm>
            <a:off x="6680172" y="4728765"/>
            <a:ext cx="1965325" cy="406400"/>
          </p:xfrm>
          <a:graphic>
            <a:graphicData uri="http://schemas.openxmlformats.org/presentationml/2006/ole">
              <mc:AlternateContent xmlns:mc="http://schemas.openxmlformats.org/markup-compatibility/2006">
                <mc:Choice xmlns:v="urn:schemas-microsoft-com:vml" Requires="v">
                  <p:oleObj spid="_x0000_s507559" name="Equation" r:id="rId13" imgW="1104840" imgH="228600" progId="Equation.DSMT4">
                    <p:embed/>
                  </p:oleObj>
                </mc:Choice>
                <mc:Fallback>
                  <p:oleObj name="Equation" r:id="rId13" imgW="1104840" imgH="228600" progId="Equation.DSMT4">
                    <p:embed/>
                    <p:pic>
                      <p:nvPicPr>
                        <p:cNvPr id="62" name="Object 17"/>
                        <p:cNvPicPr>
                          <a:picLocks noChangeAspect="1" noChangeArrowheads="1"/>
                        </p:cNvPicPr>
                        <p:nvPr/>
                      </p:nvPicPr>
                      <p:blipFill>
                        <a:blip r:embed="rId14"/>
                        <a:srcRect/>
                        <a:stretch>
                          <a:fillRect/>
                        </a:stretch>
                      </p:blipFill>
                      <p:spPr bwMode="auto">
                        <a:xfrm>
                          <a:off x="6680172" y="4728765"/>
                          <a:ext cx="1965325" cy="406400"/>
                        </a:xfrm>
                        <a:prstGeom prst="rect">
                          <a:avLst/>
                        </a:prstGeom>
                        <a:noFill/>
                        <a:ln w="12700">
                          <a:noFill/>
                        </a:ln>
                      </p:spPr>
                    </p:pic>
                  </p:oleObj>
                </mc:Fallback>
              </mc:AlternateContent>
            </a:graphicData>
          </a:graphic>
        </p:graphicFrame>
        <p:graphicFrame>
          <p:nvGraphicFramePr>
            <p:cNvPr id="63" name="Object 17"/>
            <p:cNvGraphicFramePr>
              <a:graphicFrameLocks noChangeAspect="1"/>
            </p:cNvGraphicFramePr>
            <p:nvPr/>
          </p:nvGraphicFramePr>
          <p:xfrm>
            <a:off x="9486156" y="2756991"/>
            <a:ext cx="1989137" cy="406400"/>
          </p:xfrm>
          <a:graphic>
            <a:graphicData uri="http://schemas.openxmlformats.org/presentationml/2006/ole">
              <mc:AlternateContent xmlns:mc="http://schemas.openxmlformats.org/markup-compatibility/2006">
                <mc:Choice xmlns:v="urn:schemas-microsoft-com:vml" Requires="v">
                  <p:oleObj spid="_x0000_s507560" name="Equation" r:id="rId15" imgW="1117440" imgH="228600" progId="Equation.DSMT4">
                    <p:embed/>
                  </p:oleObj>
                </mc:Choice>
                <mc:Fallback>
                  <p:oleObj name="Equation" r:id="rId15" imgW="1117440" imgH="228600" progId="Equation.DSMT4">
                    <p:embed/>
                    <p:pic>
                      <p:nvPicPr>
                        <p:cNvPr id="63" name="Object 17"/>
                        <p:cNvPicPr>
                          <a:picLocks noChangeAspect="1" noChangeArrowheads="1"/>
                        </p:cNvPicPr>
                        <p:nvPr/>
                      </p:nvPicPr>
                      <p:blipFill>
                        <a:blip r:embed="rId16"/>
                        <a:srcRect/>
                        <a:stretch>
                          <a:fillRect/>
                        </a:stretch>
                      </p:blipFill>
                      <p:spPr bwMode="auto">
                        <a:xfrm>
                          <a:off x="9486156" y="2756991"/>
                          <a:ext cx="1989137" cy="406400"/>
                        </a:xfrm>
                        <a:prstGeom prst="rect">
                          <a:avLst/>
                        </a:prstGeom>
                        <a:noFill/>
                        <a:ln w="12700">
                          <a:noFill/>
                        </a:ln>
                      </p:spPr>
                    </p:pic>
                  </p:oleObj>
                </mc:Fallback>
              </mc:AlternateContent>
            </a:graphicData>
          </a:graphic>
        </p:graphicFrame>
        <p:graphicFrame>
          <p:nvGraphicFramePr>
            <p:cNvPr id="64" name="Object 17"/>
            <p:cNvGraphicFramePr>
              <a:graphicFrameLocks noChangeAspect="1"/>
            </p:cNvGraphicFramePr>
            <p:nvPr/>
          </p:nvGraphicFramePr>
          <p:xfrm>
            <a:off x="9486156" y="3791868"/>
            <a:ext cx="1989137" cy="406400"/>
          </p:xfrm>
          <a:graphic>
            <a:graphicData uri="http://schemas.openxmlformats.org/presentationml/2006/ole">
              <mc:AlternateContent xmlns:mc="http://schemas.openxmlformats.org/markup-compatibility/2006">
                <mc:Choice xmlns:v="urn:schemas-microsoft-com:vml" Requires="v">
                  <p:oleObj spid="_x0000_s507561" name="Equation" r:id="rId17" imgW="1117440" imgH="228600" progId="Equation.DSMT4">
                    <p:embed/>
                  </p:oleObj>
                </mc:Choice>
                <mc:Fallback>
                  <p:oleObj name="Equation" r:id="rId17" imgW="1117440" imgH="228600" progId="Equation.DSMT4">
                    <p:embed/>
                    <p:pic>
                      <p:nvPicPr>
                        <p:cNvPr id="64" name="Object 17"/>
                        <p:cNvPicPr>
                          <a:picLocks noChangeAspect="1" noChangeArrowheads="1"/>
                        </p:cNvPicPr>
                        <p:nvPr/>
                      </p:nvPicPr>
                      <p:blipFill>
                        <a:blip r:embed="rId16"/>
                        <a:srcRect/>
                        <a:stretch>
                          <a:fillRect/>
                        </a:stretch>
                      </p:blipFill>
                      <p:spPr bwMode="auto">
                        <a:xfrm>
                          <a:off x="9486156" y="3791868"/>
                          <a:ext cx="1989137" cy="406400"/>
                        </a:xfrm>
                        <a:prstGeom prst="rect">
                          <a:avLst/>
                        </a:prstGeom>
                        <a:noFill/>
                        <a:ln w="12700">
                          <a:noFill/>
                        </a:ln>
                      </p:spPr>
                    </p:pic>
                  </p:oleObj>
                </mc:Fallback>
              </mc:AlternateContent>
            </a:graphicData>
          </a:graphic>
        </p:graphicFrame>
        <p:graphicFrame>
          <p:nvGraphicFramePr>
            <p:cNvPr id="65" name="Object 17"/>
            <p:cNvGraphicFramePr>
              <a:graphicFrameLocks noChangeAspect="1"/>
            </p:cNvGraphicFramePr>
            <p:nvPr/>
          </p:nvGraphicFramePr>
          <p:xfrm>
            <a:off x="9408368" y="4581128"/>
            <a:ext cx="2144712" cy="701675"/>
          </p:xfrm>
          <a:graphic>
            <a:graphicData uri="http://schemas.openxmlformats.org/presentationml/2006/ole">
              <mc:AlternateContent xmlns:mc="http://schemas.openxmlformats.org/markup-compatibility/2006">
                <mc:Choice xmlns:v="urn:schemas-microsoft-com:vml" Requires="v">
                  <p:oleObj spid="_x0000_s507562" name="Equation" r:id="rId18" imgW="1206360" imgH="393480" progId="Equation.DSMT4">
                    <p:embed/>
                  </p:oleObj>
                </mc:Choice>
                <mc:Fallback>
                  <p:oleObj name="Equation" r:id="rId18" imgW="1206360" imgH="393480" progId="Equation.DSMT4">
                    <p:embed/>
                    <p:pic>
                      <p:nvPicPr>
                        <p:cNvPr id="65" name="Object 17"/>
                        <p:cNvPicPr>
                          <a:picLocks noChangeAspect="1" noChangeArrowheads="1"/>
                        </p:cNvPicPr>
                        <p:nvPr/>
                      </p:nvPicPr>
                      <p:blipFill>
                        <a:blip r:embed="rId19"/>
                        <a:srcRect/>
                        <a:stretch>
                          <a:fillRect/>
                        </a:stretch>
                      </p:blipFill>
                      <p:spPr bwMode="auto">
                        <a:xfrm>
                          <a:off x="9408368" y="4581128"/>
                          <a:ext cx="2144712" cy="701675"/>
                        </a:xfrm>
                        <a:prstGeom prst="rect">
                          <a:avLst/>
                        </a:prstGeom>
                        <a:noFill/>
                        <a:ln w="12700">
                          <a:noFill/>
                        </a:ln>
                      </p:spPr>
                    </p:pic>
                  </p:oleObj>
                </mc:Fallback>
              </mc:AlternateContent>
            </a:graphicData>
          </a:graphic>
        </p:graphicFrame>
        <p:graphicFrame>
          <p:nvGraphicFramePr>
            <p:cNvPr id="29" name="Object 17"/>
            <p:cNvGraphicFramePr>
              <a:graphicFrameLocks noChangeAspect="1"/>
            </p:cNvGraphicFramePr>
            <p:nvPr/>
          </p:nvGraphicFramePr>
          <p:xfrm>
            <a:off x="3593282" y="5681214"/>
            <a:ext cx="2014537" cy="428625"/>
          </p:xfrm>
          <a:graphic>
            <a:graphicData uri="http://schemas.openxmlformats.org/presentationml/2006/ole">
              <mc:AlternateContent xmlns:mc="http://schemas.openxmlformats.org/markup-compatibility/2006">
                <mc:Choice xmlns:v="urn:schemas-microsoft-com:vml" Requires="v">
                  <p:oleObj spid="_x0000_s507563" name="Equation" r:id="rId10" imgW="1130040" imgH="241200" progId="Equation.DSMT4">
                    <p:embed/>
                  </p:oleObj>
                </mc:Choice>
                <mc:Fallback>
                  <p:oleObj name="Equation" r:id="rId10" imgW="1130040" imgH="241200" progId="Equation.DSMT4">
                    <p:embed/>
                    <p:pic>
                      <p:nvPicPr>
                        <p:cNvPr id="29" name="Object 17"/>
                        <p:cNvPicPr>
                          <a:picLocks noChangeAspect="1" noChangeArrowheads="1"/>
                        </p:cNvPicPr>
                        <p:nvPr/>
                      </p:nvPicPr>
                      <p:blipFill>
                        <a:blip r:embed="rId9"/>
                        <a:srcRect/>
                        <a:stretch>
                          <a:fillRect/>
                        </a:stretch>
                      </p:blipFill>
                      <p:spPr bwMode="auto">
                        <a:xfrm>
                          <a:off x="3593282" y="5681214"/>
                          <a:ext cx="2014537" cy="428625"/>
                        </a:xfrm>
                        <a:prstGeom prst="rect">
                          <a:avLst/>
                        </a:prstGeom>
                        <a:noFill/>
                        <a:ln w="12700">
                          <a:noFill/>
                        </a:ln>
                      </p:spPr>
                    </p:pic>
                  </p:oleObj>
                </mc:Fallback>
              </mc:AlternateContent>
            </a:graphicData>
          </a:graphic>
        </p:graphicFrame>
        <p:graphicFrame>
          <p:nvGraphicFramePr>
            <p:cNvPr id="30" name="Object 17"/>
            <p:cNvGraphicFramePr>
              <a:graphicFrameLocks noChangeAspect="1"/>
            </p:cNvGraphicFramePr>
            <p:nvPr/>
          </p:nvGraphicFramePr>
          <p:xfrm>
            <a:off x="6680172" y="5692326"/>
            <a:ext cx="1965325" cy="406400"/>
          </p:xfrm>
          <a:graphic>
            <a:graphicData uri="http://schemas.openxmlformats.org/presentationml/2006/ole">
              <mc:AlternateContent xmlns:mc="http://schemas.openxmlformats.org/markup-compatibility/2006">
                <mc:Choice xmlns:v="urn:schemas-microsoft-com:vml" Requires="v">
                  <p:oleObj spid="_x0000_s507564" name="Equation" r:id="rId13" imgW="1104840" imgH="228600" progId="Equation.DSMT4">
                    <p:embed/>
                  </p:oleObj>
                </mc:Choice>
                <mc:Fallback>
                  <p:oleObj name="Equation" r:id="rId13" imgW="1104840" imgH="228600" progId="Equation.DSMT4">
                    <p:embed/>
                    <p:pic>
                      <p:nvPicPr>
                        <p:cNvPr id="30" name="Object 17"/>
                        <p:cNvPicPr>
                          <a:picLocks noChangeAspect="1" noChangeArrowheads="1"/>
                        </p:cNvPicPr>
                        <p:nvPr/>
                      </p:nvPicPr>
                      <p:blipFill>
                        <a:blip r:embed="rId14"/>
                        <a:srcRect/>
                        <a:stretch>
                          <a:fillRect/>
                        </a:stretch>
                      </p:blipFill>
                      <p:spPr bwMode="auto">
                        <a:xfrm>
                          <a:off x="6680172" y="5692326"/>
                          <a:ext cx="1965325" cy="406400"/>
                        </a:xfrm>
                        <a:prstGeom prst="rect">
                          <a:avLst/>
                        </a:prstGeom>
                        <a:noFill/>
                        <a:ln w="12700">
                          <a:noFill/>
                        </a:ln>
                      </p:spPr>
                    </p:pic>
                  </p:oleObj>
                </mc:Fallback>
              </mc:AlternateContent>
            </a:graphicData>
          </a:graphic>
        </p:graphicFrame>
        <p:graphicFrame>
          <p:nvGraphicFramePr>
            <p:cNvPr id="31" name="Object 17"/>
            <p:cNvGraphicFramePr>
              <a:graphicFrameLocks noChangeAspect="1"/>
            </p:cNvGraphicFramePr>
            <p:nvPr/>
          </p:nvGraphicFramePr>
          <p:xfrm>
            <a:off x="9485926" y="5692136"/>
            <a:ext cx="1987550" cy="406400"/>
          </p:xfrm>
          <a:graphic>
            <a:graphicData uri="http://schemas.openxmlformats.org/presentationml/2006/ole">
              <mc:AlternateContent xmlns:mc="http://schemas.openxmlformats.org/markup-compatibility/2006">
                <mc:Choice xmlns:v="urn:schemas-microsoft-com:vml" Requires="v">
                  <p:oleObj spid="_x0000_s507565" name="Equation" r:id="rId20" imgW="1117440" imgH="228600" progId="Equation.DSMT4">
                    <p:embed/>
                  </p:oleObj>
                </mc:Choice>
                <mc:Fallback>
                  <p:oleObj name="Equation" r:id="rId20" imgW="1117440" imgH="228600" progId="Equation.DSMT4">
                    <p:embed/>
                    <p:pic>
                      <p:nvPicPr>
                        <p:cNvPr id="31" name="Object 17"/>
                        <p:cNvPicPr>
                          <a:picLocks noChangeAspect="1" noChangeArrowheads="1"/>
                        </p:cNvPicPr>
                        <p:nvPr/>
                      </p:nvPicPr>
                      <p:blipFill>
                        <a:blip r:embed="rId21"/>
                        <a:srcRect/>
                        <a:stretch>
                          <a:fillRect/>
                        </a:stretch>
                      </p:blipFill>
                      <p:spPr bwMode="auto">
                        <a:xfrm>
                          <a:off x="9485926" y="5692136"/>
                          <a:ext cx="1987550" cy="406400"/>
                        </a:xfrm>
                        <a:prstGeom prst="rect">
                          <a:avLst/>
                        </a:prstGeom>
                        <a:noFill/>
                        <a:ln w="12700">
                          <a:noFill/>
                        </a:ln>
                      </p:spPr>
                    </p:pic>
                  </p:oleObj>
                </mc:Fallback>
              </mc:AlternateContent>
            </a:graphicData>
          </a:graphic>
        </p:graphicFrame>
      </p:grpSp>
      <p:sp>
        <p:nvSpPr>
          <p:cNvPr id="18" name="Rectángulo 17"/>
          <p:cNvSpPr/>
          <p:nvPr/>
        </p:nvSpPr>
        <p:spPr>
          <a:xfrm>
            <a:off x="191344" y="140068"/>
            <a:ext cx="11809312" cy="62875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Error en Estado Estacionario</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4628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818" y="128056"/>
            <a:ext cx="2312574" cy="558486"/>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nSpc>
                <a:spcPct val="90000"/>
              </a:lnSpc>
            </a:pPr>
            <a:r>
              <a:rPr lang="es-AR" sz="2600" b="1" dirty="0">
                <a:solidFill>
                  <a:schemeClr val="bg1"/>
                </a:solidFill>
                <a:latin typeface="Arial" panose="020B0604020202020204" pitchFamily="34" charset="0"/>
                <a:ea typeface="+mj-ea"/>
                <a:cs typeface="Arial" panose="020B0604020202020204" pitchFamily="34" charset="0"/>
              </a:rPr>
              <a:t> Bibliografía</a:t>
            </a:r>
          </a:p>
        </p:txBody>
      </p:sp>
      <p:sp>
        <p:nvSpPr>
          <p:cNvPr id="9" name="Marcador de número de diapositiva 33"/>
          <p:cNvSpPr>
            <a:spLocks noGrp="1"/>
          </p:cNvSpPr>
          <p:nvPr>
            <p:ph type="sldNum" sz="quarter" idx="12"/>
          </p:nvPr>
        </p:nvSpPr>
        <p:spPr>
          <a:xfrm>
            <a:off x="11712624" y="6525345"/>
            <a:ext cx="361108" cy="332656"/>
          </a:xfrm>
        </p:spPr>
        <p:txBody>
          <a:bodyPr/>
          <a:lstStyle/>
          <a:p>
            <a:fld id="{88A92BC7-81EF-4C9F-8DB9-DCAAEE84F0FC}" type="slidenum">
              <a:rPr lang="es-ES" b="1" smtClean="0">
                <a:solidFill>
                  <a:schemeClr val="tx1"/>
                </a:solidFill>
              </a:rPr>
              <a:pPr/>
              <a:t>47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814597"/>
            <a:ext cx="11809312" cy="5858014"/>
          </a:xfrm>
          <a:prstGeom prst="rect">
            <a:avLst/>
          </a:prstGeom>
        </p:spPr>
        <p:txBody>
          <a:bodyPr wrap="square">
            <a:spAutoFit/>
          </a:bodyPr>
          <a:lstStyle/>
          <a:p>
            <a:pPr marL="627063" indent="-627063" algn="just">
              <a:lnSpc>
                <a:spcPct val="150000"/>
              </a:lnSpc>
              <a:spcBef>
                <a:spcPts val="0"/>
              </a:spcBef>
              <a:spcAft>
                <a:spcPts val="0"/>
              </a:spcAft>
              <a:buFont typeface="Wingdings" panose="05000000000000000000" pitchFamily="2" charset="2"/>
              <a:buChar char=""/>
              <a:tabLst>
                <a:tab pos="627063" algn="l"/>
              </a:tabLst>
            </a:pPr>
            <a:r>
              <a:rPr lang="es-AR" b="1" dirty="0">
                <a:solidFill>
                  <a:srgbClr val="C00000"/>
                </a:solidFill>
                <a:ea typeface="Times New Roman" panose="02020603050405020304" pitchFamily="18" charset="0"/>
              </a:rPr>
              <a:t>Linear </a:t>
            </a:r>
            <a:r>
              <a:rPr lang="es-AR" b="1" dirty="0" err="1">
                <a:solidFill>
                  <a:srgbClr val="C00000"/>
                </a:solidFill>
                <a:ea typeface="Times New Roman" panose="02020603050405020304" pitchFamily="18" charset="0"/>
              </a:rPr>
              <a:t>System</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Theory</a:t>
            </a:r>
            <a:r>
              <a:rPr lang="es-AR" b="1" dirty="0">
                <a:solidFill>
                  <a:srgbClr val="C00000"/>
                </a:solidFill>
                <a:ea typeface="Times New Roman" panose="02020603050405020304" pitchFamily="18" charset="0"/>
              </a:rPr>
              <a:t> and </a:t>
            </a:r>
            <a:r>
              <a:rPr lang="es-AR" b="1" dirty="0" err="1">
                <a:solidFill>
                  <a:srgbClr val="C00000"/>
                </a:solidFill>
                <a:ea typeface="Times New Roman" panose="02020603050405020304" pitchFamily="18" charset="0"/>
              </a:rPr>
              <a:t>Design</a:t>
            </a:r>
            <a:r>
              <a:rPr lang="es-AR" b="1" dirty="0">
                <a:solidFill>
                  <a:srgbClr val="C00000"/>
                </a:solidFill>
                <a:ea typeface="Times New Roman" panose="02020603050405020304" pitchFamily="18" charset="0"/>
              </a:rPr>
              <a:t>, 3th ed., Chi-</a:t>
            </a:r>
            <a:r>
              <a:rPr lang="es-AR" b="1" dirty="0" err="1">
                <a:solidFill>
                  <a:srgbClr val="C00000"/>
                </a:solidFill>
                <a:ea typeface="Times New Roman" panose="02020603050405020304" pitchFamily="18" charset="0"/>
              </a:rPr>
              <a:t>Tsong</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Chen</a:t>
            </a:r>
            <a:r>
              <a:rPr lang="es-AR" dirty="0">
                <a:solidFill>
                  <a:srgbClr val="C00000"/>
                </a:solidFill>
                <a:ea typeface="Times New Roman" panose="02020603050405020304" pitchFamily="18" charset="0"/>
              </a:rPr>
              <a:t> – Oxford </a:t>
            </a:r>
            <a:r>
              <a:rPr lang="es-AR" dirty="0" err="1">
                <a:solidFill>
                  <a:srgbClr val="C00000"/>
                </a:solidFill>
                <a:ea typeface="Times New Roman" panose="02020603050405020304" pitchFamily="18" charset="0"/>
              </a:rPr>
              <a:t>Uni</a:t>
            </a:r>
            <a:r>
              <a:rPr lang="es-AR"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Press</a:t>
            </a:r>
            <a:r>
              <a:rPr lang="es-AR" dirty="0">
                <a:solidFill>
                  <a:srgbClr val="C00000"/>
                </a:solidFill>
                <a:ea typeface="Times New Roman" panose="02020603050405020304" pitchFamily="18" charset="0"/>
              </a:rPr>
              <a:t>, 1999.</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b="1" dirty="0">
                <a:solidFill>
                  <a:srgbClr val="C00000"/>
                </a:solidFill>
                <a:ea typeface="Times New Roman" panose="02020603050405020304" pitchFamily="18" charset="0"/>
              </a:rPr>
              <a:t>Controle por Computador de Sistemas </a:t>
            </a:r>
            <a:r>
              <a:rPr lang="es-AR" b="1" dirty="0" err="1">
                <a:solidFill>
                  <a:srgbClr val="C00000"/>
                </a:solidFill>
                <a:ea typeface="Times New Roman" panose="02020603050405020304" pitchFamily="18" charset="0"/>
              </a:rPr>
              <a:t>Din</a:t>
            </a:r>
            <a:r>
              <a:rPr lang="pt-BR" b="1" dirty="0" err="1">
                <a:solidFill>
                  <a:srgbClr val="C00000"/>
                </a:solidFill>
                <a:ea typeface="Times New Roman" panose="02020603050405020304" pitchFamily="18" charset="0"/>
              </a:rPr>
              <a:t>âmicos</a:t>
            </a:r>
            <a:r>
              <a:rPr lang="pt-BR" dirty="0">
                <a:solidFill>
                  <a:srgbClr val="C00000"/>
                </a:solidFill>
                <a:ea typeface="Times New Roman" panose="02020603050405020304" pitchFamily="18" charset="0"/>
              </a:rPr>
              <a:t>, Elder M. </a:t>
            </a:r>
            <a:r>
              <a:rPr lang="pt-BR" dirty="0" err="1">
                <a:solidFill>
                  <a:srgbClr val="C00000"/>
                </a:solidFill>
                <a:ea typeface="Times New Roman" panose="02020603050405020304" pitchFamily="18" charset="0"/>
              </a:rPr>
              <a:t>Hemerly</a:t>
            </a:r>
            <a:r>
              <a:rPr lang="pt-BR" dirty="0">
                <a:solidFill>
                  <a:srgbClr val="C00000"/>
                </a:solidFill>
                <a:ea typeface="Times New Roman" panose="02020603050405020304" pitchFamily="18" charset="0"/>
              </a:rPr>
              <a:t>, Edgard </a:t>
            </a:r>
            <a:r>
              <a:rPr lang="pt-BR" dirty="0" err="1">
                <a:solidFill>
                  <a:srgbClr val="C00000"/>
                </a:solidFill>
                <a:ea typeface="Times New Roman" panose="02020603050405020304" pitchFamily="18" charset="0"/>
              </a:rPr>
              <a:t>Blucher</a:t>
            </a:r>
            <a:r>
              <a:rPr lang="pt-BR" dirty="0">
                <a:solidFill>
                  <a:srgbClr val="C00000"/>
                </a:solidFill>
                <a:ea typeface="Times New Roman" panose="02020603050405020304" pitchFamily="18" charset="0"/>
              </a:rPr>
              <a:t> Ltda., 2000.</a:t>
            </a:r>
            <a:endParaRPr lang="es-AR" dirty="0">
              <a:solidFill>
                <a:srgbClr val="C00000"/>
              </a:solidFill>
              <a:ea typeface="Times New Roman" panose="02020603050405020304" pitchFamily="18" charset="0"/>
            </a:endParaRP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dirty="0">
                <a:solidFill>
                  <a:srgbClr val="C00000"/>
                </a:solidFill>
                <a:ea typeface="Times New Roman" panose="02020603050405020304" pitchFamily="18" charset="0"/>
              </a:rPr>
              <a:t>A. G. Yepes, F. D. </a:t>
            </a:r>
            <a:r>
              <a:rPr lang="es-AR" dirty="0" err="1">
                <a:solidFill>
                  <a:srgbClr val="C00000"/>
                </a:solidFill>
                <a:ea typeface="Times New Roman" panose="02020603050405020304" pitchFamily="18" charset="0"/>
              </a:rPr>
              <a:t>Freijedo</a:t>
            </a:r>
            <a:r>
              <a:rPr lang="es-AR" dirty="0">
                <a:solidFill>
                  <a:srgbClr val="C00000"/>
                </a:solidFill>
                <a:ea typeface="Times New Roman" panose="02020603050405020304" pitchFamily="18" charset="0"/>
              </a:rPr>
              <a:t>, J. </a:t>
            </a:r>
            <a:r>
              <a:rPr lang="es-AR" dirty="0" err="1">
                <a:solidFill>
                  <a:srgbClr val="C00000"/>
                </a:solidFill>
                <a:ea typeface="Times New Roman" panose="02020603050405020304" pitchFamily="18" charset="0"/>
              </a:rPr>
              <a:t>Doval-Gandoy</a:t>
            </a:r>
            <a:r>
              <a:rPr lang="es-AR" dirty="0">
                <a:solidFill>
                  <a:srgbClr val="C00000"/>
                </a:solidFill>
                <a:ea typeface="Times New Roman" panose="02020603050405020304" pitchFamily="18" charset="0"/>
              </a:rPr>
              <a:t>, Lo, x, O. pez, J. Malvar, C. Fernández, </a:t>
            </a:r>
            <a:r>
              <a:rPr lang="es-AR" b="1" dirty="0">
                <a:solidFill>
                  <a:srgbClr val="C00000"/>
                </a:solidFill>
                <a:ea typeface="Times New Roman" panose="02020603050405020304" pitchFamily="18" charset="0"/>
              </a:rPr>
              <a:t>"Effects of </a:t>
            </a:r>
            <a:r>
              <a:rPr lang="es-AR" b="1" dirty="0" err="1">
                <a:solidFill>
                  <a:srgbClr val="C00000"/>
                </a:solidFill>
                <a:ea typeface="Times New Roman" panose="02020603050405020304" pitchFamily="18" charset="0"/>
              </a:rPr>
              <a:t>Discretization</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Methods</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on</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the</a:t>
            </a:r>
            <a:r>
              <a:rPr lang="es-AR" b="1" dirty="0">
                <a:solidFill>
                  <a:srgbClr val="C00000"/>
                </a:solidFill>
                <a:ea typeface="Times New Roman" panose="02020603050405020304" pitchFamily="18" charset="0"/>
              </a:rPr>
              <a:t> Performance of </a:t>
            </a:r>
            <a:r>
              <a:rPr lang="es-AR" b="1" dirty="0" err="1">
                <a:solidFill>
                  <a:srgbClr val="C00000"/>
                </a:solidFill>
                <a:ea typeface="Times New Roman" panose="02020603050405020304" pitchFamily="18" charset="0"/>
              </a:rPr>
              <a:t>Resonant</a:t>
            </a:r>
            <a:r>
              <a:rPr lang="es-AR" b="1" dirty="0">
                <a:solidFill>
                  <a:srgbClr val="C00000"/>
                </a:solidFill>
                <a:ea typeface="Times New Roman" panose="02020603050405020304" pitchFamily="18" charset="0"/>
              </a:rPr>
              <a:t> </a:t>
            </a:r>
            <a:r>
              <a:rPr lang="es-AR" b="1" dirty="0" err="1">
                <a:solidFill>
                  <a:srgbClr val="C00000"/>
                </a:solidFill>
                <a:ea typeface="Times New Roman" panose="02020603050405020304" pitchFamily="18" charset="0"/>
              </a:rPr>
              <a:t>Controllers</a:t>
            </a:r>
            <a:r>
              <a:rPr lang="es-AR" b="1"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Power</a:t>
            </a:r>
            <a:r>
              <a:rPr lang="es-AR"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Electronics</a:t>
            </a:r>
            <a:r>
              <a:rPr lang="es-AR" dirty="0">
                <a:solidFill>
                  <a:srgbClr val="C00000"/>
                </a:solidFill>
                <a:ea typeface="Times New Roman" panose="02020603050405020304" pitchFamily="18" charset="0"/>
              </a:rPr>
              <a:t>, IEEE </a:t>
            </a:r>
            <a:r>
              <a:rPr lang="es-AR" dirty="0" err="1">
                <a:solidFill>
                  <a:srgbClr val="C00000"/>
                </a:solidFill>
                <a:ea typeface="Times New Roman" panose="02020603050405020304" pitchFamily="18" charset="0"/>
              </a:rPr>
              <a:t>Transactions</a:t>
            </a:r>
            <a:r>
              <a:rPr lang="es-AR" dirty="0">
                <a:solidFill>
                  <a:srgbClr val="C00000"/>
                </a:solidFill>
                <a:ea typeface="Times New Roman" panose="02020603050405020304" pitchFamily="18" charset="0"/>
              </a:rPr>
              <a:t> </a:t>
            </a:r>
            <a:r>
              <a:rPr lang="es-AR" dirty="0" err="1">
                <a:solidFill>
                  <a:srgbClr val="C00000"/>
                </a:solidFill>
                <a:ea typeface="Times New Roman" panose="02020603050405020304" pitchFamily="18" charset="0"/>
              </a:rPr>
              <a:t>on</a:t>
            </a:r>
            <a:r>
              <a:rPr lang="es-AR" dirty="0">
                <a:solidFill>
                  <a:srgbClr val="C00000"/>
                </a:solidFill>
                <a:ea typeface="Times New Roman" panose="02020603050405020304" pitchFamily="18" charset="0"/>
              </a:rPr>
              <a:t>, vol. 25, pp. 1692-1712, 2010.</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D. N. </a:t>
            </a:r>
            <a:r>
              <a:rPr lang="en-US" dirty="0" err="1">
                <a:solidFill>
                  <a:srgbClr val="C00000"/>
                </a:solidFill>
                <a:ea typeface="Times New Roman" panose="02020603050405020304" pitchFamily="18" charset="0"/>
              </a:rPr>
              <a:t>Zmood</a:t>
            </a:r>
            <a:r>
              <a:rPr lang="en-US" dirty="0">
                <a:solidFill>
                  <a:srgbClr val="C00000"/>
                </a:solidFill>
                <a:ea typeface="Times New Roman" panose="02020603050405020304" pitchFamily="18" charset="0"/>
              </a:rPr>
              <a:t> and D. G. Holmes, </a:t>
            </a:r>
            <a:r>
              <a:rPr lang="en-US" b="1" dirty="0">
                <a:solidFill>
                  <a:srgbClr val="C00000"/>
                </a:solidFill>
                <a:ea typeface="Times New Roman" panose="02020603050405020304" pitchFamily="18" charset="0"/>
              </a:rPr>
              <a:t>"Stationary frame current regulation of PWM inverters with zero steady-state error," </a:t>
            </a:r>
            <a:r>
              <a:rPr lang="en-US" dirty="0">
                <a:solidFill>
                  <a:srgbClr val="C00000"/>
                </a:solidFill>
                <a:ea typeface="Times New Roman" panose="02020603050405020304" pitchFamily="18" charset="0"/>
              </a:rPr>
              <a:t>Power Electronics, IEEE Transactions on, vol. 18, pp. 814-822, 2003.</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L. </a:t>
            </a:r>
            <a:r>
              <a:rPr lang="en-US" dirty="0" err="1">
                <a:solidFill>
                  <a:srgbClr val="C00000"/>
                </a:solidFill>
                <a:ea typeface="Times New Roman" panose="02020603050405020304" pitchFamily="18" charset="0"/>
              </a:rPr>
              <a:t>Poh</a:t>
            </a:r>
            <a:r>
              <a:rPr lang="en-US" dirty="0">
                <a:solidFill>
                  <a:srgbClr val="C00000"/>
                </a:solidFill>
                <a:ea typeface="Times New Roman" panose="02020603050405020304" pitchFamily="18" charset="0"/>
              </a:rPr>
              <a:t> Chiang, M. J. Newman, D. N. </a:t>
            </a:r>
            <a:r>
              <a:rPr lang="en-US" dirty="0" err="1">
                <a:solidFill>
                  <a:srgbClr val="C00000"/>
                </a:solidFill>
                <a:ea typeface="Times New Roman" panose="02020603050405020304" pitchFamily="18" charset="0"/>
              </a:rPr>
              <a:t>Zmood</a:t>
            </a:r>
            <a:r>
              <a:rPr lang="en-US" dirty="0">
                <a:solidFill>
                  <a:srgbClr val="C00000"/>
                </a:solidFill>
                <a:ea typeface="Times New Roman" panose="02020603050405020304" pitchFamily="18" charset="0"/>
              </a:rPr>
              <a:t>, and D. G. Holmes, </a:t>
            </a:r>
            <a:r>
              <a:rPr lang="en-US" b="1" dirty="0">
                <a:solidFill>
                  <a:srgbClr val="C00000"/>
                </a:solidFill>
                <a:ea typeface="Times New Roman" panose="02020603050405020304" pitchFamily="18" charset="0"/>
              </a:rPr>
              <a:t>"A comparative analysis of </a:t>
            </a:r>
            <a:r>
              <a:rPr lang="en-US" b="1" dirty="0" err="1">
                <a:solidFill>
                  <a:srgbClr val="C00000"/>
                </a:solidFill>
                <a:ea typeface="Times New Roman" panose="02020603050405020304" pitchFamily="18" charset="0"/>
              </a:rPr>
              <a:t>multiloop</a:t>
            </a:r>
            <a:r>
              <a:rPr lang="en-US" b="1" dirty="0">
                <a:solidFill>
                  <a:srgbClr val="C00000"/>
                </a:solidFill>
                <a:ea typeface="Times New Roman" panose="02020603050405020304" pitchFamily="18" charset="0"/>
              </a:rPr>
              <a:t> voltage regulation strategies for single and three-phase UPS systems,"</a:t>
            </a:r>
            <a:r>
              <a:rPr lang="en-US" dirty="0">
                <a:solidFill>
                  <a:srgbClr val="C00000"/>
                </a:solidFill>
                <a:ea typeface="Times New Roman" panose="02020603050405020304" pitchFamily="18" charset="0"/>
              </a:rPr>
              <a:t> Power Electronics, IEEE Transactions on, vol. 18, pp. 1176-1185, 2003.</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n-US" dirty="0">
                <a:solidFill>
                  <a:srgbClr val="C00000"/>
                </a:solidFill>
                <a:ea typeface="Times New Roman" panose="02020603050405020304" pitchFamily="18" charset="0"/>
              </a:rPr>
              <a:t>M. J. Newman and D. G. Holmes, </a:t>
            </a:r>
            <a:r>
              <a:rPr lang="en-US" b="1" dirty="0">
                <a:solidFill>
                  <a:srgbClr val="C00000"/>
                </a:solidFill>
                <a:ea typeface="Times New Roman" panose="02020603050405020304" pitchFamily="18" charset="0"/>
              </a:rPr>
              <a:t>"Delta operator digital filters for high performance inverter applications,"</a:t>
            </a:r>
            <a:r>
              <a:rPr lang="en-US" dirty="0">
                <a:solidFill>
                  <a:srgbClr val="C00000"/>
                </a:solidFill>
                <a:ea typeface="Times New Roman" panose="02020603050405020304" pitchFamily="18" charset="0"/>
              </a:rPr>
              <a:t> Power Electronics, IEEE Transactions on, vol. 18, pp. 447-454, 2003.</a:t>
            </a:r>
          </a:p>
          <a:p>
            <a:pPr marL="627063" indent="-627063" algn="just">
              <a:lnSpc>
                <a:spcPct val="150000"/>
              </a:lnSpc>
              <a:spcBef>
                <a:spcPts val="0"/>
              </a:spcBef>
              <a:spcAft>
                <a:spcPts val="0"/>
              </a:spcAft>
              <a:buFont typeface="Wingdings" panose="05000000000000000000" pitchFamily="2" charset="2"/>
              <a:buChar char=""/>
              <a:tabLst>
                <a:tab pos="627063" algn="l"/>
              </a:tabLst>
            </a:pPr>
            <a:r>
              <a:rPr lang="es-AR" dirty="0">
                <a:solidFill>
                  <a:srgbClr val="C00000"/>
                </a:solidFill>
                <a:ea typeface="Times New Roman" panose="02020603050405020304" pitchFamily="18" charset="0"/>
              </a:rPr>
              <a:t>Roberto Esteban Carballo. </a:t>
            </a:r>
            <a:r>
              <a:rPr lang="es-AR" b="1" dirty="0">
                <a:solidFill>
                  <a:srgbClr val="C00000"/>
                </a:solidFill>
                <a:ea typeface="Times New Roman" panose="02020603050405020304" pitchFamily="18" charset="0"/>
              </a:rPr>
              <a:t>Curso De Posgrado: DSP Para El Control De Electrónica </a:t>
            </a:r>
            <a:r>
              <a:rPr lang="es-AR" b="1">
                <a:solidFill>
                  <a:srgbClr val="C00000"/>
                </a:solidFill>
                <a:ea typeface="Times New Roman" panose="02020603050405020304" pitchFamily="18" charset="0"/>
              </a:rPr>
              <a:t>De Potencia. </a:t>
            </a:r>
            <a:r>
              <a:rPr lang="es-AR" b="1" dirty="0">
                <a:solidFill>
                  <a:srgbClr val="C00000"/>
                </a:solidFill>
                <a:ea typeface="Times New Roman" panose="02020603050405020304" pitchFamily="18" charset="0"/>
              </a:rPr>
              <a:t>Trabajo Final Implementación Digital De Compensadores Resonantes</a:t>
            </a:r>
            <a:r>
              <a:rPr lang="es-AR" dirty="0">
                <a:solidFill>
                  <a:srgbClr val="C00000"/>
                </a:solidFill>
                <a:ea typeface="Times New Roman" panose="02020603050405020304" pitchFamily="18" charset="0"/>
              </a:rPr>
              <a:t>. UNRC, julio 2014. </a:t>
            </a:r>
            <a:endParaRPr lang="en-US"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4059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9" name="Text Box 3"/>
          <p:cNvSpPr txBox="1">
            <a:spLocks noChangeArrowheads="1"/>
          </p:cNvSpPr>
          <p:nvPr/>
        </p:nvSpPr>
        <p:spPr bwMode="auto">
          <a:xfrm>
            <a:off x="722312" y="955116"/>
            <a:ext cx="9625011" cy="3715130"/>
          </a:xfrm>
          <a:prstGeom prst="rect">
            <a:avLst/>
          </a:prstGeom>
          <a:noFill/>
          <a:ln w="9525">
            <a:noFill/>
            <a:miter lim="800000"/>
            <a:headEnd/>
            <a:tailEnd/>
          </a:ln>
          <a:effectLst/>
        </p:spPr>
        <p:txBody>
          <a:bodyPr wrap="square" tIns="10800" bIns="10800" anchor="ctr">
            <a:spAutoFit/>
          </a:bodyPr>
          <a:lstStyle/>
          <a:p>
            <a:pPr marL="450850" indent="-450850" algn="l" defTabSz="476250">
              <a:spcBef>
                <a:spcPct val="50000"/>
              </a:spcBef>
              <a:buClr>
                <a:srgbClr val="FF3300"/>
              </a:buClr>
              <a:buFont typeface="Wingdings" pitchFamily="2" charset="2"/>
              <a:buChar char="þ"/>
              <a:tabLst>
                <a:tab pos="450850" algn="l"/>
              </a:tabLst>
              <a:defRPr/>
            </a:pPr>
            <a:r>
              <a:rPr lang="es-AR" sz="2400" b="1" dirty="0">
                <a:solidFill>
                  <a:srgbClr val="0070C0"/>
                </a:solidFill>
                <a:effectLst>
                  <a:outerShdw blurRad="38100" dist="38100" dir="2700000" algn="tl">
                    <a:srgbClr val="C0C0C0"/>
                  </a:outerShdw>
                </a:effectLst>
              </a:rPr>
              <a:t>Planta o Proceso en Tiempo Continuo</a:t>
            </a:r>
          </a:p>
          <a:p>
            <a:pPr marL="450850" indent="-450850" algn="l" defTabSz="476250">
              <a:spcBef>
                <a:spcPct val="50000"/>
              </a:spcBef>
              <a:buClr>
                <a:srgbClr val="FF3300"/>
              </a:buClr>
              <a:buFont typeface="Wingdings" pitchFamily="2" charset="2"/>
              <a:buChar char="þ"/>
              <a:tabLst>
                <a:tab pos="450850" algn="l"/>
              </a:tabLst>
              <a:defRPr/>
            </a:pPr>
            <a:r>
              <a:rPr lang="es-AR" sz="2400" b="1" dirty="0">
                <a:solidFill>
                  <a:srgbClr val="C00000"/>
                </a:solidFill>
                <a:effectLst>
                  <a:outerShdw blurRad="38100" dist="38100" dir="2700000" algn="tl">
                    <a:srgbClr val="C0C0C0"/>
                  </a:outerShdw>
                </a:effectLst>
              </a:rPr>
              <a:t>Controladores de Tiempo Continuo:</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a:t>
            </a:r>
            <a:r>
              <a:rPr lang="es-AR" sz="2400" dirty="0">
                <a:solidFill>
                  <a:srgbClr val="C00000"/>
                </a:solidFill>
                <a:effectLst>
                  <a:outerShdw blurRad="38100" dist="38100" dir="2700000" algn="tl">
                    <a:srgbClr val="C0C0C0"/>
                  </a:outerShdw>
                </a:effectLst>
              </a:rPr>
              <a:t>(P)</a:t>
            </a:r>
            <a:r>
              <a:rPr lang="es-AR" sz="2400" b="0" dirty="0">
                <a:solidFill>
                  <a:srgbClr val="C000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Integral </a:t>
            </a:r>
            <a:r>
              <a:rPr lang="es-AR" sz="2400" dirty="0">
                <a:solidFill>
                  <a:srgbClr val="C00000"/>
                </a:solidFill>
                <a:effectLst>
                  <a:outerShdw blurRad="38100" dist="38100" dir="2700000" algn="tl">
                    <a:srgbClr val="C0C0C0"/>
                  </a:outerShdw>
                </a:effectLst>
              </a:rPr>
              <a:t>(PI)</a:t>
            </a:r>
            <a:r>
              <a:rPr lang="es-AR" sz="2400" b="0" dirty="0">
                <a:solidFill>
                  <a:srgbClr val="C000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Derivativo </a:t>
            </a:r>
            <a:r>
              <a:rPr lang="es-AR" sz="2400" dirty="0">
                <a:solidFill>
                  <a:srgbClr val="C00000"/>
                </a:solidFill>
                <a:effectLst>
                  <a:outerShdw blurRad="38100" dist="38100" dir="2700000" algn="tl">
                    <a:srgbClr val="C0C0C0"/>
                  </a:outerShdw>
                </a:effectLst>
              </a:rPr>
              <a:t>(PD)</a:t>
            </a:r>
            <a:r>
              <a:rPr lang="es-AR" sz="2400" b="0" dirty="0">
                <a:solidFill>
                  <a:srgbClr val="C00000"/>
                </a:solidFill>
                <a:effectLst>
                  <a:outerShdw blurRad="38100" dist="38100" dir="2700000" algn="tl">
                    <a:srgbClr val="C0C0C0"/>
                  </a:outerShdw>
                </a:effectLst>
              </a:rPr>
              <a:t> y </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C00000"/>
                </a:solidFill>
                <a:effectLst>
                  <a:outerShdw blurRad="38100" dist="38100" dir="2700000" algn="tl">
                    <a:srgbClr val="C0C0C0"/>
                  </a:outerShdw>
                </a:effectLst>
              </a:rPr>
              <a:t> Proporcional + Integral + Derivativo </a:t>
            </a:r>
            <a:r>
              <a:rPr lang="es-AR" sz="2400" dirty="0">
                <a:solidFill>
                  <a:srgbClr val="C00000"/>
                </a:solidFill>
                <a:effectLst>
                  <a:outerShdw blurRad="38100" dist="38100" dir="2700000" algn="tl">
                    <a:srgbClr val="C0C0C0"/>
                  </a:outerShdw>
                </a:effectLst>
              </a:rPr>
              <a:t>(PID)</a:t>
            </a:r>
          </a:p>
          <a:p>
            <a:pPr marL="446088" lvl="1" algn="l" defTabSz="476250">
              <a:spcBef>
                <a:spcPct val="50000"/>
              </a:spcBef>
              <a:buClr>
                <a:srgbClr val="FF3300"/>
              </a:buClr>
              <a:buFont typeface="Wingdings" pitchFamily="2" charset="2"/>
              <a:buChar char="ð"/>
              <a:tabLst>
                <a:tab pos="450850" algn="l"/>
              </a:tabLst>
              <a:defRPr/>
            </a:pPr>
            <a:r>
              <a:rPr lang="es-AR" sz="2400" dirty="0">
                <a:solidFill>
                  <a:srgbClr val="C00000"/>
                </a:solidFill>
                <a:effectLst>
                  <a:outerShdw blurRad="38100" dist="38100" dir="2700000" algn="tl">
                    <a:srgbClr val="C0C0C0"/>
                  </a:outerShdw>
                </a:effectLst>
              </a:rPr>
              <a:t> Redes de Atraso o de Adelanto y de Atraso-Adelanto de Fase</a:t>
            </a:r>
          </a:p>
        </p:txBody>
      </p:sp>
      <p:sp>
        <p:nvSpPr>
          <p:cNvPr id="14" name="Rectangle 2"/>
          <p:cNvSpPr txBox="1">
            <a:spLocks noChangeArrowheads="1"/>
          </p:cNvSpPr>
          <p:nvPr/>
        </p:nvSpPr>
        <p:spPr bwMode="auto">
          <a:xfrm>
            <a:off x="457200" y="225429"/>
            <a:ext cx="4342656" cy="611284"/>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Rediseño Digital</a:t>
            </a:r>
            <a:endParaRPr lang="en-US" dirty="0"/>
          </a:p>
        </p:txBody>
      </p:sp>
      <p:sp>
        <p:nvSpPr>
          <p:cNvPr id="13" name="AutoShape 4"/>
          <p:cNvSpPr>
            <a:spLocks noChangeArrowheads="1"/>
          </p:cNvSpPr>
          <p:nvPr/>
        </p:nvSpPr>
        <p:spPr bwMode="auto">
          <a:xfrm>
            <a:off x="551384" y="5114115"/>
            <a:ext cx="4752528"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i="1" dirty="0">
                <a:effectLst>
                  <a:outerShdw blurRad="38100" dist="38100" dir="2700000" algn="tl">
                    <a:srgbClr val="FFFFFF"/>
                  </a:outerShdw>
                </a:effectLst>
              </a:rPr>
              <a:t>Aproximación de la Función de Transferencia del Controlador en Tiempo Continuo</a:t>
            </a:r>
            <a:endParaRPr lang="es-AR" sz="2400" i="1" dirty="0">
              <a:solidFill>
                <a:srgbClr val="FF3300"/>
              </a:solidFill>
              <a:effectLst>
                <a:outerShdw blurRad="38100" dist="38100" dir="2700000" algn="tl">
                  <a:srgbClr val="000000"/>
                </a:outerShdw>
              </a:effectLst>
            </a:endParaRPr>
          </a:p>
        </p:txBody>
      </p:sp>
      <p:sp>
        <p:nvSpPr>
          <p:cNvPr id="16" name="Text Box 6"/>
          <p:cNvSpPr txBox="1">
            <a:spLocks noChangeArrowheads="1"/>
          </p:cNvSpPr>
          <p:nvPr/>
        </p:nvSpPr>
        <p:spPr bwMode="auto">
          <a:xfrm>
            <a:off x="5605537" y="5055021"/>
            <a:ext cx="6624736" cy="430887"/>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rPr>
              <a:t> - Aproximaciones de Euler: </a:t>
            </a:r>
            <a:r>
              <a:rPr lang="es-AR" sz="2200" b="0" i="1" dirty="0">
                <a:solidFill>
                  <a:srgbClr val="FF3300"/>
                </a:solidFill>
              </a:rPr>
              <a:t>Forward o </a:t>
            </a:r>
            <a:r>
              <a:rPr lang="es-AR" sz="2200" b="0" i="1" dirty="0" err="1">
                <a:solidFill>
                  <a:srgbClr val="FF3300"/>
                </a:solidFill>
              </a:rPr>
              <a:t>Backward</a:t>
            </a:r>
            <a:r>
              <a:rPr lang="es-AR" sz="2200" b="0" i="1" dirty="0">
                <a:solidFill>
                  <a:srgbClr val="FF3300"/>
                </a:solidFill>
              </a:rPr>
              <a:t> </a:t>
            </a:r>
          </a:p>
        </p:txBody>
      </p:sp>
      <p:sp>
        <p:nvSpPr>
          <p:cNvPr id="17" name="Text Box 20"/>
          <p:cNvSpPr txBox="1">
            <a:spLocks noChangeArrowheads="1"/>
          </p:cNvSpPr>
          <p:nvPr/>
        </p:nvSpPr>
        <p:spPr bwMode="auto">
          <a:xfrm>
            <a:off x="5605537" y="5518393"/>
            <a:ext cx="5675039" cy="430887"/>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rPr>
              <a:t> - Aproximación invariante al escalón (ZOH)</a:t>
            </a:r>
          </a:p>
        </p:txBody>
      </p:sp>
      <p:sp>
        <p:nvSpPr>
          <p:cNvPr id="18" name="Text Box 21"/>
          <p:cNvSpPr txBox="1">
            <a:spLocks noChangeArrowheads="1"/>
          </p:cNvSpPr>
          <p:nvPr/>
        </p:nvSpPr>
        <p:spPr bwMode="auto">
          <a:xfrm>
            <a:off x="5605537" y="6029746"/>
            <a:ext cx="5027613" cy="427037"/>
          </a:xfrm>
          <a:prstGeom prst="rect">
            <a:avLst/>
          </a:prstGeom>
          <a:noFill/>
          <a:ln w="9525">
            <a:noFill/>
            <a:miter lim="800000"/>
            <a:headEnd/>
            <a:tailEnd/>
          </a:ln>
          <a:effectLst/>
        </p:spPr>
        <p:txBody>
          <a:bodyPr>
            <a:spAutoFit/>
          </a:bodyPr>
          <a:lstStyle/>
          <a:p>
            <a:pPr algn="l">
              <a:spcBef>
                <a:spcPct val="50000"/>
              </a:spcBef>
              <a:defRPr/>
            </a:pPr>
            <a:r>
              <a:rPr lang="es-AR" sz="2200" b="0" dirty="0">
                <a:solidFill>
                  <a:srgbClr val="FF3300"/>
                </a:solidFill>
              </a:rPr>
              <a:t> - Transformación Bilineal</a:t>
            </a:r>
            <a:r>
              <a:rPr lang="es-AR" sz="2200" dirty="0">
                <a:solidFill>
                  <a:srgbClr val="FF3300"/>
                </a:solidFill>
              </a:rPr>
              <a:t> o de </a:t>
            </a:r>
            <a:r>
              <a:rPr lang="es-AR" sz="2200" i="1" dirty="0" err="1">
                <a:solidFill>
                  <a:srgbClr val="FF3300"/>
                </a:solidFill>
              </a:rPr>
              <a:t>Tustin</a:t>
            </a:r>
            <a:r>
              <a:rPr lang="es-AR" sz="2200" b="0" dirty="0">
                <a:solidFill>
                  <a:srgbClr val="FF3300"/>
                </a:solidFill>
              </a:rPr>
              <a:t>.</a:t>
            </a:r>
          </a:p>
        </p:txBody>
      </p:sp>
      <p:sp>
        <p:nvSpPr>
          <p:cNvPr id="19" name="AutoShape 5"/>
          <p:cNvSpPr>
            <a:spLocks/>
          </p:cNvSpPr>
          <p:nvPr/>
        </p:nvSpPr>
        <p:spPr bwMode="auto">
          <a:xfrm>
            <a:off x="5418212" y="5055021"/>
            <a:ext cx="374650" cy="1401762"/>
          </a:xfrm>
          <a:prstGeom prst="leftBrace">
            <a:avLst>
              <a:gd name="adj1" fmla="val 311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Tree>
    <p:custDataLst>
      <p:tags r:id="rId1"/>
    </p:custDataLst>
    <p:extLst>
      <p:ext uri="{BB962C8B-B14F-4D97-AF65-F5344CB8AC3E}">
        <p14:creationId xmlns:p14="http://schemas.microsoft.com/office/powerpoint/2010/main" val="36093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p:cNvSpPr/>
          <p:nvPr/>
        </p:nvSpPr>
        <p:spPr>
          <a:xfrm>
            <a:off x="191344" y="4205346"/>
            <a:ext cx="11801549" cy="1275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Rectángulo 57"/>
          <p:cNvSpPr/>
          <p:nvPr/>
        </p:nvSpPr>
        <p:spPr>
          <a:xfrm>
            <a:off x="199107" y="2890940"/>
            <a:ext cx="11801549" cy="12269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199107" y="1551024"/>
            <a:ext cx="11801549" cy="12512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Aproximación en Tiempo Discreto de Controladores Clásicos</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134" name="1 Objeto"/>
          <p:cNvGraphicFramePr>
            <a:graphicFrameLocks noChangeAspect="1"/>
          </p:cNvGraphicFramePr>
          <p:nvPr/>
        </p:nvGraphicFramePr>
        <p:xfrm>
          <a:off x="8001815" y="1013168"/>
          <a:ext cx="2068513" cy="468313"/>
        </p:xfrm>
        <a:graphic>
          <a:graphicData uri="http://schemas.openxmlformats.org/presentationml/2006/ole">
            <mc:AlternateContent xmlns:mc="http://schemas.openxmlformats.org/markup-compatibility/2006">
              <mc:Choice xmlns:v="urn:schemas-microsoft-com:vml" Requires="v">
                <p:oleObj spid="_x0000_s524522" name="Equation" r:id="rId4" imgW="1231560" imgH="279360" progId="Equation.DSMT4">
                  <p:embed/>
                </p:oleObj>
              </mc:Choice>
              <mc:Fallback>
                <p:oleObj name="Equation" r:id="rId4" imgW="1231560" imgH="279360" progId="Equation.DSMT4">
                  <p:embed/>
                  <p:pic>
                    <p:nvPicPr>
                      <p:cNvPr id="134" name="1 Objeto"/>
                      <p:cNvPicPr>
                        <a:picLocks noChangeAspect="1" noChangeArrowheads="1"/>
                      </p:cNvPicPr>
                      <p:nvPr/>
                    </p:nvPicPr>
                    <p:blipFill>
                      <a:blip r:embed="rId5"/>
                      <a:srcRect/>
                      <a:stretch>
                        <a:fillRect/>
                      </a:stretch>
                    </p:blipFill>
                    <p:spPr bwMode="auto">
                      <a:xfrm>
                        <a:off x="8001815" y="1013168"/>
                        <a:ext cx="2068513" cy="468313"/>
                      </a:xfrm>
                      <a:prstGeom prst="rect">
                        <a:avLst/>
                      </a:prstGeom>
                      <a:noFill/>
                      <a:ln>
                        <a:noFill/>
                      </a:ln>
                    </p:spPr>
                  </p:pic>
                </p:oleObj>
              </mc:Fallback>
            </mc:AlternateContent>
          </a:graphicData>
        </a:graphic>
      </p:graphicFrame>
      <p:sp>
        <p:nvSpPr>
          <p:cNvPr id="136" name="Rectángulo 135"/>
          <p:cNvSpPr/>
          <p:nvPr/>
        </p:nvSpPr>
        <p:spPr>
          <a:xfrm>
            <a:off x="189633" y="998297"/>
            <a:ext cx="7916141" cy="400110"/>
          </a:xfrm>
          <a:prstGeom prst="rect">
            <a:avLst/>
          </a:prstGeom>
        </p:spPr>
        <p:txBody>
          <a:bodyPr wrap="none">
            <a:spAutoFit/>
          </a:bodyPr>
          <a:lstStyle/>
          <a:p>
            <a:r>
              <a:rPr lang="es-AR" sz="2000" dirty="0">
                <a:solidFill>
                  <a:srgbClr val="C00000"/>
                </a:solidFill>
              </a:rPr>
              <a:t>La FT de los controladores continuos se puede aproximar haciendo:</a:t>
            </a:r>
            <a:endParaRPr lang="es-AR" sz="2000" i="1" dirty="0">
              <a:solidFill>
                <a:srgbClr val="C00000"/>
              </a:solidFill>
            </a:endParaRPr>
          </a:p>
        </p:txBody>
      </p:sp>
      <p:graphicFrame>
        <p:nvGraphicFramePr>
          <p:cNvPr id="63" name="1 Objeto"/>
          <p:cNvGraphicFramePr>
            <a:graphicFrameLocks noChangeAspect="1"/>
          </p:cNvGraphicFramePr>
          <p:nvPr/>
        </p:nvGraphicFramePr>
        <p:xfrm>
          <a:off x="278580" y="2116296"/>
          <a:ext cx="1579563" cy="342900"/>
        </p:xfrm>
        <a:graphic>
          <a:graphicData uri="http://schemas.openxmlformats.org/presentationml/2006/ole">
            <mc:AlternateContent xmlns:mc="http://schemas.openxmlformats.org/markup-compatibility/2006">
              <mc:Choice xmlns:v="urn:schemas-microsoft-com:vml" Requires="v">
                <p:oleObj spid="_x0000_s524523" name="Equation" r:id="rId6" imgW="939600" imgH="203040" progId="Equation.DSMT4">
                  <p:embed/>
                </p:oleObj>
              </mc:Choice>
              <mc:Fallback>
                <p:oleObj name="Equation" r:id="rId6" imgW="939600" imgH="203040" progId="Equation.DSMT4">
                  <p:embed/>
                  <p:pic>
                    <p:nvPicPr>
                      <p:cNvPr id="63" name="1 Objeto"/>
                      <p:cNvPicPr>
                        <a:picLocks noChangeAspect="1" noChangeArrowheads="1"/>
                      </p:cNvPicPr>
                      <p:nvPr/>
                    </p:nvPicPr>
                    <p:blipFill>
                      <a:blip r:embed="rId7"/>
                      <a:srcRect/>
                      <a:stretch>
                        <a:fillRect/>
                      </a:stretch>
                    </p:blipFill>
                    <p:spPr bwMode="auto">
                      <a:xfrm>
                        <a:off x="278580" y="2116296"/>
                        <a:ext cx="1579563" cy="342900"/>
                      </a:xfrm>
                      <a:prstGeom prst="rect">
                        <a:avLst/>
                      </a:prstGeom>
                      <a:noFill/>
                      <a:ln>
                        <a:solidFill>
                          <a:schemeClr val="accent1">
                            <a:lumMod val="75000"/>
                          </a:schemeClr>
                        </a:solidFill>
                      </a:ln>
                    </p:spPr>
                  </p:pic>
                </p:oleObj>
              </mc:Fallback>
            </mc:AlternateContent>
          </a:graphicData>
        </a:graphic>
      </p:graphicFrame>
      <p:sp>
        <p:nvSpPr>
          <p:cNvPr id="64" name="Rectángulo 63"/>
          <p:cNvSpPr/>
          <p:nvPr/>
        </p:nvSpPr>
        <p:spPr>
          <a:xfrm>
            <a:off x="249725" y="1573295"/>
            <a:ext cx="537327" cy="338554"/>
          </a:xfrm>
          <a:prstGeom prst="rect">
            <a:avLst/>
          </a:prstGeom>
        </p:spPr>
        <p:txBody>
          <a:bodyPr wrap="none">
            <a:spAutoFit/>
          </a:bodyPr>
          <a:lstStyle/>
          <a:p>
            <a:pPr algn="ctr"/>
            <a:r>
              <a:rPr lang="es-AR" sz="1600" b="1" u="sng" dirty="0">
                <a:solidFill>
                  <a:srgbClr val="C00000"/>
                </a:solidFill>
              </a:rPr>
              <a:t>PD</a:t>
            </a:r>
            <a:r>
              <a:rPr lang="es-AR" sz="1600" b="1" dirty="0">
                <a:solidFill>
                  <a:srgbClr val="C00000"/>
                </a:solidFill>
              </a:rPr>
              <a:t>:</a:t>
            </a:r>
          </a:p>
        </p:txBody>
      </p:sp>
      <p:graphicFrame>
        <p:nvGraphicFramePr>
          <p:cNvPr id="66" name="1 Objeto"/>
          <p:cNvGraphicFramePr>
            <a:graphicFrameLocks noChangeAspect="1"/>
          </p:cNvGraphicFramePr>
          <p:nvPr/>
        </p:nvGraphicFramePr>
        <p:xfrm>
          <a:off x="4149725" y="1759436"/>
          <a:ext cx="1790700" cy="511175"/>
        </p:xfrm>
        <a:graphic>
          <a:graphicData uri="http://schemas.openxmlformats.org/presentationml/2006/ole">
            <mc:AlternateContent xmlns:mc="http://schemas.openxmlformats.org/markup-compatibility/2006">
              <mc:Choice xmlns:v="urn:schemas-microsoft-com:vml" Requires="v">
                <p:oleObj spid="_x0000_s524524" name="Equation" r:id="rId8" imgW="1066680" imgH="304560" progId="Equation.DSMT4">
                  <p:embed/>
                </p:oleObj>
              </mc:Choice>
              <mc:Fallback>
                <p:oleObj name="Equation" r:id="rId8" imgW="1066680" imgH="304560" progId="Equation.DSMT4">
                  <p:embed/>
                  <p:pic>
                    <p:nvPicPr>
                      <p:cNvPr id="66" name="1 Objeto"/>
                      <p:cNvPicPr>
                        <a:picLocks noChangeAspect="1" noChangeArrowheads="1"/>
                      </p:cNvPicPr>
                      <p:nvPr/>
                    </p:nvPicPr>
                    <p:blipFill>
                      <a:blip r:embed="rId9"/>
                      <a:srcRect/>
                      <a:stretch>
                        <a:fillRect/>
                      </a:stretch>
                    </p:blipFill>
                    <p:spPr bwMode="auto">
                      <a:xfrm>
                        <a:off x="4149725" y="1759436"/>
                        <a:ext cx="1790700" cy="511175"/>
                      </a:xfrm>
                      <a:prstGeom prst="rect">
                        <a:avLst/>
                      </a:prstGeom>
                      <a:noFill/>
                      <a:ln>
                        <a:noFill/>
                      </a:ln>
                    </p:spPr>
                  </p:pic>
                </p:oleObj>
              </mc:Fallback>
            </mc:AlternateContent>
          </a:graphicData>
        </a:graphic>
      </p:graphicFrame>
      <p:graphicFrame>
        <p:nvGraphicFramePr>
          <p:cNvPr id="67" name="1 Objeto"/>
          <p:cNvGraphicFramePr>
            <a:graphicFrameLocks noChangeAspect="1"/>
          </p:cNvGraphicFramePr>
          <p:nvPr/>
        </p:nvGraphicFramePr>
        <p:xfrm>
          <a:off x="2248625" y="1888023"/>
          <a:ext cx="1173163" cy="254000"/>
        </p:xfrm>
        <a:graphic>
          <a:graphicData uri="http://schemas.openxmlformats.org/presentationml/2006/ole">
            <mc:AlternateContent xmlns:mc="http://schemas.openxmlformats.org/markup-compatibility/2006">
              <mc:Choice xmlns:v="urn:schemas-microsoft-com:vml" Requires="v">
                <p:oleObj spid="_x0000_s524525" name="Equation" r:id="rId10" imgW="698400" imgH="152280" progId="Equation.DSMT4">
                  <p:embed/>
                </p:oleObj>
              </mc:Choice>
              <mc:Fallback>
                <p:oleObj name="Equation" r:id="rId10" imgW="698400" imgH="152280" progId="Equation.DSMT4">
                  <p:embed/>
                  <p:pic>
                    <p:nvPicPr>
                      <p:cNvPr id="67" name="1 Objeto"/>
                      <p:cNvPicPr>
                        <a:picLocks noChangeAspect="1" noChangeArrowheads="1"/>
                      </p:cNvPicPr>
                      <p:nvPr/>
                    </p:nvPicPr>
                    <p:blipFill>
                      <a:blip r:embed="rId11"/>
                      <a:srcRect/>
                      <a:stretch>
                        <a:fillRect/>
                      </a:stretch>
                    </p:blipFill>
                    <p:spPr bwMode="auto">
                      <a:xfrm>
                        <a:off x="2248625" y="1888023"/>
                        <a:ext cx="1173163" cy="254000"/>
                      </a:xfrm>
                      <a:prstGeom prst="rect">
                        <a:avLst/>
                      </a:prstGeom>
                      <a:noFill/>
                      <a:ln>
                        <a:noFill/>
                      </a:ln>
                    </p:spPr>
                  </p:pic>
                </p:oleObj>
              </mc:Fallback>
            </mc:AlternateContent>
          </a:graphicData>
        </a:graphic>
      </p:graphicFrame>
      <p:graphicFrame>
        <p:nvGraphicFramePr>
          <p:cNvPr id="68" name="1 Objeto"/>
          <p:cNvGraphicFramePr>
            <a:graphicFrameLocks noChangeAspect="1"/>
          </p:cNvGraphicFramePr>
          <p:nvPr/>
        </p:nvGraphicFramePr>
        <p:xfrm>
          <a:off x="6902450" y="1887230"/>
          <a:ext cx="1874838" cy="255587"/>
        </p:xfrm>
        <a:graphic>
          <a:graphicData uri="http://schemas.openxmlformats.org/presentationml/2006/ole">
            <mc:AlternateContent xmlns:mc="http://schemas.openxmlformats.org/markup-compatibility/2006">
              <mc:Choice xmlns:v="urn:schemas-microsoft-com:vml" Requires="v">
                <p:oleObj spid="_x0000_s524526" name="Equation" r:id="rId12" imgW="1117440" imgH="152280" progId="Equation.DSMT4">
                  <p:embed/>
                </p:oleObj>
              </mc:Choice>
              <mc:Fallback>
                <p:oleObj name="Equation" r:id="rId12" imgW="1117440" imgH="152280" progId="Equation.DSMT4">
                  <p:embed/>
                  <p:pic>
                    <p:nvPicPr>
                      <p:cNvPr id="68" name="1 Objeto"/>
                      <p:cNvPicPr>
                        <a:picLocks noChangeAspect="1" noChangeArrowheads="1"/>
                      </p:cNvPicPr>
                      <p:nvPr/>
                    </p:nvPicPr>
                    <p:blipFill>
                      <a:blip r:embed="rId13"/>
                      <a:srcRect/>
                      <a:stretch>
                        <a:fillRect/>
                      </a:stretch>
                    </p:blipFill>
                    <p:spPr bwMode="auto">
                      <a:xfrm>
                        <a:off x="6902450" y="1887230"/>
                        <a:ext cx="1874838" cy="255587"/>
                      </a:xfrm>
                      <a:prstGeom prst="rect">
                        <a:avLst/>
                      </a:prstGeom>
                      <a:noFill/>
                      <a:ln>
                        <a:noFill/>
                      </a:ln>
                    </p:spPr>
                  </p:pic>
                </p:oleObj>
              </mc:Fallback>
            </mc:AlternateContent>
          </a:graphicData>
        </a:graphic>
      </p:graphicFrame>
      <p:graphicFrame>
        <p:nvGraphicFramePr>
          <p:cNvPr id="69" name="1 Objeto"/>
          <p:cNvGraphicFramePr>
            <a:graphicFrameLocks noChangeAspect="1"/>
          </p:cNvGraphicFramePr>
          <p:nvPr/>
        </p:nvGraphicFramePr>
        <p:xfrm>
          <a:off x="9476987" y="1855479"/>
          <a:ext cx="1408113" cy="319088"/>
        </p:xfrm>
        <a:graphic>
          <a:graphicData uri="http://schemas.openxmlformats.org/presentationml/2006/ole">
            <mc:AlternateContent xmlns:mc="http://schemas.openxmlformats.org/markup-compatibility/2006">
              <mc:Choice xmlns:v="urn:schemas-microsoft-com:vml" Requires="v">
                <p:oleObj spid="_x0000_s524527" name="Equation" r:id="rId14" imgW="838080" imgH="190440" progId="Equation.DSMT4">
                  <p:embed/>
                </p:oleObj>
              </mc:Choice>
              <mc:Fallback>
                <p:oleObj name="Equation" r:id="rId14" imgW="838080" imgH="190440" progId="Equation.DSMT4">
                  <p:embed/>
                  <p:pic>
                    <p:nvPicPr>
                      <p:cNvPr id="69" name="1 Objeto"/>
                      <p:cNvPicPr>
                        <a:picLocks noChangeAspect="1" noChangeArrowheads="1"/>
                      </p:cNvPicPr>
                      <p:nvPr/>
                    </p:nvPicPr>
                    <p:blipFill>
                      <a:blip r:embed="rId15"/>
                      <a:srcRect/>
                      <a:stretch>
                        <a:fillRect/>
                      </a:stretch>
                    </p:blipFill>
                    <p:spPr bwMode="auto">
                      <a:xfrm>
                        <a:off x="9476987" y="1855479"/>
                        <a:ext cx="1408113" cy="319088"/>
                      </a:xfrm>
                      <a:prstGeom prst="rect">
                        <a:avLst/>
                      </a:prstGeom>
                      <a:noFill/>
                      <a:ln>
                        <a:noFill/>
                      </a:ln>
                    </p:spPr>
                  </p:pic>
                </p:oleObj>
              </mc:Fallback>
            </mc:AlternateContent>
          </a:graphicData>
        </a:graphic>
      </p:graphicFrame>
      <p:graphicFrame>
        <p:nvGraphicFramePr>
          <p:cNvPr id="70" name="1 Objeto"/>
          <p:cNvGraphicFramePr>
            <a:graphicFrameLocks noChangeAspect="1"/>
          </p:cNvGraphicFramePr>
          <p:nvPr/>
        </p:nvGraphicFramePr>
        <p:xfrm>
          <a:off x="10909053" y="1847738"/>
          <a:ext cx="1044575" cy="296862"/>
        </p:xfrm>
        <a:graphic>
          <a:graphicData uri="http://schemas.openxmlformats.org/presentationml/2006/ole">
            <mc:AlternateContent xmlns:mc="http://schemas.openxmlformats.org/markup-compatibility/2006">
              <mc:Choice xmlns:v="urn:schemas-microsoft-com:vml" Requires="v">
                <p:oleObj spid="_x0000_s524528" name="Equation" r:id="rId16" imgW="622080" imgH="177480" progId="Equation.DSMT4">
                  <p:embed/>
                </p:oleObj>
              </mc:Choice>
              <mc:Fallback>
                <p:oleObj name="Equation" r:id="rId16" imgW="622080" imgH="177480" progId="Equation.DSMT4">
                  <p:embed/>
                  <p:pic>
                    <p:nvPicPr>
                      <p:cNvPr id="70" name="1 Objeto"/>
                      <p:cNvPicPr>
                        <a:picLocks noChangeAspect="1" noChangeArrowheads="1"/>
                      </p:cNvPicPr>
                      <p:nvPr/>
                    </p:nvPicPr>
                    <p:blipFill>
                      <a:blip r:embed="rId17"/>
                      <a:srcRect/>
                      <a:stretch>
                        <a:fillRect/>
                      </a:stretch>
                    </p:blipFill>
                    <p:spPr bwMode="auto">
                      <a:xfrm>
                        <a:off x="10909053" y="1847738"/>
                        <a:ext cx="1044575" cy="296862"/>
                      </a:xfrm>
                      <a:prstGeom prst="rect">
                        <a:avLst/>
                      </a:prstGeom>
                      <a:noFill/>
                      <a:ln>
                        <a:noFill/>
                      </a:ln>
                    </p:spPr>
                  </p:pic>
                </p:oleObj>
              </mc:Fallback>
            </mc:AlternateContent>
          </a:graphicData>
        </a:graphic>
      </p:graphicFrame>
      <p:sp>
        <p:nvSpPr>
          <p:cNvPr id="72" name="Rectángulo 71"/>
          <p:cNvSpPr/>
          <p:nvPr/>
        </p:nvSpPr>
        <p:spPr>
          <a:xfrm>
            <a:off x="2202773" y="2157589"/>
            <a:ext cx="790601" cy="276999"/>
          </a:xfrm>
          <a:prstGeom prst="rect">
            <a:avLst/>
          </a:prstGeom>
        </p:spPr>
        <p:txBody>
          <a:bodyPr wrap="none">
            <a:spAutoFit/>
          </a:bodyPr>
          <a:lstStyle/>
          <a:p>
            <a:r>
              <a:rPr lang="es-AR" sz="1200" i="1" dirty="0">
                <a:solidFill>
                  <a:srgbClr val="663300"/>
                </a:solidFill>
              </a:rPr>
              <a:t>Forward:</a:t>
            </a:r>
          </a:p>
        </p:txBody>
      </p:sp>
      <p:graphicFrame>
        <p:nvGraphicFramePr>
          <p:cNvPr id="73" name="1 Objeto"/>
          <p:cNvGraphicFramePr>
            <a:graphicFrameLocks noChangeAspect="1"/>
          </p:cNvGraphicFramePr>
          <p:nvPr/>
        </p:nvGraphicFramePr>
        <p:xfrm>
          <a:off x="2248625" y="2367397"/>
          <a:ext cx="1001713" cy="255588"/>
        </p:xfrm>
        <a:graphic>
          <a:graphicData uri="http://schemas.openxmlformats.org/presentationml/2006/ole">
            <mc:AlternateContent xmlns:mc="http://schemas.openxmlformats.org/markup-compatibility/2006">
              <mc:Choice xmlns:v="urn:schemas-microsoft-com:vml" Requires="v">
                <p:oleObj spid="_x0000_s524529" name="Equation" r:id="rId18" imgW="596880" imgH="152280" progId="Equation.DSMT4">
                  <p:embed/>
                </p:oleObj>
              </mc:Choice>
              <mc:Fallback>
                <p:oleObj name="Equation" r:id="rId18" imgW="596880" imgH="152280" progId="Equation.DSMT4">
                  <p:embed/>
                  <p:pic>
                    <p:nvPicPr>
                      <p:cNvPr id="73" name="1 Objeto"/>
                      <p:cNvPicPr>
                        <a:picLocks noChangeAspect="1" noChangeArrowheads="1"/>
                      </p:cNvPicPr>
                      <p:nvPr/>
                    </p:nvPicPr>
                    <p:blipFill>
                      <a:blip r:embed="rId19"/>
                      <a:srcRect/>
                      <a:stretch>
                        <a:fillRect/>
                      </a:stretch>
                    </p:blipFill>
                    <p:spPr bwMode="auto">
                      <a:xfrm>
                        <a:off x="2248625" y="2367397"/>
                        <a:ext cx="1001713" cy="255588"/>
                      </a:xfrm>
                      <a:prstGeom prst="rect">
                        <a:avLst/>
                      </a:prstGeom>
                      <a:noFill/>
                      <a:ln>
                        <a:noFill/>
                      </a:ln>
                    </p:spPr>
                  </p:pic>
                </p:oleObj>
              </mc:Fallback>
            </mc:AlternateContent>
          </a:graphicData>
        </a:graphic>
      </p:graphicFrame>
      <p:graphicFrame>
        <p:nvGraphicFramePr>
          <p:cNvPr id="75" name="1 Objeto"/>
          <p:cNvGraphicFramePr>
            <a:graphicFrameLocks noChangeAspect="1"/>
          </p:cNvGraphicFramePr>
          <p:nvPr/>
        </p:nvGraphicFramePr>
        <p:xfrm>
          <a:off x="4168775" y="2239604"/>
          <a:ext cx="1747838" cy="511175"/>
        </p:xfrm>
        <a:graphic>
          <a:graphicData uri="http://schemas.openxmlformats.org/presentationml/2006/ole">
            <mc:AlternateContent xmlns:mc="http://schemas.openxmlformats.org/markup-compatibility/2006">
              <mc:Choice xmlns:v="urn:schemas-microsoft-com:vml" Requires="v">
                <p:oleObj spid="_x0000_s524530" name="Equation" r:id="rId20" imgW="1041120" imgH="304560" progId="Equation.DSMT4">
                  <p:embed/>
                </p:oleObj>
              </mc:Choice>
              <mc:Fallback>
                <p:oleObj name="Equation" r:id="rId20" imgW="1041120" imgH="304560" progId="Equation.DSMT4">
                  <p:embed/>
                  <p:pic>
                    <p:nvPicPr>
                      <p:cNvPr id="75" name="1 Objeto"/>
                      <p:cNvPicPr>
                        <a:picLocks noChangeAspect="1" noChangeArrowheads="1"/>
                      </p:cNvPicPr>
                      <p:nvPr/>
                    </p:nvPicPr>
                    <p:blipFill>
                      <a:blip r:embed="rId21"/>
                      <a:srcRect/>
                      <a:stretch>
                        <a:fillRect/>
                      </a:stretch>
                    </p:blipFill>
                    <p:spPr bwMode="auto">
                      <a:xfrm>
                        <a:off x="4168775" y="2239604"/>
                        <a:ext cx="1747838" cy="511175"/>
                      </a:xfrm>
                      <a:prstGeom prst="rect">
                        <a:avLst/>
                      </a:prstGeom>
                      <a:noFill/>
                      <a:ln>
                        <a:noFill/>
                      </a:ln>
                    </p:spPr>
                  </p:pic>
                </p:oleObj>
              </mc:Fallback>
            </mc:AlternateContent>
          </a:graphicData>
        </a:graphic>
      </p:graphicFrame>
      <p:graphicFrame>
        <p:nvGraphicFramePr>
          <p:cNvPr id="77" name="1 Objeto"/>
          <p:cNvGraphicFramePr>
            <a:graphicFrameLocks noChangeAspect="1"/>
          </p:cNvGraphicFramePr>
          <p:nvPr/>
        </p:nvGraphicFramePr>
        <p:xfrm>
          <a:off x="6937375" y="2368191"/>
          <a:ext cx="1897063" cy="254000"/>
        </p:xfrm>
        <a:graphic>
          <a:graphicData uri="http://schemas.openxmlformats.org/presentationml/2006/ole">
            <mc:AlternateContent xmlns:mc="http://schemas.openxmlformats.org/markup-compatibility/2006">
              <mc:Choice xmlns:v="urn:schemas-microsoft-com:vml" Requires="v">
                <p:oleObj spid="_x0000_s524531" name="Equation" r:id="rId22" imgW="1130040" imgH="152280" progId="Equation.DSMT4">
                  <p:embed/>
                </p:oleObj>
              </mc:Choice>
              <mc:Fallback>
                <p:oleObj name="Equation" r:id="rId22" imgW="1130040" imgH="152280" progId="Equation.DSMT4">
                  <p:embed/>
                  <p:pic>
                    <p:nvPicPr>
                      <p:cNvPr id="77" name="1 Objeto"/>
                      <p:cNvPicPr>
                        <a:picLocks noChangeAspect="1" noChangeArrowheads="1"/>
                      </p:cNvPicPr>
                      <p:nvPr/>
                    </p:nvPicPr>
                    <p:blipFill>
                      <a:blip r:embed="rId23"/>
                      <a:srcRect/>
                      <a:stretch>
                        <a:fillRect/>
                      </a:stretch>
                    </p:blipFill>
                    <p:spPr bwMode="auto">
                      <a:xfrm>
                        <a:off x="6937375" y="2368191"/>
                        <a:ext cx="1897063" cy="254000"/>
                      </a:xfrm>
                      <a:prstGeom prst="rect">
                        <a:avLst/>
                      </a:prstGeom>
                      <a:noFill/>
                      <a:ln>
                        <a:noFill/>
                      </a:ln>
                    </p:spPr>
                  </p:pic>
                </p:oleObj>
              </mc:Fallback>
            </mc:AlternateContent>
          </a:graphicData>
        </a:graphic>
      </p:graphicFrame>
      <p:sp>
        <p:nvSpPr>
          <p:cNvPr id="5" name="Rectángulo 4"/>
          <p:cNvSpPr/>
          <p:nvPr/>
        </p:nvSpPr>
        <p:spPr>
          <a:xfrm>
            <a:off x="9409849" y="2264359"/>
            <a:ext cx="2519033" cy="461665"/>
          </a:xfrm>
          <a:prstGeom prst="rect">
            <a:avLst/>
          </a:prstGeom>
        </p:spPr>
        <p:txBody>
          <a:bodyPr wrap="square">
            <a:spAutoFit/>
          </a:bodyPr>
          <a:lstStyle/>
          <a:p>
            <a:r>
              <a:rPr lang="es-AR" sz="1200" b="1" dirty="0">
                <a:solidFill>
                  <a:srgbClr val="C00000"/>
                </a:solidFill>
              </a:rPr>
              <a:t>NO CAUSAL: </a:t>
            </a:r>
            <a:r>
              <a:rPr lang="es-AR" sz="1200" dirty="0">
                <a:solidFill>
                  <a:srgbClr val="C00000"/>
                </a:solidFill>
                <a:sym typeface="Symbol" panose="05050102010706020507" pitchFamily="18" charset="2"/>
              </a:rPr>
              <a:t>La salida depende de un valor futuro de la entrada.</a:t>
            </a:r>
            <a:endParaRPr lang="es-AR" sz="1200" dirty="0"/>
          </a:p>
        </p:txBody>
      </p:sp>
      <p:graphicFrame>
        <p:nvGraphicFramePr>
          <p:cNvPr id="82" name="1 Objeto"/>
          <p:cNvGraphicFramePr>
            <a:graphicFrameLocks noChangeAspect="1"/>
          </p:cNvGraphicFramePr>
          <p:nvPr/>
        </p:nvGraphicFramePr>
        <p:xfrm>
          <a:off x="278580" y="3296936"/>
          <a:ext cx="1492250" cy="596900"/>
        </p:xfrm>
        <a:graphic>
          <a:graphicData uri="http://schemas.openxmlformats.org/presentationml/2006/ole">
            <mc:AlternateContent xmlns:mc="http://schemas.openxmlformats.org/markup-compatibility/2006">
              <mc:Choice xmlns:v="urn:schemas-microsoft-com:vml" Requires="v">
                <p:oleObj spid="_x0000_s524532" name="Equation" r:id="rId24" imgW="888840" imgH="355320" progId="Equation.DSMT4">
                  <p:embed/>
                </p:oleObj>
              </mc:Choice>
              <mc:Fallback>
                <p:oleObj name="Equation" r:id="rId24" imgW="888840" imgH="355320" progId="Equation.DSMT4">
                  <p:embed/>
                  <p:pic>
                    <p:nvPicPr>
                      <p:cNvPr id="82" name="1 Objeto"/>
                      <p:cNvPicPr>
                        <a:picLocks noChangeAspect="1" noChangeArrowheads="1"/>
                      </p:cNvPicPr>
                      <p:nvPr/>
                    </p:nvPicPr>
                    <p:blipFill>
                      <a:blip r:embed="rId25"/>
                      <a:srcRect/>
                      <a:stretch>
                        <a:fillRect/>
                      </a:stretch>
                    </p:blipFill>
                    <p:spPr bwMode="auto">
                      <a:xfrm>
                        <a:off x="278580" y="3296936"/>
                        <a:ext cx="1492250" cy="596900"/>
                      </a:xfrm>
                      <a:prstGeom prst="rect">
                        <a:avLst/>
                      </a:prstGeom>
                      <a:noFill/>
                      <a:ln>
                        <a:solidFill>
                          <a:schemeClr val="accent1">
                            <a:lumMod val="75000"/>
                          </a:schemeClr>
                        </a:solidFill>
                      </a:ln>
                    </p:spPr>
                  </p:pic>
                </p:oleObj>
              </mc:Fallback>
            </mc:AlternateContent>
          </a:graphicData>
        </a:graphic>
      </p:graphicFrame>
      <p:sp>
        <p:nvSpPr>
          <p:cNvPr id="83" name="Rectángulo 82"/>
          <p:cNvSpPr/>
          <p:nvPr/>
        </p:nvSpPr>
        <p:spPr>
          <a:xfrm>
            <a:off x="249725" y="2876652"/>
            <a:ext cx="447558" cy="338554"/>
          </a:xfrm>
          <a:prstGeom prst="rect">
            <a:avLst/>
          </a:prstGeom>
        </p:spPr>
        <p:txBody>
          <a:bodyPr wrap="none">
            <a:spAutoFit/>
          </a:bodyPr>
          <a:lstStyle/>
          <a:p>
            <a:r>
              <a:rPr lang="es-AR" sz="1600" b="1" u="sng" dirty="0">
                <a:solidFill>
                  <a:srgbClr val="C00000"/>
                </a:solidFill>
              </a:rPr>
              <a:t>PI</a:t>
            </a:r>
            <a:r>
              <a:rPr lang="es-AR" sz="1600" b="1" dirty="0">
                <a:solidFill>
                  <a:srgbClr val="C00000"/>
                </a:solidFill>
              </a:rPr>
              <a:t>:</a:t>
            </a:r>
          </a:p>
        </p:txBody>
      </p:sp>
      <p:graphicFrame>
        <p:nvGraphicFramePr>
          <p:cNvPr id="84" name="1 Objeto"/>
          <p:cNvGraphicFramePr>
            <a:graphicFrameLocks noChangeAspect="1"/>
          </p:cNvGraphicFramePr>
          <p:nvPr/>
        </p:nvGraphicFramePr>
        <p:xfrm>
          <a:off x="4172646" y="3092472"/>
          <a:ext cx="1790700" cy="511175"/>
        </p:xfrm>
        <a:graphic>
          <a:graphicData uri="http://schemas.openxmlformats.org/presentationml/2006/ole">
            <mc:AlternateContent xmlns:mc="http://schemas.openxmlformats.org/markup-compatibility/2006">
              <mc:Choice xmlns:v="urn:schemas-microsoft-com:vml" Requires="v">
                <p:oleObj spid="_x0000_s524533" name="Equation" r:id="rId26" imgW="1066680" imgH="304560" progId="Equation.DSMT4">
                  <p:embed/>
                </p:oleObj>
              </mc:Choice>
              <mc:Fallback>
                <p:oleObj name="Equation" r:id="rId26" imgW="1066680" imgH="304560" progId="Equation.DSMT4">
                  <p:embed/>
                  <p:pic>
                    <p:nvPicPr>
                      <p:cNvPr id="84" name="1 Objeto"/>
                      <p:cNvPicPr>
                        <a:picLocks noChangeAspect="1" noChangeArrowheads="1"/>
                      </p:cNvPicPr>
                      <p:nvPr/>
                    </p:nvPicPr>
                    <p:blipFill>
                      <a:blip r:embed="rId27"/>
                      <a:srcRect/>
                      <a:stretch>
                        <a:fillRect/>
                      </a:stretch>
                    </p:blipFill>
                    <p:spPr bwMode="auto">
                      <a:xfrm>
                        <a:off x="4172646" y="3092472"/>
                        <a:ext cx="1790700" cy="511175"/>
                      </a:xfrm>
                      <a:prstGeom prst="rect">
                        <a:avLst/>
                      </a:prstGeom>
                      <a:noFill/>
                      <a:ln>
                        <a:noFill/>
                      </a:ln>
                    </p:spPr>
                  </p:pic>
                </p:oleObj>
              </mc:Fallback>
            </mc:AlternateContent>
          </a:graphicData>
        </a:graphic>
      </p:graphicFrame>
      <p:graphicFrame>
        <p:nvGraphicFramePr>
          <p:cNvPr id="86" name="1 Objeto"/>
          <p:cNvGraphicFramePr>
            <a:graphicFrameLocks noChangeAspect="1"/>
          </p:cNvGraphicFramePr>
          <p:nvPr/>
        </p:nvGraphicFramePr>
        <p:xfrm>
          <a:off x="6827838" y="3215547"/>
          <a:ext cx="2555875" cy="255588"/>
        </p:xfrm>
        <a:graphic>
          <a:graphicData uri="http://schemas.openxmlformats.org/presentationml/2006/ole">
            <mc:AlternateContent xmlns:mc="http://schemas.openxmlformats.org/markup-compatibility/2006">
              <mc:Choice xmlns:v="urn:schemas-microsoft-com:vml" Requires="v">
                <p:oleObj spid="_x0000_s524534" name="Equation" r:id="rId28" imgW="1523880" imgH="152280" progId="Equation.DSMT4">
                  <p:embed/>
                </p:oleObj>
              </mc:Choice>
              <mc:Fallback>
                <p:oleObj name="Equation" r:id="rId28" imgW="1523880" imgH="152280" progId="Equation.DSMT4">
                  <p:embed/>
                  <p:pic>
                    <p:nvPicPr>
                      <p:cNvPr id="86" name="1 Objeto"/>
                      <p:cNvPicPr>
                        <a:picLocks noChangeAspect="1" noChangeArrowheads="1"/>
                      </p:cNvPicPr>
                      <p:nvPr/>
                    </p:nvPicPr>
                    <p:blipFill>
                      <a:blip r:embed="rId29"/>
                      <a:srcRect/>
                      <a:stretch>
                        <a:fillRect/>
                      </a:stretch>
                    </p:blipFill>
                    <p:spPr bwMode="auto">
                      <a:xfrm>
                        <a:off x="6827838" y="3215547"/>
                        <a:ext cx="2555875" cy="255588"/>
                      </a:xfrm>
                      <a:prstGeom prst="rect">
                        <a:avLst/>
                      </a:prstGeom>
                      <a:noFill/>
                      <a:ln>
                        <a:noFill/>
                      </a:ln>
                    </p:spPr>
                  </p:pic>
                </p:oleObj>
              </mc:Fallback>
            </mc:AlternateContent>
          </a:graphicData>
        </a:graphic>
      </p:graphicFrame>
      <p:graphicFrame>
        <p:nvGraphicFramePr>
          <p:cNvPr id="87" name="1 Objeto"/>
          <p:cNvGraphicFramePr>
            <a:graphicFrameLocks noChangeAspect="1"/>
          </p:cNvGraphicFramePr>
          <p:nvPr/>
        </p:nvGraphicFramePr>
        <p:xfrm>
          <a:off x="9673530" y="3198495"/>
          <a:ext cx="1149350" cy="317500"/>
        </p:xfrm>
        <a:graphic>
          <a:graphicData uri="http://schemas.openxmlformats.org/presentationml/2006/ole">
            <mc:AlternateContent xmlns:mc="http://schemas.openxmlformats.org/markup-compatibility/2006">
              <mc:Choice xmlns:v="urn:schemas-microsoft-com:vml" Requires="v">
                <p:oleObj spid="_x0000_s524535" name="Equation" r:id="rId30" imgW="685800" imgH="190440" progId="Equation.DSMT4">
                  <p:embed/>
                </p:oleObj>
              </mc:Choice>
              <mc:Fallback>
                <p:oleObj name="Equation" r:id="rId30" imgW="685800" imgH="190440" progId="Equation.DSMT4">
                  <p:embed/>
                  <p:pic>
                    <p:nvPicPr>
                      <p:cNvPr id="87" name="1 Objeto"/>
                      <p:cNvPicPr>
                        <a:picLocks noChangeAspect="1" noChangeArrowheads="1"/>
                      </p:cNvPicPr>
                      <p:nvPr/>
                    </p:nvPicPr>
                    <p:blipFill>
                      <a:blip r:embed="rId31"/>
                      <a:srcRect/>
                      <a:stretch>
                        <a:fillRect/>
                      </a:stretch>
                    </p:blipFill>
                    <p:spPr bwMode="auto">
                      <a:xfrm>
                        <a:off x="9673530" y="3198495"/>
                        <a:ext cx="1149350" cy="317500"/>
                      </a:xfrm>
                      <a:prstGeom prst="rect">
                        <a:avLst/>
                      </a:prstGeom>
                      <a:noFill/>
                      <a:ln>
                        <a:noFill/>
                      </a:ln>
                    </p:spPr>
                  </p:pic>
                </p:oleObj>
              </mc:Fallback>
            </mc:AlternateContent>
          </a:graphicData>
        </a:graphic>
      </p:graphicFrame>
      <p:graphicFrame>
        <p:nvGraphicFramePr>
          <p:cNvPr id="88" name="1 Objeto"/>
          <p:cNvGraphicFramePr>
            <a:graphicFrameLocks noChangeAspect="1"/>
          </p:cNvGraphicFramePr>
          <p:nvPr/>
        </p:nvGraphicFramePr>
        <p:xfrm>
          <a:off x="10929938" y="3191263"/>
          <a:ext cx="809625" cy="319087"/>
        </p:xfrm>
        <a:graphic>
          <a:graphicData uri="http://schemas.openxmlformats.org/presentationml/2006/ole">
            <mc:AlternateContent xmlns:mc="http://schemas.openxmlformats.org/markup-compatibility/2006">
              <mc:Choice xmlns:v="urn:schemas-microsoft-com:vml" Requires="v">
                <p:oleObj spid="_x0000_s524536" name="Equation" r:id="rId32" imgW="482400" imgH="190440" progId="Equation.DSMT4">
                  <p:embed/>
                </p:oleObj>
              </mc:Choice>
              <mc:Fallback>
                <p:oleObj name="Equation" r:id="rId32" imgW="482400" imgH="190440" progId="Equation.DSMT4">
                  <p:embed/>
                  <p:pic>
                    <p:nvPicPr>
                      <p:cNvPr id="88" name="1 Objeto"/>
                      <p:cNvPicPr>
                        <a:picLocks noChangeAspect="1" noChangeArrowheads="1"/>
                      </p:cNvPicPr>
                      <p:nvPr/>
                    </p:nvPicPr>
                    <p:blipFill>
                      <a:blip r:embed="rId33"/>
                      <a:srcRect/>
                      <a:stretch>
                        <a:fillRect/>
                      </a:stretch>
                    </p:blipFill>
                    <p:spPr bwMode="auto">
                      <a:xfrm>
                        <a:off x="10929938" y="3191263"/>
                        <a:ext cx="809625" cy="319087"/>
                      </a:xfrm>
                      <a:prstGeom prst="rect">
                        <a:avLst/>
                      </a:prstGeom>
                      <a:noFill/>
                      <a:ln>
                        <a:noFill/>
                      </a:ln>
                    </p:spPr>
                  </p:pic>
                </p:oleObj>
              </mc:Fallback>
            </mc:AlternateContent>
          </a:graphicData>
        </a:graphic>
      </p:graphicFrame>
      <p:graphicFrame>
        <p:nvGraphicFramePr>
          <p:cNvPr id="97" name="1 Objeto"/>
          <p:cNvGraphicFramePr>
            <a:graphicFrameLocks noChangeAspect="1"/>
          </p:cNvGraphicFramePr>
          <p:nvPr/>
        </p:nvGraphicFramePr>
        <p:xfrm>
          <a:off x="4175272" y="3560384"/>
          <a:ext cx="1790700" cy="511175"/>
        </p:xfrm>
        <a:graphic>
          <a:graphicData uri="http://schemas.openxmlformats.org/presentationml/2006/ole">
            <mc:AlternateContent xmlns:mc="http://schemas.openxmlformats.org/markup-compatibility/2006">
              <mc:Choice xmlns:v="urn:schemas-microsoft-com:vml" Requires="v">
                <p:oleObj spid="_x0000_s524537" name="Equation" r:id="rId34" imgW="1066680" imgH="304560" progId="Equation.DSMT4">
                  <p:embed/>
                </p:oleObj>
              </mc:Choice>
              <mc:Fallback>
                <p:oleObj name="Equation" r:id="rId34" imgW="1066680" imgH="304560" progId="Equation.DSMT4">
                  <p:embed/>
                  <p:pic>
                    <p:nvPicPr>
                      <p:cNvPr id="97" name="1 Objeto"/>
                      <p:cNvPicPr>
                        <a:picLocks noChangeAspect="1" noChangeArrowheads="1"/>
                      </p:cNvPicPr>
                      <p:nvPr/>
                    </p:nvPicPr>
                    <p:blipFill>
                      <a:blip r:embed="rId35"/>
                      <a:srcRect/>
                      <a:stretch>
                        <a:fillRect/>
                      </a:stretch>
                    </p:blipFill>
                    <p:spPr bwMode="auto">
                      <a:xfrm>
                        <a:off x="4175272" y="3560384"/>
                        <a:ext cx="1790700" cy="511175"/>
                      </a:xfrm>
                      <a:prstGeom prst="rect">
                        <a:avLst/>
                      </a:prstGeom>
                      <a:noFill/>
                      <a:ln>
                        <a:noFill/>
                      </a:ln>
                    </p:spPr>
                  </p:pic>
                </p:oleObj>
              </mc:Fallback>
            </mc:AlternateContent>
          </a:graphicData>
        </a:graphic>
      </p:graphicFrame>
      <p:graphicFrame>
        <p:nvGraphicFramePr>
          <p:cNvPr id="98" name="1 Objeto"/>
          <p:cNvGraphicFramePr>
            <a:graphicFrameLocks noChangeAspect="1"/>
          </p:cNvGraphicFramePr>
          <p:nvPr/>
        </p:nvGraphicFramePr>
        <p:xfrm>
          <a:off x="6827837" y="3690909"/>
          <a:ext cx="2555875" cy="255588"/>
        </p:xfrm>
        <a:graphic>
          <a:graphicData uri="http://schemas.openxmlformats.org/presentationml/2006/ole">
            <mc:AlternateContent xmlns:mc="http://schemas.openxmlformats.org/markup-compatibility/2006">
              <mc:Choice xmlns:v="urn:schemas-microsoft-com:vml" Requires="v">
                <p:oleObj spid="_x0000_s524538" name="Equation" r:id="rId36" imgW="1523880" imgH="152280" progId="Equation.DSMT4">
                  <p:embed/>
                </p:oleObj>
              </mc:Choice>
              <mc:Fallback>
                <p:oleObj name="Equation" r:id="rId36" imgW="1523880" imgH="152280" progId="Equation.DSMT4">
                  <p:embed/>
                  <p:pic>
                    <p:nvPicPr>
                      <p:cNvPr id="98" name="1 Objeto"/>
                      <p:cNvPicPr>
                        <a:picLocks noChangeAspect="1" noChangeArrowheads="1"/>
                      </p:cNvPicPr>
                      <p:nvPr/>
                    </p:nvPicPr>
                    <p:blipFill>
                      <a:blip r:embed="rId37"/>
                      <a:srcRect/>
                      <a:stretch>
                        <a:fillRect/>
                      </a:stretch>
                    </p:blipFill>
                    <p:spPr bwMode="auto">
                      <a:xfrm>
                        <a:off x="6827837" y="3690909"/>
                        <a:ext cx="2555875" cy="255588"/>
                      </a:xfrm>
                      <a:prstGeom prst="rect">
                        <a:avLst/>
                      </a:prstGeom>
                      <a:noFill/>
                      <a:ln>
                        <a:noFill/>
                      </a:ln>
                    </p:spPr>
                  </p:pic>
                </p:oleObj>
              </mc:Fallback>
            </mc:AlternateContent>
          </a:graphicData>
        </a:graphic>
      </p:graphicFrame>
      <p:graphicFrame>
        <p:nvGraphicFramePr>
          <p:cNvPr id="99" name="1 Objeto"/>
          <p:cNvGraphicFramePr>
            <a:graphicFrameLocks noChangeAspect="1"/>
          </p:cNvGraphicFramePr>
          <p:nvPr/>
        </p:nvGraphicFramePr>
        <p:xfrm>
          <a:off x="9673530" y="3668547"/>
          <a:ext cx="595312" cy="319087"/>
        </p:xfrm>
        <a:graphic>
          <a:graphicData uri="http://schemas.openxmlformats.org/presentationml/2006/ole">
            <mc:AlternateContent xmlns:mc="http://schemas.openxmlformats.org/markup-compatibility/2006">
              <mc:Choice xmlns:v="urn:schemas-microsoft-com:vml" Requires="v">
                <p:oleObj spid="_x0000_s524539" name="Equation" r:id="rId38" imgW="355320" imgH="190440" progId="Equation.DSMT4">
                  <p:embed/>
                </p:oleObj>
              </mc:Choice>
              <mc:Fallback>
                <p:oleObj name="Equation" r:id="rId38" imgW="355320" imgH="190440" progId="Equation.DSMT4">
                  <p:embed/>
                  <p:pic>
                    <p:nvPicPr>
                      <p:cNvPr id="99" name="1 Objeto"/>
                      <p:cNvPicPr>
                        <a:picLocks noChangeAspect="1" noChangeArrowheads="1"/>
                      </p:cNvPicPr>
                      <p:nvPr/>
                    </p:nvPicPr>
                    <p:blipFill>
                      <a:blip r:embed="rId39"/>
                      <a:srcRect/>
                      <a:stretch>
                        <a:fillRect/>
                      </a:stretch>
                    </p:blipFill>
                    <p:spPr bwMode="auto">
                      <a:xfrm>
                        <a:off x="9673530" y="3668547"/>
                        <a:ext cx="595312" cy="319087"/>
                      </a:xfrm>
                      <a:prstGeom prst="rect">
                        <a:avLst/>
                      </a:prstGeom>
                      <a:noFill/>
                      <a:ln>
                        <a:noFill/>
                      </a:ln>
                    </p:spPr>
                  </p:pic>
                </p:oleObj>
              </mc:Fallback>
            </mc:AlternateContent>
          </a:graphicData>
        </a:graphic>
      </p:graphicFrame>
      <p:graphicFrame>
        <p:nvGraphicFramePr>
          <p:cNvPr id="100" name="1 Objeto"/>
          <p:cNvGraphicFramePr>
            <a:graphicFrameLocks noChangeAspect="1"/>
          </p:cNvGraphicFramePr>
          <p:nvPr/>
        </p:nvGraphicFramePr>
        <p:xfrm>
          <a:off x="10440141" y="3653146"/>
          <a:ext cx="1362075" cy="319087"/>
        </p:xfrm>
        <a:graphic>
          <a:graphicData uri="http://schemas.openxmlformats.org/presentationml/2006/ole">
            <mc:AlternateContent xmlns:mc="http://schemas.openxmlformats.org/markup-compatibility/2006">
              <mc:Choice xmlns:v="urn:schemas-microsoft-com:vml" Requires="v">
                <p:oleObj spid="_x0000_s524540" name="Equation" r:id="rId40" imgW="812520" imgH="190440" progId="Equation.DSMT4">
                  <p:embed/>
                </p:oleObj>
              </mc:Choice>
              <mc:Fallback>
                <p:oleObj name="Equation" r:id="rId40" imgW="812520" imgH="190440" progId="Equation.DSMT4">
                  <p:embed/>
                  <p:pic>
                    <p:nvPicPr>
                      <p:cNvPr id="100" name="1 Objeto"/>
                      <p:cNvPicPr>
                        <a:picLocks noChangeAspect="1" noChangeArrowheads="1"/>
                      </p:cNvPicPr>
                      <p:nvPr/>
                    </p:nvPicPr>
                    <p:blipFill>
                      <a:blip r:embed="rId41"/>
                      <a:srcRect/>
                      <a:stretch>
                        <a:fillRect/>
                      </a:stretch>
                    </p:blipFill>
                    <p:spPr bwMode="auto">
                      <a:xfrm>
                        <a:off x="10440141" y="3653146"/>
                        <a:ext cx="1362075" cy="319087"/>
                      </a:xfrm>
                      <a:prstGeom prst="rect">
                        <a:avLst/>
                      </a:prstGeom>
                      <a:noFill/>
                      <a:ln>
                        <a:noFill/>
                      </a:ln>
                    </p:spPr>
                  </p:pic>
                </p:oleObj>
              </mc:Fallback>
            </mc:AlternateContent>
          </a:graphicData>
        </a:graphic>
      </p:graphicFrame>
      <p:sp>
        <p:nvSpPr>
          <p:cNvPr id="37" name="Rectángulo 36"/>
          <p:cNvSpPr/>
          <p:nvPr/>
        </p:nvSpPr>
        <p:spPr>
          <a:xfrm>
            <a:off x="249725" y="4215587"/>
            <a:ext cx="595035" cy="338554"/>
          </a:xfrm>
          <a:prstGeom prst="rect">
            <a:avLst/>
          </a:prstGeom>
        </p:spPr>
        <p:txBody>
          <a:bodyPr wrap="none">
            <a:spAutoFit/>
          </a:bodyPr>
          <a:lstStyle/>
          <a:p>
            <a:r>
              <a:rPr lang="es-AR" sz="1600" b="1" u="sng" dirty="0">
                <a:solidFill>
                  <a:srgbClr val="C00000"/>
                </a:solidFill>
              </a:rPr>
              <a:t>PID</a:t>
            </a:r>
            <a:r>
              <a:rPr lang="es-AR" sz="1600" b="1" dirty="0">
                <a:solidFill>
                  <a:srgbClr val="C00000"/>
                </a:solidFill>
              </a:rPr>
              <a:t>:</a:t>
            </a:r>
          </a:p>
        </p:txBody>
      </p:sp>
      <p:graphicFrame>
        <p:nvGraphicFramePr>
          <p:cNvPr id="39" name="1 Objeto"/>
          <p:cNvGraphicFramePr>
            <a:graphicFrameLocks noChangeAspect="1"/>
          </p:cNvGraphicFramePr>
          <p:nvPr/>
        </p:nvGraphicFramePr>
        <p:xfrm>
          <a:off x="265226" y="4736352"/>
          <a:ext cx="1919288" cy="512763"/>
        </p:xfrm>
        <a:graphic>
          <a:graphicData uri="http://schemas.openxmlformats.org/presentationml/2006/ole">
            <mc:AlternateContent xmlns:mc="http://schemas.openxmlformats.org/markup-compatibility/2006">
              <mc:Choice xmlns:v="urn:schemas-microsoft-com:vml" Requires="v">
                <p:oleObj spid="_x0000_s524541" name="Equation" r:id="rId42" imgW="1143000" imgH="304560" progId="Equation.DSMT4">
                  <p:embed/>
                </p:oleObj>
              </mc:Choice>
              <mc:Fallback>
                <p:oleObj name="Equation" r:id="rId42" imgW="1143000" imgH="304560" progId="Equation.DSMT4">
                  <p:embed/>
                  <p:pic>
                    <p:nvPicPr>
                      <p:cNvPr id="39" name="1 Objeto"/>
                      <p:cNvPicPr>
                        <a:picLocks noChangeAspect="1" noChangeArrowheads="1"/>
                      </p:cNvPicPr>
                      <p:nvPr/>
                    </p:nvPicPr>
                    <p:blipFill>
                      <a:blip r:embed="rId43"/>
                      <a:srcRect/>
                      <a:stretch>
                        <a:fillRect/>
                      </a:stretch>
                    </p:blipFill>
                    <p:spPr bwMode="auto">
                      <a:xfrm>
                        <a:off x="265226" y="4736352"/>
                        <a:ext cx="1919288" cy="512763"/>
                      </a:xfrm>
                      <a:prstGeom prst="rect">
                        <a:avLst/>
                      </a:prstGeom>
                      <a:noFill/>
                      <a:ln>
                        <a:solidFill>
                          <a:schemeClr val="accent1">
                            <a:lumMod val="75000"/>
                          </a:schemeClr>
                        </a:solidFill>
                      </a:ln>
                    </p:spPr>
                  </p:pic>
                </p:oleObj>
              </mc:Fallback>
            </mc:AlternateContent>
          </a:graphicData>
        </a:graphic>
      </p:graphicFrame>
      <p:graphicFrame>
        <p:nvGraphicFramePr>
          <p:cNvPr id="40" name="1 Objeto"/>
          <p:cNvGraphicFramePr>
            <a:graphicFrameLocks noChangeAspect="1"/>
          </p:cNvGraphicFramePr>
          <p:nvPr/>
        </p:nvGraphicFramePr>
        <p:xfrm>
          <a:off x="4249586" y="4493315"/>
          <a:ext cx="2238375" cy="511175"/>
        </p:xfrm>
        <a:graphic>
          <a:graphicData uri="http://schemas.openxmlformats.org/presentationml/2006/ole">
            <mc:AlternateContent xmlns:mc="http://schemas.openxmlformats.org/markup-compatibility/2006">
              <mc:Choice xmlns:v="urn:schemas-microsoft-com:vml" Requires="v">
                <p:oleObj spid="_x0000_s524542" name="Equation" r:id="rId44" imgW="1333440" imgH="304560" progId="Equation.DSMT4">
                  <p:embed/>
                </p:oleObj>
              </mc:Choice>
              <mc:Fallback>
                <p:oleObj name="Equation" r:id="rId44" imgW="1333440" imgH="304560" progId="Equation.DSMT4">
                  <p:embed/>
                  <p:pic>
                    <p:nvPicPr>
                      <p:cNvPr id="40" name="1 Objeto"/>
                      <p:cNvPicPr>
                        <a:picLocks noChangeAspect="1" noChangeArrowheads="1"/>
                      </p:cNvPicPr>
                      <p:nvPr/>
                    </p:nvPicPr>
                    <p:blipFill>
                      <a:blip r:embed="rId45"/>
                      <a:srcRect/>
                      <a:stretch>
                        <a:fillRect/>
                      </a:stretch>
                    </p:blipFill>
                    <p:spPr bwMode="auto">
                      <a:xfrm>
                        <a:off x="4249586" y="4493315"/>
                        <a:ext cx="2238375" cy="511175"/>
                      </a:xfrm>
                      <a:prstGeom prst="rect">
                        <a:avLst/>
                      </a:prstGeom>
                      <a:noFill/>
                      <a:ln>
                        <a:noFill/>
                      </a:ln>
                    </p:spPr>
                  </p:pic>
                </p:oleObj>
              </mc:Fallback>
            </mc:AlternateContent>
          </a:graphicData>
        </a:graphic>
      </p:graphicFrame>
      <p:graphicFrame>
        <p:nvGraphicFramePr>
          <p:cNvPr id="42" name="1 Objeto"/>
          <p:cNvGraphicFramePr>
            <a:graphicFrameLocks noChangeAspect="1"/>
          </p:cNvGraphicFramePr>
          <p:nvPr/>
        </p:nvGraphicFramePr>
        <p:xfrm>
          <a:off x="7219099" y="4954619"/>
          <a:ext cx="2190750" cy="319087"/>
        </p:xfrm>
        <a:graphic>
          <a:graphicData uri="http://schemas.openxmlformats.org/presentationml/2006/ole">
            <mc:AlternateContent xmlns:mc="http://schemas.openxmlformats.org/markup-compatibility/2006">
              <mc:Choice xmlns:v="urn:schemas-microsoft-com:vml" Requires="v">
                <p:oleObj spid="_x0000_s524543" name="Equation" r:id="rId46" imgW="1307880" imgH="190440" progId="Equation.DSMT4">
                  <p:embed/>
                </p:oleObj>
              </mc:Choice>
              <mc:Fallback>
                <p:oleObj name="Equation" r:id="rId46" imgW="1307880" imgH="190440" progId="Equation.DSMT4">
                  <p:embed/>
                  <p:pic>
                    <p:nvPicPr>
                      <p:cNvPr id="42" name="1 Objeto"/>
                      <p:cNvPicPr>
                        <a:picLocks noChangeAspect="1" noChangeArrowheads="1"/>
                      </p:cNvPicPr>
                      <p:nvPr/>
                    </p:nvPicPr>
                    <p:blipFill>
                      <a:blip r:embed="rId47"/>
                      <a:srcRect/>
                      <a:stretch>
                        <a:fillRect/>
                      </a:stretch>
                    </p:blipFill>
                    <p:spPr bwMode="auto">
                      <a:xfrm>
                        <a:off x="7219099" y="4954619"/>
                        <a:ext cx="2190750" cy="319087"/>
                      </a:xfrm>
                      <a:prstGeom prst="rect">
                        <a:avLst/>
                      </a:prstGeom>
                      <a:noFill/>
                      <a:ln>
                        <a:noFill/>
                      </a:ln>
                    </p:spPr>
                  </p:pic>
                </p:oleObj>
              </mc:Fallback>
            </mc:AlternateContent>
          </a:graphicData>
        </a:graphic>
      </p:graphicFrame>
      <p:graphicFrame>
        <p:nvGraphicFramePr>
          <p:cNvPr id="43" name="1 Objeto"/>
          <p:cNvGraphicFramePr>
            <a:graphicFrameLocks noChangeAspect="1"/>
          </p:cNvGraphicFramePr>
          <p:nvPr/>
        </p:nvGraphicFramePr>
        <p:xfrm>
          <a:off x="9567167" y="4949127"/>
          <a:ext cx="1255713" cy="296863"/>
        </p:xfrm>
        <a:graphic>
          <a:graphicData uri="http://schemas.openxmlformats.org/presentationml/2006/ole">
            <mc:AlternateContent xmlns:mc="http://schemas.openxmlformats.org/markup-compatibility/2006">
              <mc:Choice xmlns:v="urn:schemas-microsoft-com:vml" Requires="v">
                <p:oleObj spid="_x0000_s524544" name="Equation" r:id="rId48" imgW="749160" imgH="177480" progId="Equation.DSMT4">
                  <p:embed/>
                </p:oleObj>
              </mc:Choice>
              <mc:Fallback>
                <p:oleObj name="Equation" r:id="rId48" imgW="749160" imgH="177480" progId="Equation.DSMT4">
                  <p:embed/>
                  <p:pic>
                    <p:nvPicPr>
                      <p:cNvPr id="43" name="1 Objeto"/>
                      <p:cNvPicPr>
                        <a:picLocks noChangeAspect="1" noChangeArrowheads="1"/>
                      </p:cNvPicPr>
                      <p:nvPr/>
                    </p:nvPicPr>
                    <p:blipFill>
                      <a:blip r:embed="rId49"/>
                      <a:srcRect/>
                      <a:stretch>
                        <a:fillRect/>
                      </a:stretch>
                    </p:blipFill>
                    <p:spPr bwMode="auto">
                      <a:xfrm>
                        <a:off x="9567167" y="4949127"/>
                        <a:ext cx="1255713" cy="296863"/>
                      </a:xfrm>
                      <a:prstGeom prst="rect">
                        <a:avLst/>
                      </a:prstGeom>
                      <a:noFill/>
                      <a:ln>
                        <a:noFill/>
                      </a:ln>
                    </p:spPr>
                  </p:pic>
                </p:oleObj>
              </mc:Fallback>
            </mc:AlternateContent>
          </a:graphicData>
        </a:graphic>
      </p:graphicFrame>
      <p:graphicFrame>
        <p:nvGraphicFramePr>
          <p:cNvPr id="44" name="1 Objeto"/>
          <p:cNvGraphicFramePr>
            <a:graphicFrameLocks noChangeAspect="1"/>
          </p:cNvGraphicFramePr>
          <p:nvPr/>
        </p:nvGraphicFramePr>
        <p:xfrm>
          <a:off x="2413888" y="4598283"/>
          <a:ext cx="1173163" cy="255588"/>
        </p:xfrm>
        <a:graphic>
          <a:graphicData uri="http://schemas.openxmlformats.org/presentationml/2006/ole">
            <mc:AlternateContent xmlns:mc="http://schemas.openxmlformats.org/markup-compatibility/2006">
              <mc:Choice xmlns:v="urn:schemas-microsoft-com:vml" Requires="v">
                <p:oleObj spid="_x0000_s524545" name="Equation" r:id="rId50" imgW="698400" imgH="152280" progId="Equation.DSMT4">
                  <p:embed/>
                </p:oleObj>
              </mc:Choice>
              <mc:Fallback>
                <p:oleObj name="Equation" r:id="rId50" imgW="698400" imgH="152280" progId="Equation.DSMT4">
                  <p:embed/>
                  <p:pic>
                    <p:nvPicPr>
                      <p:cNvPr id="44" name="1 Objeto"/>
                      <p:cNvPicPr>
                        <a:picLocks noChangeAspect="1" noChangeArrowheads="1"/>
                      </p:cNvPicPr>
                      <p:nvPr/>
                    </p:nvPicPr>
                    <p:blipFill>
                      <a:blip r:embed="rId51"/>
                      <a:srcRect/>
                      <a:stretch>
                        <a:fillRect/>
                      </a:stretch>
                    </p:blipFill>
                    <p:spPr bwMode="auto">
                      <a:xfrm>
                        <a:off x="2413888" y="4598283"/>
                        <a:ext cx="1173163" cy="255588"/>
                      </a:xfrm>
                      <a:prstGeom prst="rect">
                        <a:avLst/>
                      </a:prstGeom>
                      <a:noFill/>
                      <a:ln>
                        <a:noFill/>
                      </a:ln>
                    </p:spPr>
                  </p:pic>
                </p:oleObj>
              </mc:Fallback>
            </mc:AlternateContent>
          </a:graphicData>
        </a:graphic>
      </p:graphicFrame>
      <p:graphicFrame>
        <p:nvGraphicFramePr>
          <p:cNvPr id="45" name="1 Objeto"/>
          <p:cNvGraphicFramePr>
            <a:graphicFrameLocks noChangeAspect="1"/>
          </p:cNvGraphicFramePr>
          <p:nvPr/>
        </p:nvGraphicFramePr>
        <p:xfrm>
          <a:off x="2408557" y="5110163"/>
          <a:ext cx="1916113" cy="255587"/>
        </p:xfrm>
        <a:graphic>
          <a:graphicData uri="http://schemas.openxmlformats.org/presentationml/2006/ole">
            <mc:AlternateContent xmlns:mc="http://schemas.openxmlformats.org/markup-compatibility/2006">
              <mc:Choice xmlns:v="urn:schemas-microsoft-com:vml" Requires="v">
                <p:oleObj spid="_x0000_s524546" name="Equation" r:id="rId52" imgW="1143000" imgH="152280" progId="Equation.DSMT4">
                  <p:embed/>
                </p:oleObj>
              </mc:Choice>
              <mc:Fallback>
                <p:oleObj name="Equation" r:id="rId52" imgW="1143000" imgH="152280" progId="Equation.DSMT4">
                  <p:embed/>
                  <p:pic>
                    <p:nvPicPr>
                      <p:cNvPr id="45" name="1 Objeto"/>
                      <p:cNvPicPr>
                        <a:picLocks noChangeAspect="1" noChangeArrowheads="1"/>
                      </p:cNvPicPr>
                      <p:nvPr/>
                    </p:nvPicPr>
                    <p:blipFill>
                      <a:blip r:embed="rId53"/>
                      <a:srcRect/>
                      <a:stretch>
                        <a:fillRect/>
                      </a:stretch>
                    </p:blipFill>
                    <p:spPr bwMode="auto">
                      <a:xfrm>
                        <a:off x="2408557" y="5110163"/>
                        <a:ext cx="1916113" cy="255587"/>
                      </a:xfrm>
                      <a:prstGeom prst="rect">
                        <a:avLst/>
                      </a:prstGeom>
                      <a:noFill/>
                      <a:ln>
                        <a:noFill/>
                      </a:ln>
                    </p:spPr>
                  </p:pic>
                </p:oleObj>
              </mc:Fallback>
            </mc:AlternateContent>
          </a:graphicData>
        </a:graphic>
      </p:graphicFrame>
      <p:sp>
        <p:nvSpPr>
          <p:cNvPr id="2" name="Rectángulo 1"/>
          <p:cNvSpPr/>
          <p:nvPr/>
        </p:nvSpPr>
        <p:spPr>
          <a:xfrm>
            <a:off x="2297477" y="4260569"/>
            <a:ext cx="1798890" cy="276999"/>
          </a:xfrm>
          <a:prstGeom prst="rect">
            <a:avLst/>
          </a:prstGeom>
        </p:spPr>
        <p:txBody>
          <a:bodyPr wrap="none">
            <a:spAutoFit/>
          </a:bodyPr>
          <a:lstStyle/>
          <a:p>
            <a:r>
              <a:rPr lang="es-AR" sz="1200" dirty="0">
                <a:solidFill>
                  <a:srgbClr val="663300"/>
                </a:solidFill>
              </a:rPr>
              <a:t>Parte “PD” – </a:t>
            </a:r>
            <a:r>
              <a:rPr lang="es-AR" sz="1200" i="1" dirty="0" err="1">
                <a:solidFill>
                  <a:srgbClr val="663300"/>
                </a:solidFill>
              </a:rPr>
              <a:t>Backward</a:t>
            </a:r>
            <a:r>
              <a:rPr lang="es-AR" sz="1200" i="1" dirty="0">
                <a:solidFill>
                  <a:srgbClr val="663300"/>
                </a:solidFill>
              </a:rPr>
              <a:t>:</a:t>
            </a:r>
            <a:endParaRPr lang="es-AR" sz="1200" dirty="0"/>
          </a:p>
        </p:txBody>
      </p:sp>
      <p:graphicFrame>
        <p:nvGraphicFramePr>
          <p:cNvPr id="48" name="1 Objeto"/>
          <p:cNvGraphicFramePr>
            <a:graphicFrameLocks noChangeAspect="1"/>
          </p:cNvGraphicFramePr>
          <p:nvPr/>
        </p:nvGraphicFramePr>
        <p:xfrm>
          <a:off x="6875841" y="4605900"/>
          <a:ext cx="3919537" cy="255587"/>
        </p:xfrm>
        <a:graphic>
          <a:graphicData uri="http://schemas.openxmlformats.org/presentationml/2006/ole">
            <mc:AlternateContent xmlns:mc="http://schemas.openxmlformats.org/markup-compatibility/2006">
              <mc:Choice xmlns:v="urn:schemas-microsoft-com:vml" Requires="v">
                <p:oleObj spid="_x0000_s524547" name="Equation" r:id="rId54" imgW="2336760" imgH="152280" progId="Equation.DSMT4">
                  <p:embed/>
                </p:oleObj>
              </mc:Choice>
              <mc:Fallback>
                <p:oleObj name="Equation" r:id="rId54" imgW="2336760" imgH="152280" progId="Equation.DSMT4">
                  <p:embed/>
                  <p:pic>
                    <p:nvPicPr>
                      <p:cNvPr id="48" name="1 Objeto"/>
                      <p:cNvPicPr>
                        <a:picLocks noChangeAspect="1" noChangeArrowheads="1"/>
                      </p:cNvPicPr>
                      <p:nvPr/>
                    </p:nvPicPr>
                    <p:blipFill>
                      <a:blip r:embed="rId55"/>
                      <a:srcRect/>
                      <a:stretch>
                        <a:fillRect/>
                      </a:stretch>
                    </p:blipFill>
                    <p:spPr bwMode="auto">
                      <a:xfrm>
                        <a:off x="6875841" y="4605900"/>
                        <a:ext cx="3919537" cy="255587"/>
                      </a:xfrm>
                      <a:prstGeom prst="rect">
                        <a:avLst/>
                      </a:prstGeom>
                      <a:noFill/>
                      <a:ln>
                        <a:noFill/>
                      </a:ln>
                    </p:spPr>
                  </p:pic>
                </p:oleObj>
              </mc:Fallback>
            </mc:AlternateContent>
          </a:graphicData>
        </a:graphic>
      </p:graphicFrame>
      <p:graphicFrame>
        <p:nvGraphicFramePr>
          <p:cNvPr id="50" name="1 Objeto"/>
          <p:cNvGraphicFramePr>
            <a:graphicFrameLocks noChangeAspect="1"/>
          </p:cNvGraphicFramePr>
          <p:nvPr/>
        </p:nvGraphicFramePr>
        <p:xfrm>
          <a:off x="9577217" y="5179507"/>
          <a:ext cx="2127250" cy="317500"/>
        </p:xfrm>
        <a:graphic>
          <a:graphicData uri="http://schemas.openxmlformats.org/presentationml/2006/ole">
            <mc:AlternateContent xmlns:mc="http://schemas.openxmlformats.org/markup-compatibility/2006">
              <mc:Choice xmlns:v="urn:schemas-microsoft-com:vml" Requires="v">
                <p:oleObj spid="_x0000_s524548" name="Equation" r:id="rId56" imgW="1269720" imgH="190440" progId="Equation.DSMT4">
                  <p:embed/>
                </p:oleObj>
              </mc:Choice>
              <mc:Fallback>
                <p:oleObj name="Equation" r:id="rId56" imgW="1269720" imgH="190440" progId="Equation.DSMT4">
                  <p:embed/>
                  <p:pic>
                    <p:nvPicPr>
                      <p:cNvPr id="50" name="1 Objeto"/>
                      <p:cNvPicPr>
                        <a:picLocks noChangeAspect="1" noChangeArrowheads="1"/>
                      </p:cNvPicPr>
                      <p:nvPr/>
                    </p:nvPicPr>
                    <p:blipFill>
                      <a:blip r:embed="rId57"/>
                      <a:srcRect/>
                      <a:stretch>
                        <a:fillRect/>
                      </a:stretch>
                    </p:blipFill>
                    <p:spPr bwMode="auto">
                      <a:xfrm>
                        <a:off x="9577217" y="5179507"/>
                        <a:ext cx="2127250" cy="317500"/>
                      </a:xfrm>
                      <a:prstGeom prst="rect">
                        <a:avLst/>
                      </a:prstGeom>
                      <a:noFill/>
                      <a:ln>
                        <a:noFill/>
                      </a:ln>
                    </p:spPr>
                  </p:pic>
                </p:oleObj>
              </mc:Fallback>
            </mc:AlternateContent>
          </a:graphicData>
        </a:graphic>
      </p:graphicFrame>
      <p:sp>
        <p:nvSpPr>
          <p:cNvPr id="10" name="Rectángulo 9"/>
          <p:cNvSpPr/>
          <p:nvPr/>
        </p:nvSpPr>
        <p:spPr>
          <a:xfrm>
            <a:off x="2193121" y="1573368"/>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cxnSp>
        <p:nvCxnSpPr>
          <p:cNvPr id="12" name="Conector recto de flecha 11"/>
          <p:cNvCxnSpPr/>
          <p:nvPr/>
        </p:nvCxnSpPr>
        <p:spPr>
          <a:xfrm>
            <a:off x="3582874" y="201502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3582874" y="2495191"/>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a:off x="6251575" y="201502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p:nvPr/>
        </p:nvCxnSpPr>
        <p:spPr>
          <a:xfrm>
            <a:off x="6251575" y="2495191"/>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1 Objeto"/>
          <p:cNvGraphicFramePr>
            <a:graphicFrameLocks noChangeAspect="1"/>
          </p:cNvGraphicFramePr>
          <p:nvPr/>
        </p:nvGraphicFramePr>
        <p:xfrm>
          <a:off x="2208364" y="3221060"/>
          <a:ext cx="1173163" cy="254000"/>
        </p:xfrm>
        <a:graphic>
          <a:graphicData uri="http://schemas.openxmlformats.org/presentationml/2006/ole">
            <mc:AlternateContent xmlns:mc="http://schemas.openxmlformats.org/markup-compatibility/2006">
              <mc:Choice xmlns:v="urn:schemas-microsoft-com:vml" Requires="v">
                <p:oleObj spid="_x0000_s524549" name="Equation" r:id="rId58" imgW="698400" imgH="152280" progId="Equation.DSMT4">
                  <p:embed/>
                </p:oleObj>
              </mc:Choice>
              <mc:Fallback>
                <p:oleObj name="Equation" r:id="rId58" imgW="698400" imgH="152280" progId="Equation.DSMT4">
                  <p:embed/>
                  <p:pic>
                    <p:nvPicPr>
                      <p:cNvPr id="59" name="1 Objeto"/>
                      <p:cNvPicPr>
                        <a:picLocks noChangeAspect="1" noChangeArrowheads="1"/>
                      </p:cNvPicPr>
                      <p:nvPr/>
                    </p:nvPicPr>
                    <p:blipFill>
                      <a:blip r:embed="rId59"/>
                      <a:srcRect/>
                      <a:stretch>
                        <a:fillRect/>
                      </a:stretch>
                    </p:blipFill>
                    <p:spPr bwMode="auto">
                      <a:xfrm>
                        <a:off x="2208364" y="3221060"/>
                        <a:ext cx="1173163" cy="254000"/>
                      </a:xfrm>
                      <a:prstGeom prst="rect">
                        <a:avLst/>
                      </a:prstGeom>
                      <a:noFill/>
                      <a:ln>
                        <a:noFill/>
                      </a:ln>
                    </p:spPr>
                  </p:pic>
                </p:oleObj>
              </mc:Fallback>
            </mc:AlternateContent>
          </a:graphicData>
        </a:graphic>
      </p:graphicFrame>
      <p:sp>
        <p:nvSpPr>
          <p:cNvPr id="60" name="Rectángulo 59"/>
          <p:cNvSpPr/>
          <p:nvPr/>
        </p:nvSpPr>
        <p:spPr>
          <a:xfrm>
            <a:off x="2162512" y="3481101"/>
            <a:ext cx="790601" cy="276999"/>
          </a:xfrm>
          <a:prstGeom prst="rect">
            <a:avLst/>
          </a:prstGeom>
        </p:spPr>
        <p:txBody>
          <a:bodyPr wrap="none">
            <a:spAutoFit/>
          </a:bodyPr>
          <a:lstStyle/>
          <a:p>
            <a:r>
              <a:rPr lang="es-AR" sz="1200" i="1" dirty="0">
                <a:solidFill>
                  <a:srgbClr val="663300"/>
                </a:solidFill>
              </a:rPr>
              <a:t>Forward:</a:t>
            </a:r>
          </a:p>
        </p:txBody>
      </p:sp>
      <p:graphicFrame>
        <p:nvGraphicFramePr>
          <p:cNvPr id="61" name="1 Objeto"/>
          <p:cNvGraphicFramePr>
            <a:graphicFrameLocks noChangeAspect="1"/>
          </p:cNvGraphicFramePr>
          <p:nvPr/>
        </p:nvGraphicFramePr>
        <p:xfrm>
          <a:off x="2208364" y="3690909"/>
          <a:ext cx="1001713" cy="255588"/>
        </p:xfrm>
        <a:graphic>
          <a:graphicData uri="http://schemas.openxmlformats.org/presentationml/2006/ole">
            <mc:AlternateContent xmlns:mc="http://schemas.openxmlformats.org/markup-compatibility/2006">
              <mc:Choice xmlns:v="urn:schemas-microsoft-com:vml" Requires="v">
                <p:oleObj spid="_x0000_s524550" name="Equation" r:id="rId60" imgW="596880" imgH="152280" progId="Equation.DSMT4">
                  <p:embed/>
                </p:oleObj>
              </mc:Choice>
              <mc:Fallback>
                <p:oleObj name="Equation" r:id="rId60" imgW="596880" imgH="152280" progId="Equation.DSMT4">
                  <p:embed/>
                  <p:pic>
                    <p:nvPicPr>
                      <p:cNvPr id="61" name="1 Objeto"/>
                      <p:cNvPicPr>
                        <a:picLocks noChangeAspect="1" noChangeArrowheads="1"/>
                      </p:cNvPicPr>
                      <p:nvPr/>
                    </p:nvPicPr>
                    <p:blipFill>
                      <a:blip r:embed="rId19"/>
                      <a:srcRect/>
                      <a:stretch>
                        <a:fillRect/>
                      </a:stretch>
                    </p:blipFill>
                    <p:spPr bwMode="auto">
                      <a:xfrm>
                        <a:off x="2208364" y="3690909"/>
                        <a:ext cx="1001713" cy="255588"/>
                      </a:xfrm>
                      <a:prstGeom prst="rect">
                        <a:avLst/>
                      </a:prstGeom>
                      <a:noFill/>
                      <a:ln>
                        <a:noFill/>
                      </a:ln>
                    </p:spPr>
                  </p:pic>
                </p:oleObj>
              </mc:Fallback>
            </mc:AlternateContent>
          </a:graphicData>
        </a:graphic>
      </p:graphicFrame>
      <p:sp>
        <p:nvSpPr>
          <p:cNvPr id="62" name="Rectángulo 61"/>
          <p:cNvSpPr/>
          <p:nvPr/>
        </p:nvSpPr>
        <p:spPr>
          <a:xfrm>
            <a:off x="2152860" y="2883186"/>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cxnSp>
        <p:nvCxnSpPr>
          <p:cNvPr id="65" name="Conector recto de flecha 64"/>
          <p:cNvCxnSpPr/>
          <p:nvPr/>
        </p:nvCxnSpPr>
        <p:spPr>
          <a:xfrm>
            <a:off x="3542613" y="3348060"/>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a:off x="3542613" y="3818703"/>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p:cNvCxnSpPr/>
          <p:nvPr/>
        </p:nvCxnSpPr>
        <p:spPr>
          <a:xfrm>
            <a:off x="6168305" y="3352755"/>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p:cNvCxnSpPr/>
          <p:nvPr/>
        </p:nvCxnSpPr>
        <p:spPr>
          <a:xfrm>
            <a:off x="6168305" y="3823398"/>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2296205" y="4825590"/>
            <a:ext cx="1465273" cy="276999"/>
          </a:xfrm>
          <a:prstGeom prst="rect">
            <a:avLst/>
          </a:prstGeom>
        </p:spPr>
        <p:txBody>
          <a:bodyPr wrap="none">
            <a:spAutoFit/>
          </a:bodyPr>
          <a:lstStyle/>
          <a:p>
            <a:r>
              <a:rPr lang="es-AR" sz="1200" dirty="0">
                <a:solidFill>
                  <a:srgbClr val="663300"/>
                </a:solidFill>
              </a:rPr>
              <a:t>Parte “PI” – </a:t>
            </a:r>
            <a:r>
              <a:rPr lang="es-AR" sz="1200" i="1" dirty="0" err="1">
                <a:solidFill>
                  <a:srgbClr val="663300"/>
                </a:solidFill>
              </a:rPr>
              <a:t>Tustin</a:t>
            </a:r>
            <a:r>
              <a:rPr lang="es-AR" sz="1200" i="1" dirty="0">
                <a:solidFill>
                  <a:srgbClr val="663300"/>
                </a:solidFill>
              </a:rPr>
              <a:t>:</a:t>
            </a:r>
            <a:endParaRPr lang="es-AR" sz="1200" dirty="0"/>
          </a:p>
        </p:txBody>
      </p:sp>
      <p:cxnSp>
        <p:nvCxnSpPr>
          <p:cNvPr id="80" name="Conector recto de flecha 79"/>
          <p:cNvCxnSpPr/>
          <p:nvPr/>
        </p:nvCxnSpPr>
        <p:spPr>
          <a:xfrm>
            <a:off x="3744946" y="4752298"/>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flipV="1">
            <a:off x="6528858" y="4743844"/>
            <a:ext cx="306086" cy="834"/>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Rectángulo 84"/>
          <p:cNvSpPr/>
          <p:nvPr/>
        </p:nvSpPr>
        <p:spPr>
          <a:xfrm>
            <a:off x="199656" y="5560003"/>
            <a:ext cx="11801549" cy="11198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Marcador de número de diapositiva 33"/>
          <p:cNvSpPr>
            <a:spLocks noGrp="1"/>
          </p:cNvSpPr>
          <p:nvPr>
            <p:ph type="sldNum" sz="quarter" idx="12"/>
          </p:nvPr>
        </p:nvSpPr>
        <p:spPr>
          <a:xfrm>
            <a:off x="11719021" y="6428736"/>
            <a:ext cx="361108" cy="365125"/>
          </a:xfrm>
        </p:spPr>
        <p:txBody>
          <a:bodyPr/>
          <a:lstStyle/>
          <a:p>
            <a:fld id="{88A92BC7-81EF-4C9F-8DB9-DCAAEE84F0FC}" type="slidenum">
              <a:rPr lang="es-ES" b="1" smtClean="0">
                <a:solidFill>
                  <a:schemeClr val="tx1"/>
                </a:solidFill>
              </a:rPr>
              <a:pPr/>
              <a:t>6</a:t>
            </a:fld>
            <a:endParaRPr lang="es-ES" b="1" dirty="0">
              <a:solidFill>
                <a:schemeClr val="tx1"/>
              </a:solidFill>
            </a:endParaRPr>
          </a:p>
        </p:txBody>
      </p:sp>
      <p:sp>
        <p:nvSpPr>
          <p:cNvPr id="89" name="Rectángulo 88"/>
          <p:cNvSpPr/>
          <p:nvPr/>
        </p:nvSpPr>
        <p:spPr>
          <a:xfrm>
            <a:off x="249725" y="5560890"/>
            <a:ext cx="1900264" cy="338554"/>
          </a:xfrm>
          <a:prstGeom prst="rect">
            <a:avLst/>
          </a:prstGeom>
        </p:spPr>
        <p:txBody>
          <a:bodyPr wrap="none">
            <a:spAutoFit/>
          </a:bodyPr>
          <a:lstStyle/>
          <a:p>
            <a:r>
              <a:rPr lang="es-AR" sz="1600" b="1" u="sng" dirty="0">
                <a:solidFill>
                  <a:srgbClr val="C00000"/>
                </a:solidFill>
              </a:rPr>
              <a:t>Ad. y At. de Fase</a:t>
            </a:r>
            <a:r>
              <a:rPr lang="es-AR" sz="1600" b="1" dirty="0">
                <a:solidFill>
                  <a:srgbClr val="C00000"/>
                </a:solidFill>
              </a:rPr>
              <a:t>:</a:t>
            </a:r>
          </a:p>
        </p:txBody>
      </p:sp>
      <p:graphicFrame>
        <p:nvGraphicFramePr>
          <p:cNvPr id="90" name="1 Objeto"/>
          <p:cNvGraphicFramePr>
            <a:graphicFrameLocks noChangeAspect="1"/>
          </p:cNvGraphicFramePr>
          <p:nvPr/>
        </p:nvGraphicFramePr>
        <p:xfrm>
          <a:off x="278580" y="5956300"/>
          <a:ext cx="1344613" cy="533400"/>
        </p:xfrm>
        <a:graphic>
          <a:graphicData uri="http://schemas.openxmlformats.org/presentationml/2006/ole">
            <mc:AlternateContent xmlns:mc="http://schemas.openxmlformats.org/markup-compatibility/2006">
              <mc:Choice xmlns:v="urn:schemas-microsoft-com:vml" Requires="v">
                <p:oleObj spid="_x0000_s524551" name="Equation" r:id="rId61" imgW="799920" imgH="317160" progId="Equation.DSMT4">
                  <p:embed/>
                </p:oleObj>
              </mc:Choice>
              <mc:Fallback>
                <p:oleObj name="Equation" r:id="rId61" imgW="799920" imgH="317160" progId="Equation.DSMT4">
                  <p:embed/>
                  <p:pic>
                    <p:nvPicPr>
                      <p:cNvPr id="90" name="1 Objeto"/>
                      <p:cNvPicPr>
                        <a:picLocks noChangeAspect="1" noChangeArrowheads="1"/>
                      </p:cNvPicPr>
                      <p:nvPr/>
                    </p:nvPicPr>
                    <p:blipFill>
                      <a:blip r:embed="rId62"/>
                      <a:srcRect/>
                      <a:stretch>
                        <a:fillRect/>
                      </a:stretch>
                    </p:blipFill>
                    <p:spPr bwMode="auto">
                      <a:xfrm>
                        <a:off x="278580" y="5956300"/>
                        <a:ext cx="1344613" cy="533400"/>
                      </a:xfrm>
                      <a:prstGeom prst="rect">
                        <a:avLst/>
                      </a:prstGeom>
                      <a:noFill/>
                      <a:ln>
                        <a:solidFill>
                          <a:schemeClr val="accent1">
                            <a:lumMod val="75000"/>
                          </a:schemeClr>
                        </a:solidFill>
                      </a:ln>
                    </p:spPr>
                  </p:pic>
                </p:oleObj>
              </mc:Fallback>
            </mc:AlternateContent>
          </a:graphicData>
        </a:graphic>
      </p:graphicFrame>
      <p:graphicFrame>
        <p:nvGraphicFramePr>
          <p:cNvPr id="91" name="1 Objeto"/>
          <p:cNvGraphicFramePr>
            <a:graphicFrameLocks noChangeAspect="1"/>
          </p:cNvGraphicFramePr>
          <p:nvPr/>
        </p:nvGraphicFramePr>
        <p:xfrm>
          <a:off x="1675580" y="5920498"/>
          <a:ext cx="1363663" cy="298450"/>
        </p:xfrm>
        <a:graphic>
          <a:graphicData uri="http://schemas.openxmlformats.org/presentationml/2006/ole">
            <mc:AlternateContent xmlns:mc="http://schemas.openxmlformats.org/markup-compatibility/2006">
              <mc:Choice xmlns:v="urn:schemas-microsoft-com:vml" Requires="v">
                <p:oleObj spid="_x0000_s524552" name="Equation" r:id="rId63" imgW="812520" imgH="177480" progId="Equation.DSMT4">
                  <p:embed/>
                </p:oleObj>
              </mc:Choice>
              <mc:Fallback>
                <p:oleObj name="Equation" r:id="rId63" imgW="812520" imgH="177480" progId="Equation.DSMT4">
                  <p:embed/>
                  <p:pic>
                    <p:nvPicPr>
                      <p:cNvPr id="91" name="1 Objeto"/>
                      <p:cNvPicPr>
                        <a:picLocks noChangeAspect="1" noChangeArrowheads="1"/>
                      </p:cNvPicPr>
                      <p:nvPr/>
                    </p:nvPicPr>
                    <p:blipFill>
                      <a:blip r:embed="rId64"/>
                      <a:srcRect/>
                      <a:stretch>
                        <a:fillRect/>
                      </a:stretch>
                    </p:blipFill>
                    <p:spPr bwMode="auto">
                      <a:xfrm>
                        <a:off x="1675580" y="5920498"/>
                        <a:ext cx="1363663" cy="298450"/>
                      </a:xfrm>
                      <a:prstGeom prst="rect">
                        <a:avLst/>
                      </a:prstGeom>
                      <a:noFill/>
                      <a:ln>
                        <a:noFill/>
                      </a:ln>
                    </p:spPr>
                  </p:pic>
                </p:oleObj>
              </mc:Fallback>
            </mc:AlternateContent>
          </a:graphicData>
        </a:graphic>
      </p:graphicFrame>
      <p:graphicFrame>
        <p:nvGraphicFramePr>
          <p:cNvPr id="92" name="1 Objeto"/>
          <p:cNvGraphicFramePr>
            <a:graphicFrameLocks noChangeAspect="1"/>
          </p:cNvGraphicFramePr>
          <p:nvPr/>
        </p:nvGraphicFramePr>
        <p:xfrm>
          <a:off x="1685925" y="6203950"/>
          <a:ext cx="1341438" cy="298450"/>
        </p:xfrm>
        <a:graphic>
          <a:graphicData uri="http://schemas.openxmlformats.org/presentationml/2006/ole">
            <mc:AlternateContent xmlns:mc="http://schemas.openxmlformats.org/markup-compatibility/2006">
              <mc:Choice xmlns:v="urn:schemas-microsoft-com:vml" Requires="v">
                <p:oleObj spid="_x0000_s524553" name="Equation" r:id="rId65" imgW="799920" imgH="177480" progId="Equation.DSMT4">
                  <p:embed/>
                </p:oleObj>
              </mc:Choice>
              <mc:Fallback>
                <p:oleObj name="Equation" r:id="rId65" imgW="799920" imgH="177480" progId="Equation.DSMT4">
                  <p:embed/>
                  <p:pic>
                    <p:nvPicPr>
                      <p:cNvPr id="92" name="1 Objeto"/>
                      <p:cNvPicPr>
                        <a:picLocks noChangeAspect="1" noChangeArrowheads="1"/>
                      </p:cNvPicPr>
                      <p:nvPr/>
                    </p:nvPicPr>
                    <p:blipFill>
                      <a:blip r:embed="rId66"/>
                      <a:srcRect/>
                      <a:stretch>
                        <a:fillRect/>
                      </a:stretch>
                    </p:blipFill>
                    <p:spPr bwMode="auto">
                      <a:xfrm>
                        <a:off x="1685925" y="6203950"/>
                        <a:ext cx="1341438" cy="298450"/>
                      </a:xfrm>
                      <a:prstGeom prst="rect">
                        <a:avLst/>
                      </a:prstGeom>
                      <a:noFill/>
                      <a:ln>
                        <a:noFill/>
                      </a:ln>
                    </p:spPr>
                  </p:pic>
                </p:oleObj>
              </mc:Fallback>
            </mc:AlternateContent>
          </a:graphicData>
        </a:graphic>
      </p:graphicFrame>
      <p:graphicFrame>
        <p:nvGraphicFramePr>
          <p:cNvPr id="93" name="1 Objeto"/>
          <p:cNvGraphicFramePr>
            <a:graphicFrameLocks noChangeAspect="1"/>
          </p:cNvGraphicFramePr>
          <p:nvPr/>
        </p:nvGraphicFramePr>
        <p:xfrm>
          <a:off x="3227388" y="5927725"/>
          <a:ext cx="768350" cy="508000"/>
        </p:xfrm>
        <a:graphic>
          <a:graphicData uri="http://schemas.openxmlformats.org/presentationml/2006/ole">
            <mc:AlternateContent xmlns:mc="http://schemas.openxmlformats.org/markup-compatibility/2006">
              <mc:Choice xmlns:v="urn:schemas-microsoft-com:vml" Requires="v">
                <p:oleObj spid="_x0000_s524554" name="Equation" r:id="rId67" imgW="457200" imgH="304560" progId="Equation.DSMT4">
                  <p:embed/>
                </p:oleObj>
              </mc:Choice>
              <mc:Fallback>
                <p:oleObj name="Equation" r:id="rId67" imgW="457200" imgH="304560" progId="Equation.DSMT4">
                  <p:embed/>
                  <p:pic>
                    <p:nvPicPr>
                      <p:cNvPr id="93" name="1 Objeto"/>
                      <p:cNvPicPr>
                        <a:picLocks noChangeAspect="1" noChangeArrowheads="1"/>
                      </p:cNvPicPr>
                      <p:nvPr/>
                    </p:nvPicPr>
                    <p:blipFill>
                      <a:blip r:embed="rId68"/>
                      <a:srcRect/>
                      <a:stretch>
                        <a:fillRect/>
                      </a:stretch>
                    </p:blipFill>
                    <p:spPr bwMode="auto">
                      <a:xfrm>
                        <a:off x="3227388" y="5927725"/>
                        <a:ext cx="768350" cy="508000"/>
                      </a:xfrm>
                      <a:prstGeom prst="rect">
                        <a:avLst/>
                      </a:prstGeom>
                      <a:noFill/>
                      <a:ln>
                        <a:noFill/>
                      </a:ln>
                    </p:spPr>
                  </p:pic>
                </p:oleObj>
              </mc:Fallback>
            </mc:AlternateContent>
          </a:graphicData>
        </a:graphic>
      </p:graphicFrame>
      <p:sp>
        <p:nvSpPr>
          <p:cNvPr id="94" name="Rectángulo 93"/>
          <p:cNvSpPr/>
          <p:nvPr/>
        </p:nvSpPr>
        <p:spPr>
          <a:xfrm>
            <a:off x="3227028" y="5616070"/>
            <a:ext cx="901209" cy="276999"/>
          </a:xfrm>
          <a:prstGeom prst="rect">
            <a:avLst/>
          </a:prstGeom>
        </p:spPr>
        <p:txBody>
          <a:bodyPr wrap="none">
            <a:spAutoFit/>
          </a:bodyPr>
          <a:lstStyle/>
          <a:p>
            <a:r>
              <a:rPr lang="es-AR" sz="1200" i="1" dirty="0" err="1">
                <a:solidFill>
                  <a:srgbClr val="663300"/>
                </a:solidFill>
              </a:rPr>
              <a:t>Backward</a:t>
            </a:r>
            <a:r>
              <a:rPr lang="es-AR" sz="1200" dirty="0">
                <a:solidFill>
                  <a:srgbClr val="663300"/>
                </a:solidFill>
              </a:rPr>
              <a:t>:</a:t>
            </a:r>
            <a:endParaRPr lang="es-AR" sz="1200" dirty="0"/>
          </a:p>
        </p:txBody>
      </p:sp>
      <p:graphicFrame>
        <p:nvGraphicFramePr>
          <p:cNvPr id="95" name="1 Objeto"/>
          <p:cNvGraphicFramePr>
            <a:graphicFrameLocks noChangeAspect="1"/>
          </p:cNvGraphicFramePr>
          <p:nvPr/>
        </p:nvGraphicFramePr>
        <p:xfrm>
          <a:off x="4554159" y="5926497"/>
          <a:ext cx="1790700" cy="511175"/>
        </p:xfrm>
        <a:graphic>
          <a:graphicData uri="http://schemas.openxmlformats.org/presentationml/2006/ole">
            <mc:AlternateContent xmlns:mc="http://schemas.openxmlformats.org/markup-compatibility/2006">
              <mc:Choice xmlns:v="urn:schemas-microsoft-com:vml" Requires="v">
                <p:oleObj spid="_x0000_s524555" name="Equation" r:id="rId69" imgW="1066680" imgH="304560" progId="Equation.DSMT4">
                  <p:embed/>
                </p:oleObj>
              </mc:Choice>
              <mc:Fallback>
                <p:oleObj name="Equation" r:id="rId69" imgW="1066680" imgH="304560" progId="Equation.DSMT4">
                  <p:embed/>
                  <p:pic>
                    <p:nvPicPr>
                      <p:cNvPr id="95" name="1 Objeto"/>
                      <p:cNvPicPr>
                        <a:picLocks noChangeAspect="1" noChangeArrowheads="1"/>
                      </p:cNvPicPr>
                      <p:nvPr/>
                    </p:nvPicPr>
                    <p:blipFill>
                      <a:blip r:embed="rId70"/>
                      <a:srcRect/>
                      <a:stretch>
                        <a:fillRect/>
                      </a:stretch>
                    </p:blipFill>
                    <p:spPr bwMode="auto">
                      <a:xfrm>
                        <a:off x="4554159" y="5926497"/>
                        <a:ext cx="1790700" cy="511175"/>
                      </a:xfrm>
                      <a:prstGeom prst="rect">
                        <a:avLst/>
                      </a:prstGeom>
                      <a:noFill/>
                      <a:ln>
                        <a:noFill/>
                      </a:ln>
                    </p:spPr>
                  </p:pic>
                </p:oleObj>
              </mc:Fallback>
            </mc:AlternateContent>
          </a:graphicData>
        </a:graphic>
      </p:graphicFrame>
      <p:sp>
        <p:nvSpPr>
          <p:cNvPr id="96" name="Rectángulo 95"/>
          <p:cNvSpPr/>
          <p:nvPr/>
        </p:nvSpPr>
        <p:spPr>
          <a:xfrm>
            <a:off x="6764253" y="2883186"/>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1" name="Rectángulo 100"/>
          <p:cNvSpPr/>
          <p:nvPr/>
        </p:nvSpPr>
        <p:spPr>
          <a:xfrm>
            <a:off x="6810488" y="1573368"/>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2" name="Rectángulo 101"/>
          <p:cNvSpPr/>
          <p:nvPr/>
        </p:nvSpPr>
        <p:spPr>
          <a:xfrm>
            <a:off x="6846364" y="4260569"/>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3" name="Rectángulo 102"/>
          <p:cNvSpPr/>
          <p:nvPr/>
        </p:nvSpPr>
        <p:spPr>
          <a:xfrm>
            <a:off x="4209617" y="1573368"/>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4" name="Rectángulo 103"/>
          <p:cNvSpPr/>
          <p:nvPr/>
        </p:nvSpPr>
        <p:spPr>
          <a:xfrm>
            <a:off x="4209617" y="2883186"/>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5" name="Rectángulo 104"/>
          <p:cNvSpPr/>
          <p:nvPr/>
        </p:nvSpPr>
        <p:spPr>
          <a:xfrm>
            <a:off x="4209617" y="4260569"/>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sp>
        <p:nvSpPr>
          <p:cNvPr id="106" name="Rectángulo 105"/>
          <p:cNvSpPr/>
          <p:nvPr/>
        </p:nvSpPr>
        <p:spPr>
          <a:xfrm>
            <a:off x="6902450" y="5616070"/>
            <a:ext cx="1821332" cy="276999"/>
          </a:xfrm>
          <a:prstGeom prst="rect">
            <a:avLst/>
          </a:prstGeom>
        </p:spPr>
        <p:txBody>
          <a:bodyPr wrap="none">
            <a:spAutoFit/>
          </a:bodyPr>
          <a:lstStyle/>
          <a:p>
            <a:r>
              <a:rPr lang="es-AR" sz="1200" i="1" u="sng" dirty="0">
                <a:solidFill>
                  <a:srgbClr val="663300"/>
                </a:solidFill>
              </a:rPr>
              <a:t>Ecuaciones Recursivas</a:t>
            </a:r>
            <a:r>
              <a:rPr lang="es-AR" sz="1200" dirty="0">
                <a:solidFill>
                  <a:srgbClr val="663300"/>
                </a:solidFill>
              </a:rPr>
              <a:t>:</a:t>
            </a:r>
            <a:endParaRPr lang="es-AR" sz="1200" dirty="0"/>
          </a:p>
        </p:txBody>
      </p:sp>
      <p:sp>
        <p:nvSpPr>
          <p:cNvPr id="107" name="Rectángulo 106"/>
          <p:cNvSpPr/>
          <p:nvPr/>
        </p:nvSpPr>
        <p:spPr>
          <a:xfrm>
            <a:off x="4641417" y="5616070"/>
            <a:ext cx="768159" cy="276999"/>
          </a:xfrm>
          <a:prstGeom prst="rect">
            <a:avLst/>
          </a:prstGeom>
        </p:spPr>
        <p:txBody>
          <a:bodyPr wrap="none">
            <a:spAutoFit/>
          </a:bodyPr>
          <a:lstStyle/>
          <a:p>
            <a:r>
              <a:rPr lang="es-AR" sz="1200" i="1" u="sng" dirty="0">
                <a:solidFill>
                  <a:srgbClr val="663300"/>
                </a:solidFill>
              </a:rPr>
              <a:t>FT en Z</a:t>
            </a:r>
            <a:r>
              <a:rPr lang="es-AR" sz="1200" dirty="0">
                <a:solidFill>
                  <a:srgbClr val="663300"/>
                </a:solidFill>
              </a:rPr>
              <a:t>:</a:t>
            </a:r>
            <a:endParaRPr lang="es-AR" sz="1200" dirty="0"/>
          </a:p>
        </p:txBody>
      </p:sp>
      <p:cxnSp>
        <p:nvCxnSpPr>
          <p:cNvPr id="108" name="Conector recto de flecha 107"/>
          <p:cNvCxnSpPr/>
          <p:nvPr/>
        </p:nvCxnSpPr>
        <p:spPr>
          <a:xfrm>
            <a:off x="4047512" y="6182084"/>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p:nvPr/>
        </p:nvCxnSpPr>
        <p:spPr>
          <a:xfrm>
            <a:off x="6454803" y="6182084"/>
            <a:ext cx="430326"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0" name="1 Objeto"/>
          <p:cNvGraphicFramePr>
            <a:graphicFrameLocks noChangeAspect="1"/>
          </p:cNvGraphicFramePr>
          <p:nvPr/>
        </p:nvGraphicFramePr>
        <p:xfrm>
          <a:off x="6993674" y="6054290"/>
          <a:ext cx="2641600" cy="255588"/>
        </p:xfrm>
        <a:graphic>
          <a:graphicData uri="http://schemas.openxmlformats.org/presentationml/2006/ole">
            <mc:AlternateContent xmlns:mc="http://schemas.openxmlformats.org/markup-compatibility/2006">
              <mc:Choice xmlns:v="urn:schemas-microsoft-com:vml" Requires="v">
                <p:oleObj spid="_x0000_s524556" name="Equation" r:id="rId71" imgW="1574640" imgH="152280" progId="Equation.DSMT4">
                  <p:embed/>
                </p:oleObj>
              </mc:Choice>
              <mc:Fallback>
                <p:oleObj name="Equation" r:id="rId71" imgW="1574640" imgH="152280" progId="Equation.DSMT4">
                  <p:embed/>
                  <p:pic>
                    <p:nvPicPr>
                      <p:cNvPr id="110" name="1 Objeto"/>
                      <p:cNvPicPr>
                        <a:picLocks noChangeAspect="1" noChangeArrowheads="1"/>
                      </p:cNvPicPr>
                      <p:nvPr/>
                    </p:nvPicPr>
                    <p:blipFill>
                      <a:blip r:embed="rId72"/>
                      <a:srcRect/>
                      <a:stretch>
                        <a:fillRect/>
                      </a:stretch>
                    </p:blipFill>
                    <p:spPr bwMode="auto">
                      <a:xfrm>
                        <a:off x="6993674" y="6054290"/>
                        <a:ext cx="2641600" cy="255588"/>
                      </a:xfrm>
                      <a:prstGeom prst="rect">
                        <a:avLst/>
                      </a:prstGeom>
                      <a:noFill/>
                      <a:ln>
                        <a:noFill/>
                      </a:ln>
                    </p:spPr>
                  </p:pic>
                </p:oleObj>
              </mc:Fallback>
            </mc:AlternateContent>
          </a:graphicData>
        </a:graphic>
      </p:graphicFrame>
      <p:graphicFrame>
        <p:nvGraphicFramePr>
          <p:cNvPr id="111" name="1 Objeto"/>
          <p:cNvGraphicFramePr>
            <a:graphicFrameLocks noChangeAspect="1"/>
          </p:cNvGraphicFramePr>
          <p:nvPr/>
        </p:nvGraphicFramePr>
        <p:xfrm>
          <a:off x="9819233" y="6025797"/>
          <a:ext cx="1785938" cy="296863"/>
        </p:xfrm>
        <a:graphic>
          <a:graphicData uri="http://schemas.openxmlformats.org/presentationml/2006/ole">
            <mc:AlternateContent xmlns:mc="http://schemas.openxmlformats.org/markup-compatibility/2006">
              <mc:Choice xmlns:v="urn:schemas-microsoft-com:vml" Requires="v">
                <p:oleObj spid="_x0000_s524557" name="Equation" r:id="rId73" imgW="1066680" imgH="177480" progId="Equation.DSMT4">
                  <p:embed/>
                </p:oleObj>
              </mc:Choice>
              <mc:Fallback>
                <p:oleObj name="Equation" r:id="rId73" imgW="1066680" imgH="177480" progId="Equation.DSMT4">
                  <p:embed/>
                  <p:pic>
                    <p:nvPicPr>
                      <p:cNvPr id="111" name="1 Objeto"/>
                      <p:cNvPicPr>
                        <a:picLocks noChangeAspect="1" noChangeArrowheads="1"/>
                      </p:cNvPicPr>
                      <p:nvPr/>
                    </p:nvPicPr>
                    <p:blipFill>
                      <a:blip r:embed="rId74"/>
                      <a:srcRect/>
                      <a:stretch>
                        <a:fillRect/>
                      </a:stretch>
                    </p:blipFill>
                    <p:spPr bwMode="auto">
                      <a:xfrm>
                        <a:off x="9819233" y="6025797"/>
                        <a:ext cx="1785938" cy="296863"/>
                      </a:xfrm>
                      <a:prstGeom prst="rect">
                        <a:avLst/>
                      </a:prstGeom>
                      <a:noFill/>
                      <a:ln>
                        <a:noFill/>
                      </a:ln>
                    </p:spPr>
                  </p:pic>
                </p:oleObj>
              </mc:Fallback>
            </mc:AlternateContent>
          </a:graphicData>
        </a:graphic>
      </p:graphicFrame>
      <p:graphicFrame>
        <p:nvGraphicFramePr>
          <p:cNvPr id="112" name="1 Objeto"/>
          <p:cNvGraphicFramePr>
            <a:graphicFrameLocks noChangeAspect="1"/>
          </p:cNvGraphicFramePr>
          <p:nvPr/>
        </p:nvGraphicFramePr>
        <p:xfrm>
          <a:off x="9849354" y="6306212"/>
          <a:ext cx="893763" cy="296863"/>
        </p:xfrm>
        <a:graphic>
          <a:graphicData uri="http://schemas.openxmlformats.org/presentationml/2006/ole">
            <mc:AlternateContent xmlns:mc="http://schemas.openxmlformats.org/markup-compatibility/2006">
              <mc:Choice xmlns:v="urn:schemas-microsoft-com:vml" Requires="v">
                <p:oleObj spid="_x0000_s524558" name="Equation" r:id="rId75" imgW="533160" imgH="177480" progId="Equation.DSMT4">
                  <p:embed/>
                </p:oleObj>
              </mc:Choice>
              <mc:Fallback>
                <p:oleObj name="Equation" r:id="rId75" imgW="533160" imgH="177480" progId="Equation.DSMT4">
                  <p:embed/>
                  <p:pic>
                    <p:nvPicPr>
                      <p:cNvPr id="112" name="1 Objeto"/>
                      <p:cNvPicPr>
                        <a:picLocks noChangeAspect="1" noChangeArrowheads="1"/>
                      </p:cNvPicPr>
                      <p:nvPr/>
                    </p:nvPicPr>
                    <p:blipFill>
                      <a:blip r:embed="rId76"/>
                      <a:srcRect/>
                      <a:stretch>
                        <a:fillRect/>
                      </a:stretch>
                    </p:blipFill>
                    <p:spPr bwMode="auto">
                      <a:xfrm>
                        <a:off x="9849354" y="6306212"/>
                        <a:ext cx="893763" cy="296863"/>
                      </a:xfrm>
                      <a:prstGeom prst="rect">
                        <a:avLst/>
                      </a:prstGeom>
                      <a:noFill/>
                      <a:ln>
                        <a:noFill/>
                      </a:ln>
                    </p:spPr>
                  </p:pic>
                </p:oleObj>
              </mc:Fallback>
            </mc:AlternateContent>
          </a:graphicData>
        </a:graphic>
      </p:graphicFrame>
      <p:graphicFrame>
        <p:nvGraphicFramePr>
          <p:cNvPr id="113" name="1 Objeto"/>
          <p:cNvGraphicFramePr>
            <a:graphicFrameLocks noChangeAspect="1"/>
          </p:cNvGraphicFramePr>
          <p:nvPr/>
        </p:nvGraphicFramePr>
        <p:xfrm>
          <a:off x="10753369" y="6314437"/>
          <a:ext cx="873125" cy="296862"/>
        </p:xfrm>
        <a:graphic>
          <a:graphicData uri="http://schemas.openxmlformats.org/presentationml/2006/ole">
            <mc:AlternateContent xmlns:mc="http://schemas.openxmlformats.org/markup-compatibility/2006">
              <mc:Choice xmlns:v="urn:schemas-microsoft-com:vml" Requires="v">
                <p:oleObj spid="_x0000_s524559" name="Equation" r:id="rId77" imgW="520560" imgH="177480" progId="Equation.DSMT4">
                  <p:embed/>
                </p:oleObj>
              </mc:Choice>
              <mc:Fallback>
                <p:oleObj name="Equation" r:id="rId77" imgW="520560" imgH="177480" progId="Equation.DSMT4">
                  <p:embed/>
                  <p:pic>
                    <p:nvPicPr>
                      <p:cNvPr id="113" name="1 Objeto"/>
                      <p:cNvPicPr>
                        <a:picLocks noChangeAspect="1" noChangeArrowheads="1"/>
                      </p:cNvPicPr>
                      <p:nvPr/>
                    </p:nvPicPr>
                    <p:blipFill>
                      <a:blip r:embed="rId78"/>
                      <a:srcRect/>
                      <a:stretch>
                        <a:fillRect/>
                      </a:stretch>
                    </p:blipFill>
                    <p:spPr bwMode="auto">
                      <a:xfrm>
                        <a:off x="10753369" y="6314437"/>
                        <a:ext cx="873125" cy="2968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563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298754"/>
            <a:ext cx="4094906" cy="53795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sp>
        <p:nvSpPr>
          <p:cNvPr id="9" name="Marcador de número de diapositiva 33"/>
          <p:cNvSpPr>
            <a:spLocks noGrp="1"/>
          </p:cNvSpPr>
          <p:nvPr>
            <p:ph type="sldNum" sz="quarter" idx="12"/>
          </p:nvPr>
        </p:nvSpPr>
        <p:spPr>
          <a:xfrm>
            <a:off x="11712624" y="6453336"/>
            <a:ext cx="407368" cy="332656"/>
          </a:xfrm>
        </p:spPr>
        <p:txBody>
          <a:bodyPr/>
          <a:lstStyle/>
          <a:p>
            <a:fld id="{88A92BC7-81EF-4C9F-8DB9-DCAAEE84F0FC}" type="slidenum">
              <a:rPr lang="es-ES" b="1" smtClean="0">
                <a:solidFill>
                  <a:schemeClr val="tx1"/>
                </a:solidFill>
              </a:rPr>
              <a:pPr/>
              <a:t>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8" name="Text Box 9"/>
          <p:cNvSpPr txBox="1">
            <a:spLocks noChangeArrowheads="1"/>
          </p:cNvSpPr>
          <p:nvPr/>
        </p:nvSpPr>
        <p:spPr bwMode="auto">
          <a:xfrm>
            <a:off x="191344" y="1052736"/>
            <a:ext cx="1188132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defRPr/>
            </a:pPr>
            <a:r>
              <a:rPr lang="es-AR" sz="2000" dirty="0">
                <a:solidFill>
                  <a:srgbClr val="C00000"/>
                </a:solidFill>
              </a:rPr>
              <a:t>Sea la planta </a:t>
            </a:r>
            <a:r>
              <a:rPr lang="es-AR" sz="2400" i="1" dirty="0" err="1">
                <a:solidFill>
                  <a:srgbClr val="C00000"/>
                </a:solidFill>
                <a:latin typeface="Times New Roman" panose="02020603050405020304" pitchFamily="18" charset="0"/>
                <a:cs typeface="Times New Roman" panose="02020603050405020304" pitchFamily="18" charset="0"/>
              </a:rPr>
              <a:t>G</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a:t>
            </a:r>
            <a:r>
              <a:rPr lang="es-AR" sz="2400" i="1" dirty="0">
                <a:solidFill>
                  <a:srgbClr val="C00000"/>
                </a:solidFill>
                <a:latin typeface="Times New Roman" panose="02020603050405020304" pitchFamily="18" charset="0"/>
                <a:cs typeface="Times New Roman" panose="02020603050405020304" pitchFamily="18" charset="0"/>
              </a:rPr>
              <a:t>s</a:t>
            </a:r>
            <a:r>
              <a:rPr lang="es-AR" sz="2400" dirty="0">
                <a:solidFill>
                  <a:srgbClr val="C00000"/>
                </a:solidFill>
                <a:latin typeface="Times New Roman" panose="02020603050405020304" pitchFamily="18" charset="0"/>
                <a:cs typeface="Times New Roman" panose="02020603050405020304" pitchFamily="18" charset="0"/>
              </a:rPr>
              <a:t>)</a:t>
            </a:r>
            <a:r>
              <a:rPr lang="es-AR" sz="2000" dirty="0">
                <a:solidFill>
                  <a:srgbClr val="C00000"/>
                </a:solidFill>
              </a:rPr>
              <a:t>, representada por su FT, la cual incorpora la ganancia del actuador. Mediante el </a:t>
            </a:r>
            <a:r>
              <a:rPr lang="es-AR" sz="2000" b="1" dirty="0">
                <a:solidFill>
                  <a:srgbClr val="C00000"/>
                </a:solidFill>
              </a:rPr>
              <a:t>Rediseño Digital</a:t>
            </a:r>
            <a:r>
              <a:rPr lang="es-AR" sz="2000" dirty="0">
                <a:solidFill>
                  <a:srgbClr val="C00000"/>
                </a:solidFill>
              </a:rPr>
              <a:t>, obtener la </a:t>
            </a:r>
            <a:r>
              <a:rPr lang="es-AR" sz="2000" b="1" dirty="0">
                <a:solidFill>
                  <a:srgbClr val="C00000"/>
                </a:solidFill>
              </a:rPr>
              <a:t>FT aproximada</a:t>
            </a:r>
            <a:r>
              <a:rPr lang="es-AR" sz="2000" dirty="0">
                <a:solidFill>
                  <a:srgbClr val="C00000"/>
                </a:solidFill>
              </a:rPr>
              <a:t> </a:t>
            </a:r>
            <a:r>
              <a:rPr lang="es-AR" sz="2000" b="1" dirty="0">
                <a:solidFill>
                  <a:srgbClr val="C00000"/>
                </a:solidFill>
              </a:rPr>
              <a:t>por </a:t>
            </a:r>
            <a:r>
              <a:rPr lang="es-AR" sz="2000" b="1" i="1" dirty="0" err="1">
                <a:solidFill>
                  <a:srgbClr val="C00000"/>
                </a:solidFill>
              </a:rPr>
              <a:t>Backward</a:t>
            </a:r>
            <a:r>
              <a:rPr lang="es-AR" sz="2000" i="1" dirty="0">
                <a:solidFill>
                  <a:srgbClr val="C00000"/>
                </a:solidFill>
              </a:rPr>
              <a:t> </a:t>
            </a:r>
            <a:r>
              <a:rPr lang="es-AR" sz="2000" dirty="0">
                <a:solidFill>
                  <a:srgbClr val="C00000"/>
                </a:solidFill>
              </a:rPr>
              <a:t>de un controlador PD diseñado en tiempo continuo </a:t>
            </a:r>
            <a:r>
              <a:rPr lang="es-AR" sz="2000" dirty="0" smtClean="0">
                <a:solidFill>
                  <a:srgbClr val="C00000"/>
                </a:solidFill>
              </a:rPr>
              <a:t>y, a continuación, </a:t>
            </a:r>
            <a:r>
              <a:rPr lang="es-AR" sz="2000" b="1" dirty="0">
                <a:solidFill>
                  <a:srgbClr val="C00000"/>
                </a:solidFill>
              </a:rPr>
              <a:t>la ecuación recursiva a diferencias finitas </a:t>
            </a:r>
            <a:r>
              <a:rPr lang="es-AR" sz="2000" dirty="0">
                <a:solidFill>
                  <a:srgbClr val="C00000"/>
                </a:solidFill>
              </a:rPr>
              <a:t>para su </a:t>
            </a:r>
            <a:r>
              <a:rPr lang="es-AR" sz="2000" dirty="0" smtClean="0">
                <a:solidFill>
                  <a:srgbClr val="C00000"/>
                </a:solidFill>
              </a:rPr>
              <a:t>implementación digital. </a:t>
            </a:r>
            <a:endParaRPr lang="es-AR" sz="2000" dirty="0">
              <a:solidFill>
                <a:srgbClr val="C00000"/>
              </a:solidFill>
            </a:endParaRPr>
          </a:p>
          <a:p>
            <a:pPr algn="just">
              <a:spcBef>
                <a:spcPts val="600"/>
              </a:spcBef>
              <a:defRPr/>
            </a:pPr>
            <a:r>
              <a:rPr lang="es-AR" sz="2000" dirty="0">
                <a:solidFill>
                  <a:srgbClr val="C00000"/>
                </a:solidFill>
              </a:rPr>
              <a:t>Las especificaciones de diseño para la respuesta al escalón en LC son: </a:t>
            </a:r>
            <a:r>
              <a:rPr lang="es-AR" sz="2400" i="1" dirty="0" err="1">
                <a:solidFill>
                  <a:srgbClr val="C00000"/>
                </a:solidFill>
                <a:latin typeface="Times New Roman" panose="02020603050405020304" pitchFamily="18" charset="0"/>
                <a:cs typeface="Times New Roman" panose="02020603050405020304" pitchFamily="18" charset="0"/>
              </a:rPr>
              <a:t>e</a:t>
            </a:r>
            <a:r>
              <a:rPr lang="es-AR" sz="2400" i="1" baseline="-25000" dirty="0" err="1">
                <a:solidFill>
                  <a:srgbClr val="C00000"/>
                </a:solidFill>
                <a:latin typeface="Times New Roman" panose="02020603050405020304" pitchFamily="18" charset="0"/>
                <a:cs typeface="Times New Roman" panose="02020603050405020304" pitchFamily="18" charset="0"/>
              </a:rPr>
              <a:t>ssp</a:t>
            </a:r>
            <a:r>
              <a:rPr lang="es-AR" sz="2000" dirty="0">
                <a:solidFill>
                  <a:srgbClr val="C00000"/>
                </a:solidFill>
                <a:latin typeface="Times New Roman" panose="02020603050405020304" pitchFamily="18" charset="0"/>
                <a:cs typeface="Times New Roman" panose="02020603050405020304" pitchFamily="18" charset="0"/>
              </a:rPr>
              <a:t> = 0, </a:t>
            </a:r>
            <a:r>
              <a:rPr lang="es-AR" sz="2400" i="1" dirty="0" err="1">
                <a:solidFill>
                  <a:srgbClr val="C00000"/>
                </a:solidFill>
                <a:latin typeface="Times New Roman" panose="02020603050405020304" pitchFamily="18" charset="0"/>
                <a:cs typeface="Times New Roman" panose="02020603050405020304" pitchFamily="18" charset="0"/>
              </a:rPr>
              <a:t>M</a:t>
            </a:r>
            <a:r>
              <a:rPr lang="es-AR" sz="2400" i="1" baseline="-25000" dirty="0" err="1">
                <a:solidFill>
                  <a:srgbClr val="C00000"/>
                </a:solidFill>
                <a:latin typeface="Times New Roman" panose="02020603050405020304" pitchFamily="18" charset="0"/>
                <a:cs typeface="Times New Roman" panose="02020603050405020304" pitchFamily="18" charset="0"/>
              </a:rPr>
              <a:t>p</a:t>
            </a:r>
            <a:r>
              <a:rPr lang="es-AR" sz="2400" dirty="0">
                <a:solidFill>
                  <a:srgbClr val="C00000"/>
                </a:solidFill>
                <a:latin typeface="Times New Roman" panose="02020603050405020304" pitchFamily="18" charset="0"/>
                <a:cs typeface="Times New Roman" panose="02020603050405020304" pitchFamily="18" charset="0"/>
              </a:rPr>
              <a:t> </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10% y </a:t>
            </a:r>
            <a:r>
              <a:rPr lang="es-AR" sz="2400" i="1"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t</a:t>
            </a:r>
            <a:r>
              <a:rPr lang="es-AR" sz="2400" i="1" baseline="-25000" dirty="0" err="1">
                <a:solidFill>
                  <a:srgbClr val="C00000"/>
                </a:solidFill>
                <a:latin typeface="Times New Roman" panose="02020603050405020304" pitchFamily="18" charset="0"/>
                <a:cs typeface="Times New Roman" panose="02020603050405020304" pitchFamily="18" charset="0"/>
                <a:sym typeface="Symbol" panose="05050102010706020507" pitchFamily="18" charset="2"/>
              </a:rPr>
              <a:t>s</a:t>
            </a:r>
            <a:r>
              <a:rPr lang="es-AR" sz="2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 1s.</a:t>
            </a:r>
            <a:endParaRPr lang="es-AR" sz="2000" dirty="0">
              <a:solidFill>
                <a:srgbClr val="C00000"/>
              </a:solidFill>
              <a:latin typeface="Times New Roman" panose="02020603050405020304" pitchFamily="18" charset="0"/>
              <a:cs typeface="Times New Roman" panose="02020603050405020304" pitchFamily="18" charset="0"/>
            </a:endParaRPr>
          </a:p>
        </p:txBody>
      </p:sp>
      <p:graphicFrame>
        <p:nvGraphicFramePr>
          <p:cNvPr id="27" name="1 Objeto"/>
          <p:cNvGraphicFramePr>
            <a:graphicFrameLocks noChangeAspect="1"/>
          </p:cNvGraphicFramePr>
          <p:nvPr/>
        </p:nvGraphicFramePr>
        <p:xfrm>
          <a:off x="9061156" y="193978"/>
          <a:ext cx="3011508" cy="858758"/>
        </p:xfrm>
        <a:graphic>
          <a:graphicData uri="http://schemas.openxmlformats.org/presentationml/2006/ole">
            <mc:AlternateContent xmlns:mc="http://schemas.openxmlformats.org/markup-compatibility/2006">
              <mc:Choice xmlns:v="urn:schemas-microsoft-com:vml" Requires="v">
                <p:oleObj spid="_x0000_s487792" name="Equation" r:id="rId3" imgW="1460160" imgH="419040" progId="Equation.DSMT4">
                  <p:embed/>
                </p:oleObj>
              </mc:Choice>
              <mc:Fallback>
                <p:oleObj name="Equation" r:id="rId3" imgW="1460160" imgH="419040" progId="Equation.DSMT4">
                  <p:embed/>
                  <p:pic>
                    <p:nvPicPr>
                      <p:cNvPr id="27" name="1 Objeto"/>
                      <p:cNvPicPr>
                        <a:picLocks noChangeAspect="1" noChangeArrowheads="1"/>
                      </p:cNvPicPr>
                      <p:nvPr/>
                    </p:nvPicPr>
                    <p:blipFill>
                      <a:blip r:embed="rId4"/>
                      <a:srcRect/>
                      <a:stretch>
                        <a:fillRect/>
                      </a:stretch>
                    </p:blipFill>
                    <p:spPr bwMode="auto">
                      <a:xfrm>
                        <a:off x="9061156" y="193978"/>
                        <a:ext cx="3011508" cy="858758"/>
                      </a:xfrm>
                      <a:prstGeom prst="rect">
                        <a:avLst/>
                      </a:prstGeom>
                      <a:solidFill>
                        <a:schemeClr val="accent6">
                          <a:lumMod val="40000"/>
                          <a:lumOff val="60000"/>
                        </a:schemeClr>
                      </a:solidFill>
                      <a:ln>
                        <a:noFill/>
                      </a:ln>
                    </p:spPr>
                  </p:pic>
                </p:oleObj>
              </mc:Fallback>
            </mc:AlternateContent>
          </a:graphicData>
        </a:graphic>
      </p:graphicFrame>
      <p:sp>
        <p:nvSpPr>
          <p:cNvPr id="22" name="Rectángulo 21"/>
          <p:cNvSpPr/>
          <p:nvPr/>
        </p:nvSpPr>
        <p:spPr>
          <a:xfrm>
            <a:off x="4439816" y="351936"/>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
        <p:nvSpPr>
          <p:cNvPr id="3" name="Rectángulo 2"/>
          <p:cNvSpPr/>
          <p:nvPr/>
        </p:nvSpPr>
        <p:spPr>
          <a:xfrm>
            <a:off x="211524" y="2780928"/>
            <a:ext cx="5785558"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Diseño del controlador en tiempo continuo</a:t>
            </a:r>
            <a:r>
              <a:rPr lang="es-AR" sz="2000" b="1" dirty="0">
                <a:solidFill>
                  <a:srgbClr val="008000"/>
                </a:solidFill>
              </a:rPr>
              <a:t>:</a:t>
            </a:r>
          </a:p>
        </p:txBody>
      </p:sp>
      <p:sp>
        <p:nvSpPr>
          <p:cNvPr id="5" name="Rectángulo 4"/>
          <p:cNvSpPr/>
          <p:nvPr/>
        </p:nvSpPr>
        <p:spPr>
          <a:xfrm>
            <a:off x="227692" y="3292861"/>
            <a:ext cx="6466557" cy="707886"/>
          </a:xfrm>
          <a:prstGeom prst="rect">
            <a:avLst/>
          </a:prstGeom>
        </p:spPr>
        <p:txBody>
          <a:bodyPr wrap="square">
            <a:spAutoFit/>
          </a:bodyPr>
          <a:lstStyle/>
          <a:p>
            <a:pPr algn="just"/>
            <a:r>
              <a:rPr lang="es-AR" sz="2000" dirty="0">
                <a:solidFill>
                  <a:schemeClr val="accent5">
                    <a:lumMod val="75000"/>
                  </a:schemeClr>
                </a:solidFill>
              </a:rPr>
              <a:t>Aplicando el método del LGR se obtiene el siguiente controlador PD:</a:t>
            </a:r>
          </a:p>
        </p:txBody>
      </p:sp>
      <p:graphicFrame>
        <p:nvGraphicFramePr>
          <p:cNvPr id="12" name="1 Objeto"/>
          <p:cNvGraphicFramePr>
            <a:graphicFrameLocks noChangeAspect="1"/>
          </p:cNvGraphicFramePr>
          <p:nvPr/>
        </p:nvGraphicFramePr>
        <p:xfrm>
          <a:off x="1053128" y="4116705"/>
          <a:ext cx="4392488" cy="511412"/>
        </p:xfrm>
        <a:graphic>
          <a:graphicData uri="http://schemas.openxmlformats.org/presentationml/2006/ole">
            <mc:AlternateContent xmlns:mc="http://schemas.openxmlformats.org/markup-compatibility/2006">
              <mc:Choice xmlns:v="urn:schemas-microsoft-com:vml" Requires="v">
                <p:oleObj spid="_x0000_s487793" name="Equation" r:id="rId5" imgW="2057400" imgH="241200" progId="Equation.DSMT4">
                  <p:embed/>
                </p:oleObj>
              </mc:Choice>
              <mc:Fallback>
                <p:oleObj name="Equation" r:id="rId5" imgW="2057400" imgH="241200" progId="Equation.DSMT4">
                  <p:embed/>
                  <p:pic>
                    <p:nvPicPr>
                      <p:cNvPr id="12" name="1 Objeto"/>
                      <p:cNvPicPr>
                        <a:picLocks noChangeAspect="1" noChangeArrowheads="1"/>
                      </p:cNvPicPr>
                      <p:nvPr/>
                    </p:nvPicPr>
                    <p:blipFill>
                      <a:blip r:embed="rId6"/>
                      <a:srcRect/>
                      <a:stretch>
                        <a:fillRect/>
                      </a:stretch>
                    </p:blipFill>
                    <p:spPr bwMode="auto">
                      <a:xfrm>
                        <a:off x="1053128" y="4116705"/>
                        <a:ext cx="4392488" cy="511412"/>
                      </a:xfrm>
                      <a:prstGeom prst="rect">
                        <a:avLst/>
                      </a:prstGeom>
                      <a:solidFill>
                        <a:schemeClr val="accent6">
                          <a:lumMod val="40000"/>
                          <a:lumOff val="60000"/>
                        </a:schemeClr>
                      </a:solidFill>
                      <a:ln>
                        <a:noFill/>
                      </a:ln>
                    </p:spPr>
                  </p:pic>
                </p:oleObj>
              </mc:Fallback>
            </mc:AlternateContent>
          </a:graphicData>
        </a:graphic>
      </p:graphicFrame>
      <p:sp>
        <p:nvSpPr>
          <p:cNvPr id="13" name="Rectángulo 12"/>
          <p:cNvSpPr/>
          <p:nvPr/>
        </p:nvSpPr>
        <p:spPr>
          <a:xfrm>
            <a:off x="227692" y="4744075"/>
            <a:ext cx="6503737" cy="1015663"/>
          </a:xfrm>
          <a:prstGeom prst="rect">
            <a:avLst/>
          </a:prstGeom>
        </p:spPr>
        <p:txBody>
          <a:bodyPr wrap="square">
            <a:spAutoFit/>
          </a:bodyPr>
          <a:lstStyle/>
          <a:p>
            <a:pPr algn="just"/>
            <a:r>
              <a:rPr lang="es-AR" sz="2000" dirty="0">
                <a:solidFill>
                  <a:schemeClr val="accent5">
                    <a:lumMod val="75000"/>
                  </a:schemeClr>
                </a:solidFill>
              </a:rPr>
              <a:t>La respuesta del sistema a LC con el controlador PD se muestra en la figura y presenta las siguientes especificaciones:</a:t>
            </a:r>
          </a:p>
        </p:txBody>
      </p:sp>
      <p:graphicFrame>
        <p:nvGraphicFramePr>
          <p:cNvPr id="14" name="1 Objeto"/>
          <p:cNvGraphicFramePr>
            <a:graphicFrameLocks noChangeAspect="1"/>
          </p:cNvGraphicFramePr>
          <p:nvPr/>
        </p:nvGraphicFramePr>
        <p:xfrm>
          <a:off x="369710" y="5951008"/>
          <a:ext cx="1366837" cy="428625"/>
        </p:xfrm>
        <a:graphic>
          <a:graphicData uri="http://schemas.openxmlformats.org/presentationml/2006/ole">
            <mc:AlternateContent xmlns:mc="http://schemas.openxmlformats.org/markup-compatibility/2006">
              <mc:Choice xmlns:v="urn:schemas-microsoft-com:vml" Requires="v">
                <p:oleObj spid="_x0000_s487794" name="Equation" r:id="rId7" imgW="723600" imgH="228600" progId="Equation.DSMT4">
                  <p:embed/>
                </p:oleObj>
              </mc:Choice>
              <mc:Fallback>
                <p:oleObj name="Equation" r:id="rId7" imgW="723600" imgH="228600" progId="Equation.DSMT4">
                  <p:embed/>
                  <p:pic>
                    <p:nvPicPr>
                      <p:cNvPr id="14" name="1 Objeto"/>
                      <p:cNvPicPr>
                        <a:picLocks noChangeAspect="1" noChangeArrowheads="1"/>
                      </p:cNvPicPr>
                      <p:nvPr/>
                    </p:nvPicPr>
                    <p:blipFill>
                      <a:blip r:embed="rId8"/>
                      <a:srcRect/>
                      <a:stretch>
                        <a:fillRect/>
                      </a:stretch>
                    </p:blipFill>
                    <p:spPr bwMode="auto">
                      <a:xfrm>
                        <a:off x="369710" y="5951008"/>
                        <a:ext cx="1366837" cy="428625"/>
                      </a:xfrm>
                      <a:prstGeom prst="rect">
                        <a:avLst/>
                      </a:prstGeom>
                      <a:solidFill>
                        <a:srgbClr val="FFC000"/>
                      </a:solidFill>
                      <a:ln>
                        <a:noFill/>
                      </a:ln>
                    </p:spPr>
                  </p:pic>
                </p:oleObj>
              </mc:Fallback>
            </mc:AlternateContent>
          </a:graphicData>
        </a:graphic>
      </p:graphicFrame>
      <p:graphicFrame>
        <p:nvGraphicFramePr>
          <p:cNvPr id="15" name="1 Objeto"/>
          <p:cNvGraphicFramePr>
            <a:graphicFrameLocks noChangeAspect="1"/>
          </p:cNvGraphicFramePr>
          <p:nvPr/>
        </p:nvGraphicFramePr>
        <p:xfrm>
          <a:off x="3539888" y="5943882"/>
          <a:ext cx="1548000" cy="442538"/>
        </p:xfrm>
        <a:graphic>
          <a:graphicData uri="http://schemas.openxmlformats.org/presentationml/2006/ole">
            <mc:AlternateContent xmlns:mc="http://schemas.openxmlformats.org/markup-compatibility/2006">
              <mc:Choice xmlns:v="urn:schemas-microsoft-com:vml" Requires="v">
                <p:oleObj spid="_x0000_s487795" name="Equation" r:id="rId9" imgW="838080" imgH="241200" progId="Equation.DSMT4">
                  <p:embed/>
                </p:oleObj>
              </mc:Choice>
              <mc:Fallback>
                <p:oleObj name="Equation" r:id="rId9" imgW="838080" imgH="241200" progId="Equation.DSMT4">
                  <p:embed/>
                  <p:pic>
                    <p:nvPicPr>
                      <p:cNvPr id="15" name="1 Objeto"/>
                      <p:cNvPicPr>
                        <a:picLocks noChangeAspect="1" noChangeArrowheads="1"/>
                      </p:cNvPicPr>
                      <p:nvPr/>
                    </p:nvPicPr>
                    <p:blipFill>
                      <a:blip r:embed="rId10"/>
                      <a:srcRect/>
                      <a:stretch>
                        <a:fillRect/>
                      </a:stretch>
                    </p:blipFill>
                    <p:spPr bwMode="auto">
                      <a:xfrm>
                        <a:off x="3539888" y="5943882"/>
                        <a:ext cx="1548000" cy="442538"/>
                      </a:xfrm>
                      <a:prstGeom prst="rect">
                        <a:avLst/>
                      </a:prstGeom>
                      <a:solidFill>
                        <a:srgbClr val="FFC000"/>
                      </a:solidFill>
                      <a:ln>
                        <a:noFill/>
                      </a:ln>
                    </p:spPr>
                  </p:pic>
                </p:oleObj>
              </mc:Fallback>
            </mc:AlternateContent>
          </a:graphicData>
        </a:graphic>
      </p:graphicFrame>
      <p:graphicFrame>
        <p:nvGraphicFramePr>
          <p:cNvPr id="16" name="1 Objeto"/>
          <p:cNvGraphicFramePr>
            <a:graphicFrameLocks noChangeAspect="1"/>
          </p:cNvGraphicFramePr>
          <p:nvPr/>
        </p:nvGraphicFramePr>
        <p:xfrm>
          <a:off x="5335671" y="5926433"/>
          <a:ext cx="936000" cy="477436"/>
        </p:xfrm>
        <a:graphic>
          <a:graphicData uri="http://schemas.openxmlformats.org/presentationml/2006/ole">
            <mc:AlternateContent xmlns:mc="http://schemas.openxmlformats.org/markup-compatibility/2006">
              <mc:Choice xmlns:v="urn:schemas-microsoft-com:vml" Requires="v">
                <p:oleObj spid="_x0000_s487796" name="Equation" r:id="rId11" imgW="469800" imgH="241200" progId="Equation.DSMT4">
                  <p:embed/>
                </p:oleObj>
              </mc:Choice>
              <mc:Fallback>
                <p:oleObj name="Equation" r:id="rId11" imgW="469800" imgH="241200" progId="Equation.DSMT4">
                  <p:embed/>
                  <p:pic>
                    <p:nvPicPr>
                      <p:cNvPr id="16" name="1 Objeto"/>
                      <p:cNvPicPr>
                        <a:picLocks noChangeAspect="1" noChangeArrowheads="1"/>
                      </p:cNvPicPr>
                      <p:nvPr/>
                    </p:nvPicPr>
                    <p:blipFill>
                      <a:blip r:embed="rId12"/>
                      <a:srcRect/>
                      <a:stretch>
                        <a:fillRect/>
                      </a:stretch>
                    </p:blipFill>
                    <p:spPr bwMode="auto">
                      <a:xfrm>
                        <a:off x="5335671" y="5926433"/>
                        <a:ext cx="936000" cy="477436"/>
                      </a:xfrm>
                      <a:prstGeom prst="rect">
                        <a:avLst/>
                      </a:prstGeom>
                      <a:solidFill>
                        <a:srgbClr val="FFC000"/>
                      </a:solidFill>
                      <a:ln>
                        <a:noFill/>
                      </a:ln>
                    </p:spPr>
                  </p:pic>
                </p:oleObj>
              </mc:Fallback>
            </mc:AlternateContent>
          </a:graphicData>
        </a:graphic>
      </p:graphicFrame>
      <p:pic>
        <p:nvPicPr>
          <p:cNvPr id="10" name="Imagen 9"/>
          <p:cNvPicPr>
            <a:picLocks noChangeAspect="1"/>
          </p:cNvPicPr>
          <p:nvPr/>
        </p:nvPicPr>
        <p:blipFill rotWithShape="1">
          <a:blip r:embed="rId13"/>
          <a:srcRect l="6800" t="5600" r="7702"/>
          <a:stretch/>
        </p:blipFill>
        <p:spPr>
          <a:xfrm>
            <a:off x="6785093" y="2601368"/>
            <a:ext cx="4999539" cy="4140000"/>
          </a:xfrm>
          <a:prstGeom prst="rect">
            <a:avLst/>
          </a:prstGeom>
        </p:spPr>
      </p:pic>
      <p:graphicFrame>
        <p:nvGraphicFramePr>
          <p:cNvPr id="19" name="1 Objeto"/>
          <p:cNvGraphicFramePr>
            <a:graphicFrameLocks noChangeAspect="1"/>
          </p:cNvGraphicFramePr>
          <p:nvPr/>
        </p:nvGraphicFramePr>
        <p:xfrm>
          <a:off x="2041501" y="5951008"/>
          <a:ext cx="1246187" cy="428625"/>
        </p:xfrm>
        <a:graphic>
          <a:graphicData uri="http://schemas.openxmlformats.org/presentationml/2006/ole">
            <mc:AlternateContent xmlns:mc="http://schemas.openxmlformats.org/markup-compatibility/2006">
              <mc:Choice xmlns:v="urn:schemas-microsoft-com:vml" Requires="v">
                <p:oleObj spid="_x0000_s487797" name="Equation" r:id="rId14" imgW="660240" imgH="228600" progId="Equation.DSMT4">
                  <p:embed/>
                </p:oleObj>
              </mc:Choice>
              <mc:Fallback>
                <p:oleObj name="Equation" r:id="rId14" imgW="660240" imgH="228600" progId="Equation.DSMT4">
                  <p:embed/>
                  <p:pic>
                    <p:nvPicPr>
                      <p:cNvPr id="19" name="1 Objeto"/>
                      <p:cNvPicPr>
                        <a:picLocks noChangeAspect="1" noChangeArrowheads="1"/>
                      </p:cNvPicPr>
                      <p:nvPr/>
                    </p:nvPicPr>
                    <p:blipFill>
                      <a:blip r:embed="rId15"/>
                      <a:srcRect/>
                      <a:stretch>
                        <a:fillRect/>
                      </a:stretch>
                    </p:blipFill>
                    <p:spPr bwMode="auto">
                      <a:xfrm>
                        <a:off x="2041501" y="5951008"/>
                        <a:ext cx="1246187" cy="428625"/>
                      </a:xfrm>
                      <a:prstGeom prst="rect">
                        <a:avLst/>
                      </a:prstGeom>
                      <a:solidFill>
                        <a:srgbClr val="FFC000"/>
                      </a:solidFill>
                      <a:ln>
                        <a:noFill/>
                      </a:ln>
                    </p:spPr>
                  </p:pic>
                </p:oleObj>
              </mc:Fallback>
            </mc:AlternateContent>
          </a:graphicData>
        </a:graphic>
      </p:graphicFrame>
    </p:spTree>
    <p:extLst>
      <p:ext uri="{BB962C8B-B14F-4D97-AF65-F5344CB8AC3E}">
        <p14:creationId xmlns:p14="http://schemas.microsoft.com/office/powerpoint/2010/main" val="174166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645756" y="6525344"/>
            <a:ext cx="427976" cy="365125"/>
          </a:xfrm>
        </p:spPr>
        <p:txBody>
          <a:bodyPr/>
          <a:lstStyle/>
          <a:p>
            <a:fld id="{88A92BC7-81EF-4C9F-8DB9-DCAAEE84F0FC}" type="slidenum">
              <a:rPr lang="es-ES" b="1" smtClean="0">
                <a:solidFill>
                  <a:schemeClr val="tx1"/>
                </a:solidFill>
              </a:rPr>
              <a:pPr/>
              <a:t>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77034" y="892628"/>
            <a:ext cx="709360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Determinación y verificación del periodo de muestreo</a:t>
            </a:r>
            <a:r>
              <a:rPr lang="es-AR" sz="2000" b="1" dirty="0">
                <a:solidFill>
                  <a:srgbClr val="008000"/>
                </a:solidFill>
              </a:rPr>
              <a:t>:</a:t>
            </a:r>
          </a:p>
        </p:txBody>
      </p:sp>
      <p:sp>
        <p:nvSpPr>
          <p:cNvPr id="5" name="Rectángulo 4"/>
          <p:cNvSpPr/>
          <p:nvPr/>
        </p:nvSpPr>
        <p:spPr>
          <a:xfrm>
            <a:off x="148706" y="1391138"/>
            <a:ext cx="11497050" cy="1015663"/>
          </a:xfrm>
          <a:prstGeom prst="rect">
            <a:avLst/>
          </a:prstGeom>
        </p:spPr>
        <p:txBody>
          <a:bodyPr wrap="square">
            <a:spAutoFit/>
          </a:bodyPr>
          <a:lstStyle/>
          <a:p>
            <a:pPr algn="just"/>
            <a:r>
              <a:rPr lang="es-AR" sz="2000" dirty="0">
                <a:solidFill>
                  <a:schemeClr val="accent5">
                    <a:lumMod val="75000"/>
                  </a:schemeClr>
                </a:solidFill>
              </a:rPr>
              <a:t>De la respuesta a LC compensada se tiene que el tiempo de subida es de 0,24 segundos, por lo que considerando un número de muestras igual a 20, dado que la planta tiene muy poca estabilidad relativa, se tiene que el periodo de muestreo resulta:</a:t>
            </a:r>
          </a:p>
        </p:txBody>
      </p:sp>
      <p:sp>
        <p:nvSpPr>
          <p:cNvPr id="13" name="Rectángulo 12"/>
          <p:cNvSpPr/>
          <p:nvPr/>
        </p:nvSpPr>
        <p:spPr>
          <a:xfrm>
            <a:off x="148705" y="3155278"/>
            <a:ext cx="6672514" cy="1015663"/>
          </a:xfrm>
          <a:prstGeom prst="rect">
            <a:avLst/>
          </a:prstGeom>
        </p:spPr>
        <p:txBody>
          <a:bodyPr wrap="square">
            <a:spAutoFit/>
          </a:bodyPr>
          <a:lstStyle/>
          <a:p>
            <a:pPr algn="just"/>
            <a:r>
              <a:rPr lang="es-AR" sz="2000" dirty="0">
                <a:solidFill>
                  <a:schemeClr val="accent5">
                    <a:lumMod val="75000"/>
                  </a:schemeClr>
                </a:solidFill>
              </a:rPr>
              <a:t>A modo de verificación, utilizándose la aproximación invariante al escalón se obtiene la FT de la planta en tiempo discreto:</a:t>
            </a:r>
          </a:p>
        </p:txBody>
      </p:sp>
      <p:graphicFrame>
        <p:nvGraphicFramePr>
          <p:cNvPr id="15" name="1 Objeto"/>
          <p:cNvGraphicFramePr>
            <a:graphicFrameLocks noChangeAspect="1"/>
          </p:cNvGraphicFramePr>
          <p:nvPr>
            <p:extLst>
              <p:ext uri="{D42A27DB-BD31-4B8C-83A1-F6EECF244321}">
                <p14:modId xmlns:p14="http://schemas.microsoft.com/office/powerpoint/2010/main" val="2743194887"/>
              </p:ext>
            </p:extLst>
          </p:nvPr>
        </p:nvGraphicFramePr>
        <p:xfrm>
          <a:off x="454538" y="4145486"/>
          <a:ext cx="5332279" cy="793785"/>
        </p:xfrm>
        <a:graphic>
          <a:graphicData uri="http://schemas.openxmlformats.org/presentationml/2006/ole">
            <mc:AlternateContent xmlns:mc="http://schemas.openxmlformats.org/markup-compatibility/2006">
              <mc:Choice xmlns:v="urn:schemas-microsoft-com:vml" Requires="v">
                <p:oleObj spid="_x0000_s488570" name="Equation" r:id="rId3" imgW="2793960" imgH="419040" progId="Equation.DSMT4">
                  <p:embed/>
                </p:oleObj>
              </mc:Choice>
              <mc:Fallback>
                <p:oleObj name="Equation" r:id="rId3" imgW="2793960" imgH="419040" progId="Equation.DSMT4">
                  <p:embed/>
                  <p:pic>
                    <p:nvPicPr>
                      <p:cNvPr id="15" name="1 Objeto"/>
                      <p:cNvPicPr>
                        <a:picLocks noChangeAspect="1" noChangeArrowheads="1"/>
                      </p:cNvPicPr>
                      <p:nvPr/>
                    </p:nvPicPr>
                    <p:blipFill>
                      <a:blip r:embed="rId4"/>
                      <a:srcRect/>
                      <a:stretch>
                        <a:fillRect/>
                      </a:stretch>
                    </p:blipFill>
                    <p:spPr bwMode="auto">
                      <a:xfrm>
                        <a:off x="454538" y="4145486"/>
                        <a:ext cx="5332279" cy="793785"/>
                      </a:xfrm>
                      <a:prstGeom prst="rect">
                        <a:avLst/>
                      </a:prstGeom>
                      <a:noFill/>
                      <a:ln>
                        <a:noFill/>
                      </a:ln>
                    </p:spPr>
                  </p:pic>
                </p:oleObj>
              </mc:Fallback>
            </mc:AlternateContent>
          </a:graphicData>
        </a:graphic>
      </p:graphicFrame>
      <p:graphicFrame>
        <p:nvGraphicFramePr>
          <p:cNvPr id="17" name="1 Objeto"/>
          <p:cNvGraphicFramePr>
            <a:graphicFrameLocks noChangeAspect="1"/>
          </p:cNvGraphicFramePr>
          <p:nvPr/>
        </p:nvGraphicFramePr>
        <p:xfrm>
          <a:off x="263352" y="2429325"/>
          <a:ext cx="6788136" cy="781591"/>
        </p:xfrm>
        <a:graphic>
          <a:graphicData uri="http://schemas.openxmlformats.org/presentationml/2006/ole">
            <mc:AlternateContent xmlns:mc="http://schemas.openxmlformats.org/markup-compatibility/2006">
              <mc:Choice xmlns:v="urn:schemas-microsoft-com:vml" Requires="v">
                <p:oleObj spid="_x0000_s488571" name="Equation" r:id="rId5" imgW="3733560" imgH="431640" progId="Equation.DSMT4">
                  <p:embed/>
                </p:oleObj>
              </mc:Choice>
              <mc:Fallback>
                <p:oleObj name="Equation" r:id="rId5" imgW="3733560" imgH="431640" progId="Equation.DSMT4">
                  <p:embed/>
                  <p:pic>
                    <p:nvPicPr>
                      <p:cNvPr id="17" name="1 Objeto"/>
                      <p:cNvPicPr>
                        <a:picLocks noChangeAspect="1" noChangeArrowheads="1"/>
                      </p:cNvPicPr>
                      <p:nvPr/>
                    </p:nvPicPr>
                    <p:blipFill>
                      <a:blip r:embed="rId6"/>
                      <a:srcRect/>
                      <a:stretch>
                        <a:fillRect/>
                      </a:stretch>
                    </p:blipFill>
                    <p:spPr bwMode="auto">
                      <a:xfrm>
                        <a:off x="263352" y="2429325"/>
                        <a:ext cx="6788136" cy="781591"/>
                      </a:xfrm>
                      <a:prstGeom prst="rect">
                        <a:avLst/>
                      </a:prstGeom>
                      <a:noFill/>
                      <a:ln>
                        <a:noFill/>
                      </a:ln>
                    </p:spPr>
                  </p:pic>
                </p:oleObj>
              </mc:Fallback>
            </mc:AlternateContent>
          </a:graphicData>
        </a:graphic>
      </p:graphicFrame>
      <p:sp>
        <p:nvSpPr>
          <p:cNvPr id="19" name="Rectángulo 18"/>
          <p:cNvSpPr/>
          <p:nvPr/>
        </p:nvSpPr>
        <p:spPr>
          <a:xfrm>
            <a:off x="122393" y="4858178"/>
            <a:ext cx="6955407" cy="1015663"/>
          </a:xfrm>
          <a:prstGeom prst="rect">
            <a:avLst/>
          </a:prstGeom>
        </p:spPr>
        <p:txBody>
          <a:bodyPr wrap="square">
            <a:spAutoFit/>
          </a:bodyPr>
          <a:lstStyle/>
          <a:p>
            <a:pPr algn="just"/>
            <a:r>
              <a:rPr lang="es-AR" sz="2000" dirty="0">
                <a:solidFill>
                  <a:schemeClr val="accent5">
                    <a:lumMod val="75000"/>
                  </a:schemeClr>
                </a:solidFill>
              </a:rPr>
              <a:t>Para verificar si el </a:t>
            </a:r>
            <a:r>
              <a:rPr lang="es-AR" sz="2000" dirty="0" smtClean="0">
                <a:solidFill>
                  <a:schemeClr val="accent5">
                    <a:lumMod val="75000"/>
                  </a:schemeClr>
                </a:solidFill>
              </a:rPr>
              <a:t>periodo </a:t>
            </a:r>
            <a:r>
              <a:rPr lang="es-AR" sz="2000" i="1" dirty="0" smtClean="0">
                <a:solidFill>
                  <a:schemeClr val="accent5">
                    <a:lumMod val="75000"/>
                  </a:schemeClr>
                </a:solidFill>
              </a:rPr>
              <a:t>T</a:t>
            </a:r>
            <a:r>
              <a:rPr lang="es-AR" sz="2000" dirty="0" smtClean="0">
                <a:solidFill>
                  <a:schemeClr val="accent5">
                    <a:lumMod val="75000"/>
                  </a:schemeClr>
                </a:solidFill>
              </a:rPr>
              <a:t> seleccionado es adecuado, </a:t>
            </a:r>
            <a:r>
              <a:rPr lang="es-AR" sz="2000" dirty="0">
                <a:solidFill>
                  <a:schemeClr val="accent5">
                    <a:lumMod val="75000"/>
                  </a:schemeClr>
                </a:solidFill>
              </a:rPr>
              <a:t>se grafica la respuesta al escalón para </a:t>
            </a:r>
            <a:r>
              <a:rPr lang="es-AR" sz="2000" dirty="0" smtClean="0">
                <a:solidFill>
                  <a:schemeClr val="accent5">
                    <a:lumMod val="75000"/>
                  </a:schemeClr>
                </a:solidFill>
              </a:rPr>
              <a:t>ambos sistemas a LC sin la compensación, que es el peor caso:</a:t>
            </a:r>
            <a:endParaRPr lang="es-AR" sz="2000" dirty="0">
              <a:solidFill>
                <a:schemeClr val="accent5">
                  <a:lumMod val="75000"/>
                </a:schemeClr>
              </a:solidFill>
            </a:endParaRPr>
          </a:p>
        </p:txBody>
      </p:sp>
      <p:sp>
        <p:nvSpPr>
          <p:cNvPr id="10" name="Rectángulo 9"/>
          <p:cNvSpPr/>
          <p:nvPr/>
        </p:nvSpPr>
        <p:spPr>
          <a:xfrm>
            <a:off x="191344" y="5999884"/>
            <a:ext cx="11275550" cy="707886"/>
          </a:xfrm>
          <a:prstGeom prst="rect">
            <a:avLst/>
          </a:prstGeom>
          <a:solidFill>
            <a:schemeClr val="accent4">
              <a:lumMod val="40000"/>
              <a:lumOff val="60000"/>
            </a:schemeClr>
          </a:solidFill>
        </p:spPr>
        <p:txBody>
          <a:bodyPr wrap="square">
            <a:spAutoFit/>
          </a:bodyPr>
          <a:lstStyle/>
          <a:p>
            <a:pPr algn="ctr"/>
            <a:r>
              <a:rPr lang="es-AR" sz="2000" dirty="0">
                <a:solidFill>
                  <a:srgbClr val="FF3300"/>
                </a:solidFill>
              </a:rPr>
              <a:t>Como se aprecia, la respuesta del sistema muestreado "sigue con buena aproximación" a la respuesta del sistema en tiempo continuo. Por lo cual el valor del periodo </a:t>
            </a:r>
            <a:r>
              <a:rPr lang="es-AR" sz="2000" i="1" dirty="0">
                <a:solidFill>
                  <a:srgbClr val="FF3300"/>
                </a:solidFill>
              </a:rPr>
              <a:t>T</a:t>
            </a:r>
            <a:r>
              <a:rPr lang="es-AR" sz="2000" dirty="0">
                <a:solidFill>
                  <a:srgbClr val="FF3300"/>
                </a:solidFill>
              </a:rPr>
              <a:t> </a:t>
            </a:r>
            <a:r>
              <a:rPr lang="es-AR" sz="2000" dirty="0" smtClean="0">
                <a:solidFill>
                  <a:srgbClr val="FF3300"/>
                </a:solidFill>
              </a:rPr>
              <a:t>resulta adecuado</a:t>
            </a:r>
            <a:r>
              <a:rPr lang="es-AR" sz="2000" dirty="0">
                <a:solidFill>
                  <a:srgbClr val="FF3300"/>
                </a:solidFill>
              </a:rPr>
              <a:t>. </a:t>
            </a:r>
          </a:p>
        </p:txBody>
      </p:sp>
      <p:sp>
        <p:nvSpPr>
          <p:cNvPr id="16" name="Rectángulo 15"/>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pic>
        <p:nvPicPr>
          <p:cNvPr id="7" name="Imagen 6"/>
          <p:cNvPicPr>
            <a:picLocks noChangeAspect="1"/>
          </p:cNvPicPr>
          <p:nvPr/>
        </p:nvPicPr>
        <p:blipFill rotWithShape="1">
          <a:blip r:embed="rId7"/>
          <a:srcRect l="7700" t="10401" r="7702"/>
          <a:stretch/>
        </p:blipFill>
        <p:spPr>
          <a:xfrm>
            <a:off x="7104113" y="2107835"/>
            <a:ext cx="4942072" cy="3925648"/>
          </a:xfrm>
          <a:prstGeom prst="rect">
            <a:avLst/>
          </a:prstGeom>
        </p:spPr>
      </p:pic>
      <p:sp>
        <p:nvSpPr>
          <p:cNvPr id="21" name="Rectángulo 20"/>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223066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 name="Rectángulo 2"/>
          <p:cNvSpPr/>
          <p:nvPr/>
        </p:nvSpPr>
        <p:spPr>
          <a:xfrm>
            <a:off x="191344" y="918003"/>
            <a:ext cx="4275529" cy="400110"/>
          </a:xfrm>
          <a:prstGeom prst="rect">
            <a:avLst/>
          </a:prstGeom>
        </p:spPr>
        <p:txBody>
          <a:bodyPr wrap="none">
            <a:spAutoFit/>
          </a:bodyPr>
          <a:lstStyle/>
          <a:p>
            <a:pPr marL="285750" indent="-285750">
              <a:buFont typeface="Wingdings" panose="05000000000000000000" pitchFamily="2" charset="2"/>
              <a:buChar char="v"/>
            </a:pPr>
            <a:r>
              <a:rPr lang="es-AR" sz="2000" b="1" u="sng" dirty="0">
                <a:solidFill>
                  <a:srgbClr val="008000"/>
                </a:solidFill>
              </a:rPr>
              <a:t>Aproximación del controlador</a:t>
            </a:r>
            <a:r>
              <a:rPr lang="es-AR" sz="2000" b="1" dirty="0">
                <a:solidFill>
                  <a:srgbClr val="008000"/>
                </a:solidFill>
              </a:rPr>
              <a:t>:</a:t>
            </a:r>
          </a:p>
        </p:txBody>
      </p:sp>
      <p:sp>
        <p:nvSpPr>
          <p:cNvPr id="5" name="Rectángulo 4"/>
          <p:cNvSpPr/>
          <p:nvPr/>
        </p:nvSpPr>
        <p:spPr>
          <a:xfrm>
            <a:off x="89521" y="1330434"/>
            <a:ext cx="6670207" cy="707886"/>
          </a:xfrm>
          <a:prstGeom prst="rect">
            <a:avLst/>
          </a:prstGeom>
        </p:spPr>
        <p:txBody>
          <a:bodyPr wrap="square">
            <a:spAutoFit/>
          </a:bodyPr>
          <a:lstStyle/>
          <a:p>
            <a:pPr algn="just"/>
            <a:r>
              <a:rPr lang="es-AR" sz="2000" dirty="0">
                <a:solidFill>
                  <a:schemeClr val="accent5">
                    <a:lumMod val="75000"/>
                  </a:schemeClr>
                </a:solidFill>
              </a:rPr>
              <a:t>El controlador PD obtenido a través de la aproximación </a:t>
            </a:r>
            <a:r>
              <a:rPr lang="es-AR" sz="2000" i="1" dirty="0" err="1">
                <a:solidFill>
                  <a:schemeClr val="accent5">
                    <a:lumMod val="75000"/>
                  </a:schemeClr>
                </a:solidFill>
              </a:rPr>
              <a:t>Backward</a:t>
            </a:r>
            <a:r>
              <a:rPr lang="es-AR" sz="2000" dirty="0">
                <a:solidFill>
                  <a:schemeClr val="accent5">
                    <a:lumMod val="75000"/>
                  </a:schemeClr>
                </a:solidFill>
              </a:rPr>
              <a:t> posee la siguiente estructura:</a:t>
            </a:r>
          </a:p>
        </p:txBody>
      </p:sp>
      <p:sp>
        <p:nvSpPr>
          <p:cNvPr id="13" name="Rectángulo 12"/>
          <p:cNvSpPr/>
          <p:nvPr/>
        </p:nvSpPr>
        <p:spPr>
          <a:xfrm>
            <a:off x="89521" y="2924944"/>
            <a:ext cx="6397626" cy="769441"/>
          </a:xfrm>
          <a:prstGeom prst="rect">
            <a:avLst/>
          </a:prstGeom>
        </p:spPr>
        <p:txBody>
          <a:bodyPr wrap="square">
            <a:spAutoFit/>
          </a:bodyPr>
          <a:lstStyle/>
          <a:p>
            <a:pPr algn="just"/>
            <a:r>
              <a:rPr lang="es-AR" sz="2000" dirty="0">
                <a:solidFill>
                  <a:schemeClr val="accent5">
                    <a:lumMod val="75000"/>
                  </a:schemeClr>
                </a:solidFill>
              </a:rPr>
              <a:t>Considerando los valores de </a:t>
            </a:r>
            <a:r>
              <a:rPr lang="es-AR" sz="2400" i="1" dirty="0" err="1">
                <a:solidFill>
                  <a:schemeClr val="accent5">
                    <a:lumMod val="75000"/>
                  </a:schemeClr>
                </a:solidFill>
                <a:latin typeface="Times New Roman" panose="02020603050405020304" pitchFamily="18" charset="0"/>
                <a:cs typeface="Times New Roman" panose="02020603050405020304" pitchFamily="18" charset="0"/>
              </a:rPr>
              <a:t>K</a:t>
            </a:r>
            <a:r>
              <a:rPr lang="es-AR" sz="2400" i="1" baseline="-25000" dirty="0" err="1">
                <a:solidFill>
                  <a:schemeClr val="accent5">
                    <a:lumMod val="75000"/>
                  </a:schemeClr>
                </a:solidFill>
                <a:latin typeface="Times New Roman" panose="02020603050405020304" pitchFamily="18" charset="0"/>
                <a:cs typeface="Times New Roman" panose="02020603050405020304" pitchFamily="18" charset="0"/>
              </a:rPr>
              <a:t>p</a:t>
            </a:r>
            <a:r>
              <a:rPr lang="es-AR" sz="2400" dirty="0">
                <a:solidFill>
                  <a:schemeClr val="accent5">
                    <a:lumMod val="75000"/>
                  </a:schemeClr>
                </a:solidFill>
                <a:latin typeface="Times New Roman" panose="02020603050405020304" pitchFamily="18" charset="0"/>
                <a:cs typeface="Times New Roman" panose="02020603050405020304" pitchFamily="18" charset="0"/>
              </a:rPr>
              <a:t>, </a:t>
            </a:r>
            <a:r>
              <a:rPr lang="es-AR" sz="2400" i="1" dirty="0" err="1">
                <a:solidFill>
                  <a:schemeClr val="accent5">
                    <a:lumMod val="75000"/>
                  </a:schemeClr>
                </a:solidFill>
                <a:latin typeface="Times New Roman" panose="02020603050405020304" pitchFamily="18" charset="0"/>
                <a:cs typeface="Times New Roman" panose="02020603050405020304" pitchFamily="18" charset="0"/>
              </a:rPr>
              <a:t>K</a:t>
            </a:r>
            <a:r>
              <a:rPr lang="es-AR" sz="2400" i="1" baseline="-25000" dirty="0" err="1">
                <a:solidFill>
                  <a:schemeClr val="accent5">
                    <a:lumMod val="75000"/>
                  </a:schemeClr>
                </a:solidFill>
                <a:latin typeface="Times New Roman" panose="02020603050405020304" pitchFamily="18" charset="0"/>
                <a:cs typeface="Times New Roman" panose="02020603050405020304" pitchFamily="18" charset="0"/>
              </a:rPr>
              <a:t>d</a:t>
            </a:r>
            <a:r>
              <a:rPr lang="es-AR" sz="2400" dirty="0">
                <a:solidFill>
                  <a:schemeClr val="accent5">
                    <a:lumMod val="75000"/>
                  </a:schemeClr>
                </a:solidFill>
                <a:latin typeface="Times New Roman" panose="02020603050405020304" pitchFamily="18" charset="0"/>
                <a:cs typeface="Times New Roman" panose="02020603050405020304" pitchFamily="18" charset="0"/>
              </a:rPr>
              <a:t> y </a:t>
            </a:r>
            <a:r>
              <a:rPr lang="es-AR" sz="2400" i="1" dirty="0">
                <a:solidFill>
                  <a:schemeClr val="accent5">
                    <a:lumMod val="75000"/>
                  </a:schemeClr>
                </a:solidFill>
                <a:latin typeface="Times New Roman" panose="02020603050405020304" pitchFamily="18" charset="0"/>
                <a:cs typeface="Times New Roman" panose="02020603050405020304" pitchFamily="18" charset="0"/>
              </a:rPr>
              <a:t>T</a:t>
            </a:r>
            <a:r>
              <a:rPr lang="es-AR" sz="2000" dirty="0">
                <a:solidFill>
                  <a:schemeClr val="accent5">
                    <a:lumMod val="75000"/>
                  </a:schemeClr>
                </a:solidFill>
              </a:rPr>
              <a:t>, el controlador aproximado resulta:</a:t>
            </a:r>
          </a:p>
        </p:txBody>
      </p:sp>
      <p:graphicFrame>
        <p:nvGraphicFramePr>
          <p:cNvPr id="15" name="1 Objeto"/>
          <p:cNvGraphicFramePr>
            <a:graphicFrameLocks noChangeAspect="1"/>
          </p:cNvGraphicFramePr>
          <p:nvPr/>
        </p:nvGraphicFramePr>
        <p:xfrm>
          <a:off x="2219377" y="3835439"/>
          <a:ext cx="4294188" cy="781050"/>
        </p:xfrm>
        <a:graphic>
          <a:graphicData uri="http://schemas.openxmlformats.org/presentationml/2006/ole">
            <mc:AlternateContent xmlns:mc="http://schemas.openxmlformats.org/markup-compatibility/2006">
              <mc:Choice xmlns:v="urn:schemas-microsoft-com:vml" Requires="v">
                <p:oleObj spid="_x0000_s489901" name="Equation" r:id="rId3" imgW="2286000" imgH="419040" progId="Equation.DSMT4">
                  <p:embed/>
                </p:oleObj>
              </mc:Choice>
              <mc:Fallback>
                <p:oleObj name="Equation" r:id="rId3" imgW="2286000" imgH="419040" progId="Equation.DSMT4">
                  <p:embed/>
                  <p:pic>
                    <p:nvPicPr>
                      <p:cNvPr id="15" name="1 Objeto"/>
                      <p:cNvPicPr>
                        <a:picLocks noChangeAspect="1" noChangeArrowheads="1"/>
                      </p:cNvPicPr>
                      <p:nvPr/>
                    </p:nvPicPr>
                    <p:blipFill>
                      <a:blip r:embed="rId4"/>
                      <a:srcRect/>
                      <a:stretch>
                        <a:fillRect/>
                      </a:stretch>
                    </p:blipFill>
                    <p:spPr bwMode="auto">
                      <a:xfrm>
                        <a:off x="2219377" y="3835439"/>
                        <a:ext cx="4294188" cy="781050"/>
                      </a:xfrm>
                      <a:prstGeom prst="rect">
                        <a:avLst/>
                      </a:prstGeom>
                      <a:noFill/>
                      <a:ln>
                        <a:solidFill>
                          <a:srgbClr val="FF0000"/>
                        </a:solidFill>
                      </a:ln>
                    </p:spPr>
                  </p:pic>
                </p:oleObj>
              </mc:Fallback>
            </mc:AlternateContent>
          </a:graphicData>
        </a:graphic>
      </p:graphicFrame>
      <p:graphicFrame>
        <p:nvGraphicFramePr>
          <p:cNvPr id="17" name="1 Objeto"/>
          <p:cNvGraphicFramePr>
            <a:graphicFrameLocks noChangeAspect="1"/>
          </p:cNvGraphicFramePr>
          <p:nvPr/>
        </p:nvGraphicFramePr>
        <p:xfrm>
          <a:off x="257175" y="2157413"/>
          <a:ext cx="6511925" cy="838200"/>
        </p:xfrm>
        <a:graphic>
          <a:graphicData uri="http://schemas.openxmlformats.org/presentationml/2006/ole">
            <mc:AlternateContent xmlns:mc="http://schemas.openxmlformats.org/markup-compatibility/2006">
              <mc:Choice xmlns:v="urn:schemas-microsoft-com:vml" Requires="v">
                <p:oleObj spid="_x0000_s489902" name="Equation" r:id="rId5" imgW="3632040" imgH="469800" progId="Equation.DSMT4">
                  <p:embed/>
                </p:oleObj>
              </mc:Choice>
              <mc:Fallback>
                <p:oleObj name="Equation" r:id="rId5" imgW="3632040" imgH="469800" progId="Equation.DSMT4">
                  <p:embed/>
                  <p:pic>
                    <p:nvPicPr>
                      <p:cNvPr id="17" name="1 Objeto"/>
                      <p:cNvPicPr>
                        <a:picLocks noChangeAspect="1" noChangeArrowheads="1"/>
                      </p:cNvPicPr>
                      <p:nvPr/>
                    </p:nvPicPr>
                    <p:blipFill>
                      <a:blip r:embed="rId6"/>
                      <a:srcRect/>
                      <a:stretch>
                        <a:fillRect/>
                      </a:stretch>
                    </p:blipFill>
                    <p:spPr bwMode="auto">
                      <a:xfrm>
                        <a:off x="257175" y="2157413"/>
                        <a:ext cx="6511925" cy="838200"/>
                      </a:xfrm>
                      <a:prstGeom prst="rect">
                        <a:avLst/>
                      </a:prstGeom>
                      <a:noFill/>
                      <a:ln>
                        <a:noFill/>
                      </a:ln>
                    </p:spPr>
                  </p:pic>
                </p:oleObj>
              </mc:Fallback>
            </mc:AlternateContent>
          </a:graphicData>
        </a:graphic>
      </p:graphicFrame>
      <p:sp>
        <p:nvSpPr>
          <p:cNvPr id="19" name="Rectángulo 18"/>
          <p:cNvSpPr/>
          <p:nvPr/>
        </p:nvSpPr>
        <p:spPr>
          <a:xfrm>
            <a:off x="191344" y="188845"/>
            <a:ext cx="4094906" cy="50385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Ejemplo de Diseño</a:t>
            </a:r>
          </a:p>
        </p:txBody>
      </p:sp>
      <p:graphicFrame>
        <p:nvGraphicFramePr>
          <p:cNvPr id="23" name="1 Objeto"/>
          <p:cNvGraphicFramePr>
            <a:graphicFrameLocks noChangeAspect="1"/>
          </p:cNvGraphicFramePr>
          <p:nvPr/>
        </p:nvGraphicFramePr>
        <p:xfrm>
          <a:off x="235883" y="3835349"/>
          <a:ext cx="1820863" cy="815975"/>
        </p:xfrm>
        <a:graphic>
          <a:graphicData uri="http://schemas.openxmlformats.org/presentationml/2006/ole">
            <mc:AlternateContent xmlns:mc="http://schemas.openxmlformats.org/markup-compatibility/2006">
              <mc:Choice xmlns:v="urn:schemas-microsoft-com:vml" Requires="v">
                <p:oleObj spid="_x0000_s489903" name="Equation" r:id="rId7" imgW="1015920" imgH="457200" progId="Equation.DSMT4">
                  <p:embed/>
                </p:oleObj>
              </mc:Choice>
              <mc:Fallback>
                <p:oleObj name="Equation" r:id="rId7" imgW="1015920" imgH="457200" progId="Equation.DSMT4">
                  <p:embed/>
                  <p:pic>
                    <p:nvPicPr>
                      <p:cNvPr id="23" name="1 Objeto"/>
                      <p:cNvPicPr>
                        <a:picLocks noChangeAspect="1" noChangeArrowheads="1"/>
                      </p:cNvPicPr>
                      <p:nvPr/>
                    </p:nvPicPr>
                    <p:blipFill>
                      <a:blip r:embed="rId8"/>
                      <a:srcRect/>
                      <a:stretch>
                        <a:fillRect/>
                      </a:stretch>
                    </p:blipFill>
                    <p:spPr bwMode="auto">
                      <a:xfrm>
                        <a:off x="235883" y="3835349"/>
                        <a:ext cx="1820863" cy="815975"/>
                      </a:xfrm>
                      <a:prstGeom prst="rect">
                        <a:avLst/>
                      </a:prstGeom>
                      <a:noFill/>
                      <a:ln>
                        <a:noFill/>
                      </a:ln>
                    </p:spPr>
                  </p:pic>
                </p:oleObj>
              </mc:Fallback>
            </mc:AlternateContent>
          </a:graphicData>
        </a:graphic>
      </p:graphicFrame>
      <p:pic>
        <p:nvPicPr>
          <p:cNvPr id="8" name="Imagen 7"/>
          <p:cNvPicPr>
            <a:picLocks noChangeAspect="1"/>
          </p:cNvPicPr>
          <p:nvPr/>
        </p:nvPicPr>
        <p:blipFill rotWithShape="1">
          <a:blip r:embed="rId9">
            <a:clrChange>
              <a:clrFrom>
                <a:srgbClr val="FFFFFF"/>
              </a:clrFrom>
              <a:clrTo>
                <a:srgbClr val="FFFFFF">
                  <a:alpha val="0"/>
                </a:srgbClr>
              </a:clrTo>
            </a:clrChange>
          </a:blip>
          <a:srcRect l="7700" t="5600" r="7702"/>
          <a:stretch/>
        </p:blipFill>
        <p:spPr>
          <a:xfrm>
            <a:off x="6744072" y="1052736"/>
            <a:ext cx="5376196" cy="4499261"/>
          </a:xfrm>
          <a:prstGeom prst="rect">
            <a:avLst/>
          </a:prstGeom>
        </p:spPr>
      </p:pic>
      <p:sp>
        <p:nvSpPr>
          <p:cNvPr id="24" name="Rectángulo 23"/>
          <p:cNvSpPr/>
          <p:nvPr/>
        </p:nvSpPr>
        <p:spPr>
          <a:xfrm>
            <a:off x="65218" y="4816685"/>
            <a:ext cx="6802649" cy="1323439"/>
          </a:xfrm>
          <a:prstGeom prst="rect">
            <a:avLst/>
          </a:prstGeom>
        </p:spPr>
        <p:txBody>
          <a:bodyPr wrap="square">
            <a:spAutoFit/>
          </a:bodyPr>
          <a:lstStyle/>
          <a:p>
            <a:pPr algn="just"/>
            <a:r>
              <a:rPr lang="es-AR" sz="2000" dirty="0">
                <a:solidFill>
                  <a:schemeClr val="accent5">
                    <a:lumMod val="75000"/>
                  </a:schemeClr>
                </a:solidFill>
              </a:rPr>
              <a:t>La respuesta del sistema a LC con el controlador PD aproximado en tiempo discreto y la correlativa respuesta en tiempo continuo, se </a:t>
            </a:r>
            <a:r>
              <a:rPr lang="es-AR" sz="2000" dirty="0" smtClean="0">
                <a:solidFill>
                  <a:schemeClr val="accent5">
                    <a:lumMod val="75000"/>
                  </a:schemeClr>
                </a:solidFill>
              </a:rPr>
              <a:t>muestran </a:t>
            </a:r>
            <a:r>
              <a:rPr lang="es-AR" sz="2000" dirty="0">
                <a:solidFill>
                  <a:schemeClr val="accent5">
                    <a:lumMod val="75000"/>
                  </a:schemeClr>
                </a:solidFill>
              </a:rPr>
              <a:t>en la figura y presenta las siguientes especificaciones:</a:t>
            </a:r>
          </a:p>
        </p:txBody>
      </p:sp>
      <p:graphicFrame>
        <p:nvGraphicFramePr>
          <p:cNvPr id="25" name="1 Objeto"/>
          <p:cNvGraphicFramePr>
            <a:graphicFrameLocks noChangeAspect="1"/>
          </p:cNvGraphicFramePr>
          <p:nvPr>
            <p:extLst>
              <p:ext uri="{D42A27DB-BD31-4B8C-83A1-F6EECF244321}">
                <p14:modId xmlns:p14="http://schemas.microsoft.com/office/powerpoint/2010/main" val="54495066"/>
              </p:ext>
            </p:extLst>
          </p:nvPr>
        </p:nvGraphicFramePr>
        <p:xfrm>
          <a:off x="2188128" y="6183402"/>
          <a:ext cx="1366837" cy="428625"/>
        </p:xfrm>
        <a:graphic>
          <a:graphicData uri="http://schemas.openxmlformats.org/presentationml/2006/ole">
            <mc:AlternateContent xmlns:mc="http://schemas.openxmlformats.org/markup-compatibility/2006">
              <mc:Choice xmlns:v="urn:schemas-microsoft-com:vml" Requires="v">
                <p:oleObj spid="_x0000_s489904" name="Equation" r:id="rId10" imgW="723600" imgH="228600" progId="Equation.DSMT4">
                  <p:embed/>
                </p:oleObj>
              </mc:Choice>
              <mc:Fallback>
                <p:oleObj name="Equation" r:id="rId10" imgW="723600" imgH="228600" progId="Equation.DSMT4">
                  <p:embed/>
                  <p:pic>
                    <p:nvPicPr>
                      <p:cNvPr id="25" name="1 Objeto"/>
                      <p:cNvPicPr>
                        <a:picLocks noChangeAspect="1" noChangeArrowheads="1"/>
                      </p:cNvPicPr>
                      <p:nvPr/>
                    </p:nvPicPr>
                    <p:blipFill>
                      <a:blip r:embed="rId11"/>
                      <a:srcRect/>
                      <a:stretch>
                        <a:fillRect/>
                      </a:stretch>
                    </p:blipFill>
                    <p:spPr bwMode="auto">
                      <a:xfrm>
                        <a:off x="2188128" y="6183402"/>
                        <a:ext cx="1366837" cy="428625"/>
                      </a:xfrm>
                      <a:prstGeom prst="rect">
                        <a:avLst/>
                      </a:prstGeom>
                      <a:solidFill>
                        <a:srgbClr val="FFC000"/>
                      </a:solidFill>
                      <a:ln>
                        <a:noFill/>
                      </a:ln>
                    </p:spPr>
                  </p:pic>
                </p:oleObj>
              </mc:Fallback>
            </mc:AlternateContent>
          </a:graphicData>
        </a:graphic>
      </p:graphicFrame>
      <p:graphicFrame>
        <p:nvGraphicFramePr>
          <p:cNvPr id="26" name="1 Objeto"/>
          <p:cNvGraphicFramePr>
            <a:graphicFrameLocks noChangeAspect="1"/>
          </p:cNvGraphicFramePr>
          <p:nvPr>
            <p:extLst>
              <p:ext uri="{D42A27DB-BD31-4B8C-83A1-F6EECF244321}">
                <p14:modId xmlns:p14="http://schemas.microsoft.com/office/powerpoint/2010/main" val="2790135048"/>
              </p:ext>
            </p:extLst>
          </p:nvPr>
        </p:nvGraphicFramePr>
        <p:xfrm>
          <a:off x="3968629" y="6176690"/>
          <a:ext cx="1406525" cy="442912"/>
        </p:xfrm>
        <a:graphic>
          <a:graphicData uri="http://schemas.openxmlformats.org/presentationml/2006/ole">
            <mc:AlternateContent xmlns:mc="http://schemas.openxmlformats.org/markup-compatibility/2006">
              <mc:Choice xmlns:v="urn:schemas-microsoft-com:vml" Requires="v">
                <p:oleObj spid="_x0000_s489905" name="Equation" r:id="rId12" imgW="761760" imgH="241200" progId="Equation.DSMT4">
                  <p:embed/>
                </p:oleObj>
              </mc:Choice>
              <mc:Fallback>
                <p:oleObj name="Equation" r:id="rId12" imgW="761760" imgH="241200" progId="Equation.DSMT4">
                  <p:embed/>
                  <p:pic>
                    <p:nvPicPr>
                      <p:cNvPr id="26" name="1 Objeto"/>
                      <p:cNvPicPr>
                        <a:picLocks noChangeAspect="1" noChangeArrowheads="1"/>
                      </p:cNvPicPr>
                      <p:nvPr/>
                    </p:nvPicPr>
                    <p:blipFill>
                      <a:blip r:embed="rId13"/>
                      <a:srcRect/>
                      <a:stretch>
                        <a:fillRect/>
                      </a:stretch>
                    </p:blipFill>
                    <p:spPr bwMode="auto">
                      <a:xfrm>
                        <a:off x="3968629" y="6176690"/>
                        <a:ext cx="1406525" cy="442912"/>
                      </a:xfrm>
                      <a:prstGeom prst="rect">
                        <a:avLst/>
                      </a:prstGeom>
                      <a:solidFill>
                        <a:srgbClr val="FFC000"/>
                      </a:solidFill>
                      <a:ln>
                        <a:noFill/>
                      </a:ln>
                    </p:spPr>
                  </p:pic>
                </p:oleObj>
              </mc:Fallback>
            </mc:AlternateContent>
          </a:graphicData>
        </a:graphic>
      </p:graphicFrame>
      <p:graphicFrame>
        <p:nvGraphicFramePr>
          <p:cNvPr id="27" name="1 Objeto"/>
          <p:cNvGraphicFramePr>
            <a:graphicFrameLocks noChangeAspect="1"/>
          </p:cNvGraphicFramePr>
          <p:nvPr>
            <p:extLst>
              <p:ext uri="{D42A27DB-BD31-4B8C-83A1-F6EECF244321}">
                <p14:modId xmlns:p14="http://schemas.microsoft.com/office/powerpoint/2010/main" val="3180783328"/>
              </p:ext>
            </p:extLst>
          </p:nvPr>
        </p:nvGraphicFramePr>
        <p:xfrm>
          <a:off x="5931867" y="6153135"/>
          <a:ext cx="936000" cy="477436"/>
        </p:xfrm>
        <a:graphic>
          <a:graphicData uri="http://schemas.openxmlformats.org/presentationml/2006/ole">
            <mc:AlternateContent xmlns:mc="http://schemas.openxmlformats.org/markup-compatibility/2006">
              <mc:Choice xmlns:v="urn:schemas-microsoft-com:vml" Requires="v">
                <p:oleObj spid="_x0000_s489906" name="Equation" r:id="rId14" imgW="469800" imgH="241200" progId="Equation.DSMT4">
                  <p:embed/>
                </p:oleObj>
              </mc:Choice>
              <mc:Fallback>
                <p:oleObj name="Equation" r:id="rId14" imgW="469800" imgH="241200" progId="Equation.DSMT4">
                  <p:embed/>
                  <p:pic>
                    <p:nvPicPr>
                      <p:cNvPr id="27" name="1 Objeto"/>
                      <p:cNvPicPr>
                        <a:picLocks noChangeAspect="1" noChangeArrowheads="1"/>
                      </p:cNvPicPr>
                      <p:nvPr/>
                    </p:nvPicPr>
                    <p:blipFill>
                      <a:blip r:embed="rId15"/>
                      <a:srcRect/>
                      <a:stretch>
                        <a:fillRect/>
                      </a:stretch>
                    </p:blipFill>
                    <p:spPr bwMode="auto">
                      <a:xfrm>
                        <a:off x="5931867" y="6153135"/>
                        <a:ext cx="936000" cy="477436"/>
                      </a:xfrm>
                      <a:prstGeom prst="rect">
                        <a:avLst/>
                      </a:prstGeom>
                      <a:solidFill>
                        <a:srgbClr val="FFC000"/>
                      </a:solidFill>
                      <a:ln>
                        <a:noFill/>
                      </a:ln>
                    </p:spPr>
                  </p:pic>
                </p:oleObj>
              </mc:Fallback>
            </mc:AlternateContent>
          </a:graphicData>
        </a:graphic>
      </p:graphicFrame>
      <p:graphicFrame>
        <p:nvGraphicFramePr>
          <p:cNvPr id="28" name="1 Objeto"/>
          <p:cNvGraphicFramePr>
            <a:graphicFrameLocks noChangeAspect="1"/>
          </p:cNvGraphicFramePr>
          <p:nvPr>
            <p:extLst>
              <p:ext uri="{D42A27DB-BD31-4B8C-83A1-F6EECF244321}">
                <p14:modId xmlns:p14="http://schemas.microsoft.com/office/powerpoint/2010/main" val="4162848175"/>
              </p:ext>
            </p:extLst>
          </p:nvPr>
        </p:nvGraphicFramePr>
        <p:xfrm>
          <a:off x="407627" y="6183313"/>
          <a:ext cx="1366837" cy="428625"/>
        </p:xfrm>
        <a:graphic>
          <a:graphicData uri="http://schemas.openxmlformats.org/presentationml/2006/ole">
            <mc:AlternateContent xmlns:mc="http://schemas.openxmlformats.org/markup-compatibility/2006">
              <mc:Choice xmlns:v="urn:schemas-microsoft-com:vml" Requires="v">
                <p:oleObj spid="_x0000_s489907" name="Equation" r:id="rId16" imgW="723600" imgH="228600" progId="Equation.DSMT4">
                  <p:embed/>
                </p:oleObj>
              </mc:Choice>
              <mc:Fallback>
                <p:oleObj name="Equation" r:id="rId16" imgW="723600" imgH="228600" progId="Equation.DSMT4">
                  <p:embed/>
                  <p:pic>
                    <p:nvPicPr>
                      <p:cNvPr id="28" name="1 Objeto"/>
                      <p:cNvPicPr>
                        <a:picLocks noChangeAspect="1" noChangeArrowheads="1"/>
                      </p:cNvPicPr>
                      <p:nvPr/>
                    </p:nvPicPr>
                    <p:blipFill>
                      <a:blip r:embed="rId17"/>
                      <a:srcRect/>
                      <a:stretch>
                        <a:fillRect/>
                      </a:stretch>
                    </p:blipFill>
                    <p:spPr bwMode="auto">
                      <a:xfrm>
                        <a:off x="407627" y="6183313"/>
                        <a:ext cx="1366837" cy="428625"/>
                      </a:xfrm>
                      <a:prstGeom prst="rect">
                        <a:avLst/>
                      </a:prstGeom>
                      <a:solidFill>
                        <a:srgbClr val="FFC000"/>
                      </a:solidFill>
                      <a:ln>
                        <a:noFill/>
                      </a:ln>
                    </p:spPr>
                  </p:pic>
                </p:oleObj>
              </mc:Fallback>
            </mc:AlternateContent>
          </a:graphicData>
        </a:graphic>
      </p:graphicFrame>
      <p:sp>
        <p:nvSpPr>
          <p:cNvPr id="29" name="Text Box 28"/>
          <p:cNvSpPr txBox="1">
            <a:spLocks noChangeArrowheads="1"/>
          </p:cNvSpPr>
          <p:nvPr/>
        </p:nvSpPr>
        <p:spPr bwMode="auto">
          <a:xfrm>
            <a:off x="7151439" y="5702987"/>
            <a:ext cx="4792073" cy="923330"/>
          </a:xfrm>
          <a:prstGeom prst="rect">
            <a:avLst/>
          </a:prstGeom>
          <a:solidFill>
            <a:schemeClr val="accent6">
              <a:lumMod val="40000"/>
              <a:lumOff val="60000"/>
            </a:schemeClr>
          </a:solidFill>
          <a:ln w="15875">
            <a:noFill/>
            <a:miter lim="800000"/>
            <a:headEnd/>
            <a:tailEnd/>
          </a:ln>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ctr" eaLnBrk="1" hangingPunct="1">
              <a:spcBef>
                <a:spcPct val="50000"/>
              </a:spcBef>
              <a:defRPr/>
            </a:pPr>
            <a:r>
              <a:rPr lang="es-AR" sz="1800" dirty="0">
                <a:solidFill>
                  <a:srgbClr val="009900"/>
                </a:solidFill>
              </a:rPr>
              <a:t>Debido a la presencia del ZOH se mejoran los tiempos de subida y de </a:t>
            </a:r>
            <a:r>
              <a:rPr lang="es-AR" sz="1800" dirty="0" smtClean="0">
                <a:solidFill>
                  <a:srgbClr val="009900"/>
                </a:solidFill>
              </a:rPr>
              <a:t>asentamiento, pero aumenta el sobrepaso.</a:t>
            </a:r>
            <a:endParaRPr lang="es-AR" sz="1800" dirty="0">
              <a:solidFill>
                <a:srgbClr val="009900"/>
              </a:solidFill>
            </a:endParaRPr>
          </a:p>
        </p:txBody>
      </p:sp>
      <p:sp>
        <p:nvSpPr>
          <p:cNvPr id="21" name="Rectángulo 20"/>
          <p:cNvSpPr/>
          <p:nvPr/>
        </p:nvSpPr>
        <p:spPr>
          <a:xfrm>
            <a:off x="4367808" y="264289"/>
            <a:ext cx="4320280" cy="461665"/>
          </a:xfrm>
          <a:prstGeom prst="rect">
            <a:avLst/>
          </a:prstGeom>
        </p:spPr>
        <p:txBody>
          <a:bodyPr wrap="square" anchor="ctr" anchorCtr="0">
            <a:spAutoFit/>
          </a:bodyPr>
          <a:lstStyle/>
          <a:p>
            <a:pPr algn="just"/>
            <a:r>
              <a:rPr lang="es-AR" sz="2400" b="1" u="sng" dirty="0">
                <a:solidFill>
                  <a:srgbClr val="0000FF"/>
                </a:solidFill>
              </a:rPr>
              <a:t>Ejemplo 1: Rediseño Digital </a:t>
            </a:r>
          </a:p>
        </p:txBody>
      </p:sp>
    </p:spTree>
    <p:extLst>
      <p:ext uri="{BB962C8B-B14F-4D97-AF65-F5344CB8AC3E}">
        <p14:creationId xmlns:p14="http://schemas.microsoft.com/office/powerpoint/2010/main" val="148308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55245</TotalTime>
  <Words>4088</Words>
  <Application>Microsoft Office PowerPoint</Application>
  <PresentationFormat>Panorámica</PresentationFormat>
  <Paragraphs>372</Paragraphs>
  <Slides>47</Slides>
  <Notes>11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47</vt:i4>
      </vt:variant>
    </vt:vector>
  </HeadingPairs>
  <TitlesOfParts>
    <vt:vector size="57" baseType="lpstr">
      <vt:lpstr>Arial</vt:lpstr>
      <vt:lpstr>Book Antiqua</vt:lpstr>
      <vt:lpstr>Calibri</vt:lpstr>
      <vt:lpstr>Calibri Light</vt:lpstr>
      <vt:lpstr>Symbol</vt:lpstr>
      <vt:lpstr>Times New Roman</vt:lpstr>
      <vt:lpstr>Wingdings</vt:lpstr>
      <vt:lpstr>Diseño predeterminado</vt:lpstr>
      <vt:lpstr>Equation</vt:lpstr>
      <vt:lpstr>MathType 6.0 Equation</vt:lpstr>
      <vt:lpstr>Presentación de PowerPoint</vt:lpstr>
      <vt:lpstr>Temas de la Unidad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FB</dc:creator>
  <cp:lastModifiedBy>Fernando Botterón</cp:lastModifiedBy>
  <cp:revision>3361</cp:revision>
  <dcterms:created xsi:type="dcterms:W3CDTF">2010-05-23T14:28:12Z</dcterms:created>
  <dcterms:modified xsi:type="dcterms:W3CDTF">2023-09-13T19:07:04Z</dcterms:modified>
</cp:coreProperties>
</file>