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461" r:id="rId3"/>
    <p:sldId id="443" r:id="rId4"/>
    <p:sldId id="445" r:id="rId5"/>
    <p:sldId id="444" r:id="rId6"/>
    <p:sldId id="446" r:id="rId7"/>
    <p:sldId id="447" r:id="rId8"/>
    <p:sldId id="398" r:id="rId9"/>
    <p:sldId id="410" r:id="rId10"/>
    <p:sldId id="449" r:id="rId11"/>
    <p:sldId id="448" r:id="rId12"/>
    <p:sldId id="450" r:id="rId13"/>
    <p:sldId id="408" r:id="rId14"/>
    <p:sldId id="452" r:id="rId15"/>
    <p:sldId id="409" r:id="rId16"/>
    <p:sldId id="453" r:id="rId17"/>
    <p:sldId id="454" r:id="rId18"/>
    <p:sldId id="455" r:id="rId19"/>
    <p:sldId id="456" r:id="rId20"/>
    <p:sldId id="457" r:id="rId21"/>
    <p:sldId id="458" r:id="rId22"/>
    <p:sldId id="414" r:id="rId23"/>
    <p:sldId id="413" r:id="rId24"/>
    <p:sldId id="415" r:id="rId25"/>
    <p:sldId id="416" r:id="rId26"/>
    <p:sldId id="320" r:id="rId27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008000"/>
    <a:srgbClr val="996633"/>
    <a:srgbClr val="663300"/>
    <a:srgbClr val="FF00FF"/>
    <a:srgbClr val="FF3300"/>
    <a:srgbClr val="0C788E"/>
    <a:srgbClr val="FF505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095" autoAdjust="0"/>
  </p:normalViewPr>
  <p:slideViewPr>
    <p:cSldViewPr snapToGrid="0">
      <p:cViewPr varScale="1">
        <p:scale>
          <a:sx n="112" d="100"/>
          <a:sy n="112" d="100"/>
        </p:scale>
        <p:origin x="63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3.wmf"/><Relationship Id="rId4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24.wmf"/><Relationship Id="rId1" Type="http://schemas.openxmlformats.org/officeDocument/2006/relationships/image" Target="../media/image35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9BA2-EC5D-496D-B55E-2AD5E60C1926}" type="datetimeFigureOut">
              <a:rPr lang="es-AR" smtClean="0"/>
              <a:t>06/09/2022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E55BA-E2EE-4B30-A9FE-B185C6F5FC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72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1160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5466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06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479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019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300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73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9458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8899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8513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55BA-E2EE-4B30-A9FE-B185C6F5FC15}" type="slidenum">
              <a:rPr lang="es-AR" smtClean="0"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26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6E8-46E1-432D-816D-691146B6059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64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9F43-5997-4D35-B273-82EDA75BB25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54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3FD5-F6D0-4A6D-A3A5-3FB3BEDB7FA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2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0C6-D3A2-4B6E-8BAB-E71D2212D4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7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557-E901-4213-9494-0F85CB7E86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0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213C-E387-45AE-AD48-08C41D07D8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79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1518-E13B-47FE-8BEC-14D7DDBA236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06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C076-C34A-4F8F-A187-E1A54383DC7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26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A5B1-75CC-47B3-AEC5-3E604A957A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0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1FA8-0CEC-4C32-B8DD-5F2ED832FC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2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1E4E-6E9D-487B-9E60-190555E0B8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8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6297-B163-4B33-9404-2EEC6F709E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82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12" Type="http://schemas.openxmlformats.org/officeDocument/2006/relationships/image" Target="../media/image4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9.emf"/><Relationship Id="rId17" Type="http://schemas.openxmlformats.org/officeDocument/2006/relationships/image" Target="../media/image5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image" Target="../media/image48.emf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50.emf"/><Relationship Id="rId10" Type="http://schemas.openxmlformats.org/officeDocument/2006/relationships/image" Target="../media/image45.wmf"/><Relationship Id="rId4" Type="http://schemas.openxmlformats.org/officeDocument/2006/relationships/image" Target="../media/image47.e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61.emf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6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11" Type="http://schemas.openxmlformats.org/officeDocument/2006/relationships/image" Target="../media/image67.e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oleObject" Target="../embeddings/oleObject59.bin"/><Relationship Id="rId7" Type="http://schemas.openxmlformats.org/officeDocument/2006/relationships/image" Target="../media/image7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7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0.emf"/><Relationship Id="rId4" Type="http://schemas.openxmlformats.org/officeDocument/2006/relationships/image" Target="../media/image7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8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86.wmf"/><Relationship Id="rId4" Type="http://schemas.openxmlformats.org/officeDocument/2006/relationships/image" Target="../media/image88.emf"/><Relationship Id="rId9" Type="http://schemas.openxmlformats.org/officeDocument/2006/relationships/oleObject" Target="../embeddings/oleObject7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84.bin"/><Relationship Id="rId26" Type="http://schemas.openxmlformats.org/officeDocument/2006/relationships/oleObject" Target="../embeddings/oleObject8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97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87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10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8.wmf"/><Relationship Id="rId7" Type="http://schemas.openxmlformats.org/officeDocument/2006/relationships/image" Target="../media/image102.wmf"/><Relationship Id="rId12" Type="http://schemas.openxmlformats.org/officeDocument/2006/relationships/image" Target="../media/image104.wmf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6.wmf"/><Relationship Id="rId20" Type="http://schemas.openxmlformats.org/officeDocument/2006/relationships/oleObject" Target="../embeddings/oleObject98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3.bin"/><Relationship Id="rId5" Type="http://schemas.openxmlformats.org/officeDocument/2006/relationships/image" Target="../media/image101.wmf"/><Relationship Id="rId15" Type="http://schemas.openxmlformats.org/officeDocument/2006/relationships/oleObject" Target="../embeddings/oleObject95.bin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103.wmf"/><Relationship Id="rId14" Type="http://schemas.openxmlformats.org/officeDocument/2006/relationships/image" Target="../media/image10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9.e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3.wmf"/><Relationship Id="rId9" Type="http://schemas.openxmlformats.org/officeDocument/2006/relationships/image" Target="../media/image29.e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5" Type="http://schemas.openxmlformats.org/officeDocument/2006/relationships/image" Target="../media/image34.emf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3" descr="logo so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2304" y="332657"/>
            <a:ext cx="2784476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79376" y="414904"/>
            <a:ext cx="2880320" cy="1065391"/>
            <a:chOff x="113" y="214"/>
            <a:chExt cx="1539" cy="568"/>
          </a:xfrm>
        </p:grpSpPr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" y="214"/>
              <a:ext cx="1088" cy="4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13" y="618"/>
              <a:ext cx="153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latin typeface="Calibri" pitchFamily="34" charset="0"/>
                </a:rPr>
                <a:t>Universidad Nacional de Misiones</a:t>
              </a:r>
            </a:p>
          </p:txBody>
        </p: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974851" y="2687639"/>
            <a:ext cx="834072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AR" sz="3200" i="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SISTEMAS DE CONTROL </a:t>
            </a:r>
            <a:r>
              <a:rPr lang="es-AR" sz="3200" i="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2</a:t>
            </a:r>
            <a:endParaRPr lang="es-AR" sz="3200" i="0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2185988" y="3575050"/>
            <a:ext cx="7916862" cy="10795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pt-BR" i="0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2185988" y="2438400"/>
            <a:ext cx="7916862" cy="1079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pt-BR" i="0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430463" y="4079875"/>
            <a:ext cx="74279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Profesor: Fernando Botterón</a:t>
            </a:r>
          </a:p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Ingeniería </a:t>
            </a:r>
            <a:r>
              <a:rPr lang="es-AR" sz="2400" b="0" i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Electrónica</a:t>
            </a:r>
            <a:endParaRPr lang="es-AR" sz="2400" b="0" i="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95000"/>
              <a:defRPr/>
            </a:pPr>
            <a:r>
              <a:rPr lang="es-AR" sz="2400" b="0" i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Facultad de Ingeniería - </a:t>
            </a:r>
            <a:r>
              <a:rPr lang="es-AR" sz="2400" b="0" i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U.Na.M</a:t>
            </a:r>
            <a:endParaRPr lang="es-AR" sz="2400" b="0" i="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95000"/>
              <a:defRPr/>
            </a:pPr>
            <a:endParaRPr lang="es-A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10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1343" y="900235"/>
            <a:ext cx="11288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Mapeo de la región de estabilidad: Aproximación </a:t>
            </a:r>
            <a:r>
              <a:rPr lang="es-AR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Tustin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o Trapezoidal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2024655" y="2118055"/>
            <a:ext cx="100540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Plano </a:t>
            </a:r>
            <a:r>
              <a:rPr lang="es-AR" b="1" i="1" dirty="0" smtClean="0">
                <a:solidFill>
                  <a:srgbClr val="C00000"/>
                </a:solidFill>
              </a:rPr>
              <a:t>s</a:t>
            </a:r>
            <a:endParaRPr lang="es-AR" b="1" i="1" dirty="0">
              <a:solidFill>
                <a:srgbClr val="C00000"/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191344" y="1746600"/>
            <a:ext cx="2109677" cy="4303713"/>
            <a:chOff x="191344" y="1584675"/>
            <a:chExt cx="2109677" cy="4303713"/>
          </a:xfrm>
        </p:grpSpPr>
        <p:sp>
          <p:nvSpPr>
            <p:cNvPr id="2" name="Rectángulo 1"/>
            <p:cNvSpPr/>
            <p:nvPr/>
          </p:nvSpPr>
          <p:spPr>
            <a:xfrm>
              <a:off x="381944" y="1854209"/>
              <a:ext cx="1496268" cy="3879841"/>
            </a:xfrm>
            <a:prstGeom prst="rect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accent6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191344" y="3771742"/>
              <a:ext cx="2109677" cy="10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1896318" y="1757713"/>
              <a:ext cx="0" cy="413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graphicFrame>
          <p:nvGraphicFramePr>
            <p:cNvPr id="47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1939180" y="1584675"/>
            <a:ext cx="320675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22" name="Equation" r:id="rId4" imgW="190440" imgH="177480" progId="Equation.DSMT4">
                    <p:embed/>
                  </p:oleObj>
                </mc:Choice>
                <mc:Fallback>
                  <p:oleObj name="Equation" r:id="rId4" imgW="19044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180" y="1584675"/>
                          <a:ext cx="320675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2064593" y="3834163"/>
            <a:ext cx="214312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23" name="Equation" r:id="rId6" imgW="126720" imgH="126720" progId="Equation.DSMT4">
                    <p:embed/>
                  </p:oleObj>
                </mc:Choice>
                <mc:Fallback>
                  <p:oleObj name="Equation" r:id="rId6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593" y="3834163"/>
                          <a:ext cx="214312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ángulo 10"/>
            <p:cNvSpPr/>
            <p:nvPr/>
          </p:nvSpPr>
          <p:spPr>
            <a:xfrm>
              <a:off x="439833" y="2795020"/>
              <a:ext cx="14080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1600" dirty="0" smtClean="0"/>
                <a:t>Región de Estabilidad</a:t>
              </a:r>
            </a:p>
            <a:p>
              <a:pPr algn="ctr"/>
              <a:r>
                <a:rPr lang="es-AR" sz="1600" dirty="0" smtClean="0"/>
                <a:t>Re(</a:t>
              </a:r>
              <a:r>
                <a:rPr lang="es-AR" sz="1600" i="1" dirty="0" smtClean="0"/>
                <a:t>s</a:t>
              </a:r>
              <a:r>
                <a:rPr lang="es-AR" sz="1600" dirty="0" smtClean="0"/>
                <a:t>) &lt; 0</a:t>
              </a:r>
            </a:p>
          </p:txBody>
        </p:sp>
      </p:grpSp>
      <p:sp>
        <p:nvSpPr>
          <p:cNvPr id="140" name="Flecha derecha 139"/>
          <p:cNvSpPr/>
          <p:nvPr/>
        </p:nvSpPr>
        <p:spPr>
          <a:xfrm>
            <a:off x="2751901" y="3494116"/>
            <a:ext cx="2052684" cy="1003943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3" name="Rectángulo 142"/>
          <p:cNvSpPr/>
          <p:nvPr/>
        </p:nvSpPr>
        <p:spPr>
          <a:xfrm>
            <a:off x="4818742" y="2637111"/>
            <a:ext cx="99257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Plano </a:t>
            </a:r>
            <a:r>
              <a:rPr lang="es-AR" b="1" i="1" dirty="0" smtClean="0">
                <a:solidFill>
                  <a:schemeClr val="bg1"/>
                </a:solidFill>
              </a:rPr>
              <a:t>z</a:t>
            </a:r>
            <a:endParaRPr lang="es-AR" b="1" i="1" dirty="0">
              <a:solidFill>
                <a:schemeClr val="bg1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4583477" y="1755512"/>
            <a:ext cx="1638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Analizando: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05598"/>
              </p:ext>
            </p:extLst>
          </p:nvPr>
        </p:nvGraphicFramePr>
        <p:xfrm>
          <a:off x="6306292" y="1507098"/>
          <a:ext cx="569436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4" name="Equation" r:id="rId8" imgW="4076640" imgH="647640" progId="Equation.DSMT4">
                  <p:embed/>
                </p:oleObj>
              </mc:Choice>
              <mc:Fallback>
                <p:oleObj name="Equation" r:id="rId8" imgW="40766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292" y="1507098"/>
                        <a:ext cx="569436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ángulo 67"/>
          <p:cNvSpPr/>
          <p:nvPr/>
        </p:nvSpPr>
        <p:spPr>
          <a:xfrm>
            <a:off x="4192588" y="5141441"/>
            <a:ext cx="6735985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Por lo tanto, los sistemas estables de tiempo continuo se transforman en sistemas estables de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tiempo discreto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 los sistemas inestables de tiempo continuo se transforman en sistemas inestables de tiempo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discreto.</a:t>
            </a:r>
            <a:endParaRPr lang="es-AR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196928"/>
              </p:ext>
            </p:extLst>
          </p:nvPr>
        </p:nvGraphicFramePr>
        <p:xfrm>
          <a:off x="2489200" y="2779713"/>
          <a:ext cx="170338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5" name="Equation" r:id="rId10" imgW="1218960" imgH="622080" progId="Equation.DSMT4">
                  <p:embed/>
                </p:oleObj>
              </mc:Choice>
              <mc:Fallback>
                <p:oleObj name="Equation" r:id="rId10" imgW="12189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2779713"/>
                        <a:ext cx="1703388" cy="86201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ángulo 3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42845" y="2535777"/>
            <a:ext cx="2963588" cy="2504330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8297596" y="2973370"/>
            <a:ext cx="3595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8000"/>
                </a:solidFill>
              </a:rPr>
              <a:t>La región estable del plano-s se mapea en el plano-z en un círculo con centro en el origen y </a:t>
            </a:r>
            <a:r>
              <a:rPr lang="es-AR" dirty="0">
                <a:solidFill>
                  <a:srgbClr val="008000"/>
                </a:solidFill>
              </a:rPr>
              <a:t>de radio </a:t>
            </a:r>
            <a:r>
              <a:rPr lang="es-AR" dirty="0" smtClean="0">
                <a:solidFill>
                  <a:srgbClr val="008000"/>
                </a:solidFill>
              </a:rPr>
              <a:t>igual a 1.</a:t>
            </a:r>
            <a:endParaRPr lang="es-A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1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5860026" y="842997"/>
            <a:ext cx="816077" cy="297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redondeado 21"/>
          <p:cNvSpPr/>
          <p:nvPr/>
        </p:nvSpPr>
        <p:spPr>
          <a:xfrm>
            <a:off x="6178748" y="2953558"/>
            <a:ext cx="816077" cy="297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redondeado 22"/>
          <p:cNvSpPr/>
          <p:nvPr/>
        </p:nvSpPr>
        <p:spPr>
          <a:xfrm>
            <a:off x="5065634" y="5431350"/>
            <a:ext cx="816077" cy="297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597" y="4012421"/>
            <a:ext cx="3881262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11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96161"/>
              </p:ext>
            </p:extLst>
          </p:nvPr>
        </p:nvGraphicFramePr>
        <p:xfrm>
          <a:off x="4346070" y="2953558"/>
          <a:ext cx="46894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22" name="Equation" r:id="rId5" imgW="2793960" imgH="634680" progId="Equation.DSMT4">
                  <p:embed/>
                </p:oleObj>
              </mc:Choice>
              <mc:Fallback>
                <p:oleObj name="Equation" r:id="rId5" imgW="27939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070" y="2953558"/>
                        <a:ext cx="46894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584596"/>
              </p:ext>
            </p:extLst>
          </p:nvPr>
        </p:nvGraphicFramePr>
        <p:xfrm>
          <a:off x="2514639" y="5254503"/>
          <a:ext cx="5160962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23" name="Equation" r:id="rId7" imgW="3073320" imgH="838080" progId="Equation.DSMT4">
                  <p:embed/>
                </p:oleObj>
              </mc:Choice>
              <mc:Fallback>
                <p:oleObj name="Equation" r:id="rId7" imgW="30733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39" y="5254503"/>
                        <a:ext cx="5160962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32409"/>
              </p:ext>
            </p:extLst>
          </p:nvPr>
        </p:nvGraphicFramePr>
        <p:xfrm>
          <a:off x="3902044" y="97467"/>
          <a:ext cx="1529943" cy="52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24" name="Equation" r:id="rId9" imgW="1333440" imgH="457200" progId="Equation.DSMT4">
                  <p:embed/>
                </p:oleObj>
              </mc:Choice>
              <mc:Fallback>
                <p:oleObj name="Equation" r:id="rId9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44" y="97467"/>
                        <a:ext cx="1529943" cy="520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" y="106316"/>
            <a:ext cx="3763559" cy="234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82034" y="97467"/>
            <a:ext cx="2465328" cy="613418"/>
          </a:xfrm>
          <a:prstGeom prst="rect">
            <a:avLst/>
          </a:prstGeom>
        </p:spPr>
      </p:pic>
      <p:graphicFrame>
        <p:nvGraphicFramePr>
          <p:cNvPr id="3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72295"/>
              </p:ext>
            </p:extLst>
          </p:nvPr>
        </p:nvGraphicFramePr>
        <p:xfrm>
          <a:off x="4346070" y="842997"/>
          <a:ext cx="432752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825" name="Equation" r:id="rId13" imgW="2577960" imgH="634680" progId="Equation.DSMT4">
                  <p:embed/>
                </p:oleObj>
              </mc:Choice>
              <mc:Fallback>
                <p:oleObj name="Equation" r:id="rId13" imgW="25779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070" y="842997"/>
                        <a:ext cx="4327525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ángulo 37"/>
          <p:cNvSpPr/>
          <p:nvPr/>
        </p:nvSpPr>
        <p:spPr>
          <a:xfrm>
            <a:off x="9256101" y="617883"/>
            <a:ext cx="2033477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Rectangular </a:t>
            </a:r>
            <a:r>
              <a:rPr lang="es-AR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Backward</a:t>
            </a:r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o por Exceso</a:t>
            </a:r>
            <a:endParaRPr lang="es-AR" sz="2000" b="1" dirty="0">
              <a:solidFill>
                <a:srgbClr val="0070C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21482" y="2552631"/>
            <a:ext cx="3785047" cy="2340000"/>
          </a:xfrm>
          <a:prstGeom prst="rect">
            <a:avLst/>
          </a:prstGeom>
        </p:spPr>
      </p:pic>
      <p:sp>
        <p:nvSpPr>
          <p:cNvPr id="39" name="Rectángulo 38"/>
          <p:cNvSpPr/>
          <p:nvPr/>
        </p:nvSpPr>
        <p:spPr>
          <a:xfrm>
            <a:off x="9256101" y="2974708"/>
            <a:ext cx="2033477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Rectangular Forward o por Defecto</a:t>
            </a:r>
            <a:endParaRPr lang="es-AR" sz="2000" b="1" dirty="0">
              <a:solidFill>
                <a:srgbClr val="0070C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08859" y="4518000"/>
            <a:ext cx="3765184" cy="2340000"/>
          </a:xfrm>
          <a:prstGeom prst="rect">
            <a:avLst/>
          </a:prstGeom>
        </p:spPr>
      </p:pic>
      <p:sp>
        <p:nvSpPr>
          <p:cNvPr id="40" name="Rectángulo 39"/>
          <p:cNvSpPr/>
          <p:nvPr/>
        </p:nvSpPr>
        <p:spPr>
          <a:xfrm>
            <a:off x="247904" y="5507476"/>
            <a:ext cx="2033477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Trapezoidal o de </a:t>
            </a:r>
            <a:r>
              <a:rPr lang="es-AR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Tustin</a:t>
            </a:r>
            <a:endParaRPr lang="es-AR" sz="2000" b="1" dirty="0">
              <a:solidFill>
                <a:srgbClr val="0070C0"/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>
            <a:off x="6092891" y="5254503"/>
            <a:ext cx="1693090" cy="575929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Flecha derecha 40"/>
          <p:cNvSpPr/>
          <p:nvPr/>
        </p:nvSpPr>
        <p:spPr>
          <a:xfrm>
            <a:off x="3317996" y="2974708"/>
            <a:ext cx="891138" cy="575929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Flecha derecha 41"/>
          <p:cNvSpPr/>
          <p:nvPr/>
        </p:nvSpPr>
        <p:spPr>
          <a:xfrm>
            <a:off x="3317996" y="968174"/>
            <a:ext cx="891138" cy="575929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2132" y="1906566"/>
            <a:ext cx="4800897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1312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1" name="Rectángulo 30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5109090" y="2504258"/>
            <a:ext cx="6671131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diferencia de los otros métodos, el bilineal realiza un valor medio móvil (o promedio móvil) en base a las dos muestras del error (o de la salida) más recientes. 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Flecha derecha 42"/>
          <p:cNvSpPr/>
          <p:nvPr/>
        </p:nvSpPr>
        <p:spPr>
          <a:xfrm rot="5400000">
            <a:off x="7815599" y="1816267"/>
            <a:ext cx="465857" cy="792256"/>
          </a:xfrm>
          <a:prstGeom prst="rightArrow">
            <a:avLst>
              <a:gd name="adj1" fmla="val 50000"/>
              <a:gd name="adj2" fmla="val 3808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Rectángulo 43"/>
          <p:cNvSpPr/>
          <p:nvPr/>
        </p:nvSpPr>
        <p:spPr>
          <a:xfrm>
            <a:off x="889318" y="937227"/>
            <a:ext cx="444020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Trapezoidal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Bilineal o de </a:t>
            </a:r>
            <a:r>
              <a:rPr lang="es-AR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Tustin</a:t>
            </a:r>
            <a:endParaRPr lang="es-AR" sz="2000" b="1" dirty="0">
              <a:solidFill>
                <a:srgbClr val="0070C0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92" y="1642672"/>
            <a:ext cx="5213332" cy="324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6228748" y="944536"/>
            <a:ext cx="4209899" cy="940726"/>
            <a:chOff x="6255908" y="1166012"/>
            <a:chExt cx="4209899" cy="940726"/>
          </a:xfrm>
        </p:grpSpPr>
        <p:sp>
          <p:nvSpPr>
            <p:cNvPr id="3" name="Rectángulo 2"/>
            <p:cNvSpPr/>
            <p:nvPr/>
          </p:nvSpPr>
          <p:spPr>
            <a:xfrm>
              <a:off x="7143183" y="1166012"/>
              <a:ext cx="1810693" cy="9407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aphicFrame>
          <p:nvGraphicFramePr>
            <p:cNvPr id="18" name="1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181229"/>
                </p:ext>
              </p:extLst>
            </p:nvPr>
          </p:nvGraphicFramePr>
          <p:xfrm>
            <a:off x="6255908" y="1248468"/>
            <a:ext cx="4209899" cy="788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51" name="Equation" r:id="rId5" imgW="2361960" imgH="444240" progId="Equation.DSMT4">
                    <p:embed/>
                  </p:oleObj>
                </mc:Choice>
                <mc:Fallback>
                  <p:oleObj name="Equation" r:id="rId5" imgW="2361960" imgH="444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5908" y="1248468"/>
                          <a:ext cx="4209899" cy="788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ángulo 19"/>
          <p:cNvSpPr/>
          <p:nvPr/>
        </p:nvSpPr>
        <p:spPr>
          <a:xfrm>
            <a:off x="5109427" y="3671368"/>
            <a:ext cx="6670794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Ventaja: Provoca menos distorsión en la respuesta en frecuencia del sistema de control, debido a que presenta mayor precisión. </a:t>
            </a:r>
            <a:endParaRPr lang="es-AR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1343" y="5288859"/>
            <a:ext cx="3589412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Para una distorsión </a:t>
            </a:r>
            <a:r>
              <a:rPr lang="pt-B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al 3%</a:t>
            </a:r>
          </a:p>
          <a:p>
            <a:pPr algn="ctr"/>
            <a:r>
              <a:rPr lang="pt-B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Deben</a:t>
            </a:r>
            <a:r>
              <a:rPr lang="pt-B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pt-B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cumplirse</a:t>
            </a:r>
            <a:r>
              <a:rPr lang="pt-B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pt-B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las</a:t>
            </a:r>
            <a:r>
              <a:rPr lang="pt-B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pt-B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siguientes</a:t>
            </a:r>
            <a:r>
              <a:rPr lang="pt-B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relaciones</a:t>
            </a:r>
            <a:endParaRPr lang="es-AR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04896"/>
              </p:ext>
            </p:extLst>
          </p:nvPr>
        </p:nvGraphicFramePr>
        <p:xfrm>
          <a:off x="4560937" y="4976876"/>
          <a:ext cx="7151687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52" name="Equation" r:id="rId7" imgW="4012920" imgH="977760" progId="Equation.DSMT4">
                  <p:embed/>
                </p:oleObj>
              </mc:Choice>
              <mc:Fallback>
                <p:oleObj name="Equation" r:id="rId7" imgW="401292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937" y="4976876"/>
                        <a:ext cx="7151687" cy="173196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lecha derecha 6"/>
          <p:cNvSpPr/>
          <p:nvPr/>
        </p:nvSpPr>
        <p:spPr>
          <a:xfrm>
            <a:off x="3953562" y="5516932"/>
            <a:ext cx="434567" cy="65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6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11393"/>
              </p:ext>
            </p:extLst>
          </p:nvPr>
        </p:nvGraphicFramePr>
        <p:xfrm>
          <a:off x="3171046" y="3564573"/>
          <a:ext cx="28352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2" name="Equation" r:id="rId3" imgW="1688760" imgH="431640" progId="Equation.DSMT4">
                  <p:embed/>
                </p:oleObj>
              </mc:Choice>
              <mc:Fallback>
                <p:oleObj name="Equation" r:id="rId3" imgW="1688760" imgH="431640" progId="Equation.DSMT4">
                  <p:embed/>
                  <p:pic>
                    <p:nvPicPr>
                      <p:cNvPr id="18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046" y="3564573"/>
                        <a:ext cx="28352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ángulo 21"/>
          <p:cNvSpPr/>
          <p:nvPr/>
        </p:nvSpPr>
        <p:spPr>
          <a:xfrm>
            <a:off x="398073" y="3698656"/>
            <a:ext cx="2615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 igualdad anterior: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822896" y="2634017"/>
            <a:ext cx="3265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 una entrada en escalón: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66356" y="935135"/>
            <a:ext cx="461521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Invariante al Escalón</a:t>
            </a:r>
            <a:endParaRPr lang="es-AR" sz="2000" b="1" dirty="0">
              <a:solidFill>
                <a:srgbClr val="0070C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66356" y="1531246"/>
            <a:ext cx="11634299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respuesta al escalón de un sistema en tiempo continuo debe ser la misma que la respuesta al escalón del sistema muestreado, en los instantes de muestreo.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602035"/>
              </p:ext>
            </p:extLst>
          </p:nvPr>
        </p:nvGraphicFramePr>
        <p:xfrm>
          <a:off x="589347" y="2646719"/>
          <a:ext cx="30718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3" name="Equation" r:id="rId5" imgW="1828800" imgH="203040" progId="Equation.DSMT4">
                  <p:embed/>
                </p:oleObj>
              </mc:Choice>
              <mc:Fallback>
                <p:oleObj name="Equation" r:id="rId5" imgW="1828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47" y="2646719"/>
                        <a:ext cx="3071812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162694"/>
              </p:ext>
            </p:extLst>
          </p:nvPr>
        </p:nvGraphicFramePr>
        <p:xfrm>
          <a:off x="7177229" y="2529842"/>
          <a:ext cx="40751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4" name="Equation" r:id="rId7" imgW="2425680" imgH="393480" progId="Equation.DSMT4">
                  <p:embed/>
                </p:oleObj>
              </mc:Choice>
              <mc:Fallback>
                <p:oleObj name="Equation" r:id="rId7" imgW="2425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7229" y="2529842"/>
                        <a:ext cx="4075113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064187"/>
              </p:ext>
            </p:extLst>
          </p:nvPr>
        </p:nvGraphicFramePr>
        <p:xfrm>
          <a:off x="6846416" y="3564573"/>
          <a:ext cx="51784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5" name="Equation" r:id="rId9" imgW="3085920" imgH="431640" progId="Equation.DSMT4">
                  <p:embed/>
                </p:oleObj>
              </mc:Choice>
              <mc:Fallback>
                <p:oleObj name="Equation" r:id="rId9" imgW="308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416" y="3564573"/>
                        <a:ext cx="517842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lecha a la derecha con bandas 1"/>
          <p:cNvSpPr/>
          <p:nvPr/>
        </p:nvSpPr>
        <p:spPr>
          <a:xfrm>
            <a:off x="6163812" y="3643597"/>
            <a:ext cx="525113" cy="559503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Rectángulo 38"/>
          <p:cNvSpPr/>
          <p:nvPr/>
        </p:nvSpPr>
        <p:spPr>
          <a:xfrm>
            <a:off x="373812" y="4636115"/>
            <a:ext cx="1973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Recordando que: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30413"/>
              </p:ext>
            </p:extLst>
          </p:nvPr>
        </p:nvGraphicFramePr>
        <p:xfrm>
          <a:off x="2477325" y="4651712"/>
          <a:ext cx="10239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6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325" y="4651712"/>
                        <a:ext cx="102393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Flecha a la derecha con bandas 41"/>
          <p:cNvSpPr/>
          <p:nvPr/>
        </p:nvSpPr>
        <p:spPr>
          <a:xfrm>
            <a:off x="3630840" y="4559135"/>
            <a:ext cx="525113" cy="559503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43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598567"/>
              </p:ext>
            </p:extLst>
          </p:nvPr>
        </p:nvGraphicFramePr>
        <p:xfrm>
          <a:off x="4672356" y="4416611"/>
          <a:ext cx="29829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907" name="Equation" r:id="rId13" imgW="1777680" imgH="507960" progId="Equation.DSMT4">
                  <p:embed/>
                </p:oleObj>
              </mc:Choice>
              <mc:Fallback>
                <p:oleObj name="Equation" r:id="rId13" imgW="1777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356" y="4416611"/>
                        <a:ext cx="29829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1770" y="5686538"/>
            <a:ext cx="5024551" cy="77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44" name="Rectángulo 43"/>
          <p:cNvSpPr/>
          <p:nvPr/>
        </p:nvSpPr>
        <p:spPr>
          <a:xfrm>
            <a:off x="7023600" y="5702930"/>
            <a:ext cx="4685455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Transformada Z de un sistema en tiempo continuo, precedida por un ZOH.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Flecha a la derecha con bandas 44"/>
          <p:cNvSpPr/>
          <p:nvPr/>
        </p:nvSpPr>
        <p:spPr>
          <a:xfrm>
            <a:off x="6183505" y="5765342"/>
            <a:ext cx="662911" cy="559503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39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83605"/>
              </p:ext>
            </p:extLst>
          </p:nvPr>
        </p:nvGraphicFramePr>
        <p:xfrm>
          <a:off x="7038975" y="2650388"/>
          <a:ext cx="41370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36" name="Equation" r:id="rId3" imgW="2463480" imgH="457200" progId="Equation.DSMT4">
                  <p:embed/>
                </p:oleObj>
              </mc:Choice>
              <mc:Fallback>
                <p:oleObj name="Equation" r:id="rId3" imgW="2463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2650388"/>
                        <a:ext cx="41370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ángulo 21"/>
          <p:cNvSpPr/>
          <p:nvPr/>
        </p:nvSpPr>
        <p:spPr>
          <a:xfrm>
            <a:off x="366356" y="3719610"/>
            <a:ext cx="227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Utilizando tablas de transformada Z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12365"/>
              </p:ext>
            </p:extLst>
          </p:nvPr>
        </p:nvGraphicFramePr>
        <p:xfrm>
          <a:off x="2892425" y="3690628"/>
          <a:ext cx="8293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37" name="Equation" r:id="rId5" imgW="4940280" imgH="457200" progId="Equation.DSMT4">
                  <p:embed/>
                </p:oleObj>
              </mc:Choice>
              <mc:Fallback>
                <p:oleObj name="Equation" r:id="rId5" imgW="4940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3690628"/>
                        <a:ext cx="8293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ángulo 31"/>
          <p:cNvSpPr/>
          <p:nvPr/>
        </p:nvSpPr>
        <p:spPr>
          <a:xfrm>
            <a:off x="366356" y="4614925"/>
            <a:ext cx="8459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respuesta al escalón del sistema a LC posee un tiempo de subida </a:t>
            </a:r>
            <a:r>
              <a:rPr lang="es-AR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AR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1,23s considerando un Nº de muestras de 8, el periodo de muestreo resulta: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3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7372"/>
              </p:ext>
            </p:extLst>
          </p:nvPr>
        </p:nvGraphicFramePr>
        <p:xfrm>
          <a:off x="9386678" y="4633031"/>
          <a:ext cx="175101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38" name="Equation" r:id="rId7" imgW="1041120" imgH="431640" progId="Equation.DSMT4">
                  <p:embed/>
                </p:oleObj>
              </mc:Choice>
              <mc:Fallback>
                <p:oleObj name="Equation" r:id="rId7" imgW="1041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6678" y="4633031"/>
                        <a:ext cx="1751013" cy="71596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ángulo 33"/>
          <p:cNvSpPr/>
          <p:nvPr/>
        </p:nvSpPr>
        <p:spPr>
          <a:xfrm>
            <a:off x="312035" y="5447920"/>
            <a:ext cx="9402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partir del periodo de muestreo, la aproximación invariante al escalón de </a:t>
            </a:r>
            <a:r>
              <a:rPr lang="es-AR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AR" i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s-A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resulta: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668108"/>
              </p:ext>
            </p:extLst>
          </p:nvPr>
        </p:nvGraphicFramePr>
        <p:xfrm>
          <a:off x="1002546" y="5995208"/>
          <a:ext cx="57959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39" name="Equation" r:id="rId9" imgW="3454200" imgH="419040" progId="Equation.DSMT4">
                  <p:embed/>
                </p:oleObj>
              </mc:Choice>
              <mc:Fallback>
                <p:oleObj name="Equation" r:id="rId9" imgW="3454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546" y="5995208"/>
                        <a:ext cx="5795963" cy="6985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ángulo 20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66356" y="935135"/>
            <a:ext cx="56904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Invariante al Escalón. Ejemplo</a:t>
            </a:r>
            <a:endParaRPr lang="es-AR" sz="2000" b="1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6356" y="1687114"/>
            <a:ext cx="6282301" cy="778433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6938176" y="1767375"/>
            <a:ext cx="4338624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respuesta del DAC es ≡ a un ZOH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982573"/>
              </p:ext>
            </p:extLst>
          </p:nvPr>
        </p:nvGraphicFramePr>
        <p:xfrm>
          <a:off x="469766" y="2705647"/>
          <a:ext cx="539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40" name="Equation" r:id="rId12" imgW="3213000" imgH="419040" progId="Equation.DSMT4">
                  <p:embed/>
                </p:oleObj>
              </mc:Choice>
              <mc:Fallback>
                <p:oleObj name="Equation" r:id="rId12" imgW="321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66" y="2705647"/>
                        <a:ext cx="5397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Flecha a la derecha con bandas 34"/>
          <p:cNvSpPr/>
          <p:nvPr/>
        </p:nvSpPr>
        <p:spPr>
          <a:xfrm>
            <a:off x="6123544" y="2752431"/>
            <a:ext cx="525113" cy="559503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Flecha a la derecha con bandas 35"/>
          <p:cNvSpPr/>
          <p:nvPr/>
        </p:nvSpPr>
        <p:spPr>
          <a:xfrm>
            <a:off x="8681417" y="4739109"/>
            <a:ext cx="525113" cy="559503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Rectángulo 38"/>
          <p:cNvSpPr/>
          <p:nvPr/>
        </p:nvSpPr>
        <p:spPr>
          <a:xfrm>
            <a:off x="7037218" y="5975771"/>
            <a:ext cx="4338624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cual puede obtenerse en 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por: 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Gpz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c2d(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Gp,T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2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15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315206"/>
              </p:ext>
            </p:extLst>
          </p:nvPr>
        </p:nvGraphicFramePr>
        <p:xfrm>
          <a:off x="6196249" y="1474897"/>
          <a:ext cx="53689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9" name="Equation" r:id="rId3" imgW="3200400" imgH="469800" progId="Equation.DSMT4">
                  <p:embed/>
                </p:oleObj>
              </mc:Choice>
              <mc:Fallback>
                <p:oleObj name="Equation" r:id="rId3" imgW="3200400" imgH="469800" progId="Equation.DSMT4">
                  <p:embed/>
                  <p:pic>
                    <p:nvPicPr>
                      <p:cNvPr id="21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249" y="1474897"/>
                        <a:ext cx="53689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753880"/>
              </p:ext>
            </p:extLst>
          </p:nvPr>
        </p:nvGraphicFramePr>
        <p:xfrm>
          <a:off x="1598301" y="1516966"/>
          <a:ext cx="30480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0" name="Equation" r:id="rId5" imgW="1815840" imgH="419040" progId="Equation.DSMT4">
                  <p:embed/>
                </p:oleObj>
              </mc:Choice>
              <mc:Fallback>
                <p:oleObj name="Equation" r:id="rId5" imgW="1815840" imgH="419040" progId="Equation.DSMT4">
                  <p:embed/>
                  <p:pic>
                    <p:nvPicPr>
                      <p:cNvPr id="3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301" y="1516966"/>
                        <a:ext cx="30480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" y="2083688"/>
            <a:ext cx="6239888" cy="4680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0768" y="2083688"/>
            <a:ext cx="6239888" cy="468000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77095" y="916929"/>
            <a:ext cx="56904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Invariante al Escalón. Ejemplo</a:t>
            </a:r>
            <a:endParaRPr lang="es-A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3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4128380" y="4200807"/>
            <a:ext cx="1403287" cy="9596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1376126" y="3185811"/>
            <a:ext cx="1004935" cy="924461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6881173" y="1971546"/>
            <a:ext cx="5015619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solidFill>
                  <a:srgbClr val="0070C0"/>
                </a:solidFill>
              </a:rPr>
              <a:t>- A frecuencias de muestreo relativamente bajas el ZOH puede degradar el desempeño de </a:t>
            </a:r>
            <a:r>
              <a:rPr lang="es-AR" dirty="0">
                <a:solidFill>
                  <a:srgbClr val="0070C0"/>
                </a:solidFill>
              </a:rPr>
              <a:t>l</a:t>
            </a:r>
            <a:r>
              <a:rPr lang="es-AR" dirty="0" smtClean="0">
                <a:solidFill>
                  <a:srgbClr val="0070C0"/>
                </a:solidFill>
              </a:rPr>
              <a:t>azo cerrado.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7967728" y="953420"/>
            <a:ext cx="278744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Inconvenientes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17" name="Flecha abajo 16"/>
          <p:cNvSpPr/>
          <p:nvPr/>
        </p:nvSpPr>
        <p:spPr>
          <a:xfrm>
            <a:off x="9085318" y="1511055"/>
            <a:ext cx="552261" cy="346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/>
          <p:cNvSpPr txBox="1"/>
          <p:nvPr/>
        </p:nvSpPr>
        <p:spPr>
          <a:xfrm>
            <a:off x="6890226" y="3013862"/>
            <a:ext cx="5015619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solidFill>
                  <a:srgbClr val="0070C0"/>
                </a:solidFill>
              </a:rPr>
              <a:t>- Esto puede llevar en algunos casos, a la inestabilidad del sistema en lazo cerrado de tiempo discreto.</a:t>
            </a:r>
            <a:endParaRPr lang="es-AR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3" y="1093451"/>
            <a:ext cx="7777465" cy="5071954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2543655" y="3402386"/>
            <a:ext cx="220802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Implementación Digital</a:t>
            </a:r>
            <a:endParaRPr lang="es-AR" sz="2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873998" y="5158421"/>
            <a:ext cx="4031847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b="1" dirty="0" smtClean="0">
                <a:solidFill>
                  <a:srgbClr val="0000FF"/>
                </a:solidFill>
              </a:rPr>
              <a:t>En la aproximación del controlador en tiempo continuo a tiempo discreto, debe incorporarse la compensación del ZOH.</a:t>
            </a:r>
            <a:endParaRPr lang="es-AR" b="1" dirty="0">
              <a:solidFill>
                <a:srgbClr val="0000FF"/>
              </a:solidFill>
            </a:endParaRPr>
          </a:p>
        </p:txBody>
      </p:sp>
      <p:sp>
        <p:nvSpPr>
          <p:cNvPr id="12" name="Flecha abajo 11"/>
          <p:cNvSpPr/>
          <p:nvPr/>
        </p:nvSpPr>
        <p:spPr>
          <a:xfrm>
            <a:off x="9613791" y="4677330"/>
            <a:ext cx="552261" cy="346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9103534" y="4080988"/>
            <a:ext cx="15727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Solución</a:t>
            </a:r>
            <a:endParaRPr lang="es-A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35179" y="1699942"/>
            <a:ext cx="1077274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solidFill>
                  <a:srgbClr val="0070C0"/>
                </a:solidFill>
              </a:rPr>
              <a:t>Se basa en agregar un par polo-cero en el plano-z a la función de transferencia del controlador en tiempo discreto aproximada por algunos de los métodos analizados.</a:t>
            </a:r>
            <a:endParaRPr lang="es-AR" sz="2000" dirty="0">
              <a:solidFill>
                <a:srgbClr val="0070C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35179" y="953420"/>
            <a:ext cx="400060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Método de Compensación</a:t>
            </a:r>
            <a:endParaRPr lang="es-AR" sz="2400" b="1" dirty="0">
              <a:solidFill>
                <a:srgbClr val="0070C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3" y="2563987"/>
            <a:ext cx="6856351" cy="3576934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7327189" y="2692685"/>
            <a:ext cx="4487583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esta compensación se propone solucionar el atraso de medio periodo de muestreo 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/2.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654511" y="4165530"/>
            <a:ext cx="383293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Compensación Propuesta</a:t>
            </a:r>
            <a:endParaRPr lang="es-AR" b="1" i="1" dirty="0">
              <a:solidFill>
                <a:srgbClr val="C00000"/>
              </a:solidFill>
            </a:endParaRPr>
          </a:p>
        </p:txBody>
      </p:sp>
      <p:graphicFrame>
        <p:nvGraphicFramePr>
          <p:cNvPr id="2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049201"/>
              </p:ext>
            </p:extLst>
          </p:nvPr>
        </p:nvGraphicFramePr>
        <p:xfrm>
          <a:off x="8717026" y="4706718"/>
          <a:ext cx="15795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04" name="Equation" r:id="rId4" imgW="1130040" imgH="571320" progId="Equation.DSMT4">
                  <p:embed/>
                </p:oleObj>
              </mc:Choice>
              <mc:Fallback>
                <p:oleObj name="Equation" r:id="rId4" imgW="11300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7026" y="4706718"/>
                        <a:ext cx="1579562" cy="7905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ángulo 21"/>
          <p:cNvSpPr/>
          <p:nvPr/>
        </p:nvSpPr>
        <p:spPr>
          <a:xfrm>
            <a:off x="7408670" y="5750626"/>
            <a:ext cx="4487583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 un cero al origen y un polo en 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−1, o sea en 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s-AR" sz="2000" i="1" baseline="-25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/2.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1805" y="1630130"/>
            <a:ext cx="5150397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solidFill>
                  <a:srgbClr val="0070C0"/>
                </a:solidFill>
              </a:rPr>
              <a:t>Esta compensación cancela exactamente la respuesta de fase del ZOH obtenida de</a:t>
            </a:r>
            <a:endParaRPr lang="es-AR" sz="2000" dirty="0">
              <a:solidFill>
                <a:srgbClr val="0070C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0736" y="915322"/>
            <a:ext cx="400060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Método de Compensación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417195" y="2691703"/>
            <a:ext cx="8583460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expresión, es la inversa de la transformación de 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Tustin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aproximación de </a:t>
            </a:r>
            <a:r>
              <a:rPr lang="es-AR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Padé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1° orden del ZOH: 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953256"/>
              </p:ext>
            </p:extLst>
          </p:nvPr>
        </p:nvGraphicFramePr>
        <p:xfrm>
          <a:off x="605121" y="2650359"/>
          <a:ext cx="15795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30" name="Equation" r:id="rId3" imgW="1130040" imgH="571320" progId="Equation.DSMT4">
                  <p:embed/>
                </p:oleObj>
              </mc:Choice>
              <mc:Fallback>
                <p:oleObj name="Equation" r:id="rId3" imgW="11300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21" y="2650359"/>
                        <a:ext cx="1579562" cy="7905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935666"/>
              </p:ext>
            </p:extLst>
          </p:nvPr>
        </p:nvGraphicFramePr>
        <p:xfrm>
          <a:off x="6032625" y="1602241"/>
          <a:ext cx="23066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31" name="Equation" r:id="rId5" imgW="1650960" imgH="596880" progId="Equation.DSMT4">
                  <p:embed/>
                </p:oleObj>
              </mc:Choice>
              <mc:Fallback>
                <p:oleObj name="Equation" r:id="rId5" imgW="16509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625" y="1602241"/>
                        <a:ext cx="2306638" cy="8255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lecha derecha 2"/>
          <p:cNvSpPr/>
          <p:nvPr/>
        </p:nvSpPr>
        <p:spPr>
          <a:xfrm>
            <a:off x="2426329" y="2749876"/>
            <a:ext cx="684048" cy="59154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281127"/>
              </p:ext>
            </p:extLst>
          </p:nvPr>
        </p:nvGraphicFramePr>
        <p:xfrm>
          <a:off x="6843421" y="3537984"/>
          <a:ext cx="21463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32" name="Equation" r:id="rId7" imgW="1536480" imgH="876240" progId="Equation.DSMT4">
                  <p:embed/>
                </p:oleObj>
              </mc:Choice>
              <mc:Fallback>
                <p:oleObj name="Equation" r:id="rId7" imgW="153648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421" y="3537984"/>
                        <a:ext cx="2146300" cy="1212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471805" y="4071451"/>
            <a:ext cx="556082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solidFill>
                  <a:srgbClr val="0070C0"/>
                </a:solidFill>
              </a:rPr>
              <a:t>La aproximación de </a:t>
            </a:r>
            <a:r>
              <a:rPr lang="es-AR" sz="2000" dirty="0" err="1" smtClean="0">
                <a:solidFill>
                  <a:srgbClr val="0070C0"/>
                </a:solidFill>
              </a:rPr>
              <a:t>Padé</a:t>
            </a:r>
            <a:r>
              <a:rPr lang="es-AR" sz="2000" dirty="0" smtClean="0">
                <a:solidFill>
                  <a:srgbClr val="0070C0"/>
                </a:solidFill>
              </a:rPr>
              <a:t> de 1° orden del ZOH</a:t>
            </a:r>
            <a:endParaRPr lang="es-AR" sz="2000" dirty="0">
              <a:solidFill>
                <a:srgbClr val="0070C0"/>
              </a:solidFill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6095999" y="3975735"/>
            <a:ext cx="684048" cy="59154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CuadroTexto 16"/>
          <p:cNvSpPr txBox="1"/>
          <p:nvPr/>
        </p:nvSpPr>
        <p:spPr>
          <a:xfrm>
            <a:off x="471805" y="5453201"/>
            <a:ext cx="456192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solidFill>
                  <a:srgbClr val="0070C0"/>
                </a:solidFill>
              </a:rPr>
              <a:t>Aplicándose la aproximación de </a:t>
            </a:r>
            <a:r>
              <a:rPr lang="es-AR" sz="2000" dirty="0" err="1" smtClean="0">
                <a:solidFill>
                  <a:srgbClr val="0070C0"/>
                </a:solidFill>
              </a:rPr>
              <a:t>Tustin</a:t>
            </a:r>
            <a:r>
              <a:rPr lang="es-AR" sz="2000" dirty="0" smtClean="0">
                <a:solidFill>
                  <a:srgbClr val="0070C0"/>
                </a:solidFill>
              </a:rPr>
              <a:t> </a:t>
            </a:r>
            <a:endParaRPr lang="es-AR" sz="2000" dirty="0">
              <a:solidFill>
                <a:srgbClr val="0070C0"/>
              </a:solidFill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5185049" y="5357485"/>
            <a:ext cx="684048" cy="59154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07544"/>
              </p:ext>
            </p:extLst>
          </p:nvPr>
        </p:nvGraphicFramePr>
        <p:xfrm>
          <a:off x="6035675" y="4889500"/>
          <a:ext cx="2554288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33" name="Equation" r:id="rId9" imgW="1828800" imgH="1244520" progId="Equation.DSMT4">
                  <p:embed/>
                </p:oleObj>
              </mc:Choice>
              <mc:Fallback>
                <p:oleObj name="Equation" r:id="rId9" imgW="182880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4889500"/>
                        <a:ext cx="2554288" cy="17224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5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0736" y="915322"/>
            <a:ext cx="400060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Método de Compensación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90735" y="3015472"/>
            <a:ext cx="11709920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Condición necesaria para la utilización del método: Que el polinomio característico del sistema en tiempo discreto a lazo cerrado posea todas las raíces dentro del circulo unitario: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2487"/>
              </p:ext>
            </p:extLst>
          </p:nvPr>
        </p:nvGraphicFramePr>
        <p:xfrm>
          <a:off x="4805929" y="807755"/>
          <a:ext cx="15795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13" name="Equation" r:id="rId3" imgW="1130040" imgH="571320" progId="Equation.DSMT4">
                  <p:embed/>
                </p:oleObj>
              </mc:Choice>
              <mc:Fallback>
                <p:oleObj name="Equation" r:id="rId3" imgW="11300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929" y="807755"/>
                        <a:ext cx="1579562" cy="7905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28137"/>
              </p:ext>
            </p:extLst>
          </p:nvPr>
        </p:nvGraphicFramePr>
        <p:xfrm>
          <a:off x="579454" y="3898254"/>
          <a:ext cx="48069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14" name="Equation" r:id="rId5" imgW="3441600" imgH="672840" progId="Equation.DSMT4">
                  <p:embed/>
                </p:oleObj>
              </mc:Choice>
              <mc:Fallback>
                <p:oleObj name="Equation" r:id="rId5" imgW="3441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54" y="3898254"/>
                        <a:ext cx="4806950" cy="9318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ángulo 18"/>
          <p:cNvSpPr/>
          <p:nvPr/>
        </p:nvSpPr>
        <p:spPr>
          <a:xfrm>
            <a:off x="290735" y="1952436"/>
            <a:ext cx="1170992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200" b="1" u="sng" dirty="0" smtClean="0">
                <a:solidFill>
                  <a:srgbClr val="0070C0"/>
                </a:solidFill>
                <a:sym typeface="Symbol" panose="05050102010706020507" pitchFamily="18" charset="2"/>
              </a:rPr>
              <a:t>Importante: </a:t>
            </a:r>
            <a:r>
              <a:rPr lang="es-AR" sz="22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El método no garantiza un sistema de lazo cerrado estable, dado que es independiente del método de discretización y del periodo de muestreo</a:t>
            </a:r>
            <a:endParaRPr lang="es-AR" sz="2200" b="1" dirty="0">
              <a:solidFill>
                <a:srgbClr val="0070C0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290735" y="5032840"/>
            <a:ext cx="11709920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la compensación propuesta causa inestabilidad debe modificarse levemente la configuración del par polo-cero introducido:</a:t>
            </a:r>
            <a:endParaRPr lang="es-AR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91115"/>
              </p:ext>
            </p:extLst>
          </p:nvPr>
        </p:nvGraphicFramePr>
        <p:xfrm>
          <a:off x="2377509" y="5915567"/>
          <a:ext cx="22352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15" name="Equation" r:id="rId7" imgW="1600200" imgH="571320" progId="Equation.DSMT4">
                  <p:embed/>
                </p:oleObj>
              </mc:Choice>
              <mc:Fallback>
                <p:oleObj name="Equation" r:id="rId7" imgW="16002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509" y="5915567"/>
                        <a:ext cx="2235200" cy="7905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ángulo 23"/>
          <p:cNvSpPr/>
          <p:nvPr/>
        </p:nvSpPr>
        <p:spPr>
          <a:xfrm>
            <a:off x="4926110" y="6080021"/>
            <a:ext cx="58203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2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Siendo </a:t>
            </a:r>
            <a:r>
              <a:rPr lang="es-AR" sz="2400" b="1" dirty="0" smtClean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s-AR" sz="22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una pequeña constante positiva</a:t>
            </a:r>
            <a:endParaRPr lang="es-AR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84632" y="6525344"/>
            <a:ext cx="289100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8" name="Text Box 106"/>
          <p:cNvSpPr txBox="1">
            <a:spLocks noChangeArrowheads="1"/>
          </p:cNvSpPr>
          <p:nvPr/>
        </p:nvSpPr>
        <p:spPr bwMode="auto">
          <a:xfrm>
            <a:off x="407902" y="1732323"/>
            <a:ext cx="11521280" cy="48948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0800" bIns="10800"/>
          <a:lstStyle>
            <a:lvl1pPr marL="450850" indent="-450850"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476250">
              <a:spcBef>
                <a:spcPct val="0"/>
              </a:spcBef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7625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Relación del muestreo y sus efectos en los polos.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Relación entre los planos 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</a:t>
            </a:r>
            <a:r>
              <a:rPr lang="es-AR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 y “</a:t>
            </a:r>
            <a:r>
              <a:rPr lang="es-AR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”. </a:t>
            </a:r>
            <a:endParaRPr lang="es-AR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Región 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deseada de polos de LC en el plano </a:t>
            </a:r>
            <a:r>
              <a:rPr lang="es-ES_tradnl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z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  <a:endParaRPr lang="es-ES_tradnl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Modelado de Sistemas de Control Digital.</a:t>
            </a:r>
          </a:p>
          <a:p>
            <a:pPr marL="973138" lvl="1" indent="-342900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Modelado de la Planta o Proceso: Aprox. Invariante al Escalón</a:t>
            </a:r>
          </a:p>
          <a:p>
            <a:pPr marL="973138" lvl="1" indent="-342900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Aproximación Discreta de Controladores: </a:t>
            </a:r>
            <a:r>
              <a:rPr lang="es-ES_tradn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Backward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s-ES_tradnl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Forward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y </a:t>
            </a:r>
            <a:r>
              <a:rPr lang="es-ES_tradnl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Tustin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Técnica </a:t>
            </a: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 Compensación del Atraso del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ZOH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þ"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Errores 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 Estado Estacionario.</a:t>
            </a:r>
            <a:endParaRPr lang="es-AR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</a:pPr>
            <a:endParaRPr lang="es-ES_tradnl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3562" y="1052736"/>
            <a:ext cx="9544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 algn="just"/>
            <a:r>
              <a:rPr lang="es-AR" sz="2800" b="1" u="sng" dirty="0" smtClean="0">
                <a:solidFill>
                  <a:schemeClr val="accent5">
                    <a:lumMod val="75000"/>
                  </a:schemeClr>
                </a:solidFill>
              </a:rPr>
              <a:t>Unidad 3</a:t>
            </a:r>
            <a:r>
              <a:rPr lang="es-AR" sz="28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s-AR" sz="28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Análisis </a:t>
            </a:r>
            <a:r>
              <a:rPr lang="es-AR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de </a:t>
            </a:r>
            <a:r>
              <a:rPr lang="es-AR" sz="28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Sistemas </a:t>
            </a:r>
            <a:r>
              <a:rPr lang="es-AR" sz="28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Muestreados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5764" y="288926"/>
            <a:ext cx="6537325" cy="588963"/>
          </a:xfr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Temas de la Unidad 3</a:t>
            </a:r>
            <a:endParaRPr lang="es-AR" sz="28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0735" y="1093382"/>
            <a:ext cx="414546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Compensación Modificada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402519" y="882452"/>
            <a:ext cx="4635375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000" b="1" u="sng" dirty="0" smtClean="0">
                <a:solidFill>
                  <a:srgbClr val="0070C0"/>
                </a:solidFill>
                <a:sym typeface="Symbol" panose="05050102010706020507" pitchFamily="18" charset="2"/>
              </a:rPr>
              <a:t>Importante:</a:t>
            </a:r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Esta compensación modificada preserva la ganancia de continua del controlador.</a:t>
            </a:r>
            <a:endParaRPr lang="es-AR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3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184931"/>
              </p:ext>
            </p:extLst>
          </p:nvPr>
        </p:nvGraphicFramePr>
        <p:xfrm>
          <a:off x="4926110" y="928928"/>
          <a:ext cx="22352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4" name="Equation" r:id="rId3" imgW="1600200" imgH="571320" progId="Equation.DSMT4">
                  <p:embed/>
                </p:oleObj>
              </mc:Choice>
              <mc:Fallback>
                <p:oleObj name="Equation" r:id="rId3" imgW="16002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110" y="928928"/>
                        <a:ext cx="2235200" cy="7905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339" y="2076726"/>
            <a:ext cx="7978651" cy="35319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61398" y="5611906"/>
            <a:ext cx="2130886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Compensación </a:t>
            </a:r>
            <a:r>
              <a:rPr lang="es-AR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507885" y="5611906"/>
            <a:ext cx="2130886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Compensación </a:t>
            </a:r>
            <a:r>
              <a:rPr lang="es-AR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</a:t>
            </a:r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Técnica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Compensación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</a:t>
            </a:r>
            <a:r>
              <a:rPr lang="es-AR" sz="2800" b="1" dirty="0" smtClean="0">
                <a:solidFill>
                  <a:schemeClr val="bg1"/>
                </a:solidFill>
                <a:ea typeface="+mj-ea"/>
              </a:rPr>
              <a:t>Atraso</a:t>
            </a:r>
            <a:r>
              <a:rPr lang="en-US" sz="2800" b="1" dirty="0" smtClean="0">
                <a:solidFill>
                  <a:schemeClr val="bg1"/>
                </a:solidFill>
                <a:ea typeface="+mj-ea"/>
              </a:rPr>
              <a:t> del ZOH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1343" y="939473"/>
            <a:ext cx="384650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Procedimiento de diseño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1343" y="1590294"/>
            <a:ext cx="119221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Seleccionar una aproximación para el controlador </a:t>
            </a:r>
            <a:r>
              <a:rPr lang="es-AR" sz="20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AR" sz="2000" i="1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 el periodo de muestreo adecuado para obtener 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Multiplicar 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por 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Igualar la ganancia CC de lazo abierto del sistema de control digital con el del sistema analógico.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Verificar la estabilidad de lazo cerrado en el plano-z. Si es estable, verificar el desempeño en régimen transitorio y permanente de acuerdo a las especificaciones impuestas en tiempo continuo.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en el paso anterior el sistema resulta inestable, utilice la compensación modificada </a:t>
            </a:r>
            <a:r>
              <a:rPr lang="es-AR" sz="2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un pequeño valor de épsilon “</a:t>
            </a:r>
            <a:r>
              <a:rPr lang="es-AR" sz="2000" dirty="0" smtClean="0">
                <a:solidFill>
                  <a:srgbClr val="00B0F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 </a:t>
            </a:r>
            <a:r>
              <a:rPr lang="en-US" sz="2000" dirty="0" smtClean="0">
                <a:solidFill>
                  <a:srgbClr val="00B0F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&gt; 0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. El valor de </a:t>
            </a:r>
            <a:r>
              <a:rPr lang="es-AR" sz="2000" dirty="0" smtClean="0">
                <a:solidFill>
                  <a:srgbClr val="00B0F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debe ser lo más pequeño posible para poder garantizar un buen desempeño en las altas frecuencias.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Repetir los pasos 3 y 4.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AR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el sistema aún continúa inestable, este método de compensación no es útil para el proceso en análisis.</a:t>
            </a:r>
            <a:endParaRPr lang="es-AR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3" name="Rectángulo 22"/>
          <p:cNvSpPr/>
          <p:nvPr/>
        </p:nvSpPr>
        <p:spPr>
          <a:xfrm>
            <a:off x="191344" y="116632"/>
            <a:ext cx="11809312" cy="509427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Implementación del Algoritmo de </a:t>
            </a: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Control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6" name="Rectángulo 135"/>
          <p:cNvSpPr/>
          <p:nvPr/>
        </p:nvSpPr>
        <p:spPr>
          <a:xfrm>
            <a:off x="191344" y="934889"/>
            <a:ext cx="10264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chemeClr val="accent2">
                    <a:lumMod val="50000"/>
                  </a:schemeClr>
                </a:solidFill>
              </a:rPr>
              <a:t>La secuencia que debe seguir el programa dedicado a calcular la acción de control es la siguiente:</a:t>
            </a:r>
            <a:endParaRPr lang="es-AR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283627"/>
              </p:ext>
            </p:extLst>
          </p:nvPr>
        </p:nvGraphicFramePr>
        <p:xfrm>
          <a:off x="3169323" y="3460305"/>
          <a:ext cx="34718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00" name="Equation" r:id="rId4" imgW="2070000" imgH="190440" progId="Equation.DSMT4">
                  <p:embed/>
                </p:oleObj>
              </mc:Choice>
              <mc:Fallback>
                <p:oleObj name="Equation" r:id="rId4" imgW="2070000" imgH="190440" progId="Equation.DSMT4">
                  <p:embed/>
                  <p:pic>
                    <p:nvPicPr>
                      <p:cNvPr id="86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323" y="3460305"/>
                        <a:ext cx="34718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14" name="Rectángulo 113"/>
          <p:cNvSpPr/>
          <p:nvPr/>
        </p:nvSpPr>
        <p:spPr>
          <a:xfrm>
            <a:off x="198238" y="1630849"/>
            <a:ext cx="118872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rgbClr val="008000"/>
                </a:solidFill>
              </a:rPr>
              <a:t>Adquisición y digitalización de la señal a controlar (salida de la planta). Si la referencia es externa, también se debe adquirir y digitalizar.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rgbClr val="008000"/>
                </a:solidFill>
              </a:rPr>
              <a:t>Cálculo del error haciendo la resta entre la referencia y la señal de salida de la planta.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rgbClr val="008000"/>
                </a:solidFill>
              </a:rPr>
              <a:t>Cálculo de la acción de control a través de la ecuación recursiva del controlador y aplicación de la misma.</a:t>
            </a:r>
            <a:endParaRPr lang="es-AR" dirty="0">
              <a:solidFill>
                <a:srgbClr val="008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586839" y="3395153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Por ejemplo</a:t>
            </a:r>
            <a:r>
              <a:rPr lang="es-AR" b="1" dirty="0" smtClean="0">
                <a:solidFill>
                  <a:srgbClr val="FF0000"/>
                </a:solidFill>
              </a:rPr>
              <a:t>: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614342" y="4011233"/>
            <a:ext cx="10841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rgbClr val="008000"/>
                </a:solidFill>
              </a:rPr>
              <a:t>En la ecuación anterior, </a:t>
            </a:r>
            <a:r>
              <a:rPr lang="es-AR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AR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a”</a:t>
            </a:r>
            <a:r>
              <a:rPr lang="es-AR" dirty="0" smtClean="0">
                <a:solidFill>
                  <a:srgbClr val="008000"/>
                </a:solidFill>
              </a:rPr>
              <a:t> y </a:t>
            </a:r>
            <a:r>
              <a:rPr lang="es-AR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AR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K”</a:t>
            </a:r>
            <a:r>
              <a:rPr lang="es-AR" dirty="0" smtClean="0">
                <a:solidFill>
                  <a:srgbClr val="008000"/>
                </a:solidFill>
              </a:rPr>
              <a:t> son constantes obtenidas en el proceso de diseño del controlador.</a:t>
            </a:r>
            <a:endParaRPr lang="es-AR" i="1" dirty="0">
              <a:solidFill>
                <a:srgbClr val="008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72153" y="5323942"/>
            <a:ext cx="860789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rgbClr val="008000"/>
                </a:solidFill>
              </a:rPr>
              <a:t>Finalmente se actualizan los valores anteriores correspondientes a:</a:t>
            </a:r>
            <a:endParaRPr lang="es-AR" dirty="0">
              <a:solidFill>
                <a:srgbClr val="008000"/>
              </a:solidFill>
            </a:endParaRPr>
          </a:p>
        </p:txBody>
      </p:sp>
      <p:graphicFrame>
        <p:nvGraphicFramePr>
          <p:cNvPr id="11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83919"/>
              </p:ext>
            </p:extLst>
          </p:nvPr>
        </p:nvGraphicFramePr>
        <p:xfrm>
          <a:off x="789823" y="5929801"/>
          <a:ext cx="163988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01" name="Equation" r:id="rId6" imgW="977760" imgH="190440" progId="Equation.DSMT4">
                  <p:embed/>
                </p:oleObj>
              </mc:Choice>
              <mc:Fallback>
                <p:oleObj name="Equation" r:id="rId6" imgW="977760" imgH="190440" progId="Equation.DSMT4">
                  <p:embed/>
                  <p:pic>
                    <p:nvPicPr>
                      <p:cNvPr id="86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23" y="5929801"/>
                        <a:ext cx="1639888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Rectángulo 117"/>
          <p:cNvSpPr/>
          <p:nvPr/>
        </p:nvSpPr>
        <p:spPr>
          <a:xfrm>
            <a:off x="6907155" y="3397475"/>
            <a:ext cx="442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Ecuación recursiva de un PI digital.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119" name="Rectángulo 118"/>
          <p:cNvSpPr/>
          <p:nvPr/>
        </p:nvSpPr>
        <p:spPr>
          <a:xfrm>
            <a:off x="2694945" y="5876721"/>
            <a:ext cx="8430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Actualiza la acción de control anterior, cargándole el valor actual de la misma.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72663"/>
              </p:ext>
            </p:extLst>
          </p:nvPr>
        </p:nvGraphicFramePr>
        <p:xfrm>
          <a:off x="811213" y="6309299"/>
          <a:ext cx="15970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02" name="Equation" r:id="rId8" imgW="952200" imgH="190440" progId="Equation.DSMT4">
                  <p:embed/>
                </p:oleObj>
              </mc:Choice>
              <mc:Fallback>
                <p:oleObj name="Equation" r:id="rId8" imgW="952200" imgH="190440" progId="Equation.DSMT4">
                  <p:embed/>
                  <p:pic>
                    <p:nvPicPr>
                      <p:cNvPr id="116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6309299"/>
                        <a:ext cx="15970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Rectángulo 120"/>
          <p:cNvSpPr/>
          <p:nvPr/>
        </p:nvSpPr>
        <p:spPr>
          <a:xfrm>
            <a:off x="2691866" y="6273973"/>
            <a:ext cx="668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Actualiza el error anterior, cargándole el valor actual del mismo.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72152" y="4478593"/>
            <a:ext cx="11615047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AR" dirty="0" smtClean="0">
                <a:solidFill>
                  <a:srgbClr val="008000"/>
                </a:solidFill>
              </a:rPr>
              <a:t>Actualización de la acción de control calculada, al registro de salida del procesador, según la estrategia configurada.</a:t>
            </a:r>
            <a:endParaRPr lang="es-A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8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701" y="1160580"/>
            <a:ext cx="4964477" cy="15658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200135" y="1072634"/>
            <a:ext cx="13773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 smtClean="0">
                <a:solidFill>
                  <a:schemeClr val="accent5">
                    <a:lumMod val="75000"/>
                  </a:schemeClr>
                </a:solidFill>
              </a:rPr>
              <a:t>Definición:</a:t>
            </a:r>
            <a:endParaRPr lang="es-A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91344" y="140068"/>
            <a:ext cx="11809312" cy="628756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s-ES_tradnl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Error en Estado Estacionario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6" name="Rectángulo 135"/>
          <p:cNvSpPr/>
          <p:nvPr/>
        </p:nvSpPr>
        <p:spPr>
          <a:xfrm>
            <a:off x="177975" y="1464801"/>
            <a:ext cx="65433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El “Tipo” de un sistema continuo está dado por la cantidad de polos en el origen (</a:t>
            </a:r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s-AR" sz="1600" dirty="0" smtClean="0">
                <a:solidFill>
                  <a:srgbClr val="C00000"/>
                </a:solidFill>
              </a:rPr>
              <a:t>) que posee su FT. Este concepto también se aplica a los sistemas discretos, considerando que para </a:t>
            </a:r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es-AR" sz="1600" dirty="0" smtClean="0">
                <a:solidFill>
                  <a:srgbClr val="C00000"/>
                </a:solidFill>
              </a:rPr>
              <a:t>es</a:t>
            </a:r>
            <a:r>
              <a:rPr lang="es-AR" sz="1600" i="1" dirty="0" smtClean="0">
                <a:solidFill>
                  <a:srgbClr val="C00000"/>
                </a:solidFill>
              </a:rPr>
              <a:t> </a:t>
            </a:r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AR" sz="16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s-AR" sz="1600" i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AR" sz="16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s-AR" sz="1600" dirty="0">
                <a:solidFill>
                  <a:srgbClr val="C00000"/>
                </a:solidFill>
              </a:rPr>
              <a:t>. Entonces para un sistema discreto </a:t>
            </a:r>
            <a:r>
              <a:rPr lang="es-AR" sz="1600" dirty="0" smtClean="0">
                <a:solidFill>
                  <a:srgbClr val="C00000"/>
                </a:solidFill>
              </a:rPr>
              <a:t>representado </a:t>
            </a:r>
            <a:r>
              <a:rPr lang="es-AR" sz="1600" dirty="0">
                <a:solidFill>
                  <a:srgbClr val="C00000"/>
                </a:solidFill>
              </a:rPr>
              <a:t>por </a:t>
            </a:r>
            <a:r>
              <a:rPr lang="es-AR" sz="16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AR" sz="1600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AR" sz="1600" dirty="0">
                <a:solidFill>
                  <a:srgbClr val="C00000"/>
                </a:solidFill>
              </a:rPr>
              <a:t>, el tipo del sistema está dado por el número de polos en </a:t>
            </a:r>
            <a:r>
              <a:rPr lang="es-A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s-AR" sz="1600" dirty="0">
                <a:solidFill>
                  <a:srgbClr val="C00000"/>
                </a:solidFill>
              </a:rPr>
              <a:t> </a:t>
            </a:r>
            <a:r>
              <a:rPr lang="es-A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s-AR" sz="1600" dirty="0" smtClean="0">
                <a:solidFill>
                  <a:srgbClr val="C00000"/>
                </a:solidFill>
              </a:rPr>
              <a:t>. </a:t>
            </a:r>
            <a:endParaRPr lang="es-AR" sz="1600" i="1" dirty="0">
              <a:solidFill>
                <a:srgbClr val="C00000"/>
              </a:solidFill>
            </a:endParaRP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23</a:t>
            </a:fld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11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123760"/>
              </p:ext>
            </p:extLst>
          </p:nvPr>
        </p:nvGraphicFramePr>
        <p:xfrm>
          <a:off x="2882320" y="4125093"/>
          <a:ext cx="16843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89" name="Equation" r:id="rId5" imgW="1002960" imgH="380880" progId="Equation.DSMT4">
                  <p:embed/>
                </p:oleObj>
              </mc:Choice>
              <mc:Fallback>
                <p:oleObj name="Equation" r:id="rId5" imgW="1002960" imgH="380880" progId="Equation.DSMT4">
                  <p:embed/>
                  <p:pic>
                    <p:nvPicPr>
                      <p:cNvPr id="2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20" y="4125093"/>
                        <a:ext cx="168433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brir llave 9"/>
          <p:cNvSpPr/>
          <p:nvPr/>
        </p:nvSpPr>
        <p:spPr>
          <a:xfrm>
            <a:off x="4119671" y="2864359"/>
            <a:ext cx="64178" cy="559382"/>
          </a:xfrm>
          <a:prstGeom prst="leftBrace">
            <a:avLst>
              <a:gd name="adj1" fmla="val 6458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ángulo 23"/>
          <p:cNvSpPr/>
          <p:nvPr/>
        </p:nvSpPr>
        <p:spPr>
          <a:xfrm>
            <a:off x="4183849" y="2838965"/>
            <a:ext cx="2458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es-AR" sz="1600" dirty="0" smtClean="0">
                <a:solidFill>
                  <a:srgbClr val="C00000"/>
                </a:solidFill>
                <a:sym typeface="Symbol" panose="05050102010706020507" pitchFamily="18" charset="2"/>
              </a:rPr>
              <a:t></a:t>
            </a:r>
            <a:r>
              <a:rPr lang="es-AR" sz="1600" dirty="0" smtClean="0">
                <a:solidFill>
                  <a:srgbClr val="C00000"/>
                </a:solidFill>
              </a:rPr>
              <a:t> Sistema Tipo 0.</a:t>
            </a:r>
            <a:endParaRPr lang="es-AR" sz="1600" dirty="0">
              <a:solidFill>
                <a:srgbClr val="C00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4183849" y="3142776"/>
            <a:ext cx="2458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es-AR" sz="1600" dirty="0" smtClean="0">
                <a:solidFill>
                  <a:srgbClr val="C00000"/>
                </a:solidFill>
                <a:sym typeface="Symbol" panose="05050102010706020507" pitchFamily="18" charset="2"/>
              </a:rPr>
              <a:t></a:t>
            </a:r>
            <a:r>
              <a:rPr lang="es-AR" sz="1600" dirty="0" smtClean="0">
                <a:solidFill>
                  <a:srgbClr val="C00000"/>
                </a:solidFill>
              </a:rPr>
              <a:t> Sistema Tipo 1.</a:t>
            </a:r>
            <a:endParaRPr lang="es-AR" sz="1600" dirty="0">
              <a:solidFill>
                <a:srgbClr val="C000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600901" y="3015767"/>
            <a:ext cx="2458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s-A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s-AR" sz="1600" dirty="0" smtClean="0">
                <a:solidFill>
                  <a:srgbClr val="C00000"/>
                </a:solidFill>
                <a:sym typeface="Symbol" panose="05050102010706020507" pitchFamily="18" charset="2"/>
              </a:rPr>
              <a:t></a:t>
            </a:r>
            <a:r>
              <a:rPr lang="es-AR" sz="1600" dirty="0" smtClean="0">
                <a:solidFill>
                  <a:srgbClr val="C00000"/>
                </a:solidFill>
              </a:rPr>
              <a:t> Sistema Tipo 2.</a:t>
            </a:r>
            <a:endParaRPr lang="es-AR" sz="1600" dirty="0">
              <a:solidFill>
                <a:srgbClr val="C00000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64045" y="3530593"/>
            <a:ext cx="11693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Como veremos a continuación, el “Tipo” de sistema define la precisión del mismo en régimen estacionario o permanente.</a:t>
            </a:r>
          </a:p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Para el sistema de control indicado en la figura anterior se tiene que la FTLC y la FT del error están dadas por:</a:t>
            </a:r>
            <a:endParaRPr lang="es-AR" sz="1600" dirty="0"/>
          </a:p>
        </p:txBody>
      </p:sp>
      <p:graphicFrame>
        <p:nvGraphicFramePr>
          <p:cNvPr id="2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05904"/>
              </p:ext>
            </p:extLst>
          </p:nvPr>
        </p:nvGraphicFramePr>
        <p:xfrm>
          <a:off x="4941528" y="4130467"/>
          <a:ext cx="38338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90" name="Equation" r:id="rId7" imgW="2286000" imgH="380880" progId="Equation.DSMT4">
                  <p:embed/>
                </p:oleObj>
              </mc:Choice>
              <mc:Fallback>
                <p:oleObj name="Equation" r:id="rId7" imgW="2286000" imgH="380880" progId="Equation.DSMT4">
                  <p:embed/>
                  <p:pic>
                    <p:nvPicPr>
                      <p:cNvPr id="11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528" y="4130467"/>
                        <a:ext cx="38338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77976" y="4795806"/>
            <a:ext cx="10701763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C00000"/>
              </a:buClr>
              <a:buSzPct val="95000"/>
              <a:defRPr/>
            </a:pPr>
            <a:r>
              <a:rPr lang="es-AR" i="0" dirty="0" smtClean="0">
                <a:solidFill>
                  <a:srgbClr val="C00000"/>
                </a:solidFill>
                <a:cs typeface="+mn-cs"/>
              </a:rPr>
              <a:t>Aplicando el </a:t>
            </a:r>
            <a:r>
              <a:rPr lang="es-AR" i="0" u="sng" dirty="0" smtClean="0">
                <a:solidFill>
                  <a:srgbClr val="C00000"/>
                </a:solidFill>
                <a:cs typeface="+mn-cs"/>
              </a:rPr>
              <a:t>Teorema del Valor Final</a:t>
            </a:r>
            <a:r>
              <a:rPr lang="es-AR" i="0" dirty="0" smtClean="0">
                <a:solidFill>
                  <a:srgbClr val="C00000"/>
                </a:solidFill>
                <a:cs typeface="+mn-cs"/>
              </a:rPr>
              <a:t>, </a:t>
            </a:r>
            <a:r>
              <a:rPr lang="es-AR" dirty="0" smtClean="0">
                <a:solidFill>
                  <a:srgbClr val="C00000"/>
                </a:solidFill>
                <a:cs typeface="+mn-cs"/>
              </a:rPr>
              <a:t>se halla el error en estado estacionario del sistema</a:t>
            </a:r>
            <a:r>
              <a:rPr lang="es-AR" i="0" dirty="0" smtClean="0">
                <a:solidFill>
                  <a:srgbClr val="C00000"/>
                </a:solidFill>
                <a:cs typeface="+mn-cs"/>
              </a:rPr>
              <a:t>:</a:t>
            </a:r>
          </a:p>
        </p:txBody>
      </p:sp>
      <p:graphicFrame>
        <p:nvGraphicFramePr>
          <p:cNvPr id="3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83085"/>
              </p:ext>
            </p:extLst>
          </p:nvPr>
        </p:nvGraphicFramePr>
        <p:xfrm>
          <a:off x="364019" y="2842056"/>
          <a:ext cx="35131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91" name="Equation" r:id="rId9" imgW="2095200" imgH="380880" progId="Equation.DSMT4">
                  <p:embed/>
                </p:oleObj>
              </mc:Choice>
              <mc:Fallback>
                <p:oleObj name="Equation" r:id="rId9" imgW="2095200" imgH="380880" progId="Equation.DSMT4">
                  <p:embed/>
                  <p:pic>
                    <p:nvPicPr>
                      <p:cNvPr id="11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9" y="2842056"/>
                        <a:ext cx="35131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upo 36"/>
          <p:cNvGrpSpPr/>
          <p:nvPr/>
        </p:nvGrpSpPr>
        <p:grpSpPr>
          <a:xfrm>
            <a:off x="1710814" y="5280071"/>
            <a:ext cx="7718322" cy="1365932"/>
            <a:chOff x="1710814" y="5348895"/>
            <a:chExt cx="7718322" cy="1365932"/>
          </a:xfrm>
        </p:grpSpPr>
        <p:sp>
          <p:nvSpPr>
            <p:cNvPr id="38" name="Rectángulo 37"/>
            <p:cNvSpPr/>
            <p:nvPr/>
          </p:nvSpPr>
          <p:spPr>
            <a:xfrm>
              <a:off x="1710814" y="5348895"/>
              <a:ext cx="7718322" cy="134819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aphicFrame>
          <p:nvGraphicFramePr>
            <p:cNvPr id="3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3159774"/>
                </p:ext>
              </p:extLst>
            </p:nvPr>
          </p:nvGraphicFramePr>
          <p:xfrm>
            <a:off x="1760538" y="5445687"/>
            <a:ext cx="7620000" cy="973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192" name="Equation" r:id="rId11" imgW="4279680" imgH="545760" progId="Equation.DSMT4">
                    <p:embed/>
                  </p:oleObj>
                </mc:Choice>
                <mc:Fallback>
                  <p:oleObj name="Equation" r:id="rId11" imgW="4279680" imgH="545760" progId="Equation.DSMT4">
                    <p:embed/>
                    <p:pic>
                      <p:nvPicPr>
                        <p:cNvPr id="3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0538" y="5445687"/>
                          <a:ext cx="7620000" cy="973137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3813577" y="6376273"/>
              <a:ext cx="3512795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C00000"/>
                </a:buClr>
                <a:buSzPct val="95000"/>
                <a:defRPr/>
              </a:pPr>
              <a:r>
                <a:rPr lang="es-AR" sz="1600" i="0" dirty="0" smtClean="0">
                  <a:solidFill>
                    <a:schemeClr val="accent5">
                      <a:lumMod val="75000"/>
                    </a:schemeClr>
                  </a:solidFill>
                  <a:cs typeface="+mn-cs"/>
                </a:rPr>
                <a:t>Error en Estado Estacionario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7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177976" y="1038405"/>
            <a:ext cx="218521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 smtClean="0">
                <a:solidFill>
                  <a:schemeClr val="accent5">
                    <a:lumMod val="75000"/>
                  </a:schemeClr>
                </a:solidFill>
              </a:rPr>
              <a:t>Error de Posición:</a:t>
            </a:r>
            <a:endParaRPr lang="es-A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6" name="Rectángulo 135"/>
          <p:cNvSpPr/>
          <p:nvPr/>
        </p:nvSpPr>
        <p:spPr>
          <a:xfrm>
            <a:off x="2486562" y="1038473"/>
            <a:ext cx="3280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La entrada es un escalón unitario </a:t>
            </a:r>
            <a:endParaRPr lang="es-AR" sz="1600" i="1" dirty="0">
              <a:solidFill>
                <a:srgbClr val="C00000"/>
              </a:solidFill>
            </a:endParaRP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24</a:t>
            </a:fld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15347"/>
              </p:ext>
            </p:extLst>
          </p:nvPr>
        </p:nvGraphicFramePr>
        <p:xfrm>
          <a:off x="9051925" y="1472052"/>
          <a:ext cx="14938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78" name="Equation" r:id="rId4" imgW="838080" imgH="253800" progId="Equation.DSMT4">
                  <p:embed/>
                </p:oleObj>
              </mc:Choice>
              <mc:Fallback>
                <p:oleObj name="Equation" r:id="rId4" imgW="838080" imgH="253800" progId="Equation.DSMT4">
                  <p:embed/>
                  <p:pic>
                    <p:nvPicPr>
                      <p:cNvPr id="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1925" y="1472052"/>
                        <a:ext cx="1493838" cy="45243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9035562" y="1855601"/>
            <a:ext cx="2589559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C00000"/>
              </a:buClr>
              <a:buSzPct val="95000"/>
              <a:defRPr/>
            </a:pPr>
            <a:r>
              <a:rPr lang="es-AR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s-AR" sz="16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s-AR" sz="1600" i="0" dirty="0" smtClean="0">
                <a:solidFill>
                  <a:srgbClr val="FF0000"/>
                </a:solidFill>
                <a:cs typeface="+mn-cs"/>
                <a:sym typeface="Symbol" panose="05050102010706020507" pitchFamily="18" charset="2"/>
              </a:rPr>
              <a:t>: </a:t>
            </a:r>
            <a:r>
              <a:rPr lang="es-AR" sz="1600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Cte. de error de posición</a:t>
            </a:r>
            <a:endParaRPr lang="es-AR" sz="1600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926730"/>
              </p:ext>
            </p:extLst>
          </p:nvPr>
        </p:nvGraphicFramePr>
        <p:xfrm>
          <a:off x="838200" y="1565275"/>
          <a:ext cx="20224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79" name="Equation" r:id="rId6" imgW="1206360" imgH="342720" progId="Equation.DSMT4">
                  <p:embed/>
                </p:oleObj>
              </mc:Choice>
              <mc:Fallback>
                <p:oleObj name="Equation" r:id="rId6" imgW="1206360" imgH="342720" progId="Equation.DSMT4">
                  <p:embed/>
                  <p:pic>
                    <p:nvPicPr>
                      <p:cNvPr id="3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65275"/>
                        <a:ext cx="20224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429126"/>
              </p:ext>
            </p:extLst>
          </p:nvPr>
        </p:nvGraphicFramePr>
        <p:xfrm>
          <a:off x="3694113" y="1477963"/>
          <a:ext cx="34861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0" name="Equation" r:id="rId8" imgW="1955520" imgH="419040" progId="Equation.DSMT4">
                  <p:embed/>
                </p:oleObj>
              </mc:Choice>
              <mc:Fallback>
                <p:oleObj name="Equation" r:id="rId8" imgW="1955520" imgH="419040" progId="Equation.DSMT4">
                  <p:embed/>
                  <p:pic>
                    <p:nvPicPr>
                      <p:cNvPr id="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477963"/>
                        <a:ext cx="3486150" cy="746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37659"/>
              </p:ext>
            </p:extLst>
          </p:nvPr>
        </p:nvGraphicFramePr>
        <p:xfrm>
          <a:off x="7561853" y="1501165"/>
          <a:ext cx="12223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1"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853" y="1501165"/>
                        <a:ext cx="1222375" cy="70008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ángulo 40"/>
          <p:cNvSpPr/>
          <p:nvPr/>
        </p:nvSpPr>
        <p:spPr>
          <a:xfrm>
            <a:off x="185868" y="2577695"/>
            <a:ext cx="230069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 smtClean="0">
                <a:solidFill>
                  <a:schemeClr val="accent5">
                    <a:lumMod val="75000"/>
                  </a:schemeClr>
                </a:solidFill>
              </a:rPr>
              <a:t>Error de Velocidad:</a:t>
            </a:r>
            <a:endParaRPr lang="es-A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2486562" y="2592206"/>
            <a:ext cx="3280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La entrada es una rampa unitaria </a:t>
            </a:r>
            <a:endParaRPr lang="es-AR" sz="1600" i="1" dirty="0">
              <a:solidFill>
                <a:srgbClr val="C00000"/>
              </a:solidFill>
            </a:endParaRPr>
          </a:p>
        </p:txBody>
      </p:sp>
      <p:graphicFrame>
        <p:nvGraphicFramePr>
          <p:cNvPr id="4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012166"/>
              </p:ext>
            </p:extLst>
          </p:nvPr>
        </p:nvGraphicFramePr>
        <p:xfrm>
          <a:off x="9051925" y="2979013"/>
          <a:ext cx="23542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2" name="Equation" r:id="rId12" imgW="1320480" imgH="342720" progId="Equation.DSMT4">
                  <p:embed/>
                </p:oleObj>
              </mc:Choice>
              <mc:Fallback>
                <p:oleObj name="Equation" r:id="rId12" imgW="1320480" imgH="342720" progId="Equation.DSMT4">
                  <p:embed/>
                  <p:pic>
                    <p:nvPicPr>
                      <p:cNvPr id="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1925" y="2979013"/>
                        <a:ext cx="2354263" cy="6111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9035562" y="3581621"/>
            <a:ext cx="2666135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C00000"/>
              </a:buClr>
              <a:buSzPct val="95000"/>
              <a:defRPr/>
            </a:pPr>
            <a:r>
              <a:rPr lang="es-AR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s-AR" sz="16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s-AR" sz="1600" i="0" dirty="0" smtClean="0">
                <a:solidFill>
                  <a:srgbClr val="FF0000"/>
                </a:solidFill>
                <a:cs typeface="+mn-cs"/>
                <a:sym typeface="Symbol" panose="05050102010706020507" pitchFamily="18" charset="2"/>
              </a:rPr>
              <a:t>: </a:t>
            </a:r>
            <a:r>
              <a:rPr lang="es-AR" sz="1600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Cte. de error de velocidad</a:t>
            </a:r>
            <a:endParaRPr lang="es-AR" sz="1600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129595"/>
              </p:ext>
            </p:extLst>
          </p:nvPr>
        </p:nvGraphicFramePr>
        <p:xfrm>
          <a:off x="677863" y="3187700"/>
          <a:ext cx="25336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3" name="Equation" r:id="rId14" imgW="1511280" imgH="380880" progId="Equation.DSMT4">
                  <p:embed/>
                </p:oleObj>
              </mc:Choice>
              <mc:Fallback>
                <p:oleObj name="Equation" r:id="rId14" imgW="1511280" imgH="380880" progId="Equation.DSMT4">
                  <p:embed/>
                  <p:pic>
                    <p:nvPicPr>
                      <p:cNvPr id="38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3187700"/>
                        <a:ext cx="25336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704985"/>
              </p:ext>
            </p:extLst>
          </p:nvPr>
        </p:nvGraphicFramePr>
        <p:xfrm>
          <a:off x="3694113" y="3131413"/>
          <a:ext cx="35734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4" name="Equation" r:id="rId16" imgW="2006280" imgH="419040" progId="Equation.DSMT4">
                  <p:embed/>
                </p:oleObj>
              </mc:Choice>
              <mc:Fallback>
                <p:oleObj name="Equation" r:id="rId16" imgW="2006280" imgH="419040" progId="Equation.DSMT4">
                  <p:embed/>
                  <p:pic>
                    <p:nvPicPr>
                      <p:cNvPr id="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3131413"/>
                        <a:ext cx="3573463" cy="746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13078"/>
              </p:ext>
            </p:extLst>
          </p:nvPr>
        </p:nvGraphicFramePr>
        <p:xfrm>
          <a:off x="7647149" y="3144485"/>
          <a:ext cx="90646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5" name="Equation" r:id="rId18" imgW="507960" imgH="380880" progId="Equation.DSMT4">
                  <p:embed/>
                </p:oleObj>
              </mc:Choice>
              <mc:Fallback>
                <p:oleObj name="Equation" r:id="rId18" imgW="507960" imgH="380880" progId="Equation.DSMT4">
                  <p:embed/>
                  <p:pic>
                    <p:nvPicPr>
                      <p:cNvPr id="4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149" y="3144485"/>
                        <a:ext cx="906463" cy="6778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ángulo 47"/>
          <p:cNvSpPr/>
          <p:nvPr/>
        </p:nvSpPr>
        <p:spPr>
          <a:xfrm>
            <a:off x="177976" y="4200861"/>
            <a:ext cx="252287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 smtClean="0">
                <a:solidFill>
                  <a:schemeClr val="accent5">
                    <a:lumMod val="75000"/>
                  </a:schemeClr>
                </a:solidFill>
              </a:rPr>
              <a:t>Error de Aceleración:</a:t>
            </a:r>
            <a:endParaRPr lang="es-A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2700846" y="4216179"/>
            <a:ext cx="34831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>
                <a:solidFill>
                  <a:srgbClr val="C00000"/>
                </a:solidFill>
              </a:rPr>
              <a:t>La entrada es una parábola</a:t>
            </a:r>
            <a:endParaRPr lang="es-AR" sz="1600" i="1" dirty="0">
              <a:solidFill>
                <a:srgbClr val="C00000"/>
              </a:solidFill>
            </a:endParaRPr>
          </a:p>
        </p:txBody>
      </p:sp>
      <p:graphicFrame>
        <p:nvGraphicFramePr>
          <p:cNvPr id="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166993"/>
              </p:ext>
            </p:extLst>
          </p:nvPr>
        </p:nvGraphicFramePr>
        <p:xfrm>
          <a:off x="9051925" y="4593500"/>
          <a:ext cx="26257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6" name="Equation" r:id="rId20" imgW="1473120" imgH="342720" progId="Equation.DSMT4">
                  <p:embed/>
                </p:oleObj>
              </mc:Choice>
              <mc:Fallback>
                <p:oleObj name="Equation" r:id="rId20" imgW="1473120" imgH="342720" progId="Equation.DSMT4">
                  <p:embed/>
                  <p:pic>
                    <p:nvPicPr>
                      <p:cNvPr id="4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1925" y="4593500"/>
                        <a:ext cx="2625725" cy="61118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9035562" y="5196734"/>
            <a:ext cx="278564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rgbClr val="C00000"/>
              </a:buClr>
              <a:buSzPct val="95000"/>
              <a:defRPr/>
            </a:pPr>
            <a:r>
              <a:rPr lang="es-AR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s-AR" sz="16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s-AR" sz="1600" i="0" dirty="0" smtClean="0">
                <a:solidFill>
                  <a:srgbClr val="FF0000"/>
                </a:solidFill>
                <a:cs typeface="+mn-cs"/>
                <a:sym typeface="Symbol" panose="05050102010706020507" pitchFamily="18" charset="2"/>
              </a:rPr>
              <a:t>: </a:t>
            </a:r>
            <a:r>
              <a:rPr lang="es-AR" sz="1600" i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Cte. de error de aceleración</a:t>
            </a:r>
            <a:endParaRPr lang="es-AR" sz="1600" i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85784"/>
              </p:ext>
            </p:extLst>
          </p:nvPr>
        </p:nvGraphicFramePr>
        <p:xfrm>
          <a:off x="406400" y="4793525"/>
          <a:ext cx="30638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7" name="Equation" r:id="rId22" imgW="1828800" imgH="393480" progId="Equation.DSMT4">
                  <p:embed/>
                </p:oleObj>
              </mc:Choice>
              <mc:Fallback>
                <p:oleObj name="Equation" r:id="rId22" imgW="1828800" imgH="393480" progId="Equation.DSMT4">
                  <p:embed/>
                  <p:pic>
                    <p:nvPicPr>
                      <p:cNvPr id="45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793525"/>
                        <a:ext cx="30638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514709"/>
              </p:ext>
            </p:extLst>
          </p:nvPr>
        </p:nvGraphicFramePr>
        <p:xfrm>
          <a:off x="3694113" y="4745900"/>
          <a:ext cx="38671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8" name="Equation" r:id="rId24" imgW="2171520" imgH="419040" progId="Equation.DSMT4">
                  <p:embed/>
                </p:oleObj>
              </mc:Choice>
              <mc:Fallback>
                <p:oleObj name="Equation" r:id="rId24" imgW="2171520" imgH="419040" progId="Equation.DSMT4">
                  <p:embed/>
                  <p:pic>
                    <p:nvPicPr>
                      <p:cNvPr id="4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4745900"/>
                        <a:ext cx="3867150" cy="746125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9196"/>
              </p:ext>
            </p:extLst>
          </p:nvPr>
        </p:nvGraphicFramePr>
        <p:xfrm>
          <a:off x="7627938" y="4760188"/>
          <a:ext cx="9302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9" name="Equation" r:id="rId26" imgW="520560" imgH="380880" progId="Equation.DSMT4">
                  <p:embed/>
                </p:oleObj>
              </mc:Choice>
              <mc:Fallback>
                <p:oleObj name="Equation" r:id="rId26" imgW="520560" imgH="380880" progId="Equation.DSMT4">
                  <p:embed/>
                  <p:pic>
                    <p:nvPicPr>
                      <p:cNvPr id="4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7938" y="4760188"/>
                        <a:ext cx="930275" cy="6778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upo 54"/>
          <p:cNvGrpSpPr/>
          <p:nvPr/>
        </p:nvGrpSpPr>
        <p:grpSpPr>
          <a:xfrm>
            <a:off x="625475" y="5863537"/>
            <a:ext cx="10801200" cy="498089"/>
            <a:chOff x="695400" y="6243279"/>
            <a:chExt cx="10801200" cy="498089"/>
          </a:xfrm>
        </p:grpSpPr>
        <p:sp>
          <p:nvSpPr>
            <p:cNvPr id="56" name="Rectángulo 55"/>
            <p:cNvSpPr/>
            <p:nvPr/>
          </p:nvSpPr>
          <p:spPr>
            <a:xfrm>
              <a:off x="695400" y="6243279"/>
              <a:ext cx="10801200" cy="4980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7" name="Text Box 3"/>
            <p:cNvSpPr txBox="1">
              <a:spLocks noChangeArrowheads="1"/>
            </p:cNvSpPr>
            <p:nvPr/>
          </p:nvSpPr>
          <p:spPr bwMode="auto">
            <a:xfrm>
              <a:off x="884618" y="6307657"/>
              <a:ext cx="1042276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C00000"/>
                </a:buClr>
                <a:buSzPct val="95000"/>
                <a:defRPr/>
              </a:pPr>
              <a:r>
                <a:rPr lang="es-AR" b="1" i="0" u="sng" dirty="0" smtClean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Constantes de Error</a:t>
              </a:r>
              <a:r>
                <a:rPr lang="es-AR" b="1" i="0" dirty="0" smtClean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: </a:t>
              </a:r>
              <a:r>
                <a:rPr lang="es-AR" i="0" dirty="0" smtClean="0">
                  <a:solidFill>
                    <a:schemeClr val="accent6">
                      <a:lumMod val="50000"/>
                    </a:schemeClr>
                  </a:solidFill>
                  <a:cs typeface="+mn-cs"/>
                </a:rPr>
                <a:t>Cuanto mayor es el valor de la constante, menor es el error correspondiente.</a:t>
              </a:r>
            </a:p>
          </p:txBody>
        </p:sp>
      </p:grpSp>
      <p:sp>
        <p:nvSpPr>
          <p:cNvPr id="30" name="Rectángulo 29"/>
          <p:cNvSpPr/>
          <p:nvPr/>
        </p:nvSpPr>
        <p:spPr>
          <a:xfrm>
            <a:off x="191344" y="140068"/>
            <a:ext cx="11809312" cy="628756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s-ES_tradnl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Error en Estado Estacionario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6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267145" y="932057"/>
            <a:ext cx="167385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5">
                    <a:lumMod val="75000"/>
                  </a:schemeClr>
                </a:solidFill>
              </a:rPr>
              <a:t>Resumen:</a:t>
            </a:r>
            <a:endParaRPr lang="es-A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25</a:t>
            </a:fld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71805"/>
              </p:ext>
            </p:extLst>
          </p:nvPr>
        </p:nvGraphicFramePr>
        <p:xfrm>
          <a:off x="258839" y="1710848"/>
          <a:ext cx="11711196" cy="499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799">
                  <a:extLst>
                    <a:ext uri="{9D8B030D-6E8A-4147-A177-3AD203B41FA5}">
                      <a16:colId xmlns:a16="http://schemas.microsoft.com/office/drawing/2014/main" val="2938698602"/>
                    </a:ext>
                  </a:extLst>
                </a:gridCol>
                <a:gridCol w="2927799">
                  <a:extLst>
                    <a:ext uri="{9D8B030D-6E8A-4147-A177-3AD203B41FA5}">
                      <a16:colId xmlns:a16="http://schemas.microsoft.com/office/drawing/2014/main" val="4173791974"/>
                    </a:ext>
                  </a:extLst>
                </a:gridCol>
                <a:gridCol w="2927799">
                  <a:extLst>
                    <a:ext uri="{9D8B030D-6E8A-4147-A177-3AD203B41FA5}">
                      <a16:colId xmlns:a16="http://schemas.microsoft.com/office/drawing/2014/main" val="2248560402"/>
                    </a:ext>
                  </a:extLst>
                </a:gridCol>
                <a:gridCol w="2927799">
                  <a:extLst>
                    <a:ext uri="{9D8B030D-6E8A-4147-A177-3AD203B41FA5}">
                      <a16:colId xmlns:a16="http://schemas.microsoft.com/office/drawing/2014/main" val="2194141273"/>
                    </a:ext>
                  </a:extLst>
                </a:gridCol>
              </a:tblGrid>
              <a:tr h="998311">
                <a:tc>
                  <a:txBody>
                    <a:bodyPr/>
                    <a:lstStyle/>
                    <a:p>
                      <a:pPr algn="ctr"/>
                      <a:r>
                        <a:rPr lang="es-AR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endParaRPr lang="es-A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</a:t>
                      </a:r>
                      <a:endParaRPr lang="es-AR" sz="2800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AR" sz="2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Escalón</a:t>
                      </a:r>
                      <a:endParaRPr lang="es-AR" sz="2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</a:t>
                      </a:r>
                      <a:endParaRPr lang="es-AR" sz="2800" b="0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Rampa</a:t>
                      </a:r>
                      <a:endParaRPr lang="es-AR" sz="28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 Parábola </a:t>
                      </a:r>
                      <a:endParaRPr lang="es-A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5692955"/>
                  </a:ext>
                </a:extLst>
              </a:tr>
              <a:tr h="998311"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0</a:t>
                      </a:r>
                      <a:endParaRPr lang="es-A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19523"/>
                  </a:ext>
                </a:extLst>
              </a:tr>
              <a:tr h="9983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863266"/>
                  </a:ext>
                </a:extLst>
              </a:tr>
              <a:tr h="9983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70654"/>
                  </a:ext>
                </a:extLst>
              </a:tr>
              <a:tr h="9983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31801"/>
                  </a:ext>
                </a:extLst>
              </a:tr>
            </a:tbl>
          </a:graphicData>
        </a:graphic>
      </p:graphicFrame>
      <p:grpSp>
        <p:nvGrpSpPr>
          <p:cNvPr id="34" name="Grupo 33"/>
          <p:cNvGrpSpPr/>
          <p:nvPr/>
        </p:nvGrpSpPr>
        <p:grpSpPr>
          <a:xfrm>
            <a:off x="3306125" y="2790968"/>
            <a:ext cx="8265392" cy="3544935"/>
            <a:chOff x="3287688" y="2564904"/>
            <a:chExt cx="8265392" cy="3544935"/>
          </a:xfrm>
        </p:grpSpPr>
        <p:graphicFrame>
          <p:nvGraphicFramePr>
            <p:cNvPr id="3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600122"/>
                </p:ext>
              </p:extLst>
            </p:nvPr>
          </p:nvGraphicFramePr>
          <p:xfrm>
            <a:off x="3287688" y="2564904"/>
            <a:ext cx="2625725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1" name="Equation" r:id="rId4" imgW="1473120" imgH="444240" progId="Equation.DSMT4">
                    <p:embed/>
                  </p:oleObj>
                </mc:Choice>
                <mc:Fallback>
                  <p:oleObj name="Equation" r:id="rId4" imgW="1473120" imgH="444240" progId="Equation.DSMT4">
                    <p:embed/>
                    <p:pic>
                      <p:nvPicPr>
                        <p:cNvPr id="3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688" y="2564904"/>
                          <a:ext cx="2625725" cy="79057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0493102"/>
                </p:ext>
              </p:extLst>
            </p:nvPr>
          </p:nvGraphicFramePr>
          <p:xfrm>
            <a:off x="6680172" y="2756991"/>
            <a:ext cx="19653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2" name="Equation" r:id="rId6" imgW="1104840" imgH="228600" progId="Equation.DSMT4">
                    <p:embed/>
                  </p:oleObj>
                </mc:Choice>
                <mc:Fallback>
                  <p:oleObj name="Equation" r:id="rId6" imgW="1104840" imgH="228600" progId="Equation.DSMT4">
                    <p:embed/>
                    <p:pic>
                      <p:nvPicPr>
                        <p:cNvPr id="3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0172" y="2756991"/>
                          <a:ext cx="1965325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4297600"/>
                </p:ext>
              </p:extLst>
            </p:nvPr>
          </p:nvGraphicFramePr>
          <p:xfrm>
            <a:off x="3593282" y="3780756"/>
            <a:ext cx="2014537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3" name="Equation" r:id="rId8" imgW="1130040" imgH="241200" progId="Equation.DSMT4">
                    <p:embed/>
                  </p:oleObj>
                </mc:Choice>
                <mc:Fallback>
                  <p:oleObj name="Equation" r:id="rId8" imgW="1130040" imgH="241200" progId="Equation.DSMT4">
                    <p:embed/>
                    <p:pic>
                      <p:nvPicPr>
                        <p:cNvPr id="3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3282" y="3780756"/>
                          <a:ext cx="2014537" cy="42862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5413907"/>
                </p:ext>
              </p:extLst>
            </p:nvPr>
          </p:nvGraphicFramePr>
          <p:xfrm>
            <a:off x="3593282" y="4717653"/>
            <a:ext cx="2014537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4" name="Equation" r:id="rId10" imgW="1130040" imgH="241200" progId="Equation.DSMT4">
                    <p:embed/>
                  </p:oleObj>
                </mc:Choice>
                <mc:Fallback>
                  <p:oleObj name="Equation" r:id="rId10" imgW="1130040" imgH="241200" progId="Equation.DSMT4">
                    <p:embed/>
                    <p:pic>
                      <p:nvPicPr>
                        <p:cNvPr id="35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3282" y="4717653"/>
                          <a:ext cx="2014537" cy="42862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7431996"/>
                </p:ext>
              </p:extLst>
            </p:nvPr>
          </p:nvGraphicFramePr>
          <p:xfrm>
            <a:off x="6601590" y="3645024"/>
            <a:ext cx="2122488" cy="700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5" name="Equation" r:id="rId11" imgW="1193760" imgH="393480" progId="Equation.DSMT4">
                    <p:embed/>
                  </p:oleObj>
                </mc:Choice>
                <mc:Fallback>
                  <p:oleObj name="Equation" r:id="rId11" imgW="1193760" imgH="393480" progId="Equation.DSMT4">
                    <p:embed/>
                    <p:pic>
                      <p:nvPicPr>
                        <p:cNvPr id="3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1590" y="3645024"/>
                          <a:ext cx="2122488" cy="700088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4847374"/>
                </p:ext>
              </p:extLst>
            </p:nvPr>
          </p:nvGraphicFramePr>
          <p:xfrm>
            <a:off x="6680172" y="4728765"/>
            <a:ext cx="19653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6" name="Equation" r:id="rId13" imgW="1104840" imgH="228600" progId="Equation.DSMT4">
                    <p:embed/>
                  </p:oleObj>
                </mc:Choice>
                <mc:Fallback>
                  <p:oleObj name="Equation" r:id="rId13" imgW="1104840" imgH="228600" progId="Equation.DSMT4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0172" y="4728765"/>
                          <a:ext cx="1965325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3931472"/>
                </p:ext>
              </p:extLst>
            </p:nvPr>
          </p:nvGraphicFramePr>
          <p:xfrm>
            <a:off x="9486156" y="2756991"/>
            <a:ext cx="1989137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7" name="Equation" r:id="rId15" imgW="1117440" imgH="228600" progId="Equation.DSMT4">
                    <p:embed/>
                  </p:oleObj>
                </mc:Choice>
                <mc:Fallback>
                  <p:oleObj name="Equation" r:id="rId15" imgW="1117440" imgH="228600" progId="Equation.DSMT4">
                    <p:embed/>
                    <p:pic>
                      <p:nvPicPr>
                        <p:cNvPr id="3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6156" y="2756991"/>
                          <a:ext cx="1989137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013958"/>
                </p:ext>
              </p:extLst>
            </p:nvPr>
          </p:nvGraphicFramePr>
          <p:xfrm>
            <a:off x="9486156" y="3791868"/>
            <a:ext cx="1989137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8" name="Equation" r:id="rId17" imgW="1117440" imgH="228600" progId="Equation.DSMT4">
                    <p:embed/>
                  </p:oleObj>
                </mc:Choice>
                <mc:Fallback>
                  <p:oleObj name="Equation" r:id="rId17" imgW="1117440" imgH="228600" progId="Equation.DSMT4">
                    <p:embed/>
                    <p:pic>
                      <p:nvPicPr>
                        <p:cNvPr id="4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6156" y="3791868"/>
                          <a:ext cx="1989137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0306263"/>
                </p:ext>
              </p:extLst>
            </p:nvPr>
          </p:nvGraphicFramePr>
          <p:xfrm>
            <a:off x="9408368" y="4581128"/>
            <a:ext cx="21447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59" name="Equation" r:id="rId18" imgW="1206360" imgH="393480" progId="Equation.DSMT4">
                    <p:embed/>
                  </p:oleObj>
                </mc:Choice>
                <mc:Fallback>
                  <p:oleObj name="Equation" r:id="rId18" imgW="1206360" imgH="393480" progId="Equation.DSMT4">
                    <p:embed/>
                    <p:pic>
                      <p:nvPicPr>
                        <p:cNvPr id="4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8368" y="4581128"/>
                          <a:ext cx="2144712" cy="70167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5413907"/>
                </p:ext>
              </p:extLst>
            </p:nvPr>
          </p:nvGraphicFramePr>
          <p:xfrm>
            <a:off x="3593282" y="5681214"/>
            <a:ext cx="2014537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60" name="Equation" r:id="rId10" imgW="1130040" imgH="241200" progId="Equation.DSMT4">
                    <p:embed/>
                  </p:oleObj>
                </mc:Choice>
                <mc:Fallback>
                  <p:oleObj name="Equation" r:id="rId10" imgW="1130040" imgH="241200" progId="Equation.DSMT4">
                    <p:embed/>
                    <p:pic>
                      <p:nvPicPr>
                        <p:cNvPr id="6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3282" y="5681214"/>
                          <a:ext cx="2014537" cy="42862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4847374"/>
                </p:ext>
              </p:extLst>
            </p:nvPr>
          </p:nvGraphicFramePr>
          <p:xfrm>
            <a:off x="6680172" y="5692326"/>
            <a:ext cx="19653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61" name="Equation" r:id="rId13" imgW="1104840" imgH="228600" progId="Equation.DSMT4">
                    <p:embed/>
                  </p:oleObj>
                </mc:Choice>
                <mc:Fallback>
                  <p:oleObj name="Equation" r:id="rId13" imgW="1104840" imgH="228600" progId="Equation.DSMT4">
                    <p:embed/>
                    <p:pic>
                      <p:nvPicPr>
                        <p:cNvPr id="6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0172" y="5692326"/>
                          <a:ext cx="1965325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1092133"/>
                </p:ext>
              </p:extLst>
            </p:nvPr>
          </p:nvGraphicFramePr>
          <p:xfrm>
            <a:off x="9485926" y="5692136"/>
            <a:ext cx="19875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62" name="Equation" r:id="rId20" imgW="1117440" imgH="228600" progId="Equation.DSMT4">
                    <p:embed/>
                  </p:oleObj>
                </mc:Choice>
                <mc:Fallback>
                  <p:oleObj name="Equation" r:id="rId20" imgW="1117440" imgH="228600" progId="Equation.DSMT4">
                    <p:embed/>
                    <p:pic>
                      <p:nvPicPr>
                        <p:cNvPr id="65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5926" y="5692136"/>
                          <a:ext cx="1987550" cy="406400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Rectángulo 17"/>
          <p:cNvSpPr/>
          <p:nvPr/>
        </p:nvSpPr>
        <p:spPr>
          <a:xfrm>
            <a:off x="191344" y="140068"/>
            <a:ext cx="11809312" cy="628756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s-ES_tradnl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Error en Estado Estacionario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7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344" y="116632"/>
            <a:ext cx="11809312" cy="779737"/>
          </a:xfrm>
          <a:prstGeom prst="rect">
            <a:avLst/>
          </a:prstGeom>
          <a:solidFill>
            <a:srgbClr val="FF66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Bibliografía</a:t>
            </a:r>
          </a:p>
        </p:txBody>
      </p:sp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5"/>
            <a:ext cx="361108" cy="332656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26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91344" y="1124744"/>
            <a:ext cx="1180931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SISTEMAS DE CONTROL DIGITAL, 1ed, Benjamín </a:t>
            </a:r>
            <a:r>
              <a:rPr lang="es-AR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C</a:t>
            </a: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 </a:t>
            </a:r>
            <a:r>
              <a:rPr lang="es-AR" sz="2400" b="1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Kuo</a:t>
            </a: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- </a:t>
            </a:r>
            <a:r>
              <a:rPr lang="es-AR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Compañía </a:t>
            </a:r>
            <a:r>
              <a:rPr lang="es-A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Editorial Continental, </a:t>
            </a:r>
            <a:r>
              <a:rPr lang="es-AR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2002.</a:t>
            </a:r>
            <a:endParaRPr lang="es-A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SISTEMAS DE CONTROL DE TIEMPO DISCRETO, 2ed, </a:t>
            </a:r>
            <a:r>
              <a:rPr lang="es-AR" sz="2400" b="1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Katsuhiko</a:t>
            </a: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s-AR" sz="2400" b="1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Ogata</a:t>
            </a:r>
            <a:r>
              <a:rPr lang="es-AR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s-AR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- </a:t>
            </a:r>
            <a:r>
              <a:rPr lang="es-A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Prentice </a:t>
            </a:r>
            <a:r>
              <a:rPr lang="es-AR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Hall, 1996.</a:t>
            </a:r>
            <a:endParaRPr lang="es-A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627063" indent="-627063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27063" algn="l"/>
              </a:tabLst>
            </a:pPr>
            <a:r>
              <a:rPr lang="en-US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DIGITAL CONTROL ENGINEERING, ANALYSIS AND DESIGN, </a:t>
            </a:r>
            <a:r>
              <a:rPr lang="en-US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2ed - M. S. </a:t>
            </a:r>
            <a:r>
              <a:rPr lang="en-US" sz="2400" b="1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Fadali</a:t>
            </a:r>
            <a:r>
              <a:rPr lang="en-US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, A</a:t>
            </a:r>
            <a:r>
              <a:rPr lang="en-US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  <a:ea typeface="Times New Roman" panose="02020603050405020304" pitchFamily="18" charset="0"/>
              </a:rPr>
              <a:t>Visioli</a:t>
            </a:r>
            <a:r>
              <a:rPr lang="en-US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– Elsevier 2013.</a:t>
            </a:r>
            <a:endParaRPr lang="es-A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6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99743" y="946757"/>
            <a:ext cx="760369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Aproximación de Derivadas de una Ecuación Diferencial por Diferencias Finitas 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378835"/>
              </p:ext>
            </p:extLst>
          </p:nvPr>
        </p:nvGraphicFramePr>
        <p:xfrm>
          <a:off x="6482141" y="1898718"/>
          <a:ext cx="2145609" cy="7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37" name="Equation" r:id="rId3" imgW="1536480" imgH="571320" progId="Equation.DSMT4">
                  <p:embed/>
                </p:oleObj>
              </mc:Choice>
              <mc:Fallback>
                <p:oleObj name="Equation" r:id="rId3" imgW="15364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141" y="1898718"/>
                        <a:ext cx="2145609" cy="7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ángulo 5"/>
          <p:cNvSpPr/>
          <p:nvPr/>
        </p:nvSpPr>
        <p:spPr>
          <a:xfrm>
            <a:off x="6133807" y="2806348"/>
            <a:ext cx="5911913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1° método: </a:t>
            </a:r>
            <a:r>
              <a:rPr lang="es-AR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Backward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AR" sz="2000" b="1" dirty="0">
                <a:solidFill>
                  <a:schemeClr val="accent5">
                    <a:lumMod val="75000"/>
                  </a:schemeClr>
                </a:solidFill>
              </a:rPr>
              <a:t>o Diferencias hacia Atrás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78115" y="2054963"/>
            <a:ext cx="3248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Dinámica de un Proceso: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83651"/>
              </p:ext>
            </p:extLst>
          </p:nvPr>
        </p:nvGraphicFramePr>
        <p:xfrm>
          <a:off x="7207274" y="3462650"/>
          <a:ext cx="31035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38" name="Equation" r:id="rId5" imgW="2222280" imgH="634680" progId="Equation.DSMT4">
                  <p:embed/>
                </p:oleObj>
              </mc:Choice>
              <mc:Fallback>
                <p:oleObj name="Equation" r:id="rId5" imgW="22222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74" y="3462650"/>
                        <a:ext cx="310356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66544"/>
              </p:ext>
            </p:extLst>
          </p:nvPr>
        </p:nvGraphicFramePr>
        <p:xfrm>
          <a:off x="7207274" y="5482422"/>
          <a:ext cx="37957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39" name="Equation" r:id="rId7" imgW="2717640" imgH="571320" progId="Equation.DSMT4">
                  <p:embed/>
                </p:oleObj>
              </mc:Choice>
              <mc:Fallback>
                <p:oleObj name="Equation" r:id="rId7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74" y="5482422"/>
                        <a:ext cx="379571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670798"/>
              </p:ext>
            </p:extLst>
          </p:nvPr>
        </p:nvGraphicFramePr>
        <p:xfrm>
          <a:off x="7207274" y="4772156"/>
          <a:ext cx="3848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40" name="Equation" r:id="rId9" imgW="2755800" imgH="266400" progId="Equation.DSMT4">
                  <p:embed/>
                </p:oleObj>
              </mc:Choice>
              <mc:Fallback>
                <p:oleObj name="Equation" r:id="rId9" imgW="27558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74" y="4772156"/>
                        <a:ext cx="3848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8883771" y="2054963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(1)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0364337" y="3570542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1048380" y="567844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(3)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441" y="2621756"/>
            <a:ext cx="7104982" cy="3877200"/>
          </a:xfrm>
          <a:prstGeom prst="rect">
            <a:avLst/>
          </a:prstGeom>
        </p:spPr>
      </p:pic>
      <p:sp>
        <p:nvSpPr>
          <p:cNvPr id="16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56620" y="6420447"/>
            <a:ext cx="289100" cy="365125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3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90231" y="6386316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1343" y="1057974"/>
            <a:ext cx="109625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Mapeo de la región de estabilidad: Aproximación </a:t>
            </a:r>
            <a:r>
              <a:rPr lang="es-AR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Backward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o Diferencias hacia Atrás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387569" y="2980997"/>
            <a:ext cx="3595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8000"/>
                </a:solidFill>
              </a:rPr>
              <a:t>La región estable del plano-s se mapea en el plano-z en un círculo con centro en Re(</a:t>
            </a:r>
            <a:r>
              <a:rPr lang="es-AR" i="1" dirty="0" smtClean="0">
                <a:solidFill>
                  <a:srgbClr val="008000"/>
                </a:solidFill>
              </a:rPr>
              <a:t>z</a:t>
            </a:r>
            <a:r>
              <a:rPr lang="es-AR" dirty="0" smtClean="0">
                <a:solidFill>
                  <a:srgbClr val="008000"/>
                </a:solidFill>
              </a:rPr>
              <a:t>) = 0,5 e </a:t>
            </a:r>
            <a:r>
              <a:rPr lang="es-AR" dirty="0" err="1" smtClean="0">
                <a:solidFill>
                  <a:srgbClr val="008000"/>
                </a:solidFill>
              </a:rPr>
              <a:t>Im</a:t>
            </a:r>
            <a:r>
              <a:rPr lang="es-AR" dirty="0" smtClean="0">
                <a:solidFill>
                  <a:srgbClr val="008000"/>
                </a:solidFill>
              </a:rPr>
              <a:t>(</a:t>
            </a:r>
            <a:r>
              <a:rPr lang="es-AR" i="1" dirty="0" smtClean="0">
                <a:solidFill>
                  <a:srgbClr val="008000"/>
                </a:solidFill>
              </a:rPr>
              <a:t>z</a:t>
            </a:r>
            <a:r>
              <a:rPr lang="es-AR" dirty="0" smtClean="0">
                <a:solidFill>
                  <a:srgbClr val="008000"/>
                </a:solidFill>
              </a:rPr>
              <a:t>) = 0 y </a:t>
            </a:r>
            <a:r>
              <a:rPr lang="es-AR" dirty="0">
                <a:solidFill>
                  <a:srgbClr val="008000"/>
                </a:solidFill>
              </a:rPr>
              <a:t>de radio </a:t>
            </a:r>
            <a:r>
              <a:rPr lang="es-AR" dirty="0" smtClean="0">
                <a:solidFill>
                  <a:srgbClr val="008000"/>
                </a:solidFill>
              </a:rPr>
              <a:t>igual a 1/2.</a:t>
            </a:r>
            <a:endParaRPr lang="es-AR" dirty="0">
              <a:solidFill>
                <a:srgbClr val="008000"/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2024655" y="2118055"/>
            <a:ext cx="100540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Plano </a:t>
            </a:r>
            <a:r>
              <a:rPr lang="es-AR" b="1" i="1" dirty="0" smtClean="0">
                <a:solidFill>
                  <a:srgbClr val="C00000"/>
                </a:solidFill>
              </a:rPr>
              <a:t>s</a:t>
            </a:r>
            <a:endParaRPr lang="es-AR" b="1" i="1" dirty="0">
              <a:solidFill>
                <a:srgbClr val="C00000"/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191344" y="1746600"/>
            <a:ext cx="2109677" cy="4303713"/>
            <a:chOff x="191344" y="1584675"/>
            <a:chExt cx="2109677" cy="4303713"/>
          </a:xfrm>
        </p:grpSpPr>
        <p:sp>
          <p:nvSpPr>
            <p:cNvPr id="2" name="Rectángulo 1"/>
            <p:cNvSpPr/>
            <p:nvPr/>
          </p:nvSpPr>
          <p:spPr>
            <a:xfrm>
              <a:off x="381944" y="1854209"/>
              <a:ext cx="1496268" cy="3879841"/>
            </a:xfrm>
            <a:prstGeom prst="rect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accent6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191344" y="3771742"/>
              <a:ext cx="2109677" cy="10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1896318" y="1757713"/>
              <a:ext cx="0" cy="413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graphicFrame>
          <p:nvGraphicFramePr>
            <p:cNvPr id="47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1939180" y="1584675"/>
            <a:ext cx="320675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85" name="Equation" r:id="rId4" imgW="190440" imgH="177480" progId="Equation.DSMT4">
                    <p:embed/>
                  </p:oleObj>
                </mc:Choice>
                <mc:Fallback>
                  <p:oleObj name="Equation" r:id="rId4" imgW="19044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180" y="1584675"/>
                          <a:ext cx="320675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2064593" y="3834163"/>
            <a:ext cx="214312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86" name="Equation" r:id="rId6" imgW="126720" imgH="126720" progId="Equation.DSMT4">
                    <p:embed/>
                  </p:oleObj>
                </mc:Choice>
                <mc:Fallback>
                  <p:oleObj name="Equation" r:id="rId6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593" y="3834163"/>
                          <a:ext cx="214312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ángulo 10"/>
            <p:cNvSpPr/>
            <p:nvPr/>
          </p:nvSpPr>
          <p:spPr>
            <a:xfrm>
              <a:off x="439833" y="2795020"/>
              <a:ext cx="14080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1600" dirty="0" smtClean="0"/>
                <a:t>Región de Estabilidad</a:t>
              </a:r>
            </a:p>
            <a:p>
              <a:pPr algn="ctr"/>
              <a:r>
                <a:rPr lang="es-AR" sz="1600" dirty="0" smtClean="0"/>
                <a:t>Re(</a:t>
              </a:r>
              <a:r>
                <a:rPr lang="es-AR" sz="1600" i="1" dirty="0" smtClean="0"/>
                <a:t>s</a:t>
              </a:r>
              <a:r>
                <a:rPr lang="es-AR" sz="1600" dirty="0" smtClean="0"/>
                <a:t>) &lt; 0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782620" y="2371725"/>
            <a:ext cx="3511009" cy="2834562"/>
            <a:chOff x="5269337" y="1078925"/>
            <a:chExt cx="2249560" cy="1850873"/>
          </a:xfrm>
        </p:grpSpPr>
        <p:sp>
          <p:nvSpPr>
            <p:cNvPr id="71" name="Oval 9"/>
            <p:cNvSpPr>
              <a:spLocks noChangeArrowheads="1"/>
            </p:cNvSpPr>
            <p:nvPr/>
          </p:nvSpPr>
          <p:spPr bwMode="auto">
            <a:xfrm>
              <a:off x="6283382" y="1700133"/>
              <a:ext cx="720000" cy="720000"/>
            </a:xfrm>
            <a:prstGeom prst="ellipse">
              <a:avLst/>
            </a:prstGeom>
            <a:pattFill prst="wdUp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5561301" y="1338543"/>
              <a:ext cx="1440000" cy="144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auto">
            <a:xfrm>
              <a:off x="5269337" y="2058543"/>
              <a:ext cx="21137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6281301" y="1097280"/>
              <a:ext cx="0" cy="1832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lg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graphicFrame>
          <p:nvGraphicFramePr>
            <p:cNvPr id="56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7029929" y="1845025"/>
            <a:ext cx="1270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87" name="Equation" r:id="rId8" imgW="75960" imgH="126720" progId="Equation.DSMT4">
                    <p:embed/>
                  </p:oleObj>
                </mc:Choice>
                <mc:Fallback>
                  <p:oleObj name="Equation" r:id="rId8" imgW="7596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9929" y="1845025"/>
                          <a:ext cx="127000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5302731" y="1845818"/>
            <a:ext cx="257175" cy="211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88" name="Equation" r:id="rId10" imgW="152280" imgH="126720" progId="Equation.DSMT4">
                    <p:embed/>
                  </p:oleObj>
                </mc:Choice>
                <mc:Fallback>
                  <p:oleObj name="Equation" r:id="rId10" imgW="1522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2731" y="1845818"/>
                          <a:ext cx="257175" cy="211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1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4102482"/>
                </p:ext>
              </p:extLst>
            </p:nvPr>
          </p:nvGraphicFramePr>
          <p:xfrm>
            <a:off x="6318676" y="1078925"/>
            <a:ext cx="448558" cy="251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89" name="Equation" r:id="rId12" imgW="266400" imgH="152280" progId="Equation.DSMT4">
                    <p:embed/>
                  </p:oleObj>
                </mc:Choice>
                <mc:Fallback>
                  <p:oleObj name="Equation" r:id="rId12" imgW="26640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676" y="1078925"/>
                          <a:ext cx="448558" cy="2518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1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325686"/>
                </p:ext>
              </p:extLst>
            </p:nvPr>
          </p:nvGraphicFramePr>
          <p:xfrm>
            <a:off x="7047963" y="2074045"/>
            <a:ext cx="470934" cy="253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90" name="Equation" r:id="rId14" imgW="279360" imgH="152280" progId="Equation.DSMT4">
                    <p:embed/>
                  </p:oleObj>
                </mc:Choice>
                <mc:Fallback>
                  <p:oleObj name="Equation" r:id="rId14" imgW="27936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7963" y="2074045"/>
                          <a:ext cx="470934" cy="253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Conector recto 17"/>
            <p:cNvCxnSpPr/>
            <p:nvPr/>
          </p:nvCxnSpPr>
          <p:spPr>
            <a:xfrm>
              <a:off x="6643382" y="2007877"/>
              <a:ext cx="0" cy="997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6501238" y="2084241"/>
            <a:ext cx="298450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191" name="Equation" r:id="rId16" imgW="177480" imgH="152280" progId="Equation.DSMT4">
                    <p:embed/>
                  </p:oleObj>
                </mc:Choice>
                <mc:Fallback>
                  <p:oleObj name="Equation" r:id="rId16" imgW="1774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238" y="2084241"/>
                          <a:ext cx="298450" cy="255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0" name="Flecha derecha 139"/>
          <p:cNvSpPr/>
          <p:nvPr/>
        </p:nvSpPr>
        <p:spPr>
          <a:xfrm>
            <a:off x="2592985" y="3431695"/>
            <a:ext cx="2052684" cy="1003943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3" name="Rectángulo 142"/>
          <p:cNvSpPr/>
          <p:nvPr/>
        </p:nvSpPr>
        <p:spPr>
          <a:xfrm>
            <a:off x="4800974" y="2427441"/>
            <a:ext cx="99257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Plano </a:t>
            </a:r>
            <a:r>
              <a:rPr lang="es-AR" b="1" i="1" dirty="0" smtClean="0">
                <a:solidFill>
                  <a:schemeClr val="bg1"/>
                </a:solidFill>
              </a:rPr>
              <a:t>z</a:t>
            </a:r>
            <a:endParaRPr lang="es-AR" b="1" i="1" dirty="0">
              <a:solidFill>
                <a:schemeClr val="bg1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5672606" y="1678077"/>
            <a:ext cx="1638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Analizando: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052666"/>
              </p:ext>
            </p:extLst>
          </p:nvPr>
        </p:nvGraphicFramePr>
        <p:xfrm>
          <a:off x="7415213" y="1465263"/>
          <a:ext cx="39925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192" name="Equation" r:id="rId18" imgW="2857320" imgH="622080" progId="Equation.DSMT4">
                  <p:embed/>
                </p:oleObj>
              </mc:Choice>
              <mc:Fallback>
                <p:oleObj name="Equation" r:id="rId18" imgW="28573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5213" y="1465263"/>
                        <a:ext cx="39925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ángulo 67"/>
          <p:cNvSpPr/>
          <p:nvPr/>
        </p:nvSpPr>
        <p:spPr>
          <a:xfrm>
            <a:off x="2301021" y="5278320"/>
            <a:ext cx="9096193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Por lo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que un proceso estable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 el plano-s siempre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resultará estable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 el plano-z. Sin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embargo también, sistemas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 tiempo continuo inestables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pueden transformarse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sistemas de tiempo </a:t>
            </a:r>
            <a:r>
              <a:rPr lang="es-A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discreto </a:t>
            </a:r>
            <a:r>
              <a:rPr lang="es-A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estables.</a:t>
            </a:r>
            <a:endParaRPr lang="es-AR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6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834648"/>
              </p:ext>
            </p:extLst>
          </p:nvPr>
        </p:nvGraphicFramePr>
        <p:xfrm>
          <a:off x="2790070" y="2814446"/>
          <a:ext cx="11001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193" name="Equation" r:id="rId20" imgW="787320" imgH="571320" progId="Equation.DSMT4">
                  <p:embed/>
                </p:oleObj>
              </mc:Choice>
              <mc:Fallback>
                <p:oleObj name="Equation" r:id="rId20" imgW="7873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070" y="2814446"/>
                        <a:ext cx="1100137" cy="7921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ángulo 69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2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25" y="2663152"/>
            <a:ext cx="6127501" cy="366056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08796" y="1010676"/>
            <a:ext cx="760369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Aproximación de Derivadas de una Ecuación Diferencial por Diferencias Finitas 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939185"/>
              </p:ext>
            </p:extLst>
          </p:nvPr>
        </p:nvGraphicFramePr>
        <p:xfrm>
          <a:off x="7025349" y="1945997"/>
          <a:ext cx="2145609" cy="7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70" name="Equation" r:id="rId4" imgW="1536480" imgH="571320" progId="Equation.DSMT4">
                  <p:embed/>
                </p:oleObj>
              </mc:Choice>
              <mc:Fallback>
                <p:oleObj name="Equation" r:id="rId4" imgW="15364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5349" y="1945997"/>
                        <a:ext cx="2145609" cy="7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ángulo 5"/>
          <p:cNvSpPr/>
          <p:nvPr/>
        </p:nvSpPr>
        <p:spPr>
          <a:xfrm>
            <a:off x="5898619" y="2801991"/>
            <a:ext cx="6102036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2° Método: 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Forward 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o Diferencias hacia adelante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76056" y="2142054"/>
            <a:ext cx="3248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Dinámica de un Proceso: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35678"/>
              </p:ext>
            </p:extLst>
          </p:nvPr>
        </p:nvGraphicFramePr>
        <p:xfrm>
          <a:off x="6546371" y="3462650"/>
          <a:ext cx="31035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71" name="Equation" r:id="rId6" imgW="2222280" imgH="634680" progId="Equation.DSMT4">
                  <p:embed/>
                </p:oleObj>
              </mc:Choice>
              <mc:Fallback>
                <p:oleObj name="Equation" r:id="rId6" imgW="22222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371" y="3462650"/>
                        <a:ext cx="310356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578975"/>
              </p:ext>
            </p:extLst>
          </p:nvPr>
        </p:nvGraphicFramePr>
        <p:xfrm>
          <a:off x="6861489" y="5422621"/>
          <a:ext cx="37957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72" name="Equation" r:id="rId8" imgW="2717640" imgH="571320" progId="Equation.DSMT4">
                  <p:embed/>
                </p:oleObj>
              </mc:Choice>
              <mc:Fallback>
                <p:oleObj name="Equation" r:id="rId8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489" y="5422621"/>
                        <a:ext cx="379571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85222"/>
              </p:ext>
            </p:extLst>
          </p:nvPr>
        </p:nvGraphicFramePr>
        <p:xfrm>
          <a:off x="6861489" y="4697429"/>
          <a:ext cx="3848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73" name="Equation" r:id="rId10" imgW="2755800" imgH="266400" progId="Equation.DSMT4">
                  <p:embed/>
                </p:oleObj>
              </mc:Choice>
              <mc:Fallback>
                <p:oleObj name="Equation" r:id="rId10" imgW="27558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489" y="4697429"/>
                        <a:ext cx="3848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9305770" y="2132587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(1)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703434" y="3570542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702595" y="5618647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(3)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690231" y="6386316"/>
            <a:ext cx="361108" cy="365125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5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7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288" y="1958879"/>
            <a:ext cx="3062137" cy="3949573"/>
          </a:xfrm>
          <a:prstGeom prst="rect">
            <a:avLst/>
          </a:prstGeom>
        </p:spPr>
      </p:pic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443867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6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1343" y="932155"/>
            <a:ext cx="11288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Mapeo de la región de estabilidad: Aproximación 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Forward </a:t>
            </a:r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o Diferencias hacia Adelante</a:t>
            </a:r>
            <a:r>
              <a:rPr lang="es-AR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410749" y="2934506"/>
            <a:ext cx="3193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8000"/>
                </a:solidFill>
              </a:rPr>
              <a:t>La región estable del plano-s puede ser mapeada en el plano-z, tanto dentro como fuera del círculo unitario.</a:t>
            </a:r>
            <a:endParaRPr lang="es-AR" dirty="0">
              <a:solidFill>
                <a:srgbClr val="008000"/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2024655" y="2118055"/>
            <a:ext cx="100540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Plano </a:t>
            </a:r>
            <a:r>
              <a:rPr lang="es-AR" b="1" i="1" dirty="0" smtClean="0">
                <a:solidFill>
                  <a:srgbClr val="C00000"/>
                </a:solidFill>
              </a:rPr>
              <a:t>s</a:t>
            </a:r>
            <a:endParaRPr lang="es-AR" b="1" i="1" dirty="0">
              <a:solidFill>
                <a:srgbClr val="C00000"/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191344" y="1746600"/>
            <a:ext cx="2109677" cy="4303713"/>
            <a:chOff x="191344" y="1584675"/>
            <a:chExt cx="2109677" cy="4303713"/>
          </a:xfrm>
        </p:grpSpPr>
        <p:sp>
          <p:nvSpPr>
            <p:cNvPr id="2" name="Rectángulo 1"/>
            <p:cNvSpPr/>
            <p:nvPr/>
          </p:nvSpPr>
          <p:spPr>
            <a:xfrm>
              <a:off x="381944" y="1854209"/>
              <a:ext cx="1496268" cy="3879841"/>
            </a:xfrm>
            <a:prstGeom prst="rect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accent6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191344" y="3771742"/>
              <a:ext cx="2109677" cy="100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1896318" y="1757713"/>
              <a:ext cx="0" cy="413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graphicFrame>
          <p:nvGraphicFramePr>
            <p:cNvPr id="47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1939180" y="1584675"/>
            <a:ext cx="320675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802" name="Equation" r:id="rId5" imgW="190440" imgH="177480" progId="Equation.DSMT4">
                    <p:embed/>
                  </p:oleObj>
                </mc:Choice>
                <mc:Fallback>
                  <p:oleObj name="Equation" r:id="rId5" imgW="19044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180" y="1584675"/>
                          <a:ext cx="320675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1 Objeto"/>
            <p:cNvGraphicFramePr>
              <a:graphicFrameLocks noChangeAspect="1"/>
            </p:cNvGraphicFramePr>
            <p:nvPr>
              <p:extLst/>
            </p:nvPr>
          </p:nvGraphicFramePr>
          <p:xfrm>
            <a:off x="2064593" y="3834163"/>
            <a:ext cx="214312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6803" name="Equation" r:id="rId7" imgW="126720" imgH="126720" progId="Equation.DSMT4">
                    <p:embed/>
                  </p:oleObj>
                </mc:Choice>
                <mc:Fallback>
                  <p:oleObj name="Equation" r:id="rId7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593" y="3834163"/>
                          <a:ext cx="214312" cy="212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ángulo 10"/>
            <p:cNvSpPr/>
            <p:nvPr/>
          </p:nvSpPr>
          <p:spPr>
            <a:xfrm>
              <a:off x="439833" y="2795020"/>
              <a:ext cx="14080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1600" dirty="0" smtClean="0"/>
                <a:t>Región de Estabilidad</a:t>
              </a:r>
            </a:p>
            <a:p>
              <a:pPr algn="ctr"/>
              <a:r>
                <a:rPr lang="es-AR" sz="1600" dirty="0" smtClean="0"/>
                <a:t>Re(</a:t>
              </a:r>
              <a:r>
                <a:rPr lang="es-AR" sz="1600" i="1" dirty="0" smtClean="0"/>
                <a:t>s</a:t>
              </a:r>
              <a:r>
                <a:rPr lang="es-AR" sz="1600" dirty="0" smtClean="0"/>
                <a:t>) &lt; 0</a:t>
              </a:r>
            </a:p>
          </p:txBody>
        </p:sp>
      </p:grpSp>
      <p:sp>
        <p:nvSpPr>
          <p:cNvPr id="140" name="Flecha derecha 139"/>
          <p:cNvSpPr/>
          <p:nvPr/>
        </p:nvSpPr>
        <p:spPr>
          <a:xfrm>
            <a:off x="2592985" y="3431695"/>
            <a:ext cx="2052684" cy="1003943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3" name="Rectángulo 142"/>
          <p:cNvSpPr/>
          <p:nvPr/>
        </p:nvSpPr>
        <p:spPr>
          <a:xfrm>
            <a:off x="4108680" y="2121975"/>
            <a:ext cx="99257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Plano </a:t>
            </a:r>
            <a:r>
              <a:rPr lang="es-AR" b="1" i="1" dirty="0" smtClean="0">
                <a:solidFill>
                  <a:schemeClr val="bg1"/>
                </a:solidFill>
              </a:rPr>
              <a:t>z</a:t>
            </a:r>
            <a:endParaRPr lang="es-AR" b="1" i="1" dirty="0">
              <a:solidFill>
                <a:schemeClr val="bg1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6663216" y="1620713"/>
            <a:ext cx="1638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Analizando: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060512"/>
              </p:ext>
            </p:extLst>
          </p:nvPr>
        </p:nvGraphicFramePr>
        <p:xfrm>
          <a:off x="8437563" y="1397000"/>
          <a:ext cx="34417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804" name="Equation" r:id="rId9" imgW="2463480" imgH="622080" progId="Equation.DSMT4">
                  <p:embed/>
                </p:oleObj>
              </mc:Choice>
              <mc:Fallback>
                <p:oleObj name="Equation" r:id="rId9" imgW="2463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7563" y="1397000"/>
                        <a:ext cx="34417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ángulo 67"/>
          <p:cNvSpPr/>
          <p:nvPr/>
        </p:nvSpPr>
        <p:spPr>
          <a:xfrm>
            <a:off x="8192862" y="4470255"/>
            <a:ext cx="3616611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Por lo que, polos estables en el plano-s pueden  proporcionar polos inestables en el plano-z según sea el periodo de muestreo </a:t>
            </a:r>
            <a:r>
              <a:rPr lang="es-AR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s-AR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elegido.</a:t>
            </a:r>
            <a:endParaRPr lang="es-AR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516187"/>
              </p:ext>
            </p:extLst>
          </p:nvPr>
        </p:nvGraphicFramePr>
        <p:xfrm>
          <a:off x="2790070" y="2814446"/>
          <a:ext cx="11001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805" name="Equation" r:id="rId11" imgW="787320" imgH="571320" progId="Equation.DSMT4">
                  <p:embed/>
                </p:oleObj>
              </mc:Choice>
              <mc:Fallback>
                <p:oleObj name="Equation" r:id="rId11" imgW="7873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070" y="2814446"/>
                        <a:ext cx="1100137" cy="7921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ángulo 31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7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96641" y="860147"/>
            <a:ext cx="51255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Aproximación Rectangular de Integrales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233850"/>
              </p:ext>
            </p:extLst>
          </p:nvPr>
        </p:nvGraphicFramePr>
        <p:xfrm>
          <a:off x="549106" y="1306884"/>
          <a:ext cx="21288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3" name="Equation" r:id="rId3" imgW="1523880" imgH="571320" progId="Equation.DSMT4">
                  <p:embed/>
                </p:oleObj>
              </mc:Choice>
              <mc:Fallback>
                <p:oleObj name="Equation" r:id="rId3" imgW="15238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06" y="1306884"/>
                        <a:ext cx="21288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ángulo 27"/>
          <p:cNvSpPr/>
          <p:nvPr/>
        </p:nvSpPr>
        <p:spPr>
          <a:xfrm>
            <a:off x="2759435" y="1512535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accent5">
                    <a:lumMod val="75000"/>
                  </a:schemeClr>
                </a:solidFill>
              </a:rPr>
              <a:t>(1)</a:t>
            </a:r>
            <a:endParaRPr lang="es-A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3229393" y="1384685"/>
            <a:ext cx="8320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Integrando ambos miembros entre 0 y </a:t>
            </a:r>
            <a:r>
              <a:rPr lang="es-AR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AR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considerando que las CI pueden ser diferentes de 0:</a:t>
            </a:r>
            <a:endParaRPr lang="es-AR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97704"/>
              </p:ext>
            </p:extLst>
          </p:nvPr>
        </p:nvGraphicFramePr>
        <p:xfrm>
          <a:off x="6132707" y="2054029"/>
          <a:ext cx="445293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4" name="Equation" r:id="rId5" imgW="3187440" imgH="457200" progId="Equation.DSMT4">
                  <p:embed/>
                </p:oleObj>
              </mc:Choice>
              <mc:Fallback>
                <p:oleObj name="Equation" r:id="rId5" imgW="3187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707" y="2054029"/>
                        <a:ext cx="4452937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ángulo 30"/>
          <p:cNvSpPr/>
          <p:nvPr/>
        </p:nvSpPr>
        <p:spPr>
          <a:xfrm>
            <a:off x="5489643" y="2814668"/>
            <a:ext cx="6584089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AR" sz="2200" b="1" i="1" u="sng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Backward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integral entre 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 aproximarse por el área del rectángulo sombreado</a:t>
            </a:r>
            <a:endParaRPr lang="es-AR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049264"/>
              </p:ext>
            </p:extLst>
          </p:nvPr>
        </p:nvGraphicFramePr>
        <p:xfrm>
          <a:off x="7164428" y="3685936"/>
          <a:ext cx="32099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5" name="Equation" r:id="rId7" imgW="2298600" imgH="495000" progId="Equation.DSMT4">
                  <p:embed/>
                </p:oleObj>
              </mc:Choice>
              <mc:Fallback>
                <p:oleObj name="Equation" r:id="rId7" imgW="22986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428" y="3685936"/>
                        <a:ext cx="32099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37" y="2459772"/>
            <a:ext cx="5969804" cy="3586445"/>
          </a:xfrm>
          <a:prstGeom prst="rect">
            <a:avLst/>
          </a:prstGeom>
        </p:spPr>
      </p:pic>
      <p:graphicFrame>
        <p:nvGraphicFramePr>
          <p:cNvPr id="13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728054"/>
              </p:ext>
            </p:extLst>
          </p:nvPr>
        </p:nvGraphicFramePr>
        <p:xfrm>
          <a:off x="6294477" y="4513726"/>
          <a:ext cx="49498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6" name="Equation" r:id="rId10" imgW="3543120" imgH="266400" progId="Equation.DSMT4">
                  <p:embed/>
                </p:oleObj>
              </mc:Choice>
              <mc:Fallback>
                <p:oleObj name="Equation" r:id="rId10" imgW="35431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77" y="4513726"/>
                        <a:ext cx="49498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14291"/>
              </p:ext>
            </p:extLst>
          </p:nvPr>
        </p:nvGraphicFramePr>
        <p:xfrm>
          <a:off x="6158770" y="5373686"/>
          <a:ext cx="3370262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7" name="Equation" r:id="rId12" imgW="2412720" imgH="914400" progId="Equation.DSMT4">
                  <p:embed/>
                </p:oleObj>
              </mc:Choice>
              <mc:Fallback>
                <p:oleObj name="Equation" r:id="rId12" imgW="24127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770" y="5373686"/>
                        <a:ext cx="3370262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lecha derecha 16"/>
          <p:cNvSpPr/>
          <p:nvPr/>
        </p:nvSpPr>
        <p:spPr>
          <a:xfrm>
            <a:off x="9644987" y="5501382"/>
            <a:ext cx="719286" cy="606620"/>
          </a:xfrm>
          <a:prstGeom prst="rightArrow">
            <a:avLst>
              <a:gd name="adj1" fmla="val 47594"/>
              <a:gd name="adj2" fmla="val 55035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218818"/>
              </p:ext>
            </p:extLst>
          </p:nvPr>
        </p:nvGraphicFramePr>
        <p:xfrm>
          <a:off x="10480228" y="5373686"/>
          <a:ext cx="14176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8" name="Equation" r:id="rId14" imgW="1015920" imgH="622080" progId="Equation.DSMT4">
                  <p:embed/>
                </p:oleObj>
              </mc:Choice>
              <mc:Fallback>
                <p:oleObj name="Equation" r:id="rId14" imgW="10159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0228" y="5373686"/>
                        <a:ext cx="141763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lecha derecha 18"/>
          <p:cNvSpPr/>
          <p:nvPr/>
        </p:nvSpPr>
        <p:spPr>
          <a:xfrm rot="5400000">
            <a:off x="8131220" y="4732522"/>
            <a:ext cx="455910" cy="792256"/>
          </a:xfrm>
          <a:prstGeom prst="rightArrow">
            <a:avLst>
              <a:gd name="adj1" fmla="val 50000"/>
              <a:gd name="adj2" fmla="val 3808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Rectángulo 19"/>
          <p:cNvSpPr/>
          <p:nvPr/>
        </p:nvSpPr>
        <p:spPr>
          <a:xfrm>
            <a:off x="693893" y="5997920"/>
            <a:ext cx="512558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Rectangular </a:t>
            </a:r>
            <a:r>
              <a:rPr lang="es-AR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Backward</a:t>
            </a:r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 o Por Exceso</a:t>
            </a:r>
            <a:endParaRPr lang="es-A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429937" y="917695"/>
            <a:ext cx="51255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Aproximación Rectangular de Integrales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622031"/>
              </p:ext>
            </p:extLst>
          </p:nvPr>
        </p:nvGraphicFramePr>
        <p:xfrm>
          <a:off x="6711950" y="2457450"/>
          <a:ext cx="37782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37" name="Equation" r:id="rId3" imgW="2705040" imgH="495000" progId="Equation.DSMT4">
                  <p:embed/>
                </p:oleObj>
              </mc:Choice>
              <mc:Fallback>
                <p:oleObj name="Equation" r:id="rId3" imgW="27050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2457450"/>
                        <a:ext cx="37782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3" y="2323740"/>
            <a:ext cx="6127501" cy="3718467"/>
          </a:xfrm>
          <a:prstGeom prst="rect">
            <a:avLst/>
          </a:prstGeom>
        </p:spPr>
      </p:pic>
      <p:graphicFrame>
        <p:nvGraphicFramePr>
          <p:cNvPr id="1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14714"/>
              </p:ext>
            </p:extLst>
          </p:nvPr>
        </p:nvGraphicFramePr>
        <p:xfrm>
          <a:off x="510505" y="1613062"/>
          <a:ext cx="445293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38" name="Equation" r:id="rId6" imgW="3187440" imgH="457200" progId="Equation.DSMT4">
                  <p:embed/>
                </p:oleObj>
              </mc:Choice>
              <mc:Fallback>
                <p:oleObj name="Equation" r:id="rId6" imgW="3187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05" y="1613062"/>
                        <a:ext cx="4452937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43879"/>
              </p:ext>
            </p:extLst>
          </p:nvPr>
        </p:nvGraphicFramePr>
        <p:xfrm>
          <a:off x="5899389" y="3451986"/>
          <a:ext cx="57118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39" name="Equation" r:id="rId8" imgW="4089240" imgH="266400" progId="Equation.DSMT4">
                  <p:embed/>
                </p:oleObj>
              </mc:Choice>
              <mc:Fallback>
                <p:oleObj name="Equation" r:id="rId8" imgW="40892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389" y="3451986"/>
                        <a:ext cx="57118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155758"/>
              </p:ext>
            </p:extLst>
          </p:nvPr>
        </p:nvGraphicFramePr>
        <p:xfrm>
          <a:off x="6133625" y="4859338"/>
          <a:ext cx="3370263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40" name="Equation" r:id="rId10" imgW="2412720" imgH="914400" progId="Equation.DSMT4">
                  <p:embed/>
                </p:oleObj>
              </mc:Choice>
              <mc:Fallback>
                <p:oleObj name="Equation" r:id="rId10" imgW="24127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625" y="4859338"/>
                        <a:ext cx="3370263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lecha derecha 17"/>
          <p:cNvSpPr/>
          <p:nvPr/>
        </p:nvSpPr>
        <p:spPr>
          <a:xfrm>
            <a:off x="9647934" y="4991767"/>
            <a:ext cx="719286" cy="606620"/>
          </a:xfrm>
          <a:prstGeom prst="rightArrow">
            <a:avLst>
              <a:gd name="adj1" fmla="val 47594"/>
              <a:gd name="adj2" fmla="val 55035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64278"/>
              </p:ext>
            </p:extLst>
          </p:nvPr>
        </p:nvGraphicFramePr>
        <p:xfrm>
          <a:off x="10545236" y="4868799"/>
          <a:ext cx="14176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41" name="Equation" r:id="rId12" imgW="1015920" imgH="622080" progId="Equation.DSMT4">
                  <p:embed/>
                </p:oleObj>
              </mc:Choice>
              <mc:Fallback>
                <p:oleObj name="Equation" r:id="rId12" imgW="10159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5236" y="4868799"/>
                        <a:ext cx="141763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lecha derecha 19"/>
          <p:cNvSpPr/>
          <p:nvPr/>
        </p:nvSpPr>
        <p:spPr>
          <a:xfrm rot="5400000">
            <a:off x="7615202" y="3916875"/>
            <a:ext cx="678506" cy="792256"/>
          </a:xfrm>
          <a:prstGeom prst="rightArrow">
            <a:avLst>
              <a:gd name="adj1" fmla="val 50000"/>
              <a:gd name="adj2" fmla="val 3808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Rectángulo 20"/>
          <p:cNvSpPr/>
          <p:nvPr/>
        </p:nvSpPr>
        <p:spPr>
          <a:xfrm>
            <a:off x="5263480" y="1554299"/>
            <a:ext cx="6584089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AR" sz="22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integral entre 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 aproximarse por el área del rectángulo sombreado</a:t>
            </a:r>
            <a:endParaRPr lang="es-AR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98505" y="6000020"/>
            <a:ext cx="512558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Rectangular Forward o Por Defecto</a:t>
            </a:r>
            <a:endParaRPr lang="es-A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9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33"/>
          <p:cNvSpPr>
            <a:spLocks noGrp="1"/>
          </p:cNvSpPr>
          <p:nvPr>
            <p:ph type="sldNum" sz="quarter" idx="12"/>
          </p:nvPr>
        </p:nvSpPr>
        <p:spPr>
          <a:xfrm>
            <a:off x="11712624" y="6525344"/>
            <a:ext cx="361108" cy="365125"/>
          </a:xfrm>
        </p:spPr>
        <p:txBody>
          <a:bodyPr/>
          <a:lstStyle/>
          <a:p>
            <a:fld id="{88A92BC7-81EF-4C9F-8DB9-DCAAEE84F0FC}" type="slidenum">
              <a:rPr lang="es-ES" b="1" smtClean="0">
                <a:solidFill>
                  <a:schemeClr val="tx1"/>
                </a:solidFill>
              </a:rPr>
              <a:pPr/>
              <a:t>9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1" name="Rectángulo 30"/>
          <p:cNvSpPr/>
          <p:nvPr/>
        </p:nvSpPr>
        <p:spPr>
          <a:xfrm>
            <a:off x="191343" y="166613"/>
            <a:ext cx="11809312" cy="583704"/>
          </a:xfrm>
          <a:prstGeom prst="rect">
            <a:avLst/>
          </a:prstGeom>
          <a:solidFill>
            <a:srgbClr val="0000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Aproximación Discreta de Funciones de Transferencia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3429937" y="917695"/>
            <a:ext cx="51255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Aproximación Rectangular de Integrales</a:t>
            </a:r>
            <a:endParaRPr lang="es-A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0" y="2488878"/>
            <a:ext cx="5374041" cy="3227377"/>
          </a:xfrm>
          <a:prstGeom prst="rect">
            <a:avLst/>
          </a:prstGeom>
        </p:spPr>
      </p:pic>
      <p:graphicFrame>
        <p:nvGraphicFramePr>
          <p:cNvPr id="3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151797"/>
              </p:ext>
            </p:extLst>
          </p:nvPr>
        </p:nvGraphicFramePr>
        <p:xfrm>
          <a:off x="6095999" y="2898789"/>
          <a:ext cx="49133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24" name="Equation" r:id="rId5" imgW="3517560" imgH="571320" progId="Equation.DSMT4">
                  <p:embed/>
                </p:oleObj>
              </mc:Choice>
              <mc:Fallback>
                <p:oleObj name="Equation" r:id="rId5" imgW="3517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2898789"/>
                        <a:ext cx="49133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59401"/>
              </p:ext>
            </p:extLst>
          </p:nvPr>
        </p:nvGraphicFramePr>
        <p:xfrm>
          <a:off x="510505" y="1613062"/>
          <a:ext cx="445293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25" name="Equation" r:id="rId7" imgW="3187440" imgH="457200" progId="Equation.DSMT4">
                  <p:embed/>
                </p:oleObj>
              </mc:Choice>
              <mc:Fallback>
                <p:oleObj name="Equation" r:id="rId7" imgW="3187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05" y="1613062"/>
                        <a:ext cx="4452937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ángulo 37"/>
          <p:cNvSpPr/>
          <p:nvPr/>
        </p:nvSpPr>
        <p:spPr>
          <a:xfrm>
            <a:off x="5263481" y="1554299"/>
            <a:ext cx="6044298" cy="11079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aproximación </a:t>
            </a:r>
            <a:r>
              <a:rPr lang="es-AR" sz="22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Trapezoidal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integral entre 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sz="2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 aproximarse por el área del trapecio sombreado</a:t>
            </a:r>
            <a:endParaRPr lang="es-AR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389603"/>
              </p:ext>
            </p:extLst>
          </p:nvPr>
        </p:nvGraphicFramePr>
        <p:xfrm>
          <a:off x="4799755" y="3804277"/>
          <a:ext cx="7200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26" name="Equation" r:id="rId9" imgW="5155920" imgH="571320" progId="Equation.DSMT4">
                  <p:embed/>
                </p:oleObj>
              </mc:Choice>
              <mc:Fallback>
                <p:oleObj name="Equation" r:id="rId9" imgW="5155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755" y="3804277"/>
                        <a:ext cx="72009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39149"/>
              </p:ext>
            </p:extLst>
          </p:nvPr>
        </p:nvGraphicFramePr>
        <p:xfrm>
          <a:off x="5857080" y="5308310"/>
          <a:ext cx="26955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27" name="Equation" r:id="rId11" imgW="1930320" imgH="914400" progId="Equation.DSMT4">
                  <p:embed/>
                </p:oleObj>
              </mc:Choice>
              <mc:Fallback>
                <p:oleObj name="Equation" r:id="rId11" imgW="1930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080" y="5308310"/>
                        <a:ext cx="2695575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Flecha derecha 40"/>
          <p:cNvSpPr/>
          <p:nvPr/>
        </p:nvSpPr>
        <p:spPr>
          <a:xfrm>
            <a:off x="8820000" y="5412945"/>
            <a:ext cx="719286" cy="606620"/>
          </a:xfrm>
          <a:prstGeom prst="rightArrow">
            <a:avLst>
              <a:gd name="adj1" fmla="val 47594"/>
              <a:gd name="adj2" fmla="val 55035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4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598743"/>
              </p:ext>
            </p:extLst>
          </p:nvPr>
        </p:nvGraphicFramePr>
        <p:xfrm>
          <a:off x="9806631" y="5311828"/>
          <a:ext cx="17018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28" name="Equation" r:id="rId13" imgW="1218960" imgH="622080" progId="Equation.DSMT4">
                  <p:embed/>
                </p:oleObj>
              </mc:Choice>
              <mc:Fallback>
                <p:oleObj name="Equation" r:id="rId13" imgW="12189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6631" y="5311828"/>
                        <a:ext cx="170180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Flecha derecha 42"/>
          <p:cNvSpPr/>
          <p:nvPr/>
        </p:nvSpPr>
        <p:spPr>
          <a:xfrm rot="5400000">
            <a:off x="7331292" y="4556246"/>
            <a:ext cx="678506" cy="792256"/>
          </a:xfrm>
          <a:prstGeom prst="rightArrow">
            <a:avLst>
              <a:gd name="adj1" fmla="val 50000"/>
              <a:gd name="adj2" fmla="val 3808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Rectángulo 43"/>
          <p:cNvSpPr/>
          <p:nvPr/>
        </p:nvSpPr>
        <p:spPr>
          <a:xfrm>
            <a:off x="789886" y="5868837"/>
            <a:ext cx="444020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Aproximación Trapezoidal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Bilineal o de </a:t>
            </a:r>
            <a:r>
              <a:rPr lang="es-AR" sz="2000" b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Tustin</a:t>
            </a:r>
            <a:endParaRPr lang="es-A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6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46027</TotalTime>
  <Words>1858</Words>
  <Application>Microsoft Office PowerPoint</Application>
  <PresentationFormat>Panorámica</PresentationFormat>
  <Paragraphs>215</Paragraphs>
  <Slides>26</Slides>
  <Notes>11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Wingdings</vt:lpstr>
      <vt:lpstr>Diseño predeterminado</vt:lpstr>
      <vt:lpstr>Equation</vt:lpstr>
      <vt:lpstr>Presentación de PowerPoint</vt:lpstr>
      <vt:lpstr>Temas de la Unidad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FB</cp:lastModifiedBy>
  <cp:revision>2928</cp:revision>
  <dcterms:created xsi:type="dcterms:W3CDTF">2010-05-23T14:28:12Z</dcterms:created>
  <dcterms:modified xsi:type="dcterms:W3CDTF">2022-09-06T21:44:30Z</dcterms:modified>
</cp:coreProperties>
</file>