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1"/>
  </p:notesMasterIdLst>
  <p:handoutMasterIdLst>
    <p:handoutMasterId r:id="rId32"/>
  </p:handoutMasterIdLst>
  <p:sldIdLst>
    <p:sldId id="498" r:id="rId2"/>
    <p:sldId id="832" r:id="rId3"/>
    <p:sldId id="814" r:id="rId4"/>
    <p:sldId id="815" r:id="rId5"/>
    <p:sldId id="816" r:id="rId6"/>
    <p:sldId id="831" r:id="rId7"/>
    <p:sldId id="820" r:id="rId8"/>
    <p:sldId id="827" r:id="rId9"/>
    <p:sldId id="824" r:id="rId10"/>
    <p:sldId id="817" r:id="rId11"/>
    <p:sldId id="819" r:id="rId12"/>
    <p:sldId id="818" r:id="rId13"/>
    <p:sldId id="822" r:id="rId14"/>
    <p:sldId id="833" r:id="rId15"/>
    <p:sldId id="825" r:id="rId16"/>
    <p:sldId id="823" r:id="rId17"/>
    <p:sldId id="826" r:id="rId18"/>
    <p:sldId id="835" r:id="rId19"/>
    <p:sldId id="836" r:id="rId20"/>
    <p:sldId id="837" r:id="rId21"/>
    <p:sldId id="838" r:id="rId22"/>
    <p:sldId id="839" r:id="rId23"/>
    <p:sldId id="783" r:id="rId24"/>
    <p:sldId id="840" r:id="rId25"/>
    <p:sldId id="841" r:id="rId26"/>
    <p:sldId id="842" r:id="rId27"/>
    <p:sldId id="844" r:id="rId28"/>
    <p:sldId id="843" r:id="rId29"/>
    <p:sldId id="766" r:id="rId30"/>
  </p:sldIdLst>
  <p:sldSz cx="12192000" cy="6858000"/>
  <p:notesSz cx="7315200" cy="9601200"/>
  <p:defaultTextStyle>
    <a:defPPr>
      <a:defRPr lang="en-US"/>
    </a:defPPr>
    <a:lvl1pPr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1pPr>
    <a:lvl2pPr marL="457200"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2pPr>
    <a:lvl3pPr marL="914400"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3pPr>
    <a:lvl4pPr marL="1371600"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4pPr>
    <a:lvl5pPr marL="1828800"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8000"/>
    <a:srgbClr val="CCECFF"/>
    <a:srgbClr val="FFFF00"/>
    <a:srgbClr val="FF3300"/>
    <a:srgbClr val="0033CC"/>
    <a:srgbClr val="0000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6" autoAdjust="0"/>
    <p:restoredTop sz="92555" autoAdjust="0"/>
  </p:normalViewPr>
  <p:slideViewPr>
    <p:cSldViewPr snapToGrid="0">
      <p:cViewPr varScale="1">
        <p:scale>
          <a:sx n="77" d="100"/>
          <a:sy n="77" d="100"/>
        </p:scale>
        <p:origin x="488" y="60"/>
      </p:cViewPr>
      <p:guideLst>
        <p:guide orient="horz" pos="4319"/>
        <p:guide pos="7679"/>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300" y="93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83.wmf"/><Relationship Id="rId5" Type="http://schemas.openxmlformats.org/officeDocument/2006/relationships/image" Target="../media/image85.wmf"/><Relationship Id="rId4"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945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buFont typeface="Wingdings" pitchFamily="2" charset="2"/>
              <a:buChar char="§"/>
              <a:defRPr sz="1300" b="0"/>
            </a:lvl1pPr>
          </a:lstStyle>
          <a:p>
            <a:pPr>
              <a:defRPr/>
            </a:pPr>
            <a:endParaRPr lang="pt-BR"/>
          </a:p>
        </p:txBody>
      </p:sp>
      <p:sp>
        <p:nvSpPr>
          <p:cNvPr id="65945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buFont typeface="Wingdings" pitchFamily="2" charset="2"/>
              <a:buChar char="§"/>
              <a:defRPr sz="1300" b="0"/>
            </a:lvl1pPr>
          </a:lstStyle>
          <a:p>
            <a:pPr>
              <a:defRPr/>
            </a:pPr>
            <a:endParaRPr lang="pt-BR"/>
          </a:p>
        </p:txBody>
      </p:sp>
      <p:sp>
        <p:nvSpPr>
          <p:cNvPr id="65946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buFont typeface="Wingdings" pitchFamily="2" charset="2"/>
              <a:buChar char="§"/>
              <a:defRPr sz="1300" b="0"/>
            </a:lvl1pPr>
          </a:lstStyle>
          <a:p>
            <a:pPr>
              <a:defRPr/>
            </a:pPr>
            <a:endParaRPr lang="pt-BR"/>
          </a:p>
        </p:txBody>
      </p:sp>
      <p:sp>
        <p:nvSpPr>
          <p:cNvPr id="65946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buFont typeface="Wingdings" pitchFamily="2" charset="2"/>
              <a:buChar char="§"/>
              <a:defRPr sz="1300" b="0"/>
            </a:lvl1pPr>
          </a:lstStyle>
          <a:p>
            <a:pPr>
              <a:defRPr/>
            </a:pPr>
            <a:fld id="{A4421841-FAB6-43F5-AB5C-459987A4EAFD}" type="slidenum">
              <a:rPr lang="pt-BR"/>
              <a:pPr>
                <a:defRPr/>
              </a:pPr>
              <a:t>‹Nº›</a:t>
            </a:fld>
            <a:endParaRPr lang="pt-BR"/>
          </a:p>
        </p:txBody>
      </p:sp>
    </p:spTree>
    <p:extLst>
      <p:ext uri="{BB962C8B-B14F-4D97-AF65-F5344CB8AC3E}">
        <p14:creationId xmlns:p14="http://schemas.microsoft.com/office/powerpoint/2010/main" val="3420653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buClr>
                <a:schemeClr val="tx1"/>
              </a:buClr>
              <a:buFont typeface="Wingdings" pitchFamily="2" charset="2"/>
              <a:buChar char="•"/>
              <a:defRPr sz="1300" b="0"/>
            </a:lvl1pPr>
          </a:lstStyle>
          <a:p>
            <a:pPr>
              <a:defRPr/>
            </a:pPr>
            <a:endParaRPr lang="en-US"/>
          </a:p>
        </p:txBody>
      </p:sp>
      <p:sp>
        <p:nvSpPr>
          <p:cNvPr id="5939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buClr>
                <a:schemeClr val="tx1"/>
              </a:buClr>
              <a:buFont typeface="Wingdings" pitchFamily="2" charset="2"/>
              <a:buChar char="•"/>
              <a:defRPr sz="1300" b="0"/>
            </a:lvl1pPr>
          </a:lstStyle>
          <a:p>
            <a:pPr>
              <a:defRPr/>
            </a:pPr>
            <a:endParaRPr lang="en-US"/>
          </a:p>
        </p:txBody>
      </p:sp>
      <p:sp>
        <p:nvSpPr>
          <p:cNvPr id="4915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5939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buClr>
                <a:schemeClr val="tx1"/>
              </a:buClr>
              <a:buFont typeface="Wingdings" pitchFamily="2" charset="2"/>
              <a:buChar char="•"/>
              <a:defRPr sz="1300" b="0"/>
            </a:lvl1pPr>
          </a:lstStyle>
          <a:p>
            <a:pPr>
              <a:defRPr/>
            </a:pPr>
            <a:endParaRPr lang="en-US"/>
          </a:p>
        </p:txBody>
      </p:sp>
      <p:sp>
        <p:nvSpPr>
          <p:cNvPr id="5939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buClr>
                <a:schemeClr val="tx1"/>
              </a:buClr>
              <a:buFont typeface="Wingdings" pitchFamily="2" charset="2"/>
              <a:buChar char="•"/>
              <a:defRPr sz="1300" b="0"/>
            </a:lvl1pPr>
          </a:lstStyle>
          <a:p>
            <a:pPr>
              <a:defRPr/>
            </a:pPr>
            <a:fld id="{8620A52C-6307-4052-81E3-B3DD37BD31AA}" type="slidenum">
              <a:rPr lang="en-US"/>
              <a:pPr>
                <a:defRPr/>
              </a:pPr>
              <a:t>‹Nº›</a:t>
            </a:fld>
            <a:endParaRPr lang="en-US"/>
          </a:p>
        </p:txBody>
      </p:sp>
    </p:spTree>
    <p:extLst>
      <p:ext uri="{BB962C8B-B14F-4D97-AF65-F5344CB8AC3E}">
        <p14:creationId xmlns:p14="http://schemas.microsoft.com/office/powerpoint/2010/main" val="893419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3EE1AFB5-98E2-47F9-920C-02125B566EE5}" type="slidenum">
              <a:rPr lang="en-US" sz="1300" b="0"/>
              <a:pPr eaLnBrk="1" hangingPunct="1"/>
              <a:t>1</a:t>
            </a:fld>
            <a:endParaRPr lang="en-US" sz="1300" b="0"/>
          </a:p>
        </p:txBody>
      </p:sp>
      <p:sp>
        <p:nvSpPr>
          <p:cNvPr id="50179" name="Rectangle 2"/>
          <p:cNvSpPr>
            <a:spLocks noGrp="1" noRot="1" noChangeAspect="1" noChangeArrowheads="1" noTextEdit="1"/>
          </p:cNvSpPr>
          <p:nvPr>
            <p:ph type="sldImg"/>
          </p:nvPr>
        </p:nvSpPr>
        <p:spPr>
          <a:xfrm>
            <a:off x="457200" y="720725"/>
            <a:ext cx="6400800" cy="3600450"/>
          </a:xfrm>
          <a:ln/>
        </p:spPr>
      </p:sp>
      <p:sp>
        <p:nvSpPr>
          <p:cNvPr id="675843" name="Rectangle 3"/>
          <p:cNvSpPr>
            <a:spLocks noGrp="1" noChangeArrowheads="1"/>
          </p:cNvSpPr>
          <p:nvPr>
            <p:ph type="body" idx="1"/>
          </p:nvPr>
        </p:nvSpPr>
        <p:spPr/>
        <p:txBody>
          <a:bodyPr/>
          <a:lstStyle/>
          <a:p>
            <a:pPr>
              <a:defRPr/>
            </a:pPr>
            <a:endParaRPr kumimoji="0" lang="es-AR" smtClean="0">
              <a:effectLst>
                <a:outerShdw blurRad="38100" dist="38100" dir="2700000" algn="tl">
                  <a:srgbClr val="C0C0C0"/>
                </a:outerShdw>
              </a:effectLst>
            </a:endParaRPr>
          </a:p>
        </p:txBody>
      </p:sp>
    </p:spTree>
    <p:extLst>
      <p:ext uri="{BB962C8B-B14F-4D97-AF65-F5344CB8AC3E}">
        <p14:creationId xmlns:p14="http://schemas.microsoft.com/office/powerpoint/2010/main" val="217522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11</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24394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12</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73175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13</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73157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14</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592808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15</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426950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16</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55927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17</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701235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18</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850095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19</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252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20</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420760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3</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09005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21</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2939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22</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68371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4</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22029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5</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68014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6</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729353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7</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84832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8</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2269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9</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9090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9ABF108A-F28C-4EA4-AA85-8454F5AF0B37}" type="slidenum">
              <a:rPr lang="en-US" sz="1300" b="0"/>
              <a:pPr algn="r" eaLnBrk="1" hangingPunct="1">
                <a:buClr>
                  <a:schemeClr val="tx1"/>
                </a:buClr>
                <a:buFont typeface="Wingdings" pitchFamily="2" charset="2"/>
                <a:buChar char="•"/>
              </a:pPr>
              <a:t>10</a:t>
            </a:fld>
            <a:endParaRPr lang="en-US" sz="1300" b="0"/>
          </a:p>
        </p:txBody>
      </p:sp>
      <p:sp>
        <p:nvSpPr>
          <p:cNvPr id="77827" name="Rectangle 2"/>
          <p:cNvSpPr>
            <a:spLocks noGrp="1" noRot="1" noChangeAspect="1" noChangeArrowheads="1" noTextEdit="1"/>
          </p:cNvSpPr>
          <p:nvPr>
            <p:ph type="sldImg"/>
          </p:nvPr>
        </p:nvSpPr>
        <p:spPr>
          <a:xfrm>
            <a:off x="457200" y="720725"/>
            <a:ext cx="64008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405224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Line 40"/>
          <p:cNvSpPr>
            <a:spLocks noChangeShapeType="1"/>
          </p:cNvSpPr>
          <p:nvPr/>
        </p:nvSpPr>
        <p:spPr bwMode="auto">
          <a:xfrm>
            <a:off x="355600" y="3262313"/>
            <a:ext cx="11353800" cy="0"/>
          </a:xfrm>
          <a:prstGeom prst="line">
            <a:avLst/>
          </a:prstGeom>
          <a:noFill/>
          <a:ln w="57150" cap="sq">
            <a:solidFill>
              <a:srgbClr val="FF3300"/>
            </a:solidFill>
            <a:round/>
            <a:headEnd type="none" w="sm" len="sm"/>
            <a:tailEnd type="none" w="sm" len="sm"/>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AR" sz="2800"/>
          </a:p>
        </p:txBody>
      </p:sp>
      <p:sp>
        <p:nvSpPr>
          <p:cNvPr id="28706" name="Rectangle 34"/>
          <p:cNvSpPr>
            <a:spLocks noGrp="1" noChangeArrowheads="1"/>
          </p:cNvSpPr>
          <p:nvPr>
            <p:ph type="ctrTitle" sz="quarter"/>
          </p:nvPr>
        </p:nvSpPr>
        <p:spPr>
          <a:xfrm>
            <a:off x="0" y="2209800"/>
            <a:ext cx="12192000" cy="1143000"/>
          </a:xfrm>
        </p:spPr>
        <p:txBody>
          <a:bodyPr anchor="b"/>
          <a:lstStyle>
            <a:lvl1pPr>
              <a:defRPr/>
            </a:lvl1pPr>
          </a:lstStyle>
          <a:p>
            <a:r>
              <a:rPr lang="en-US"/>
              <a:t>Click to edit Master title style</a:t>
            </a:r>
          </a:p>
        </p:txBody>
      </p:sp>
      <p:sp>
        <p:nvSpPr>
          <p:cNvPr id="28707" name="Rectangle 35"/>
          <p:cNvSpPr>
            <a:spLocks noGrp="1" noChangeArrowheads="1"/>
          </p:cNvSpPr>
          <p:nvPr>
            <p:ph type="subTitle" sz="quarter" idx="1"/>
          </p:nvPr>
        </p:nvSpPr>
        <p:spPr>
          <a:xfrm>
            <a:off x="0" y="3886200"/>
            <a:ext cx="12192000" cy="1752600"/>
          </a:xfrm>
        </p:spPr>
        <p:txBody>
          <a:bodyPr lIns="92075" tIns="46038" rIns="92075" bIns="46038"/>
          <a:lstStyle>
            <a:lvl1pPr marL="0" indent="0" algn="ctr">
              <a:buFont typeface="Wingdings" pitchFamily="2" charset="2"/>
              <a:buNone/>
              <a:defRPr/>
            </a:lvl1pPr>
          </a:lstStyle>
          <a:p>
            <a:r>
              <a:rPr lang="pt-BR"/>
              <a:t>Click to</a:t>
            </a:r>
            <a:r>
              <a:rPr lang="en-US"/>
              <a:t> edit Master subtitle style</a:t>
            </a:r>
          </a:p>
        </p:txBody>
      </p:sp>
      <p:sp>
        <p:nvSpPr>
          <p:cNvPr id="5" name="Rectangle 36"/>
          <p:cNvSpPr>
            <a:spLocks noGrp="1" noChangeArrowheads="1"/>
          </p:cNvSpPr>
          <p:nvPr>
            <p:ph type="dt" sz="quarter" idx="10"/>
          </p:nvPr>
        </p:nvSpPr>
        <p:spPr bwMode="auto">
          <a:xfrm>
            <a:off x="1524000" y="6248400"/>
            <a:ext cx="2540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a:spcBef>
                <a:spcPct val="0"/>
              </a:spcBef>
              <a:buClrTx/>
              <a:buSzTx/>
              <a:buFontTx/>
              <a:buNone/>
              <a:defRPr sz="1400" b="0">
                <a:solidFill>
                  <a:srgbClr val="FFFFFF"/>
                </a:solidFill>
                <a:latin typeface="Times New Roman" pitchFamily="18" charset="0"/>
              </a:defRPr>
            </a:lvl1pPr>
          </a:lstStyle>
          <a:p>
            <a:pPr>
              <a:defRPr/>
            </a:pPr>
            <a:endParaRPr lang="en-US"/>
          </a:p>
        </p:txBody>
      </p:sp>
      <p:sp>
        <p:nvSpPr>
          <p:cNvPr id="6" name="Rectangle 37"/>
          <p:cNvSpPr>
            <a:spLocks noGrp="1" noChangeArrowheads="1"/>
          </p:cNvSpPr>
          <p:nvPr>
            <p:ph type="ftr" sz="quarter" idx="11"/>
          </p:nvPr>
        </p:nvSpPr>
        <p:spPr bwMode="auto">
          <a:xfrm>
            <a:off x="4775200" y="6248400"/>
            <a:ext cx="38608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spcBef>
                <a:spcPct val="0"/>
              </a:spcBef>
              <a:buClrTx/>
              <a:buSzTx/>
              <a:buFontTx/>
              <a:buNone/>
              <a:defRPr sz="1400" b="0">
                <a:solidFill>
                  <a:srgbClr val="FFFFFF"/>
                </a:solidFill>
                <a:latin typeface="Times New Roman" pitchFamily="18" charset="0"/>
              </a:defRPr>
            </a:lvl1pPr>
          </a:lstStyle>
          <a:p>
            <a:pPr>
              <a:defRPr/>
            </a:pPr>
            <a:r>
              <a:rPr lang="en-US"/>
              <a:t>Dr. Ing. Fernando Botterón - GID-IE - FI - UNaM</a:t>
            </a:r>
          </a:p>
        </p:txBody>
      </p:sp>
      <p:sp>
        <p:nvSpPr>
          <p:cNvPr id="7" name="Rectangle 38"/>
          <p:cNvSpPr>
            <a:spLocks noGrp="1" noChangeArrowheads="1"/>
          </p:cNvSpPr>
          <p:nvPr>
            <p:ph type="sldNum" sz="quarter" idx="12"/>
          </p:nvPr>
        </p:nvSpPr>
        <p:spPr bwMode="auto">
          <a:xfrm>
            <a:off x="9347200" y="6248400"/>
            <a:ext cx="2540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spcBef>
                <a:spcPct val="0"/>
              </a:spcBef>
              <a:buClrTx/>
              <a:buSzTx/>
              <a:buFontTx/>
              <a:buNone/>
              <a:defRPr sz="1400" b="0">
                <a:solidFill>
                  <a:srgbClr val="FFFFFF"/>
                </a:solidFill>
                <a:latin typeface="Times New Roman" pitchFamily="18" charset="0"/>
              </a:defRPr>
            </a:lvl1pPr>
          </a:lstStyle>
          <a:p>
            <a:pPr>
              <a:defRPr/>
            </a:pPr>
            <a:fld id="{AF8493C5-0FC3-4C66-BB56-61B2A24C4C7D}" type="slidenum">
              <a:rPr lang="en-US"/>
              <a:pPr>
                <a:defRPr/>
              </a:pPr>
              <a:t>‹Nº›</a:t>
            </a:fld>
            <a:endParaRPr lang="en-US"/>
          </a:p>
        </p:txBody>
      </p:sp>
    </p:spTree>
    <p:extLst>
      <p:ext uri="{BB962C8B-B14F-4D97-AF65-F5344CB8AC3E}">
        <p14:creationId xmlns:p14="http://schemas.microsoft.com/office/powerpoint/2010/main" val="15506171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8775148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96917" y="19050"/>
            <a:ext cx="2995083" cy="6305550"/>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209551" y="19050"/>
            <a:ext cx="8784167" cy="63055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26047647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209552" y="19050"/>
            <a:ext cx="11982449" cy="6305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2193899508"/>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37930169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8669233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1559984" y="1143000"/>
            <a:ext cx="5213349"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6976533" y="1143000"/>
            <a:ext cx="52154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20109513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8720185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Tree>
    <p:extLst>
      <p:ext uri="{BB962C8B-B14F-4D97-AF65-F5344CB8AC3E}">
        <p14:creationId xmlns:p14="http://schemas.microsoft.com/office/powerpoint/2010/main" val="13335459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320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2411198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3737348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7682" name="Rectangle 34"/>
          <p:cNvSpPr>
            <a:spLocks noGrp="1" noChangeArrowheads="1"/>
          </p:cNvSpPr>
          <p:nvPr>
            <p:ph type="title"/>
          </p:nvPr>
        </p:nvSpPr>
        <p:spPr bwMode="auto">
          <a:xfrm>
            <a:off x="209552" y="19050"/>
            <a:ext cx="11982449" cy="8572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8"/>
          <p:cNvSpPr>
            <a:spLocks noGrp="1" noChangeArrowheads="1"/>
          </p:cNvSpPr>
          <p:nvPr>
            <p:ph type="body" idx="1"/>
          </p:nvPr>
        </p:nvSpPr>
        <p:spPr bwMode="auto">
          <a:xfrm>
            <a:off x="1559984" y="1143000"/>
            <a:ext cx="1063201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3"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ransition/>
  <p:hf sldNum="0" hdr="0" dt="0"/>
  <p:txStyles>
    <p:titleStyle>
      <a:lvl1pPr algn="ctr" rtl="0" eaLnBrk="0" fontAlgn="base" hangingPunct="0">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0000"/>
        </a:buClr>
        <a:buSzPct val="95000"/>
        <a:buFont typeface="Wingdings" pitchFamily="2" charset="2"/>
        <a:buChar char="ü"/>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95000"/>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rgbClr val="FF0000"/>
        </a:buClr>
        <a:buSzPct val="95000"/>
        <a:buChar char="•"/>
        <a:defRPr sz="2200">
          <a:solidFill>
            <a:schemeClr val="tx1"/>
          </a:solidFill>
          <a:latin typeface="+mn-lt"/>
        </a:defRPr>
      </a:lvl3pPr>
      <a:lvl4pPr marL="1600200" indent="-228600" algn="l" rtl="0" eaLnBrk="0" fontAlgn="base" hangingPunct="0">
        <a:spcBef>
          <a:spcPct val="20000"/>
        </a:spcBef>
        <a:spcAft>
          <a:spcPct val="0"/>
        </a:spcAft>
        <a:buClr>
          <a:schemeClr val="tx1"/>
        </a:buClr>
        <a:buSzPct val="95000"/>
        <a:buFont typeface="Wingdings" pitchFamily="2" charset="2"/>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95000"/>
        <a:buFont typeface="Wingdings" pitchFamily="2" charset="2"/>
        <a:defRPr sz="2000">
          <a:solidFill>
            <a:schemeClr val="tx1"/>
          </a:solidFill>
          <a:latin typeface="+mn-lt"/>
        </a:defRPr>
      </a:lvl5pPr>
      <a:lvl6pPr marL="25146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6pPr>
      <a:lvl7pPr marL="29718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7pPr>
      <a:lvl8pPr marL="34290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8pPr>
      <a:lvl9pPr marL="38862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Layout" Target="../slideLayouts/slideLayout7.xml"/><Relationship Id="rId7" Type="http://schemas.openxmlformats.org/officeDocument/2006/relationships/image" Target="../media/image26.emf"/><Relationship Id="rId12" Type="http://schemas.openxmlformats.org/officeDocument/2006/relationships/image" Target="../media/image22.w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16.bin"/><Relationship Id="rId5" Type="http://schemas.openxmlformats.org/officeDocument/2006/relationships/oleObject" Target="../embeddings/oleObject15.bin"/><Relationship Id="rId10" Type="http://schemas.openxmlformats.org/officeDocument/2006/relationships/image" Target="../media/image29.emf"/><Relationship Id="rId4" Type="http://schemas.openxmlformats.org/officeDocument/2006/relationships/notesSlide" Target="../notesSlides/notesSlide9.xml"/><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slideLayout" Target="../slideLayouts/slideLayout7.xml"/><Relationship Id="rId7" Type="http://schemas.openxmlformats.org/officeDocument/2006/relationships/oleObject" Target="../embeddings/oleObject17.bin"/><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2.bin"/><Relationship Id="rId3" Type="http://schemas.openxmlformats.org/officeDocument/2006/relationships/slideLayout" Target="../slideLayouts/slideLayout7.xml"/><Relationship Id="rId7" Type="http://schemas.openxmlformats.org/officeDocument/2006/relationships/oleObject" Target="../embeddings/oleObject19.bin"/><Relationship Id="rId12" Type="http://schemas.openxmlformats.org/officeDocument/2006/relationships/image" Target="../media/image36.w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33.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image" Target="../media/image38.emf"/><Relationship Id="rId10" Type="http://schemas.openxmlformats.org/officeDocument/2006/relationships/image" Target="../media/image35.wmf"/><Relationship Id="rId4" Type="http://schemas.openxmlformats.org/officeDocument/2006/relationships/notesSlide" Target="../notesSlides/notesSlide11.xml"/><Relationship Id="rId9" Type="http://schemas.openxmlformats.org/officeDocument/2006/relationships/oleObject" Target="../embeddings/oleObject20.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2.wmf"/><Relationship Id="rId3" Type="http://schemas.openxmlformats.org/officeDocument/2006/relationships/slideLayout" Target="../slideLayouts/slideLayout7.xml"/><Relationship Id="rId7" Type="http://schemas.openxmlformats.org/officeDocument/2006/relationships/oleObject" Target="../embeddings/oleObject24.bin"/><Relationship Id="rId12" Type="http://schemas.openxmlformats.org/officeDocument/2006/relationships/oleObject" Target="../embeddings/oleObject26.bin"/><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9.wmf"/><Relationship Id="rId11" Type="http://schemas.openxmlformats.org/officeDocument/2006/relationships/image" Target="../media/image41.wmf"/><Relationship Id="rId5" Type="http://schemas.openxmlformats.org/officeDocument/2006/relationships/oleObject" Target="../embeddings/oleObject23.bin"/><Relationship Id="rId10" Type="http://schemas.openxmlformats.org/officeDocument/2006/relationships/oleObject" Target="../embeddings/oleObject25.bin"/><Relationship Id="rId4" Type="http://schemas.openxmlformats.org/officeDocument/2006/relationships/notesSlide" Target="../notesSlides/notesSlide12.xml"/><Relationship Id="rId9" Type="http://schemas.openxmlformats.org/officeDocument/2006/relationships/image" Target="../media/image43.emf"/></Relationships>
</file>

<file path=ppt/slides/_rels/slide1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slideLayout" Target="../slideLayouts/slideLayout7.xml"/><Relationship Id="rId7" Type="http://schemas.openxmlformats.org/officeDocument/2006/relationships/image" Target="../media/image44.emf"/><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27.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2.bin"/><Relationship Id="rId3" Type="http://schemas.openxmlformats.org/officeDocument/2006/relationships/slideLayout" Target="../slideLayouts/slideLayout7.xml"/><Relationship Id="rId7" Type="http://schemas.openxmlformats.org/officeDocument/2006/relationships/oleObject" Target="../embeddings/oleObject29.bin"/><Relationship Id="rId12" Type="http://schemas.openxmlformats.org/officeDocument/2006/relationships/image" Target="../media/image49.wmf"/><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46.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48.wmf"/><Relationship Id="rId4" Type="http://schemas.openxmlformats.org/officeDocument/2006/relationships/notesSlide" Target="../notesSlides/notesSlide15.xml"/><Relationship Id="rId9" Type="http://schemas.openxmlformats.org/officeDocument/2006/relationships/oleObject" Target="../embeddings/oleObject30.bin"/><Relationship Id="rId14" Type="http://schemas.openxmlformats.org/officeDocument/2006/relationships/image" Target="../media/image50.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51.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slideLayout" Target="../slideLayouts/slideLayout7.xml"/><Relationship Id="rId7" Type="http://schemas.openxmlformats.org/officeDocument/2006/relationships/image" Target="../media/image52.wmf"/><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oleObject" Target="../embeddings/oleObject33.bin"/><Relationship Id="rId5" Type="http://schemas.openxmlformats.org/officeDocument/2006/relationships/image" Target="../media/image54.emf"/><Relationship Id="rId4" Type="http://schemas.openxmlformats.org/officeDocument/2006/relationships/notesSlide" Target="../notesSlides/notesSlide17.xml"/><Relationship Id="rId9" Type="http://schemas.openxmlformats.org/officeDocument/2006/relationships/image" Target="../media/image5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38.bin"/><Relationship Id="rId18" Type="http://schemas.openxmlformats.org/officeDocument/2006/relationships/image" Target="../media/image60.wmf"/><Relationship Id="rId26" Type="http://schemas.openxmlformats.org/officeDocument/2006/relationships/image" Target="../media/image64.wmf"/><Relationship Id="rId3" Type="http://schemas.openxmlformats.org/officeDocument/2006/relationships/slideLayout" Target="../slideLayouts/slideLayout7.xml"/><Relationship Id="rId21" Type="http://schemas.openxmlformats.org/officeDocument/2006/relationships/oleObject" Target="../embeddings/oleObject42.bin"/><Relationship Id="rId7" Type="http://schemas.openxmlformats.org/officeDocument/2006/relationships/image" Target="../media/image55.wmf"/><Relationship Id="rId12" Type="http://schemas.openxmlformats.org/officeDocument/2006/relationships/image" Target="../media/image68.e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tags" Target="../tags/tag17.xml"/><Relationship Id="rId16" Type="http://schemas.openxmlformats.org/officeDocument/2006/relationships/image" Target="../media/image59.wmf"/><Relationship Id="rId20" Type="http://schemas.openxmlformats.org/officeDocument/2006/relationships/image" Target="../media/image61.wmf"/><Relationship Id="rId29" Type="http://schemas.openxmlformats.org/officeDocument/2006/relationships/oleObject" Target="../embeddings/oleObject46.bin"/><Relationship Id="rId1" Type="http://schemas.openxmlformats.org/officeDocument/2006/relationships/vmlDrawing" Target="../drawings/vmlDrawing14.vml"/><Relationship Id="rId6" Type="http://schemas.openxmlformats.org/officeDocument/2006/relationships/oleObject" Target="../embeddings/oleObject35.bin"/><Relationship Id="rId11" Type="http://schemas.openxmlformats.org/officeDocument/2006/relationships/image" Target="../media/image57.wmf"/><Relationship Id="rId24" Type="http://schemas.openxmlformats.org/officeDocument/2006/relationships/image" Target="../media/image63.wmf"/><Relationship Id="rId5" Type="http://schemas.openxmlformats.org/officeDocument/2006/relationships/image" Target="../media/image67.emf"/><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65.wmf"/><Relationship Id="rId10" Type="http://schemas.openxmlformats.org/officeDocument/2006/relationships/oleObject" Target="../embeddings/oleObject37.bin"/><Relationship Id="rId19" Type="http://schemas.openxmlformats.org/officeDocument/2006/relationships/oleObject" Target="../embeddings/oleObject41.bin"/><Relationship Id="rId4" Type="http://schemas.openxmlformats.org/officeDocument/2006/relationships/notesSlide" Target="../notesSlides/notesSlide18.xml"/><Relationship Id="rId9" Type="http://schemas.openxmlformats.org/officeDocument/2006/relationships/image" Target="../media/image56.wmf"/><Relationship Id="rId14" Type="http://schemas.openxmlformats.org/officeDocument/2006/relationships/image" Target="../media/image58.wmf"/><Relationship Id="rId22" Type="http://schemas.openxmlformats.org/officeDocument/2006/relationships/image" Target="../media/image62.wmf"/><Relationship Id="rId27" Type="http://schemas.openxmlformats.org/officeDocument/2006/relationships/oleObject" Target="../embeddings/oleObject45.bin"/><Relationship Id="rId30" Type="http://schemas.openxmlformats.org/officeDocument/2006/relationships/image" Target="../media/image6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51.bin"/><Relationship Id="rId3" Type="http://schemas.openxmlformats.org/officeDocument/2006/relationships/slideLayout" Target="../slideLayouts/slideLayout7.xml"/><Relationship Id="rId7" Type="http://schemas.openxmlformats.org/officeDocument/2006/relationships/oleObject" Target="../embeddings/oleObject48.bin"/><Relationship Id="rId12" Type="http://schemas.openxmlformats.org/officeDocument/2006/relationships/image" Target="../media/image71.wmf"/><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69.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57.wmf"/><Relationship Id="rId4" Type="http://schemas.openxmlformats.org/officeDocument/2006/relationships/notesSlide" Target="../notesSlides/notesSlide19.xml"/><Relationship Id="rId9" Type="http://schemas.openxmlformats.org/officeDocument/2006/relationships/oleObject" Target="../embeddings/oleObject49.bin"/><Relationship Id="rId14" Type="http://schemas.openxmlformats.org/officeDocument/2006/relationships/image" Target="../media/image72.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9.wmf"/><Relationship Id="rId3" Type="http://schemas.openxmlformats.org/officeDocument/2006/relationships/oleObject" Target="../embeddings/oleObject52.bin"/><Relationship Id="rId7" Type="http://schemas.openxmlformats.org/officeDocument/2006/relationships/image" Target="../media/image82.emf"/><Relationship Id="rId12" Type="http://schemas.openxmlformats.org/officeDocument/2006/relationships/oleObject" Target="../embeddings/oleObject56.bin"/><Relationship Id="rId17" Type="http://schemas.openxmlformats.org/officeDocument/2006/relationships/image" Target="../media/image81.wmf"/><Relationship Id="rId2" Type="http://schemas.openxmlformats.org/officeDocument/2006/relationships/slideLayout" Target="../slideLayouts/slideLayout7.xml"/><Relationship Id="rId16" Type="http://schemas.openxmlformats.org/officeDocument/2006/relationships/oleObject" Target="../embeddings/oleObject58.bin"/><Relationship Id="rId1" Type="http://schemas.openxmlformats.org/officeDocument/2006/relationships/vmlDrawing" Target="../drawings/vmlDrawing16.vml"/><Relationship Id="rId6" Type="http://schemas.openxmlformats.org/officeDocument/2006/relationships/image" Target="../media/image76.wmf"/><Relationship Id="rId11" Type="http://schemas.openxmlformats.org/officeDocument/2006/relationships/image" Target="../media/image78.wmf"/><Relationship Id="rId5" Type="http://schemas.openxmlformats.org/officeDocument/2006/relationships/oleObject" Target="../embeddings/oleObject53.bin"/><Relationship Id="rId15" Type="http://schemas.openxmlformats.org/officeDocument/2006/relationships/image" Target="../media/image80.wmf"/><Relationship Id="rId10" Type="http://schemas.openxmlformats.org/officeDocument/2006/relationships/oleObject" Target="../embeddings/oleObject55.bin"/><Relationship Id="rId4" Type="http://schemas.openxmlformats.org/officeDocument/2006/relationships/image" Target="../media/image75.wmf"/><Relationship Id="rId9" Type="http://schemas.openxmlformats.org/officeDocument/2006/relationships/image" Target="../media/image77.wmf"/><Relationship Id="rId14" Type="http://schemas.openxmlformats.org/officeDocument/2006/relationships/oleObject" Target="../embeddings/oleObject5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5.wmf"/><Relationship Id="rId3" Type="http://schemas.openxmlformats.org/officeDocument/2006/relationships/oleObject" Target="../embeddings/oleObject59.bin"/><Relationship Id="rId7" Type="http://schemas.openxmlformats.org/officeDocument/2006/relationships/image" Target="../media/image77.wmf"/><Relationship Id="rId12"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60.bin"/><Relationship Id="rId11" Type="http://schemas.openxmlformats.org/officeDocument/2006/relationships/image" Target="../media/image84.wmf"/><Relationship Id="rId5" Type="http://schemas.openxmlformats.org/officeDocument/2006/relationships/image" Target="../media/image82.emf"/><Relationship Id="rId10" Type="http://schemas.openxmlformats.org/officeDocument/2006/relationships/oleObject" Target="../embeddings/oleObject62.bin"/><Relationship Id="rId4" Type="http://schemas.openxmlformats.org/officeDocument/2006/relationships/image" Target="../media/image83.wmf"/><Relationship Id="rId9" Type="http://schemas.openxmlformats.org/officeDocument/2006/relationships/image" Target="../media/image78.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oleObject" Target="../embeddings/oleObject64.bin"/><Relationship Id="rId7" Type="http://schemas.openxmlformats.org/officeDocument/2006/relationships/image" Target="../media/image90.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7.wmf"/><Relationship Id="rId11" Type="http://schemas.openxmlformats.org/officeDocument/2006/relationships/image" Target="../media/image89.wmf"/><Relationship Id="rId5" Type="http://schemas.openxmlformats.org/officeDocument/2006/relationships/oleObject" Target="../embeddings/oleObject65.bin"/><Relationship Id="rId10" Type="http://schemas.openxmlformats.org/officeDocument/2006/relationships/oleObject" Target="../embeddings/oleObject67.bin"/><Relationship Id="rId4" Type="http://schemas.openxmlformats.org/officeDocument/2006/relationships/image" Target="../media/image86.wmf"/><Relationship Id="rId9" Type="http://schemas.openxmlformats.org/officeDocument/2006/relationships/image" Target="../media/image88.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oleObject" Target="../embeddings/oleObject68.bin"/><Relationship Id="rId7" Type="http://schemas.openxmlformats.org/officeDocument/2006/relationships/image" Target="../media/image94.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2.wmf"/><Relationship Id="rId5" Type="http://schemas.openxmlformats.org/officeDocument/2006/relationships/oleObject" Target="../embeddings/oleObject69.bin"/><Relationship Id="rId4" Type="http://schemas.openxmlformats.org/officeDocument/2006/relationships/image" Target="../media/image91.wmf"/><Relationship Id="rId9" Type="http://schemas.openxmlformats.org/officeDocument/2006/relationships/image" Target="../media/image9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9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image" Target="../media/image8.emf"/><Relationship Id="rId12" Type="http://schemas.openxmlformats.org/officeDocument/2006/relationships/image" Target="../media/image4.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2.bin"/><Relationship Id="rId5" Type="http://schemas.openxmlformats.org/officeDocument/2006/relationships/image" Target="../media/image6.emf"/><Relationship Id="rId10" Type="http://schemas.openxmlformats.org/officeDocument/2006/relationships/image" Target="../media/image3.wmf"/><Relationship Id="rId4" Type="http://schemas.openxmlformats.org/officeDocument/2006/relationships/notesSlide" Target="../notesSlides/notesSlide2.xml"/><Relationship Id="rId9" Type="http://schemas.openxmlformats.org/officeDocument/2006/relationships/oleObject" Target="../embeddings/oleObject1.bin"/><Relationship Id="rId1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7.xml"/><Relationship Id="rId7" Type="http://schemas.openxmlformats.org/officeDocument/2006/relationships/image" Target="../media/image10.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e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9.bin"/><Relationship Id="rId3" Type="http://schemas.openxmlformats.org/officeDocument/2006/relationships/slideLayout" Target="../slideLayouts/slideLayout7.xml"/><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notesSlide" Target="../notesSlides/notesSlide4.xml"/><Relationship Id="rId9" Type="http://schemas.openxmlformats.org/officeDocument/2006/relationships/oleObject" Target="../embeddings/oleObject7.bin"/><Relationship Id="rId14"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7.xml"/><Relationship Id="rId7" Type="http://schemas.openxmlformats.org/officeDocument/2006/relationships/oleObject" Target="../embeddings/oleObject12.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notesSlide" Target="../notesSlides/notesSlide7.xml"/><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7.xml"/><Relationship Id="rId7" Type="http://schemas.openxmlformats.org/officeDocument/2006/relationships/image" Target="../media/image22.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4.emf"/><Relationship Id="rId4" Type="http://schemas.openxmlformats.org/officeDocument/2006/relationships/notesSlide" Target="../notesSlides/notesSlide8.xml"/><Relationship Id="rId9"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3" descr="logo solo"/>
          <p:cNvPicPr>
            <a:picLocks noChangeAspect="1" noChangeArrowheads="1"/>
          </p:cNvPicPr>
          <p:nvPr/>
        </p:nvPicPr>
        <p:blipFill>
          <a:blip r:embed="rId3"/>
          <a:srcRect/>
          <a:stretch>
            <a:fillRect/>
          </a:stretch>
        </p:blipFill>
        <p:spPr bwMode="auto">
          <a:xfrm>
            <a:off x="8832304" y="332657"/>
            <a:ext cx="2784476" cy="1103312"/>
          </a:xfrm>
          <a:prstGeom prst="rect">
            <a:avLst/>
          </a:prstGeom>
          <a:noFill/>
          <a:ln w="9525">
            <a:noFill/>
            <a:miter lim="800000"/>
            <a:headEnd/>
            <a:tailEnd/>
          </a:ln>
        </p:spPr>
      </p:pic>
      <p:grpSp>
        <p:nvGrpSpPr>
          <p:cNvPr id="11" name="Group 15"/>
          <p:cNvGrpSpPr>
            <a:grpSpLocks/>
          </p:cNvGrpSpPr>
          <p:nvPr/>
        </p:nvGrpSpPr>
        <p:grpSpPr bwMode="auto">
          <a:xfrm>
            <a:off x="479376" y="414904"/>
            <a:ext cx="2880320" cy="1065391"/>
            <a:chOff x="113" y="214"/>
            <a:chExt cx="1539" cy="568"/>
          </a:xfrm>
        </p:grpSpPr>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 y="214"/>
              <a:ext cx="1088" cy="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Rectangle 14"/>
            <p:cNvSpPr>
              <a:spLocks noChangeArrowheads="1"/>
            </p:cNvSpPr>
            <p:nvPr/>
          </p:nvSpPr>
          <p:spPr bwMode="auto">
            <a:xfrm>
              <a:off x="113" y="618"/>
              <a:ext cx="153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1400" b="1" dirty="0">
                  <a:latin typeface="Calibri" pitchFamily="34" charset="0"/>
                </a:rPr>
                <a:t>Universidad Nacional de Misiones</a:t>
              </a:r>
            </a:p>
          </p:txBody>
        </p:sp>
      </p:grpSp>
      <p:sp>
        <p:nvSpPr>
          <p:cNvPr id="14" name="Rectangle 20"/>
          <p:cNvSpPr>
            <a:spLocks noChangeArrowheads="1"/>
          </p:cNvSpPr>
          <p:nvPr/>
        </p:nvSpPr>
        <p:spPr bwMode="auto">
          <a:xfrm>
            <a:off x="1974851" y="2687639"/>
            <a:ext cx="8340725" cy="776287"/>
          </a:xfrm>
          <a:prstGeom prst="rect">
            <a:avLst/>
          </a:prstGeom>
          <a:noFill/>
          <a:ln w="9525">
            <a:noFill/>
            <a:miter lim="800000"/>
            <a:headEnd/>
            <a:tailEnd/>
          </a:ln>
          <a:effectLst/>
        </p:spPr>
        <p:txBody>
          <a:bodyPr lIns="92075" tIns="46038" rIns="92075" bIns="46038" anchor="ctr"/>
          <a:lstStyle/>
          <a:p>
            <a:pPr algn="ctr">
              <a:defRPr/>
            </a:pPr>
            <a:r>
              <a:rPr lang="es-AR" sz="3200" i="0" dirty="0">
                <a:solidFill>
                  <a:srgbClr val="009900"/>
                </a:solidFill>
                <a:effectLst>
                  <a:outerShdw blurRad="38100" dist="38100" dir="2700000" algn="tl">
                    <a:srgbClr val="C0C0C0"/>
                  </a:outerShdw>
                </a:effectLst>
                <a:cs typeface="+mn-cs"/>
              </a:rPr>
              <a:t>SISTEMAS DE CONTROL </a:t>
            </a:r>
            <a:r>
              <a:rPr lang="es-AR" sz="3200" i="0" dirty="0" smtClean="0">
                <a:solidFill>
                  <a:srgbClr val="009900"/>
                </a:solidFill>
                <a:effectLst>
                  <a:outerShdw blurRad="38100" dist="38100" dir="2700000" algn="tl">
                    <a:srgbClr val="C0C0C0"/>
                  </a:outerShdw>
                </a:effectLst>
                <a:cs typeface="+mn-cs"/>
              </a:rPr>
              <a:t>2</a:t>
            </a:r>
            <a:endParaRPr lang="es-AR" sz="3200" i="0" dirty="0">
              <a:solidFill>
                <a:srgbClr val="009900"/>
              </a:solidFill>
              <a:effectLst>
                <a:outerShdw blurRad="38100" dist="38100" dir="2700000" algn="tl">
                  <a:srgbClr val="C0C0C0"/>
                </a:outerShdw>
              </a:effectLst>
              <a:cs typeface="+mn-cs"/>
            </a:endParaRPr>
          </a:p>
        </p:txBody>
      </p:sp>
      <p:sp>
        <p:nvSpPr>
          <p:cNvPr id="15" name="Rectangle 26"/>
          <p:cNvSpPr>
            <a:spLocks noChangeArrowheads="1"/>
          </p:cNvSpPr>
          <p:nvPr/>
        </p:nvSpPr>
        <p:spPr bwMode="auto">
          <a:xfrm>
            <a:off x="2185988" y="3575050"/>
            <a:ext cx="7916862" cy="107950"/>
          </a:xfrm>
          <a:prstGeom prst="rect">
            <a:avLst/>
          </a:prstGeom>
          <a:gradFill rotWithShape="0">
            <a:gsLst>
              <a:gs pos="0">
                <a:srgbClr val="FF0000"/>
              </a:gs>
              <a:gs pos="100000">
                <a:schemeClr val="accent1"/>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6" name="Rectangle 27"/>
          <p:cNvSpPr>
            <a:spLocks noChangeArrowheads="1"/>
          </p:cNvSpPr>
          <p:nvPr/>
        </p:nvSpPr>
        <p:spPr bwMode="auto">
          <a:xfrm>
            <a:off x="2185988" y="2438400"/>
            <a:ext cx="7916862" cy="107950"/>
          </a:xfrm>
          <a:prstGeom prst="rect">
            <a:avLst/>
          </a:prstGeom>
          <a:gradFill rotWithShape="0">
            <a:gsLst>
              <a:gs pos="0">
                <a:schemeClr val="accent1"/>
              </a:gs>
              <a:gs pos="100000">
                <a:srgbClr val="FF0000"/>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7" name="Rectangle 21"/>
          <p:cNvSpPr>
            <a:spLocks noChangeArrowheads="1"/>
          </p:cNvSpPr>
          <p:nvPr/>
        </p:nvSpPr>
        <p:spPr bwMode="auto">
          <a:xfrm>
            <a:off x="2430463" y="4079875"/>
            <a:ext cx="7427912" cy="1816100"/>
          </a:xfrm>
          <a:prstGeom prst="rect">
            <a:avLst/>
          </a:prstGeom>
          <a:noFill/>
          <a:ln w="9525">
            <a:noFill/>
            <a:miter lim="800000"/>
            <a:headEnd/>
            <a:tailEnd/>
          </a:ln>
          <a:effectLst/>
        </p:spPr>
        <p:txBody>
          <a:bodyPr/>
          <a:lstStyle/>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Profesor: Fernando Botterón</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Ingeniería </a:t>
            </a:r>
            <a:r>
              <a:rPr lang="es-AR" sz="2400" b="0" i="0" dirty="0" smtClean="0">
                <a:solidFill>
                  <a:srgbClr val="FF3300"/>
                </a:solidFill>
                <a:effectLst>
                  <a:outerShdw blurRad="38100" dist="38100" dir="2700000" algn="tl">
                    <a:srgbClr val="C0C0C0"/>
                  </a:outerShdw>
                </a:effectLst>
              </a:rPr>
              <a:t>Electrónica</a:t>
            </a:r>
            <a:endParaRPr lang="es-AR" sz="2400" b="0" i="0" dirty="0">
              <a:solidFill>
                <a:srgbClr val="FF3300"/>
              </a:solidFill>
              <a:effectLst>
                <a:outerShdw blurRad="38100" dist="38100" dir="2700000" algn="tl">
                  <a:srgbClr val="C0C0C0"/>
                </a:outerShdw>
              </a:effectLst>
            </a:endParaRP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Facultad de Ingeniería - </a:t>
            </a:r>
            <a:r>
              <a:rPr lang="es-AR" sz="2400" b="0" i="0" dirty="0" err="1">
                <a:solidFill>
                  <a:srgbClr val="FF3300"/>
                </a:solidFill>
                <a:effectLst>
                  <a:outerShdw blurRad="38100" dist="38100" dir="2700000" algn="tl">
                    <a:srgbClr val="C0C0C0"/>
                  </a:outerShdw>
                </a:effectLst>
              </a:rPr>
              <a:t>U.Na.M</a:t>
            </a:r>
            <a:endParaRPr lang="es-AR" sz="2400" b="0" i="0" dirty="0">
              <a:solidFill>
                <a:srgbClr val="FF3300"/>
              </a:solidFill>
              <a:effectLst>
                <a:outerShdw blurRad="38100" dist="38100" dir="2700000" algn="tl">
                  <a:srgbClr val="C0C0C0"/>
                </a:outerShdw>
              </a:effectLst>
            </a:endParaRPr>
          </a:p>
          <a:p>
            <a:pPr marL="342900" indent="-342900" algn="ctr">
              <a:spcBef>
                <a:spcPct val="20000"/>
              </a:spcBef>
              <a:buClr>
                <a:schemeClr val="tx1"/>
              </a:buClr>
              <a:buSzPct val="95000"/>
              <a:defRPr/>
            </a:pPr>
            <a:endParaRPr lang="es-AR" sz="2400"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66830" y="170318"/>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graphicFrame>
        <p:nvGraphicFramePr>
          <p:cNvPr id="4" name="3 Objeto"/>
          <p:cNvGraphicFramePr>
            <a:graphicFrameLocks noChangeAspect="1"/>
          </p:cNvGraphicFramePr>
          <p:nvPr>
            <p:extLst>
              <p:ext uri="{D42A27DB-BD31-4B8C-83A1-F6EECF244321}">
                <p14:modId xmlns:p14="http://schemas.microsoft.com/office/powerpoint/2010/main" val="2936008670"/>
              </p:ext>
            </p:extLst>
          </p:nvPr>
        </p:nvGraphicFramePr>
        <p:xfrm>
          <a:off x="3431201" y="5721852"/>
          <a:ext cx="1838325" cy="793750"/>
        </p:xfrm>
        <a:graphic>
          <a:graphicData uri="http://schemas.openxmlformats.org/presentationml/2006/ole">
            <mc:AlternateContent xmlns:mc="http://schemas.openxmlformats.org/markup-compatibility/2006">
              <mc:Choice xmlns:v="urn:schemas-microsoft-com:vml" Requires="v">
                <p:oleObj spid="_x0000_s52366" name="Equation" r:id="rId5" imgW="1091880" imgH="469800" progId="">
                  <p:embed/>
                </p:oleObj>
              </mc:Choice>
              <mc:Fallback>
                <p:oleObj name="Equation" r:id="rId5" imgW="1091880" imgH="469800" progId="">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1201" y="5721852"/>
                        <a:ext cx="183832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4592224" y="4791577"/>
            <a:ext cx="2240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s-AR" sz="2000" dirty="0">
                <a:solidFill>
                  <a:srgbClr val="0000FF"/>
                </a:solidFill>
                <a:effectLst>
                  <a:outerShdw blurRad="38100" dist="38100" dir="2700000" algn="tl">
                    <a:srgbClr val="C0C0C0"/>
                  </a:outerShdw>
                </a:effectLst>
                <a:latin typeface="Californian FB" pitchFamily="18" charset="0"/>
              </a:rPr>
              <a:t>Impulso Unitario</a:t>
            </a:r>
            <a:endParaRPr lang="es-AR" sz="2000" b="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522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4223" y="3524145"/>
            <a:ext cx="1242083"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9280" y="1456451"/>
            <a:ext cx="6311665" cy="166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abajo"/>
          <p:cNvSpPr/>
          <p:nvPr/>
        </p:nvSpPr>
        <p:spPr bwMode="auto">
          <a:xfrm rot="10800000">
            <a:off x="5120708" y="2118558"/>
            <a:ext cx="296270" cy="1624869"/>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9" name="18 Flecha abajo"/>
          <p:cNvSpPr/>
          <p:nvPr/>
        </p:nvSpPr>
        <p:spPr bwMode="auto">
          <a:xfrm rot="10800000">
            <a:off x="7832135" y="2889422"/>
            <a:ext cx="296270" cy="812435"/>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pic>
        <p:nvPicPr>
          <p:cNvPr id="522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59228" y="3472275"/>
            <a:ext cx="1242083"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9"/>
          <p:cNvSpPr txBox="1">
            <a:spLocks noChangeArrowheads="1"/>
          </p:cNvSpPr>
          <p:nvPr/>
        </p:nvSpPr>
        <p:spPr bwMode="auto">
          <a:xfrm>
            <a:off x="6914598" y="4785429"/>
            <a:ext cx="2929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s-AR" sz="2000" dirty="0">
                <a:solidFill>
                  <a:srgbClr val="0000FF"/>
                </a:solidFill>
                <a:effectLst>
                  <a:outerShdw blurRad="38100" dist="38100" dir="2700000" algn="tl">
                    <a:srgbClr val="C0C0C0"/>
                  </a:outerShdw>
                </a:effectLst>
                <a:latin typeface="Californian FB" pitchFamily="18" charset="0"/>
              </a:rPr>
              <a:t>Respuesta del ZOH</a:t>
            </a:r>
            <a:endParaRPr lang="es-AR" sz="2000" b="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522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0959" y="5721852"/>
            <a:ext cx="2239387" cy="7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9"/>
          <p:cNvSpPr txBox="1">
            <a:spLocks noChangeArrowheads="1"/>
          </p:cNvSpPr>
          <p:nvPr/>
        </p:nvSpPr>
        <p:spPr bwMode="auto">
          <a:xfrm>
            <a:off x="283461" y="877097"/>
            <a:ext cx="10209505" cy="461665"/>
          </a:xfrm>
          <a:prstGeom prst="rect">
            <a:avLst/>
          </a:prstGeom>
          <a:solidFill>
            <a:srgbClr val="FFC000"/>
          </a:solidFill>
          <a:ln>
            <a:noFill/>
          </a:ln>
          <a:effectLs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Californian FB" pitchFamily="18" charset="0"/>
              </a:rPr>
              <a:t>Diagrama simplificado de un Muestreador/Retenedor de </a:t>
            </a:r>
            <a:r>
              <a:rPr lang="es-AR" sz="2400" dirty="0">
                <a:solidFill>
                  <a:srgbClr val="0000FF"/>
                </a:solidFill>
                <a:effectLst>
                  <a:outerShdw blurRad="38100" dist="38100" dir="2700000" algn="tl">
                    <a:srgbClr val="C0C0C0"/>
                  </a:outerShdw>
                </a:effectLst>
                <a:latin typeface="Californian FB" pitchFamily="18" charset="0"/>
              </a:rPr>
              <a:t>Orden </a:t>
            </a:r>
            <a:r>
              <a:rPr lang="es-AR" sz="2400" dirty="0" smtClean="0">
                <a:solidFill>
                  <a:srgbClr val="0000FF"/>
                </a:solidFill>
                <a:effectLst>
                  <a:outerShdw blurRad="38100" dist="38100" dir="2700000" algn="tl">
                    <a:srgbClr val="C0C0C0"/>
                  </a:outerShdw>
                </a:effectLst>
                <a:latin typeface="Californian FB" pitchFamily="18" charset="0"/>
              </a:rPr>
              <a:t>Cero (ZOH)</a:t>
            </a:r>
            <a:endParaRPr lang="es-AR" sz="2400" dirty="0">
              <a:solidFill>
                <a:srgbClr val="0000FF"/>
              </a:solidFill>
              <a:effectLst>
                <a:outerShdw blurRad="38100" dist="38100" dir="2700000" algn="tl">
                  <a:srgbClr val="C0C0C0"/>
                </a:outerShdw>
              </a:effectLst>
              <a:latin typeface="Californian FB" pitchFamily="18" charset="0"/>
            </a:endParaRPr>
          </a:p>
        </p:txBody>
      </p:sp>
      <p:graphicFrame>
        <p:nvGraphicFramePr>
          <p:cNvPr id="18" name="1 Objeto"/>
          <p:cNvGraphicFramePr>
            <a:graphicFrameLocks noChangeAspect="1"/>
          </p:cNvGraphicFramePr>
          <p:nvPr>
            <p:extLst>
              <p:ext uri="{D42A27DB-BD31-4B8C-83A1-F6EECF244321}">
                <p14:modId xmlns:p14="http://schemas.microsoft.com/office/powerpoint/2010/main" val="3652237062"/>
              </p:ext>
            </p:extLst>
          </p:nvPr>
        </p:nvGraphicFramePr>
        <p:xfrm>
          <a:off x="8787914" y="2177870"/>
          <a:ext cx="3170028" cy="572300"/>
        </p:xfrm>
        <a:graphic>
          <a:graphicData uri="http://schemas.openxmlformats.org/presentationml/2006/ole">
            <mc:AlternateContent xmlns:mc="http://schemas.openxmlformats.org/markup-compatibility/2006">
              <mc:Choice xmlns:v="urn:schemas-microsoft-com:vml" Requires="v">
                <p:oleObj spid="_x0000_s52367" name="Equation" r:id="rId11" imgW="1269720" imgH="228600" progId="">
                  <p:embed/>
                </p:oleObj>
              </mc:Choice>
              <mc:Fallback>
                <p:oleObj name="Equation" r:id="rId11" imgW="126972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7914" y="2177870"/>
                        <a:ext cx="3170028" cy="572300"/>
                      </a:xfrm>
                      <a:prstGeom prst="rect">
                        <a:avLst/>
                      </a:prstGeom>
                      <a:noFill/>
                      <a:ln w="22225" cmpd="thickThin">
                        <a:solidFill>
                          <a:srgbClr val="FF0000"/>
                        </a:solidFill>
                        <a:miter lim="800000"/>
                        <a:headEnd/>
                        <a:tailEnd/>
                      </a:ln>
                      <a:extLst/>
                    </p:spPr>
                  </p:pic>
                </p:oleObj>
              </mc:Fallback>
            </mc:AlternateContent>
          </a:graphicData>
        </a:graphic>
      </p:graphicFrame>
      <p:sp>
        <p:nvSpPr>
          <p:cNvPr id="20" name="13 Flecha derecha"/>
          <p:cNvSpPr/>
          <p:nvPr/>
        </p:nvSpPr>
        <p:spPr bwMode="auto">
          <a:xfrm>
            <a:off x="5530381" y="5845176"/>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2" name="Text Box 9"/>
          <p:cNvSpPr txBox="1">
            <a:spLocks noChangeArrowheads="1"/>
          </p:cNvSpPr>
          <p:nvPr/>
        </p:nvSpPr>
        <p:spPr bwMode="auto">
          <a:xfrm>
            <a:off x="6728730" y="5734673"/>
            <a:ext cx="4542668" cy="830997"/>
          </a:xfrm>
          <a:prstGeom prst="rect">
            <a:avLst/>
          </a:prstGeom>
          <a:solidFill>
            <a:srgbClr val="FFC000"/>
          </a:solidFill>
          <a:ln>
            <a:noFill/>
          </a:ln>
          <a:effectLs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Californian FB" pitchFamily="18" charset="0"/>
              </a:rPr>
              <a:t>Efecto de la acción integral del capacitor de retención.</a:t>
            </a:r>
            <a:endParaRPr lang="es-AR" sz="2400" dirty="0">
              <a:solidFill>
                <a:srgbClr val="0000FF"/>
              </a:solidFill>
              <a:effectLst>
                <a:outerShdw blurRad="38100" dist="38100" dir="2700000" algn="tl">
                  <a:srgbClr val="C0C0C0"/>
                </a:outerShdw>
              </a:effectLst>
              <a:latin typeface="Californian FB" pitchFamily="18" charset="0"/>
            </a:endParaRPr>
          </a:p>
        </p:txBody>
      </p:sp>
    </p:spTree>
    <p:custDataLst>
      <p:tags r:id="rId2"/>
    </p:custDataLst>
    <p:extLst>
      <p:ext uri="{BB962C8B-B14F-4D97-AF65-F5344CB8AC3E}">
        <p14:creationId xmlns:p14="http://schemas.microsoft.com/office/powerpoint/2010/main" val="18369199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85517" y="176517"/>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pic>
        <p:nvPicPr>
          <p:cNvPr id="542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556" y="1721062"/>
            <a:ext cx="5875004" cy="15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863" y="1679390"/>
            <a:ext cx="5983875" cy="155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9"/>
          <p:cNvSpPr txBox="1">
            <a:spLocks noChangeArrowheads="1"/>
          </p:cNvSpPr>
          <p:nvPr/>
        </p:nvSpPr>
        <p:spPr bwMode="auto">
          <a:xfrm>
            <a:off x="281352" y="866767"/>
            <a:ext cx="11768810" cy="461665"/>
          </a:xfrm>
          <a:prstGeom prst="rect">
            <a:avLst/>
          </a:prstGeom>
          <a:solidFill>
            <a:srgbClr val="FFC000"/>
          </a:solidFill>
          <a:ln>
            <a:noFill/>
          </a:ln>
          <a:effectLs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Californian FB" pitchFamily="18" charset="0"/>
              </a:rPr>
              <a:t>Formas de onda de entrada y salida de un Muestreador/Retenedor de </a:t>
            </a:r>
            <a:r>
              <a:rPr lang="es-AR" sz="2400" dirty="0">
                <a:solidFill>
                  <a:srgbClr val="0000FF"/>
                </a:solidFill>
                <a:effectLst>
                  <a:outerShdw blurRad="38100" dist="38100" dir="2700000" algn="tl">
                    <a:srgbClr val="C0C0C0"/>
                  </a:outerShdw>
                </a:effectLst>
                <a:latin typeface="Californian FB" pitchFamily="18" charset="0"/>
              </a:rPr>
              <a:t>Orden </a:t>
            </a:r>
            <a:r>
              <a:rPr lang="es-AR" sz="2400" dirty="0" smtClean="0">
                <a:solidFill>
                  <a:srgbClr val="0000FF"/>
                </a:solidFill>
                <a:effectLst>
                  <a:outerShdw blurRad="38100" dist="38100" dir="2700000" algn="tl">
                    <a:srgbClr val="C0C0C0"/>
                  </a:outerShdw>
                </a:effectLst>
                <a:latin typeface="Californian FB" pitchFamily="18" charset="0"/>
              </a:rPr>
              <a:t>Cero Ideal:</a:t>
            </a:r>
            <a:endParaRPr lang="es-AR" sz="2400" dirty="0">
              <a:solidFill>
                <a:srgbClr val="0000FF"/>
              </a:solidFill>
              <a:effectLst>
                <a:outerShdw blurRad="38100" dist="38100" dir="2700000" algn="tl">
                  <a:srgbClr val="C0C0C0"/>
                </a:outerShdw>
              </a:effectLst>
              <a:latin typeface="Californian FB" pitchFamily="18" charset="0"/>
            </a:endParaRPr>
          </a:p>
        </p:txBody>
      </p:sp>
      <p:graphicFrame>
        <p:nvGraphicFramePr>
          <p:cNvPr id="9" name="2 Objeto"/>
          <p:cNvGraphicFramePr>
            <a:graphicFrameLocks noChangeAspect="1"/>
          </p:cNvGraphicFramePr>
          <p:nvPr>
            <p:extLst>
              <p:ext uri="{D42A27DB-BD31-4B8C-83A1-F6EECF244321}">
                <p14:modId xmlns:p14="http://schemas.microsoft.com/office/powerpoint/2010/main" val="3169059009"/>
              </p:ext>
            </p:extLst>
          </p:nvPr>
        </p:nvGraphicFramePr>
        <p:xfrm>
          <a:off x="1298992" y="4932720"/>
          <a:ext cx="9733530" cy="1205529"/>
        </p:xfrm>
        <a:graphic>
          <a:graphicData uri="http://schemas.openxmlformats.org/presentationml/2006/ole">
            <mc:AlternateContent xmlns:mc="http://schemas.openxmlformats.org/markup-compatibility/2006">
              <mc:Choice xmlns:v="urn:schemas-microsoft-com:vml" Requires="v">
                <p:oleObj spid="_x0000_s54367" name="Equation" r:id="rId7" imgW="5346360" imgH="660240" progId="">
                  <p:embed/>
                </p:oleObj>
              </mc:Choice>
              <mc:Fallback>
                <p:oleObj name="Equation" r:id="rId7" imgW="5346360" imgH="6602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8992" y="4932720"/>
                        <a:ext cx="9733530" cy="1205529"/>
                      </a:xfrm>
                      <a:prstGeom prst="rect">
                        <a:avLst/>
                      </a:prstGeom>
                      <a:noFill/>
                      <a:ln>
                        <a:noFill/>
                      </a:ln>
                      <a:extLst/>
                    </p:spPr>
                  </p:pic>
                </p:oleObj>
              </mc:Fallback>
            </mc:AlternateContent>
          </a:graphicData>
        </a:graphic>
      </p:graphicFrame>
      <p:sp>
        <p:nvSpPr>
          <p:cNvPr id="10" name="Text Box 9"/>
          <p:cNvSpPr txBox="1">
            <a:spLocks noChangeArrowheads="1"/>
          </p:cNvSpPr>
          <p:nvPr/>
        </p:nvSpPr>
        <p:spPr bwMode="auto">
          <a:xfrm>
            <a:off x="281352" y="4277624"/>
            <a:ext cx="1131320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Se observa que la señal </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se relaciona con la señal </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 de la siguiente forma:</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11" name="Text Box 9"/>
          <p:cNvSpPr txBox="1">
            <a:spLocks noChangeArrowheads="1"/>
          </p:cNvSpPr>
          <p:nvPr/>
        </p:nvSpPr>
        <p:spPr bwMode="auto">
          <a:xfrm>
            <a:off x="860144" y="3473022"/>
            <a:ext cx="10356470" cy="461665"/>
          </a:xfrm>
          <a:prstGeom prst="rect">
            <a:avLst/>
          </a:prstGeom>
          <a:solidFill>
            <a:srgbClr val="FFC000"/>
          </a:solidFill>
          <a:ln>
            <a:noFill/>
          </a:ln>
          <a:effectLst/>
          <a:extLst/>
        </p:spPr>
        <p:txBody>
          <a:bodyPr wrap="square">
            <a:spAutoFit/>
          </a:bodyPr>
          <a:lstStyle/>
          <a:p>
            <a:pPr>
              <a:spcBef>
                <a:spcPct val="50000"/>
              </a:spcBef>
              <a:defRPr/>
            </a:pPr>
            <a:r>
              <a:rPr lang="es-AR" sz="2400" dirty="0" smtClean="0">
                <a:solidFill>
                  <a:srgbClr val="0000FF"/>
                </a:solidFill>
                <a:effectLst>
                  <a:outerShdw blurRad="38100" dist="38100" dir="2700000" algn="tl">
                    <a:srgbClr val="C0C0C0"/>
                  </a:outerShdw>
                </a:effectLst>
                <a:latin typeface="Californian FB" pitchFamily="18" charset="0"/>
              </a:rPr>
              <a:t>A mayor frecuencia de muestreo (menor </a:t>
            </a:r>
            <a:r>
              <a:rPr lang="es-AR" sz="2400" i="1" dirty="0" smtClean="0">
                <a:solidFill>
                  <a:srgbClr val="0000FF"/>
                </a:solidFill>
                <a:effectLst>
                  <a:outerShdw blurRad="38100" dist="38100" dir="2700000" algn="tl">
                    <a:srgbClr val="C0C0C0"/>
                  </a:outerShdw>
                </a:effectLst>
                <a:latin typeface="Californian FB" pitchFamily="18" charset="0"/>
              </a:rPr>
              <a:t>T</a:t>
            </a:r>
            <a:r>
              <a:rPr lang="es-AR" sz="2400" dirty="0" smtClean="0">
                <a:solidFill>
                  <a:srgbClr val="0000FF"/>
                </a:solidFill>
                <a:effectLst>
                  <a:outerShdw blurRad="38100" dist="38100" dir="2700000" algn="tl">
                    <a:srgbClr val="C0C0C0"/>
                  </a:outerShdw>
                </a:effectLst>
                <a:latin typeface="Californian FB" pitchFamily="18" charset="0"/>
              </a:rPr>
              <a:t>) mejor será la aproximación a </a:t>
            </a:r>
            <a:r>
              <a:rPr lang="es-AR" sz="2400" b="0" i="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400" b="0" i="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400" dirty="0" smtClean="0">
                <a:solidFill>
                  <a:srgbClr val="0000FF"/>
                </a:solidFill>
                <a:effectLst>
                  <a:outerShdw blurRad="38100" dist="38100" dir="2700000" algn="tl">
                    <a:srgbClr val="C0C0C0"/>
                  </a:outerShdw>
                </a:effectLst>
                <a:latin typeface="Californian FB" pitchFamily="18" charset="0"/>
              </a:rPr>
              <a:t>.</a:t>
            </a:r>
            <a:endParaRPr lang="es-AR" sz="2400" dirty="0">
              <a:solidFill>
                <a:srgbClr val="0000FF"/>
              </a:solidFill>
              <a:effectLst>
                <a:outerShdw blurRad="38100" dist="38100" dir="2700000" algn="tl">
                  <a:srgbClr val="C0C0C0"/>
                </a:outerShdw>
              </a:effectLst>
              <a:latin typeface="Californian FB" pitchFamily="18" charset="0"/>
            </a:endParaRPr>
          </a:p>
        </p:txBody>
      </p:sp>
    </p:spTree>
    <p:custDataLst>
      <p:tags r:id="rId2"/>
    </p:custDataLst>
    <p:extLst>
      <p:ext uri="{BB962C8B-B14F-4D97-AF65-F5344CB8AC3E}">
        <p14:creationId xmlns:p14="http://schemas.microsoft.com/office/powerpoint/2010/main" val="32224178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85517" y="159427"/>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2" name="Text Box 9"/>
          <p:cNvSpPr txBox="1">
            <a:spLocks noChangeArrowheads="1"/>
          </p:cNvSpPr>
          <p:nvPr/>
        </p:nvSpPr>
        <p:spPr bwMode="auto">
          <a:xfrm>
            <a:off x="274403" y="850932"/>
            <a:ext cx="85824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400" dirty="0">
                <a:solidFill>
                  <a:srgbClr val="0000FF"/>
                </a:solidFill>
                <a:effectLst>
                  <a:outerShdw blurRad="38100" dist="38100" dir="2700000" algn="tl">
                    <a:srgbClr val="C0C0C0"/>
                  </a:outerShdw>
                </a:effectLst>
                <a:latin typeface="Californian FB" pitchFamily="18" charset="0"/>
              </a:rPr>
              <a:t>Función de Transferencia Retenedor de Orden Cero (ZOH)</a:t>
            </a:r>
          </a:p>
        </p:txBody>
      </p:sp>
      <p:graphicFrame>
        <p:nvGraphicFramePr>
          <p:cNvPr id="14" name="2 Objeto"/>
          <p:cNvGraphicFramePr>
            <a:graphicFrameLocks noChangeAspect="1"/>
          </p:cNvGraphicFramePr>
          <p:nvPr>
            <p:extLst>
              <p:ext uri="{D42A27DB-BD31-4B8C-83A1-F6EECF244321}">
                <p14:modId xmlns:p14="http://schemas.microsoft.com/office/powerpoint/2010/main" val="3251460897"/>
              </p:ext>
            </p:extLst>
          </p:nvPr>
        </p:nvGraphicFramePr>
        <p:xfrm>
          <a:off x="2889608" y="1694404"/>
          <a:ext cx="5967287" cy="1040036"/>
        </p:xfrm>
        <a:graphic>
          <a:graphicData uri="http://schemas.openxmlformats.org/presentationml/2006/ole">
            <mc:AlternateContent xmlns:mc="http://schemas.openxmlformats.org/markup-compatibility/2006">
              <mc:Choice xmlns:v="urn:schemas-microsoft-com:vml" Requires="v">
                <p:oleObj spid="_x0000_s53644" name="Equation" r:id="rId5" imgW="2781000" imgH="482400" progId="">
                  <p:embed/>
                </p:oleObj>
              </mc:Choice>
              <mc:Fallback>
                <p:oleObj name="Equation" r:id="rId5" imgW="2781000" imgH="482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608" y="1694404"/>
                        <a:ext cx="5967287" cy="1040036"/>
                      </a:xfrm>
                      <a:prstGeom prst="rect">
                        <a:avLst/>
                      </a:prstGeom>
                      <a:noFill/>
                      <a:ln>
                        <a:noFill/>
                      </a:ln>
                      <a:extLst/>
                    </p:spPr>
                  </p:pic>
                </p:oleObj>
              </mc:Fallback>
            </mc:AlternateContent>
          </a:graphicData>
        </a:graphic>
      </p:graphicFrame>
      <p:graphicFrame>
        <p:nvGraphicFramePr>
          <p:cNvPr id="16" name="1 Objeto"/>
          <p:cNvGraphicFramePr>
            <a:graphicFrameLocks noChangeAspect="1"/>
          </p:cNvGraphicFramePr>
          <p:nvPr>
            <p:extLst>
              <p:ext uri="{D42A27DB-BD31-4B8C-83A1-F6EECF244321}">
                <p14:modId xmlns:p14="http://schemas.microsoft.com/office/powerpoint/2010/main" val="962172693"/>
              </p:ext>
            </p:extLst>
          </p:nvPr>
        </p:nvGraphicFramePr>
        <p:xfrm>
          <a:off x="2185517" y="2906914"/>
          <a:ext cx="8825742" cy="965285"/>
        </p:xfrm>
        <a:graphic>
          <a:graphicData uri="http://schemas.openxmlformats.org/presentationml/2006/ole">
            <mc:AlternateContent xmlns:mc="http://schemas.openxmlformats.org/markup-compatibility/2006">
              <mc:Choice xmlns:v="urn:schemas-microsoft-com:vml" Requires="v">
                <p:oleObj spid="_x0000_s53645" name="Equation" r:id="rId7" imgW="4431960" imgH="482400" progId="">
                  <p:embed/>
                </p:oleObj>
              </mc:Choice>
              <mc:Fallback>
                <p:oleObj name="Equation" r:id="rId7" imgW="4431960" imgH="4824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517" y="2906914"/>
                        <a:ext cx="8825742" cy="965285"/>
                      </a:xfrm>
                      <a:prstGeom prst="rect">
                        <a:avLst/>
                      </a:prstGeom>
                      <a:noFill/>
                      <a:ln>
                        <a:noFill/>
                      </a:ln>
                      <a:extLst/>
                    </p:spPr>
                  </p:pic>
                </p:oleObj>
              </mc:Fallback>
            </mc:AlternateContent>
          </a:graphicData>
        </a:graphic>
      </p:graphicFrame>
      <p:graphicFrame>
        <p:nvGraphicFramePr>
          <p:cNvPr id="17" name="3 Objeto"/>
          <p:cNvGraphicFramePr>
            <a:graphicFrameLocks noChangeAspect="1"/>
          </p:cNvGraphicFramePr>
          <p:nvPr>
            <p:extLst>
              <p:ext uri="{D42A27DB-BD31-4B8C-83A1-F6EECF244321}">
                <p14:modId xmlns:p14="http://schemas.microsoft.com/office/powerpoint/2010/main" val="1475792943"/>
              </p:ext>
            </p:extLst>
          </p:nvPr>
        </p:nvGraphicFramePr>
        <p:xfrm>
          <a:off x="5884508" y="3975597"/>
          <a:ext cx="4322209" cy="1064157"/>
        </p:xfrm>
        <a:graphic>
          <a:graphicData uri="http://schemas.openxmlformats.org/presentationml/2006/ole">
            <mc:AlternateContent xmlns:mc="http://schemas.openxmlformats.org/markup-compatibility/2006">
              <mc:Choice xmlns:v="urn:schemas-microsoft-com:vml" Requires="v">
                <p:oleObj spid="_x0000_s53646" name="Equation" r:id="rId9" imgW="1968480" imgH="482400" progId="">
                  <p:embed/>
                </p:oleObj>
              </mc:Choice>
              <mc:Fallback>
                <p:oleObj name="Equation" r:id="rId9" imgW="1968480" imgH="4824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4508" y="3975597"/>
                        <a:ext cx="4322209" cy="1064157"/>
                      </a:xfrm>
                      <a:prstGeom prst="rect">
                        <a:avLst/>
                      </a:prstGeom>
                      <a:noFill/>
                      <a:ln>
                        <a:noFill/>
                      </a:ln>
                      <a:extLst/>
                    </p:spPr>
                  </p:pic>
                </p:oleObj>
              </mc:Fallback>
            </mc:AlternateContent>
          </a:graphicData>
        </a:graphic>
      </p:graphicFrame>
      <p:graphicFrame>
        <p:nvGraphicFramePr>
          <p:cNvPr id="18" name="4 Objeto"/>
          <p:cNvGraphicFramePr>
            <a:graphicFrameLocks noChangeAspect="1"/>
          </p:cNvGraphicFramePr>
          <p:nvPr>
            <p:extLst>
              <p:ext uri="{D42A27DB-BD31-4B8C-83A1-F6EECF244321}">
                <p14:modId xmlns:p14="http://schemas.microsoft.com/office/powerpoint/2010/main" val="483628142"/>
              </p:ext>
            </p:extLst>
          </p:nvPr>
        </p:nvGraphicFramePr>
        <p:xfrm>
          <a:off x="325924" y="5589813"/>
          <a:ext cx="2991105" cy="569625"/>
        </p:xfrm>
        <a:graphic>
          <a:graphicData uri="http://schemas.openxmlformats.org/presentationml/2006/ole">
            <mc:AlternateContent xmlns:mc="http://schemas.openxmlformats.org/markup-compatibility/2006">
              <mc:Choice xmlns:v="urn:schemas-microsoft-com:vml" Requires="v">
                <p:oleObj spid="_x0000_s53647" name="Equation" r:id="rId11" imgW="1269720" imgH="241200" progId="">
                  <p:embed/>
                </p:oleObj>
              </mc:Choice>
              <mc:Fallback>
                <p:oleObj name="Equation" r:id="rId11" imgW="1269720" imgH="2412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924" y="5589813"/>
                        <a:ext cx="2991105" cy="569625"/>
                      </a:xfrm>
                      <a:prstGeom prst="rect">
                        <a:avLst/>
                      </a:prstGeom>
                      <a:noFill/>
                      <a:extLst/>
                    </p:spPr>
                  </p:pic>
                </p:oleObj>
              </mc:Fallback>
            </mc:AlternateContent>
          </a:graphicData>
        </a:graphic>
      </p:graphicFrame>
      <p:graphicFrame>
        <p:nvGraphicFramePr>
          <p:cNvPr id="19" name="5 Objeto"/>
          <p:cNvGraphicFramePr>
            <a:graphicFrameLocks noChangeAspect="1"/>
          </p:cNvGraphicFramePr>
          <p:nvPr>
            <p:extLst>
              <p:ext uri="{D42A27DB-BD31-4B8C-83A1-F6EECF244321}">
                <p14:modId xmlns:p14="http://schemas.microsoft.com/office/powerpoint/2010/main" val="1525134688"/>
              </p:ext>
            </p:extLst>
          </p:nvPr>
        </p:nvGraphicFramePr>
        <p:xfrm>
          <a:off x="4837797" y="5416334"/>
          <a:ext cx="2470797" cy="973142"/>
        </p:xfrm>
        <a:graphic>
          <a:graphicData uri="http://schemas.openxmlformats.org/presentationml/2006/ole">
            <mc:AlternateContent xmlns:mc="http://schemas.openxmlformats.org/markup-compatibility/2006">
              <mc:Choice xmlns:v="urn:schemas-microsoft-com:vml" Requires="v">
                <p:oleObj spid="_x0000_s53648" name="Equation" r:id="rId13" imgW="1066680" imgH="419040" progId="Equation.DSMT4">
                  <p:embed/>
                </p:oleObj>
              </mc:Choice>
              <mc:Fallback>
                <p:oleObj name="Equation" r:id="rId13" imgW="1066680" imgH="419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7797" y="5416334"/>
                        <a:ext cx="2470797" cy="973142"/>
                      </a:xfrm>
                      <a:prstGeom prst="rect">
                        <a:avLst/>
                      </a:prstGeom>
                      <a:solidFill>
                        <a:srgbClr val="FFC000"/>
                      </a:solidFill>
                      <a:extLst/>
                    </p:spPr>
                  </p:pic>
                </p:oleObj>
              </mc:Fallback>
            </mc:AlternateContent>
          </a:graphicData>
        </a:graphic>
      </p:graphicFrame>
      <p:sp>
        <p:nvSpPr>
          <p:cNvPr id="21" name="Text Box 9"/>
          <p:cNvSpPr txBox="1">
            <a:spLocks noChangeArrowheads="1"/>
          </p:cNvSpPr>
          <p:nvPr/>
        </p:nvSpPr>
        <p:spPr bwMode="auto">
          <a:xfrm>
            <a:off x="262940" y="1300407"/>
            <a:ext cx="551108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Aplicándose la T.L a la señal </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se tiene:</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22" name="Text Box 9"/>
          <p:cNvSpPr txBox="1">
            <a:spLocks noChangeArrowheads="1"/>
          </p:cNvSpPr>
          <p:nvPr/>
        </p:nvSpPr>
        <p:spPr bwMode="auto">
          <a:xfrm>
            <a:off x="313409" y="2518996"/>
            <a:ext cx="16956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O también:</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23" name="Text Box 9"/>
          <p:cNvSpPr txBox="1">
            <a:spLocks noChangeArrowheads="1"/>
          </p:cNvSpPr>
          <p:nvPr/>
        </p:nvSpPr>
        <p:spPr bwMode="auto">
          <a:xfrm>
            <a:off x="471170" y="4253855"/>
            <a:ext cx="30445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Sacando factor común</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pic>
        <p:nvPicPr>
          <p:cNvPr id="8" name="Imagen 7"/>
          <p:cNvPicPr>
            <a:picLocks noChangeAspect="1"/>
          </p:cNvPicPr>
          <p:nvPr/>
        </p:nvPicPr>
        <p:blipFill>
          <a:blip r:embed="rId15"/>
          <a:stretch>
            <a:fillRect/>
          </a:stretch>
        </p:blipFill>
        <p:spPr>
          <a:xfrm>
            <a:off x="3515757" y="4071099"/>
            <a:ext cx="1034583" cy="873155"/>
          </a:xfrm>
          <a:prstGeom prst="rect">
            <a:avLst/>
          </a:prstGeom>
        </p:spPr>
      </p:pic>
      <p:sp>
        <p:nvSpPr>
          <p:cNvPr id="24" name="13 Flecha derecha"/>
          <p:cNvSpPr/>
          <p:nvPr/>
        </p:nvSpPr>
        <p:spPr bwMode="auto">
          <a:xfrm>
            <a:off x="4723721" y="4288654"/>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5" name="Text Box 9"/>
          <p:cNvSpPr txBox="1">
            <a:spLocks noChangeArrowheads="1"/>
          </p:cNvSpPr>
          <p:nvPr/>
        </p:nvSpPr>
        <p:spPr bwMode="auto">
          <a:xfrm>
            <a:off x="3538796" y="5659181"/>
            <a:ext cx="11996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Donde:</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26" name="Text Box 9"/>
          <p:cNvSpPr txBox="1">
            <a:spLocks noChangeArrowheads="1"/>
          </p:cNvSpPr>
          <p:nvPr/>
        </p:nvSpPr>
        <p:spPr bwMode="auto">
          <a:xfrm>
            <a:off x="8592538" y="5485412"/>
            <a:ext cx="3325283" cy="830997"/>
          </a:xfrm>
          <a:prstGeom prst="rect">
            <a:avLst/>
          </a:prstGeom>
          <a:solidFill>
            <a:srgbClr val="FFC000"/>
          </a:solidFill>
          <a:ln>
            <a:noFill/>
          </a:ln>
          <a:effectLs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Californian FB" pitchFamily="18" charset="0"/>
              </a:rPr>
              <a:t>Función de Transferencia del ZOH.</a:t>
            </a:r>
            <a:endParaRPr lang="es-AR" sz="2400" dirty="0">
              <a:solidFill>
                <a:srgbClr val="0000FF"/>
              </a:solidFill>
              <a:effectLst>
                <a:outerShdw blurRad="38100" dist="38100" dir="2700000" algn="tl">
                  <a:srgbClr val="C0C0C0"/>
                </a:outerShdw>
              </a:effectLst>
              <a:latin typeface="Californian FB" pitchFamily="18" charset="0"/>
            </a:endParaRPr>
          </a:p>
        </p:txBody>
      </p:sp>
      <p:sp>
        <p:nvSpPr>
          <p:cNvPr id="27" name="13 Flecha derecha"/>
          <p:cNvSpPr/>
          <p:nvPr/>
        </p:nvSpPr>
        <p:spPr bwMode="auto">
          <a:xfrm>
            <a:off x="7496665" y="5688008"/>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Tree>
    <p:custDataLst>
      <p:tags r:id="rId2"/>
    </p:custDataLst>
    <p:extLst>
      <p:ext uri="{BB962C8B-B14F-4D97-AF65-F5344CB8AC3E}">
        <p14:creationId xmlns:p14="http://schemas.microsoft.com/office/powerpoint/2010/main" val="7779616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76464" y="140616"/>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9465" name="Text Box 9"/>
          <p:cNvSpPr txBox="1">
            <a:spLocks noChangeArrowheads="1"/>
          </p:cNvSpPr>
          <p:nvPr/>
        </p:nvSpPr>
        <p:spPr bwMode="auto">
          <a:xfrm>
            <a:off x="236078" y="904697"/>
            <a:ext cx="7522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400">
                <a:solidFill>
                  <a:srgbClr val="0000FF"/>
                </a:solidFill>
                <a:effectLst>
                  <a:outerShdw blurRad="38100" dist="38100" dir="2700000" algn="tl">
                    <a:srgbClr val="C0C0C0"/>
                  </a:outerShdw>
                </a:effectLst>
                <a:latin typeface="Californian FB" pitchFamily="18" charset="0"/>
              </a:defRPr>
            </a:lvl1pPr>
          </a:lstStyle>
          <a:p>
            <a:r>
              <a:rPr lang="es-AR" dirty="0"/>
              <a:t>Retenedor de Orden Cero (ZOH): Análisis en frecuencia</a:t>
            </a:r>
          </a:p>
        </p:txBody>
      </p:sp>
      <p:graphicFrame>
        <p:nvGraphicFramePr>
          <p:cNvPr id="6" name="5 Objeto"/>
          <p:cNvGraphicFramePr>
            <a:graphicFrameLocks noChangeAspect="1"/>
          </p:cNvGraphicFramePr>
          <p:nvPr>
            <p:extLst>
              <p:ext uri="{D42A27DB-BD31-4B8C-83A1-F6EECF244321}">
                <p14:modId xmlns:p14="http://schemas.microsoft.com/office/powerpoint/2010/main" val="2486083437"/>
              </p:ext>
            </p:extLst>
          </p:nvPr>
        </p:nvGraphicFramePr>
        <p:xfrm>
          <a:off x="5196688" y="1509946"/>
          <a:ext cx="2390115" cy="854008"/>
        </p:xfrm>
        <a:graphic>
          <a:graphicData uri="http://schemas.openxmlformats.org/presentationml/2006/ole">
            <mc:AlternateContent xmlns:mc="http://schemas.openxmlformats.org/markup-compatibility/2006">
              <mc:Choice xmlns:v="urn:schemas-microsoft-com:vml" Requires="v">
                <p:oleObj spid="_x0000_s57598" name="Equation" r:id="rId5" imgW="1244520" imgH="444240" progId="">
                  <p:embed/>
                </p:oleObj>
              </mc:Choice>
              <mc:Fallback>
                <p:oleObj name="Equation" r:id="rId5" imgW="1244520" imgH="444240" progId="">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688" y="1509946"/>
                        <a:ext cx="2390115" cy="854008"/>
                      </a:xfrm>
                      <a:prstGeom prst="rect">
                        <a:avLst/>
                      </a:prstGeom>
                      <a:noFill/>
                      <a:extLst/>
                    </p:spPr>
                  </p:pic>
                </p:oleObj>
              </mc:Fallback>
            </mc:AlternateContent>
          </a:graphicData>
        </a:graphic>
      </p:graphicFrame>
      <p:sp>
        <p:nvSpPr>
          <p:cNvPr id="7" name="Text Box 9"/>
          <p:cNvSpPr txBox="1">
            <a:spLocks noChangeArrowheads="1"/>
          </p:cNvSpPr>
          <p:nvPr/>
        </p:nvSpPr>
        <p:spPr bwMode="auto">
          <a:xfrm>
            <a:off x="310718" y="2810371"/>
            <a:ext cx="46058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000" dirty="0">
                <a:solidFill>
                  <a:srgbClr val="0000FF"/>
                </a:solidFill>
                <a:effectLst>
                  <a:outerShdw blurRad="38100" dist="38100" dir="2700000" algn="tl">
                    <a:srgbClr val="C0C0C0"/>
                  </a:outerShdw>
                </a:effectLst>
                <a:latin typeface="Californian FB" pitchFamily="18" charset="0"/>
              </a:rPr>
              <a:t>Puede ser reescrita de la siguiente forma:</a:t>
            </a:r>
          </a:p>
        </p:txBody>
      </p:sp>
      <p:graphicFrame>
        <p:nvGraphicFramePr>
          <p:cNvPr id="8" name="7 Objeto"/>
          <p:cNvGraphicFramePr>
            <a:graphicFrameLocks noChangeAspect="1"/>
          </p:cNvGraphicFramePr>
          <p:nvPr>
            <p:extLst>
              <p:ext uri="{D42A27DB-BD31-4B8C-83A1-F6EECF244321}">
                <p14:modId xmlns:p14="http://schemas.microsoft.com/office/powerpoint/2010/main" val="2721984701"/>
              </p:ext>
            </p:extLst>
          </p:nvPr>
        </p:nvGraphicFramePr>
        <p:xfrm>
          <a:off x="3576088" y="5232421"/>
          <a:ext cx="3920088" cy="810164"/>
        </p:xfrm>
        <a:graphic>
          <a:graphicData uri="http://schemas.openxmlformats.org/presentationml/2006/ole">
            <mc:AlternateContent xmlns:mc="http://schemas.openxmlformats.org/markup-compatibility/2006">
              <mc:Choice xmlns:v="urn:schemas-microsoft-com:vml" Requires="v">
                <p:oleObj spid="_x0000_s57599" name="Equation" r:id="rId7" imgW="1904760" imgH="393480" progId="">
                  <p:embed/>
                </p:oleObj>
              </mc:Choice>
              <mc:Fallback>
                <p:oleObj name="Equation" r:id="rId7" imgW="1904760" imgH="393480" progId="">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6088" y="5232421"/>
                        <a:ext cx="3920088" cy="810164"/>
                      </a:xfrm>
                      <a:prstGeom prst="rect">
                        <a:avLst/>
                      </a:prstGeom>
                      <a:solidFill>
                        <a:srgbClr val="FFC000"/>
                      </a:solidFill>
                      <a:ln w="19050">
                        <a:solidFill>
                          <a:srgbClr val="FF0000"/>
                        </a:solidFill>
                      </a:ln>
                      <a:extLst/>
                    </p:spPr>
                  </p:pic>
                </p:oleObj>
              </mc:Fallback>
            </mc:AlternateContent>
          </a:graphicData>
        </a:graphic>
      </p:graphicFrame>
      <p:sp>
        <p:nvSpPr>
          <p:cNvPr id="10" name="Text Box 9"/>
          <p:cNvSpPr txBox="1">
            <a:spLocks noChangeArrowheads="1"/>
          </p:cNvSpPr>
          <p:nvPr/>
        </p:nvSpPr>
        <p:spPr bwMode="auto">
          <a:xfrm>
            <a:off x="310718" y="1736895"/>
            <a:ext cx="4885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000" dirty="0">
                <a:solidFill>
                  <a:srgbClr val="0000FF"/>
                </a:solidFill>
                <a:effectLst>
                  <a:outerShdw blurRad="38100" dist="38100" dir="2700000" algn="tl">
                    <a:srgbClr val="C0C0C0"/>
                  </a:outerShdw>
                </a:effectLst>
                <a:latin typeface="Californian FB" pitchFamily="18" charset="0"/>
              </a:rPr>
              <a:t>En régimen permanente </a:t>
            </a:r>
            <a:r>
              <a:rPr lang="es-AR" sz="2000" dirty="0" smtClean="0">
                <a:solidFill>
                  <a:srgbClr val="0000FF"/>
                </a:solidFill>
                <a:effectLst>
                  <a:outerShdw blurRad="38100" dist="38100" dir="2700000" algn="tl">
                    <a:srgbClr val="C0C0C0"/>
                  </a:outerShdw>
                </a:effectLst>
                <a:latin typeface="Californian FB" pitchFamily="18" charset="0"/>
              </a:rPr>
              <a:t>sinusoidal se tiene</a:t>
            </a:r>
            <a:endParaRPr lang="es-AR" sz="2000" dirty="0">
              <a:solidFill>
                <a:srgbClr val="0000FF"/>
              </a:solidFill>
              <a:effectLst>
                <a:outerShdw blurRad="38100" dist="38100" dir="2700000" algn="tl">
                  <a:srgbClr val="C0C0C0"/>
                </a:outerShdw>
              </a:effectLst>
              <a:latin typeface="Californian FB" pitchFamily="18" charset="0"/>
            </a:endParaRPr>
          </a:p>
        </p:txBody>
      </p:sp>
      <p:pic>
        <p:nvPicPr>
          <p:cNvPr id="1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4015" y="884111"/>
            <a:ext cx="3996348" cy="799663"/>
          </a:xfrm>
          <a:prstGeom prst="rect">
            <a:avLst/>
          </a:prstGeom>
          <a:solidFill>
            <a:srgbClr val="FFFF00"/>
          </a:solidFill>
          <a:ln>
            <a:noFill/>
          </a:ln>
          <a:effectLst/>
          <a:extLst/>
        </p:spPr>
      </p:pic>
      <p:graphicFrame>
        <p:nvGraphicFramePr>
          <p:cNvPr id="13" name="5 Objeto"/>
          <p:cNvGraphicFramePr>
            <a:graphicFrameLocks noChangeAspect="1"/>
          </p:cNvGraphicFramePr>
          <p:nvPr>
            <p:extLst>
              <p:ext uri="{D42A27DB-BD31-4B8C-83A1-F6EECF244321}">
                <p14:modId xmlns:p14="http://schemas.microsoft.com/office/powerpoint/2010/main" val="2453102118"/>
              </p:ext>
            </p:extLst>
          </p:nvPr>
        </p:nvGraphicFramePr>
        <p:xfrm>
          <a:off x="5110164" y="2298432"/>
          <a:ext cx="4772025" cy="1423988"/>
        </p:xfrm>
        <a:graphic>
          <a:graphicData uri="http://schemas.openxmlformats.org/presentationml/2006/ole">
            <mc:AlternateContent xmlns:mc="http://schemas.openxmlformats.org/markup-compatibility/2006">
              <mc:Choice xmlns:v="urn:schemas-microsoft-com:vml" Requires="v">
                <p:oleObj spid="_x0000_s57600" name="Equation" r:id="rId10" imgW="2298600" imgH="685800" progId="Equation.DSMT4">
                  <p:embed/>
                </p:oleObj>
              </mc:Choice>
              <mc:Fallback>
                <p:oleObj name="Equation" r:id="rId10" imgW="2298600" imgH="685800" progId="Equation.DSMT4">
                  <p:embed/>
                  <p:pic>
                    <p:nvPicPr>
                      <p:cNvPr id="0" name=""/>
                      <p:cNvPicPr>
                        <a:picLocks noChangeAspect="1" noChangeArrowheads="1"/>
                      </p:cNvPicPr>
                      <p:nvPr/>
                    </p:nvPicPr>
                    <p:blipFill>
                      <a:blip r:embed="rId11"/>
                      <a:srcRect/>
                      <a:stretch>
                        <a:fillRect/>
                      </a:stretch>
                    </p:blipFill>
                    <p:spPr bwMode="auto">
                      <a:xfrm>
                        <a:off x="5110164" y="2298432"/>
                        <a:ext cx="4772025" cy="1423988"/>
                      </a:xfrm>
                      <a:prstGeom prst="rect">
                        <a:avLst/>
                      </a:prstGeom>
                      <a:noFill/>
                      <a:extLst/>
                    </p:spPr>
                  </p:pic>
                </p:oleObj>
              </mc:Fallback>
            </mc:AlternateContent>
          </a:graphicData>
        </a:graphic>
      </p:graphicFrame>
      <p:graphicFrame>
        <p:nvGraphicFramePr>
          <p:cNvPr id="15" name="5 Objeto"/>
          <p:cNvGraphicFramePr>
            <a:graphicFrameLocks noChangeAspect="1"/>
          </p:cNvGraphicFramePr>
          <p:nvPr>
            <p:extLst>
              <p:ext uri="{D42A27DB-BD31-4B8C-83A1-F6EECF244321}">
                <p14:modId xmlns:p14="http://schemas.microsoft.com/office/powerpoint/2010/main" val="2090060672"/>
              </p:ext>
            </p:extLst>
          </p:nvPr>
        </p:nvGraphicFramePr>
        <p:xfrm>
          <a:off x="2291203" y="3683792"/>
          <a:ext cx="3611563" cy="1423988"/>
        </p:xfrm>
        <a:graphic>
          <a:graphicData uri="http://schemas.openxmlformats.org/presentationml/2006/ole">
            <mc:AlternateContent xmlns:mc="http://schemas.openxmlformats.org/markup-compatibility/2006">
              <mc:Choice xmlns:v="urn:schemas-microsoft-com:vml" Requires="v">
                <p:oleObj spid="_x0000_s57601" name="Equation" r:id="rId12" imgW="1739880" imgH="685800" progId="Equation.DSMT4">
                  <p:embed/>
                </p:oleObj>
              </mc:Choice>
              <mc:Fallback>
                <p:oleObj name="Equation" r:id="rId12" imgW="1739880" imgH="685800" progId="Equation.DSMT4">
                  <p:embed/>
                  <p:pic>
                    <p:nvPicPr>
                      <p:cNvPr id="0" name=""/>
                      <p:cNvPicPr>
                        <a:picLocks noChangeAspect="1" noChangeArrowheads="1"/>
                      </p:cNvPicPr>
                      <p:nvPr/>
                    </p:nvPicPr>
                    <p:blipFill>
                      <a:blip r:embed="rId13"/>
                      <a:srcRect/>
                      <a:stretch>
                        <a:fillRect/>
                      </a:stretch>
                    </p:blipFill>
                    <p:spPr bwMode="auto">
                      <a:xfrm>
                        <a:off x="2291203" y="3683792"/>
                        <a:ext cx="3611563" cy="1423988"/>
                      </a:xfrm>
                      <a:prstGeom prst="rect">
                        <a:avLst/>
                      </a:prstGeom>
                      <a:noFill/>
                      <a:extLst/>
                    </p:spPr>
                  </p:pic>
                </p:oleObj>
              </mc:Fallback>
            </mc:AlternateContent>
          </a:graphicData>
        </a:graphic>
      </p:graphicFrame>
      <p:sp>
        <p:nvSpPr>
          <p:cNvPr id="16" name="Text Box 9"/>
          <p:cNvSpPr txBox="1">
            <a:spLocks noChangeArrowheads="1"/>
          </p:cNvSpPr>
          <p:nvPr/>
        </p:nvSpPr>
        <p:spPr bwMode="auto">
          <a:xfrm>
            <a:off x="165863" y="4126720"/>
            <a:ext cx="20106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000" dirty="0" smtClean="0">
                <a:solidFill>
                  <a:srgbClr val="0000FF"/>
                </a:solidFill>
                <a:effectLst>
                  <a:outerShdw blurRad="38100" dist="38100" dir="2700000" algn="tl">
                    <a:srgbClr val="C0C0C0"/>
                  </a:outerShdw>
                </a:effectLst>
                <a:latin typeface="Californian FB" pitchFamily="18" charset="0"/>
              </a:rPr>
              <a:t>Reemplazando:</a:t>
            </a:r>
            <a:endParaRPr lang="es-AR" sz="2000" dirty="0">
              <a:solidFill>
                <a:srgbClr val="0000FF"/>
              </a:solidFill>
              <a:effectLst>
                <a:outerShdw blurRad="38100" dist="38100" dir="2700000" algn="tl">
                  <a:srgbClr val="C0C0C0"/>
                </a:outerShdw>
              </a:effectLst>
              <a:latin typeface="Californian FB" pitchFamily="18" charset="0"/>
            </a:endParaRPr>
          </a:p>
        </p:txBody>
      </p:sp>
      <p:sp>
        <p:nvSpPr>
          <p:cNvPr id="17" name="Text Box 9"/>
          <p:cNvSpPr txBox="1">
            <a:spLocks noChangeArrowheads="1"/>
          </p:cNvSpPr>
          <p:nvPr/>
        </p:nvSpPr>
        <p:spPr bwMode="auto">
          <a:xfrm>
            <a:off x="6274050" y="4110796"/>
            <a:ext cx="40831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000" dirty="0" smtClean="0">
                <a:solidFill>
                  <a:srgbClr val="0000FF"/>
                </a:solidFill>
                <a:effectLst>
                  <a:outerShdw blurRad="38100" dist="38100" dir="2700000" algn="tl">
                    <a:srgbClr val="C0C0C0"/>
                  </a:outerShdw>
                </a:effectLst>
                <a:latin typeface="Californian FB" pitchFamily="18" charset="0"/>
              </a:rPr>
              <a:t>y multiplicando y dividiendo </a:t>
            </a:r>
            <a:r>
              <a:rPr lang="es-AR" sz="2000" b="0" dirty="0" smtClean="0">
                <a:solidFill>
                  <a:srgbClr val="0000FF"/>
                </a:solidFill>
                <a:effectLst>
                  <a:outerShdw blurRad="38100" dist="38100" dir="2700000" algn="tl">
                    <a:srgbClr val="C0C0C0"/>
                  </a:outerShdw>
                </a:effectLst>
                <a:latin typeface="+mn-lt"/>
              </a:rPr>
              <a:t>x</a:t>
            </a:r>
            <a:r>
              <a:rPr lang="es-AR" sz="2000" dirty="0" smtClean="0">
                <a:solidFill>
                  <a:srgbClr val="0000FF"/>
                </a:solidFill>
                <a:effectLst>
                  <a:outerShdw blurRad="38100" dist="38100" dir="2700000" algn="tl">
                    <a:srgbClr val="C0C0C0"/>
                  </a:outerShdw>
                </a:effectLst>
                <a:latin typeface="Californian FB" pitchFamily="18" charset="0"/>
              </a:rPr>
              <a:t> </a:t>
            </a:r>
            <a:r>
              <a:rPr lang="es-AR" sz="2000" i="1" dirty="0" smtClean="0">
                <a:solidFill>
                  <a:srgbClr val="0000FF"/>
                </a:solidFill>
                <a:effectLst>
                  <a:outerShdw blurRad="38100" dist="38100" dir="2700000" algn="tl">
                    <a:srgbClr val="C0C0C0"/>
                  </a:outerShdw>
                </a:effectLst>
                <a:latin typeface="Californian FB" pitchFamily="18" charset="0"/>
              </a:rPr>
              <a:t>T</a:t>
            </a:r>
            <a:endParaRPr lang="es-AR" sz="2000" dirty="0">
              <a:solidFill>
                <a:srgbClr val="0000FF"/>
              </a:solidFill>
              <a:effectLst>
                <a:outerShdw blurRad="38100" dist="38100" dir="2700000" algn="tl">
                  <a:srgbClr val="C0C0C0"/>
                </a:outerShdw>
              </a:effectLst>
              <a:latin typeface="Californian FB" pitchFamily="18" charset="0"/>
            </a:endParaRPr>
          </a:p>
        </p:txBody>
      </p:sp>
      <p:sp>
        <p:nvSpPr>
          <p:cNvPr id="18" name="Rectángulo 17"/>
          <p:cNvSpPr/>
          <p:nvPr/>
        </p:nvSpPr>
        <p:spPr>
          <a:xfrm>
            <a:off x="9744722" y="1614368"/>
            <a:ext cx="9021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sz="2400" dirty="0">
                <a:solidFill>
                  <a:srgbClr val="0000FF"/>
                </a:solidFill>
                <a:effectLst>
                  <a:outerShdw blurRad="38100" dist="38100" dir="2700000" algn="tl">
                    <a:srgbClr val="C0C0C0"/>
                  </a:outerShdw>
                </a:effectLst>
                <a:latin typeface="Californian FB" pitchFamily="18" charset="0"/>
              </a:rPr>
              <a:t>ZOH</a:t>
            </a:r>
          </a:p>
        </p:txBody>
      </p:sp>
    </p:spTree>
    <p:custDataLst>
      <p:tags r:id="rId2"/>
    </p:custDataLst>
    <p:extLst>
      <p:ext uri="{BB962C8B-B14F-4D97-AF65-F5344CB8AC3E}">
        <p14:creationId xmlns:p14="http://schemas.microsoft.com/office/powerpoint/2010/main" val="18827833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76464" y="140616"/>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9465" name="Text Box 9"/>
          <p:cNvSpPr txBox="1">
            <a:spLocks noChangeArrowheads="1"/>
          </p:cNvSpPr>
          <p:nvPr/>
        </p:nvSpPr>
        <p:spPr bwMode="auto">
          <a:xfrm>
            <a:off x="236078" y="904697"/>
            <a:ext cx="7522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400">
                <a:solidFill>
                  <a:srgbClr val="0000FF"/>
                </a:solidFill>
                <a:effectLst>
                  <a:outerShdw blurRad="38100" dist="38100" dir="2700000" algn="tl">
                    <a:srgbClr val="C0C0C0"/>
                  </a:outerShdw>
                </a:effectLst>
                <a:latin typeface="Californian FB" pitchFamily="18" charset="0"/>
              </a:defRPr>
            </a:lvl1pPr>
          </a:lstStyle>
          <a:p>
            <a:r>
              <a:rPr lang="es-AR" dirty="0"/>
              <a:t>Retenedor de Orden Cero (ZOH): Análisis en frecuencia</a:t>
            </a:r>
          </a:p>
        </p:txBody>
      </p:sp>
      <p:graphicFrame>
        <p:nvGraphicFramePr>
          <p:cNvPr id="8" name="7 Objeto"/>
          <p:cNvGraphicFramePr>
            <a:graphicFrameLocks noChangeAspect="1"/>
          </p:cNvGraphicFramePr>
          <p:nvPr>
            <p:extLst>
              <p:ext uri="{D42A27DB-BD31-4B8C-83A1-F6EECF244321}">
                <p14:modId xmlns:p14="http://schemas.microsoft.com/office/powerpoint/2010/main" val="3798813971"/>
              </p:ext>
            </p:extLst>
          </p:nvPr>
        </p:nvGraphicFramePr>
        <p:xfrm>
          <a:off x="1028113" y="1680563"/>
          <a:ext cx="4354029" cy="899847"/>
        </p:xfrm>
        <a:graphic>
          <a:graphicData uri="http://schemas.openxmlformats.org/presentationml/2006/ole">
            <mc:AlternateContent xmlns:mc="http://schemas.openxmlformats.org/markup-compatibility/2006">
              <mc:Choice xmlns:v="urn:schemas-microsoft-com:vml" Requires="v">
                <p:oleObj spid="_x0000_s66606" name="Equation" r:id="rId5" imgW="1904760" imgH="393480" progId="">
                  <p:embed/>
                </p:oleObj>
              </mc:Choice>
              <mc:Fallback>
                <p:oleObj name="Equation" r:id="rId5" imgW="190476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13" y="1680563"/>
                        <a:ext cx="4354029" cy="899847"/>
                      </a:xfrm>
                      <a:prstGeom prst="rect">
                        <a:avLst/>
                      </a:prstGeom>
                      <a:solidFill>
                        <a:srgbClr val="FFC000"/>
                      </a:solidFill>
                      <a:ln w="19050">
                        <a:solidFill>
                          <a:srgbClr val="FF0000"/>
                        </a:solidFill>
                      </a:ln>
                      <a:extLst/>
                    </p:spPr>
                  </p:pic>
                </p:oleObj>
              </mc:Fallback>
            </mc:AlternateContent>
          </a:graphicData>
        </a:graphic>
      </p:graphicFrame>
      <p:pic>
        <p:nvPicPr>
          <p:cNvPr id="5735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0803" y="2580410"/>
            <a:ext cx="5884232" cy="414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572078" y="3299780"/>
            <a:ext cx="2887134" cy="369332"/>
          </a:xfrm>
          <a:prstGeom prst="rect">
            <a:avLst/>
          </a:prstGeom>
          <a:noFill/>
        </p:spPr>
        <p:txBody>
          <a:bodyPr wrap="square" rtlCol="0">
            <a:spAutoFit/>
          </a:bodyPr>
          <a:lstStyle/>
          <a:p>
            <a:r>
              <a:rPr lang="es-AR" sz="1800" b="0" dirty="0">
                <a:latin typeface="Bookman Old Style" pitchFamily="18" charset="0"/>
              </a:rPr>
              <a:t>Filtro pasa bajos ideal</a:t>
            </a:r>
          </a:p>
        </p:txBody>
      </p:sp>
      <p:sp>
        <p:nvSpPr>
          <p:cNvPr id="3" name="2 Flecha derecha"/>
          <p:cNvSpPr/>
          <p:nvPr/>
        </p:nvSpPr>
        <p:spPr bwMode="auto">
          <a:xfrm rot="10800000">
            <a:off x="7797641" y="3299780"/>
            <a:ext cx="774437" cy="369332"/>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pic>
        <p:nvPicPr>
          <p:cNvPr id="1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015" y="884111"/>
            <a:ext cx="3996348" cy="799663"/>
          </a:xfrm>
          <a:prstGeom prst="rect">
            <a:avLst/>
          </a:prstGeom>
          <a:solidFill>
            <a:srgbClr val="FFFF00"/>
          </a:solidFill>
          <a:ln>
            <a:noFill/>
          </a:ln>
          <a:effectLst/>
          <a:extLst/>
        </p:spPr>
      </p:pic>
      <p:sp>
        <p:nvSpPr>
          <p:cNvPr id="14" name="Text Box 9"/>
          <p:cNvSpPr txBox="1">
            <a:spLocks noChangeArrowheads="1"/>
          </p:cNvSpPr>
          <p:nvPr/>
        </p:nvSpPr>
        <p:spPr bwMode="auto">
          <a:xfrm>
            <a:off x="7176975" y="2081999"/>
            <a:ext cx="4703388" cy="461665"/>
          </a:xfrm>
          <a:prstGeom prst="rect">
            <a:avLst/>
          </a:prstGeom>
          <a:solidFill>
            <a:srgbClr val="FFC000"/>
          </a:solidFill>
          <a:ln>
            <a:noFill/>
          </a:ln>
          <a:effectLst/>
          <a:extLst/>
        </p:spPr>
        <p:txBody>
          <a:bodyPr wrap="square">
            <a:spAutoFit/>
          </a:bodyPr>
          <a:lstStyle/>
          <a:p>
            <a:pPr algn="l">
              <a:spcBef>
                <a:spcPct val="50000"/>
              </a:spcBef>
              <a:defRPr/>
            </a:pP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Respuesta en Frecuencia de </a:t>
            </a:r>
            <a:r>
              <a:rPr lang="es-AR" sz="2400" b="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a:t>
            </a:r>
            <a:r>
              <a:rPr lang="es-AR" sz="2400" b="0" i="1" baseline="-250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zoh</a:t>
            </a: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400" b="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j</a:t>
            </a:r>
            <a:r>
              <a:rPr lang="es-AR" sz="2400" b="0" dirty="0" err="1" smtClean="0">
                <a:solidFill>
                  <a:srgbClr val="0000FF"/>
                </a:solidFill>
                <a:effectLst>
                  <a:outerShdw blurRad="38100" dist="38100" dir="2700000" algn="tl">
                    <a:srgbClr val="C0C0C0"/>
                  </a:outerShdw>
                </a:effectLst>
                <a:latin typeface="Symbol" panose="05050102010706020507" pitchFamily="18" charset="2"/>
                <a:cs typeface="Times New Roman" panose="02020603050405020304" pitchFamily="18" charset="0"/>
              </a:rPr>
              <a:t>w</a:t>
            </a: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s-AR" sz="2400" b="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 name="AutoShape 2"/>
          <p:cNvSpPr>
            <a:spLocks noChangeArrowheads="1"/>
          </p:cNvSpPr>
          <p:nvPr/>
        </p:nvSpPr>
        <p:spPr bwMode="auto">
          <a:xfrm>
            <a:off x="299452" y="3116157"/>
            <a:ext cx="6119455" cy="3071610"/>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marL="342900" indent="-342900" algn="just">
              <a:buFontTx/>
              <a:buChar char="-"/>
              <a:defRPr/>
            </a:pPr>
            <a:r>
              <a:rPr lang="es-AR" sz="22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 comporta como un filtro pasa bajos</a:t>
            </a:r>
          </a:p>
          <a:p>
            <a:pPr marL="342900" indent="-342900" algn="just">
              <a:buFontTx/>
              <a:buChar char="-"/>
              <a:defRPr/>
            </a:pPr>
            <a:r>
              <a:rPr lang="es-AR" sz="22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No presenta un corte abrupto en </a:t>
            </a:r>
            <a:r>
              <a:rPr lang="es-AR" sz="2200" b="0" dirty="0" err="1" smtClean="0">
                <a:solidFill>
                  <a:srgbClr val="FF3300"/>
                </a:solidFill>
                <a:effectLst>
                  <a:outerShdw blurRad="38100" dist="38100" dir="2700000" algn="tl">
                    <a:srgbClr val="000000"/>
                  </a:outerShdw>
                </a:effectLst>
                <a:latin typeface="Symbol" panose="05050102010706020507" pitchFamily="18" charset="2"/>
                <a:cs typeface="Times New Roman" panose="02020603050405020304" pitchFamily="18" charset="0"/>
              </a:rPr>
              <a:t>w</a:t>
            </a:r>
            <a:r>
              <a:rPr lang="es-AR" sz="22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a:t>
            </a:r>
            <a:r>
              <a:rPr lang="es-AR" sz="22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a:t>
            </a:r>
          </a:p>
          <a:p>
            <a:pPr marL="342900" indent="-342900" algn="just">
              <a:buFontTx/>
              <a:buChar char="-"/>
              <a:defRPr/>
            </a:pPr>
            <a:r>
              <a:rPr lang="es-AR" sz="22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Y su valor a esta frecuencia es del 63,7 % del valor a frecuencia cero.</a:t>
            </a:r>
          </a:p>
          <a:p>
            <a:pPr marL="342900" indent="-342900" algn="just">
              <a:buFontTx/>
              <a:buChar char="-"/>
              <a:defRPr/>
            </a:pPr>
            <a:r>
              <a:rPr lang="es-AR" sz="22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La precisión del ZOH en la aproximación depende de la frecuencia de muestreo.</a:t>
            </a:r>
          </a:p>
          <a:p>
            <a:pPr marL="342900" indent="-342900" algn="just">
              <a:buFontTx/>
              <a:buChar char="-"/>
              <a:defRPr/>
            </a:pPr>
            <a:r>
              <a:rPr lang="es-AR" sz="22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pequeños valores de </a:t>
            </a:r>
            <a:r>
              <a:rPr lang="es-AR" sz="2200" b="0" i="1"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r>
              <a:rPr lang="es-AR" sz="22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el tercer factor tiende a 1 y el ZOH introduce un atraso de </a:t>
            </a:r>
            <a:r>
              <a:rPr lang="es-AR" sz="2200" b="0" i="1"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r>
              <a:rPr lang="es-AR" sz="22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segundos.</a:t>
            </a:r>
            <a:endParaRPr lang="es-AR" sz="22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0257530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982" y="1258147"/>
            <a:ext cx="8861064" cy="54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7090" name="AutoShape 2"/>
          <p:cNvSpPr>
            <a:spLocks noChangeArrowheads="1"/>
          </p:cNvSpPr>
          <p:nvPr/>
        </p:nvSpPr>
        <p:spPr bwMode="auto">
          <a:xfrm>
            <a:off x="2176463" y="186588"/>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9465" name="Text Box 9"/>
          <p:cNvSpPr txBox="1">
            <a:spLocks noChangeArrowheads="1"/>
          </p:cNvSpPr>
          <p:nvPr/>
        </p:nvSpPr>
        <p:spPr bwMode="auto">
          <a:xfrm>
            <a:off x="202807" y="796482"/>
            <a:ext cx="8117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400">
                <a:solidFill>
                  <a:srgbClr val="0000FF"/>
                </a:solidFill>
                <a:effectLst>
                  <a:outerShdw blurRad="38100" dist="38100" dir="2700000" algn="tl">
                    <a:srgbClr val="C0C0C0"/>
                  </a:outerShdw>
                </a:effectLst>
                <a:latin typeface="Californian FB" pitchFamily="18" charset="0"/>
              </a:defRPr>
            </a:lvl1pPr>
          </a:lstStyle>
          <a:p>
            <a:r>
              <a:rPr lang="es-AR" dirty="0"/>
              <a:t>Retenedor de Orden Cero (ZOH): Análisis en frecuencia</a:t>
            </a:r>
          </a:p>
        </p:txBody>
      </p:sp>
      <p:sp>
        <p:nvSpPr>
          <p:cNvPr id="18" name="Text Box 9"/>
          <p:cNvSpPr txBox="1">
            <a:spLocks noChangeArrowheads="1"/>
          </p:cNvSpPr>
          <p:nvPr/>
        </p:nvSpPr>
        <p:spPr bwMode="auto">
          <a:xfrm>
            <a:off x="2176463" y="3773914"/>
            <a:ext cx="7969026" cy="400110"/>
          </a:xfrm>
          <a:prstGeom prst="rect">
            <a:avLst/>
          </a:prstGeom>
          <a:solidFill>
            <a:srgbClr val="92D050"/>
          </a:solidFill>
          <a:ln w="28575">
            <a:solidFill>
              <a:srgbClr val="FF0000"/>
            </a:solidFill>
            <a:miter lim="800000"/>
            <a:headEnd/>
            <a:tailEnd/>
          </a:ln>
          <a:effectLst/>
          <a:extLst/>
        </p:spPr>
        <p:txBody>
          <a:bodyPr wrap="square">
            <a:spAutoFit/>
          </a:bodyPr>
          <a:lstStyle/>
          <a:p>
            <a:pPr>
              <a:spcBef>
                <a:spcPct val="50000"/>
              </a:spcBef>
              <a:defRPr/>
            </a:pPr>
            <a:r>
              <a:rPr lang="es-AR" sz="2000" dirty="0">
                <a:solidFill>
                  <a:srgbClr val="002060"/>
                </a:solidFill>
                <a:effectLst>
                  <a:outerShdw blurRad="38100" dist="38100" dir="2700000" algn="tl">
                    <a:srgbClr val="C0C0C0"/>
                  </a:outerShdw>
                </a:effectLst>
                <a:latin typeface="Californian FB" pitchFamily="18" charset="0"/>
              </a:rPr>
              <a:t>El ZOH es un filtro pasa bajos en serie con un atraso de T/2 segundos</a:t>
            </a:r>
          </a:p>
        </p:txBody>
      </p:sp>
    </p:spTree>
    <p:custDataLst>
      <p:tags r:id="rId1"/>
    </p:custDataLst>
    <p:extLst>
      <p:ext uri="{BB962C8B-B14F-4D97-AF65-F5344CB8AC3E}">
        <p14:creationId xmlns:p14="http://schemas.microsoft.com/office/powerpoint/2010/main" val="28499963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76463" y="185041"/>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graphicFrame>
        <p:nvGraphicFramePr>
          <p:cNvPr id="15" name="14 Objeto"/>
          <p:cNvGraphicFramePr>
            <a:graphicFrameLocks noChangeAspect="1"/>
          </p:cNvGraphicFramePr>
          <p:nvPr>
            <p:extLst>
              <p:ext uri="{D42A27DB-BD31-4B8C-83A1-F6EECF244321}">
                <p14:modId xmlns:p14="http://schemas.microsoft.com/office/powerpoint/2010/main" val="2488334758"/>
              </p:ext>
            </p:extLst>
          </p:nvPr>
        </p:nvGraphicFramePr>
        <p:xfrm>
          <a:off x="6576775" y="5602514"/>
          <a:ext cx="2891250" cy="962318"/>
        </p:xfrm>
        <a:graphic>
          <a:graphicData uri="http://schemas.openxmlformats.org/presentationml/2006/ole">
            <mc:AlternateContent xmlns:mc="http://schemas.openxmlformats.org/markup-compatibility/2006">
              <mc:Choice xmlns:v="urn:schemas-microsoft-com:vml" Requires="v">
                <p:oleObj spid="_x0000_s58703" name="Equation" r:id="rId5" imgW="1295280" imgH="431640" progId="">
                  <p:embed/>
                </p:oleObj>
              </mc:Choice>
              <mc:Fallback>
                <p:oleObj name="Equation" r:id="rId5" imgW="1295280" imgH="431640" progId="">
                  <p:embed/>
                  <p:pic>
                    <p:nvPicPr>
                      <p:cNvPr id="0"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6775" y="5602514"/>
                        <a:ext cx="2891250" cy="962318"/>
                      </a:xfrm>
                      <a:prstGeom prst="rect">
                        <a:avLst/>
                      </a:prstGeom>
                      <a:solidFill>
                        <a:srgbClr val="FFC000">
                          <a:alpha val="49019"/>
                        </a:srgbClr>
                      </a:solidFill>
                      <a:ln w="19050">
                        <a:solidFill>
                          <a:srgbClr val="FF0000"/>
                        </a:solidFill>
                        <a:miter lim="800000"/>
                        <a:headEnd/>
                        <a:tailEnd/>
                      </a:ln>
                    </p:spPr>
                  </p:pic>
                </p:oleObj>
              </mc:Fallback>
            </mc:AlternateContent>
          </a:graphicData>
        </a:graphic>
      </p:graphicFrame>
      <p:sp>
        <p:nvSpPr>
          <p:cNvPr id="17" name="Text Box 9"/>
          <p:cNvSpPr txBox="1">
            <a:spLocks noChangeArrowheads="1"/>
          </p:cNvSpPr>
          <p:nvPr/>
        </p:nvSpPr>
        <p:spPr bwMode="auto">
          <a:xfrm>
            <a:off x="472976" y="938268"/>
            <a:ext cx="1149570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La función de transferencia del ZOH está afectada por el periodo de muestreo </a:t>
            </a:r>
            <a:r>
              <a:rPr lang="es-AR" sz="2200" i="1" dirty="0" smtClean="0">
                <a:solidFill>
                  <a:srgbClr val="009900"/>
                </a:solidFill>
                <a:effectLst>
                  <a:outerShdw blurRad="38100" dist="38100" dir="2700000" algn="tl">
                    <a:srgbClr val="C0C0C0"/>
                  </a:outerShdw>
                </a:effectLst>
                <a:latin typeface="Book Antiqua" pitchFamily="18" charset="0"/>
                <a:cs typeface="Times New Roman" pitchFamily="18" charset="0"/>
              </a:rPr>
              <a:t>T</a:t>
            </a: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 pero normalmente se la expresa normalizada respecto </a:t>
            </a:r>
            <a:r>
              <a:rPr lang="es-AR" sz="2200" i="1" dirty="0" smtClean="0">
                <a:solidFill>
                  <a:srgbClr val="009900"/>
                </a:solidFill>
                <a:effectLst>
                  <a:outerShdw blurRad="38100" dist="38100" dir="2700000" algn="tl">
                    <a:srgbClr val="C0C0C0"/>
                  </a:outerShdw>
                </a:effectLst>
                <a:latin typeface="Book Antiqua" pitchFamily="18" charset="0"/>
                <a:cs typeface="Times New Roman" pitchFamily="18" charset="0"/>
              </a:rPr>
              <a:t>T</a:t>
            </a:r>
            <a:r>
              <a:rPr lang="es-AR" sz="2200" dirty="0">
                <a:solidFill>
                  <a:srgbClr val="009900"/>
                </a:solidFill>
                <a:effectLst>
                  <a:outerShdw blurRad="38100" dist="38100" dir="2700000" algn="tl">
                    <a:srgbClr val="C0C0C0"/>
                  </a:outerShdw>
                </a:effectLst>
                <a:latin typeface="Book Antiqua" pitchFamily="18" charset="0"/>
                <a:cs typeface="Times New Roman" pitchFamily="18" charset="0"/>
              </a:rPr>
              <a:t> :</a:t>
            </a:r>
          </a:p>
        </p:txBody>
      </p:sp>
      <p:graphicFrame>
        <p:nvGraphicFramePr>
          <p:cNvPr id="18" name="5 Objeto"/>
          <p:cNvGraphicFramePr>
            <a:graphicFrameLocks noChangeAspect="1"/>
          </p:cNvGraphicFramePr>
          <p:nvPr>
            <p:extLst>
              <p:ext uri="{D42A27DB-BD31-4B8C-83A1-F6EECF244321}">
                <p14:modId xmlns:p14="http://schemas.microsoft.com/office/powerpoint/2010/main" val="511377964"/>
              </p:ext>
            </p:extLst>
          </p:nvPr>
        </p:nvGraphicFramePr>
        <p:xfrm>
          <a:off x="941064" y="1951349"/>
          <a:ext cx="2470797" cy="973142"/>
        </p:xfrm>
        <a:graphic>
          <a:graphicData uri="http://schemas.openxmlformats.org/presentationml/2006/ole">
            <mc:AlternateContent xmlns:mc="http://schemas.openxmlformats.org/markup-compatibility/2006">
              <mc:Choice xmlns:v="urn:schemas-microsoft-com:vml" Requires="v">
                <p:oleObj spid="_x0000_s58704" name="Equation" r:id="rId7" imgW="1066680" imgH="419040" progId="Equation.DSMT4">
                  <p:embed/>
                </p:oleObj>
              </mc:Choice>
              <mc:Fallback>
                <p:oleObj name="Equation" r:id="rId7" imgW="1066680" imgH="419040" progId="Equation.DSMT4">
                  <p:embed/>
                  <p:pic>
                    <p:nvPicPr>
                      <p:cNvPr id="0" name=""/>
                      <p:cNvPicPr>
                        <a:picLocks noChangeAspect="1" noChangeArrowheads="1"/>
                      </p:cNvPicPr>
                      <p:nvPr/>
                    </p:nvPicPr>
                    <p:blipFill>
                      <a:blip r:embed="rId8"/>
                      <a:srcRect/>
                      <a:stretch>
                        <a:fillRect/>
                      </a:stretch>
                    </p:blipFill>
                    <p:spPr bwMode="auto">
                      <a:xfrm>
                        <a:off x="941064" y="1951349"/>
                        <a:ext cx="2470797" cy="973142"/>
                      </a:xfrm>
                      <a:prstGeom prst="rect">
                        <a:avLst/>
                      </a:prstGeom>
                      <a:solidFill>
                        <a:srgbClr val="FFC000"/>
                      </a:solidFill>
                      <a:extLst/>
                    </p:spPr>
                  </p:pic>
                </p:oleObj>
              </mc:Fallback>
            </mc:AlternateContent>
          </a:graphicData>
        </a:graphic>
      </p:graphicFrame>
      <p:sp>
        <p:nvSpPr>
          <p:cNvPr id="19" name="Text Box 9"/>
          <p:cNvSpPr txBox="1">
            <a:spLocks noChangeArrowheads="1"/>
          </p:cNvSpPr>
          <p:nvPr/>
        </p:nvSpPr>
        <p:spPr bwMode="auto">
          <a:xfrm>
            <a:off x="5208775" y="2130362"/>
            <a:ext cx="3379365" cy="461665"/>
          </a:xfrm>
          <a:prstGeom prst="rect">
            <a:avLst/>
          </a:prstGeom>
          <a:solidFill>
            <a:srgbClr val="FFC000"/>
          </a:solidFill>
          <a:ln>
            <a:noFill/>
          </a:ln>
          <a:effectLst/>
          <a:extLst/>
        </p:spPr>
        <p:txBody>
          <a:bodyPr wrap="square">
            <a:spAutoFit/>
          </a:bodyPr>
          <a:lstStyle/>
          <a:p>
            <a:pPr algn="l">
              <a:spcBef>
                <a:spcPct val="50000"/>
              </a:spcBef>
              <a:defRPr/>
            </a:pP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Se incluye el muestreador</a:t>
            </a:r>
            <a:endParaRPr lang="es-AR" sz="2400" b="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0" name="13 Flecha derecha"/>
          <p:cNvSpPr/>
          <p:nvPr/>
        </p:nvSpPr>
        <p:spPr bwMode="auto">
          <a:xfrm>
            <a:off x="3957412" y="2194677"/>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1" name="Text Box 9"/>
          <p:cNvSpPr txBox="1">
            <a:spLocks noChangeArrowheads="1"/>
          </p:cNvSpPr>
          <p:nvPr/>
        </p:nvSpPr>
        <p:spPr bwMode="auto">
          <a:xfrm>
            <a:off x="391494" y="3153075"/>
            <a:ext cx="801724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just">
              <a:spcBef>
                <a:spcPct val="50000"/>
              </a:spcBef>
              <a:defRPr sz="2200">
                <a:solidFill>
                  <a:srgbClr val="009900"/>
                </a:solidFill>
                <a:effectLst>
                  <a:outerShdw blurRad="38100" dist="38100" dir="2700000" algn="tl">
                    <a:srgbClr val="C0C0C0"/>
                  </a:outerShdw>
                </a:effectLst>
                <a:latin typeface="Book Antiqua" pitchFamily="18" charset="0"/>
                <a:cs typeface="Times New Roman" pitchFamily="18" charset="0"/>
              </a:defRPr>
            </a:lvl1pPr>
          </a:lstStyle>
          <a:p>
            <a:r>
              <a:rPr lang="es-AR" dirty="0" smtClean="0"/>
              <a:t>Considérese el primer término de la aproximación </a:t>
            </a:r>
            <a:r>
              <a:rPr lang="es-AR" dirty="0"/>
              <a:t>de </a:t>
            </a:r>
            <a:r>
              <a:rPr lang="es-AR" dirty="0" err="1"/>
              <a:t>Padé</a:t>
            </a:r>
            <a:r>
              <a:rPr lang="es-AR" dirty="0"/>
              <a:t> de un atraso puro:</a:t>
            </a:r>
          </a:p>
        </p:txBody>
      </p:sp>
      <p:graphicFrame>
        <p:nvGraphicFramePr>
          <p:cNvPr id="22" name="5 Objeto"/>
          <p:cNvGraphicFramePr>
            <a:graphicFrameLocks noChangeAspect="1"/>
          </p:cNvGraphicFramePr>
          <p:nvPr>
            <p:extLst>
              <p:ext uri="{D42A27DB-BD31-4B8C-83A1-F6EECF244321}">
                <p14:modId xmlns:p14="http://schemas.microsoft.com/office/powerpoint/2010/main" val="1104329105"/>
              </p:ext>
            </p:extLst>
          </p:nvPr>
        </p:nvGraphicFramePr>
        <p:xfrm>
          <a:off x="9250709" y="2618730"/>
          <a:ext cx="1789112" cy="1582737"/>
        </p:xfrm>
        <a:graphic>
          <a:graphicData uri="http://schemas.openxmlformats.org/presentationml/2006/ole">
            <mc:AlternateContent xmlns:mc="http://schemas.openxmlformats.org/markup-compatibility/2006">
              <mc:Choice xmlns:v="urn:schemas-microsoft-com:vml" Requires="v">
                <p:oleObj spid="_x0000_s58705" name="Equation" r:id="rId9" imgW="863280" imgH="761760" progId="Equation.DSMT4">
                  <p:embed/>
                </p:oleObj>
              </mc:Choice>
              <mc:Fallback>
                <p:oleObj name="Equation" r:id="rId9" imgW="863280" imgH="761760" progId="Equation.DSMT4">
                  <p:embed/>
                  <p:pic>
                    <p:nvPicPr>
                      <p:cNvPr id="0" name=""/>
                      <p:cNvPicPr>
                        <a:picLocks noChangeAspect="1" noChangeArrowheads="1"/>
                      </p:cNvPicPr>
                      <p:nvPr/>
                    </p:nvPicPr>
                    <p:blipFill>
                      <a:blip r:embed="rId10"/>
                      <a:srcRect/>
                      <a:stretch>
                        <a:fillRect/>
                      </a:stretch>
                    </p:blipFill>
                    <p:spPr bwMode="auto">
                      <a:xfrm>
                        <a:off x="9250709" y="2618730"/>
                        <a:ext cx="1789112" cy="1582737"/>
                      </a:xfrm>
                      <a:prstGeom prst="rect">
                        <a:avLst/>
                      </a:prstGeom>
                      <a:noFill/>
                      <a:extLst/>
                    </p:spPr>
                  </p:pic>
                </p:oleObj>
              </mc:Fallback>
            </mc:AlternateContent>
          </a:graphicData>
        </a:graphic>
      </p:graphicFrame>
      <p:graphicFrame>
        <p:nvGraphicFramePr>
          <p:cNvPr id="23" name="12 Objeto"/>
          <p:cNvGraphicFramePr>
            <a:graphicFrameLocks noChangeAspect="1"/>
          </p:cNvGraphicFramePr>
          <p:nvPr>
            <p:extLst>
              <p:ext uri="{D42A27DB-BD31-4B8C-83A1-F6EECF244321}">
                <p14:modId xmlns:p14="http://schemas.microsoft.com/office/powerpoint/2010/main" val="1629283224"/>
              </p:ext>
            </p:extLst>
          </p:nvPr>
        </p:nvGraphicFramePr>
        <p:xfrm>
          <a:off x="749300" y="4087813"/>
          <a:ext cx="4799824" cy="1407640"/>
        </p:xfrm>
        <a:graphic>
          <a:graphicData uri="http://schemas.openxmlformats.org/presentationml/2006/ole">
            <mc:AlternateContent xmlns:mc="http://schemas.openxmlformats.org/markup-compatibility/2006">
              <mc:Choice xmlns:v="urn:schemas-microsoft-com:vml" Requires="v">
                <p:oleObj spid="_x0000_s58706" name="Equation" r:id="rId11" imgW="2603160" imgH="761760" progId="Equation.DSMT4">
                  <p:embed/>
                </p:oleObj>
              </mc:Choice>
              <mc:Fallback>
                <p:oleObj name="Equation" r:id="rId11" imgW="2603160" imgH="761760" progId="Equation.DSMT4">
                  <p:embed/>
                  <p:pic>
                    <p:nvPicPr>
                      <p:cNvPr id="0" name=""/>
                      <p:cNvPicPr>
                        <a:picLocks noChangeAspect="1" noChangeArrowheads="1"/>
                      </p:cNvPicPr>
                      <p:nvPr/>
                    </p:nvPicPr>
                    <p:blipFill>
                      <a:blip r:embed="rId12"/>
                      <a:srcRect/>
                      <a:stretch>
                        <a:fillRect/>
                      </a:stretch>
                    </p:blipFill>
                    <p:spPr bwMode="auto">
                      <a:xfrm>
                        <a:off x="749300" y="4087813"/>
                        <a:ext cx="4799824" cy="1407640"/>
                      </a:xfrm>
                      <a:prstGeom prst="rect">
                        <a:avLst/>
                      </a:prstGeom>
                      <a:noFill/>
                      <a:extLst/>
                    </p:spPr>
                  </p:pic>
                </p:oleObj>
              </mc:Fallback>
            </mc:AlternateContent>
          </a:graphicData>
        </a:graphic>
      </p:graphicFrame>
      <p:sp>
        <p:nvSpPr>
          <p:cNvPr id="24" name="13 Flecha derecha"/>
          <p:cNvSpPr/>
          <p:nvPr/>
        </p:nvSpPr>
        <p:spPr bwMode="auto">
          <a:xfrm>
            <a:off x="8548328" y="3153075"/>
            <a:ext cx="481767"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25" name="Text Box 9"/>
          <p:cNvSpPr txBox="1">
            <a:spLocks noChangeArrowheads="1"/>
          </p:cNvSpPr>
          <p:nvPr/>
        </p:nvSpPr>
        <p:spPr bwMode="auto">
          <a:xfrm>
            <a:off x="6289772" y="4547071"/>
            <a:ext cx="459673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just">
              <a:spcBef>
                <a:spcPct val="50000"/>
              </a:spcBef>
              <a:defRPr sz="2200">
                <a:solidFill>
                  <a:srgbClr val="009900"/>
                </a:solidFill>
                <a:effectLst>
                  <a:outerShdw blurRad="38100" dist="38100" dir="2700000" algn="tl">
                    <a:srgbClr val="C0C0C0"/>
                  </a:outerShdw>
                </a:effectLst>
                <a:latin typeface="Book Antiqua" pitchFamily="18" charset="0"/>
                <a:cs typeface="Times New Roman" pitchFamily="18" charset="0"/>
              </a:defRPr>
            </a:lvl1pPr>
          </a:lstStyle>
          <a:p>
            <a:r>
              <a:rPr lang="es-AR" dirty="0" smtClean="0"/>
              <a:t>Reemplazando en la FT del ZOH:</a:t>
            </a:r>
            <a:endParaRPr lang="es-AR" dirty="0"/>
          </a:p>
        </p:txBody>
      </p:sp>
      <p:sp>
        <p:nvSpPr>
          <p:cNvPr id="26" name="13 Flecha derecha"/>
          <p:cNvSpPr/>
          <p:nvPr/>
        </p:nvSpPr>
        <p:spPr bwMode="auto">
          <a:xfrm>
            <a:off x="5739062" y="4547071"/>
            <a:ext cx="481767"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graphicFrame>
        <p:nvGraphicFramePr>
          <p:cNvPr id="27" name="5 Objeto"/>
          <p:cNvGraphicFramePr>
            <a:graphicFrameLocks noChangeAspect="1"/>
          </p:cNvGraphicFramePr>
          <p:nvPr>
            <p:extLst>
              <p:ext uri="{D42A27DB-BD31-4B8C-83A1-F6EECF244321}">
                <p14:modId xmlns:p14="http://schemas.microsoft.com/office/powerpoint/2010/main" val="726520532"/>
              </p:ext>
            </p:extLst>
          </p:nvPr>
        </p:nvGraphicFramePr>
        <p:xfrm>
          <a:off x="472976" y="5582817"/>
          <a:ext cx="4910138" cy="1001712"/>
        </p:xfrm>
        <a:graphic>
          <a:graphicData uri="http://schemas.openxmlformats.org/presentationml/2006/ole">
            <mc:AlternateContent xmlns:mc="http://schemas.openxmlformats.org/markup-compatibility/2006">
              <mc:Choice xmlns:v="urn:schemas-microsoft-com:vml" Requires="v">
                <p:oleObj spid="_x0000_s58707" name="Equation" r:id="rId13" imgW="2120760" imgH="431640" progId="Equation.DSMT4">
                  <p:embed/>
                </p:oleObj>
              </mc:Choice>
              <mc:Fallback>
                <p:oleObj name="Equation" r:id="rId13" imgW="2120760" imgH="431640" progId="Equation.DSMT4">
                  <p:embed/>
                  <p:pic>
                    <p:nvPicPr>
                      <p:cNvPr id="0" name=""/>
                      <p:cNvPicPr>
                        <a:picLocks noChangeAspect="1" noChangeArrowheads="1"/>
                      </p:cNvPicPr>
                      <p:nvPr/>
                    </p:nvPicPr>
                    <p:blipFill>
                      <a:blip r:embed="rId14"/>
                      <a:srcRect/>
                      <a:stretch>
                        <a:fillRect/>
                      </a:stretch>
                    </p:blipFill>
                    <p:spPr bwMode="auto">
                      <a:xfrm>
                        <a:off x="472976" y="5582817"/>
                        <a:ext cx="4910138" cy="1001712"/>
                      </a:xfrm>
                      <a:prstGeom prst="rect">
                        <a:avLst/>
                      </a:prstGeom>
                      <a:solidFill>
                        <a:srgbClr val="FFC000"/>
                      </a:solidFill>
                      <a:extLst/>
                    </p:spPr>
                  </p:pic>
                </p:oleObj>
              </mc:Fallback>
            </mc:AlternateContent>
          </a:graphicData>
        </a:graphic>
      </p:graphicFrame>
      <p:sp>
        <p:nvSpPr>
          <p:cNvPr id="28" name="13 Flecha derecha"/>
          <p:cNvSpPr/>
          <p:nvPr/>
        </p:nvSpPr>
        <p:spPr bwMode="auto">
          <a:xfrm>
            <a:off x="5681588" y="5828260"/>
            <a:ext cx="596713"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6" name="Text Box 9"/>
          <p:cNvSpPr txBox="1">
            <a:spLocks noChangeArrowheads="1"/>
          </p:cNvSpPr>
          <p:nvPr/>
        </p:nvSpPr>
        <p:spPr bwMode="auto">
          <a:xfrm>
            <a:off x="9680332" y="5648476"/>
            <a:ext cx="2412351" cy="830997"/>
          </a:xfrm>
          <a:prstGeom prst="rect">
            <a:avLst/>
          </a:prstGeom>
          <a:solidFill>
            <a:srgbClr val="FFC000"/>
          </a:solidFill>
          <a:ln>
            <a:noFill/>
          </a:ln>
          <a:effectLst/>
          <a:extLst/>
        </p:spPr>
        <p:txBody>
          <a:bodyPr wrap="square">
            <a:spAutoFit/>
          </a:bodyPr>
          <a:lstStyle/>
          <a:p>
            <a:pPr algn="l">
              <a:spcBef>
                <a:spcPct val="50000"/>
              </a:spcBef>
              <a:defRPr/>
            </a:pPr>
            <a:r>
              <a:rPr lang="es-AR" sz="24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Aproximación de 1° orden del ZOH</a:t>
            </a:r>
            <a:endParaRPr lang="es-AR" sz="2400" b="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5944403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50772" y="163478"/>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pic>
        <p:nvPicPr>
          <p:cNvPr id="614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990" y="1271450"/>
            <a:ext cx="9757288" cy="537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147051" y="772202"/>
            <a:ext cx="105450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000" dirty="0" smtClean="0">
                <a:solidFill>
                  <a:srgbClr val="009900"/>
                </a:solidFill>
                <a:effectLst>
                  <a:outerShdw blurRad="38100" dist="38100" dir="2700000" algn="tl">
                    <a:srgbClr val="C0C0C0"/>
                  </a:outerShdw>
                </a:effectLst>
                <a:latin typeface="Book Antiqua" pitchFamily="18" charset="0"/>
                <a:cs typeface="Times New Roman" pitchFamily="18" charset="0"/>
              </a:rPr>
              <a:t>Respuesta en frecuencia del ZOH aproximado con una aproximación de </a:t>
            </a:r>
            <a:r>
              <a:rPr lang="es-AR" sz="2000" dirty="0" err="1" smtClean="0">
                <a:solidFill>
                  <a:srgbClr val="009900"/>
                </a:solidFill>
                <a:effectLst>
                  <a:outerShdw blurRad="38100" dist="38100" dir="2700000" algn="tl">
                    <a:srgbClr val="C0C0C0"/>
                  </a:outerShdw>
                </a:effectLst>
                <a:latin typeface="Book Antiqua" pitchFamily="18" charset="0"/>
                <a:cs typeface="Times New Roman" pitchFamily="18" charset="0"/>
              </a:rPr>
              <a:t>Padé</a:t>
            </a:r>
            <a:r>
              <a:rPr lang="es-AR" sz="2000" dirty="0" smtClean="0">
                <a:solidFill>
                  <a:srgbClr val="009900"/>
                </a:solidFill>
                <a:effectLst>
                  <a:outerShdw blurRad="38100" dist="38100" dir="2700000" algn="tl">
                    <a:srgbClr val="C0C0C0"/>
                  </a:outerShdw>
                </a:effectLst>
                <a:latin typeface="Book Antiqua" pitchFamily="18" charset="0"/>
                <a:cs typeface="Times New Roman" pitchFamily="18" charset="0"/>
              </a:rPr>
              <a:t> de 1° orden</a:t>
            </a:r>
            <a:endParaRPr lang="es-AR" sz="20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Tree>
    <p:custDataLst>
      <p:tags r:id="rId1"/>
    </p:custDataLst>
    <p:extLst>
      <p:ext uri="{BB962C8B-B14F-4D97-AF65-F5344CB8AC3E}">
        <p14:creationId xmlns:p14="http://schemas.microsoft.com/office/powerpoint/2010/main" val="42138407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403"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364" y="2832603"/>
            <a:ext cx="7044559" cy="382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7090" name="AutoShape 2"/>
          <p:cNvSpPr>
            <a:spLocks noChangeArrowheads="1"/>
          </p:cNvSpPr>
          <p:nvPr/>
        </p:nvSpPr>
        <p:spPr bwMode="auto">
          <a:xfrm>
            <a:off x="2176463" y="185041"/>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4" name="Text Box 9"/>
          <p:cNvSpPr txBox="1">
            <a:spLocks noChangeArrowheads="1"/>
          </p:cNvSpPr>
          <p:nvPr/>
        </p:nvSpPr>
        <p:spPr bwMode="auto">
          <a:xfrm>
            <a:off x="165324" y="992515"/>
            <a:ext cx="68898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Reescribiendo la </a:t>
            </a:r>
            <a:r>
              <a:rPr lang="es-AR" sz="24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función de transferencia del ZOH </a:t>
            </a:r>
          </a:p>
        </p:txBody>
      </p:sp>
      <p:graphicFrame>
        <p:nvGraphicFramePr>
          <p:cNvPr id="15" name="14 Objeto"/>
          <p:cNvGraphicFramePr>
            <a:graphicFrameLocks noChangeAspect="1"/>
          </p:cNvGraphicFramePr>
          <p:nvPr>
            <p:extLst>
              <p:ext uri="{D42A27DB-BD31-4B8C-83A1-F6EECF244321}">
                <p14:modId xmlns:p14="http://schemas.microsoft.com/office/powerpoint/2010/main" val="3088480191"/>
              </p:ext>
            </p:extLst>
          </p:nvPr>
        </p:nvGraphicFramePr>
        <p:xfrm>
          <a:off x="7234788" y="887670"/>
          <a:ext cx="2116138" cy="1081088"/>
        </p:xfrm>
        <a:graphic>
          <a:graphicData uri="http://schemas.openxmlformats.org/presentationml/2006/ole">
            <mc:AlternateContent xmlns:mc="http://schemas.openxmlformats.org/markup-compatibility/2006">
              <mc:Choice xmlns:v="urn:schemas-microsoft-com:vml" Requires="v">
                <p:oleObj spid="_x0000_s68684" name="Equation" r:id="rId6" imgW="1143000" imgH="583920" progId="Equation.DSMT4">
                  <p:embed/>
                </p:oleObj>
              </mc:Choice>
              <mc:Fallback>
                <p:oleObj name="Equation" r:id="rId6" imgW="1143000" imgH="583920" progId="Equation.DSMT4">
                  <p:embed/>
                  <p:pic>
                    <p:nvPicPr>
                      <p:cNvPr id="0" name=""/>
                      <p:cNvPicPr>
                        <a:picLocks noChangeAspect="1" noChangeArrowheads="1"/>
                      </p:cNvPicPr>
                      <p:nvPr/>
                    </p:nvPicPr>
                    <p:blipFill>
                      <a:blip r:embed="rId7"/>
                      <a:srcRect/>
                      <a:stretch>
                        <a:fillRect/>
                      </a:stretch>
                    </p:blipFill>
                    <p:spPr bwMode="auto">
                      <a:xfrm>
                        <a:off x="7234788" y="887670"/>
                        <a:ext cx="2116138" cy="1081088"/>
                      </a:xfrm>
                      <a:prstGeom prst="rect">
                        <a:avLst/>
                      </a:prstGeom>
                      <a:solidFill>
                        <a:srgbClr val="FFC000">
                          <a:alpha val="49019"/>
                        </a:srgbClr>
                      </a:solidFill>
                      <a:ln w="19050">
                        <a:solidFill>
                          <a:srgbClr val="FF0000"/>
                        </a:solidFill>
                        <a:miter lim="800000"/>
                        <a:headEnd/>
                        <a:tailEnd/>
                      </a:ln>
                    </p:spPr>
                  </p:pic>
                </p:oleObj>
              </mc:Fallback>
            </mc:AlternateContent>
          </a:graphicData>
        </a:graphic>
      </p:graphicFrame>
      <p:graphicFrame>
        <p:nvGraphicFramePr>
          <p:cNvPr id="8" name="1 Objeto"/>
          <p:cNvGraphicFramePr>
            <a:graphicFrameLocks noChangeAspect="1"/>
          </p:cNvGraphicFramePr>
          <p:nvPr>
            <p:extLst>
              <p:ext uri="{D42A27DB-BD31-4B8C-83A1-F6EECF244321}">
                <p14:modId xmlns:p14="http://schemas.microsoft.com/office/powerpoint/2010/main" val="3894839447"/>
              </p:ext>
            </p:extLst>
          </p:nvPr>
        </p:nvGraphicFramePr>
        <p:xfrm>
          <a:off x="7800975" y="2128838"/>
          <a:ext cx="3575050" cy="971550"/>
        </p:xfrm>
        <a:graphic>
          <a:graphicData uri="http://schemas.openxmlformats.org/presentationml/2006/ole">
            <mc:AlternateContent xmlns:mc="http://schemas.openxmlformats.org/markup-compatibility/2006">
              <mc:Choice xmlns:v="urn:schemas-microsoft-com:vml" Requires="v">
                <p:oleObj spid="_x0000_s68685" name="Equation" r:id="rId8" imgW="1447560" imgH="393480" progId="Equation.DSMT4">
                  <p:embed/>
                </p:oleObj>
              </mc:Choice>
              <mc:Fallback>
                <p:oleObj name="Equation" r:id="rId8" imgW="1447560" imgH="393480" progId="Equation.DSMT4">
                  <p:embed/>
                  <p:pic>
                    <p:nvPicPr>
                      <p:cNvPr id="0" name=""/>
                      <p:cNvPicPr>
                        <a:picLocks noChangeAspect="1" noChangeArrowheads="1"/>
                      </p:cNvPicPr>
                      <p:nvPr/>
                    </p:nvPicPr>
                    <p:blipFill>
                      <a:blip r:embed="rId9"/>
                      <a:srcRect/>
                      <a:stretch>
                        <a:fillRect/>
                      </a:stretch>
                    </p:blipFill>
                    <p:spPr bwMode="auto">
                      <a:xfrm>
                        <a:off x="7800975" y="2128838"/>
                        <a:ext cx="3575050" cy="971550"/>
                      </a:xfrm>
                      <a:prstGeom prst="rect">
                        <a:avLst/>
                      </a:prstGeom>
                      <a:solidFill>
                        <a:srgbClr val="92D050"/>
                      </a:solidFill>
                      <a:extLst/>
                    </p:spPr>
                  </p:pic>
                </p:oleObj>
              </mc:Fallback>
            </mc:AlternateContent>
          </a:graphicData>
        </a:graphic>
      </p:graphicFrame>
      <p:sp>
        <p:nvSpPr>
          <p:cNvPr id="10" name="Text Box 9"/>
          <p:cNvSpPr txBox="1">
            <a:spLocks noChangeArrowheads="1"/>
          </p:cNvSpPr>
          <p:nvPr/>
        </p:nvSpPr>
        <p:spPr bwMode="auto">
          <a:xfrm>
            <a:off x="165324" y="2061090"/>
            <a:ext cx="7624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 teniéndose en cuenta la expansión en serie de Taylor de una exponencial </a:t>
            </a:r>
            <a:r>
              <a:rPr lang="es-AR" sz="2400" i="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a:t>
            </a:r>
            <a:r>
              <a:rPr lang="es-AR" sz="2400" i="1" baseline="300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a:t>
            </a: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donde </a:t>
            </a:r>
            <a:r>
              <a:rPr lang="es-AR" sz="2400" i="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a:t>
            </a: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s-AR" sz="240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a:t>
            </a: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se tiene:</a:t>
            </a:r>
            <a:endParaRPr lang="es-AR" sz="24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8029267" y="3401482"/>
            <a:ext cx="3346758" cy="132343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ES"/>
            </a:defPPr>
            <a:lvl1pPr algn="ctr">
              <a:spcBef>
                <a:spcPct val="50000"/>
              </a:spcBef>
              <a:defRPr sz="2000">
                <a:solidFill>
                  <a:srgbClr val="FF0000"/>
                </a:solidFill>
              </a:defRPr>
            </a:lvl1pPr>
          </a:lstStyle>
          <a:p>
            <a:r>
              <a:rPr lang="es-AR" dirty="0">
                <a:latin typeface="Californian FB" panose="0207040306080B030204" pitchFamily="18" charset="0"/>
              </a:rPr>
              <a:t>La salida del ZOH presenta componentes de alta </a:t>
            </a:r>
            <a:r>
              <a:rPr lang="es-AR" dirty="0" smtClean="0">
                <a:latin typeface="Californian FB" panose="0207040306080B030204" pitchFamily="18" charset="0"/>
              </a:rPr>
              <a:t>frecuencia, debido </a:t>
            </a:r>
            <a:r>
              <a:rPr lang="es-AR" dirty="0">
                <a:latin typeface="Californian FB" panose="0207040306080B030204" pitchFamily="18" charset="0"/>
              </a:rPr>
              <a:t>a los pulsos </a:t>
            </a:r>
            <a:r>
              <a:rPr lang="es-AR" dirty="0" smtClean="0">
                <a:latin typeface="Californian FB" panose="0207040306080B030204" pitchFamily="18" charset="0"/>
              </a:rPr>
              <a:t>del retenedor.</a:t>
            </a:r>
            <a:endParaRPr lang="es-AR" dirty="0">
              <a:latin typeface="Californian FB" panose="0207040306080B030204" pitchFamily="18" charset="0"/>
            </a:endParaRPr>
          </a:p>
        </p:txBody>
      </p:sp>
      <p:sp>
        <p:nvSpPr>
          <p:cNvPr id="13" name="Text Box 9"/>
          <p:cNvSpPr txBox="1">
            <a:spLocks noChangeArrowheads="1"/>
          </p:cNvSpPr>
          <p:nvPr/>
        </p:nvSpPr>
        <p:spPr bwMode="auto">
          <a:xfrm>
            <a:off x="8029267" y="4957837"/>
            <a:ext cx="3346758" cy="132343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2000">
                <a:solidFill>
                  <a:srgbClr val="FF0000"/>
                </a:solidFill>
                <a:latin typeface="Californian FB" panose="0207040306080B030204" pitchFamily="18" charset="0"/>
              </a:defRPr>
            </a:lvl1pPr>
          </a:lstStyle>
          <a:p>
            <a:r>
              <a:rPr lang="es-AR" dirty="0" smtClean="0"/>
              <a:t>El efecto del ZOH es desplazar </a:t>
            </a:r>
            <a:r>
              <a:rPr lang="es-AR" dirty="0"/>
              <a:t>a la componente </a:t>
            </a:r>
            <a:r>
              <a:rPr lang="es-AR" dirty="0" smtClean="0"/>
              <a:t>fundamental; 1º </a:t>
            </a:r>
            <a:r>
              <a:rPr lang="es-AR" dirty="0"/>
              <a:t>armónico de </a:t>
            </a:r>
            <a:r>
              <a:rPr lang="es-AR" b="0" i="1" dirty="0">
                <a:latin typeface="Times New Roman" panose="02020603050405020304" pitchFamily="18" charset="0"/>
                <a:cs typeface="Times New Roman" panose="02020603050405020304" pitchFamily="18" charset="0"/>
              </a:rPr>
              <a:t>h</a:t>
            </a:r>
            <a:r>
              <a:rPr lang="es-AR" b="0" dirty="0">
                <a:latin typeface="Times New Roman" panose="02020603050405020304" pitchFamily="18" charset="0"/>
                <a:cs typeface="Times New Roman" panose="02020603050405020304" pitchFamily="18" charset="0"/>
              </a:rPr>
              <a:t>(</a:t>
            </a:r>
            <a:r>
              <a:rPr lang="es-AR" b="0" i="1" dirty="0">
                <a:latin typeface="Times New Roman" panose="02020603050405020304" pitchFamily="18" charset="0"/>
                <a:cs typeface="Times New Roman" panose="02020603050405020304" pitchFamily="18" charset="0"/>
              </a:rPr>
              <a:t>t</a:t>
            </a:r>
            <a:r>
              <a:rPr lang="es-AR" b="0" dirty="0" smtClean="0">
                <a:latin typeface="Times New Roman" panose="02020603050405020304" pitchFamily="18" charset="0"/>
                <a:cs typeface="Times New Roman" panose="02020603050405020304" pitchFamily="18" charset="0"/>
              </a:rPr>
              <a:t>)</a:t>
            </a:r>
            <a:r>
              <a:rPr lang="es-AR" b="0" dirty="0" smtClean="0"/>
              <a:t>, </a:t>
            </a:r>
            <a:r>
              <a:rPr lang="es-AR" dirty="0"/>
              <a:t>en T/2 segundos.</a:t>
            </a:r>
          </a:p>
        </p:txBody>
      </p:sp>
      <p:sp>
        <p:nvSpPr>
          <p:cNvPr id="17" name="Text Box 9"/>
          <p:cNvSpPr txBox="1">
            <a:spLocks noChangeArrowheads="1"/>
          </p:cNvSpPr>
          <p:nvPr/>
        </p:nvSpPr>
        <p:spPr bwMode="auto">
          <a:xfrm>
            <a:off x="1130587" y="4745715"/>
            <a:ext cx="2662815" cy="1323439"/>
          </a:xfrm>
          <a:prstGeom prst="rect">
            <a:avLst/>
          </a:prstGeom>
          <a:solidFill>
            <a:srgbClr val="92D050"/>
          </a:solidFill>
          <a:ln w="28575">
            <a:solidFill>
              <a:srgbClr val="FF0000"/>
            </a:solidFill>
            <a:miter lim="800000"/>
            <a:headEnd/>
            <a:tailEnd/>
          </a:ln>
          <a:effectLst/>
          <a:extLst/>
        </p:spPr>
        <p:txBody>
          <a:bodyPr wrap="square">
            <a:spAutoFit/>
          </a:bodyPr>
          <a:lstStyle/>
          <a:p>
            <a:pPr>
              <a:spcBef>
                <a:spcPct val="50000"/>
              </a:spcBef>
              <a:defRPr/>
            </a:pPr>
            <a:r>
              <a:rPr lang="es-AR" sz="2000" dirty="0">
                <a:solidFill>
                  <a:srgbClr val="002060"/>
                </a:solidFill>
                <a:effectLst>
                  <a:outerShdw blurRad="38100" dist="38100" dir="2700000" algn="tl">
                    <a:srgbClr val="C0C0C0"/>
                  </a:outerShdw>
                </a:effectLst>
                <a:latin typeface="Californian FB" pitchFamily="18" charset="0"/>
              </a:rPr>
              <a:t>El ZOH es un filtro pasa </a:t>
            </a:r>
            <a:r>
              <a:rPr lang="es-AR" sz="2000" dirty="0" smtClean="0">
                <a:solidFill>
                  <a:srgbClr val="002060"/>
                </a:solidFill>
                <a:effectLst>
                  <a:outerShdw blurRad="38100" dist="38100" dir="2700000" algn="tl">
                    <a:srgbClr val="C0C0C0"/>
                  </a:outerShdw>
                </a:effectLst>
                <a:latin typeface="Californian FB" pitchFamily="18" charset="0"/>
              </a:rPr>
              <a:t>bajos, </a:t>
            </a:r>
            <a:r>
              <a:rPr lang="es-AR" sz="2000" dirty="0">
                <a:solidFill>
                  <a:srgbClr val="002060"/>
                </a:solidFill>
                <a:effectLst>
                  <a:outerShdw blurRad="38100" dist="38100" dir="2700000" algn="tl">
                    <a:srgbClr val="C0C0C0"/>
                  </a:outerShdw>
                </a:effectLst>
                <a:latin typeface="Californian FB" pitchFamily="18" charset="0"/>
              </a:rPr>
              <a:t>en serie con un atraso de T/2 segundos</a:t>
            </a:r>
          </a:p>
        </p:txBody>
      </p:sp>
    </p:spTree>
    <p:custDataLst>
      <p:tags r:id="rId2"/>
    </p:custDataLst>
    <p:extLst>
      <p:ext uri="{BB962C8B-B14F-4D97-AF65-F5344CB8AC3E}">
        <p14:creationId xmlns:p14="http://schemas.microsoft.com/office/powerpoint/2010/main" val="33064116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968721" y="220660"/>
            <a:ext cx="10311897"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smtClean="0">
                <a:solidFill>
                  <a:srgbClr val="FF3300"/>
                </a:solidFill>
                <a:effectLst>
                  <a:outerShdw blurRad="38100" dist="38100" dir="2700000" algn="tl">
                    <a:srgbClr val="000000"/>
                  </a:outerShdw>
                </a:effectLst>
              </a:rPr>
              <a:t>Efectos del Retenedor de Orden Cero en Sistemas de Lazo Cerrado</a:t>
            </a:r>
            <a:endParaRPr lang="es-AR" sz="2400" i="1" dirty="0">
              <a:solidFill>
                <a:srgbClr val="FF3300"/>
              </a:solidFill>
              <a:effectLst>
                <a:outerShdw blurRad="38100" dist="38100" dir="2700000" algn="tl">
                  <a:srgbClr val="000000"/>
                </a:outerShdw>
              </a:effectLst>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50" y="1192821"/>
            <a:ext cx="4667000" cy="125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1 Objeto"/>
          <p:cNvGraphicFramePr>
            <a:graphicFrameLocks noChangeAspect="1"/>
          </p:cNvGraphicFramePr>
          <p:nvPr>
            <p:extLst>
              <p:ext uri="{D42A27DB-BD31-4B8C-83A1-F6EECF244321}">
                <p14:modId xmlns:p14="http://schemas.microsoft.com/office/powerpoint/2010/main" val="3895023081"/>
              </p:ext>
            </p:extLst>
          </p:nvPr>
        </p:nvGraphicFramePr>
        <p:xfrm>
          <a:off x="7395015" y="1952619"/>
          <a:ext cx="2519158" cy="848889"/>
        </p:xfrm>
        <a:graphic>
          <a:graphicData uri="http://schemas.openxmlformats.org/presentationml/2006/ole">
            <mc:AlternateContent xmlns:mc="http://schemas.openxmlformats.org/markup-compatibility/2006">
              <mc:Choice xmlns:v="urn:schemas-microsoft-com:vml" Requires="v">
                <p:oleObj spid="_x0000_s70022" name="Equation" r:id="rId6" imgW="1206360" imgH="406080" progId="Equation.DSMT4">
                  <p:embed/>
                </p:oleObj>
              </mc:Choice>
              <mc:Fallback>
                <p:oleObj name="Equation" r:id="rId6" imgW="1206360" imgH="406080" progId="Equation.DSMT4">
                  <p:embed/>
                  <p:pic>
                    <p:nvPicPr>
                      <p:cNvPr id="0" name=""/>
                      <p:cNvPicPr>
                        <a:picLocks noChangeAspect="1" noChangeArrowheads="1"/>
                      </p:cNvPicPr>
                      <p:nvPr/>
                    </p:nvPicPr>
                    <p:blipFill>
                      <a:blip r:embed="rId7"/>
                      <a:srcRect/>
                      <a:stretch>
                        <a:fillRect/>
                      </a:stretch>
                    </p:blipFill>
                    <p:spPr bwMode="auto">
                      <a:xfrm>
                        <a:off x="7395015" y="1952619"/>
                        <a:ext cx="2519158" cy="848889"/>
                      </a:xfrm>
                      <a:prstGeom prst="rect">
                        <a:avLst/>
                      </a:prstGeom>
                      <a:noFill/>
                      <a:ln>
                        <a:noFill/>
                      </a:ln>
                      <a:extLst/>
                    </p:spPr>
                  </p:pic>
                </p:oleObj>
              </mc:Fallback>
            </mc:AlternateContent>
          </a:graphicData>
        </a:graphic>
      </p:graphicFrame>
      <p:sp>
        <p:nvSpPr>
          <p:cNvPr id="18" name="Rectángulo 17"/>
          <p:cNvSpPr/>
          <p:nvPr/>
        </p:nvSpPr>
        <p:spPr>
          <a:xfrm>
            <a:off x="5875492" y="1073293"/>
            <a:ext cx="5712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Controlador diseñado para las siguientes especificaciones: </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19" name="1 Objeto"/>
          <p:cNvGraphicFramePr>
            <a:graphicFrameLocks noChangeAspect="1"/>
          </p:cNvGraphicFramePr>
          <p:nvPr>
            <p:extLst>
              <p:ext uri="{D42A27DB-BD31-4B8C-83A1-F6EECF244321}">
                <p14:modId xmlns:p14="http://schemas.microsoft.com/office/powerpoint/2010/main" val="1538717835"/>
              </p:ext>
            </p:extLst>
          </p:nvPr>
        </p:nvGraphicFramePr>
        <p:xfrm>
          <a:off x="8158901" y="1394115"/>
          <a:ext cx="3003550" cy="466725"/>
        </p:xfrm>
        <a:graphic>
          <a:graphicData uri="http://schemas.openxmlformats.org/presentationml/2006/ole">
            <mc:AlternateContent xmlns:mc="http://schemas.openxmlformats.org/markup-compatibility/2006">
              <mc:Choice xmlns:v="urn:schemas-microsoft-com:vml" Requires="v">
                <p:oleObj spid="_x0000_s70023" name="Equation" r:id="rId8" imgW="1307880" imgH="203040" progId="Equation.DSMT4">
                  <p:embed/>
                </p:oleObj>
              </mc:Choice>
              <mc:Fallback>
                <p:oleObj name="Equation" r:id="rId8" imgW="1307880" imgH="203040" progId="Equation.DSMT4">
                  <p:embed/>
                  <p:pic>
                    <p:nvPicPr>
                      <p:cNvPr id="0" name=""/>
                      <p:cNvPicPr>
                        <a:picLocks noChangeAspect="1" noChangeArrowheads="1"/>
                      </p:cNvPicPr>
                      <p:nvPr/>
                    </p:nvPicPr>
                    <p:blipFill>
                      <a:blip r:embed="rId9"/>
                      <a:srcRect/>
                      <a:stretch>
                        <a:fillRect/>
                      </a:stretch>
                    </p:blipFill>
                    <p:spPr bwMode="auto">
                      <a:xfrm>
                        <a:off x="8158901" y="1394115"/>
                        <a:ext cx="3003550" cy="466725"/>
                      </a:xfrm>
                      <a:prstGeom prst="rect">
                        <a:avLst/>
                      </a:prstGeom>
                      <a:noFill/>
                      <a:ln>
                        <a:noFill/>
                      </a:ln>
                      <a:extLst/>
                    </p:spPr>
                  </p:pic>
                </p:oleObj>
              </mc:Fallback>
            </mc:AlternateContent>
          </a:graphicData>
        </a:graphic>
      </p:graphicFrame>
      <p:graphicFrame>
        <p:nvGraphicFramePr>
          <p:cNvPr id="20" name="1 Objeto"/>
          <p:cNvGraphicFramePr>
            <a:graphicFrameLocks noChangeAspect="1"/>
          </p:cNvGraphicFramePr>
          <p:nvPr>
            <p:extLst>
              <p:ext uri="{D42A27DB-BD31-4B8C-83A1-F6EECF244321}">
                <p14:modId xmlns:p14="http://schemas.microsoft.com/office/powerpoint/2010/main" val="4027241175"/>
              </p:ext>
            </p:extLst>
          </p:nvPr>
        </p:nvGraphicFramePr>
        <p:xfrm>
          <a:off x="2720975" y="2628048"/>
          <a:ext cx="3508759" cy="850697"/>
        </p:xfrm>
        <a:graphic>
          <a:graphicData uri="http://schemas.openxmlformats.org/presentationml/2006/ole">
            <mc:AlternateContent xmlns:mc="http://schemas.openxmlformats.org/markup-compatibility/2006">
              <mc:Choice xmlns:v="urn:schemas-microsoft-com:vml" Requires="v">
                <p:oleObj spid="_x0000_s70024" name="Equation" r:id="rId10" imgW="1676160" imgH="406080" progId="Equation.DSMT4">
                  <p:embed/>
                </p:oleObj>
              </mc:Choice>
              <mc:Fallback>
                <p:oleObj name="Equation" r:id="rId10" imgW="1676160" imgH="406080" progId="Equation.DSMT4">
                  <p:embed/>
                  <p:pic>
                    <p:nvPicPr>
                      <p:cNvPr id="0" name=""/>
                      <p:cNvPicPr>
                        <a:picLocks noChangeAspect="1" noChangeArrowheads="1"/>
                      </p:cNvPicPr>
                      <p:nvPr/>
                    </p:nvPicPr>
                    <p:blipFill>
                      <a:blip r:embed="rId11"/>
                      <a:srcRect/>
                      <a:stretch>
                        <a:fillRect/>
                      </a:stretch>
                    </p:blipFill>
                    <p:spPr bwMode="auto">
                      <a:xfrm>
                        <a:off x="2720975" y="2628048"/>
                        <a:ext cx="3508759" cy="850697"/>
                      </a:xfrm>
                      <a:prstGeom prst="rect">
                        <a:avLst/>
                      </a:prstGeom>
                      <a:noFill/>
                      <a:ln>
                        <a:noFill/>
                      </a:ln>
                      <a:extLst/>
                    </p:spPr>
                  </p:pic>
                </p:oleObj>
              </mc:Fallback>
            </mc:AlternateContent>
          </a:graphicData>
        </a:graphic>
      </p:graphicFrame>
      <p:sp>
        <p:nvSpPr>
          <p:cNvPr id="21" name="Rectángulo 20"/>
          <p:cNvSpPr/>
          <p:nvPr/>
        </p:nvSpPr>
        <p:spPr>
          <a:xfrm>
            <a:off x="412386" y="2847283"/>
            <a:ext cx="22001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FTLCC resulta:</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22" name="Grupo 21"/>
          <p:cNvGrpSpPr/>
          <p:nvPr/>
        </p:nvGrpSpPr>
        <p:grpSpPr>
          <a:xfrm>
            <a:off x="173254" y="3662387"/>
            <a:ext cx="6205205" cy="1252800"/>
            <a:chOff x="5591944" y="3501008"/>
            <a:chExt cx="6205205" cy="1252800"/>
          </a:xfrm>
        </p:grpSpPr>
        <p:pic>
          <p:nvPicPr>
            <p:cNvPr id="2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1944" y="3501008"/>
              <a:ext cx="6205205" cy="12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1 Objeto"/>
            <p:cNvGraphicFramePr>
              <a:graphicFrameLocks noChangeAspect="1"/>
            </p:cNvGraphicFramePr>
            <p:nvPr>
              <p:extLst>
                <p:ext uri="{D42A27DB-BD31-4B8C-83A1-F6EECF244321}">
                  <p14:modId xmlns:p14="http://schemas.microsoft.com/office/powerpoint/2010/main" val="874870885"/>
                </p:ext>
              </p:extLst>
            </p:nvPr>
          </p:nvGraphicFramePr>
          <p:xfrm>
            <a:off x="8188279" y="3868672"/>
            <a:ext cx="856757" cy="358951"/>
          </p:xfrm>
          <a:graphic>
            <a:graphicData uri="http://schemas.openxmlformats.org/presentationml/2006/ole">
              <mc:AlternateContent xmlns:mc="http://schemas.openxmlformats.org/markup-compatibility/2006">
                <mc:Choice xmlns:v="urn:schemas-microsoft-com:vml" Requires="v">
                  <p:oleObj spid="_x0000_s70025" name="Equation" r:id="rId13" imgW="545760" imgH="228600" progId="Equation.DSMT4">
                    <p:embed/>
                  </p:oleObj>
                </mc:Choice>
                <mc:Fallback>
                  <p:oleObj name="Equation" r:id="rId13" imgW="545760" imgH="228600" progId="Equation.DSMT4">
                    <p:embed/>
                    <p:pic>
                      <p:nvPicPr>
                        <p:cNvPr id="0" name=""/>
                        <p:cNvPicPr>
                          <a:picLocks noChangeAspect="1" noChangeArrowheads="1"/>
                        </p:cNvPicPr>
                        <p:nvPr/>
                      </p:nvPicPr>
                      <p:blipFill>
                        <a:blip r:embed="rId14"/>
                        <a:srcRect/>
                        <a:stretch>
                          <a:fillRect/>
                        </a:stretch>
                      </p:blipFill>
                      <p:spPr bwMode="auto">
                        <a:xfrm>
                          <a:off x="8188279" y="3868672"/>
                          <a:ext cx="856757" cy="358951"/>
                        </a:xfrm>
                        <a:prstGeom prst="rect">
                          <a:avLst/>
                        </a:prstGeom>
                        <a:solidFill>
                          <a:schemeClr val="bg1"/>
                        </a:solidFill>
                        <a:ln>
                          <a:noFill/>
                        </a:ln>
                        <a:extLst/>
                      </p:spPr>
                    </p:pic>
                  </p:oleObj>
                </mc:Fallback>
              </mc:AlternateContent>
            </a:graphicData>
          </a:graphic>
        </p:graphicFrame>
        <p:sp>
          <p:nvSpPr>
            <p:cNvPr id="25" name="Rectángulo 24"/>
            <p:cNvSpPr/>
            <p:nvPr/>
          </p:nvSpPr>
          <p:spPr>
            <a:xfrm>
              <a:off x="8361619" y="3542835"/>
              <a:ext cx="510076" cy="276999"/>
            </a:xfrm>
            <a:prstGeom prst="rect">
              <a:avLst/>
            </a:prstGeom>
          </p:spPr>
          <p:txBody>
            <a:bodyPr wrap="none">
              <a:spAutoFit/>
            </a:bodyPr>
            <a:lstStyle/>
            <a:p>
              <a:r>
                <a:rPr lang="es-AR" sz="1200" dirty="0" smtClean="0"/>
                <a:t>ZOH</a:t>
              </a:r>
              <a:endParaRPr lang="es-AR" sz="1200" dirty="0"/>
            </a:p>
          </p:txBody>
        </p:sp>
      </p:grpSp>
      <p:graphicFrame>
        <p:nvGraphicFramePr>
          <p:cNvPr id="26" name="1 Objeto"/>
          <p:cNvGraphicFramePr>
            <a:graphicFrameLocks noChangeAspect="1"/>
          </p:cNvGraphicFramePr>
          <p:nvPr>
            <p:extLst>
              <p:ext uri="{D42A27DB-BD31-4B8C-83A1-F6EECF244321}">
                <p14:modId xmlns:p14="http://schemas.microsoft.com/office/powerpoint/2010/main" val="782058514"/>
              </p:ext>
            </p:extLst>
          </p:nvPr>
        </p:nvGraphicFramePr>
        <p:xfrm>
          <a:off x="8974794" y="3289391"/>
          <a:ext cx="3071813" cy="793750"/>
        </p:xfrm>
        <a:graphic>
          <a:graphicData uri="http://schemas.openxmlformats.org/presentationml/2006/ole">
            <mc:AlternateContent xmlns:mc="http://schemas.openxmlformats.org/markup-compatibility/2006">
              <mc:Choice xmlns:v="urn:schemas-microsoft-com:vml" Requires="v">
                <p:oleObj spid="_x0000_s70026" name="Equation" r:id="rId15" imgW="1574640" imgH="406080" progId="Equation.DSMT4">
                  <p:embed/>
                </p:oleObj>
              </mc:Choice>
              <mc:Fallback>
                <p:oleObj name="Equation" r:id="rId15" imgW="1574640" imgH="406080" progId="Equation.DSMT4">
                  <p:embed/>
                  <p:pic>
                    <p:nvPicPr>
                      <p:cNvPr id="0" name=""/>
                      <p:cNvPicPr>
                        <a:picLocks noChangeAspect="1" noChangeArrowheads="1"/>
                      </p:cNvPicPr>
                      <p:nvPr/>
                    </p:nvPicPr>
                    <p:blipFill>
                      <a:blip r:embed="rId16"/>
                      <a:srcRect/>
                      <a:stretch>
                        <a:fillRect/>
                      </a:stretch>
                    </p:blipFill>
                    <p:spPr bwMode="auto">
                      <a:xfrm>
                        <a:off x="8974794" y="3289391"/>
                        <a:ext cx="3071813" cy="793750"/>
                      </a:xfrm>
                      <a:prstGeom prst="rect">
                        <a:avLst/>
                      </a:prstGeom>
                      <a:solidFill>
                        <a:srgbClr val="FFC000"/>
                      </a:solidFill>
                      <a:ln>
                        <a:noFill/>
                      </a:ln>
                      <a:extLst/>
                    </p:spPr>
                  </p:pic>
                </p:oleObj>
              </mc:Fallback>
            </mc:AlternateContent>
          </a:graphicData>
        </a:graphic>
      </p:graphicFrame>
      <p:graphicFrame>
        <p:nvGraphicFramePr>
          <p:cNvPr id="27" name="1 Objeto"/>
          <p:cNvGraphicFramePr>
            <a:graphicFrameLocks noChangeAspect="1"/>
          </p:cNvGraphicFramePr>
          <p:nvPr>
            <p:extLst>
              <p:ext uri="{D42A27DB-BD31-4B8C-83A1-F6EECF244321}">
                <p14:modId xmlns:p14="http://schemas.microsoft.com/office/powerpoint/2010/main" val="207930000"/>
              </p:ext>
            </p:extLst>
          </p:nvPr>
        </p:nvGraphicFramePr>
        <p:xfrm>
          <a:off x="6879731" y="3502917"/>
          <a:ext cx="1779300" cy="366699"/>
        </p:xfrm>
        <a:graphic>
          <a:graphicData uri="http://schemas.openxmlformats.org/presentationml/2006/ole">
            <mc:AlternateContent xmlns:mc="http://schemas.openxmlformats.org/markup-compatibility/2006">
              <mc:Choice xmlns:v="urn:schemas-microsoft-com:vml" Requires="v">
                <p:oleObj spid="_x0000_s70027" name="Equation" r:id="rId17" imgW="927000" imgH="190440" progId="Equation.DSMT4">
                  <p:embed/>
                </p:oleObj>
              </mc:Choice>
              <mc:Fallback>
                <p:oleObj name="Equation" r:id="rId17" imgW="927000" imgH="190440" progId="Equation.DSMT4">
                  <p:embed/>
                  <p:pic>
                    <p:nvPicPr>
                      <p:cNvPr id="0" name=""/>
                      <p:cNvPicPr>
                        <a:picLocks noChangeAspect="1" noChangeArrowheads="1"/>
                      </p:cNvPicPr>
                      <p:nvPr/>
                    </p:nvPicPr>
                    <p:blipFill>
                      <a:blip r:embed="rId18"/>
                      <a:srcRect/>
                      <a:stretch>
                        <a:fillRect/>
                      </a:stretch>
                    </p:blipFill>
                    <p:spPr bwMode="auto">
                      <a:xfrm>
                        <a:off x="6879731" y="3502917"/>
                        <a:ext cx="1779300" cy="366699"/>
                      </a:xfrm>
                      <a:prstGeom prst="rect">
                        <a:avLst/>
                      </a:prstGeom>
                      <a:solidFill>
                        <a:srgbClr val="FFFF00"/>
                      </a:solidFill>
                      <a:ln>
                        <a:noFill/>
                      </a:ln>
                      <a:extLst/>
                    </p:spPr>
                  </p:pic>
                </p:oleObj>
              </mc:Fallback>
            </mc:AlternateContent>
          </a:graphicData>
        </a:graphic>
      </p:graphicFrame>
      <p:graphicFrame>
        <p:nvGraphicFramePr>
          <p:cNvPr id="28" name="1 Objeto"/>
          <p:cNvGraphicFramePr>
            <a:graphicFrameLocks noChangeAspect="1"/>
          </p:cNvGraphicFramePr>
          <p:nvPr>
            <p:extLst>
              <p:ext uri="{D42A27DB-BD31-4B8C-83A1-F6EECF244321}">
                <p14:modId xmlns:p14="http://schemas.microsoft.com/office/powerpoint/2010/main" val="2631867276"/>
              </p:ext>
            </p:extLst>
          </p:nvPr>
        </p:nvGraphicFramePr>
        <p:xfrm>
          <a:off x="8501097" y="5364163"/>
          <a:ext cx="3395662" cy="793750"/>
        </p:xfrm>
        <a:graphic>
          <a:graphicData uri="http://schemas.openxmlformats.org/presentationml/2006/ole">
            <mc:AlternateContent xmlns:mc="http://schemas.openxmlformats.org/markup-compatibility/2006">
              <mc:Choice xmlns:v="urn:schemas-microsoft-com:vml" Requires="v">
                <p:oleObj spid="_x0000_s70028" name="Equation" r:id="rId19" imgW="1739880" imgH="406080" progId="Equation.DSMT4">
                  <p:embed/>
                </p:oleObj>
              </mc:Choice>
              <mc:Fallback>
                <p:oleObj name="Equation" r:id="rId19" imgW="1739880" imgH="406080" progId="Equation.DSMT4">
                  <p:embed/>
                  <p:pic>
                    <p:nvPicPr>
                      <p:cNvPr id="0" name=""/>
                      <p:cNvPicPr>
                        <a:picLocks noChangeAspect="1" noChangeArrowheads="1"/>
                      </p:cNvPicPr>
                      <p:nvPr/>
                    </p:nvPicPr>
                    <p:blipFill>
                      <a:blip r:embed="rId20"/>
                      <a:srcRect/>
                      <a:stretch>
                        <a:fillRect/>
                      </a:stretch>
                    </p:blipFill>
                    <p:spPr bwMode="auto">
                      <a:xfrm>
                        <a:off x="8501097" y="5364163"/>
                        <a:ext cx="3395662" cy="793750"/>
                      </a:xfrm>
                      <a:prstGeom prst="rect">
                        <a:avLst/>
                      </a:prstGeom>
                      <a:solidFill>
                        <a:srgbClr val="FFC000"/>
                      </a:solidFill>
                      <a:ln>
                        <a:noFill/>
                      </a:ln>
                      <a:extLst/>
                    </p:spPr>
                  </p:pic>
                </p:oleObj>
              </mc:Fallback>
            </mc:AlternateContent>
          </a:graphicData>
        </a:graphic>
      </p:graphicFrame>
      <p:graphicFrame>
        <p:nvGraphicFramePr>
          <p:cNvPr id="29" name="1 Objeto"/>
          <p:cNvGraphicFramePr>
            <a:graphicFrameLocks noChangeAspect="1"/>
          </p:cNvGraphicFramePr>
          <p:nvPr>
            <p:extLst>
              <p:ext uri="{D42A27DB-BD31-4B8C-83A1-F6EECF244321}">
                <p14:modId xmlns:p14="http://schemas.microsoft.com/office/powerpoint/2010/main" val="1286966462"/>
              </p:ext>
            </p:extLst>
          </p:nvPr>
        </p:nvGraphicFramePr>
        <p:xfrm>
          <a:off x="6191328" y="5564188"/>
          <a:ext cx="2176463" cy="395287"/>
        </p:xfrm>
        <a:graphic>
          <a:graphicData uri="http://schemas.openxmlformats.org/presentationml/2006/ole">
            <mc:AlternateContent xmlns:mc="http://schemas.openxmlformats.org/markup-compatibility/2006">
              <mc:Choice xmlns:v="urn:schemas-microsoft-com:vml" Requires="v">
                <p:oleObj spid="_x0000_s70029" name="Equation" r:id="rId21" imgW="1054080" imgH="190440" progId="Equation.DSMT4">
                  <p:embed/>
                </p:oleObj>
              </mc:Choice>
              <mc:Fallback>
                <p:oleObj name="Equation" r:id="rId21" imgW="1054080" imgH="190440" progId="Equation.DSMT4">
                  <p:embed/>
                  <p:pic>
                    <p:nvPicPr>
                      <p:cNvPr id="0" name=""/>
                      <p:cNvPicPr>
                        <a:picLocks noChangeAspect="1" noChangeArrowheads="1"/>
                      </p:cNvPicPr>
                      <p:nvPr/>
                    </p:nvPicPr>
                    <p:blipFill>
                      <a:blip r:embed="rId22"/>
                      <a:srcRect/>
                      <a:stretch>
                        <a:fillRect/>
                      </a:stretch>
                    </p:blipFill>
                    <p:spPr bwMode="auto">
                      <a:xfrm>
                        <a:off x="6191328" y="5564188"/>
                        <a:ext cx="2176463" cy="395287"/>
                      </a:xfrm>
                      <a:prstGeom prst="rect">
                        <a:avLst/>
                      </a:prstGeom>
                      <a:solidFill>
                        <a:srgbClr val="FFFF00"/>
                      </a:solidFill>
                      <a:ln>
                        <a:noFill/>
                      </a:ln>
                      <a:extLst/>
                    </p:spPr>
                  </p:pic>
                </p:oleObj>
              </mc:Fallback>
            </mc:AlternateContent>
          </a:graphicData>
        </a:graphic>
      </p:graphicFrame>
      <p:graphicFrame>
        <p:nvGraphicFramePr>
          <p:cNvPr id="32" name="1 Objeto"/>
          <p:cNvGraphicFramePr>
            <a:graphicFrameLocks noChangeAspect="1"/>
          </p:cNvGraphicFramePr>
          <p:nvPr>
            <p:extLst>
              <p:ext uri="{D42A27DB-BD31-4B8C-83A1-F6EECF244321}">
                <p14:modId xmlns:p14="http://schemas.microsoft.com/office/powerpoint/2010/main" val="1097193878"/>
              </p:ext>
            </p:extLst>
          </p:nvPr>
        </p:nvGraphicFramePr>
        <p:xfrm>
          <a:off x="8925582" y="4295161"/>
          <a:ext cx="3121025" cy="793750"/>
        </p:xfrm>
        <a:graphic>
          <a:graphicData uri="http://schemas.openxmlformats.org/presentationml/2006/ole">
            <mc:AlternateContent xmlns:mc="http://schemas.openxmlformats.org/markup-compatibility/2006">
              <mc:Choice xmlns:v="urn:schemas-microsoft-com:vml" Requires="v">
                <p:oleObj spid="_x0000_s70030" name="Equation" r:id="rId23" imgW="1600200" imgH="406080" progId="Equation.DSMT4">
                  <p:embed/>
                </p:oleObj>
              </mc:Choice>
              <mc:Fallback>
                <p:oleObj name="Equation" r:id="rId23" imgW="1600200" imgH="406080" progId="Equation.DSMT4">
                  <p:embed/>
                  <p:pic>
                    <p:nvPicPr>
                      <p:cNvPr id="0" name=""/>
                      <p:cNvPicPr>
                        <a:picLocks noChangeAspect="1" noChangeArrowheads="1"/>
                      </p:cNvPicPr>
                      <p:nvPr/>
                    </p:nvPicPr>
                    <p:blipFill>
                      <a:blip r:embed="rId24"/>
                      <a:srcRect/>
                      <a:stretch>
                        <a:fillRect/>
                      </a:stretch>
                    </p:blipFill>
                    <p:spPr bwMode="auto">
                      <a:xfrm>
                        <a:off x="8925582" y="4295161"/>
                        <a:ext cx="3121025" cy="793750"/>
                      </a:xfrm>
                      <a:prstGeom prst="rect">
                        <a:avLst/>
                      </a:prstGeom>
                      <a:solidFill>
                        <a:srgbClr val="FFC000"/>
                      </a:solidFill>
                      <a:ln>
                        <a:noFill/>
                      </a:ln>
                      <a:extLst/>
                    </p:spPr>
                  </p:pic>
                </p:oleObj>
              </mc:Fallback>
            </mc:AlternateContent>
          </a:graphicData>
        </a:graphic>
      </p:graphicFrame>
      <p:graphicFrame>
        <p:nvGraphicFramePr>
          <p:cNvPr id="33" name="1 Objeto"/>
          <p:cNvGraphicFramePr>
            <a:graphicFrameLocks noChangeAspect="1"/>
          </p:cNvGraphicFramePr>
          <p:nvPr>
            <p:extLst>
              <p:ext uri="{D42A27DB-BD31-4B8C-83A1-F6EECF244321}">
                <p14:modId xmlns:p14="http://schemas.microsoft.com/office/powerpoint/2010/main" val="789413437"/>
              </p:ext>
            </p:extLst>
          </p:nvPr>
        </p:nvGraphicFramePr>
        <p:xfrm>
          <a:off x="6877707" y="4507886"/>
          <a:ext cx="1731962" cy="366713"/>
        </p:xfrm>
        <a:graphic>
          <a:graphicData uri="http://schemas.openxmlformats.org/presentationml/2006/ole">
            <mc:AlternateContent xmlns:mc="http://schemas.openxmlformats.org/markup-compatibility/2006">
              <mc:Choice xmlns:v="urn:schemas-microsoft-com:vml" Requires="v">
                <p:oleObj spid="_x0000_s70031" name="Equation" r:id="rId25" imgW="901440" imgH="190440" progId="Equation.DSMT4">
                  <p:embed/>
                </p:oleObj>
              </mc:Choice>
              <mc:Fallback>
                <p:oleObj name="Equation" r:id="rId25" imgW="901440" imgH="190440" progId="Equation.DSMT4">
                  <p:embed/>
                  <p:pic>
                    <p:nvPicPr>
                      <p:cNvPr id="0" name=""/>
                      <p:cNvPicPr>
                        <a:picLocks noChangeAspect="1" noChangeArrowheads="1"/>
                      </p:cNvPicPr>
                      <p:nvPr/>
                    </p:nvPicPr>
                    <p:blipFill>
                      <a:blip r:embed="rId26"/>
                      <a:srcRect/>
                      <a:stretch>
                        <a:fillRect/>
                      </a:stretch>
                    </p:blipFill>
                    <p:spPr bwMode="auto">
                      <a:xfrm>
                        <a:off x="6877707" y="4507886"/>
                        <a:ext cx="1731962" cy="366713"/>
                      </a:xfrm>
                      <a:prstGeom prst="rect">
                        <a:avLst/>
                      </a:prstGeom>
                      <a:solidFill>
                        <a:srgbClr val="FFFF00"/>
                      </a:solidFill>
                      <a:ln>
                        <a:noFill/>
                      </a:ln>
                      <a:extLst/>
                    </p:spPr>
                  </p:pic>
                </p:oleObj>
              </mc:Fallback>
            </mc:AlternateContent>
          </a:graphicData>
        </a:graphic>
      </p:graphicFrame>
      <p:graphicFrame>
        <p:nvGraphicFramePr>
          <p:cNvPr id="34" name="1 Objeto"/>
          <p:cNvGraphicFramePr>
            <a:graphicFrameLocks noChangeAspect="1"/>
          </p:cNvGraphicFramePr>
          <p:nvPr>
            <p:extLst>
              <p:ext uri="{D42A27DB-BD31-4B8C-83A1-F6EECF244321}">
                <p14:modId xmlns:p14="http://schemas.microsoft.com/office/powerpoint/2010/main" val="2211612527"/>
              </p:ext>
            </p:extLst>
          </p:nvPr>
        </p:nvGraphicFramePr>
        <p:xfrm>
          <a:off x="2426821" y="5364775"/>
          <a:ext cx="3246438" cy="793750"/>
        </p:xfrm>
        <a:graphic>
          <a:graphicData uri="http://schemas.openxmlformats.org/presentationml/2006/ole">
            <mc:AlternateContent xmlns:mc="http://schemas.openxmlformats.org/markup-compatibility/2006">
              <mc:Choice xmlns:v="urn:schemas-microsoft-com:vml" Requires="v">
                <p:oleObj spid="_x0000_s70032" name="Equation" r:id="rId27" imgW="1663560" imgH="406080" progId="Equation.DSMT4">
                  <p:embed/>
                </p:oleObj>
              </mc:Choice>
              <mc:Fallback>
                <p:oleObj name="Equation" r:id="rId27" imgW="1663560" imgH="406080" progId="Equation.DSMT4">
                  <p:embed/>
                  <p:pic>
                    <p:nvPicPr>
                      <p:cNvPr id="0" name=""/>
                      <p:cNvPicPr>
                        <a:picLocks noChangeAspect="1" noChangeArrowheads="1"/>
                      </p:cNvPicPr>
                      <p:nvPr/>
                    </p:nvPicPr>
                    <p:blipFill>
                      <a:blip r:embed="rId28"/>
                      <a:srcRect/>
                      <a:stretch>
                        <a:fillRect/>
                      </a:stretch>
                    </p:blipFill>
                    <p:spPr bwMode="auto">
                      <a:xfrm>
                        <a:off x="2426821" y="5364775"/>
                        <a:ext cx="3246438" cy="793750"/>
                      </a:xfrm>
                      <a:prstGeom prst="rect">
                        <a:avLst/>
                      </a:prstGeom>
                      <a:solidFill>
                        <a:srgbClr val="FFC000"/>
                      </a:solidFill>
                      <a:ln>
                        <a:noFill/>
                      </a:ln>
                      <a:extLst/>
                    </p:spPr>
                  </p:pic>
                </p:oleObj>
              </mc:Fallback>
            </mc:AlternateContent>
          </a:graphicData>
        </a:graphic>
      </p:graphicFrame>
      <p:graphicFrame>
        <p:nvGraphicFramePr>
          <p:cNvPr id="35" name="1 Objeto"/>
          <p:cNvGraphicFramePr>
            <a:graphicFrameLocks noChangeAspect="1"/>
          </p:cNvGraphicFramePr>
          <p:nvPr>
            <p:extLst>
              <p:ext uri="{D42A27DB-BD31-4B8C-83A1-F6EECF244321}">
                <p14:modId xmlns:p14="http://schemas.microsoft.com/office/powerpoint/2010/main" val="1156141636"/>
              </p:ext>
            </p:extLst>
          </p:nvPr>
        </p:nvGraphicFramePr>
        <p:xfrm>
          <a:off x="363903" y="5564188"/>
          <a:ext cx="2019300" cy="395287"/>
        </p:xfrm>
        <a:graphic>
          <a:graphicData uri="http://schemas.openxmlformats.org/presentationml/2006/ole">
            <mc:AlternateContent xmlns:mc="http://schemas.openxmlformats.org/markup-compatibility/2006">
              <mc:Choice xmlns:v="urn:schemas-microsoft-com:vml" Requires="v">
                <p:oleObj spid="_x0000_s70033" name="Equation" r:id="rId29" imgW="977760" imgH="190440" progId="Equation.DSMT4">
                  <p:embed/>
                </p:oleObj>
              </mc:Choice>
              <mc:Fallback>
                <p:oleObj name="Equation" r:id="rId29" imgW="977760" imgH="190440" progId="Equation.DSMT4">
                  <p:embed/>
                  <p:pic>
                    <p:nvPicPr>
                      <p:cNvPr id="0" name=""/>
                      <p:cNvPicPr>
                        <a:picLocks noChangeAspect="1" noChangeArrowheads="1"/>
                      </p:cNvPicPr>
                      <p:nvPr/>
                    </p:nvPicPr>
                    <p:blipFill>
                      <a:blip r:embed="rId30"/>
                      <a:srcRect/>
                      <a:stretch>
                        <a:fillRect/>
                      </a:stretch>
                    </p:blipFill>
                    <p:spPr bwMode="auto">
                      <a:xfrm>
                        <a:off x="363903" y="5564188"/>
                        <a:ext cx="2019300" cy="395287"/>
                      </a:xfrm>
                      <a:prstGeom prst="rect">
                        <a:avLst/>
                      </a:prstGeom>
                      <a:solidFill>
                        <a:srgbClr val="FFFF00"/>
                      </a:solid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3447275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ángulo 10"/>
          <p:cNvSpPr/>
          <p:nvPr/>
        </p:nvSpPr>
        <p:spPr>
          <a:xfrm>
            <a:off x="198624" y="1232750"/>
            <a:ext cx="11345046" cy="523220"/>
          </a:xfrm>
          <a:prstGeom prst="rect">
            <a:avLst/>
          </a:prstGeom>
        </p:spPr>
        <p:txBody>
          <a:bodyPr wrap="square">
            <a:spAutoFit/>
          </a:bodyPr>
          <a:lstStyle/>
          <a:p>
            <a:pPr marL="1258888" indent="-1258888" algn="just"/>
            <a:r>
              <a:rPr lang="es-AR" sz="2800" b="1" u="sng" dirty="0" smtClean="0">
                <a:solidFill>
                  <a:srgbClr val="0070C0"/>
                </a:solidFill>
              </a:rPr>
              <a:t>Unidad 2</a:t>
            </a:r>
            <a:r>
              <a:rPr lang="es-AR" sz="2800" b="1" dirty="0" smtClean="0">
                <a:solidFill>
                  <a:srgbClr val="0070C0"/>
                </a:solidFill>
              </a:rPr>
              <a:t>: </a:t>
            </a:r>
            <a:r>
              <a:rPr lang="es-AR" sz="2800" b="1" dirty="0" smtClean="0">
                <a:solidFill>
                  <a:srgbClr val="0070C0"/>
                </a:solidFill>
                <a:ea typeface="Times New Roman" panose="02020603050405020304" pitchFamily="18" charset="0"/>
              </a:rPr>
              <a:t>Análisis </a:t>
            </a:r>
            <a:r>
              <a:rPr lang="es-AR" sz="2800" b="1" dirty="0">
                <a:solidFill>
                  <a:srgbClr val="0070C0"/>
                </a:solidFill>
                <a:ea typeface="Times New Roman" panose="02020603050405020304" pitchFamily="18" charset="0"/>
              </a:rPr>
              <a:t>de Señales en Sistemas Muestreados</a:t>
            </a:r>
          </a:p>
        </p:txBody>
      </p:sp>
      <p:sp>
        <p:nvSpPr>
          <p:cNvPr id="8" name="Text Box 106"/>
          <p:cNvSpPr txBox="1">
            <a:spLocks noChangeArrowheads="1"/>
          </p:cNvSpPr>
          <p:nvPr/>
        </p:nvSpPr>
        <p:spPr bwMode="auto">
          <a:xfrm>
            <a:off x="335360" y="2110832"/>
            <a:ext cx="11521280" cy="438140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tIns="10800" bIns="10800"/>
          <a:lstStyle>
            <a:lvl1pPr marL="450850" indent="-450850" algn="l" defTabSz="476250">
              <a:spcBef>
                <a:spcPct val="0"/>
              </a:spcBef>
              <a:tabLst>
                <a:tab pos="450850" algn="l"/>
              </a:tabLst>
              <a:defRPr sz="2400">
                <a:solidFill>
                  <a:schemeClr val="tx1"/>
                </a:solidFill>
                <a:latin typeface="Times New Roman" pitchFamily="18" charset="0"/>
              </a:defRPr>
            </a:lvl1pPr>
            <a:lvl2pPr marL="630238" algn="l" defTabSz="476250">
              <a:spcBef>
                <a:spcPct val="0"/>
              </a:spcBef>
              <a:tabLst>
                <a:tab pos="450850" algn="l"/>
              </a:tabLst>
              <a:defRPr sz="2400">
                <a:solidFill>
                  <a:schemeClr val="tx1"/>
                </a:solidFill>
                <a:latin typeface="Times New Roman" pitchFamily="18" charset="0"/>
              </a:defRPr>
            </a:lvl2pPr>
            <a:lvl3pPr algn="l" defTabSz="476250">
              <a:spcBef>
                <a:spcPct val="0"/>
              </a:spcBef>
              <a:tabLst>
                <a:tab pos="450850" algn="l"/>
              </a:tabLst>
              <a:defRPr sz="2400">
                <a:solidFill>
                  <a:schemeClr val="tx1"/>
                </a:solidFill>
                <a:latin typeface="Times New Roman" pitchFamily="18" charset="0"/>
              </a:defRPr>
            </a:lvl3pPr>
            <a:lvl4pPr algn="l" defTabSz="476250">
              <a:spcBef>
                <a:spcPct val="0"/>
              </a:spcBef>
              <a:tabLst>
                <a:tab pos="450850" algn="l"/>
              </a:tabLst>
              <a:defRPr sz="2400">
                <a:solidFill>
                  <a:schemeClr val="tx1"/>
                </a:solidFill>
                <a:latin typeface="Times New Roman" pitchFamily="18" charset="0"/>
              </a:defRPr>
            </a:lvl4pPr>
            <a:lvl5pPr algn="l" defTabSz="476250">
              <a:spcBef>
                <a:spcPct val="0"/>
              </a:spcBef>
              <a:tabLst>
                <a:tab pos="450850" algn="l"/>
              </a:tabLst>
              <a:defRPr sz="2400">
                <a:solidFill>
                  <a:schemeClr val="tx1"/>
                </a:solidFill>
                <a:latin typeface="Times New Roman" pitchFamily="18" charset="0"/>
              </a:defRPr>
            </a:lvl5pPr>
            <a:lvl6pPr defTabSz="476250" fontAlgn="base">
              <a:spcBef>
                <a:spcPct val="0"/>
              </a:spcBef>
              <a:spcAft>
                <a:spcPct val="0"/>
              </a:spcAft>
              <a:tabLst>
                <a:tab pos="450850" algn="l"/>
              </a:tabLst>
              <a:defRPr sz="2400">
                <a:solidFill>
                  <a:schemeClr val="tx1"/>
                </a:solidFill>
                <a:latin typeface="Times New Roman" pitchFamily="18" charset="0"/>
              </a:defRPr>
            </a:lvl6pPr>
            <a:lvl7pPr defTabSz="476250" fontAlgn="base">
              <a:spcBef>
                <a:spcPct val="0"/>
              </a:spcBef>
              <a:spcAft>
                <a:spcPct val="0"/>
              </a:spcAft>
              <a:tabLst>
                <a:tab pos="450850" algn="l"/>
              </a:tabLst>
              <a:defRPr sz="2400">
                <a:solidFill>
                  <a:schemeClr val="tx1"/>
                </a:solidFill>
                <a:latin typeface="Times New Roman" pitchFamily="18" charset="0"/>
              </a:defRPr>
            </a:lvl7pPr>
            <a:lvl8pPr defTabSz="476250" fontAlgn="base">
              <a:spcBef>
                <a:spcPct val="0"/>
              </a:spcBef>
              <a:spcAft>
                <a:spcPct val="0"/>
              </a:spcAft>
              <a:tabLst>
                <a:tab pos="450850" algn="l"/>
              </a:tabLst>
              <a:defRPr sz="2400">
                <a:solidFill>
                  <a:schemeClr val="tx1"/>
                </a:solidFill>
                <a:latin typeface="Times New Roman" pitchFamily="18" charset="0"/>
              </a:defRPr>
            </a:lvl8pPr>
            <a:lvl9pPr defTabSz="476250" fontAlgn="base">
              <a:spcBef>
                <a:spcPct val="0"/>
              </a:spcBef>
              <a:spcAft>
                <a:spcPct val="0"/>
              </a:spcAft>
              <a:tabLst>
                <a:tab pos="450850" algn="l"/>
              </a:tabLst>
              <a:defRPr sz="2400">
                <a:solidFill>
                  <a:schemeClr val="tx1"/>
                </a:solidFill>
                <a:latin typeface="Times New Roman" pitchFamily="18" charset="0"/>
              </a:defRPr>
            </a:lvl9pPr>
          </a:lstStyle>
          <a:p>
            <a:pPr>
              <a:lnSpc>
                <a:spcPct val="120000"/>
              </a:lnSpc>
              <a:spcBef>
                <a:spcPct val="50000"/>
              </a:spcBef>
              <a:buClr>
                <a:srgbClr val="FF3300"/>
              </a:buClr>
              <a:buFont typeface="Wingdings" pitchFamily="2" charset="2"/>
              <a:buChar char="þ"/>
            </a:pPr>
            <a:r>
              <a:rPr lang="es-AR" b="1" dirty="0" smtClean="0">
                <a:solidFill>
                  <a:schemeClr val="tx1">
                    <a:lumMod val="50000"/>
                    <a:lumOff val="50000"/>
                  </a:schemeClr>
                </a:solidFill>
                <a:effectLst>
                  <a:outerShdw blurRad="38100" dist="38100" dir="2700000" algn="tl">
                    <a:srgbClr val="C0C0C0"/>
                  </a:outerShdw>
                </a:effectLst>
                <a:latin typeface="Arial" charset="0"/>
              </a:rPr>
              <a:t>Muestreador y Retenedor de datos.</a:t>
            </a:r>
          </a:p>
          <a:p>
            <a:pPr>
              <a:lnSpc>
                <a:spcPct val="120000"/>
              </a:lnSpc>
              <a:spcBef>
                <a:spcPct val="50000"/>
              </a:spcBef>
              <a:buClr>
                <a:srgbClr val="FF3300"/>
              </a:buClr>
              <a:buFont typeface="Wingdings" pitchFamily="2" charset="2"/>
              <a:buChar char="þ"/>
            </a:pPr>
            <a:r>
              <a:rPr lang="es-AR" dirty="0" smtClean="0">
                <a:solidFill>
                  <a:schemeClr val="tx1">
                    <a:lumMod val="50000"/>
                    <a:lumOff val="50000"/>
                  </a:schemeClr>
                </a:solidFill>
                <a:effectLst>
                  <a:outerShdw blurRad="38100" dist="38100" dir="2700000" algn="tl">
                    <a:srgbClr val="C0C0C0"/>
                  </a:outerShdw>
                </a:effectLst>
                <a:latin typeface="Arial" charset="0"/>
              </a:rPr>
              <a:t>Reconstrucción </a:t>
            </a:r>
            <a:r>
              <a:rPr lang="es-AR" b="1" dirty="0" smtClean="0">
                <a:solidFill>
                  <a:schemeClr val="tx1">
                    <a:lumMod val="50000"/>
                    <a:lumOff val="50000"/>
                  </a:schemeClr>
                </a:solidFill>
                <a:effectLst>
                  <a:outerShdw blurRad="38100" dist="38100" dir="2700000" algn="tl">
                    <a:srgbClr val="C0C0C0"/>
                  </a:outerShdw>
                </a:effectLst>
                <a:latin typeface="Arial" charset="0"/>
              </a:rPr>
              <a:t>de Señales muestreadas. </a:t>
            </a:r>
          </a:p>
          <a:p>
            <a:pPr>
              <a:lnSpc>
                <a:spcPct val="120000"/>
              </a:lnSpc>
              <a:spcBef>
                <a:spcPct val="50000"/>
              </a:spcBef>
              <a:buClr>
                <a:srgbClr val="FF3300"/>
              </a:buClr>
              <a:buFont typeface="Wingdings" pitchFamily="2" charset="2"/>
              <a:buChar char="þ"/>
            </a:pPr>
            <a:r>
              <a:rPr lang="es-ES_tradnl" dirty="0" smtClean="0">
                <a:solidFill>
                  <a:schemeClr val="tx1">
                    <a:lumMod val="50000"/>
                    <a:lumOff val="50000"/>
                  </a:schemeClr>
                </a:solidFill>
                <a:effectLst>
                  <a:outerShdw blurRad="38100" dist="38100" dir="2700000" algn="tl">
                    <a:srgbClr val="C0C0C0"/>
                  </a:outerShdw>
                </a:effectLst>
                <a:latin typeface="Arial" charset="0"/>
              </a:rPr>
              <a:t>Retenedor </a:t>
            </a:r>
            <a:r>
              <a:rPr lang="es-ES_tradnl" dirty="0">
                <a:solidFill>
                  <a:schemeClr val="tx1">
                    <a:lumMod val="50000"/>
                    <a:lumOff val="50000"/>
                  </a:schemeClr>
                </a:solidFill>
                <a:effectLst>
                  <a:outerShdw blurRad="38100" dist="38100" dir="2700000" algn="tl">
                    <a:srgbClr val="C0C0C0"/>
                  </a:outerShdw>
                </a:effectLst>
                <a:latin typeface="Arial" charset="0"/>
              </a:rPr>
              <a:t>de orden cero (ZOH</a:t>
            </a:r>
            <a:r>
              <a:rPr lang="es-ES_tradnl" dirty="0" smtClean="0">
                <a:solidFill>
                  <a:schemeClr val="tx1">
                    <a:lumMod val="50000"/>
                    <a:lumOff val="50000"/>
                  </a:schemeClr>
                </a:solidFill>
                <a:effectLst>
                  <a:outerShdw blurRad="38100" dist="38100" dir="2700000" algn="tl">
                    <a:srgbClr val="C0C0C0"/>
                  </a:outerShdw>
                </a:effectLst>
                <a:latin typeface="Arial" charset="0"/>
              </a:rPr>
              <a:t>)</a:t>
            </a:r>
          </a:p>
          <a:p>
            <a:pPr marL="450850" lvl="1" indent="-450850">
              <a:lnSpc>
                <a:spcPct val="120000"/>
              </a:lnSpc>
              <a:spcBef>
                <a:spcPct val="50000"/>
              </a:spcBef>
              <a:buClr>
                <a:srgbClr val="FF3300"/>
              </a:buClr>
              <a:buFont typeface="Wingdings" pitchFamily="2" charset="2"/>
              <a:buChar char="þ"/>
            </a:pPr>
            <a:r>
              <a:rPr lang="es-ES_tradnl" dirty="0">
                <a:solidFill>
                  <a:schemeClr val="tx1">
                    <a:lumMod val="50000"/>
                    <a:lumOff val="50000"/>
                  </a:schemeClr>
                </a:solidFill>
                <a:effectLst>
                  <a:outerShdw blurRad="38100" dist="38100" dir="2700000" algn="tl">
                    <a:srgbClr val="C0C0C0"/>
                  </a:outerShdw>
                </a:effectLst>
                <a:latin typeface="Arial" charset="0"/>
              </a:rPr>
              <a:t>Retenedor de orden uno (FOH</a:t>
            </a:r>
            <a:r>
              <a:rPr lang="es-ES_tradnl" dirty="0" smtClean="0">
                <a:solidFill>
                  <a:schemeClr val="tx1">
                    <a:lumMod val="50000"/>
                    <a:lumOff val="50000"/>
                  </a:schemeClr>
                </a:solidFill>
                <a:effectLst>
                  <a:outerShdw blurRad="38100" dist="38100" dir="2700000" algn="tl">
                    <a:srgbClr val="C0C0C0"/>
                  </a:outerShdw>
                </a:effectLst>
                <a:latin typeface="Arial" charset="0"/>
              </a:rPr>
              <a:t>).</a:t>
            </a:r>
            <a:endParaRPr lang="es-ES_tradnl" b="1" dirty="0" smtClean="0">
              <a:solidFill>
                <a:schemeClr val="tx1">
                  <a:lumMod val="50000"/>
                  <a:lumOff val="50000"/>
                </a:schemeClr>
              </a:solidFill>
              <a:effectLst>
                <a:outerShdw blurRad="38100" dist="38100" dir="2700000" algn="tl">
                  <a:srgbClr val="C0C0C0"/>
                </a:outerShdw>
              </a:effectLst>
              <a:latin typeface="Arial" charset="0"/>
            </a:endParaRPr>
          </a:p>
          <a:p>
            <a:pPr>
              <a:lnSpc>
                <a:spcPct val="120000"/>
              </a:lnSpc>
              <a:spcBef>
                <a:spcPct val="50000"/>
              </a:spcBef>
              <a:buClr>
                <a:srgbClr val="FF3300"/>
              </a:buClr>
              <a:buFont typeface="Wingdings" pitchFamily="2" charset="2"/>
              <a:buChar char="þ"/>
            </a:pPr>
            <a:r>
              <a:rPr lang="es-ES_tradnl" b="1" dirty="0" smtClean="0">
                <a:solidFill>
                  <a:schemeClr val="tx1">
                    <a:lumMod val="50000"/>
                    <a:lumOff val="50000"/>
                  </a:schemeClr>
                </a:solidFill>
                <a:effectLst>
                  <a:outerShdw blurRad="38100" dist="38100" dir="2700000" algn="tl">
                    <a:srgbClr val="C0C0C0"/>
                  </a:outerShdw>
                </a:effectLst>
                <a:latin typeface="Arial" charset="0"/>
              </a:rPr>
              <a:t>Efectos del ZOH en los sistemas de control a LC.</a:t>
            </a:r>
          </a:p>
          <a:p>
            <a:pPr>
              <a:lnSpc>
                <a:spcPct val="120000"/>
              </a:lnSpc>
              <a:spcBef>
                <a:spcPct val="50000"/>
              </a:spcBef>
              <a:buClr>
                <a:srgbClr val="FF3300"/>
              </a:buClr>
              <a:buFont typeface="Wingdings" pitchFamily="2" charset="2"/>
              <a:buChar char="þ"/>
            </a:pPr>
            <a:r>
              <a:rPr lang="es-ES_tradnl" dirty="0" smtClean="0">
                <a:solidFill>
                  <a:schemeClr val="tx1">
                    <a:lumMod val="50000"/>
                    <a:lumOff val="50000"/>
                  </a:schemeClr>
                </a:solidFill>
                <a:effectLst>
                  <a:outerShdw blurRad="38100" dist="38100" dir="2700000" algn="tl">
                    <a:srgbClr val="C0C0C0"/>
                  </a:outerShdw>
                </a:effectLst>
                <a:latin typeface="Arial" charset="0"/>
              </a:rPr>
              <a:t>Aproximación del ZOH.</a:t>
            </a:r>
            <a:endParaRPr lang="es-ES_tradnl" b="1" dirty="0" smtClean="0">
              <a:solidFill>
                <a:schemeClr val="tx1">
                  <a:lumMod val="50000"/>
                  <a:lumOff val="50000"/>
                </a:schemeClr>
              </a:solidFill>
              <a:effectLst>
                <a:outerShdw blurRad="38100" dist="38100" dir="2700000" algn="tl">
                  <a:srgbClr val="C0C0C0"/>
                </a:outerShdw>
              </a:effectLst>
              <a:latin typeface="Arial" charset="0"/>
            </a:endParaRPr>
          </a:p>
          <a:p>
            <a:pPr>
              <a:lnSpc>
                <a:spcPct val="120000"/>
              </a:lnSpc>
              <a:spcBef>
                <a:spcPct val="50000"/>
              </a:spcBef>
              <a:buClr>
                <a:srgbClr val="FF3300"/>
              </a:buClr>
              <a:buFont typeface="Wingdings" pitchFamily="2" charset="2"/>
              <a:buChar char="þ"/>
            </a:pPr>
            <a:r>
              <a:rPr lang="es-ES_tradnl" b="1" dirty="0" smtClean="0">
                <a:solidFill>
                  <a:schemeClr val="tx1">
                    <a:lumMod val="50000"/>
                    <a:lumOff val="50000"/>
                  </a:schemeClr>
                </a:solidFill>
                <a:effectLst>
                  <a:outerShdw blurRad="38100" dist="38100" dir="2700000" algn="tl">
                    <a:srgbClr val="C0C0C0"/>
                  </a:outerShdw>
                </a:effectLst>
                <a:latin typeface="Arial" charset="0"/>
              </a:rPr>
              <a:t>Determinación de la frecuencia de muestreo en sistemas de control a LC</a:t>
            </a:r>
            <a:endParaRPr lang="es-AR" b="1" dirty="0" smtClean="0">
              <a:solidFill>
                <a:schemeClr val="tx1">
                  <a:lumMod val="50000"/>
                  <a:lumOff val="50000"/>
                </a:schemeClr>
              </a:solidFill>
              <a:effectLst>
                <a:outerShdw blurRad="38100" dist="38100" dir="2700000" algn="tl">
                  <a:srgbClr val="C0C0C0"/>
                </a:outerShdw>
              </a:effectLst>
              <a:latin typeface="Arial" charset="0"/>
            </a:endParaRPr>
          </a:p>
        </p:txBody>
      </p:sp>
      <p:sp>
        <p:nvSpPr>
          <p:cNvPr id="10" name="Rectangle 2"/>
          <p:cNvSpPr>
            <a:spLocks noGrp="1" noChangeArrowheads="1"/>
          </p:cNvSpPr>
          <p:nvPr>
            <p:ph type="title"/>
          </p:nvPr>
        </p:nvSpPr>
        <p:spPr bwMode="auto">
          <a:xfrm>
            <a:off x="2925764" y="288926"/>
            <a:ext cx="6537325" cy="588963"/>
          </a:xfr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ctr"/>
            <a:r>
              <a:rPr lang="es-AR" sz="2800" b="1" dirty="0" smtClean="0">
                <a:solidFill>
                  <a:schemeClr val="bg1"/>
                </a:solidFill>
                <a:effectLst/>
                <a:latin typeface="Arial" panose="020B0604020202020204" pitchFamily="34" charset="0"/>
                <a:cs typeface="Arial" panose="020B0604020202020204" pitchFamily="34" charset="0"/>
              </a:rPr>
              <a:t>Temas de la Unidad 2</a:t>
            </a:r>
            <a:endParaRPr lang="es-AR" sz="28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4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Rectángulo 47"/>
          <p:cNvSpPr/>
          <p:nvPr/>
        </p:nvSpPr>
        <p:spPr bwMode="auto">
          <a:xfrm>
            <a:off x="4025900" y="4965700"/>
            <a:ext cx="1144344" cy="34925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9" name="Rectángulo 48"/>
          <p:cNvSpPr/>
          <p:nvPr/>
        </p:nvSpPr>
        <p:spPr bwMode="auto">
          <a:xfrm>
            <a:off x="4025900" y="5949950"/>
            <a:ext cx="1257300" cy="40369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graphicFrame>
        <p:nvGraphicFramePr>
          <p:cNvPr id="34" name="1 Objeto"/>
          <p:cNvGraphicFramePr>
            <a:graphicFrameLocks noChangeAspect="1"/>
          </p:cNvGraphicFramePr>
          <p:nvPr>
            <p:extLst>
              <p:ext uri="{D42A27DB-BD31-4B8C-83A1-F6EECF244321}">
                <p14:modId xmlns:p14="http://schemas.microsoft.com/office/powerpoint/2010/main" val="1588503689"/>
              </p:ext>
            </p:extLst>
          </p:nvPr>
        </p:nvGraphicFramePr>
        <p:xfrm>
          <a:off x="367356" y="4525700"/>
          <a:ext cx="7173913" cy="850900"/>
        </p:xfrm>
        <a:graphic>
          <a:graphicData uri="http://schemas.openxmlformats.org/presentationml/2006/ole">
            <mc:AlternateContent xmlns:mc="http://schemas.openxmlformats.org/markup-compatibility/2006">
              <mc:Choice xmlns:v="urn:schemas-microsoft-com:vml" Requires="v">
                <p:oleObj spid="_x0000_s70848" name="Equation" r:id="rId5" imgW="3429000" imgH="406080" progId="Equation.DSMT4">
                  <p:embed/>
                </p:oleObj>
              </mc:Choice>
              <mc:Fallback>
                <p:oleObj name="Equation" r:id="rId5" imgW="3429000" imgH="406080" progId="Equation.DSMT4">
                  <p:embed/>
                  <p:pic>
                    <p:nvPicPr>
                      <p:cNvPr id="0" name=""/>
                      <p:cNvPicPr>
                        <a:picLocks noChangeAspect="1" noChangeArrowheads="1"/>
                      </p:cNvPicPr>
                      <p:nvPr/>
                    </p:nvPicPr>
                    <p:blipFill>
                      <a:blip r:embed="rId6"/>
                      <a:srcRect/>
                      <a:stretch>
                        <a:fillRect/>
                      </a:stretch>
                    </p:blipFill>
                    <p:spPr bwMode="auto">
                      <a:xfrm>
                        <a:off x="367356" y="4525700"/>
                        <a:ext cx="7173913" cy="850900"/>
                      </a:xfrm>
                      <a:prstGeom prst="rect">
                        <a:avLst/>
                      </a:prstGeom>
                      <a:noFill/>
                      <a:ln>
                        <a:noFill/>
                      </a:ln>
                      <a:extLst/>
                    </p:spPr>
                  </p:pic>
                </p:oleObj>
              </mc:Fallback>
            </mc:AlternateContent>
          </a:graphicData>
        </a:graphic>
      </p:graphicFrame>
      <p:sp>
        <p:nvSpPr>
          <p:cNvPr id="47" name="Rectángulo 46"/>
          <p:cNvSpPr/>
          <p:nvPr/>
        </p:nvSpPr>
        <p:spPr bwMode="auto">
          <a:xfrm>
            <a:off x="3924300" y="3819492"/>
            <a:ext cx="1174657" cy="34610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6" name="Rectángulo 45"/>
          <p:cNvSpPr/>
          <p:nvPr/>
        </p:nvSpPr>
        <p:spPr bwMode="auto">
          <a:xfrm>
            <a:off x="3727276" y="2747787"/>
            <a:ext cx="1149524" cy="3175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 name="Rectángulo 1"/>
          <p:cNvSpPr/>
          <p:nvPr/>
        </p:nvSpPr>
        <p:spPr bwMode="auto">
          <a:xfrm>
            <a:off x="1410885" y="1543050"/>
            <a:ext cx="823866" cy="3175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497090" name="AutoShape 2"/>
          <p:cNvSpPr>
            <a:spLocks noChangeArrowheads="1"/>
          </p:cNvSpPr>
          <p:nvPr/>
        </p:nvSpPr>
        <p:spPr bwMode="auto">
          <a:xfrm>
            <a:off x="968721" y="220660"/>
            <a:ext cx="10311897"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smtClean="0">
                <a:solidFill>
                  <a:srgbClr val="FF3300"/>
                </a:solidFill>
                <a:effectLst>
                  <a:outerShdw blurRad="38100" dist="38100" dir="2700000" algn="tl">
                    <a:srgbClr val="000000"/>
                  </a:outerShdw>
                </a:effectLst>
              </a:rPr>
              <a:t>Efectos del Retenedor de Orden Cero en Sistemas de Lazo Cerrado</a:t>
            </a:r>
            <a:endParaRPr lang="es-AR" sz="2400" i="1" dirty="0">
              <a:solidFill>
                <a:srgbClr val="FF3300"/>
              </a:solidFill>
              <a:effectLst>
                <a:outerShdw blurRad="38100" dist="38100" dir="2700000" algn="tl">
                  <a:srgbClr val="000000"/>
                </a:outerShdw>
              </a:effectLst>
            </a:endParaRPr>
          </a:p>
        </p:txBody>
      </p:sp>
      <p:graphicFrame>
        <p:nvGraphicFramePr>
          <p:cNvPr id="30" name="1 Objeto"/>
          <p:cNvGraphicFramePr>
            <a:graphicFrameLocks noChangeAspect="1"/>
          </p:cNvGraphicFramePr>
          <p:nvPr>
            <p:extLst>
              <p:ext uri="{D42A27DB-BD31-4B8C-83A1-F6EECF244321}">
                <p14:modId xmlns:p14="http://schemas.microsoft.com/office/powerpoint/2010/main" val="2952783029"/>
              </p:ext>
            </p:extLst>
          </p:nvPr>
        </p:nvGraphicFramePr>
        <p:xfrm>
          <a:off x="367356" y="2260687"/>
          <a:ext cx="7015162" cy="850900"/>
        </p:xfrm>
        <a:graphic>
          <a:graphicData uri="http://schemas.openxmlformats.org/presentationml/2006/ole">
            <mc:AlternateContent xmlns:mc="http://schemas.openxmlformats.org/markup-compatibility/2006">
              <mc:Choice xmlns:v="urn:schemas-microsoft-com:vml" Requires="v">
                <p:oleObj spid="_x0000_s70849" name="Equation" r:id="rId7" imgW="3352680" imgH="406080" progId="Equation.DSMT4">
                  <p:embed/>
                </p:oleObj>
              </mc:Choice>
              <mc:Fallback>
                <p:oleObj name="Equation" r:id="rId7" imgW="3352680" imgH="406080" progId="Equation.DSMT4">
                  <p:embed/>
                  <p:pic>
                    <p:nvPicPr>
                      <p:cNvPr id="0" name=""/>
                      <p:cNvPicPr>
                        <a:picLocks noChangeAspect="1" noChangeArrowheads="1"/>
                      </p:cNvPicPr>
                      <p:nvPr/>
                    </p:nvPicPr>
                    <p:blipFill>
                      <a:blip r:embed="rId8"/>
                      <a:srcRect/>
                      <a:stretch>
                        <a:fillRect/>
                      </a:stretch>
                    </p:blipFill>
                    <p:spPr bwMode="auto">
                      <a:xfrm>
                        <a:off x="367356" y="2260687"/>
                        <a:ext cx="7015162" cy="850900"/>
                      </a:xfrm>
                      <a:prstGeom prst="rect">
                        <a:avLst/>
                      </a:prstGeom>
                      <a:noFill/>
                      <a:ln>
                        <a:noFill/>
                      </a:ln>
                      <a:extLst/>
                    </p:spPr>
                  </p:pic>
                </p:oleObj>
              </mc:Fallback>
            </mc:AlternateContent>
          </a:graphicData>
        </a:graphic>
      </p:graphicFrame>
      <p:graphicFrame>
        <p:nvGraphicFramePr>
          <p:cNvPr id="32" name="1 Objeto"/>
          <p:cNvGraphicFramePr>
            <a:graphicFrameLocks noChangeAspect="1"/>
          </p:cNvGraphicFramePr>
          <p:nvPr>
            <p:extLst>
              <p:ext uri="{D42A27DB-BD31-4B8C-83A1-F6EECF244321}">
                <p14:modId xmlns:p14="http://schemas.microsoft.com/office/powerpoint/2010/main" val="3253560138"/>
              </p:ext>
            </p:extLst>
          </p:nvPr>
        </p:nvGraphicFramePr>
        <p:xfrm>
          <a:off x="361918" y="1086625"/>
          <a:ext cx="3508759" cy="850697"/>
        </p:xfrm>
        <a:graphic>
          <a:graphicData uri="http://schemas.openxmlformats.org/presentationml/2006/ole">
            <mc:AlternateContent xmlns:mc="http://schemas.openxmlformats.org/markup-compatibility/2006">
              <mc:Choice xmlns:v="urn:schemas-microsoft-com:vml" Requires="v">
                <p:oleObj spid="_x0000_s70850" name="Equation" r:id="rId9" imgW="1676160" imgH="406080" progId="Equation.DSMT4">
                  <p:embed/>
                </p:oleObj>
              </mc:Choice>
              <mc:Fallback>
                <p:oleObj name="Equation" r:id="rId9" imgW="1676160" imgH="406080" progId="Equation.DSMT4">
                  <p:embed/>
                  <p:pic>
                    <p:nvPicPr>
                      <p:cNvPr id="0" name=""/>
                      <p:cNvPicPr>
                        <a:picLocks noChangeAspect="1" noChangeArrowheads="1"/>
                      </p:cNvPicPr>
                      <p:nvPr/>
                    </p:nvPicPr>
                    <p:blipFill>
                      <a:blip r:embed="rId10"/>
                      <a:srcRect/>
                      <a:stretch>
                        <a:fillRect/>
                      </a:stretch>
                    </p:blipFill>
                    <p:spPr bwMode="auto">
                      <a:xfrm>
                        <a:off x="361918" y="1086625"/>
                        <a:ext cx="3508759" cy="850697"/>
                      </a:xfrm>
                      <a:prstGeom prst="rect">
                        <a:avLst/>
                      </a:prstGeom>
                      <a:noFill/>
                      <a:ln>
                        <a:noFill/>
                      </a:ln>
                      <a:extLst/>
                    </p:spPr>
                  </p:pic>
                </p:oleObj>
              </mc:Fallback>
            </mc:AlternateContent>
          </a:graphicData>
        </a:graphic>
      </p:graphicFrame>
      <p:graphicFrame>
        <p:nvGraphicFramePr>
          <p:cNvPr id="33" name="1 Objeto"/>
          <p:cNvGraphicFramePr>
            <a:graphicFrameLocks noChangeAspect="1"/>
          </p:cNvGraphicFramePr>
          <p:nvPr>
            <p:extLst>
              <p:ext uri="{D42A27DB-BD31-4B8C-83A1-F6EECF244321}">
                <p14:modId xmlns:p14="http://schemas.microsoft.com/office/powerpoint/2010/main" val="4167885117"/>
              </p:ext>
            </p:extLst>
          </p:nvPr>
        </p:nvGraphicFramePr>
        <p:xfrm>
          <a:off x="367356" y="3374291"/>
          <a:ext cx="7256462" cy="850900"/>
        </p:xfrm>
        <a:graphic>
          <a:graphicData uri="http://schemas.openxmlformats.org/presentationml/2006/ole">
            <mc:AlternateContent xmlns:mc="http://schemas.openxmlformats.org/markup-compatibility/2006">
              <mc:Choice xmlns:v="urn:schemas-microsoft-com:vml" Requires="v">
                <p:oleObj spid="_x0000_s70851" name="Equation" r:id="rId11" imgW="3466800" imgH="406080" progId="Equation.DSMT4">
                  <p:embed/>
                </p:oleObj>
              </mc:Choice>
              <mc:Fallback>
                <p:oleObj name="Equation" r:id="rId11" imgW="3466800" imgH="406080" progId="Equation.DSMT4">
                  <p:embed/>
                  <p:pic>
                    <p:nvPicPr>
                      <p:cNvPr id="0" name=""/>
                      <p:cNvPicPr>
                        <a:picLocks noChangeAspect="1" noChangeArrowheads="1"/>
                      </p:cNvPicPr>
                      <p:nvPr/>
                    </p:nvPicPr>
                    <p:blipFill>
                      <a:blip r:embed="rId12"/>
                      <a:srcRect/>
                      <a:stretch>
                        <a:fillRect/>
                      </a:stretch>
                    </p:blipFill>
                    <p:spPr bwMode="auto">
                      <a:xfrm>
                        <a:off x="367356" y="3374291"/>
                        <a:ext cx="7256462" cy="850900"/>
                      </a:xfrm>
                      <a:prstGeom prst="rect">
                        <a:avLst/>
                      </a:prstGeom>
                      <a:noFill/>
                      <a:ln>
                        <a:noFill/>
                      </a:ln>
                      <a:extLst/>
                    </p:spPr>
                  </p:pic>
                </p:oleObj>
              </mc:Fallback>
            </mc:AlternateContent>
          </a:graphicData>
        </a:graphic>
      </p:graphicFrame>
      <p:sp>
        <p:nvSpPr>
          <p:cNvPr id="36" name="Text Box 9"/>
          <p:cNvSpPr txBox="1">
            <a:spLocks noChangeArrowheads="1"/>
          </p:cNvSpPr>
          <p:nvPr/>
        </p:nvSpPr>
        <p:spPr bwMode="auto">
          <a:xfrm>
            <a:off x="7282309" y="970216"/>
            <a:ext cx="4199376" cy="830997"/>
          </a:xfrm>
          <a:prstGeom prst="rect">
            <a:avLst/>
          </a:prstGeom>
          <a:solidFill>
            <a:srgbClr val="C0C0C0">
              <a:alpha val="50000"/>
            </a:srgbClr>
          </a:solidFill>
          <a:ln w="28575">
            <a:solidFill>
              <a:schemeClr val="tx1"/>
            </a:solidFill>
            <a:round/>
            <a:headEnd/>
            <a:tailEnd/>
          </a:ln>
          <a:effectLst/>
          <a:extLst/>
        </p:spPr>
        <p:txBody>
          <a:bodyPr wrap="square" anchor="ctr">
            <a:spAutoFit/>
          </a:bodyPr>
          <a:lstStyle>
            <a:defPPr>
              <a:defRPr lang="en-US"/>
            </a:defPPr>
            <a:lvl1pPr>
              <a:defRPr sz="2400" i="1">
                <a:solidFill>
                  <a:srgbClr val="FF3300"/>
                </a:solidFill>
                <a:effectLst>
                  <a:outerShdw blurRad="38100" dist="38100" dir="2700000" algn="tl">
                    <a:srgbClr val="000000"/>
                  </a:outerShdw>
                </a:effectLst>
              </a:defRPr>
            </a:lvl1pPr>
          </a:lstStyle>
          <a:p>
            <a:r>
              <a:rPr lang="es-AR" dirty="0"/>
              <a:t>Polos de LC dominantes y No dominantes</a:t>
            </a:r>
          </a:p>
        </p:txBody>
      </p:sp>
      <p:graphicFrame>
        <p:nvGraphicFramePr>
          <p:cNvPr id="37" name="1 Objeto"/>
          <p:cNvGraphicFramePr>
            <a:graphicFrameLocks noChangeAspect="1"/>
          </p:cNvGraphicFramePr>
          <p:nvPr>
            <p:extLst>
              <p:ext uri="{D42A27DB-BD31-4B8C-83A1-F6EECF244321}">
                <p14:modId xmlns:p14="http://schemas.microsoft.com/office/powerpoint/2010/main" val="3090063195"/>
              </p:ext>
            </p:extLst>
          </p:nvPr>
        </p:nvGraphicFramePr>
        <p:xfrm>
          <a:off x="367356" y="5511800"/>
          <a:ext cx="7466013" cy="850900"/>
        </p:xfrm>
        <a:graphic>
          <a:graphicData uri="http://schemas.openxmlformats.org/presentationml/2006/ole">
            <mc:AlternateContent xmlns:mc="http://schemas.openxmlformats.org/markup-compatibility/2006">
              <mc:Choice xmlns:v="urn:schemas-microsoft-com:vml" Requires="v">
                <p:oleObj spid="_x0000_s70852" name="Equation" r:id="rId13" imgW="3568680" imgH="406080" progId="Equation.DSMT4">
                  <p:embed/>
                </p:oleObj>
              </mc:Choice>
              <mc:Fallback>
                <p:oleObj name="Equation" r:id="rId13" imgW="3568680" imgH="406080" progId="Equation.DSMT4">
                  <p:embed/>
                  <p:pic>
                    <p:nvPicPr>
                      <p:cNvPr id="0" name=""/>
                      <p:cNvPicPr>
                        <a:picLocks noChangeAspect="1" noChangeArrowheads="1"/>
                      </p:cNvPicPr>
                      <p:nvPr/>
                    </p:nvPicPr>
                    <p:blipFill>
                      <a:blip r:embed="rId14"/>
                      <a:srcRect/>
                      <a:stretch>
                        <a:fillRect/>
                      </a:stretch>
                    </p:blipFill>
                    <p:spPr bwMode="auto">
                      <a:xfrm>
                        <a:off x="367356" y="5511800"/>
                        <a:ext cx="7466013" cy="850900"/>
                      </a:xfrm>
                      <a:prstGeom prst="rect">
                        <a:avLst/>
                      </a:prstGeom>
                      <a:noFill/>
                      <a:ln>
                        <a:noFill/>
                      </a:ln>
                      <a:extLst/>
                    </p:spPr>
                  </p:pic>
                </p:oleObj>
              </mc:Fallback>
            </mc:AlternateContent>
          </a:graphicData>
        </a:graphic>
      </p:graphicFrame>
      <p:sp>
        <p:nvSpPr>
          <p:cNvPr id="38" name="13 Flecha derecha"/>
          <p:cNvSpPr/>
          <p:nvPr/>
        </p:nvSpPr>
        <p:spPr bwMode="auto">
          <a:xfrm>
            <a:off x="7809396" y="2389929"/>
            <a:ext cx="75863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40" name="13 Flecha derecha"/>
          <p:cNvSpPr/>
          <p:nvPr/>
        </p:nvSpPr>
        <p:spPr bwMode="auto">
          <a:xfrm>
            <a:off x="7809396" y="3506813"/>
            <a:ext cx="75863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42" name="13 Flecha derecha"/>
          <p:cNvSpPr/>
          <p:nvPr/>
        </p:nvSpPr>
        <p:spPr bwMode="auto">
          <a:xfrm>
            <a:off x="7809396" y="4677220"/>
            <a:ext cx="75863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44" name="13 Flecha derecha"/>
          <p:cNvSpPr/>
          <p:nvPr/>
        </p:nvSpPr>
        <p:spPr bwMode="auto">
          <a:xfrm>
            <a:off x="7809396" y="5632183"/>
            <a:ext cx="75863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3" name="Rectángulo 2"/>
          <p:cNvSpPr/>
          <p:nvPr/>
        </p:nvSpPr>
        <p:spPr bwMode="auto">
          <a:xfrm>
            <a:off x="2234751" y="1543050"/>
            <a:ext cx="1635926" cy="317500"/>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50" name="Rectángulo 49"/>
          <p:cNvSpPr/>
          <p:nvPr/>
        </p:nvSpPr>
        <p:spPr bwMode="auto">
          <a:xfrm>
            <a:off x="4876800" y="2730882"/>
            <a:ext cx="2505718" cy="309005"/>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51" name="Rectángulo 50"/>
          <p:cNvSpPr/>
          <p:nvPr/>
        </p:nvSpPr>
        <p:spPr bwMode="auto">
          <a:xfrm>
            <a:off x="5098957" y="3823740"/>
            <a:ext cx="2505718" cy="309005"/>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52" name="Rectángulo 51"/>
          <p:cNvSpPr/>
          <p:nvPr/>
        </p:nvSpPr>
        <p:spPr bwMode="auto">
          <a:xfrm>
            <a:off x="5170244" y="4983720"/>
            <a:ext cx="2371025" cy="309005"/>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53" name="Rectángulo 52"/>
          <p:cNvSpPr/>
          <p:nvPr/>
        </p:nvSpPr>
        <p:spPr bwMode="auto">
          <a:xfrm>
            <a:off x="5283200" y="5984593"/>
            <a:ext cx="2489200" cy="309005"/>
          </a:xfrm>
          <a:prstGeom prst="rect">
            <a:avLst/>
          </a:prstGeom>
          <a:solidFill>
            <a:srgbClr val="92D050">
              <a:alpha val="44000"/>
            </a:srgbClr>
          </a:solidFill>
          <a:ln w="9525" cap="flat" cmpd="sng" algn="ctr">
            <a:solidFill>
              <a:srgbClr val="92D05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8" name="Text Box 9"/>
          <p:cNvSpPr txBox="1">
            <a:spLocks noChangeArrowheads="1"/>
          </p:cNvSpPr>
          <p:nvPr/>
        </p:nvSpPr>
        <p:spPr bwMode="auto">
          <a:xfrm>
            <a:off x="3995587" y="1161448"/>
            <a:ext cx="240317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Diseño original en tiempo continuo</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9" name="Text Box 9"/>
          <p:cNvSpPr txBox="1">
            <a:spLocks noChangeArrowheads="1"/>
          </p:cNvSpPr>
          <p:nvPr/>
        </p:nvSpPr>
        <p:spPr bwMode="auto">
          <a:xfrm>
            <a:off x="8568030" y="2389929"/>
            <a:ext cx="33145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Efecto ZOH con T = 0,2 s</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1" name="Text Box 9"/>
          <p:cNvSpPr txBox="1">
            <a:spLocks noChangeArrowheads="1"/>
          </p:cNvSpPr>
          <p:nvPr/>
        </p:nvSpPr>
        <p:spPr bwMode="auto">
          <a:xfrm>
            <a:off x="8568030" y="3533574"/>
            <a:ext cx="33145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Efecto ZOH con T = 0,1 s</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4" name="Text Box 9"/>
          <p:cNvSpPr txBox="1">
            <a:spLocks noChangeArrowheads="1"/>
          </p:cNvSpPr>
          <p:nvPr/>
        </p:nvSpPr>
        <p:spPr bwMode="auto">
          <a:xfrm>
            <a:off x="8568030" y="4695712"/>
            <a:ext cx="34781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Efecto ZOH con T = 10 ms</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5" name="Text Box 9"/>
          <p:cNvSpPr txBox="1">
            <a:spLocks noChangeArrowheads="1"/>
          </p:cNvSpPr>
          <p:nvPr/>
        </p:nvSpPr>
        <p:spPr bwMode="auto">
          <a:xfrm>
            <a:off x="8568030" y="5664457"/>
            <a:ext cx="34781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Efecto ZOH con T = 1 ms</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5035881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11474" t="10942" r="7333" b="5050"/>
          <a:stretch/>
        </p:blipFill>
        <p:spPr>
          <a:xfrm>
            <a:off x="289059" y="1023868"/>
            <a:ext cx="7133877" cy="5535958"/>
          </a:xfrm>
          <a:prstGeom prst="rect">
            <a:avLst/>
          </a:prstGeom>
        </p:spPr>
      </p:pic>
      <p:sp>
        <p:nvSpPr>
          <p:cNvPr id="5" name="Rectángulo 4"/>
          <p:cNvSpPr/>
          <p:nvPr/>
        </p:nvSpPr>
        <p:spPr bwMode="auto">
          <a:xfrm>
            <a:off x="4813434" y="3336557"/>
            <a:ext cx="1285592" cy="606582"/>
          </a:xfrm>
          <a:prstGeom prst="rect">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497090" name="AutoShape 2"/>
          <p:cNvSpPr>
            <a:spLocks noChangeArrowheads="1"/>
          </p:cNvSpPr>
          <p:nvPr/>
        </p:nvSpPr>
        <p:spPr bwMode="auto">
          <a:xfrm>
            <a:off x="968721" y="220660"/>
            <a:ext cx="10311897"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smtClean="0">
                <a:solidFill>
                  <a:srgbClr val="FF3300"/>
                </a:solidFill>
                <a:effectLst>
                  <a:outerShdw blurRad="38100" dist="38100" dir="2700000" algn="tl">
                    <a:srgbClr val="000000"/>
                  </a:outerShdw>
                </a:effectLst>
              </a:rPr>
              <a:t>Efectos del Retenedor de Orden Cero en Sistemas de Lazo Cerrado</a:t>
            </a:r>
            <a:endParaRPr lang="es-AR" sz="2400" i="1" dirty="0">
              <a:solidFill>
                <a:srgbClr val="FF3300"/>
              </a:solidFill>
              <a:effectLst>
                <a:outerShdw blurRad="38100" dist="38100" dir="2700000" algn="tl">
                  <a:srgbClr val="000000"/>
                </a:outerShdw>
              </a:effectLst>
            </a:endParaRPr>
          </a:p>
        </p:txBody>
      </p:sp>
      <p:sp>
        <p:nvSpPr>
          <p:cNvPr id="31" name="Text Box 9"/>
          <p:cNvSpPr txBox="1">
            <a:spLocks noChangeArrowheads="1"/>
          </p:cNvSpPr>
          <p:nvPr/>
        </p:nvSpPr>
        <p:spPr bwMode="auto">
          <a:xfrm>
            <a:off x="3622042" y="2082346"/>
            <a:ext cx="288502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Polos dominantes debido a la presencia del ZOH</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4" name="Text Box 9"/>
          <p:cNvSpPr txBox="1">
            <a:spLocks noChangeArrowheads="1"/>
          </p:cNvSpPr>
          <p:nvPr/>
        </p:nvSpPr>
        <p:spPr bwMode="auto">
          <a:xfrm>
            <a:off x="7484698" y="2570712"/>
            <a:ext cx="4525486" cy="1754326"/>
          </a:xfrm>
          <a:prstGeom prst="rect">
            <a:avLst/>
          </a:prstGeom>
          <a:solidFill>
            <a:schemeClr val="accent6">
              <a:lumMod val="40000"/>
              <a:lumOff val="60000"/>
            </a:schemeClr>
          </a:solidFill>
          <a:ln>
            <a:noFill/>
          </a:ln>
          <a:effectLst/>
          <a:extLst/>
        </p:spPr>
        <p:txBody>
          <a:bodyPr wrap="square">
            <a:spAutoFit/>
          </a:bodyPr>
          <a:lstStyle>
            <a:defPPr>
              <a:defRPr lang="es-ES"/>
            </a:defPPr>
            <a:lvl1pPr>
              <a:spcBef>
                <a:spcPct val="50000"/>
              </a:spcBef>
              <a:defRPr sz="1600">
                <a:solidFill>
                  <a:srgbClr val="0000FF"/>
                </a:solidFill>
                <a:effectLst>
                  <a:outerShdw blurRad="38100" dist="38100" dir="2700000" algn="tl">
                    <a:srgbClr val="C0C0C0"/>
                  </a:outerShdw>
                </a:effectLst>
              </a:defRPr>
            </a:lvl1pPr>
          </a:lstStyle>
          <a:p>
            <a:pPr algn="just"/>
            <a:r>
              <a:rPr lang="es-AR" sz="1800" dirty="0" smtClean="0">
                <a:solidFill>
                  <a:srgbClr val="C00000"/>
                </a:solidFill>
                <a:effectLst/>
              </a:rPr>
              <a:t>Se observa que al aumentarse el periodo de muestreo (o reducirse la frecuencia de muestreo), el polo que introduce el ZOH se hace más dominante y tiene mayor influencia en la respuesta de salida del sistema.</a:t>
            </a:r>
            <a:endParaRPr lang="es-AR" sz="1800" dirty="0">
              <a:solidFill>
                <a:srgbClr val="C00000"/>
              </a:solidFill>
              <a:effectLst/>
            </a:endParaRPr>
          </a:p>
        </p:txBody>
      </p:sp>
      <p:sp>
        <p:nvSpPr>
          <p:cNvPr id="8" name="Rectángulo 7"/>
          <p:cNvSpPr/>
          <p:nvPr/>
        </p:nvSpPr>
        <p:spPr bwMode="auto">
          <a:xfrm>
            <a:off x="6507063" y="1163714"/>
            <a:ext cx="569598" cy="4982644"/>
          </a:xfrm>
          <a:prstGeom prst="rect">
            <a:avLst/>
          </a:prstGeom>
          <a:noFill/>
          <a:ln w="127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3" name="Flecha a la derecha con bandas 2"/>
          <p:cNvSpPr/>
          <p:nvPr/>
        </p:nvSpPr>
        <p:spPr bwMode="auto">
          <a:xfrm>
            <a:off x="4935985" y="3997029"/>
            <a:ext cx="898926" cy="477079"/>
          </a:xfrm>
          <a:prstGeom prst="striped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6" name="Flecha arriba 5"/>
          <p:cNvSpPr/>
          <p:nvPr/>
        </p:nvSpPr>
        <p:spPr bwMode="auto">
          <a:xfrm>
            <a:off x="6732220" y="1553175"/>
            <a:ext cx="344441" cy="529171"/>
          </a:xfrm>
          <a:prstGeom prst="up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1" name="Flecha arriba 10"/>
          <p:cNvSpPr/>
          <p:nvPr/>
        </p:nvSpPr>
        <p:spPr bwMode="auto">
          <a:xfrm rot="10800000">
            <a:off x="6732220" y="5178970"/>
            <a:ext cx="344441" cy="529171"/>
          </a:xfrm>
          <a:prstGeom prst="up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2" name="Text Box 9"/>
          <p:cNvSpPr txBox="1">
            <a:spLocks noChangeArrowheads="1"/>
          </p:cNvSpPr>
          <p:nvPr/>
        </p:nvSpPr>
        <p:spPr bwMode="auto">
          <a:xfrm>
            <a:off x="4578978" y="4452906"/>
            <a:ext cx="1581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Aumenta T </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 name="Text Box 9"/>
          <p:cNvSpPr txBox="1">
            <a:spLocks noChangeArrowheads="1"/>
          </p:cNvSpPr>
          <p:nvPr/>
        </p:nvSpPr>
        <p:spPr bwMode="auto">
          <a:xfrm>
            <a:off x="5281550" y="5040265"/>
            <a:ext cx="1581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Aumenta T </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825672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clrChange>
              <a:clrFrom>
                <a:srgbClr val="FFFFFF"/>
              </a:clrFrom>
              <a:clrTo>
                <a:srgbClr val="FFFFFF">
                  <a:alpha val="0"/>
                </a:srgbClr>
              </a:clrTo>
            </a:clrChange>
          </a:blip>
          <a:srcRect l="9793" t="9747" r="6944" b="3456"/>
          <a:stretch/>
        </p:blipFill>
        <p:spPr>
          <a:xfrm>
            <a:off x="400428" y="995881"/>
            <a:ext cx="11609830" cy="5742375"/>
          </a:xfrm>
          <a:prstGeom prst="rect">
            <a:avLst/>
          </a:prstGeom>
        </p:spPr>
      </p:pic>
      <p:sp>
        <p:nvSpPr>
          <p:cNvPr id="1497090" name="AutoShape 2"/>
          <p:cNvSpPr>
            <a:spLocks noChangeArrowheads="1"/>
          </p:cNvSpPr>
          <p:nvPr/>
        </p:nvSpPr>
        <p:spPr bwMode="auto">
          <a:xfrm>
            <a:off x="968721" y="220660"/>
            <a:ext cx="10311897"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smtClean="0">
                <a:solidFill>
                  <a:srgbClr val="FF3300"/>
                </a:solidFill>
                <a:effectLst>
                  <a:outerShdw blurRad="38100" dist="38100" dir="2700000" algn="tl">
                    <a:srgbClr val="000000"/>
                  </a:outerShdw>
                </a:effectLst>
              </a:rPr>
              <a:t>Efectos del Retenedor de Orden Cero en Sistemas de Lazo Cerrado</a:t>
            </a:r>
            <a:endParaRPr lang="es-AR" sz="2400" i="1" dirty="0">
              <a:solidFill>
                <a:srgbClr val="FF3300"/>
              </a:solidFill>
              <a:effectLst>
                <a:outerShdw blurRad="38100" dist="38100" dir="2700000" algn="tl">
                  <a:srgbClr val="000000"/>
                </a:outerShdw>
              </a:effectLst>
            </a:endParaRPr>
          </a:p>
        </p:txBody>
      </p:sp>
      <p:sp>
        <p:nvSpPr>
          <p:cNvPr id="55" name="AutoShape 2"/>
          <p:cNvSpPr>
            <a:spLocks noChangeArrowheads="1"/>
          </p:cNvSpPr>
          <p:nvPr/>
        </p:nvSpPr>
        <p:spPr bwMode="auto">
          <a:xfrm>
            <a:off x="3956365" y="4106202"/>
            <a:ext cx="7460056" cy="1877437"/>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menores frecuencias de muestreo:</a:t>
            </a:r>
          </a:p>
          <a:p>
            <a:pPr marL="342900" indent="-342900" algn="just">
              <a:buFontTx/>
              <a:buChar char="-"/>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El sistema a LC presenta mayor sobrepaso y más oscilaciones.</a:t>
            </a:r>
          </a:p>
          <a:p>
            <a:pPr marL="342900" indent="-342900" algn="just">
              <a:buFontTx/>
              <a:buChar char="-"/>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Dejan de cumplirse las especificaciones de régimen transitorio.</a:t>
            </a:r>
          </a:p>
          <a:p>
            <a:pPr marL="342900" indent="-342900" algn="just">
              <a:buFontTx/>
              <a:buChar char="-"/>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La estabilidad relativa se reduce.</a:t>
            </a:r>
          </a:p>
          <a:p>
            <a:pPr marL="342900" indent="-342900" algn="just">
              <a:buFontTx/>
              <a:buChar char="-"/>
              <a:defRPr/>
            </a:pPr>
            <a:r>
              <a:rPr lang="es-AR" sz="20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Los atrasos de fase que introduce el ZOH son mayores.</a:t>
            </a:r>
          </a:p>
        </p:txBody>
      </p:sp>
      <p:sp>
        <p:nvSpPr>
          <p:cNvPr id="5" name="Flecha a la derecha con bandas 4"/>
          <p:cNvSpPr/>
          <p:nvPr/>
        </p:nvSpPr>
        <p:spPr bwMode="auto">
          <a:xfrm rot="16200000">
            <a:off x="2259287" y="1429234"/>
            <a:ext cx="898926" cy="477079"/>
          </a:xfrm>
          <a:prstGeom prst="striped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auto">
          <a:xfrm>
            <a:off x="2883181" y="1551765"/>
            <a:ext cx="1581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Aumenta T </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163846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76464" y="222802"/>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3" name="1 CuadroTexto"/>
          <p:cNvSpPr txBox="1"/>
          <p:nvPr/>
        </p:nvSpPr>
        <p:spPr>
          <a:xfrm>
            <a:off x="1665669" y="1058122"/>
            <a:ext cx="8899301" cy="523220"/>
          </a:xfrm>
          <a:prstGeom prst="rect">
            <a:avLst/>
          </a:prstGeom>
          <a:noFill/>
        </p:spPr>
        <p:txBody>
          <a:bodyPr wrap="square" rtlCol="0">
            <a:spAutoFit/>
          </a:bodyPr>
          <a:lstStyle/>
          <a:p>
            <a:pPr algn="just"/>
            <a:r>
              <a:rPr lang="es-AR" b="0" i="1" dirty="0">
                <a:solidFill>
                  <a:srgbClr val="009900"/>
                </a:solidFill>
                <a:effectLst>
                  <a:outerShdw blurRad="38100" dist="38100" dir="2700000" algn="tl">
                    <a:srgbClr val="000000">
                      <a:alpha val="43137"/>
                    </a:srgbClr>
                  </a:outerShdw>
                </a:effectLst>
                <a:latin typeface="Cambria" panose="02040503050406030204" pitchFamily="18" charset="0"/>
              </a:rPr>
              <a:t>¿Cuál debe ser la frecuencia de muestreo adecuada de f(t)?</a:t>
            </a:r>
          </a:p>
        </p:txBody>
      </p:sp>
      <p:sp>
        <p:nvSpPr>
          <p:cNvPr id="4" name="Text Box 9"/>
          <p:cNvSpPr txBox="1">
            <a:spLocks noChangeArrowheads="1"/>
          </p:cNvSpPr>
          <p:nvPr/>
        </p:nvSpPr>
        <p:spPr bwMode="auto">
          <a:xfrm>
            <a:off x="411636" y="1748650"/>
            <a:ext cx="114073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a:solidFill>
                  <a:srgbClr val="0033CC"/>
                </a:solidFill>
                <a:effectLst>
                  <a:outerShdw blurRad="38100" dist="38100" dir="2700000" algn="tl">
                    <a:srgbClr val="C0C0C0"/>
                  </a:outerShdw>
                </a:effectLst>
                <a:latin typeface="Cambria" pitchFamily="18" charset="0"/>
              </a:rPr>
              <a:t>Si es lo suficientemente alta comparada con la </a:t>
            </a:r>
            <a:r>
              <a:rPr lang="es-AR" sz="2200" dirty="0" smtClean="0">
                <a:solidFill>
                  <a:srgbClr val="0033CC"/>
                </a:solidFill>
                <a:effectLst>
                  <a:outerShdw blurRad="38100" dist="38100" dir="2700000" algn="tl">
                    <a:srgbClr val="C0C0C0"/>
                  </a:outerShdw>
                </a:effectLst>
                <a:latin typeface="Cambria" pitchFamily="18" charset="0"/>
              </a:rPr>
              <a:t>máxima componente de frecuencia de </a:t>
            </a:r>
            <a:r>
              <a:rPr lang="es-AR" sz="2200" i="1" dirty="0">
                <a:solidFill>
                  <a:srgbClr val="0033CC"/>
                </a:solidFill>
                <a:effectLst>
                  <a:outerShdw blurRad="38100" dist="38100" dir="2700000" algn="tl">
                    <a:srgbClr val="C0C0C0"/>
                  </a:outerShdw>
                </a:effectLst>
                <a:latin typeface="Cambria" pitchFamily="18" charset="0"/>
              </a:rPr>
              <a:t>f(t)</a:t>
            </a:r>
            <a:r>
              <a:rPr lang="es-AR" sz="2200" dirty="0">
                <a:solidFill>
                  <a:srgbClr val="0033CC"/>
                </a:solidFill>
                <a:effectLst>
                  <a:outerShdw blurRad="38100" dist="38100" dir="2700000" algn="tl">
                    <a:srgbClr val="C0C0C0"/>
                  </a:outerShdw>
                </a:effectLst>
                <a:latin typeface="Cambria" pitchFamily="18" charset="0"/>
              </a:rPr>
              <a:t>: </a:t>
            </a:r>
            <a:r>
              <a:rPr lang="es-AR" sz="2200" b="0" i="1" dirty="0">
                <a:solidFill>
                  <a:srgbClr val="0033CC"/>
                </a:solidFill>
                <a:effectLst>
                  <a:outerShdw blurRad="38100" dist="38100" dir="2700000" algn="tl">
                    <a:srgbClr val="C0C0C0"/>
                  </a:outerShdw>
                </a:effectLst>
                <a:latin typeface="Cambria" pitchFamily="18" charset="0"/>
              </a:rPr>
              <a:t>pueden preservarse las características de amplitud en la envolvente de la señal muestreada.</a:t>
            </a:r>
            <a:endParaRPr lang="es-AR" sz="2200" b="0" i="1" dirty="0">
              <a:solidFill>
                <a:srgbClr val="FF0000"/>
              </a:solidFill>
              <a:effectLst>
                <a:outerShdw blurRad="38100" dist="38100" dir="2700000" algn="tl">
                  <a:srgbClr val="C0C0C0"/>
                </a:outerShdw>
              </a:effectLst>
              <a:latin typeface="Cambria" pitchFamily="18" charset="0"/>
            </a:endParaRPr>
          </a:p>
        </p:txBody>
      </p:sp>
      <p:sp>
        <p:nvSpPr>
          <p:cNvPr id="5" name="Text Box 9"/>
          <p:cNvSpPr txBox="1">
            <a:spLocks noChangeArrowheads="1"/>
          </p:cNvSpPr>
          <p:nvPr/>
        </p:nvSpPr>
        <p:spPr bwMode="auto">
          <a:xfrm>
            <a:off x="411636" y="2764039"/>
            <a:ext cx="1140736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a:solidFill>
                  <a:srgbClr val="0033CC"/>
                </a:solidFill>
                <a:effectLst>
                  <a:outerShdw blurRad="38100" dist="38100" dir="2700000" algn="tl">
                    <a:srgbClr val="C0C0C0"/>
                  </a:outerShdw>
                </a:effectLst>
                <a:latin typeface="Cambria" pitchFamily="18" charset="0"/>
              </a:rPr>
              <a:t>Si las frecuencias de muestreo son menores a los cambios más rápidos de </a:t>
            </a:r>
            <a:r>
              <a:rPr lang="es-AR" sz="2200" i="1" dirty="0">
                <a:solidFill>
                  <a:srgbClr val="0033CC"/>
                </a:solidFill>
                <a:effectLst>
                  <a:outerShdw blurRad="38100" dist="38100" dir="2700000" algn="tl">
                    <a:srgbClr val="C0C0C0"/>
                  </a:outerShdw>
                </a:effectLst>
                <a:latin typeface="Cambria" pitchFamily="18" charset="0"/>
              </a:rPr>
              <a:t>f(t)</a:t>
            </a:r>
            <a:r>
              <a:rPr lang="es-AR" sz="2200" dirty="0">
                <a:solidFill>
                  <a:srgbClr val="0033CC"/>
                </a:solidFill>
                <a:effectLst>
                  <a:outerShdw blurRad="38100" dist="38100" dir="2700000" algn="tl">
                    <a:srgbClr val="C0C0C0"/>
                  </a:outerShdw>
                </a:effectLst>
                <a:latin typeface="Cambria" pitchFamily="18" charset="0"/>
              </a:rPr>
              <a:t>: </a:t>
            </a:r>
            <a:r>
              <a:rPr lang="es-AR" sz="2200" b="0" i="1" dirty="0" smtClean="0">
                <a:solidFill>
                  <a:srgbClr val="0033CC"/>
                </a:solidFill>
                <a:effectLst>
                  <a:outerShdw blurRad="38100" dist="38100" dir="2700000" algn="tl">
                    <a:srgbClr val="C0C0C0"/>
                  </a:outerShdw>
                </a:effectLst>
                <a:latin typeface="Cambria" pitchFamily="18" charset="0"/>
              </a:rPr>
              <a:t>hay pérdida </a:t>
            </a:r>
            <a:r>
              <a:rPr lang="es-AR" sz="2200" b="0" i="1" dirty="0">
                <a:solidFill>
                  <a:srgbClr val="0033CC"/>
                </a:solidFill>
                <a:effectLst>
                  <a:outerShdw blurRad="38100" dist="38100" dir="2700000" algn="tl">
                    <a:srgbClr val="C0C0C0"/>
                  </a:outerShdw>
                </a:effectLst>
                <a:latin typeface="Cambria" pitchFamily="18" charset="0"/>
              </a:rPr>
              <a:t>de información y no </a:t>
            </a:r>
            <a:r>
              <a:rPr lang="es-AR" sz="2200" b="0" i="1" dirty="0" smtClean="0">
                <a:solidFill>
                  <a:srgbClr val="0033CC"/>
                </a:solidFill>
                <a:effectLst>
                  <a:outerShdw blurRad="38100" dist="38100" dir="2700000" algn="tl">
                    <a:srgbClr val="C0C0C0"/>
                  </a:outerShdw>
                </a:effectLst>
                <a:latin typeface="Cambria" pitchFamily="18" charset="0"/>
              </a:rPr>
              <a:t>se podrá </a:t>
            </a:r>
            <a:r>
              <a:rPr lang="es-AR" sz="2200" b="0" i="1" dirty="0">
                <a:solidFill>
                  <a:srgbClr val="0033CC"/>
                </a:solidFill>
                <a:effectLst>
                  <a:outerShdw blurRad="38100" dist="38100" dir="2700000" algn="tl">
                    <a:srgbClr val="C0C0C0"/>
                  </a:outerShdw>
                </a:effectLst>
                <a:latin typeface="Cambria" pitchFamily="18" charset="0"/>
              </a:rPr>
              <a:t>reconstruir la señal original</a:t>
            </a:r>
            <a:r>
              <a:rPr lang="es-AR" sz="2200" b="0" i="1" dirty="0" smtClean="0">
                <a:solidFill>
                  <a:srgbClr val="0033CC"/>
                </a:solidFill>
                <a:effectLst>
                  <a:outerShdw blurRad="38100" dist="38100" dir="2700000" algn="tl">
                    <a:srgbClr val="C0C0C0"/>
                  </a:outerShdw>
                </a:effectLst>
                <a:latin typeface="Cambria" pitchFamily="18" charset="0"/>
              </a:rPr>
              <a:t>. Pueden aparecer problemas de inestabilidad.</a:t>
            </a:r>
            <a:endParaRPr lang="es-AR" sz="2200" b="0" i="1" dirty="0">
              <a:solidFill>
                <a:srgbClr val="FF0000"/>
              </a:solidFill>
              <a:effectLst>
                <a:outerShdw blurRad="38100" dist="38100" dir="2700000" algn="tl">
                  <a:srgbClr val="C0C0C0"/>
                </a:outerShdw>
              </a:effectLst>
              <a:latin typeface="Cambria" pitchFamily="18" charset="0"/>
            </a:endParaRPr>
          </a:p>
        </p:txBody>
      </p:sp>
      <p:sp>
        <p:nvSpPr>
          <p:cNvPr id="6" name="Text Box 9"/>
          <p:cNvSpPr txBox="1">
            <a:spLocks noChangeArrowheads="1"/>
          </p:cNvSpPr>
          <p:nvPr/>
        </p:nvSpPr>
        <p:spPr bwMode="auto">
          <a:xfrm>
            <a:off x="411636" y="3915229"/>
            <a:ext cx="114073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a:solidFill>
                  <a:srgbClr val="0033CC"/>
                </a:solidFill>
                <a:effectLst>
                  <a:outerShdw blurRad="38100" dist="38100" dir="2700000" algn="tl">
                    <a:srgbClr val="C0C0C0"/>
                  </a:outerShdw>
                </a:effectLst>
                <a:latin typeface="Cambria" pitchFamily="18" charset="0"/>
              </a:rPr>
              <a:t>Si las frecuencias de muestreo son </a:t>
            </a:r>
            <a:r>
              <a:rPr lang="es-AR" sz="2200" dirty="0" smtClean="0">
                <a:solidFill>
                  <a:srgbClr val="0033CC"/>
                </a:solidFill>
                <a:effectLst>
                  <a:outerShdw blurRad="38100" dist="38100" dir="2700000" algn="tl">
                    <a:srgbClr val="C0C0C0"/>
                  </a:outerShdw>
                </a:effectLst>
                <a:latin typeface="Cambria" pitchFamily="18" charset="0"/>
              </a:rPr>
              <a:t>muy elevadas: </a:t>
            </a:r>
            <a:r>
              <a:rPr lang="es-AR" sz="2200" b="0" i="1" dirty="0" smtClean="0">
                <a:solidFill>
                  <a:srgbClr val="0033CC"/>
                </a:solidFill>
                <a:effectLst>
                  <a:outerShdw blurRad="38100" dist="38100" dir="2700000" algn="tl">
                    <a:srgbClr val="C0C0C0"/>
                  </a:outerShdw>
                </a:effectLst>
                <a:latin typeface="Cambria" pitchFamily="18" charset="0"/>
              </a:rPr>
              <a:t>pueden requerir un esfuerzo computacional muy grande.</a:t>
            </a:r>
            <a:endParaRPr lang="es-AR" sz="2200" b="0" i="1" dirty="0">
              <a:solidFill>
                <a:srgbClr val="FF0000"/>
              </a:solidFill>
              <a:effectLst>
                <a:outerShdw blurRad="38100" dist="38100" dir="2700000" algn="tl">
                  <a:srgbClr val="C0C0C0"/>
                </a:outerShdw>
              </a:effectLst>
              <a:latin typeface="Cambria" pitchFamily="18" charset="0"/>
            </a:endParaRPr>
          </a:p>
        </p:txBody>
      </p:sp>
      <p:sp>
        <p:nvSpPr>
          <p:cNvPr id="8" name="Rectángulo 7"/>
          <p:cNvSpPr/>
          <p:nvPr/>
        </p:nvSpPr>
        <p:spPr>
          <a:xfrm>
            <a:off x="411636" y="5019647"/>
            <a:ext cx="11511778" cy="1107996"/>
          </a:xfrm>
          <a:prstGeom prst="rect">
            <a:avLst/>
          </a:prstGeom>
          <a:solidFill>
            <a:srgbClr val="CCECFF"/>
          </a:solidFill>
          <a:ln w="19050">
            <a:solidFill>
              <a:srgbClr val="008000"/>
            </a:solidFill>
          </a:ln>
        </p:spPr>
        <p:txBody>
          <a:bodyPr wrap="square">
            <a:spAutoFit/>
          </a:bodyPr>
          <a:lstStyle/>
          <a:p>
            <a:pPr algn="just">
              <a:spcBef>
                <a:spcPct val="50000"/>
              </a:spcBef>
              <a:defRPr/>
            </a:pPr>
            <a:r>
              <a:rPr lang="es-AR" sz="2200" dirty="0">
                <a:solidFill>
                  <a:srgbClr val="009900"/>
                </a:solidFill>
                <a:effectLst>
                  <a:outerShdw blurRad="38100" dist="38100" dir="2700000" algn="tl">
                    <a:srgbClr val="C0C0C0"/>
                  </a:outerShdw>
                </a:effectLst>
                <a:latin typeface="Cambria" pitchFamily="18" charset="0"/>
              </a:rPr>
              <a:t>Una selección racional de la frecuencia de muestreo en un sistema de control de lazo cerrado, debe estar basada en el entendimiento de su influencia sobre el desempeño del sistema de control.</a:t>
            </a:r>
            <a:endParaRPr lang="es-AR" sz="2200" b="0" i="1" dirty="0">
              <a:solidFill>
                <a:srgbClr val="009900"/>
              </a:solidFill>
              <a:effectLst>
                <a:outerShdw blurRad="38100" dist="38100" dir="2700000" algn="tl">
                  <a:srgbClr val="C0C0C0"/>
                </a:outerShdw>
              </a:effectLst>
              <a:latin typeface="Cambria"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76464" y="222802"/>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7" name="Text Box 9"/>
          <p:cNvSpPr txBox="1">
            <a:spLocks noChangeArrowheads="1"/>
          </p:cNvSpPr>
          <p:nvPr/>
        </p:nvSpPr>
        <p:spPr bwMode="auto">
          <a:xfrm>
            <a:off x="325643" y="981906"/>
            <a:ext cx="114073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Cambria" pitchFamily="18" charset="0"/>
              </a:rPr>
              <a:t>En sistemas muestreados, es útil caracterizar al periodo de muestreo, por una variable que sea adimensional y que brinde a la vez una interpretación física.</a:t>
            </a:r>
            <a:endParaRPr lang="es-AR" sz="2200" b="0" i="1" dirty="0">
              <a:solidFill>
                <a:srgbClr val="009900"/>
              </a:solidFill>
              <a:effectLst>
                <a:outerShdw blurRad="38100" dist="38100" dir="2700000" algn="tl">
                  <a:srgbClr val="C0C0C0"/>
                </a:outerShdw>
              </a:effectLst>
              <a:latin typeface="Cambria" pitchFamily="18" charset="0"/>
            </a:endParaRPr>
          </a:p>
        </p:txBody>
      </p:sp>
      <p:sp>
        <p:nvSpPr>
          <p:cNvPr id="9" name="AutoShape 2"/>
          <p:cNvSpPr>
            <a:spLocks noChangeArrowheads="1"/>
          </p:cNvSpPr>
          <p:nvPr/>
        </p:nvSpPr>
        <p:spPr bwMode="auto">
          <a:xfrm>
            <a:off x="407125" y="1872519"/>
            <a:ext cx="10493248" cy="904863"/>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 Para sistemas no oscilatorios</a:t>
            </a:r>
            <a:r>
              <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 primer o segundo orden </a:t>
            </a:r>
            <a:r>
              <a:rPr lang="es-AR" sz="2400" b="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sobreamortiguados</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Un factor de normalización puede ser el tiempo de subida, </a:t>
            </a:r>
            <a:r>
              <a:rPr lang="es-AR" sz="2400" b="0" i="1"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r>
              <a:rPr lang="es-AR" sz="24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graphicFrame>
        <p:nvGraphicFramePr>
          <p:cNvPr id="10" name="1 Objeto"/>
          <p:cNvGraphicFramePr>
            <a:graphicFrameLocks noChangeAspect="1"/>
          </p:cNvGraphicFramePr>
          <p:nvPr>
            <p:extLst>
              <p:ext uri="{D42A27DB-BD31-4B8C-83A1-F6EECF244321}">
                <p14:modId xmlns:p14="http://schemas.microsoft.com/office/powerpoint/2010/main" val="1987736987"/>
              </p:ext>
            </p:extLst>
          </p:nvPr>
        </p:nvGraphicFramePr>
        <p:xfrm>
          <a:off x="597529" y="3005565"/>
          <a:ext cx="1159304" cy="932691"/>
        </p:xfrm>
        <a:graphic>
          <a:graphicData uri="http://schemas.openxmlformats.org/presentationml/2006/ole">
            <mc:AlternateContent xmlns:mc="http://schemas.openxmlformats.org/markup-compatibility/2006">
              <mc:Choice xmlns:v="urn:schemas-microsoft-com:vml" Requires="v">
                <p:oleObj spid="_x0000_s71899" name="Equation" r:id="rId3" imgW="457200" imgH="368280" progId="Equation.DSMT4">
                  <p:embed/>
                </p:oleObj>
              </mc:Choice>
              <mc:Fallback>
                <p:oleObj name="Equation" r:id="rId3" imgW="457200" imgH="368280" progId="Equation.DSMT4">
                  <p:embed/>
                  <p:pic>
                    <p:nvPicPr>
                      <p:cNvPr id="0" name=""/>
                      <p:cNvPicPr>
                        <a:picLocks noChangeAspect="1" noChangeArrowheads="1"/>
                      </p:cNvPicPr>
                      <p:nvPr/>
                    </p:nvPicPr>
                    <p:blipFill>
                      <a:blip r:embed="rId4"/>
                      <a:srcRect/>
                      <a:stretch>
                        <a:fillRect/>
                      </a:stretch>
                    </p:blipFill>
                    <p:spPr bwMode="auto">
                      <a:xfrm>
                        <a:off x="597529" y="3005565"/>
                        <a:ext cx="1159304" cy="932691"/>
                      </a:xfrm>
                      <a:prstGeom prst="rect">
                        <a:avLst/>
                      </a:prstGeom>
                      <a:noFill/>
                      <a:ln>
                        <a:solidFill>
                          <a:srgbClr val="FF0000"/>
                        </a:solidFill>
                      </a:ln>
                      <a:extLst/>
                    </p:spPr>
                  </p:pic>
                </p:oleObj>
              </mc:Fallback>
            </mc:AlternateContent>
          </a:graphicData>
        </a:graphic>
      </p:graphicFrame>
      <p:graphicFrame>
        <p:nvGraphicFramePr>
          <p:cNvPr id="11" name="1 Objeto"/>
          <p:cNvGraphicFramePr>
            <a:graphicFrameLocks noChangeAspect="1"/>
          </p:cNvGraphicFramePr>
          <p:nvPr>
            <p:extLst>
              <p:ext uri="{D42A27DB-BD31-4B8C-83A1-F6EECF244321}">
                <p14:modId xmlns:p14="http://schemas.microsoft.com/office/powerpoint/2010/main" val="1836332510"/>
              </p:ext>
            </p:extLst>
          </p:nvPr>
        </p:nvGraphicFramePr>
        <p:xfrm>
          <a:off x="6029326" y="3225937"/>
          <a:ext cx="1673684" cy="504091"/>
        </p:xfrm>
        <a:graphic>
          <a:graphicData uri="http://schemas.openxmlformats.org/presentationml/2006/ole">
            <mc:AlternateContent xmlns:mc="http://schemas.openxmlformats.org/markup-compatibility/2006">
              <mc:Choice xmlns:v="urn:schemas-microsoft-com:vml" Requires="v">
                <p:oleObj spid="_x0000_s71900" name="Equation" r:id="rId5" imgW="634680" imgH="190440" progId="Equation.DSMT4">
                  <p:embed/>
                </p:oleObj>
              </mc:Choice>
              <mc:Fallback>
                <p:oleObj name="Equation" r:id="rId5" imgW="634680" imgH="190440" progId="Equation.DSMT4">
                  <p:embed/>
                  <p:pic>
                    <p:nvPicPr>
                      <p:cNvPr id="0" name=""/>
                      <p:cNvPicPr>
                        <a:picLocks noChangeAspect="1" noChangeArrowheads="1"/>
                      </p:cNvPicPr>
                      <p:nvPr/>
                    </p:nvPicPr>
                    <p:blipFill>
                      <a:blip r:embed="rId6"/>
                      <a:srcRect/>
                      <a:stretch>
                        <a:fillRect/>
                      </a:stretch>
                    </p:blipFill>
                    <p:spPr bwMode="auto">
                      <a:xfrm>
                        <a:off x="6029326" y="3225937"/>
                        <a:ext cx="1673684" cy="504091"/>
                      </a:xfrm>
                      <a:prstGeom prst="rect">
                        <a:avLst/>
                      </a:prstGeom>
                      <a:noFill/>
                      <a:ln>
                        <a:noFill/>
                      </a:ln>
                      <a:extLst/>
                    </p:spPr>
                  </p:pic>
                </p:oleObj>
              </mc:Fallback>
            </mc:AlternateContent>
          </a:graphicData>
        </a:graphic>
      </p:graphicFrame>
      <p:sp>
        <p:nvSpPr>
          <p:cNvPr id="12" name="Text Box 9"/>
          <p:cNvSpPr txBox="1">
            <a:spLocks noChangeArrowheads="1"/>
          </p:cNvSpPr>
          <p:nvPr/>
        </p:nvSpPr>
        <p:spPr bwMode="auto">
          <a:xfrm>
            <a:off x="1984237" y="3100300"/>
            <a:ext cx="38233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a:t>
            </a:r>
            <a:r>
              <a:rPr lang="es-AR" sz="2200" i="1" baseline="-250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es la variable adimensional que puede tomar valores entre</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13" name="Grupo 12"/>
          <p:cNvGrpSpPr/>
          <p:nvPr/>
        </p:nvGrpSpPr>
        <p:grpSpPr>
          <a:xfrm>
            <a:off x="8365402" y="3467477"/>
            <a:ext cx="3620712" cy="2936713"/>
            <a:chOff x="7611109" y="2263783"/>
            <a:chExt cx="2730421" cy="2268000"/>
          </a:xfrm>
        </p:grpSpPr>
        <p:pic>
          <p:nvPicPr>
            <p:cNvPr id="14" name="Imagen 13"/>
            <p:cNvPicPr>
              <a:picLocks noChangeAspect="1"/>
            </p:cNvPicPr>
            <p:nvPr/>
          </p:nvPicPr>
          <p:blipFill>
            <a:blip r:embed="rId7"/>
            <a:stretch>
              <a:fillRect/>
            </a:stretch>
          </p:blipFill>
          <p:spPr>
            <a:xfrm>
              <a:off x="7611109" y="2263783"/>
              <a:ext cx="2730421" cy="2268000"/>
            </a:xfrm>
            <a:prstGeom prst="rect">
              <a:avLst/>
            </a:prstGeom>
          </p:spPr>
        </p:pic>
        <p:graphicFrame>
          <p:nvGraphicFramePr>
            <p:cNvPr id="15" name="1 Objeto"/>
            <p:cNvGraphicFramePr>
              <a:graphicFrameLocks noChangeAspect="1"/>
            </p:cNvGraphicFramePr>
            <p:nvPr>
              <p:extLst>
                <p:ext uri="{D42A27DB-BD31-4B8C-83A1-F6EECF244321}">
                  <p14:modId xmlns:p14="http://schemas.microsoft.com/office/powerpoint/2010/main" val="3104653257"/>
                </p:ext>
              </p:extLst>
            </p:nvPr>
          </p:nvGraphicFramePr>
          <p:xfrm>
            <a:off x="8976320" y="4172483"/>
            <a:ext cx="342900" cy="300038"/>
          </p:xfrm>
          <a:graphic>
            <a:graphicData uri="http://schemas.openxmlformats.org/presentationml/2006/ole">
              <mc:AlternateContent xmlns:mc="http://schemas.openxmlformats.org/markup-compatibility/2006">
                <mc:Choice xmlns:v="urn:schemas-microsoft-com:vml" Requires="v">
                  <p:oleObj spid="_x0000_s71901" name="Equation" r:id="rId8" imgW="203040" imgH="177480" progId="Equation.DSMT4">
                    <p:embed/>
                  </p:oleObj>
                </mc:Choice>
                <mc:Fallback>
                  <p:oleObj name="Equation" r:id="rId8" imgW="203040" imgH="177480" progId="Equation.DSMT4">
                    <p:embed/>
                    <p:pic>
                      <p:nvPicPr>
                        <p:cNvPr id="0" name=""/>
                        <p:cNvPicPr>
                          <a:picLocks noChangeAspect="1" noChangeArrowheads="1"/>
                        </p:cNvPicPr>
                        <p:nvPr/>
                      </p:nvPicPr>
                      <p:blipFill>
                        <a:blip r:embed="rId9"/>
                        <a:srcRect/>
                        <a:stretch>
                          <a:fillRect/>
                        </a:stretch>
                      </p:blipFill>
                      <p:spPr bwMode="auto">
                        <a:xfrm>
                          <a:off x="8976320" y="4172483"/>
                          <a:ext cx="342900" cy="300038"/>
                        </a:xfrm>
                        <a:prstGeom prst="rect">
                          <a:avLst/>
                        </a:prstGeom>
                        <a:solidFill>
                          <a:schemeClr val="bg1"/>
                        </a:solidFill>
                        <a:ln>
                          <a:noFill/>
                        </a:ln>
                        <a:extLst/>
                      </p:spPr>
                    </p:pic>
                  </p:oleObj>
                </mc:Fallback>
              </mc:AlternateContent>
            </a:graphicData>
          </a:graphic>
        </p:graphicFrame>
        <p:graphicFrame>
          <p:nvGraphicFramePr>
            <p:cNvPr id="16" name="1 Objeto"/>
            <p:cNvGraphicFramePr>
              <a:graphicFrameLocks noChangeAspect="1"/>
            </p:cNvGraphicFramePr>
            <p:nvPr>
              <p:extLst>
                <p:ext uri="{D42A27DB-BD31-4B8C-83A1-F6EECF244321}">
                  <p14:modId xmlns:p14="http://schemas.microsoft.com/office/powerpoint/2010/main" val="3239289759"/>
                </p:ext>
              </p:extLst>
            </p:nvPr>
          </p:nvGraphicFramePr>
          <p:xfrm>
            <a:off x="7752184" y="3152514"/>
            <a:ext cx="769937" cy="342900"/>
          </p:xfrm>
          <a:graphic>
            <a:graphicData uri="http://schemas.openxmlformats.org/presentationml/2006/ole">
              <mc:AlternateContent xmlns:mc="http://schemas.openxmlformats.org/markup-compatibility/2006">
                <mc:Choice xmlns:v="urn:schemas-microsoft-com:vml" Requires="v">
                  <p:oleObj spid="_x0000_s71902" name="Equation" r:id="rId10" imgW="457200" imgH="203040" progId="Equation.DSMT4">
                    <p:embed/>
                  </p:oleObj>
                </mc:Choice>
                <mc:Fallback>
                  <p:oleObj name="Equation" r:id="rId10" imgW="457200" imgH="203040" progId="Equation.DSMT4">
                    <p:embed/>
                    <p:pic>
                      <p:nvPicPr>
                        <p:cNvPr id="0" name=""/>
                        <p:cNvPicPr>
                          <a:picLocks noChangeAspect="1" noChangeArrowheads="1"/>
                        </p:cNvPicPr>
                        <p:nvPr/>
                      </p:nvPicPr>
                      <p:blipFill>
                        <a:blip r:embed="rId11"/>
                        <a:srcRect/>
                        <a:stretch>
                          <a:fillRect/>
                        </a:stretch>
                      </p:blipFill>
                      <p:spPr bwMode="auto">
                        <a:xfrm>
                          <a:off x="7752184" y="3152514"/>
                          <a:ext cx="769937" cy="342900"/>
                        </a:xfrm>
                        <a:prstGeom prst="rect">
                          <a:avLst/>
                        </a:prstGeom>
                        <a:solidFill>
                          <a:schemeClr val="bg1"/>
                        </a:solidFill>
                        <a:ln>
                          <a:noFill/>
                        </a:ln>
                        <a:extLst/>
                      </p:spPr>
                    </p:pic>
                  </p:oleObj>
                </mc:Fallback>
              </mc:AlternateContent>
            </a:graphicData>
          </a:graphic>
        </p:graphicFrame>
      </p:grpSp>
      <p:sp>
        <p:nvSpPr>
          <p:cNvPr id="17" name="Rectángulo 16"/>
          <p:cNvSpPr/>
          <p:nvPr/>
        </p:nvSpPr>
        <p:spPr>
          <a:xfrm>
            <a:off x="271326" y="4399270"/>
            <a:ext cx="4003710" cy="369332"/>
          </a:xfrm>
          <a:prstGeom prst="rect">
            <a:avLst/>
          </a:prstGeom>
        </p:spPr>
        <p:txBody>
          <a:bodyPr wrap="square">
            <a:spAutoFit/>
          </a:bodyPr>
          <a:lstStyle/>
          <a:p>
            <a:pPr marL="285750" indent="-285750">
              <a:buFont typeface="Wingdings" panose="05000000000000000000" pitchFamily="2" charset="2"/>
              <a:buChar char="q"/>
            </a:pPr>
            <a:r>
              <a:rPr lang="es-AR" sz="1800" dirty="0">
                <a:solidFill>
                  <a:srgbClr val="008000"/>
                </a:solidFill>
              </a:rPr>
              <a:t>Respuesta sin oscilaciones </a:t>
            </a:r>
            <a:r>
              <a:rPr lang="es-AR" sz="1800" dirty="0">
                <a:solidFill>
                  <a:srgbClr val="008000"/>
                </a:solidFill>
                <a:sym typeface="Symbol" panose="05050102010706020507" pitchFamily="18" charset="2"/>
              </a:rPr>
              <a:t></a:t>
            </a:r>
            <a:endParaRPr lang="es-AR" sz="1800" dirty="0">
              <a:solidFill>
                <a:srgbClr val="008000"/>
              </a:solidFill>
            </a:endParaRPr>
          </a:p>
        </p:txBody>
      </p:sp>
      <p:graphicFrame>
        <p:nvGraphicFramePr>
          <p:cNvPr id="18" name="1 Objeto"/>
          <p:cNvGraphicFramePr>
            <a:graphicFrameLocks noChangeAspect="1"/>
          </p:cNvGraphicFramePr>
          <p:nvPr>
            <p:extLst>
              <p:ext uri="{D42A27DB-BD31-4B8C-83A1-F6EECF244321}">
                <p14:modId xmlns:p14="http://schemas.microsoft.com/office/powerpoint/2010/main" val="3246770886"/>
              </p:ext>
            </p:extLst>
          </p:nvPr>
        </p:nvGraphicFramePr>
        <p:xfrm>
          <a:off x="4315573" y="4178583"/>
          <a:ext cx="3189572" cy="838186"/>
        </p:xfrm>
        <a:graphic>
          <a:graphicData uri="http://schemas.openxmlformats.org/presentationml/2006/ole">
            <mc:AlternateContent xmlns:mc="http://schemas.openxmlformats.org/markup-compatibility/2006">
              <mc:Choice xmlns:v="urn:schemas-microsoft-com:vml" Requires="v">
                <p:oleObj spid="_x0000_s71903" name="Equation" r:id="rId12" imgW="1307880" imgH="342720" progId="Equation.DSMT4">
                  <p:embed/>
                </p:oleObj>
              </mc:Choice>
              <mc:Fallback>
                <p:oleObj name="Equation" r:id="rId12" imgW="1307880" imgH="342720" progId="Equation.DSMT4">
                  <p:embed/>
                  <p:pic>
                    <p:nvPicPr>
                      <p:cNvPr id="0" name=""/>
                      <p:cNvPicPr>
                        <a:picLocks noChangeAspect="1" noChangeArrowheads="1"/>
                      </p:cNvPicPr>
                      <p:nvPr/>
                    </p:nvPicPr>
                    <p:blipFill>
                      <a:blip r:embed="rId13"/>
                      <a:srcRect/>
                      <a:stretch>
                        <a:fillRect/>
                      </a:stretch>
                    </p:blipFill>
                    <p:spPr bwMode="auto">
                      <a:xfrm>
                        <a:off x="4315573" y="4178583"/>
                        <a:ext cx="3189572" cy="838186"/>
                      </a:xfrm>
                      <a:prstGeom prst="rect">
                        <a:avLst/>
                      </a:prstGeom>
                      <a:noFill/>
                      <a:ln>
                        <a:noFill/>
                      </a:ln>
                      <a:extLst/>
                    </p:spPr>
                  </p:pic>
                </p:oleObj>
              </mc:Fallback>
            </mc:AlternateContent>
          </a:graphicData>
        </a:graphic>
      </p:graphicFrame>
      <p:sp>
        <p:nvSpPr>
          <p:cNvPr id="19" name="Rectángulo 18"/>
          <p:cNvSpPr/>
          <p:nvPr/>
        </p:nvSpPr>
        <p:spPr>
          <a:xfrm>
            <a:off x="394647" y="5126908"/>
            <a:ext cx="3857555" cy="369332"/>
          </a:xfrm>
          <a:prstGeom prst="rect">
            <a:avLst/>
          </a:prstGeom>
        </p:spPr>
        <p:txBody>
          <a:bodyPr wrap="square">
            <a:spAutoFit/>
          </a:bodyPr>
          <a:lstStyle/>
          <a:p>
            <a:pPr marL="285750" indent="-285750">
              <a:buFont typeface="Wingdings" panose="05000000000000000000" pitchFamily="2" charset="2"/>
              <a:buChar char="q"/>
            </a:pPr>
            <a:r>
              <a:rPr lang="es-AR" sz="1800" dirty="0">
                <a:solidFill>
                  <a:srgbClr val="008000"/>
                </a:solidFill>
              </a:rPr>
              <a:t>Respuesta con oscilaciones </a:t>
            </a:r>
            <a:r>
              <a:rPr lang="es-AR" sz="1800" dirty="0">
                <a:solidFill>
                  <a:srgbClr val="008000"/>
                </a:solidFill>
                <a:sym typeface="Symbol" panose="05050102010706020507" pitchFamily="18" charset="2"/>
              </a:rPr>
              <a:t></a:t>
            </a:r>
            <a:endParaRPr lang="es-AR" sz="1800" dirty="0">
              <a:solidFill>
                <a:srgbClr val="008000"/>
              </a:solidFill>
            </a:endParaRPr>
          </a:p>
        </p:txBody>
      </p:sp>
      <p:graphicFrame>
        <p:nvGraphicFramePr>
          <p:cNvPr id="20" name="1 Objeto"/>
          <p:cNvGraphicFramePr>
            <a:graphicFrameLocks noChangeAspect="1"/>
          </p:cNvGraphicFramePr>
          <p:nvPr>
            <p:extLst>
              <p:ext uri="{D42A27DB-BD31-4B8C-83A1-F6EECF244321}">
                <p14:modId xmlns:p14="http://schemas.microsoft.com/office/powerpoint/2010/main" val="1814380035"/>
              </p:ext>
            </p:extLst>
          </p:nvPr>
        </p:nvGraphicFramePr>
        <p:xfrm>
          <a:off x="4282786" y="4962101"/>
          <a:ext cx="1189258" cy="895008"/>
        </p:xfrm>
        <a:graphic>
          <a:graphicData uri="http://schemas.openxmlformats.org/presentationml/2006/ole">
            <mc:AlternateContent xmlns:mc="http://schemas.openxmlformats.org/markup-compatibility/2006">
              <mc:Choice xmlns:v="urn:schemas-microsoft-com:vml" Requires="v">
                <p:oleObj spid="_x0000_s71904" name="Equation" r:id="rId14" imgW="457200" imgH="342720" progId="Equation.DSMT4">
                  <p:embed/>
                </p:oleObj>
              </mc:Choice>
              <mc:Fallback>
                <p:oleObj name="Equation" r:id="rId14" imgW="457200" imgH="342720" progId="Equation.DSMT4">
                  <p:embed/>
                  <p:pic>
                    <p:nvPicPr>
                      <p:cNvPr id="0" name=""/>
                      <p:cNvPicPr>
                        <a:picLocks noChangeAspect="1" noChangeArrowheads="1"/>
                      </p:cNvPicPr>
                      <p:nvPr/>
                    </p:nvPicPr>
                    <p:blipFill>
                      <a:blip r:embed="rId15"/>
                      <a:srcRect/>
                      <a:stretch>
                        <a:fillRect/>
                      </a:stretch>
                    </p:blipFill>
                    <p:spPr bwMode="auto">
                      <a:xfrm>
                        <a:off x="4282786" y="4962101"/>
                        <a:ext cx="1189258" cy="895008"/>
                      </a:xfrm>
                      <a:prstGeom prst="rect">
                        <a:avLst/>
                      </a:prstGeom>
                      <a:noFill/>
                      <a:ln>
                        <a:noFill/>
                      </a:ln>
                      <a:extLst/>
                    </p:spPr>
                  </p:pic>
                </p:oleObj>
              </mc:Fallback>
            </mc:AlternateContent>
          </a:graphicData>
        </a:graphic>
      </p:graphicFrame>
      <p:graphicFrame>
        <p:nvGraphicFramePr>
          <p:cNvPr id="22" name="1 Objeto"/>
          <p:cNvGraphicFramePr>
            <a:graphicFrameLocks noChangeAspect="1"/>
          </p:cNvGraphicFramePr>
          <p:nvPr>
            <p:extLst>
              <p:ext uri="{D42A27DB-BD31-4B8C-83A1-F6EECF244321}">
                <p14:modId xmlns:p14="http://schemas.microsoft.com/office/powerpoint/2010/main" val="3017775388"/>
              </p:ext>
            </p:extLst>
          </p:nvPr>
        </p:nvGraphicFramePr>
        <p:xfrm>
          <a:off x="5601917" y="4962101"/>
          <a:ext cx="1981280" cy="895008"/>
        </p:xfrm>
        <a:graphic>
          <a:graphicData uri="http://schemas.openxmlformats.org/presentationml/2006/ole">
            <mc:AlternateContent xmlns:mc="http://schemas.openxmlformats.org/markup-compatibility/2006">
              <mc:Choice xmlns:v="urn:schemas-microsoft-com:vml" Requires="v">
                <p:oleObj spid="_x0000_s71905" name="Equation" r:id="rId16" imgW="761760" imgH="342720" progId="Equation.DSMT4">
                  <p:embed/>
                </p:oleObj>
              </mc:Choice>
              <mc:Fallback>
                <p:oleObj name="Equation" r:id="rId16" imgW="761760" imgH="342720" progId="Equation.DSMT4">
                  <p:embed/>
                  <p:pic>
                    <p:nvPicPr>
                      <p:cNvPr id="0" name=""/>
                      <p:cNvPicPr>
                        <a:picLocks noChangeAspect="1" noChangeArrowheads="1"/>
                      </p:cNvPicPr>
                      <p:nvPr/>
                    </p:nvPicPr>
                    <p:blipFill>
                      <a:blip r:embed="rId17"/>
                      <a:srcRect/>
                      <a:stretch>
                        <a:fillRect/>
                      </a:stretch>
                    </p:blipFill>
                    <p:spPr bwMode="auto">
                      <a:xfrm>
                        <a:off x="5601917" y="4962101"/>
                        <a:ext cx="1981280" cy="89500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129477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76464" y="222802"/>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9" name="AutoShape 2"/>
          <p:cNvSpPr>
            <a:spLocks noChangeArrowheads="1"/>
          </p:cNvSpPr>
          <p:nvPr/>
        </p:nvSpPr>
        <p:spPr bwMode="auto">
          <a:xfrm>
            <a:off x="369753" y="1022403"/>
            <a:ext cx="10493248" cy="904863"/>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 Para sistemas oscilatorios de segundo orden </a:t>
            </a:r>
            <a:r>
              <a:rPr lang="es-AR" sz="2400" b="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subamortiguados</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Un factor de normalización puede ser la frecuencia natural deseada de LC, </a:t>
            </a:r>
            <a:r>
              <a:rPr lang="es-AR" sz="2400" b="0" dirty="0" err="1" smtClean="0">
                <a:solidFill>
                  <a:srgbClr val="FF3300"/>
                </a:solidFill>
                <a:effectLst>
                  <a:outerShdw blurRad="38100" dist="38100" dir="2700000" algn="tl">
                    <a:srgbClr val="000000"/>
                  </a:outerShdw>
                </a:effectLst>
                <a:latin typeface="Symbol" panose="05050102010706020507" pitchFamily="18" charset="2"/>
                <a:cs typeface="Times New Roman" panose="02020603050405020304" pitchFamily="18" charset="0"/>
              </a:rPr>
              <a:t>w</a:t>
            </a:r>
            <a:r>
              <a:rPr lang="es-AR" sz="24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graphicFrame>
        <p:nvGraphicFramePr>
          <p:cNvPr id="10" name="1 Objeto"/>
          <p:cNvGraphicFramePr>
            <a:graphicFrameLocks noChangeAspect="1"/>
          </p:cNvGraphicFramePr>
          <p:nvPr>
            <p:extLst>
              <p:ext uri="{D42A27DB-BD31-4B8C-83A1-F6EECF244321}">
                <p14:modId xmlns:p14="http://schemas.microsoft.com/office/powerpoint/2010/main" val="1069982244"/>
              </p:ext>
            </p:extLst>
          </p:nvPr>
        </p:nvGraphicFramePr>
        <p:xfrm>
          <a:off x="741183" y="2247238"/>
          <a:ext cx="2414588" cy="514350"/>
        </p:xfrm>
        <a:graphic>
          <a:graphicData uri="http://schemas.openxmlformats.org/presentationml/2006/ole">
            <mc:AlternateContent xmlns:mc="http://schemas.openxmlformats.org/markup-compatibility/2006">
              <mc:Choice xmlns:v="urn:schemas-microsoft-com:vml" Requires="v">
                <p:oleObj spid="_x0000_s72836" name="Equation" r:id="rId3" imgW="952200" imgH="203040" progId="Equation.DSMT4">
                  <p:embed/>
                </p:oleObj>
              </mc:Choice>
              <mc:Fallback>
                <p:oleObj name="Equation" r:id="rId3" imgW="952200" imgH="203040" progId="Equation.DSMT4">
                  <p:embed/>
                  <p:pic>
                    <p:nvPicPr>
                      <p:cNvPr id="0" name=""/>
                      <p:cNvPicPr>
                        <a:picLocks noChangeAspect="1" noChangeArrowheads="1"/>
                      </p:cNvPicPr>
                      <p:nvPr/>
                    </p:nvPicPr>
                    <p:blipFill>
                      <a:blip r:embed="rId4"/>
                      <a:srcRect/>
                      <a:stretch>
                        <a:fillRect/>
                      </a:stretch>
                    </p:blipFill>
                    <p:spPr bwMode="auto">
                      <a:xfrm>
                        <a:off x="741183" y="2247238"/>
                        <a:ext cx="2414588" cy="514350"/>
                      </a:xfrm>
                      <a:prstGeom prst="rect">
                        <a:avLst/>
                      </a:prstGeom>
                      <a:noFill/>
                      <a:ln>
                        <a:solidFill>
                          <a:srgbClr val="FF0000"/>
                        </a:solidFill>
                      </a:ln>
                      <a:extLst/>
                    </p:spPr>
                  </p:pic>
                </p:oleObj>
              </mc:Fallback>
            </mc:AlternateContent>
          </a:graphicData>
        </a:graphic>
      </p:graphicFrame>
      <p:sp>
        <p:nvSpPr>
          <p:cNvPr id="12" name="Text Box 9"/>
          <p:cNvSpPr txBox="1">
            <a:spLocks noChangeArrowheads="1"/>
          </p:cNvSpPr>
          <p:nvPr/>
        </p:nvSpPr>
        <p:spPr bwMode="auto">
          <a:xfrm>
            <a:off x="447866" y="5101009"/>
            <a:ext cx="38949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Lo anterior, podría escribirse también de la siguiente forma:</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13" name="Grupo 12"/>
          <p:cNvGrpSpPr/>
          <p:nvPr/>
        </p:nvGrpSpPr>
        <p:grpSpPr>
          <a:xfrm>
            <a:off x="8087805" y="2058810"/>
            <a:ext cx="2808918" cy="2409680"/>
            <a:chOff x="7611109" y="2263783"/>
            <a:chExt cx="2730421" cy="2268000"/>
          </a:xfrm>
        </p:grpSpPr>
        <p:pic>
          <p:nvPicPr>
            <p:cNvPr id="14" name="Imagen 13"/>
            <p:cNvPicPr>
              <a:picLocks noChangeAspect="1"/>
            </p:cNvPicPr>
            <p:nvPr/>
          </p:nvPicPr>
          <p:blipFill>
            <a:blip r:embed="rId5"/>
            <a:stretch>
              <a:fillRect/>
            </a:stretch>
          </p:blipFill>
          <p:spPr>
            <a:xfrm>
              <a:off x="7611109" y="2263783"/>
              <a:ext cx="2730421" cy="2268000"/>
            </a:xfrm>
            <a:prstGeom prst="rect">
              <a:avLst/>
            </a:prstGeom>
          </p:spPr>
        </p:pic>
        <p:graphicFrame>
          <p:nvGraphicFramePr>
            <p:cNvPr id="15" name="1 Objeto"/>
            <p:cNvGraphicFramePr>
              <a:graphicFrameLocks noChangeAspect="1"/>
            </p:cNvGraphicFramePr>
            <p:nvPr>
              <p:extLst>
                <p:ext uri="{D42A27DB-BD31-4B8C-83A1-F6EECF244321}">
                  <p14:modId xmlns:p14="http://schemas.microsoft.com/office/powerpoint/2010/main" val="3104653257"/>
                </p:ext>
              </p:extLst>
            </p:nvPr>
          </p:nvGraphicFramePr>
          <p:xfrm>
            <a:off x="8976320" y="4172483"/>
            <a:ext cx="342900" cy="300038"/>
          </p:xfrm>
          <a:graphic>
            <a:graphicData uri="http://schemas.openxmlformats.org/presentationml/2006/ole">
              <mc:AlternateContent xmlns:mc="http://schemas.openxmlformats.org/markup-compatibility/2006">
                <mc:Choice xmlns:v="urn:schemas-microsoft-com:vml" Requires="v">
                  <p:oleObj spid="_x0000_s72837" name="Equation" r:id="rId6" imgW="203040" imgH="177480" progId="Equation.DSMT4">
                    <p:embed/>
                  </p:oleObj>
                </mc:Choice>
                <mc:Fallback>
                  <p:oleObj name="Equation" r:id="rId6" imgW="203040" imgH="177480" progId="Equation.DSMT4">
                    <p:embed/>
                    <p:pic>
                      <p:nvPicPr>
                        <p:cNvPr id="0" name=""/>
                        <p:cNvPicPr>
                          <a:picLocks noChangeAspect="1" noChangeArrowheads="1"/>
                        </p:cNvPicPr>
                        <p:nvPr/>
                      </p:nvPicPr>
                      <p:blipFill>
                        <a:blip r:embed="rId7"/>
                        <a:srcRect/>
                        <a:stretch>
                          <a:fillRect/>
                        </a:stretch>
                      </p:blipFill>
                      <p:spPr bwMode="auto">
                        <a:xfrm>
                          <a:off x="8976320" y="4172483"/>
                          <a:ext cx="342900" cy="300038"/>
                        </a:xfrm>
                        <a:prstGeom prst="rect">
                          <a:avLst/>
                        </a:prstGeom>
                        <a:solidFill>
                          <a:schemeClr val="bg1"/>
                        </a:solidFill>
                        <a:ln>
                          <a:noFill/>
                        </a:ln>
                        <a:extLst/>
                      </p:spPr>
                    </p:pic>
                  </p:oleObj>
                </mc:Fallback>
              </mc:AlternateContent>
            </a:graphicData>
          </a:graphic>
        </p:graphicFrame>
        <p:graphicFrame>
          <p:nvGraphicFramePr>
            <p:cNvPr id="16" name="1 Objeto"/>
            <p:cNvGraphicFramePr>
              <a:graphicFrameLocks noChangeAspect="1"/>
            </p:cNvGraphicFramePr>
            <p:nvPr>
              <p:extLst>
                <p:ext uri="{D42A27DB-BD31-4B8C-83A1-F6EECF244321}">
                  <p14:modId xmlns:p14="http://schemas.microsoft.com/office/powerpoint/2010/main" val="3239289759"/>
                </p:ext>
              </p:extLst>
            </p:nvPr>
          </p:nvGraphicFramePr>
          <p:xfrm>
            <a:off x="7752184" y="3152514"/>
            <a:ext cx="769937" cy="342900"/>
          </p:xfrm>
          <a:graphic>
            <a:graphicData uri="http://schemas.openxmlformats.org/presentationml/2006/ole">
              <mc:AlternateContent xmlns:mc="http://schemas.openxmlformats.org/markup-compatibility/2006">
                <mc:Choice xmlns:v="urn:schemas-microsoft-com:vml" Requires="v">
                  <p:oleObj spid="_x0000_s72838" name="Equation" r:id="rId8" imgW="457200" imgH="203040" progId="Equation.DSMT4">
                    <p:embed/>
                  </p:oleObj>
                </mc:Choice>
                <mc:Fallback>
                  <p:oleObj name="Equation" r:id="rId8" imgW="457200" imgH="203040" progId="Equation.DSMT4">
                    <p:embed/>
                    <p:pic>
                      <p:nvPicPr>
                        <p:cNvPr id="0" name=""/>
                        <p:cNvPicPr>
                          <a:picLocks noChangeAspect="1" noChangeArrowheads="1"/>
                        </p:cNvPicPr>
                        <p:nvPr/>
                      </p:nvPicPr>
                      <p:blipFill>
                        <a:blip r:embed="rId9"/>
                        <a:srcRect/>
                        <a:stretch>
                          <a:fillRect/>
                        </a:stretch>
                      </p:blipFill>
                      <p:spPr bwMode="auto">
                        <a:xfrm>
                          <a:off x="7752184" y="3152514"/>
                          <a:ext cx="769937" cy="342900"/>
                        </a:xfrm>
                        <a:prstGeom prst="rect">
                          <a:avLst/>
                        </a:prstGeom>
                        <a:solidFill>
                          <a:schemeClr val="bg1"/>
                        </a:solidFill>
                        <a:ln>
                          <a:noFill/>
                        </a:ln>
                        <a:extLst/>
                      </p:spPr>
                    </p:pic>
                  </p:oleObj>
                </mc:Fallback>
              </mc:AlternateContent>
            </a:graphicData>
          </a:graphic>
        </p:graphicFrame>
      </p:grpSp>
      <p:graphicFrame>
        <p:nvGraphicFramePr>
          <p:cNvPr id="21" name="1 Objeto"/>
          <p:cNvGraphicFramePr>
            <a:graphicFrameLocks noChangeAspect="1"/>
          </p:cNvGraphicFramePr>
          <p:nvPr>
            <p:extLst>
              <p:ext uri="{D42A27DB-BD31-4B8C-83A1-F6EECF244321}">
                <p14:modId xmlns:p14="http://schemas.microsoft.com/office/powerpoint/2010/main" val="460404677"/>
              </p:ext>
            </p:extLst>
          </p:nvPr>
        </p:nvGraphicFramePr>
        <p:xfrm>
          <a:off x="742032" y="3003059"/>
          <a:ext cx="5859463" cy="931862"/>
        </p:xfrm>
        <a:graphic>
          <a:graphicData uri="http://schemas.openxmlformats.org/presentationml/2006/ole">
            <mc:AlternateContent xmlns:mc="http://schemas.openxmlformats.org/markup-compatibility/2006">
              <mc:Choice xmlns:v="urn:schemas-microsoft-com:vml" Requires="v">
                <p:oleObj spid="_x0000_s72839" name="Equation" r:id="rId10" imgW="2311200" imgH="368280" progId="Equation.DSMT4">
                  <p:embed/>
                </p:oleObj>
              </mc:Choice>
              <mc:Fallback>
                <p:oleObj name="Equation" r:id="rId10" imgW="2311200" imgH="368280" progId="Equation.DSMT4">
                  <p:embed/>
                  <p:pic>
                    <p:nvPicPr>
                      <p:cNvPr id="0" name=""/>
                      <p:cNvPicPr>
                        <a:picLocks noChangeAspect="1" noChangeArrowheads="1"/>
                      </p:cNvPicPr>
                      <p:nvPr/>
                    </p:nvPicPr>
                    <p:blipFill>
                      <a:blip r:embed="rId11"/>
                      <a:srcRect/>
                      <a:stretch>
                        <a:fillRect/>
                      </a:stretch>
                    </p:blipFill>
                    <p:spPr bwMode="auto">
                      <a:xfrm>
                        <a:off x="742032" y="3003059"/>
                        <a:ext cx="5859463" cy="931862"/>
                      </a:xfrm>
                      <a:prstGeom prst="rect">
                        <a:avLst/>
                      </a:prstGeom>
                      <a:noFill/>
                      <a:ln>
                        <a:solidFill>
                          <a:srgbClr val="FF0000"/>
                        </a:solidFill>
                      </a:ln>
                      <a:extLst/>
                    </p:spPr>
                  </p:pic>
                </p:oleObj>
              </mc:Fallback>
            </mc:AlternateContent>
          </a:graphicData>
        </a:graphic>
      </p:graphicFrame>
      <p:graphicFrame>
        <p:nvGraphicFramePr>
          <p:cNvPr id="18" name="1 Objeto"/>
          <p:cNvGraphicFramePr>
            <a:graphicFrameLocks noChangeAspect="1"/>
          </p:cNvGraphicFramePr>
          <p:nvPr>
            <p:extLst>
              <p:ext uri="{D42A27DB-BD31-4B8C-83A1-F6EECF244321}">
                <p14:modId xmlns:p14="http://schemas.microsoft.com/office/powerpoint/2010/main" val="1829849331"/>
              </p:ext>
            </p:extLst>
          </p:nvPr>
        </p:nvGraphicFramePr>
        <p:xfrm>
          <a:off x="4550613" y="4556610"/>
          <a:ext cx="5921375" cy="1993900"/>
        </p:xfrm>
        <a:graphic>
          <a:graphicData uri="http://schemas.openxmlformats.org/presentationml/2006/ole">
            <mc:AlternateContent xmlns:mc="http://schemas.openxmlformats.org/markup-compatibility/2006">
              <mc:Choice xmlns:v="urn:schemas-microsoft-com:vml" Requires="v">
                <p:oleObj spid="_x0000_s72840" name="Equation" r:id="rId12" imgW="2336760" imgH="787320" progId="Equation.DSMT4">
                  <p:embed/>
                </p:oleObj>
              </mc:Choice>
              <mc:Fallback>
                <p:oleObj name="Equation" r:id="rId12" imgW="2336760" imgH="787320" progId="Equation.DSMT4">
                  <p:embed/>
                  <p:pic>
                    <p:nvPicPr>
                      <p:cNvPr id="10" name="1 Objeto"/>
                      <p:cNvPicPr>
                        <a:picLocks noChangeAspect="1" noChangeArrowheads="1"/>
                      </p:cNvPicPr>
                      <p:nvPr/>
                    </p:nvPicPr>
                    <p:blipFill>
                      <a:blip r:embed="rId13"/>
                      <a:srcRect/>
                      <a:stretch>
                        <a:fillRect/>
                      </a:stretch>
                    </p:blipFill>
                    <p:spPr bwMode="auto">
                      <a:xfrm>
                        <a:off x="4550613" y="4556610"/>
                        <a:ext cx="5921375" cy="1993900"/>
                      </a:xfrm>
                      <a:prstGeom prst="rect">
                        <a:avLst/>
                      </a:prstGeom>
                      <a:noFill/>
                      <a:ln>
                        <a:solidFill>
                          <a:srgbClr val="FF0000"/>
                        </a:solidFill>
                      </a:ln>
                      <a:extLst/>
                    </p:spPr>
                  </p:pic>
                </p:oleObj>
              </mc:Fallback>
            </mc:AlternateContent>
          </a:graphicData>
        </a:graphic>
      </p:graphicFrame>
    </p:spTree>
    <p:extLst>
      <p:ext uri="{BB962C8B-B14F-4D97-AF65-F5344CB8AC3E}">
        <p14:creationId xmlns:p14="http://schemas.microsoft.com/office/powerpoint/2010/main" val="27548326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547817" y="71921"/>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graphicFrame>
        <p:nvGraphicFramePr>
          <p:cNvPr id="18" name="1 Objeto"/>
          <p:cNvGraphicFramePr>
            <a:graphicFrameLocks noChangeAspect="1"/>
          </p:cNvGraphicFramePr>
          <p:nvPr>
            <p:extLst>
              <p:ext uri="{D42A27DB-BD31-4B8C-83A1-F6EECF244321}">
                <p14:modId xmlns:p14="http://schemas.microsoft.com/office/powerpoint/2010/main" val="1822784734"/>
              </p:ext>
            </p:extLst>
          </p:nvPr>
        </p:nvGraphicFramePr>
        <p:xfrm>
          <a:off x="10385426" y="4275511"/>
          <a:ext cx="1639888" cy="504825"/>
        </p:xfrm>
        <a:graphic>
          <a:graphicData uri="http://schemas.openxmlformats.org/presentationml/2006/ole">
            <mc:AlternateContent xmlns:mc="http://schemas.openxmlformats.org/markup-compatibility/2006">
              <mc:Choice xmlns:v="urn:schemas-microsoft-com:vml" Requires="v">
                <p:oleObj spid="_x0000_s73868" name="Equation" r:id="rId3" imgW="622080" imgH="190440" progId="Equation.DSMT4">
                  <p:embed/>
                </p:oleObj>
              </mc:Choice>
              <mc:Fallback>
                <p:oleObj name="Equation" r:id="rId3" imgW="622080" imgH="190440" progId="Equation.DSMT4">
                  <p:embed/>
                  <p:pic>
                    <p:nvPicPr>
                      <p:cNvPr id="0" name=""/>
                      <p:cNvPicPr>
                        <a:picLocks noChangeAspect="1" noChangeArrowheads="1"/>
                      </p:cNvPicPr>
                      <p:nvPr/>
                    </p:nvPicPr>
                    <p:blipFill>
                      <a:blip r:embed="rId4"/>
                      <a:srcRect/>
                      <a:stretch>
                        <a:fillRect/>
                      </a:stretch>
                    </p:blipFill>
                    <p:spPr bwMode="auto">
                      <a:xfrm>
                        <a:off x="10385426" y="4275511"/>
                        <a:ext cx="1639888" cy="504825"/>
                      </a:xfrm>
                      <a:prstGeom prst="rect">
                        <a:avLst/>
                      </a:prstGeom>
                      <a:noFill/>
                      <a:ln>
                        <a:noFill/>
                      </a:ln>
                      <a:extLst/>
                    </p:spPr>
                  </p:pic>
                </p:oleObj>
              </mc:Fallback>
            </mc:AlternateContent>
          </a:graphicData>
        </a:graphic>
      </p:graphicFrame>
      <p:sp>
        <p:nvSpPr>
          <p:cNvPr id="19" name="Text Box 9"/>
          <p:cNvSpPr txBox="1">
            <a:spLocks noChangeArrowheads="1"/>
          </p:cNvSpPr>
          <p:nvPr/>
        </p:nvSpPr>
        <p:spPr bwMode="auto">
          <a:xfrm>
            <a:off x="6546110" y="4275695"/>
            <a:ext cx="38233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i="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a:t>
            </a:r>
            <a:r>
              <a:rPr lang="es-AR" sz="2200" i="1" baseline="-250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es la variable adimensional</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20" name="1 Objeto"/>
          <p:cNvGraphicFramePr>
            <a:graphicFrameLocks noChangeAspect="1"/>
          </p:cNvGraphicFramePr>
          <p:nvPr>
            <p:extLst>
              <p:ext uri="{D42A27DB-BD31-4B8C-83A1-F6EECF244321}">
                <p14:modId xmlns:p14="http://schemas.microsoft.com/office/powerpoint/2010/main" val="3422653391"/>
              </p:ext>
            </p:extLst>
          </p:nvPr>
        </p:nvGraphicFramePr>
        <p:xfrm>
          <a:off x="656302" y="5568172"/>
          <a:ext cx="2800350" cy="1030287"/>
        </p:xfrm>
        <a:graphic>
          <a:graphicData uri="http://schemas.openxmlformats.org/presentationml/2006/ole">
            <mc:AlternateContent xmlns:mc="http://schemas.openxmlformats.org/markup-compatibility/2006">
              <mc:Choice xmlns:v="urn:schemas-microsoft-com:vml" Requires="v">
                <p:oleObj spid="_x0000_s73869" name="Equation" r:id="rId5" imgW="1104840" imgH="406080" progId="Equation.DSMT4">
                  <p:embed/>
                </p:oleObj>
              </mc:Choice>
              <mc:Fallback>
                <p:oleObj name="Equation" r:id="rId5" imgW="1104840" imgH="406080" progId="Equation.DSMT4">
                  <p:embed/>
                  <p:pic>
                    <p:nvPicPr>
                      <p:cNvPr id="0" name=""/>
                      <p:cNvPicPr>
                        <a:picLocks noChangeAspect="1" noChangeArrowheads="1"/>
                      </p:cNvPicPr>
                      <p:nvPr/>
                    </p:nvPicPr>
                    <p:blipFill>
                      <a:blip r:embed="rId6"/>
                      <a:srcRect/>
                      <a:stretch>
                        <a:fillRect/>
                      </a:stretch>
                    </p:blipFill>
                    <p:spPr bwMode="auto">
                      <a:xfrm>
                        <a:off x="656302" y="5568172"/>
                        <a:ext cx="2800350" cy="1030287"/>
                      </a:xfrm>
                      <a:prstGeom prst="rect">
                        <a:avLst/>
                      </a:prstGeom>
                      <a:noFill/>
                      <a:ln>
                        <a:solidFill>
                          <a:srgbClr val="FF0000"/>
                        </a:solidFill>
                      </a:ln>
                      <a:extLst/>
                    </p:spPr>
                  </p:pic>
                </p:oleObj>
              </mc:Fallback>
            </mc:AlternateContent>
          </a:graphicData>
        </a:graphic>
      </p:graphicFrame>
      <p:sp>
        <p:nvSpPr>
          <p:cNvPr id="22" name="Text Box 9"/>
          <p:cNvSpPr txBox="1">
            <a:spLocks noChangeArrowheads="1"/>
          </p:cNvSpPr>
          <p:nvPr/>
        </p:nvSpPr>
        <p:spPr bwMode="auto">
          <a:xfrm>
            <a:off x="245019" y="5076567"/>
            <a:ext cx="1096035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i="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a:t>
            </a:r>
            <a:r>
              <a:rPr lang="es-AR" sz="2200" i="1" baseline="-250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r>
              <a:rPr lang="es-AR" sz="22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puede expresarse en función de la frecuencia de oscilación y la frecuencia de muestreo</a:t>
            </a:r>
            <a:endParaRPr lang="es-AR" sz="2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4" name="Text Box 9"/>
          <p:cNvSpPr txBox="1">
            <a:spLocks noChangeArrowheads="1"/>
          </p:cNvSpPr>
          <p:nvPr/>
        </p:nvSpPr>
        <p:spPr bwMode="auto">
          <a:xfrm>
            <a:off x="3593176" y="5527808"/>
            <a:ext cx="80632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 el sistema tiene poca estabilidad relativa, puede que se necesite aumentar el valor de </a:t>
            </a:r>
            <a:r>
              <a:rPr lang="es-AR" sz="22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a:t>
            </a:r>
            <a:r>
              <a:rPr lang="es-AR" sz="2200" i="1" baseline="-250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para que el sistema a lazo cerrado en tiempo discreto resulte estable.</a:t>
            </a:r>
            <a:endParaRPr lang="es-AR" sz="2200" dirty="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 name="AutoShape 2"/>
          <p:cNvSpPr>
            <a:spLocks noChangeArrowheads="1"/>
          </p:cNvSpPr>
          <p:nvPr/>
        </p:nvSpPr>
        <p:spPr bwMode="auto">
          <a:xfrm>
            <a:off x="191192" y="735587"/>
            <a:ext cx="4696691" cy="3859518"/>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3 - Para sistemas oscilatorios de segundo orden </a:t>
            </a:r>
            <a:r>
              <a:rPr lang="es-AR" sz="2400" b="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subamortiguados</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Un factor de normalización puede ser la frecuencia de oscilación </a:t>
            </a:r>
            <a:r>
              <a:rPr lang="es-AR" sz="2400" b="0" dirty="0" err="1" smtClean="0">
                <a:solidFill>
                  <a:srgbClr val="FF3300"/>
                </a:solidFill>
                <a:effectLst>
                  <a:outerShdw blurRad="38100" dist="38100" dir="2700000" algn="tl">
                    <a:srgbClr val="000000"/>
                  </a:outerShdw>
                </a:effectLst>
                <a:latin typeface="Symbol" panose="05050102010706020507" pitchFamily="18" charset="2"/>
                <a:cs typeface="Times New Roman" panose="02020603050405020304" pitchFamily="18" charset="0"/>
              </a:rPr>
              <a:t>w</a:t>
            </a:r>
            <a:r>
              <a:rPr lang="es-AR" sz="24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s-AR" sz="2400" b="0" i="1" baseline="-2500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o periodo de oscilación </a:t>
            </a:r>
            <a:r>
              <a:rPr lang="es-AR" sz="2400" b="0" i="1"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r>
              <a:rPr lang="es-AR" sz="2400" b="0" i="1" baseline="-25000"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deseado. O sea, se especifica una variable adimensional que expresa un determinado número de muestras durante un periodo de la oscilación sinusoidal amortiguada.</a:t>
            </a:r>
          </a:p>
        </p:txBody>
      </p:sp>
      <p:pic>
        <p:nvPicPr>
          <p:cNvPr id="3" name="Imagen 2"/>
          <p:cNvPicPr>
            <a:picLocks noChangeAspect="1"/>
          </p:cNvPicPr>
          <p:nvPr/>
        </p:nvPicPr>
        <p:blipFill rotWithShape="1">
          <a:blip r:embed="rId7"/>
          <a:srcRect l="9778" t="7195" r="7864" b="3909"/>
          <a:stretch/>
        </p:blipFill>
        <p:spPr>
          <a:xfrm>
            <a:off x="5044412" y="606449"/>
            <a:ext cx="6913960" cy="3540982"/>
          </a:xfrm>
          <a:prstGeom prst="rect">
            <a:avLst/>
          </a:prstGeom>
        </p:spPr>
      </p:pic>
      <p:graphicFrame>
        <p:nvGraphicFramePr>
          <p:cNvPr id="16" name="1 Objeto"/>
          <p:cNvGraphicFramePr>
            <a:graphicFrameLocks noChangeAspect="1"/>
          </p:cNvGraphicFramePr>
          <p:nvPr>
            <p:extLst>
              <p:ext uri="{D42A27DB-BD31-4B8C-83A1-F6EECF244321}">
                <p14:modId xmlns:p14="http://schemas.microsoft.com/office/powerpoint/2010/main" val="462431144"/>
              </p:ext>
            </p:extLst>
          </p:nvPr>
        </p:nvGraphicFramePr>
        <p:xfrm>
          <a:off x="6085708" y="2905761"/>
          <a:ext cx="417513" cy="514350"/>
        </p:xfrm>
        <a:graphic>
          <a:graphicData uri="http://schemas.openxmlformats.org/presentationml/2006/ole">
            <mc:AlternateContent xmlns:mc="http://schemas.openxmlformats.org/markup-compatibility/2006">
              <mc:Choice xmlns:v="urn:schemas-microsoft-com:vml" Requires="v">
                <p:oleObj spid="_x0000_s73870" name="Equation" r:id="rId8" imgW="164880" imgH="203040" progId="Equation.DSMT4">
                  <p:embed/>
                </p:oleObj>
              </mc:Choice>
              <mc:Fallback>
                <p:oleObj name="Equation" r:id="rId8" imgW="164880" imgH="203040" progId="Equation.DSMT4">
                  <p:embed/>
                  <p:pic>
                    <p:nvPicPr>
                      <p:cNvPr id="17" name="1 Objeto"/>
                      <p:cNvPicPr>
                        <a:picLocks noChangeAspect="1" noChangeArrowheads="1"/>
                      </p:cNvPicPr>
                      <p:nvPr/>
                    </p:nvPicPr>
                    <p:blipFill>
                      <a:blip r:embed="rId9"/>
                      <a:srcRect/>
                      <a:stretch>
                        <a:fillRect/>
                      </a:stretch>
                    </p:blipFill>
                    <p:spPr bwMode="auto">
                      <a:xfrm>
                        <a:off x="6085708" y="2905761"/>
                        <a:ext cx="417513" cy="514350"/>
                      </a:xfrm>
                      <a:prstGeom prst="rect">
                        <a:avLst/>
                      </a:prstGeom>
                      <a:noFill/>
                      <a:ln>
                        <a:noFill/>
                      </a:ln>
                      <a:extLst/>
                    </p:spPr>
                  </p:pic>
                </p:oleObj>
              </mc:Fallback>
            </mc:AlternateContent>
          </a:graphicData>
        </a:graphic>
      </p:graphicFrame>
      <p:graphicFrame>
        <p:nvGraphicFramePr>
          <p:cNvPr id="17" name="1 Objeto"/>
          <p:cNvGraphicFramePr>
            <a:graphicFrameLocks noChangeAspect="1"/>
          </p:cNvGraphicFramePr>
          <p:nvPr>
            <p:extLst>
              <p:ext uri="{D42A27DB-BD31-4B8C-83A1-F6EECF244321}">
                <p14:modId xmlns:p14="http://schemas.microsoft.com/office/powerpoint/2010/main" val="3800980193"/>
              </p:ext>
            </p:extLst>
          </p:nvPr>
        </p:nvGraphicFramePr>
        <p:xfrm>
          <a:off x="5178426" y="4054848"/>
          <a:ext cx="1287463" cy="933450"/>
        </p:xfrm>
        <a:graphic>
          <a:graphicData uri="http://schemas.openxmlformats.org/presentationml/2006/ole">
            <mc:AlternateContent xmlns:mc="http://schemas.openxmlformats.org/markup-compatibility/2006">
              <mc:Choice xmlns:v="urn:schemas-microsoft-com:vml" Requires="v">
                <p:oleObj spid="_x0000_s73871"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srcRect/>
                      <a:stretch>
                        <a:fillRect/>
                      </a:stretch>
                    </p:blipFill>
                    <p:spPr bwMode="auto">
                      <a:xfrm>
                        <a:off x="5178426" y="4054848"/>
                        <a:ext cx="1287463" cy="933450"/>
                      </a:xfrm>
                      <a:prstGeom prst="rect">
                        <a:avLst/>
                      </a:prstGeom>
                      <a:noFill/>
                      <a:ln>
                        <a:solidFill>
                          <a:srgbClr val="FF0000"/>
                        </a:solidFill>
                      </a:ln>
                      <a:extLst/>
                    </p:spPr>
                  </p:pic>
                </p:oleObj>
              </mc:Fallback>
            </mc:AlternateContent>
          </a:graphicData>
        </a:graphic>
      </p:graphicFrame>
    </p:spTree>
    <p:extLst>
      <p:ext uri="{BB962C8B-B14F-4D97-AF65-F5344CB8AC3E}">
        <p14:creationId xmlns:p14="http://schemas.microsoft.com/office/powerpoint/2010/main" val="11507572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76464" y="222802"/>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25" name="AutoShape 2"/>
          <p:cNvSpPr>
            <a:spLocks noChangeArrowheads="1"/>
          </p:cNvSpPr>
          <p:nvPr/>
        </p:nvSpPr>
        <p:spPr bwMode="auto">
          <a:xfrm>
            <a:off x="290540" y="964083"/>
            <a:ext cx="11208347" cy="830997"/>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4 – En el dominio de la frecuencia, la frecuencia o periodo de muestreo, puede seleccionarse a partir de la frecuencia de </a:t>
            </a:r>
            <a:r>
              <a:rPr lang="es-AR" sz="2400" b="0" u="sng"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Ancho de Banda </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 de la </a:t>
            </a:r>
            <a:r>
              <a:rPr lang="es-AR" sz="2400" b="0" u="sng"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Frecuencia de Corte</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graphicFrame>
        <p:nvGraphicFramePr>
          <p:cNvPr id="26" name="1 Objeto"/>
          <p:cNvGraphicFramePr>
            <a:graphicFrameLocks noChangeAspect="1"/>
          </p:cNvGraphicFramePr>
          <p:nvPr>
            <p:extLst>
              <p:ext uri="{D42A27DB-BD31-4B8C-83A1-F6EECF244321}">
                <p14:modId xmlns:p14="http://schemas.microsoft.com/office/powerpoint/2010/main" val="3187846973"/>
              </p:ext>
            </p:extLst>
          </p:nvPr>
        </p:nvGraphicFramePr>
        <p:xfrm>
          <a:off x="7076747" y="2004500"/>
          <a:ext cx="3393849" cy="514583"/>
        </p:xfrm>
        <a:graphic>
          <a:graphicData uri="http://schemas.openxmlformats.org/presentationml/2006/ole">
            <mc:AlternateContent xmlns:mc="http://schemas.openxmlformats.org/markup-compatibility/2006">
              <mc:Choice xmlns:v="urn:schemas-microsoft-com:vml" Requires="v">
                <p:oleObj spid="_x0000_s77864" name="Equation" r:id="rId3" imgW="1333440" imgH="203040" progId="Equation.DSMT4">
                  <p:embed/>
                </p:oleObj>
              </mc:Choice>
              <mc:Fallback>
                <p:oleObj name="Equation" r:id="rId3" imgW="1333440" imgH="203040" progId="Equation.DSMT4">
                  <p:embed/>
                  <p:pic>
                    <p:nvPicPr>
                      <p:cNvPr id="26" name="1 Objeto"/>
                      <p:cNvPicPr>
                        <a:picLocks noChangeAspect="1" noChangeArrowheads="1"/>
                      </p:cNvPicPr>
                      <p:nvPr/>
                    </p:nvPicPr>
                    <p:blipFill>
                      <a:blip r:embed="rId4"/>
                      <a:srcRect/>
                      <a:stretch>
                        <a:fillRect/>
                      </a:stretch>
                    </p:blipFill>
                    <p:spPr bwMode="auto">
                      <a:xfrm>
                        <a:off x="7076747" y="2004500"/>
                        <a:ext cx="3393849" cy="514583"/>
                      </a:xfrm>
                      <a:prstGeom prst="rect">
                        <a:avLst/>
                      </a:prstGeom>
                      <a:noFill/>
                      <a:ln>
                        <a:solidFill>
                          <a:srgbClr val="FF0000"/>
                        </a:solidFill>
                      </a:ln>
                      <a:extLst/>
                    </p:spPr>
                  </p:pic>
                </p:oleObj>
              </mc:Fallback>
            </mc:AlternateContent>
          </a:graphicData>
        </a:graphic>
      </p:graphicFrame>
      <p:sp>
        <p:nvSpPr>
          <p:cNvPr id="27" name="Rectángulo 26"/>
          <p:cNvSpPr/>
          <p:nvPr/>
        </p:nvSpPr>
        <p:spPr>
          <a:xfrm>
            <a:off x="103779" y="2077126"/>
            <a:ext cx="6745908" cy="369332"/>
          </a:xfrm>
          <a:prstGeom prst="rect">
            <a:avLst/>
          </a:prstGeom>
        </p:spPr>
        <p:txBody>
          <a:bodyPr wrap="square">
            <a:spAutoFit/>
          </a:bodyPr>
          <a:lstStyle/>
          <a:p>
            <a:pPr marL="285750" indent="-285750" algn="just">
              <a:buFont typeface="Wingdings" panose="05000000000000000000" pitchFamily="2" charset="2"/>
              <a:buChar char="q"/>
            </a:pPr>
            <a:r>
              <a:rPr lang="es-AR" sz="1800" dirty="0" smtClean="0">
                <a:solidFill>
                  <a:srgbClr val="008000"/>
                </a:solidFill>
              </a:rPr>
              <a:t>A partir del ancho de banda deseado de lazo cerrado</a:t>
            </a:r>
            <a:endParaRPr lang="es-AR" sz="1800" dirty="0">
              <a:solidFill>
                <a:srgbClr val="008000"/>
              </a:solidFill>
            </a:endParaRPr>
          </a:p>
        </p:txBody>
      </p:sp>
      <p:sp>
        <p:nvSpPr>
          <p:cNvPr id="28" name="Rectángulo 27"/>
          <p:cNvSpPr/>
          <p:nvPr/>
        </p:nvSpPr>
        <p:spPr>
          <a:xfrm>
            <a:off x="103779" y="2672270"/>
            <a:ext cx="7876673" cy="369332"/>
          </a:xfrm>
          <a:prstGeom prst="rect">
            <a:avLst/>
          </a:prstGeom>
        </p:spPr>
        <p:txBody>
          <a:bodyPr wrap="square">
            <a:spAutoFit/>
          </a:bodyPr>
          <a:lstStyle/>
          <a:p>
            <a:pPr marL="285750" indent="-285750" algn="just">
              <a:buFont typeface="Wingdings" panose="05000000000000000000" pitchFamily="2" charset="2"/>
              <a:buChar char="q"/>
            </a:pPr>
            <a:r>
              <a:rPr lang="es-AR" sz="1800" dirty="0" smtClean="0">
                <a:solidFill>
                  <a:srgbClr val="008000"/>
                </a:solidFill>
              </a:rPr>
              <a:t>A partir de la frecuencia de corte deseada de lazo cerrado</a:t>
            </a:r>
            <a:endParaRPr lang="es-AR" sz="1800" dirty="0">
              <a:solidFill>
                <a:srgbClr val="008000"/>
              </a:solidFill>
            </a:endParaRPr>
          </a:p>
        </p:txBody>
      </p:sp>
      <p:graphicFrame>
        <p:nvGraphicFramePr>
          <p:cNvPr id="29" name="1 Objeto"/>
          <p:cNvGraphicFramePr>
            <a:graphicFrameLocks noChangeAspect="1"/>
          </p:cNvGraphicFramePr>
          <p:nvPr>
            <p:extLst>
              <p:ext uri="{D42A27DB-BD31-4B8C-83A1-F6EECF244321}">
                <p14:modId xmlns:p14="http://schemas.microsoft.com/office/powerpoint/2010/main" val="3993401831"/>
              </p:ext>
            </p:extLst>
          </p:nvPr>
        </p:nvGraphicFramePr>
        <p:xfrm>
          <a:off x="7076747" y="2586685"/>
          <a:ext cx="2614518" cy="540502"/>
        </p:xfrm>
        <a:graphic>
          <a:graphicData uri="http://schemas.openxmlformats.org/presentationml/2006/ole">
            <mc:AlternateContent xmlns:mc="http://schemas.openxmlformats.org/markup-compatibility/2006">
              <mc:Choice xmlns:v="urn:schemas-microsoft-com:vml" Requires="v">
                <p:oleObj spid="_x0000_s77865" name="Equation" r:id="rId5" imgW="977760" imgH="203040" progId="Equation.DSMT4">
                  <p:embed/>
                </p:oleObj>
              </mc:Choice>
              <mc:Fallback>
                <p:oleObj name="Equation" r:id="rId5" imgW="977760" imgH="203040" progId="Equation.DSMT4">
                  <p:embed/>
                  <p:pic>
                    <p:nvPicPr>
                      <p:cNvPr id="29" name="1 Objeto"/>
                      <p:cNvPicPr>
                        <a:picLocks noChangeAspect="1" noChangeArrowheads="1"/>
                      </p:cNvPicPr>
                      <p:nvPr/>
                    </p:nvPicPr>
                    <p:blipFill>
                      <a:blip r:embed="rId6"/>
                      <a:srcRect/>
                      <a:stretch>
                        <a:fillRect/>
                      </a:stretch>
                    </p:blipFill>
                    <p:spPr bwMode="auto">
                      <a:xfrm>
                        <a:off x="7076747" y="2586685"/>
                        <a:ext cx="2614518" cy="540502"/>
                      </a:xfrm>
                      <a:prstGeom prst="rect">
                        <a:avLst/>
                      </a:prstGeom>
                      <a:noFill/>
                      <a:ln>
                        <a:solidFill>
                          <a:srgbClr val="FF0000"/>
                        </a:solidFill>
                      </a:ln>
                      <a:extLst/>
                    </p:spPr>
                  </p:pic>
                </p:oleObj>
              </mc:Fallback>
            </mc:AlternateContent>
          </a:graphicData>
        </a:graphic>
      </p:graphicFrame>
      <p:pic>
        <p:nvPicPr>
          <p:cNvPr id="3" name="Imagen 2"/>
          <p:cNvPicPr>
            <a:picLocks noChangeAspect="1"/>
          </p:cNvPicPr>
          <p:nvPr/>
        </p:nvPicPr>
        <p:blipFill rotWithShape="1">
          <a:blip r:embed="rId7"/>
          <a:srcRect l="9367" t="6905" r="8405" b="2787"/>
          <a:stretch/>
        </p:blipFill>
        <p:spPr>
          <a:xfrm>
            <a:off x="457868" y="3186476"/>
            <a:ext cx="6916829" cy="3591105"/>
          </a:xfrm>
          <a:prstGeom prst="rect">
            <a:avLst/>
          </a:prstGeom>
        </p:spPr>
      </p:pic>
      <p:graphicFrame>
        <p:nvGraphicFramePr>
          <p:cNvPr id="15" name="1 Objeto"/>
          <p:cNvGraphicFramePr>
            <a:graphicFrameLocks noChangeAspect="1"/>
          </p:cNvGraphicFramePr>
          <p:nvPr>
            <p:extLst>
              <p:ext uri="{D42A27DB-BD31-4B8C-83A1-F6EECF244321}">
                <p14:modId xmlns:p14="http://schemas.microsoft.com/office/powerpoint/2010/main" val="889772333"/>
              </p:ext>
            </p:extLst>
          </p:nvPr>
        </p:nvGraphicFramePr>
        <p:xfrm>
          <a:off x="1945554" y="3910479"/>
          <a:ext cx="711200" cy="419100"/>
        </p:xfrm>
        <a:graphic>
          <a:graphicData uri="http://schemas.openxmlformats.org/presentationml/2006/ole">
            <mc:AlternateContent xmlns:mc="http://schemas.openxmlformats.org/markup-compatibility/2006">
              <mc:Choice xmlns:v="urn:schemas-microsoft-com:vml" Requires="v">
                <p:oleObj spid="_x0000_s77866" name="Equation" r:id="rId8" imgW="279360" imgH="164880" progId="Equation.DSMT4">
                  <p:embed/>
                </p:oleObj>
              </mc:Choice>
              <mc:Fallback>
                <p:oleObj name="Equation" r:id="rId8" imgW="279360" imgH="164880" progId="Equation.DSMT4">
                  <p:embed/>
                  <p:pic>
                    <p:nvPicPr>
                      <p:cNvPr id="26" name="1 Objeto"/>
                      <p:cNvPicPr>
                        <a:picLocks noChangeAspect="1" noChangeArrowheads="1"/>
                      </p:cNvPicPr>
                      <p:nvPr/>
                    </p:nvPicPr>
                    <p:blipFill>
                      <a:blip r:embed="rId9"/>
                      <a:srcRect/>
                      <a:stretch>
                        <a:fillRect/>
                      </a:stretch>
                    </p:blipFill>
                    <p:spPr bwMode="auto">
                      <a:xfrm>
                        <a:off x="1945554" y="3910479"/>
                        <a:ext cx="711200" cy="419100"/>
                      </a:xfrm>
                      <a:prstGeom prst="rect">
                        <a:avLst/>
                      </a:prstGeom>
                      <a:noFill/>
                      <a:ln>
                        <a:solidFill>
                          <a:srgbClr val="FF0000"/>
                        </a:solidFill>
                      </a:ln>
                      <a:extLst/>
                    </p:spPr>
                  </p:pic>
                </p:oleObj>
              </mc:Fallback>
            </mc:AlternateContent>
          </a:graphicData>
        </a:graphic>
      </p:graphicFrame>
      <p:sp>
        <p:nvSpPr>
          <p:cNvPr id="16" name="Text Box 9"/>
          <p:cNvSpPr txBox="1">
            <a:spLocks noChangeArrowheads="1"/>
          </p:cNvSpPr>
          <p:nvPr/>
        </p:nvSpPr>
        <p:spPr bwMode="auto">
          <a:xfrm>
            <a:off x="7477417" y="3845639"/>
            <a:ext cx="451250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Estas relaciones, dan muy buen resultado para obtener un buen rechazo de perturbaciones y una buena robustez antes variaciones paramétricas.</a:t>
            </a:r>
            <a:endParaRPr lang="es-AR" sz="2200" dirty="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825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176464" y="222802"/>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smtClean="0">
                <a:solidFill>
                  <a:srgbClr val="FF3300"/>
                </a:solidFill>
                <a:effectLst>
                  <a:outerShdw blurRad="38100" dist="38100" dir="2700000" algn="tl">
                    <a:srgbClr val="000000"/>
                  </a:outerShdw>
                </a:effectLst>
              </a:rPr>
              <a:t>Determinación </a:t>
            </a:r>
            <a:r>
              <a:rPr lang="es-AR" sz="2400" i="1" dirty="0">
                <a:solidFill>
                  <a:srgbClr val="FF3300"/>
                </a:solidFill>
                <a:effectLst>
                  <a:outerShdw blurRad="38100" dist="38100" dir="2700000" algn="tl">
                    <a:srgbClr val="000000"/>
                  </a:outerShdw>
                </a:effectLst>
              </a:rPr>
              <a:t>de la Frecuencia de Muestreo</a:t>
            </a:r>
          </a:p>
        </p:txBody>
      </p:sp>
      <p:sp>
        <p:nvSpPr>
          <p:cNvPr id="25" name="AutoShape 2"/>
          <p:cNvSpPr>
            <a:spLocks noChangeArrowheads="1"/>
          </p:cNvSpPr>
          <p:nvPr/>
        </p:nvSpPr>
        <p:spPr bwMode="auto">
          <a:xfrm>
            <a:off x="606424" y="1171078"/>
            <a:ext cx="11208347" cy="830997"/>
          </a:xfrm>
          <a:prstGeom prst="roundRect">
            <a:avLst>
              <a:gd name="adj" fmla="val 0"/>
            </a:avLst>
          </a:prstGeom>
          <a:solidFill>
            <a:srgbClr val="C0C0C0">
              <a:alpha val="50000"/>
            </a:srgbClr>
          </a:solidFill>
          <a:ln w="28575" cap="sq">
            <a:solidFill>
              <a:schemeClr val="tx1"/>
            </a:solidFill>
            <a:miter lim="800000"/>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 – Independientemente del dominio de análisis, puede establecerse la siguiente relación general y empírica para la frecuencia de muestreo de un sistema de control digital:</a:t>
            </a:r>
          </a:p>
        </p:txBody>
      </p:sp>
      <p:sp>
        <p:nvSpPr>
          <p:cNvPr id="27" name="Rectángulo 26"/>
          <p:cNvSpPr/>
          <p:nvPr/>
        </p:nvSpPr>
        <p:spPr>
          <a:xfrm>
            <a:off x="492091" y="4217209"/>
            <a:ext cx="11322680" cy="830997"/>
          </a:xfrm>
          <a:prstGeom prst="rect">
            <a:avLst/>
          </a:prstGeom>
          <a:solidFill>
            <a:srgbClr val="C0C0C0">
              <a:alpha val="50000"/>
            </a:srgbClr>
          </a:solidFill>
          <a:ln w="28575" cap="sq">
            <a:solidFill>
              <a:schemeClr val="tx1"/>
            </a:solidFill>
            <a:miter lim="800000"/>
            <a:headEnd/>
            <a:tailEnd/>
          </a:ln>
          <a:effectLst/>
        </p:spPr>
        <p:txBody>
          <a:bodyPr wrap="square" anchor="ctr">
            <a:spAutoFit/>
          </a:bodyPr>
          <a:lstStyle/>
          <a:p>
            <a:pPr marL="342900" indent="-342900" algn="just">
              <a:buFont typeface="Wingdings" panose="05000000000000000000" pitchFamily="2" charset="2"/>
              <a:buChar char="Ø"/>
            </a:pPr>
            <a:r>
              <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 esta relación se consigue una adecuada solución de compromiso entre desempeño transitorio, rechazo de perturbaciones </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exógenas, estabilidad y robustez. </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aphicFrame>
        <p:nvGraphicFramePr>
          <p:cNvPr id="14" name="1 Objeto"/>
          <p:cNvGraphicFramePr>
            <a:graphicFrameLocks noChangeAspect="1"/>
          </p:cNvGraphicFramePr>
          <p:nvPr>
            <p:extLst>
              <p:ext uri="{D42A27DB-BD31-4B8C-83A1-F6EECF244321}">
                <p14:modId xmlns:p14="http://schemas.microsoft.com/office/powerpoint/2010/main" val="2891837540"/>
              </p:ext>
            </p:extLst>
          </p:nvPr>
        </p:nvGraphicFramePr>
        <p:xfrm>
          <a:off x="742226" y="2738653"/>
          <a:ext cx="2545886" cy="656219"/>
        </p:xfrm>
        <a:graphic>
          <a:graphicData uri="http://schemas.openxmlformats.org/presentationml/2006/ole">
            <mc:AlternateContent xmlns:mc="http://schemas.openxmlformats.org/markup-compatibility/2006">
              <mc:Choice xmlns:v="urn:schemas-microsoft-com:vml" Requires="v">
                <p:oleObj spid="_x0000_s76827" name="Equation" r:id="rId3" imgW="787320" imgH="203040" progId="Equation.DSMT4">
                  <p:embed/>
                </p:oleObj>
              </mc:Choice>
              <mc:Fallback>
                <p:oleObj name="Equation" r:id="rId3" imgW="787320" imgH="203040" progId="Equation.DSMT4">
                  <p:embed/>
                  <p:pic>
                    <p:nvPicPr>
                      <p:cNvPr id="0" name=""/>
                      <p:cNvPicPr>
                        <a:picLocks noChangeAspect="1" noChangeArrowheads="1"/>
                      </p:cNvPicPr>
                      <p:nvPr/>
                    </p:nvPicPr>
                    <p:blipFill>
                      <a:blip r:embed="rId4"/>
                      <a:srcRect/>
                      <a:stretch>
                        <a:fillRect/>
                      </a:stretch>
                    </p:blipFill>
                    <p:spPr bwMode="auto">
                      <a:xfrm>
                        <a:off x="742226" y="2738653"/>
                        <a:ext cx="2545886" cy="656219"/>
                      </a:xfrm>
                      <a:prstGeom prst="rect">
                        <a:avLst/>
                      </a:prstGeom>
                      <a:solidFill>
                        <a:srgbClr val="FFC000"/>
                      </a:solidFill>
                      <a:ln>
                        <a:solidFill>
                          <a:srgbClr val="FF0000"/>
                        </a:solidFill>
                      </a:ln>
                      <a:extLst/>
                    </p:spPr>
                  </p:pic>
                </p:oleObj>
              </mc:Fallback>
            </mc:AlternateContent>
          </a:graphicData>
        </a:graphic>
      </p:graphicFrame>
      <p:sp>
        <p:nvSpPr>
          <p:cNvPr id="15" name="Rectángulo 14"/>
          <p:cNvSpPr/>
          <p:nvPr/>
        </p:nvSpPr>
        <p:spPr>
          <a:xfrm>
            <a:off x="492091" y="5417723"/>
            <a:ext cx="11322680" cy="1200329"/>
          </a:xfrm>
          <a:prstGeom prst="rect">
            <a:avLst/>
          </a:prstGeom>
          <a:solidFill>
            <a:srgbClr val="C0C0C0">
              <a:alpha val="50000"/>
            </a:srgbClr>
          </a:solidFill>
          <a:ln w="28575" cap="sq">
            <a:solidFill>
              <a:schemeClr val="tx1"/>
            </a:solidFill>
            <a:miter lim="800000"/>
            <a:headEnd/>
            <a:tailEnd/>
          </a:ln>
          <a:effectLst/>
        </p:spPr>
        <p:txBody>
          <a:bodyPr wrap="square" anchor="ctr">
            <a:spAutoFit/>
          </a:bodyPr>
          <a:lstStyle/>
          <a:p>
            <a:pPr marL="342900" indent="-342900" algn="just">
              <a:buFont typeface="Wingdings" panose="05000000000000000000" pitchFamily="2" charset="2"/>
              <a:buChar char="Ø"/>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Igualmente debe analizarse cada caso en particular, de modo tal de no aumentar excesivamente el ancho de banda del sistema compensado, con las consecuencias que esto supone.</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6" name="Text Box 9"/>
          <p:cNvSpPr txBox="1">
            <a:spLocks noChangeArrowheads="1"/>
          </p:cNvSpPr>
          <p:nvPr/>
        </p:nvSpPr>
        <p:spPr bwMode="auto">
          <a:xfrm>
            <a:off x="3766695" y="2512765"/>
            <a:ext cx="70521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Siendo </a:t>
            </a:r>
            <a:r>
              <a:rPr lang="es-AR" sz="2400" i="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400" i="1" baseline="-25000"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t>
            </a: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la frecuencia de muestreo y </a:t>
            </a:r>
            <a:r>
              <a:rPr lang="es-AR" sz="2400" i="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400" i="1" baseline="-250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max</a:t>
            </a:r>
            <a:r>
              <a:rPr lang="es-AR" sz="240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la máxima componente de frecuencia contenida en la señal de interés o señal a controlar.</a:t>
            </a:r>
            <a:endParaRPr lang="es-AR" sz="24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302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Bibliografía</a:t>
            </a:r>
          </a:p>
        </p:txBody>
      </p:sp>
      <p:sp>
        <p:nvSpPr>
          <p:cNvPr id="3" name="Rectángulo 2"/>
          <p:cNvSpPr/>
          <p:nvPr/>
        </p:nvSpPr>
        <p:spPr>
          <a:xfrm>
            <a:off x="191344" y="896369"/>
            <a:ext cx="11809312" cy="5809283"/>
          </a:xfrm>
          <a:prstGeom prst="rect">
            <a:avLst/>
          </a:prstGeom>
        </p:spPr>
        <p:txBody>
          <a:bodyPr wrap="square">
            <a:spAutoFit/>
          </a:bodyPr>
          <a:lstStyle/>
          <a:p>
            <a:pPr marL="627063" indent="-627063" algn="just">
              <a:lnSpc>
                <a:spcPct val="150000"/>
              </a:lnSpc>
              <a:spcBef>
                <a:spcPts val="600"/>
              </a:spcBef>
              <a:spcAft>
                <a:spcPts val="0"/>
              </a:spcAft>
              <a:buFont typeface="Wingdings" panose="05000000000000000000" pitchFamily="2" charset="2"/>
              <a:buChar char=""/>
              <a:tabLst>
                <a:tab pos="627063" algn="l"/>
              </a:tabLst>
            </a:pPr>
            <a:r>
              <a:rPr lang="es-AR" sz="2100" b="1" dirty="0" smtClean="0">
                <a:solidFill>
                  <a:srgbClr val="C00000"/>
                </a:solidFill>
                <a:ea typeface="Times New Roman" panose="02020603050405020304" pitchFamily="18" charset="0"/>
              </a:rPr>
              <a:t>Sistemas de Control Digital, 1ed, Benjamín </a:t>
            </a:r>
            <a:r>
              <a:rPr lang="es-AR" sz="2100" b="1" dirty="0">
                <a:solidFill>
                  <a:srgbClr val="C00000"/>
                </a:solidFill>
                <a:ea typeface="Times New Roman" panose="02020603050405020304" pitchFamily="18" charset="0"/>
              </a:rPr>
              <a:t>C</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Kuo</a:t>
            </a:r>
            <a:r>
              <a:rPr lang="es-AR" sz="2100" b="1" dirty="0" smtClean="0">
                <a:solidFill>
                  <a:srgbClr val="C00000"/>
                </a:solidFill>
                <a:ea typeface="Times New Roman" panose="02020603050405020304" pitchFamily="18" charset="0"/>
              </a:rPr>
              <a:t> - </a:t>
            </a:r>
            <a:r>
              <a:rPr lang="es-AR" sz="2100" dirty="0" smtClean="0">
                <a:solidFill>
                  <a:srgbClr val="C00000"/>
                </a:solidFill>
                <a:ea typeface="Times New Roman" panose="02020603050405020304" pitchFamily="18" charset="0"/>
              </a:rPr>
              <a:t>Compañía </a:t>
            </a:r>
            <a:r>
              <a:rPr lang="es-AR" sz="2100" dirty="0">
                <a:solidFill>
                  <a:srgbClr val="C00000"/>
                </a:solidFill>
                <a:ea typeface="Times New Roman" panose="02020603050405020304" pitchFamily="18" charset="0"/>
              </a:rPr>
              <a:t>Editorial Continental, </a:t>
            </a:r>
            <a:r>
              <a:rPr lang="es-AR" sz="2100" dirty="0" smtClean="0">
                <a:solidFill>
                  <a:srgbClr val="C00000"/>
                </a:solidFill>
                <a:ea typeface="Times New Roman" panose="02020603050405020304" pitchFamily="18" charset="0"/>
              </a:rPr>
              <a:t>2002.</a:t>
            </a:r>
            <a:endParaRPr lang="es-AR" sz="2100" dirty="0">
              <a:solidFill>
                <a:srgbClr val="C00000"/>
              </a:solidFill>
              <a:ea typeface="Times New Roman" panose="02020603050405020304" pitchFamily="18" charset="0"/>
            </a:endParaRPr>
          </a:p>
          <a:p>
            <a:pPr marL="627063" indent="-627063" algn="just">
              <a:lnSpc>
                <a:spcPct val="150000"/>
              </a:lnSpc>
              <a:spcBef>
                <a:spcPts val="600"/>
              </a:spcBef>
              <a:spcAft>
                <a:spcPts val="0"/>
              </a:spcAft>
              <a:buFont typeface="Wingdings" panose="05000000000000000000" pitchFamily="2" charset="2"/>
              <a:buChar char=""/>
              <a:tabLst>
                <a:tab pos="627063" algn="l"/>
              </a:tabLst>
            </a:pPr>
            <a:r>
              <a:rPr lang="es-AR" sz="2100" b="1" dirty="0" smtClean="0">
                <a:solidFill>
                  <a:srgbClr val="C00000"/>
                </a:solidFill>
                <a:ea typeface="Times New Roman" panose="02020603050405020304" pitchFamily="18" charset="0"/>
              </a:rPr>
              <a:t>Sistemas de Control en Tiempo Discreto, 2ed, </a:t>
            </a:r>
            <a:r>
              <a:rPr lang="es-AR" sz="2100" b="1" dirty="0" err="1" smtClean="0">
                <a:solidFill>
                  <a:srgbClr val="C00000"/>
                </a:solidFill>
                <a:ea typeface="Times New Roman" panose="02020603050405020304" pitchFamily="18" charset="0"/>
              </a:rPr>
              <a:t>Katsuhiko</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Ogata</a:t>
            </a:r>
            <a:r>
              <a:rPr lang="es-AR" sz="2100" b="1" dirty="0" smtClean="0">
                <a:solidFill>
                  <a:srgbClr val="C00000"/>
                </a:solidFill>
                <a:ea typeface="Times New Roman" panose="02020603050405020304" pitchFamily="18" charset="0"/>
              </a:rPr>
              <a:t> </a:t>
            </a:r>
            <a:r>
              <a:rPr lang="es-AR" sz="2100" dirty="0" smtClean="0">
                <a:solidFill>
                  <a:srgbClr val="C00000"/>
                </a:solidFill>
                <a:ea typeface="Times New Roman" panose="02020603050405020304" pitchFamily="18" charset="0"/>
              </a:rPr>
              <a:t>- </a:t>
            </a:r>
            <a:r>
              <a:rPr lang="es-AR" sz="2100" dirty="0">
                <a:solidFill>
                  <a:srgbClr val="C00000"/>
                </a:solidFill>
                <a:ea typeface="Times New Roman" panose="02020603050405020304" pitchFamily="18" charset="0"/>
              </a:rPr>
              <a:t>Prentice </a:t>
            </a:r>
            <a:r>
              <a:rPr lang="es-AR" sz="2100" dirty="0" smtClean="0">
                <a:solidFill>
                  <a:srgbClr val="C00000"/>
                </a:solidFill>
                <a:ea typeface="Times New Roman" panose="02020603050405020304" pitchFamily="18" charset="0"/>
              </a:rPr>
              <a:t>Hall, 1996.</a:t>
            </a:r>
            <a:endParaRPr lang="es-AR" sz="2100" dirty="0">
              <a:solidFill>
                <a:srgbClr val="C00000"/>
              </a:solidFill>
              <a:ea typeface="Times New Roman" panose="02020603050405020304" pitchFamily="18" charset="0"/>
            </a:endParaRP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b="1" dirty="0" smtClean="0">
                <a:solidFill>
                  <a:srgbClr val="C00000"/>
                </a:solidFill>
                <a:ea typeface="Times New Roman" panose="02020603050405020304" pitchFamily="18" charset="0"/>
              </a:rPr>
              <a:t>Digital Control </a:t>
            </a:r>
            <a:r>
              <a:rPr lang="es-AR" sz="2100" b="1" dirty="0" err="1" smtClean="0">
                <a:solidFill>
                  <a:srgbClr val="C00000"/>
                </a:solidFill>
                <a:ea typeface="Times New Roman" panose="02020603050405020304" pitchFamily="18" charset="0"/>
              </a:rPr>
              <a:t>System</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Analysis</a:t>
            </a:r>
            <a:r>
              <a:rPr lang="es-AR" sz="2100" b="1" dirty="0" smtClean="0">
                <a:solidFill>
                  <a:srgbClr val="C00000"/>
                </a:solidFill>
                <a:ea typeface="Times New Roman" panose="02020603050405020304" pitchFamily="18" charset="0"/>
              </a:rPr>
              <a:t> and </a:t>
            </a:r>
            <a:r>
              <a:rPr lang="es-AR" sz="2100" b="1" dirty="0" err="1" smtClean="0">
                <a:solidFill>
                  <a:srgbClr val="C00000"/>
                </a:solidFill>
                <a:ea typeface="Times New Roman" panose="02020603050405020304" pitchFamily="18" charset="0"/>
              </a:rPr>
              <a:t>Design</a:t>
            </a:r>
            <a:r>
              <a:rPr lang="es-AR" sz="2100" b="1" dirty="0" smtClean="0">
                <a:solidFill>
                  <a:srgbClr val="C00000"/>
                </a:solidFill>
                <a:ea typeface="Times New Roman" panose="02020603050405020304" pitchFamily="18" charset="0"/>
              </a:rPr>
              <a:t>, Phillips</a:t>
            </a:r>
            <a:r>
              <a:rPr lang="es-AR" sz="2100" b="1" dirty="0">
                <a:solidFill>
                  <a:srgbClr val="C00000"/>
                </a:solidFill>
                <a:ea typeface="Times New Roman" panose="02020603050405020304" pitchFamily="18" charset="0"/>
              </a:rPr>
              <a:t>, Charles L.; Tagle, Troy H.; </a:t>
            </a:r>
            <a:r>
              <a:rPr lang="es-AR" sz="2100" b="1" dirty="0" smtClean="0">
                <a:solidFill>
                  <a:srgbClr val="C00000"/>
                </a:solidFill>
                <a:ea typeface="Times New Roman" panose="02020603050405020304" pitchFamily="18" charset="0"/>
              </a:rPr>
              <a:t>Prentice </a:t>
            </a:r>
            <a:r>
              <a:rPr lang="es-AR" sz="2100" b="1" dirty="0">
                <a:solidFill>
                  <a:srgbClr val="C00000"/>
                </a:solidFill>
                <a:ea typeface="Times New Roman" panose="02020603050405020304" pitchFamily="18" charset="0"/>
              </a:rPr>
              <a:t>Hall, </a:t>
            </a:r>
            <a:r>
              <a:rPr lang="en-US" sz="2100" b="1" dirty="0" smtClean="0">
                <a:solidFill>
                  <a:srgbClr val="C00000"/>
                </a:solidFill>
                <a:ea typeface="Times New Roman" panose="02020603050405020304" pitchFamily="18" charset="0"/>
              </a:rPr>
              <a:t>Fourth Edition</a:t>
            </a:r>
            <a:r>
              <a:rPr lang="es-AR" sz="2100" b="1" dirty="0" smtClean="0">
                <a:solidFill>
                  <a:srgbClr val="C00000"/>
                </a:solidFill>
                <a:ea typeface="Times New Roman" panose="02020603050405020304" pitchFamily="18" charset="0"/>
              </a:rPr>
              <a:t>.</a:t>
            </a:r>
            <a:endParaRPr lang="es-AR" sz="2100" b="1" dirty="0">
              <a:solidFill>
                <a:srgbClr val="C00000"/>
              </a:solidFill>
              <a:ea typeface="Times New Roman" panose="02020603050405020304" pitchFamily="18" charset="0"/>
            </a:endParaRP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b="1" dirty="0" err="1" smtClean="0">
                <a:solidFill>
                  <a:srgbClr val="C00000"/>
                </a:solidFill>
                <a:ea typeface="Times New Roman" panose="02020603050405020304" pitchFamily="18" charset="0"/>
              </a:rPr>
              <a:t>Computer-Controlled</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Systems</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Theory</a:t>
            </a:r>
            <a:r>
              <a:rPr lang="es-AR" sz="2100" b="1" dirty="0" smtClean="0">
                <a:solidFill>
                  <a:srgbClr val="C00000"/>
                </a:solidFill>
                <a:ea typeface="Times New Roman" panose="02020603050405020304" pitchFamily="18" charset="0"/>
              </a:rPr>
              <a:t> and </a:t>
            </a:r>
            <a:r>
              <a:rPr lang="es-AR" sz="2100" b="1" dirty="0" err="1" smtClean="0">
                <a:solidFill>
                  <a:srgbClr val="C00000"/>
                </a:solidFill>
                <a:ea typeface="Times New Roman" panose="02020603050405020304" pitchFamily="18" charset="0"/>
              </a:rPr>
              <a:t>Design</a:t>
            </a:r>
            <a:r>
              <a:rPr lang="es-AR" sz="2100" b="1" dirty="0" smtClean="0">
                <a:solidFill>
                  <a:srgbClr val="C00000"/>
                </a:solidFill>
                <a:ea typeface="Times New Roman" panose="02020603050405020304" pitchFamily="18" charset="0"/>
              </a:rPr>
              <a:t>, </a:t>
            </a:r>
            <a:r>
              <a:rPr lang="es-AR" sz="2100" b="1" dirty="0" err="1" smtClean="0">
                <a:solidFill>
                  <a:srgbClr val="C00000"/>
                </a:solidFill>
                <a:ea typeface="Times New Roman" panose="02020603050405020304" pitchFamily="18" charset="0"/>
              </a:rPr>
              <a:t>Aström</a:t>
            </a:r>
            <a:r>
              <a:rPr lang="es-AR" sz="2100" b="1" dirty="0">
                <a:solidFill>
                  <a:srgbClr val="C00000"/>
                </a:solidFill>
                <a:ea typeface="Times New Roman" panose="02020603050405020304" pitchFamily="18" charset="0"/>
              </a:rPr>
              <a:t>, Karl J.; </a:t>
            </a:r>
            <a:r>
              <a:rPr lang="es-AR" sz="2100" b="1" dirty="0" err="1">
                <a:solidFill>
                  <a:srgbClr val="C00000"/>
                </a:solidFill>
                <a:ea typeface="Times New Roman" panose="02020603050405020304" pitchFamily="18" charset="0"/>
              </a:rPr>
              <a:t>Wittenmark</a:t>
            </a:r>
            <a:r>
              <a:rPr lang="es-AR" sz="2100" b="1" dirty="0">
                <a:solidFill>
                  <a:srgbClr val="C00000"/>
                </a:solidFill>
                <a:ea typeface="Times New Roman" panose="02020603050405020304" pitchFamily="18" charset="0"/>
              </a:rPr>
              <a:t>, </a:t>
            </a:r>
            <a:r>
              <a:rPr lang="es-AR" sz="2100" b="1" dirty="0" err="1">
                <a:solidFill>
                  <a:srgbClr val="C00000"/>
                </a:solidFill>
                <a:ea typeface="Times New Roman" panose="02020603050405020304" pitchFamily="18" charset="0"/>
              </a:rPr>
              <a:t>Björn</a:t>
            </a:r>
            <a:r>
              <a:rPr lang="es-AR" sz="2100" b="1" dirty="0">
                <a:solidFill>
                  <a:srgbClr val="C00000"/>
                </a:solidFill>
                <a:ea typeface="Times New Roman" panose="02020603050405020304" pitchFamily="18" charset="0"/>
              </a:rPr>
              <a:t>; </a:t>
            </a:r>
            <a:r>
              <a:rPr lang="es-AR" sz="2100" b="1" dirty="0" smtClean="0">
                <a:solidFill>
                  <a:srgbClr val="C00000"/>
                </a:solidFill>
                <a:ea typeface="Times New Roman" panose="02020603050405020304" pitchFamily="18" charset="0"/>
              </a:rPr>
              <a:t>Prentice </a:t>
            </a:r>
            <a:r>
              <a:rPr lang="es-AR" sz="2100" b="1" dirty="0">
                <a:solidFill>
                  <a:srgbClr val="C00000"/>
                </a:solidFill>
                <a:ea typeface="Times New Roman" panose="02020603050405020304" pitchFamily="18" charset="0"/>
              </a:rPr>
              <a:t>Hall, </a:t>
            </a:r>
            <a:r>
              <a:rPr lang="en-US" sz="2100" b="1" dirty="0" smtClean="0">
                <a:solidFill>
                  <a:srgbClr val="C00000"/>
                </a:solidFill>
                <a:ea typeface="Times New Roman" panose="02020603050405020304" pitchFamily="18" charset="0"/>
              </a:rPr>
              <a:t>Third Edition</a:t>
            </a:r>
            <a:r>
              <a:rPr lang="es-AR" sz="2100" b="1" dirty="0" smtClean="0">
                <a:solidFill>
                  <a:srgbClr val="C00000"/>
                </a:solidFill>
                <a:ea typeface="Times New Roman" panose="02020603050405020304" pitchFamily="18" charset="0"/>
              </a:rPr>
              <a:t>.</a:t>
            </a: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dirty="0">
                <a:solidFill>
                  <a:srgbClr val="C00000"/>
                </a:solidFill>
                <a:ea typeface="Times New Roman" panose="02020603050405020304" pitchFamily="18" charset="0"/>
              </a:rPr>
              <a:t>Controle por Computador de Sistemas </a:t>
            </a:r>
            <a:r>
              <a:rPr lang="pt-BR" sz="2100" dirty="0" smtClean="0">
                <a:solidFill>
                  <a:srgbClr val="C00000"/>
                </a:solidFill>
                <a:ea typeface="Times New Roman" panose="02020603050405020304" pitchFamily="18" charset="0"/>
              </a:rPr>
              <a:t>Dinâmicos, </a:t>
            </a:r>
            <a:r>
              <a:rPr lang="es-AR" sz="2100" dirty="0" smtClean="0">
                <a:solidFill>
                  <a:srgbClr val="C00000"/>
                </a:solidFill>
                <a:ea typeface="Times New Roman" panose="02020603050405020304" pitchFamily="18" charset="0"/>
              </a:rPr>
              <a:t>Elder </a:t>
            </a:r>
            <a:r>
              <a:rPr lang="es-AR" sz="2100" dirty="0">
                <a:solidFill>
                  <a:srgbClr val="C00000"/>
                </a:solidFill>
                <a:ea typeface="Times New Roman" panose="02020603050405020304" pitchFamily="18" charset="0"/>
              </a:rPr>
              <a:t>M. </a:t>
            </a:r>
            <a:r>
              <a:rPr lang="es-AR" sz="2100" dirty="0" err="1">
                <a:solidFill>
                  <a:srgbClr val="C00000"/>
                </a:solidFill>
                <a:ea typeface="Times New Roman" panose="02020603050405020304" pitchFamily="18" charset="0"/>
              </a:rPr>
              <a:t>Hemerly</a:t>
            </a:r>
            <a:r>
              <a:rPr lang="es-AR" sz="2100" dirty="0">
                <a:solidFill>
                  <a:srgbClr val="C00000"/>
                </a:solidFill>
                <a:ea typeface="Times New Roman" panose="02020603050405020304" pitchFamily="18" charset="0"/>
              </a:rPr>
              <a:t>, </a:t>
            </a:r>
            <a:r>
              <a:rPr lang="es-AR" sz="2100" dirty="0" smtClean="0">
                <a:solidFill>
                  <a:srgbClr val="C00000"/>
                </a:solidFill>
                <a:ea typeface="Times New Roman" panose="02020603050405020304" pitchFamily="18" charset="0"/>
              </a:rPr>
              <a:t>Edgar </a:t>
            </a:r>
            <a:r>
              <a:rPr lang="es-AR" sz="2100" dirty="0" err="1">
                <a:solidFill>
                  <a:srgbClr val="C00000"/>
                </a:solidFill>
                <a:ea typeface="Times New Roman" panose="02020603050405020304" pitchFamily="18" charset="0"/>
              </a:rPr>
              <a:t>Blucher</a:t>
            </a:r>
            <a:r>
              <a:rPr lang="es-AR" sz="2100" dirty="0">
                <a:solidFill>
                  <a:srgbClr val="C00000"/>
                </a:solidFill>
                <a:ea typeface="Times New Roman" panose="02020603050405020304" pitchFamily="18" charset="0"/>
              </a:rPr>
              <a:t> Ltda., </a:t>
            </a:r>
            <a:r>
              <a:rPr lang="es-AR" sz="2100" dirty="0" smtClean="0">
                <a:solidFill>
                  <a:srgbClr val="C00000"/>
                </a:solidFill>
                <a:ea typeface="Times New Roman" panose="02020603050405020304" pitchFamily="18" charset="0"/>
              </a:rPr>
              <a:t>1996.</a:t>
            </a: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dirty="0" smtClean="0">
                <a:solidFill>
                  <a:srgbClr val="C00000"/>
                </a:solidFill>
                <a:ea typeface="Times New Roman" panose="02020603050405020304" pitchFamily="18" charset="0"/>
              </a:rPr>
              <a:t>Digital Control of </a:t>
            </a:r>
            <a:r>
              <a:rPr lang="es-AR" sz="2100" dirty="0" err="1" smtClean="0">
                <a:solidFill>
                  <a:srgbClr val="C00000"/>
                </a:solidFill>
                <a:ea typeface="Times New Roman" panose="02020603050405020304" pitchFamily="18" charset="0"/>
              </a:rPr>
              <a:t>Dynamic</a:t>
            </a:r>
            <a:r>
              <a:rPr lang="es-AR" sz="2100" dirty="0" smtClean="0">
                <a:solidFill>
                  <a:srgbClr val="C00000"/>
                </a:solidFill>
                <a:ea typeface="Times New Roman" panose="02020603050405020304" pitchFamily="18" charset="0"/>
              </a:rPr>
              <a:t> </a:t>
            </a:r>
            <a:r>
              <a:rPr lang="es-AR" sz="2100" dirty="0" err="1" smtClean="0">
                <a:solidFill>
                  <a:srgbClr val="C00000"/>
                </a:solidFill>
                <a:ea typeface="Times New Roman" panose="02020603050405020304" pitchFamily="18" charset="0"/>
              </a:rPr>
              <a:t>Systems</a:t>
            </a:r>
            <a:r>
              <a:rPr lang="es-AR" sz="2100" dirty="0" smtClean="0">
                <a:solidFill>
                  <a:srgbClr val="C00000"/>
                </a:solidFill>
                <a:ea typeface="Times New Roman" panose="02020603050405020304" pitchFamily="18" charset="0"/>
              </a:rPr>
              <a:t>, 3ed., G. F. Franklin; J. D. Powell and M. </a:t>
            </a:r>
            <a:r>
              <a:rPr lang="es-AR" sz="2100" dirty="0" err="1" smtClean="0">
                <a:solidFill>
                  <a:srgbClr val="C00000"/>
                </a:solidFill>
                <a:ea typeface="Times New Roman" panose="02020603050405020304" pitchFamily="18" charset="0"/>
              </a:rPr>
              <a:t>Workman</a:t>
            </a:r>
            <a:r>
              <a:rPr lang="es-AR" sz="2100" dirty="0" smtClean="0">
                <a:solidFill>
                  <a:srgbClr val="C00000"/>
                </a:solidFill>
                <a:ea typeface="Times New Roman" panose="02020603050405020304" pitchFamily="18" charset="0"/>
              </a:rPr>
              <a:t>; Ellis-</a:t>
            </a:r>
            <a:r>
              <a:rPr lang="es-AR" sz="2100" dirty="0" err="1" smtClean="0">
                <a:solidFill>
                  <a:srgbClr val="C00000"/>
                </a:solidFill>
                <a:ea typeface="Times New Roman" panose="02020603050405020304" pitchFamily="18" charset="0"/>
              </a:rPr>
              <a:t>Kagle</a:t>
            </a:r>
            <a:r>
              <a:rPr lang="es-AR" sz="2100" dirty="0" smtClean="0">
                <a:solidFill>
                  <a:srgbClr val="C00000"/>
                </a:solidFill>
                <a:ea typeface="Times New Roman" panose="02020603050405020304" pitchFamily="18" charset="0"/>
              </a:rPr>
              <a:t> </a:t>
            </a:r>
            <a:r>
              <a:rPr lang="es-AR" sz="2100" dirty="0" err="1" smtClean="0">
                <a:solidFill>
                  <a:srgbClr val="C00000"/>
                </a:solidFill>
                <a:ea typeface="Times New Roman" panose="02020603050405020304" pitchFamily="18" charset="0"/>
              </a:rPr>
              <a:t>Press</a:t>
            </a:r>
            <a:r>
              <a:rPr lang="es-AR" sz="2100" dirty="0" smtClean="0">
                <a:solidFill>
                  <a:srgbClr val="C00000"/>
                </a:solidFill>
                <a:ea typeface="Times New Roman" panose="02020603050405020304" pitchFamily="18" charset="0"/>
              </a:rPr>
              <a:t>, 2006.</a:t>
            </a:r>
            <a:endParaRPr lang="es-AR" sz="2100" b="1" dirty="0">
              <a:solidFill>
                <a:srgbClr val="C00000"/>
              </a:solidFill>
              <a:ea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76464" y="240038"/>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9465" name="Text Box 9"/>
          <p:cNvSpPr txBox="1">
            <a:spLocks noChangeArrowheads="1"/>
          </p:cNvSpPr>
          <p:nvPr/>
        </p:nvSpPr>
        <p:spPr bwMode="auto">
          <a:xfrm>
            <a:off x="476500" y="1091894"/>
            <a:ext cx="4394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a:solidFill>
                  <a:srgbClr val="0000FF"/>
                </a:solidFill>
                <a:effectLst>
                  <a:outerShdw blurRad="38100" dist="38100" dir="2700000" algn="tl">
                    <a:srgbClr val="C0C0C0"/>
                  </a:outerShdw>
                </a:effectLst>
                <a:latin typeface="Times New Roman" pitchFamily="18" charset="0"/>
                <a:cs typeface="Times New Roman" pitchFamily="18" charset="0"/>
              </a:defRPr>
            </a:lvl1pPr>
          </a:lstStyle>
          <a:p>
            <a:r>
              <a:rPr lang="es-AR" sz="2400" u="sng" dirty="0"/>
              <a:t>Muestreador por </a:t>
            </a:r>
            <a:r>
              <a:rPr lang="es-AR" sz="2400" u="sng" dirty="0" smtClean="0"/>
              <a:t>Impulsos ideal</a:t>
            </a:r>
            <a:endParaRPr lang="es-AR" sz="2400" u="sng" dirty="0"/>
          </a:p>
        </p:txBody>
      </p:sp>
      <p:pic>
        <p:nvPicPr>
          <p:cNvPr id="491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852" y="1448904"/>
            <a:ext cx="4078953" cy="168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065" y="1880224"/>
            <a:ext cx="2524787" cy="156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2798" y="2871492"/>
            <a:ext cx="2559060" cy="138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8554" y="1857364"/>
            <a:ext cx="2570485" cy="158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Objeto"/>
          <p:cNvGraphicFramePr>
            <a:graphicFrameLocks noChangeAspect="1"/>
          </p:cNvGraphicFramePr>
          <p:nvPr>
            <p:extLst>
              <p:ext uri="{D42A27DB-BD31-4B8C-83A1-F6EECF244321}">
                <p14:modId xmlns:p14="http://schemas.microsoft.com/office/powerpoint/2010/main" val="920539496"/>
              </p:ext>
            </p:extLst>
          </p:nvPr>
        </p:nvGraphicFramePr>
        <p:xfrm>
          <a:off x="2314133" y="5205409"/>
          <a:ext cx="5510212" cy="384175"/>
        </p:xfrm>
        <a:graphic>
          <a:graphicData uri="http://schemas.openxmlformats.org/presentationml/2006/ole">
            <mc:AlternateContent xmlns:mc="http://schemas.openxmlformats.org/markup-compatibility/2006">
              <mc:Choice xmlns:v="urn:schemas-microsoft-com:vml" Requires="v">
                <p:oleObj spid="_x0000_s49442" name="Equation" r:id="rId9" imgW="3276360" imgH="228600" progId="">
                  <p:embed/>
                </p:oleObj>
              </mc:Choice>
              <mc:Fallback>
                <p:oleObj name="Equation" r:id="rId9" imgW="3276360" imgH="228600" progId="">
                  <p:embed/>
                  <p:pic>
                    <p:nvPicPr>
                      <p:cNvPr id="0" name="Picture 1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4133" y="5205409"/>
                        <a:ext cx="5510212"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9"/>
          <p:cNvSpPr txBox="1">
            <a:spLocks noChangeArrowheads="1"/>
          </p:cNvSpPr>
          <p:nvPr/>
        </p:nvSpPr>
        <p:spPr bwMode="auto">
          <a:xfrm>
            <a:off x="729834" y="5197480"/>
            <a:ext cx="130064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000" dirty="0">
                <a:solidFill>
                  <a:srgbClr val="0000FF"/>
                </a:solidFill>
                <a:effectLst>
                  <a:outerShdw blurRad="38100" dist="38100" dir="2700000" algn="tl">
                    <a:srgbClr val="C0C0C0"/>
                  </a:outerShdw>
                </a:effectLst>
                <a:latin typeface="Times New Roman" pitchFamily="18" charset="0"/>
                <a:cs typeface="Times New Roman" pitchFamily="18" charset="0"/>
              </a:rPr>
              <a:t>En </a:t>
            </a:r>
            <a:r>
              <a:rPr lang="es-AR" sz="2000" i="1" dirty="0">
                <a:solidFill>
                  <a:srgbClr val="0000FF"/>
                </a:solidFill>
                <a:effectLst>
                  <a:outerShdw blurRad="38100" dist="38100" dir="2700000" algn="tl">
                    <a:srgbClr val="C0C0C0"/>
                  </a:outerShdw>
                </a:effectLst>
                <a:latin typeface="Times New Roman" pitchFamily="18" charset="0"/>
                <a:cs typeface="Times New Roman" pitchFamily="18" charset="0"/>
              </a:rPr>
              <a:t>t</a:t>
            </a:r>
            <a:r>
              <a:rPr lang="es-AR" sz="2000" dirty="0">
                <a:solidFill>
                  <a:srgbClr val="0000FF"/>
                </a:solidFill>
                <a:effectLst>
                  <a:outerShdw blurRad="38100" dist="38100" dir="2700000" algn="tl">
                    <a:srgbClr val="C0C0C0"/>
                  </a:outerShdw>
                </a:effectLst>
                <a:latin typeface="Times New Roman" pitchFamily="18" charset="0"/>
                <a:cs typeface="Times New Roman" pitchFamily="18" charset="0"/>
              </a:rPr>
              <a:t> = </a:t>
            </a:r>
            <a:r>
              <a:rPr lang="es-AR" sz="2000" i="1" dirty="0" err="1">
                <a:solidFill>
                  <a:srgbClr val="0000FF"/>
                </a:solidFill>
                <a:effectLst>
                  <a:outerShdw blurRad="38100" dist="38100" dir="2700000" algn="tl">
                    <a:srgbClr val="C0C0C0"/>
                  </a:outerShdw>
                </a:effectLst>
                <a:latin typeface="Times New Roman" pitchFamily="18" charset="0"/>
                <a:cs typeface="Times New Roman" pitchFamily="18" charset="0"/>
              </a:rPr>
              <a:t>kT</a:t>
            </a:r>
            <a:r>
              <a:rPr lang="es-AR" sz="2000"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lang="es-AR" sz="2000" i="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631943809"/>
              </p:ext>
            </p:extLst>
          </p:nvPr>
        </p:nvGraphicFramePr>
        <p:xfrm>
          <a:off x="729834" y="4689190"/>
          <a:ext cx="3394075" cy="341313"/>
        </p:xfrm>
        <a:graphic>
          <a:graphicData uri="http://schemas.openxmlformats.org/presentationml/2006/ole">
            <mc:AlternateContent xmlns:mc="http://schemas.openxmlformats.org/markup-compatibility/2006">
              <mc:Choice xmlns:v="urn:schemas-microsoft-com:vml" Requires="v">
                <p:oleObj spid="_x0000_s49443" name="Equation" r:id="rId11" imgW="2019240" imgH="203040" progId="">
                  <p:embed/>
                </p:oleObj>
              </mc:Choice>
              <mc:Fallback>
                <p:oleObj name="Equation" r:id="rId11" imgW="2019240" imgH="203040" progId="">
                  <p:embed/>
                  <p:pic>
                    <p:nvPicPr>
                      <p:cNvPr id="0" name="Picture 1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834" y="4689190"/>
                        <a:ext cx="3394075"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9"/>
          <p:cNvSpPr txBox="1">
            <a:spLocks noChangeArrowheads="1"/>
          </p:cNvSpPr>
          <p:nvPr/>
        </p:nvSpPr>
        <p:spPr bwMode="auto">
          <a:xfrm>
            <a:off x="729833" y="5882359"/>
            <a:ext cx="43672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es-AR" sz="2000" dirty="0" smtClean="0">
                <a:solidFill>
                  <a:srgbClr val="0000FF"/>
                </a:solidFill>
                <a:effectLst>
                  <a:outerShdw blurRad="38100" dist="38100" dir="2700000" algn="tl">
                    <a:srgbClr val="C0C0C0"/>
                  </a:outerShdw>
                </a:effectLst>
                <a:latin typeface="Times New Roman" pitchFamily="18" charset="0"/>
                <a:cs typeface="Times New Roman" pitchFamily="18" charset="0"/>
              </a:rPr>
              <a:t>Definiéndose la señal portadora como:</a:t>
            </a:r>
            <a:endParaRPr lang="es-AR" sz="2000" i="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3854905792"/>
              </p:ext>
            </p:extLst>
          </p:nvPr>
        </p:nvGraphicFramePr>
        <p:xfrm>
          <a:off x="5347447" y="5764490"/>
          <a:ext cx="2028825" cy="727075"/>
        </p:xfrm>
        <a:graphic>
          <a:graphicData uri="http://schemas.openxmlformats.org/presentationml/2006/ole">
            <mc:AlternateContent xmlns:mc="http://schemas.openxmlformats.org/markup-compatibility/2006">
              <mc:Choice xmlns:v="urn:schemas-microsoft-com:vml" Requires="v">
                <p:oleObj spid="_x0000_s49444" name="Equation" r:id="rId13" imgW="1206360" imgH="431640" progId="">
                  <p:embed/>
                </p:oleObj>
              </mc:Choice>
              <mc:Fallback>
                <p:oleObj name="Equation" r:id="rId13" imgW="1206360" imgH="431640" progId="">
                  <p:embed/>
                  <p:pic>
                    <p:nvPicPr>
                      <p:cNvPr id="0" name="Picture 1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7447" y="5764490"/>
                        <a:ext cx="2028825"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ángulo 12"/>
          <p:cNvSpPr/>
          <p:nvPr/>
        </p:nvSpPr>
        <p:spPr>
          <a:xfrm>
            <a:off x="1494347" y="3484535"/>
            <a:ext cx="1617751" cy="307777"/>
          </a:xfrm>
          <a:prstGeom prst="rect">
            <a:avLst/>
          </a:prstGeom>
          <a:noFill/>
        </p:spPr>
        <p:txBody>
          <a:bodyPr wrap="none">
            <a:spAutoFit/>
          </a:bodyPr>
          <a:lstStyle/>
          <a:p>
            <a:r>
              <a:rPr lang="es-AR" sz="1400" dirty="0" smtClean="0">
                <a:solidFill>
                  <a:srgbClr val="FF0000"/>
                </a:solidFill>
              </a:rPr>
              <a:t>Señal de Entrada </a:t>
            </a:r>
            <a:endParaRPr lang="es-AR" sz="1400" dirty="0">
              <a:solidFill>
                <a:srgbClr val="FF0000"/>
              </a:solidFill>
            </a:endParaRPr>
          </a:p>
        </p:txBody>
      </p:sp>
      <p:sp>
        <p:nvSpPr>
          <p:cNvPr id="14" name="Rectángulo 13"/>
          <p:cNvSpPr/>
          <p:nvPr/>
        </p:nvSpPr>
        <p:spPr>
          <a:xfrm>
            <a:off x="4954648" y="4254522"/>
            <a:ext cx="1527982" cy="307777"/>
          </a:xfrm>
          <a:prstGeom prst="rect">
            <a:avLst/>
          </a:prstGeom>
          <a:noFill/>
        </p:spPr>
        <p:txBody>
          <a:bodyPr wrap="none">
            <a:spAutoFit/>
          </a:bodyPr>
          <a:lstStyle/>
          <a:p>
            <a:r>
              <a:rPr lang="es-AR" sz="1400" dirty="0" smtClean="0">
                <a:solidFill>
                  <a:srgbClr val="FF0000"/>
                </a:solidFill>
              </a:rPr>
              <a:t>Señal Portadora </a:t>
            </a:r>
            <a:endParaRPr lang="es-AR" sz="1400" dirty="0">
              <a:solidFill>
                <a:srgbClr val="FF0000"/>
              </a:solidFill>
            </a:endParaRPr>
          </a:p>
        </p:txBody>
      </p:sp>
      <p:sp>
        <p:nvSpPr>
          <p:cNvPr id="15" name="Rectángulo 14"/>
          <p:cNvSpPr/>
          <p:nvPr/>
        </p:nvSpPr>
        <p:spPr>
          <a:xfrm>
            <a:off x="7783540" y="3484535"/>
            <a:ext cx="2669321" cy="307777"/>
          </a:xfrm>
          <a:prstGeom prst="rect">
            <a:avLst/>
          </a:prstGeom>
          <a:noFill/>
        </p:spPr>
        <p:txBody>
          <a:bodyPr wrap="none">
            <a:spAutoFit/>
          </a:bodyPr>
          <a:lstStyle/>
          <a:p>
            <a:r>
              <a:rPr lang="es-AR" sz="1400" dirty="0" smtClean="0">
                <a:solidFill>
                  <a:srgbClr val="FF0000"/>
                </a:solidFill>
              </a:rPr>
              <a:t>Señal Muestreada Resultante</a:t>
            </a:r>
            <a:endParaRPr lang="es-AR" sz="1400" dirty="0">
              <a:solidFill>
                <a:srgbClr val="FF0000"/>
              </a:solidFill>
            </a:endParaRPr>
          </a:p>
        </p:txBody>
      </p:sp>
      <p:sp>
        <p:nvSpPr>
          <p:cNvPr id="16" name="Rectángulo 15"/>
          <p:cNvSpPr/>
          <p:nvPr/>
        </p:nvSpPr>
        <p:spPr>
          <a:xfrm>
            <a:off x="8354207" y="4682030"/>
            <a:ext cx="2896167" cy="1200329"/>
          </a:xfrm>
          <a:prstGeom prst="rect">
            <a:avLst/>
          </a:prstGeom>
          <a:noFill/>
          <a:ln w="28575">
            <a:solidFill>
              <a:srgbClr val="009900"/>
            </a:solidFill>
          </a:ln>
        </p:spPr>
        <p:txBody>
          <a:bodyPr wrap="square">
            <a:spAutoFit/>
          </a:bodyPr>
          <a:lstStyle/>
          <a:p>
            <a:pPr algn="just"/>
            <a:r>
              <a:rPr lang="es-AR" sz="1800" dirty="0" smtClean="0">
                <a:solidFill>
                  <a:srgbClr val="008000"/>
                </a:solidFill>
                <a:latin typeface="Arial Narrow" panose="020B0606020202030204" pitchFamily="34" charset="0"/>
              </a:rPr>
              <a:t>El procedimiento de muestreo de una señal en tiempo continuo, es un proceso de modulación digital.</a:t>
            </a:r>
            <a:endParaRPr lang="es-AR" sz="1800" dirty="0">
              <a:solidFill>
                <a:srgbClr val="008000"/>
              </a:solidFill>
              <a:latin typeface="Arial Narrow" panose="020B0606020202030204" pitchFamily="34" charset="0"/>
            </a:endParaRPr>
          </a:p>
        </p:txBody>
      </p:sp>
    </p:spTree>
    <p:custDataLst>
      <p:tags r:id="rId2"/>
    </p:custDataLst>
    <p:extLst>
      <p:ext uri="{BB962C8B-B14F-4D97-AF65-F5344CB8AC3E}">
        <p14:creationId xmlns:p14="http://schemas.microsoft.com/office/powerpoint/2010/main" val="38047548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227738" y="151559"/>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9465" name="Text Box 9"/>
          <p:cNvSpPr txBox="1">
            <a:spLocks noChangeArrowheads="1"/>
          </p:cNvSpPr>
          <p:nvPr/>
        </p:nvSpPr>
        <p:spPr bwMode="auto">
          <a:xfrm>
            <a:off x="610869" y="929663"/>
            <a:ext cx="113125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000" dirty="0" smtClean="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rPr>
              <a:t>El tren de impulsos a la salida del muestreador, puede representarse por la siguiente sumatoria infinita</a:t>
            </a:r>
            <a:endParaRPr lang="es-AR" sz="20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4916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213" y="1521190"/>
            <a:ext cx="3296800" cy="20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val="2326488807"/>
              </p:ext>
            </p:extLst>
          </p:nvPr>
        </p:nvGraphicFramePr>
        <p:xfrm>
          <a:off x="4946198" y="1712727"/>
          <a:ext cx="6717915" cy="1718536"/>
        </p:xfrm>
        <a:graphic>
          <a:graphicData uri="http://schemas.openxmlformats.org/presentationml/2006/ole">
            <mc:AlternateContent xmlns:mc="http://schemas.openxmlformats.org/markup-compatibility/2006">
              <mc:Choice xmlns:v="urn:schemas-microsoft-com:vml" Requires="v">
                <p:oleObj spid="_x0000_s50278" name="Equation" r:id="rId6" imgW="3530520" imgH="901440" progId="Equation.DSMT4">
                  <p:embed/>
                </p:oleObj>
              </mc:Choice>
              <mc:Fallback>
                <p:oleObj name="Equation" r:id="rId6" imgW="3530520" imgH="901440" progId="Equation.DSMT4">
                  <p:embed/>
                  <p:pic>
                    <p:nvPicPr>
                      <p:cNvPr id="0" name="Picture 41"/>
                      <p:cNvPicPr>
                        <a:picLocks noChangeAspect="1" noChangeArrowheads="1"/>
                      </p:cNvPicPr>
                      <p:nvPr/>
                    </p:nvPicPr>
                    <p:blipFill>
                      <a:blip r:embed="rId7"/>
                      <a:srcRect/>
                      <a:stretch>
                        <a:fillRect/>
                      </a:stretch>
                    </p:blipFill>
                    <p:spPr bwMode="auto">
                      <a:xfrm>
                        <a:off x="4946198" y="1712727"/>
                        <a:ext cx="6717915" cy="1718536"/>
                      </a:xfrm>
                      <a:prstGeom prst="rect">
                        <a:avLst/>
                      </a:prstGeom>
                      <a:noFill/>
                      <a:extLst/>
                    </p:spPr>
                  </p:pic>
                </p:oleObj>
              </mc:Fallback>
            </mc:AlternateContent>
          </a:graphicData>
        </a:graphic>
      </p:graphicFrame>
      <p:pic>
        <p:nvPicPr>
          <p:cNvPr id="50181" name="Picture 5"/>
          <p:cNvPicPr>
            <a:picLocks noChangeAspect="1" noChangeArrowheads="1"/>
          </p:cNvPicPr>
          <p:nvPr/>
        </p:nvPicPr>
        <p:blipFill>
          <a:blip r:embed="rId8" cstate="print">
            <a:duotone>
              <a:prstClr val="black"/>
              <a:srgbClr val="009900">
                <a:tint val="45000"/>
                <a:satMod val="400000"/>
              </a:srgbClr>
            </a:duotone>
            <a:extLst>
              <a:ext uri="{28A0092B-C50C-407E-A947-70E740481C1C}">
                <a14:useLocalDpi xmlns:a14="http://schemas.microsoft.com/office/drawing/2010/main" val="0"/>
              </a:ext>
            </a:extLst>
          </a:blip>
          <a:srcRect/>
          <a:stretch>
            <a:fillRect/>
          </a:stretch>
        </p:blipFill>
        <p:spPr bwMode="auto">
          <a:xfrm>
            <a:off x="786213" y="3941836"/>
            <a:ext cx="5195002" cy="223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2"/>
          <p:cNvSpPr>
            <a:spLocks noChangeArrowheads="1"/>
          </p:cNvSpPr>
          <p:nvPr/>
        </p:nvSpPr>
        <p:spPr bwMode="auto">
          <a:xfrm>
            <a:off x="6350923" y="4092590"/>
            <a:ext cx="5388004" cy="1818370"/>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dirty="0" smtClean="0">
                <a:solidFill>
                  <a:srgbClr val="FF3300"/>
                </a:solidFill>
                <a:effectLst>
                  <a:outerShdw blurRad="38100" dist="38100" dir="2700000" algn="tl">
                    <a:srgbClr val="000000"/>
                  </a:outerShdw>
                </a:effectLst>
              </a:rPr>
              <a:t>El Muestreador puede ser considerado como un Modulador de Amplitud de Pulsos </a:t>
            </a:r>
          </a:p>
          <a:p>
            <a:pPr>
              <a:defRPr/>
            </a:pPr>
            <a:r>
              <a:rPr lang="es-AR" sz="2400" dirty="0" smtClean="0">
                <a:solidFill>
                  <a:srgbClr val="FF3300"/>
                </a:solidFill>
                <a:effectLst>
                  <a:outerShdw blurRad="38100" dist="38100" dir="2700000" algn="tl">
                    <a:srgbClr val="000000"/>
                  </a:outerShdw>
                </a:effectLst>
              </a:rPr>
              <a:t>(PAM, de sus siglas en inglés)</a:t>
            </a:r>
            <a:endParaRPr lang="es-AR" sz="2400" dirty="0">
              <a:solidFill>
                <a:srgbClr val="FF3300"/>
              </a:solidFill>
              <a:effectLst>
                <a:outerShdw blurRad="38100" dist="38100" dir="2700000" algn="tl">
                  <a:srgbClr val="000000"/>
                </a:outerShdw>
              </a:effectLst>
            </a:endParaRPr>
          </a:p>
        </p:txBody>
      </p:sp>
    </p:spTree>
    <p:custDataLst>
      <p:tags r:id="rId2"/>
    </p:custDataLst>
    <p:extLst>
      <p:ext uri="{BB962C8B-B14F-4D97-AF65-F5344CB8AC3E}">
        <p14:creationId xmlns:p14="http://schemas.microsoft.com/office/powerpoint/2010/main" val="15368049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76463" y="180248"/>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9465" name="Text Box 9"/>
          <p:cNvSpPr txBox="1">
            <a:spLocks noChangeArrowheads="1"/>
          </p:cNvSpPr>
          <p:nvPr/>
        </p:nvSpPr>
        <p:spPr bwMode="auto">
          <a:xfrm>
            <a:off x="208478" y="1110984"/>
            <a:ext cx="5435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200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pPr algn="l"/>
            <a:r>
              <a:rPr lang="es-AR" sz="2400" u="sng" dirty="0"/>
              <a:t>Reconstrucción de Señales Muestreadas</a:t>
            </a:r>
          </a:p>
        </p:txBody>
      </p:sp>
      <p:graphicFrame>
        <p:nvGraphicFramePr>
          <p:cNvPr id="4" name="3 Objeto"/>
          <p:cNvGraphicFramePr>
            <a:graphicFrameLocks noChangeAspect="1"/>
          </p:cNvGraphicFramePr>
          <p:nvPr>
            <p:extLst>
              <p:ext uri="{D42A27DB-BD31-4B8C-83A1-F6EECF244321}">
                <p14:modId xmlns:p14="http://schemas.microsoft.com/office/powerpoint/2010/main" val="75244125"/>
              </p:ext>
            </p:extLst>
          </p:nvPr>
        </p:nvGraphicFramePr>
        <p:xfrm>
          <a:off x="1589693" y="3606281"/>
          <a:ext cx="2938462" cy="902780"/>
        </p:xfrm>
        <a:graphic>
          <a:graphicData uri="http://schemas.openxmlformats.org/presentationml/2006/ole">
            <mc:AlternateContent xmlns:mc="http://schemas.openxmlformats.org/markup-compatibility/2006">
              <mc:Choice xmlns:v="urn:schemas-microsoft-com:vml" Requires="v">
                <p:oleObj spid="_x0000_s51481" name="Equation" r:id="rId5" imgW="1409400" imgH="431640" progId="">
                  <p:embed/>
                </p:oleObj>
              </mc:Choice>
              <mc:Fallback>
                <p:oleObj name="Equation" r:id="rId5" imgW="1409400" imgH="431640" progId="">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693" y="3606281"/>
                        <a:ext cx="2938462" cy="902780"/>
                      </a:xfrm>
                      <a:prstGeom prst="rect">
                        <a:avLst/>
                      </a:prstGeom>
                      <a:noFill/>
                      <a:extLst/>
                    </p:spPr>
                  </p:pic>
                </p:oleObj>
              </mc:Fallback>
            </mc:AlternateContent>
          </a:graphicData>
        </a:graphic>
      </p:graphicFrame>
      <p:graphicFrame>
        <p:nvGraphicFramePr>
          <p:cNvPr id="9" name="1 Objeto"/>
          <p:cNvGraphicFramePr>
            <a:graphicFrameLocks noChangeAspect="1"/>
          </p:cNvGraphicFramePr>
          <p:nvPr>
            <p:extLst>
              <p:ext uri="{D42A27DB-BD31-4B8C-83A1-F6EECF244321}">
                <p14:modId xmlns:p14="http://schemas.microsoft.com/office/powerpoint/2010/main" val="1776562238"/>
              </p:ext>
            </p:extLst>
          </p:nvPr>
        </p:nvGraphicFramePr>
        <p:xfrm>
          <a:off x="1589693" y="2274979"/>
          <a:ext cx="9963336" cy="503472"/>
        </p:xfrm>
        <a:graphic>
          <a:graphicData uri="http://schemas.openxmlformats.org/presentationml/2006/ole">
            <mc:AlternateContent xmlns:mc="http://schemas.openxmlformats.org/markup-compatibility/2006">
              <mc:Choice xmlns:v="urn:schemas-microsoft-com:vml" Requires="v">
                <p:oleObj spid="_x0000_s51482" name="Equation" r:id="rId7" imgW="4520880" imgH="228600" progId="Equation.DSMT4">
                  <p:embed/>
                </p:oleObj>
              </mc:Choice>
              <mc:Fallback>
                <p:oleObj name="Equation" r:id="rId7" imgW="4520880" imgH="228600" progId="Equation.DSMT4">
                  <p:embed/>
                  <p:pic>
                    <p:nvPicPr>
                      <p:cNvPr id="0" name=""/>
                      <p:cNvPicPr>
                        <a:picLocks noChangeAspect="1" noChangeArrowheads="1"/>
                      </p:cNvPicPr>
                      <p:nvPr/>
                    </p:nvPicPr>
                    <p:blipFill>
                      <a:blip r:embed="rId8"/>
                      <a:srcRect/>
                      <a:stretch>
                        <a:fillRect/>
                      </a:stretch>
                    </p:blipFill>
                    <p:spPr bwMode="auto">
                      <a:xfrm>
                        <a:off x="1589693" y="2274979"/>
                        <a:ext cx="9963336" cy="503472"/>
                      </a:xfrm>
                      <a:prstGeom prst="rect">
                        <a:avLst/>
                      </a:prstGeom>
                      <a:noFill/>
                      <a:extLst/>
                    </p:spPr>
                  </p:pic>
                </p:oleObj>
              </mc:Fallback>
            </mc:AlternateContent>
          </a:graphicData>
        </a:graphic>
      </p:graphicFrame>
      <p:graphicFrame>
        <p:nvGraphicFramePr>
          <p:cNvPr id="12" name="1 Objeto"/>
          <p:cNvGraphicFramePr>
            <a:graphicFrameLocks noChangeAspect="1"/>
          </p:cNvGraphicFramePr>
          <p:nvPr>
            <p:extLst>
              <p:ext uri="{D42A27DB-BD31-4B8C-83A1-F6EECF244321}">
                <p14:modId xmlns:p14="http://schemas.microsoft.com/office/powerpoint/2010/main" val="3728675584"/>
              </p:ext>
            </p:extLst>
          </p:nvPr>
        </p:nvGraphicFramePr>
        <p:xfrm>
          <a:off x="1558925" y="3006725"/>
          <a:ext cx="7224713" cy="508000"/>
        </p:xfrm>
        <a:graphic>
          <a:graphicData uri="http://schemas.openxmlformats.org/presentationml/2006/ole">
            <mc:AlternateContent xmlns:mc="http://schemas.openxmlformats.org/markup-compatibility/2006">
              <mc:Choice xmlns:v="urn:schemas-microsoft-com:vml" Requires="v">
                <p:oleObj spid="_x0000_s51483" name="Equation" r:id="rId9" imgW="3060360" imgH="215640" progId="Equation.DSMT4">
                  <p:embed/>
                </p:oleObj>
              </mc:Choice>
              <mc:Fallback>
                <p:oleObj name="Equation" r:id="rId9" imgW="3060360" imgH="215640" progId="Equation.DSMT4">
                  <p:embed/>
                  <p:pic>
                    <p:nvPicPr>
                      <p:cNvPr id="0" name=""/>
                      <p:cNvPicPr>
                        <a:picLocks noChangeAspect="1" noChangeArrowheads="1"/>
                      </p:cNvPicPr>
                      <p:nvPr/>
                    </p:nvPicPr>
                    <p:blipFill>
                      <a:blip r:embed="rId10"/>
                      <a:srcRect/>
                      <a:stretch>
                        <a:fillRect/>
                      </a:stretch>
                    </p:blipFill>
                    <p:spPr bwMode="auto">
                      <a:xfrm>
                        <a:off x="1558925" y="3006725"/>
                        <a:ext cx="7224713" cy="508000"/>
                      </a:xfrm>
                      <a:prstGeom prst="rect">
                        <a:avLst/>
                      </a:prstGeom>
                      <a:noFill/>
                      <a:extLst/>
                    </p:spPr>
                  </p:pic>
                </p:oleObj>
              </mc:Fallback>
            </mc:AlternateContent>
          </a:graphicData>
        </a:graphic>
      </p:graphicFrame>
      <p:sp>
        <p:nvSpPr>
          <p:cNvPr id="13" name="Text Box 9"/>
          <p:cNvSpPr txBox="1">
            <a:spLocks noChangeArrowheads="1"/>
          </p:cNvSpPr>
          <p:nvPr/>
        </p:nvSpPr>
        <p:spPr bwMode="auto">
          <a:xfrm>
            <a:off x="208477" y="1678163"/>
            <a:ext cx="91765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r>
              <a:rPr lang="es-AR" sz="2200" b="0" dirty="0"/>
              <a:t>Aplicándose la Transformada de Laplace  a la señal muestreada, </a:t>
            </a:r>
            <a:r>
              <a:rPr lang="es-AR" sz="2200" b="0" i="1" dirty="0"/>
              <a:t>f*</a:t>
            </a:r>
            <a:r>
              <a:rPr lang="es-AR" sz="2200" b="0" dirty="0"/>
              <a:t>(</a:t>
            </a:r>
            <a:r>
              <a:rPr lang="es-AR" sz="2200" b="0" i="1" dirty="0"/>
              <a:t>t</a:t>
            </a:r>
            <a:r>
              <a:rPr lang="es-AR" sz="2200" b="0" dirty="0"/>
              <a:t>) se tiene:</a:t>
            </a:r>
          </a:p>
        </p:txBody>
      </p:sp>
      <p:sp>
        <p:nvSpPr>
          <p:cNvPr id="14" name="Text Box 9"/>
          <p:cNvSpPr txBox="1">
            <a:spLocks noChangeArrowheads="1"/>
          </p:cNvSpPr>
          <p:nvPr/>
        </p:nvSpPr>
        <p:spPr bwMode="auto">
          <a:xfrm>
            <a:off x="208477" y="4597338"/>
            <a:ext cx="81456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b="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r>
              <a:rPr lang="es-AR" dirty="0"/>
              <a:t>Usando la transformación de variable </a:t>
            </a:r>
            <a:r>
              <a:rPr lang="es-AR" dirty="0" smtClean="0"/>
              <a:t>compleja                    se tiene que: </a:t>
            </a:r>
            <a:endParaRPr lang="es-AR" dirty="0"/>
          </a:p>
        </p:txBody>
      </p:sp>
      <p:graphicFrame>
        <p:nvGraphicFramePr>
          <p:cNvPr id="15" name="3 Objeto"/>
          <p:cNvGraphicFramePr>
            <a:graphicFrameLocks noChangeAspect="1"/>
          </p:cNvGraphicFramePr>
          <p:nvPr>
            <p:extLst>
              <p:ext uri="{D42A27DB-BD31-4B8C-83A1-F6EECF244321}">
                <p14:modId xmlns:p14="http://schemas.microsoft.com/office/powerpoint/2010/main" val="1525417559"/>
              </p:ext>
            </p:extLst>
          </p:nvPr>
        </p:nvGraphicFramePr>
        <p:xfrm>
          <a:off x="5247247" y="4545273"/>
          <a:ext cx="927100" cy="423862"/>
        </p:xfrm>
        <a:graphic>
          <a:graphicData uri="http://schemas.openxmlformats.org/presentationml/2006/ole">
            <mc:AlternateContent xmlns:mc="http://schemas.openxmlformats.org/markup-compatibility/2006">
              <mc:Choice xmlns:v="urn:schemas-microsoft-com:vml" Requires="v">
                <p:oleObj spid="_x0000_s51484" name="Equation" r:id="rId11" imgW="444240" imgH="203040" progId="Equation.DSMT4">
                  <p:embed/>
                </p:oleObj>
              </mc:Choice>
              <mc:Fallback>
                <p:oleObj name="Equation" r:id="rId11" imgW="444240" imgH="203040" progId="Equation.DSMT4">
                  <p:embed/>
                  <p:pic>
                    <p:nvPicPr>
                      <p:cNvPr id="0" name=""/>
                      <p:cNvPicPr>
                        <a:picLocks noChangeAspect="1" noChangeArrowheads="1"/>
                      </p:cNvPicPr>
                      <p:nvPr/>
                    </p:nvPicPr>
                    <p:blipFill>
                      <a:blip r:embed="rId12"/>
                      <a:srcRect/>
                      <a:stretch>
                        <a:fillRect/>
                      </a:stretch>
                    </p:blipFill>
                    <p:spPr bwMode="auto">
                      <a:xfrm>
                        <a:off x="5247247" y="4545273"/>
                        <a:ext cx="927100" cy="423862"/>
                      </a:xfrm>
                      <a:prstGeom prst="rect">
                        <a:avLst/>
                      </a:prstGeom>
                      <a:noFill/>
                      <a:extLst/>
                    </p:spPr>
                  </p:pic>
                </p:oleObj>
              </mc:Fallback>
            </mc:AlternateContent>
          </a:graphicData>
        </a:graphic>
      </p:graphicFrame>
      <p:graphicFrame>
        <p:nvGraphicFramePr>
          <p:cNvPr id="16" name="3 Objeto"/>
          <p:cNvGraphicFramePr>
            <a:graphicFrameLocks noChangeAspect="1"/>
          </p:cNvGraphicFramePr>
          <p:nvPr>
            <p:extLst>
              <p:ext uri="{D42A27DB-BD31-4B8C-83A1-F6EECF244321}">
                <p14:modId xmlns:p14="http://schemas.microsoft.com/office/powerpoint/2010/main" val="508609002"/>
              </p:ext>
            </p:extLst>
          </p:nvPr>
        </p:nvGraphicFramePr>
        <p:xfrm>
          <a:off x="7893594" y="4345593"/>
          <a:ext cx="3706813" cy="903288"/>
        </p:xfrm>
        <a:graphic>
          <a:graphicData uri="http://schemas.openxmlformats.org/presentationml/2006/ole">
            <mc:AlternateContent xmlns:mc="http://schemas.openxmlformats.org/markup-compatibility/2006">
              <mc:Choice xmlns:v="urn:schemas-microsoft-com:vml" Requires="v">
                <p:oleObj spid="_x0000_s51485" name="Equation" r:id="rId13" imgW="1777680" imgH="431640" progId="Equation.DSMT4">
                  <p:embed/>
                </p:oleObj>
              </mc:Choice>
              <mc:Fallback>
                <p:oleObj name="Equation" r:id="rId13" imgW="1777680" imgH="431640" progId="Equation.DSMT4">
                  <p:embed/>
                  <p:pic>
                    <p:nvPicPr>
                      <p:cNvPr id="0" name=""/>
                      <p:cNvPicPr>
                        <a:picLocks noChangeAspect="1" noChangeArrowheads="1"/>
                      </p:cNvPicPr>
                      <p:nvPr/>
                    </p:nvPicPr>
                    <p:blipFill>
                      <a:blip r:embed="rId14"/>
                      <a:srcRect/>
                      <a:stretch>
                        <a:fillRect/>
                      </a:stretch>
                    </p:blipFill>
                    <p:spPr bwMode="auto">
                      <a:xfrm>
                        <a:off x="7893594" y="4345593"/>
                        <a:ext cx="3706813" cy="903288"/>
                      </a:xfrm>
                      <a:prstGeom prst="rect">
                        <a:avLst/>
                      </a:prstGeom>
                      <a:noFill/>
                      <a:ln>
                        <a:solidFill>
                          <a:srgbClr val="FF0000"/>
                        </a:solidFill>
                      </a:ln>
                      <a:extLst/>
                    </p:spPr>
                  </p:pic>
                </p:oleObj>
              </mc:Fallback>
            </mc:AlternateContent>
          </a:graphicData>
        </a:graphic>
      </p:graphicFrame>
      <p:sp>
        <p:nvSpPr>
          <p:cNvPr id="17" name="Text Box 9"/>
          <p:cNvSpPr txBox="1">
            <a:spLocks noChangeArrowheads="1"/>
          </p:cNvSpPr>
          <p:nvPr/>
        </p:nvSpPr>
        <p:spPr bwMode="auto">
          <a:xfrm>
            <a:off x="208477" y="5500626"/>
            <a:ext cx="11088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000" b="0">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r>
              <a:rPr lang="es-AR" dirty="0" smtClean="0"/>
              <a:t>Se obtiene así la Transformada </a:t>
            </a:r>
            <a:r>
              <a:rPr lang="es-AR" i="1" dirty="0" smtClean="0"/>
              <a:t>Z</a:t>
            </a:r>
            <a:r>
              <a:rPr lang="es-AR" dirty="0" smtClean="0"/>
              <a:t> de la secuencia numérica a intervalos discretos </a:t>
            </a:r>
            <a:r>
              <a:rPr lang="es-AR" i="1" dirty="0" smtClean="0"/>
              <a:t>f</a:t>
            </a:r>
            <a:r>
              <a:rPr lang="es-AR" dirty="0" smtClean="0"/>
              <a:t>(0); </a:t>
            </a:r>
            <a:r>
              <a:rPr lang="es-AR" i="1" dirty="0" smtClean="0"/>
              <a:t>f</a:t>
            </a:r>
            <a:r>
              <a:rPr lang="es-AR" dirty="0" smtClean="0"/>
              <a:t>(</a:t>
            </a:r>
            <a:r>
              <a:rPr lang="es-AR" i="1" dirty="0" smtClean="0"/>
              <a:t>T</a:t>
            </a:r>
            <a:r>
              <a:rPr lang="es-AR" dirty="0" smtClean="0"/>
              <a:t>); </a:t>
            </a:r>
            <a:r>
              <a:rPr lang="es-AR" i="1" dirty="0" smtClean="0"/>
              <a:t>f</a:t>
            </a:r>
            <a:r>
              <a:rPr lang="es-AR" dirty="0" smtClean="0"/>
              <a:t>(2</a:t>
            </a:r>
            <a:r>
              <a:rPr lang="es-AR" i="1" dirty="0" smtClean="0"/>
              <a:t>T</a:t>
            </a:r>
            <a:r>
              <a:rPr lang="es-AR" dirty="0" smtClean="0"/>
              <a:t>);…</a:t>
            </a:r>
            <a:endParaRPr lang="es-AR" dirty="0"/>
          </a:p>
        </p:txBody>
      </p:sp>
    </p:spTree>
    <p:custDataLst>
      <p:tags r:id="rId2"/>
    </p:custDataLst>
    <p:extLst>
      <p:ext uri="{BB962C8B-B14F-4D97-AF65-F5344CB8AC3E}">
        <p14:creationId xmlns:p14="http://schemas.microsoft.com/office/powerpoint/2010/main" val="2043449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76463" y="180248"/>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9465" name="Text Box 9"/>
          <p:cNvSpPr txBox="1">
            <a:spLocks noChangeArrowheads="1"/>
          </p:cNvSpPr>
          <p:nvPr/>
        </p:nvSpPr>
        <p:spPr bwMode="auto">
          <a:xfrm>
            <a:off x="183540" y="886541"/>
            <a:ext cx="5435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400" u="sng">
                <a:solidFill>
                  <a:srgbClr val="0000FF"/>
                </a:solidFill>
                <a:effectLst>
                  <a:outerShdw blurRad="38100" dist="38100" dir="2700000" algn="tl">
                    <a:srgbClr val="C0C0C0"/>
                  </a:outerShdw>
                </a:effectLst>
                <a:latin typeface="Times New Roman" panose="02020603050405020304" pitchFamily="18" charset="0"/>
                <a:cs typeface="Times New Roman" pitchFamily="18" charset="0"/>
              </a:defRPr>
            </a:lvl1pPr>
          </a:lstStyle>
          <a:p>
            <a:r>
              <a:rPr lang="es-AR" dirty="0"/>
              <a:t>Reconstrucción de Señales Muestreadas</a:t>
            </a:r>
          </a:p>
        </p:txBody>
      </p:sp>
      <p:pic>
        <p:nvPicPr>
          <p:cNvPr id="5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2491" y="5004364"/>
            <a:ext cx="5383302" cy="163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9"/>
          <p:cNvSpPr txBox="1">
            <a:spLocks noChangeArrowheads="1"/>
          </p:cNvSpPr>
          <p:nvPr/>
        </p:nvSpPr>
        <p:spPr bwMode="auto">
          <a:xfrm>
            <a:off x="219468" y="1427021"/>
            <a:ext cx="11693409" cy="1107996"/>
          </a:xfrm>
          <a:prstGeom prst="rect">
            <a:avLst/>
          </a:prstGeom>
          <a:solidFill>
            <a:schemeClr val="bg2"/>
          </a:solidFill>
          <a:ln>
            <a:noFill/>
          </a:ln>
          <a:effectLst/>
          <a:extLst/>
        </p:spPr>
        <p:txBody>
          <a:bodyPr wrap="square">
            <a:spAutoFit/>
          </a:bodyPr>
          <a:lstStyle/>
          <a:p>
            <a:pPr algn="just">
              <a:spcBef>
                <a:spcPct val="50000"/>
              </a:spcBef>
              <a:defRPr/>
            </a:pPr>
            <a:r>
              <a:rPr lang="es-AR" sz="2200" dirty="0" smtClean="0">
                <a:solidFill>
                  <a:srgbClr val="0070C0"/>
                </a:solidFill>
                <a:latin typeface="Times New Roman" panose="02020603050405020304" pitchFamily="18" charset="0"/>
                <a:cs typeface="Times New Roman" panose="02020603050405020304" pitchFamily="18" charset="0"/>
              </a:rPr>
              <a:t>El retenedor de datos es un proceso de generación de una señal de tiempo continuo con valores finitos, que llamaremos </a:t>
            </a:r>
            <a:r>
              <a:rPr lang="es-AR" sz="2200" i="1" dirty="0" smtClean="0">
                <a:solidFill>
                  <a:srgbClr val="0070C0"/>
                </a:solidFill>
                <a:latin typeface="Times New Roman" panose="02020603050405020304" pitchFamily="18" charset="0"/>
                <a:cs typeface="Times New Roman" panose="02020603050405020304" pitchFamily="18" charset="0"/>
              </a:rPr>
              <a:t>h</a:t>
            </a:r>
            <a:r>
              <a:rPr lang="es-AR" sz="2200" dirty="0" smtClean="0">
                <a:solidFill>
                  <a:srgbClr val="0070C0"/>
                </a:solidFill>
                <a:latin typeface="Times New Roman" panose="02020603050405020304" pitchFamily="18" charset="0"/>
                <a:cs typeface="Times New Roman" panose="02020603050405020304" pitchFamily="18" charset="0"/>
              </a:rPr>
              <a:t>(</a:t>
            </a:r>
            <a:r>
              <a:rPr lang="es-AR" sz="2200" i="1" dirty="0" smtClean="0">
                <a:solidFill>
                  <a:srgbClr val="0070C0"/>
                </a:solidFill>
                <a:latin typeface="Times New Roman" panose="02020603050405020304" pitchFamily="18" charset="0"/>
                <a:cs typeface="Times New Roman" panose="02020603050405020304" pitchFamily="18" charset="0"/>
              </a:rPr>
              <a:t>t</a:t>
            </a:r>
            <a:r>
              <a:rPr lang="es-AR" sz="2200" dirty="0" smtClean="0">
                <a:solidFill>
                  <a:srgbClr val="0070C0"/>
                </a:solidFill>
                <a:latin typeface="Times New Roman" panose="02020603050405020304" pitchFamily="18" charset="0"/>
                <a:cs typeface="Times New Roman" panose="02020603050405020304" pitchFamily="18" charset="0"/>
              </a:rPr>
              <a:t>), a partir de una secuencia de valores de tiempo discreto </a:t>
            </a:r>
            <a:r>
              <a:rPr lang="es-AR" sz="2200" i="1" dirty="0" smtClean="0">
                <a:solidFill>
                  <a:srgbClr val="0070C0"/>
                </a:solidFill>
                <a:latin typeface="Times New Roman" panose="02020603050405020304" pitchFamily="18" charset="0"/>
                <a:cs typeface="Times New Roman" panose="02020603050405020304" pitchFamily="18" charset="0"/>
              </a:rPr>
              <a:t>f</a:t>
            </a:r>
            <a:r>
              <a:rPr lang="es-AR" sz="2200" dirty="0" smtClean="0">
                <a:solidFill>
                  <a:srgbClr val="0070C0"/>
                </a:solidFill>
                <a:latin typeface="Times New Roman" panose="02020603050405020304" pitchFamily="18" charset="0"/>
                <a:cs typeface="Times New Roman" panose="02020603050405020304" pitchFamily="18" charset="0"/>
              </a:rPr>
              <a:t>(</a:t>
            </a:r>
            <a:r>
              <a:rPr lang="es-AR" sz="2200" i="1" dirty="0" err="1" smtClean="0">
                <a:solidFill>
                  <a:srgbClr val="0070C0"/>
                </a:solidFill>
                <a:latin typeface="Times New Roman" panose="02020603050405020304" pitchFamily="18" charset="0"/>
                <a:cs typeface="Times New Roman" panose="02020603050405020304" pitchFamily="18" charset="0"/>
              </a:rPr>
              <a:t>kT</a:t>
            </a:r>
            <a:r>
              <a:rPr lang="es-AR" sz="2200" dirty="0">
                <a:solidFill>
                  <a:srgbClr val="0070C0"/>
                </a:solidFill>
                <a:latin typeface="Times New Roman" panose="02020603050405020304" pitchFamily="18" charset="0"/>
                <a:cs typeface="Times New Roman" panose="02020603050405020304" pitchFamily="18" charset="0"/>
              </a:rPr>
              <a:t>). Esta señal </a:t>
            </a:r>
            <a:r>
              <a:rPr lang="es-AR" sz="2200" i="1" dirty="0">
                <a:solidFill>
                  <a:srgbClr val="0070C0"/>
                </a:solidFill>
                <a:latin typeface="Times New Roman" panose="02020603050405020304" pitchFamily="18" charset="0"/>
                <a:cs typeface="Times New Roman" panose="02020603050405020304" pitchFamily="18" charset="0"/>
              </a:rPr>
              <a:t>h</a:t>
            </a:r>
            <a:r>
              <a:rPr lang="es-AR" sz="2200" dirty="0">
                <a:solidFill>
                  <a:srgbClr val="0070C0"/>
                </a:solidFill>
                <a:latin typeface="Times New Roman" panose="02020603050405020304" pitchFamily="18" charset="0"/>
                <a:cs typeface="Times New Roman" panose="02020603050405020304" pitchFamily="18" charset="0"/>
              </a:rPr>
              <a:t>(</a:t>
            </a:r>
            <a:r>
              <a:rPr lang="es-AR" sz="2200" i="1" dirty="0">
                <a:solidFill>
                  <a:srgbClr val="0070C0"/>
                </a:solidFill>
                <a:latin typeface="Times New Roman" panose="02020603050405020304" pitchFamily="18" charset="0"/>
                <a:cs typeface="Times New Roman" panose="02020603050405020304" pitchFamily="18" charset="0"/>
              </a:rPr>
              <a:t>t</a:t>
            </a:r>
            <a:r>
              <a:rPr lang="es-AR" sz="2200" dirty="0">
                <a:solidFill>
                  <a:srgbClr val="0070C0"/>
                </a:solidFill>
                <a:latin typeface="Times New Roman" panose="02020603050405020304" pitchFamily="18" charset="0"/>
                <a:cs typeface="Times New Roman" panose="02020603050405020304" pitchFamily="18" charset="0"/>
              </a:rPr>
              <a:t>)</a:t>
            </a:r>
            <a:r>
              <a:rPr lang="es-AR" sz="2200" dirty="0" smtClean="0">
                <a:solidFill>
                  <a:srgbClr val="0070C0"/>
                </a:solidFill>
                <a:latin typeface="Times New Roman" panose="02020603050405020304" pitchFamily="18" charset="0"/>
                <a:cs typeface="Times New Roman" panose="02020603050405020304" pitchFamily="18" charset="0"/>
              </a:rPr>
              <a:t>, </a:t>
            </a:r>
            <a:r>
              <a:rPr lang="es-AR" sz="2200" dirty="0">
                <a:solidFill>
                  <a:srgbClr val="0070C0"/>
                </a:solidFill>
                <a:latin typeface="Times New Roman" panose="02020603050405020304" pitchFamily="18" charset="0"/>
                <a:cs typeface="Times New Roman" panose="02020603050405020304" pitchFamily="18" charset="0"/>
              </a:rPr>
              <a:t>reproduce aproximadamente la señal aplicada al </a:t>
            </a:r>
            <a:r>
              <a:rPr lang="es-AR" sz="2200" dirty="0" smtClean="0">
                <a:solidFill>
                  <a:srgbClr val="0070C0"/>
                </a:solidFill>
                <a:latin typeface="Times New Roman" panose="02020603050405020304" pitchFamily="18" charset="0"/>
                <a:cs typeface="Times New Roman" panose="02020603050405020304" pitchFamily="18" charset="0"/>
              </a:rPr>
              <a:t>muestreador.</a:t>
            </a:r>
            <a:endParaRPr lang="es-AR" sz="2200" dirty="0">
              <a:solidFill>
                <a:srgbClr val="0070C0"/>
              </a:solidFill>
              <a:latin typeface="Times New Roman" panose="02020603050405020304" pitchFamily="18" charset="0"/>
              <a:cs typeface="Times New Roman" panose="02020603050405020304" pitchFamily="18" charset="0"/>
            </a:endParaRPr>
          </a:p>
        </p:txBody>
      </p:sp>
      <p:pic>
        <p:nvPicPr>
          <p:cNvPr id="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042" y="2858464"/>
            <a:ext cx="3296800" cy="20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2"/>
          <p:cNvSpPr>
            <a:spLocks noChangeArrowheads="1"/>
          </p:cNvSpPr>
          <p:nvPr/>
        </p:nvSpPr>
        <p:spPr bwMode="auto">
          <a:xfrm>
            <a:off x="808234" y="3003031"/>
            <a:ext cx="2498857" cy="146423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000" dirty="0" smtClean="0">
                <a:solidFill>
                  <a:srgbClr val="FF3300"/>
                </a:solidFill>
                <a:effectLst>
                  <a:outerShdw blurRad="38100" dist="38100" dir="2700000" algn="tl">
                    <a:srgbClr val="000000"/>
                  </a:outerShdw>
                </a:effectLst>
              </a:rPr>
              <a:t>La señal de salida del muestreador posee armónicos de alta frecuencia</a:t>
            </a:r>
            <a:endParaRPr lang="es-AR" sz="2000" dirty="0">
              <a:solidFill>
                <a:srgbClr val="FF3300"/>
              </a:solidFill>
              <a:effectLst>
                <a:outerShdw blurRad="38100" dist="38100" dir="2700000" algn="tl">
                  <a:srgbClr val="000000"/>
                </a:outerShdw>
              </a:effectLst>
            </a:endParaRPr>
          </a:p>
        </p:txBody>
      </p:sp>
      <p:sp>
        <p:nvSpPr>
          <p:cNvPr id="18" name="AutoShape 2"/>
          <p:cNvSpPr>
            <a:spLocks noChangeArrowheads="1"/>
          </p:cNvSpPr>
          <p:nvPr/>
        </p:nvSpPr>
        <p:spPr bwMode="auto">
          <a:xfrm>
            <a:off x="8685793" y="3003031"/>
            <a:ext cx="2498857" cy="146423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000" dirty="0" smtClean="0">
                <a:solidFill>
                  <a:srgbClr val="FF3300"/>
                </a:solidFill>
                <a:effectLst>
                  <a:outerShdw blurRad="38100" dist="38100" dir="2700000" algn="tl">
                    <a:srgbClr val="000000"/>
                  </a:outerShdw>
                </a:effectLst>
              </a:rPr>
              <a:t>Deben ser filtrados para ser aplicados a la planta</a:t>
            </a:r>
            <a:endParaRPr lang="es-AR" sz="2000" dirty="0">
              <a:solidFill>
                <a:srgbClr val="FF3300"/>
              </a:solidFill>
              <a:effectLst>
                <a:outerShdw blurRad="38100" dist="38100" dir="2700000" algn="tl">
                  <a:srgbClr val="000000"/>
                </a:outerShdw>
              </a:effectLst>
            </a:endParaRPr>
          </a:p>
        </p:txBody>
      </p:sp>
      <p:sp>
        <p:nvSpPr>
          <p:cNvPr id="2" name="Flecha derecha 1"/>
          <p:cNvSpPr/>
          <p:nvPr/>
        </p:nvSpPr>
        <p:spPr bwMode="auto">
          <a:xfrm>
            <a:off x="3611431" y="3462424"/>
            <a:ext cx="805758" cy="57036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9" name="Flecha derecha 18"/>
          <p:cNvSpPr/>
          <p:nvPr/>
        </p:nvSpPr>
        <p:spPr bwMode="auto">
          <a:xfrm>
            <a:off x="7644842" y="3462424"/>
            <a:ext cx="805758" cy="57036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0" name="AutoShape 2"/>
          <p:cNvSpPr>
            <a:spLocks noChangeArrowheads="1"/>
          </p:cNvSpPr>
          <p:nvPr/>
        </p:nvSpPr>
        <p:spPr bwMode="auto">
          <a:xfrm>
            <a:off x="808234" y="5426455"/>
            <a:ext cx="1417875" cy="1123712"/>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000" dirty="0" smtClean="0">
                <a:solidFill>
                  <a:srgbClr val="FF3300"/>
                </a:solidFill>
                <a:effectLst>
                  <a:outerShdw blurRad="38100" dist="38100" dir="2700000" algn="tl">
                    <a:srgbClr val="000000"/>
                  </a:outerShdw>
                </a:effectLst>
              </a:rPr>
              <a:t>Filtro Pasa Bajos</a:t>
            </a:r>
            <a:endParaRPr lang="es-AR" sz="2000" dirty="0">
              <a:solidFill>
                <a:srgbClr val="FF3300"/>
              </a:solidFill>
              <a:effectLst>
                <a:outerShdw blurRad="38100" dist="38100" dir="2700000" algn="tl">
                  <a:srgbClr val="000000"/>
                </a:outerShdw>
              </a:effectLst>
            </a:endParaRPr>
          </a:p>
        </p:txBody>
      </p:sp>
      <p:sp>
        <p:nvSpPr>
          <p:cNvPr id="21" name="AutoShape 2"/>
          <p:cNvSpPr>
            <a:spLocks noChangeArrowheads="1"/>
          </p:cNvSpPr>
          <p:nvPr/>
        </p:nvSpPr>
        <p:spPr bwMode="auto">
          <a:xfrm>
            <a:off x="9540768" y="5596714"/>
            <a:ext cx="1929973" cy="78319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000" dirty="0" smtClean="0">
                <a:solidFill>
                  <a:srgbClr val="FF3300"/>
                </a:solidFill>
                <a:effectLst>
                  <a:outerShdw blurRad="38100" dist="38100" dir="2700000" algn="tl">
                    <a:srgbClr val="000000"/>
                  </a:outerShdw>
                </a:effectLst>
              </a:rPr>
              <a:t>Circuito de Retención</a:t>
            </a:r>
            <a:endParaRPr lang="es-AR" sz="2000" dirty="0">
              <a:solidFill>
                <a:srgbClr val="FF3300"/>
              </a:solidFill>
              <a:effectLst>
                <a:outerShdw blurRad="38100" dist="38100" dir="2700000" algn="tl">
                  <a:srgbClr val="000000"/>
                </a:outerShdw>
              </a:effectLst>
            </a:endParaRPr>
          </a:p>
        </p:txBody>
      </p:sp>
      <p:sp>
        <p:nvSpPr>
          <p:cNvPr id="22" name="Flecha derecha 21"/>
          <p:cNvSpPr/>
          <p:nvPr/>
        </p:nvSpPr>
        <p:spPr bwMode="auto">
          <a:xfrm>
            <a:off x="2379012" y="5778713"/>
            <a:ext cx="805758" cy="57036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3" name="Flecha derecha 22"/>
          <p:cNvSpPr/>
          <p:nvPr/>
        </p:nvSpPr>
        <p:spPr bwMode="auto">
          <a:xfrm>
            <a:off x="8608262" y="5778713"/>
            <a:ext cx="805758" cy="57036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644958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04037" y="159428"/>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graphicFrame>
        <p:nvGraphicFramePr>
          <p:cNvPr id="4" name="3 Objeto"/>
          <p:cNvGraphicFramePr>
            <a:graphicFrameLocks noChangeAspect="1"/>
          </p:cNvGraphicFramePr>
          <p:nvPr>
            <p:extLst>
              <p:ext uri="{D42A27DB-BD31-4B8C-83A1-F6EECF244321}">
                <p14:modId xmlns:p14="http://schemas.microsoft.com/office/powerpoint/2010/main" val="956475004"/>
              </p:ext>
            </p:extLst>
          </p:nvPr>
        </p:nvGraphicFramePr>
        <p:xfrm>
          <a:off x="313933" y="4292695"/>
          <a:ext cx="11792350" cy="1718805"/>
        </p:xfrm>
        <a:graphic>
          <a:graphicData uri="http://schemas.openxmlformats.org/presentationml/2006/ole">
            <mc:AlternateContent xmlns:mc="http://schemas.openxmlformats.org/markup-compatibility/2006">
              <mc:Choice xmlns:v="urn:schemas-microsoft-com:vml" Requires="v">
                <p:oleObj spid="_x0000_s55441" name="Equation" r:id="rId5" imgW="6108480" imgH="888840" progId="Equation.DSMT4">
                  <p:embed/>
                </p:oleObj>
              </mc:Choice>
              <mc:Fallback>
                <p:oleObj name="Equation" r:id="rId5" imgW="6108480" imgH="888840" progId="Equation.DSMT4">
                  <p:embed/>
                  <p:pic>
                    <p:nvPicPr>
                      <p:cNvPr id="0" name="Picture 69"/>
                      <p:cNvPicPr>
                        <a:picLocks noChangeAspect="1" noChangeArrowheads="1"/>
                      </p:cNvPicPr>
                      <p:nvPr/>
                    </p:nvPicPr>
                    <p:blipFill>
                      <a:blip r:embed="rId6"/>
                      <a:srcRect/>
                      <a:stretch>
                        <a:fillRect/>
                      </a:stretch>
                    </p:blipFill>
                    <p:spPr bwMode="auto">
                      <a:xfrm>
                        <a:off x="313933" y="4292695"/>
                        <a:ext cx="11792350" cy="1718805"/>
                      </a:xfrm>
                      <a:prstGeom prst="rect">
                        <a:avLst/>
                      </a:prstGeom>
                      <a:noFill/>
                      <a:extLst/>
                    </p:spPr>
                  </p:pic>
                </p:oleObj>
              </mc:Fallback>
            </mc:AlternateContent>
          </a:graphicData>
        </a:graphic>
      </p:graphicFrame>
      <p:sp>
        <p:nvSpPr>
          <p:cNvPr id="7" name="Text Box 9"/>
          <p:cNvSpPr txBox="1">
            <a:spLocks noChangeArrowheads="1"/>
          </p:cNvSpPr>
          <p:nvPr/>
        </p:nvSpPr>
        <p:spPr bwMode="auto">
          <a:xfrm>
            <a:off x="192307" y="892867"/>
            <a:ext cx="11693409" cy="769441"/>
          </a:xfrm>
          <a:prstGeom prst="rect">
            <a:avLst/>
          </a:prstGeom>
          <a:solidFill>
            <a:schemeClr val="bg2"/>
          </a:solidFill>
          <a:ln>
            <a:noFill/>
          </a:ln>
          <a:effectLst/>
          <a:extLst/>
        </p:spPr>
        <p:txBody>
          <a:bodyPr wrap="square">
            <a:spAutoFit/>
          </a:bodyPr>
          <a:lstStyle/>
          <a:p>
            <a:pPr algn="just">
              <a:spcBef>
                <a:spcPct val="50000"/>
              </a:spcBef>
              <a:defRPr/>
            </a:pPr>
            <a:r>
              <a:rPr lang="es-AR" sz="2200" dirty="0" smtClean="0">
                <a:solidFill>
                  <a:srgbClr val="0070C0"/>
                </a:solidFill>
                <a:latin typeface="Times New Roman" panose="02020603050405020304" pitchFamily="18" charset="0"/>
                <a:cs typeface="Times New Roman" panose="02020603050405020304" pitchFamily="18" charset="0"/>
              </a:rPr>
              <a:t>Dado que es imposible recuperar una señal continua perfectamente una vez muestreada, lo que puede hacerse es aproximarla lo mejor posible.</a:t>
            </a:r>
            <a:endParaRPr lang="es-AR" sz="2200" dirty="0">
              <a:solidFill>
                <a:srgbClr val="0070C0"/>
              </a:solidFill>
              <a:latin typeface="Times New Roman" panose="02020603050405020304" pitchFamily="18" charset="0"/>
              <a:cs typeface="Times New Roman" panose="02020603050405020304" pitchFamily="18" charset="0"/>
            </a:endParaRPr>
          </a:p>
        </p:txBody>
      </p:sp>
      <p:sp>
        <p:nvSpPr>
          <p:cNvPr id="8" name="AutoShape 2"/>
          <p:cNvSpPr>
            <a:spLocks noChangeArrowheads="1"/>
          </p:cNvSpPr>
          <p:nvPr/>
        </p:nvSpPr>
        <p:spPr bwMode="auto">
          <a:xfrm>
            <a:off x="313933" y="1873350"/>
            <a:ext cx="11450156" cy="1123712"/>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000" dirty="0" smtClean="0">
                <a:solidFill>
                  <a:srgbClr val="FF3300"/>
                </a:solidFill>
              </a:rPr>
              <a:t>Este proceso de Aproximación o Reconstrucción de los Datos Muestreados, puede ser considerado como un proceso de </a:t>
            </a:r>
            <a:r>
              <a:rPr lang="es-AR" sz="2000" u="sng" dirty="0" smtClean="0">
                <a:solidFill>
                  <a:srgbClr val="FF3300"/>
                </a:solidFill>
              </a:rPr>
              <a:t>extrapolación</a:t>
            </a:r>
            <a:r>
              <a:rPr lang="es-AR" sz="2000" dirty="0" smtClean="0">
                <a:solidFill>
                  <a:srgbClr val="FF3300"/>
                </a:solidFill>
              </a:rPr>
              <a:t>, </a:t>
            </a:r>
            <a:r>
              <a:rPr lang="es-AR" sz="2000" u="sng" dirty="0" smtClean="0">
                <a:solidFill>
                  <a:srgbClr val="FF3300"/>
                </a:solidFill>
              </a:rPr>
              <a:t>basada en la información disponible en los instantes de muestreo pasados</a:t>
            </a:r>
            <a:r>
              <a:rPr lang="es-AR" sz="2000" dirty="0" smtClean="0">
                <a:solidFill>
                  <a:srgbClr val="FF3300"/>
                </a:solidFill>
              </a:rPr>
              <a:t>.</a:t>
            </a:r>
            <a:endParaRPr lang="es-AR" sz="2000" dirty="0">
              <a:solidFill>
                <a:srgbClr val="FF3300"/>
              </a:solidFill>
            </a:endParaRPr>
          </a:p>
        </p:txBody>
      </p:sp>
      <p:sp>
        <p:nvSpPr>
          <p:cNvPr id="9" name="Rectángulo 8"/>
          <p:cNvSpPr/>
          <p:nvPr/>
        </p:nvSpPr>
        <p:spPr>
          <a:xfrm>
            <a:off x="219053" y="3121917"/>
            <a:ext cx="11835889" cy="769441"/>
          </a:xfrm>
          <a:prstGeom prst="rect">
            <a:avLst/>
          </a:prstGeom>
          <a:solidFill>
            <a:schemeClr val="bg2"/>
          </a:solidFill>
          <a:ln>
            <a:noFill/>
          </a:ln>
          <a:effectLst/>
        </p:spPr>
        <p:txBody>
          <a:bodyPr wrap="square">
            <a:spAutoFit/>
          </a:bodyPr>
          <a:lstStyle/>
          <a:p>
            <a:pPr algn="just">
              <a:spcBef>
                <a:spcPct val="50000"/>
              </a:spcBef>
            </a:pPr>
            <a:r>
              <a:rPr lang="es-AR" sz="2200" b="0" dirty="0">
                <a:solidFill>
                  <a:srgbClr val="0070C0"/>
                </a:solidFill>
                <a:latin typeface="Times New Roman" panose="02020603050405020304" pitchFamily="18" charset="0"/>
                <a:cs typeface="Times New Roman" panose="02020603050405020304" pitchFamily="18" charset="0"/>
              </a:rPr>
              <a:t>La aproximación de la señal </a:t>
            </a:r>
            <a:r>
              <a:rPr lang="es-AR" sz="2200" b="0" i="1" dirty="0">
                <a:solidFill>
                  <a:srgbClr val="0070C0"/>
                </a:solidFill>
                <a:latin typeface="Times New Roman" panose="02020603050405020304" pitchFamily="18" charset="0"/>
                <a:cs typeface="Times New Roman" panose="02020603050405020304" pitchFamily="18" charset="0"/>
              </a:rPr>
              <a:t>f</a:t>
            </a:r>
            <a:r>
              <a:rPr lang="es-AR" sz="2200" b="0" dirty="0">
                <a:solidFill>
                  <a:srgbClr val="0070C0"/>
                </a:solidFill>
                <a:latin typeface="Times New Roman" panose="02020603050405020304" pitchFamily="18" charset="0"/>
                <a:cs typeface="Times New Roman" panose="02020603050405020304" pitchFamily="18" charset="0"/>
              </a:rPr>
              <a:t>(</a:t>
            </a:r>
            <a:r>
              <a:rPr lang="es-AR" sz="2200" b="0" i="1" dirty="0">
                <a:solidFill>
                  <a:srgbClr val="0070C0"/>
                </a:solidFill>
                <a:latin typeface="Times New Roman" panose="02020603050405020304" pitchFamily="18" charset="0"/>
                <a:cs typeface="Times New Roman" panose="02020603050405020304" pitchFamily="18" charset="0"/>
              </a:rPr>
              <a:t>t</a:t>
            </a:r>
            <a:r>
              <a:rPr lang="es-AR" sz="2200" b="0" dirty="0">
                <a:solidFill>
                  <a:srgbClr val="0070C0"/>
                </a:solidFill>
                <a:latin typeface="Times New Roman" panose="02020603050405020304" pitchFamily="18" charset="0"/>
                <a:cs typeface="Times New Roman" panose="02020603050405020304" pitchFamily="18" charset="0"/>
              </a:rPr>
              <a:t>) alrededor de la muestra </a:t>
            </a:r>
            <a:r>
              <a:rPr lang="es-AR" sz="2200" b="0" i="1" dirty="0">
                <a:solidFill>
                  <a:srgbClr val="0070C0"/>
                </a:solidFill>
                <a:latin typeface="Times New Roman" panose="02020603050405020304" pitchFamily="18" charset="0"/>
                <a:cs typeface="Times New Roman" panose="02020603050405020304" pitchFamily="18" charset="0"/>
              </a:rPr>
              <a:t>f</a:t>
            </a:r>
            <a:r>
              <a:rPr lang="es-AR" sz="2200" b="0" dirty="0">
                <a:solidFill>
                  <a:srgbClr val="0070C0"/>
                </a:solidFill>
                <a:latin typeface="Times New Roman" panose="02020603050405020304" pitchFamily="18" charset="0"/>
                <a:cs typeface="Times New Roman" panose="02020603050405020304" pitchFamily="18" charset="0"/>
              </a:rPr>
              <a:t>(</a:t>
            </a:r>
            <a:r>
              <a:rPr lang="es-AR" sz="2200" b="0" i="1" dirty="0" err="1">
                <a:solidFill>
                  <a:srgbClr val="0070C0"/>
                </a:solidFill>
                <a:latin typeface="Times New Roman" panose="02020603050405020304" pitchFamily="18" charset="0"/>
                <a:cs typeface="Times New Roman" panose="02020603050405020304" pitchFamily="18" charset="0"/>
              </a:rPr>
              <a:t>kT</a:t>
            </a:r>
            <a:r>
              <a:rPr lang="es-AR" sz="2200" b="0" dirty="0" smtClean="0">
                <a:solidFill>
                  <a:srgbClr val="0070C0"/>
                </a:solidFill>
                <a:latin typeface="Times New Roman" panose="02020603050405020304" pitchFamily="18" charset="0"/>
                <a:cs typeface="Times New Roman" panose="02020603050405020304" pitchFamily="18" charset="0"/>
              </a:rPr>
              <a:t>), entre dos instantes de muestreo </a:t>
            </a:r>
            <a:r>
              <a:rPr lang="es-AR" sz="2200" b="0" i="1" dirty="0" err="1" smtClean="0">
                <a:solidFill>
                  <a:srgbClr val="0070C0"/>
                </a:solidFill>
                <a:latin typeface="Times New Roman" panose="02020603050405020304" pitchFamily="18" charset="0"/>
                <a:cs typeface="Times New Roman" panose="02020603050405020304" pitchFamily="18" charset="0"/>
              </a:rPr>
              <a:t>kT</a:t>
            </a:r>
            <a:r>
              <a:rPr lang="es-AR" sz="2200" b="0" dirty="0" smtClean="0">
                <a:solidFill>
                  <a:srgbClr val="0070C0"/>
                </a:solidFill>
                <a:latin typeface="Times New Roman" panose="02020603050405020304" pitchFamily="18" charset="0"/>
                <a:cs typeface="Times New Roman" panose="02020603050405020304" pitchFamily="18" charset="0"/>
              </a:rPr>
              <a:t> y (</a:t>
            </a:r>
            <a:r>
              <a:rPr lang="es-AR" sz="2200" b="0" i="1" dirty="0" smtClean="0">
                <a:solidFill>
                  <a:srgbClr val="0070C0"/>
                </a:solidFill>
                <a:latin typeface="Times New Roman" panose="02020603050405020304" pitchFamily="18" charset="0"/>
                <a:cs typeface="Times New Roman" panose="02020603050405020304" pitchFamily="18" charset="0"/>
              </a:rPr>
              <a:t>k</a:t>
            </a:r>
            <a:r>
              <a:rPr lang="es-AR" sz="2200" b="0" dirty="0" smtClean="0">
                <a:solidFill>
                  <a:srgbClr val="0070C0"/>
                </a:solidFill>
                <a:latin typeface="Times New Roman" panose="02020603050405020304" pitchFamily="18" charset="0"/>
                <a:cs typeface="Times New Roman" panose="02020603050405020304" pitchFamily="18" charset="0"/>
              </a:rPr>
              <a:t>+1)</a:t>
            </a:r>
            <a:r>
              <a:rPr lang="es-AR" sz="2200" b="0" i="1" dirty="0" smtClean="0">
                <a:solidFill>
                  <a:srgbClr val="0070C0"/>
                </a:solidFill>
                <a:latin typeface="Times New Roman" panose="02020603050405020304" pitchFamily="18" charset="0"/>
                <a:cs typeface="Times New Roman" panose="02020603050405020304" pitchFamily="18" charset="0"/>
              </a:rPr>
              <a:t>T</a:t>
            </a:r>
            <a:r>
              <a:rPr lang="es-AR" sz="2200" b="0" dirty="0" smtClean="0">
                <a:solidFill>
                  <a:srgbClr val="0070C0"/>
                </a:solidFill>
                <a:latin typeface="Times New Roman" panose="02020603050405020304" pitchFamily="18" charset="0"/>
                <a:cs typeface="Times New Roman" panose="02020603050405020304" pitchFamily="18" charset="0"/>
              </a:rPr>
              <a:t> </a:t>
            </a:r>
            <a:r>
              <a:rPr lang="es-AR" sz="2200" b="0" dirty="0">
                <a:solidFill>
                  <a:srgbClr val="0070C0"/>
                </a:solidFill>
                <a:latin typeface="Times New Roman" panose="02020603050405020304" pitchFamily="18" charset="0"/>
                <a:cs typeface="Times New Roman" panose="02020603050405020304" pitchFamily="18" charset="0"/>
              </a:rPr>
              <a:t>puede efectuarse mediante </a:t>
            </a:r>
            <a:r>
              <a:rPr lang="es-AR" sz="2200" b="0" dirty="0" smtClean="0">
                <a:solidFill>
                  <a:srgbClr val="0070C0"/>
                </a:solidFill>
                <a:latin typeface="Times New Roman" panose="02020603050405020304" pitchFamily="18" charset="0"/>
                <a:cs typeface="Times New Roman" panose="02020603050405020304" pitchFamily="18" charset="0"/>
              </a:rPr>
              <a:t>la expansión en serie de potencia de </a:t>
            </a:r>
            <a:r>
              <a:rPr lang="es-AR" sz="2200" b="0" i="1" dirty="0">
                <a:solidFill>
                  <a:srgbClr val="0070C0"/>
                </a:solidFill>
                <a:latin typeface="Times New Roman" panose="02020603050405020304" pitchFamily="18" charset="0"/>
                <a:cs typeface="Times New Roman" panose="02020603050405020304" pitchFamily="18" charset="0"/>
              </a:rPr>
              <a:t>f</a:t>
            </a:r>
            <a:r>
              <a:rPr lang="es-AR" sz="2200" b="0" dirty="0">
                <a:solidFill>
                  <a:srgbClr val="0070C0"/>
                </a:solidFill>
                <a:latin typeface="Times New Roman" panose="02020603050405020304" pitchFamily="18" charset="0"/>
                <a:cs typeface="Times New Roman" panose="02020603050405020304" pitchFamily="18" charset="0"/>
              </a:rPr>
              <a:t>(</a:t>
            </a:r>
            <a:r>
              <a:rPr lang="es-AR" sz="2200" b="0" i="1" dirty="0">
                <a:solidFill>
                  <a:srgbClr val="0070C0"/>
                </a:solidFill>
                <a:latin typeface="Times New Roman" panose="02020603050405020304" pitchFamily="18" charset="0"/>
                <a:cs typeface="Times New Roman" panose="02020603050405020304" pitchFamily="18" charset="0"/>
              </a:rPr>
              <a:t>t</a:t>
            </a:r>
            <a:r>
              <a:rPr lang="es-AR" sz="2200" b="0" dirty="0" smtClean="0">
                <a:solidFill>
                  <a:srgbClr val="0070C0"/>
                </a:solidFill>
                <a:latin typeface="Times New Roman" panose="02020603050405020304" pitchFamily="18" charset="0"/>
                <a:cs typeface="Times New Roman" panose="02020603050405020304" pitchFamily="18" charset="0"/>
              </a:rPr>
              <a:t>):</a:t>
            </a:r>
            <a:endParaRPr lang="es-AR" sz="2200" b="0" dirty="0">
              <a:solidFill>
                <a:srgbClr val="0070C0"/>
              </a:solidFill>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0271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76462" y="186588"/>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sp>
        <p:nvSpPr>
          <p:cNvPr id="14" name="Text Box 9"/>
          <p:cNvSpPr txBox="1">
            <a:spLocks noChangeArrowheads="1"/>
          </p:cNvSpPr>
          <p:nvPr/>
        </p:nvSpPr>
        <p:spPr bwMode="auto">
          <a:xfrm>
            <a:off x="395016" y="3929837"/>
            <a:ext cx="115555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400" dirty="0">
                <a:solidFill>
                  <a:srgbClr val="009900"/>
                </a:solidFill>
                <a:effectLst>
                  <a:outerShdw blurRad="38100" dist="38100" dir="2700000" algn="tl">
                    <a:srgbClr val="C0C0C0"/>
                  </a:outerShdw>
                </a:effectLst>
                <a:latin typeface="Book Antiqua" pitchFamily="18" charset="0"/>
                <a:cs typeface="Times New Roman" pitchFamily="18" charset="0"/>
              </a:rPr>
              <a:t> </a:t>
            </a:r>
            <a:r>
              <a:rPr lang="es-AR" sz="2400" dirty="0" smtClean="0">
                <a:solidFill>
                  <a:srgbClr val="009900"/>
                </a:solidFill>
                <a:effectLst>
                  <a:outerShdw blurRad="38100" dist="38100" dir="2700000" algn="tl">
                    <a:srgbClr val="C0C0C0"/>
                  </a:outerShdw>
                </a:effectLst>
                <a:latin typeface="Book Antiqua" pitchFamily="18" charset="0"/>
                <a:cs typeface="Times New Roman" pitchFamily="18" charset="0"/>
              </a:rPr>
              <a:t>Se observa que a mayor orden de la derivada de </a:t>
            </a:r>
            <a:r>
              <a:rPr lang="es-AR" sz="24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s-AR" sz="24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400" i="1"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es-AR" sz="2400" dirty="0" smtClean="0">
                <a:solidFill>
                  <a:srgbClr val="0099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s-AR" sz="2400" dirty="0" smtClean="0">
                <a:solidFill>
                  <a:srgbClr val="009900"/>
                </a:solidFill>
                <a:effectLst>
                  <a:outerShdw blurRad="38100" dist="38100" dir="2700000" algn="tl">
                    <a:srgbClr val="C0C0C0"/>
                  </a:outerShdw>
                </a:effectLst>
                <a:latin typeface="Book Antiqua" pitchFamily="18" charset="0"/>
                <a:cs typeface="Times New Roman" pitchFamily="18" charset="0"/>
              </a:rPr>
              <a:t>, mayor es el número de pulsos atrasados requeridos. O sea, en general, para un orden de derivada</a:t>
            </a:r>
            <a:endParaRPr lang="es-AR" sz="24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graphicFrame>
        <p:nvGraphicFramePr>
          <p:cNvPr id="8" name="4 Objeto"/>
          <p:cNvGraphicFramePr>
            <a:graphicFrameLocks noChangeAspect="1"/>
          </p:cNvGraphicFramePr>
          <p:nvPr>
            <p:extLst>
              <p:ext uri="{D42A27DB-BD31-4B8C-83A1-F6EECF244321}">
                <p14:modId xmlns:p14="http://schemas.microsoft.com/office/powerpoint/2010/main" val="927862899"/>
              </p:ext>
            </p:extLst>
          </p:nvPr>
        </p:nvGraphicFramePr>
        <p:xfrm>
          <a:off x="5353050" y="1912703"/>
          <a:ext cx="6838950" cy="1528762"/>
        </p:xfrm>
        <a:graphic>
          <a:graphicData uri="http://schemas.openxmlformats.org/presentationml/2006/ole">
            <mc:AlternateContent xmlns:mc="http://schemas.openxmlformats.org/markup-compatibility/2006">
              <mc:Choice xmlns:v="urn:schemas-microsoft-com:vml" Requires="v">
                <p:oleObj spid="_x0000_s62574" name="Equation" r:id="rId5" imgW="3759120" imgH="838080" progId="Equation.DSMT4">
                  <p:embed/>
                </p:oleObj>
              </mc:Choice>
              <mc:Fallback>
                <p:oleObj name="Equation" r:id="rId5" imgW="3759120" imgH="838080" progId="Equation.DSMT4">
                  <p:embed/>
                  <p:pic>
                    <p:nvPicPr>
                      <p:cNvPr id="0" name=""/>
                      <p:cNvPicPr>
                        <a:picLocks noChangeAspect="1" noChangeArrowheads="1"/>
                      </p:cNvPicPr>
                      <p:nvPr/>
                    </p:nvPicPr>
                    <p:blipFill>
                      <a:blip r:embed="rId6"/>
                      <a:srcRect/>
                      <a:stretch>
                        <a:fillRect/>
                      </a:stretch>
                    </p:blipFill>
                    <p:spPr bwMode="auto">
                      <a:xfrm>
                        <a:off x="5353050" y="1912703"/>
                        <a:ext cx="6838950" cy="1528762"/>
                      </a:xfrm>
                      <a:prstGeom prst="rect">
                        <a:avLst/>
                      </a:prstGeom>
                      <a:solidFill>
                        <a:srgbClr val="92D050"/>
                      </a:solidFill>
                      <a:extLst/>
                    </p:spPr>
                  </p:pic>
                </p:oleObj>
              </mc:Fallback>
            </mc:AlternateContent>
          </a:graphicData>
        </a:graphic>
      </p:graphicFrame>
      <p:graphicFrame>
        <p:nvGraphicFramePr>
          <p:cNvPr id="9" name="4 Objeto"/>
          <p:cNvGraphicFramePr>
            <a:graphicFrameLocks noChangeAspect="1"/>
          </p:cNvGraphicFramePr>
          <p:nvPr>
            <p:extLst>
              <p:ext uri="{D42A27DB-BD31-4B8C-83A1-F6EECF244321}">
                <p14:modId xmlns:p14="http://schemas.microsoft.com/office/powerpoint/2010/main" val="1736238113"/>
              </p:ext>
            </p:extLst>
          </p:nvPr>
        </p:nvGraphicFramePr>
        <p:xfrm>
          <a:off x="229967" y="1789004"/>
          <a:ext cx="4853631" cy="1776160"/>
        </p:xfrm>
        <a:graphic>
          <a:graphicData uri="http://schemas.openxmlformats.org/presentationml/2006/ole">
            <mc:AlternateContent xmlns:mc="http://schemas.openxmlformats.org/markup-compatibility/2006">
              <mc:Choice xmlns:v="urn:schemas-microsoft-com:vml" Requires="v">
                <p:oleObj spid="_x0000_s62575" name="Equation" r:id="rId7" imgW="2577960" imgH="939600" progId="Equation.DSMT4">
                  <p:embed/>
                </p:oleObj>
              </mc:Choice>
              <mc:Fallback>
                <p:oleObj name="Equation" r:id="rId7" imgW="2577960" imgH="939600" progId="Equation.DSMT4">
                  <p:embed/>
                  <p:pic>
                    <p:nvPicPr>
                      <p:cNvPr id="0" name=""/>
                      <p:cNvPicPr>
                        <a:picLocks noChangeAspect="1" noChangeArrowheads="1"/>
                      </p:cNvPicPr>
                      <p:nvPr/>
                    </p:nvPicPr>
                    <p:blipFill>
                      <a:blip r:embed="rId8"/>
                      <a:srcRect/>
                      <a:stretch>
                        <a:fillRect/>
                      </a:stretch>
                    </p:blipFill>
                    <p:spPr bwMode="auto">
                      <a:xfrm>
                        <a:off x="229967" y="1789004"/>
                        <a:ext cx="4853631" cy="1776160"/>
                      </a:xfrm>
                      <a:prstGeom prst="rect">
                        <a:avLst/>
                      </a:prstGeom>
                      <a:solidFill>
                        <a:srgbClr val="FFC000"/>
                      </a:solidFill>
                      <a:extLst/>
                    </p:spPr>
                  </p:pic>
                </p:oleObj>
              </mc:Fallback>
            </mc:AlternateContent>
          </a:graphicData>
        </a:graphic>
      </p:graphicFrame>
      <p:sp>
        <p:nvSpPr>
          <p:cNvPr id="10" name="AutoShape 2"/>
          <p:cNvSpPr>
            <a:spLocks noChangeArrowheads="1"/>
          </p:cNvSpPr>
          <p:nvPr/>
        </p:nvSpPr>
        <p:spPr bwMode="auto">
          <a:xfrm>
            <a:off x="229967" y="925124"/>
            <a:ext cx="11095918"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Una estimativa de la derivada primera y de la derivada segunda en </a:t>
            </a:r>
            <a:r>
              <a:rPr lang="es-AR" sz="2400" b="0" i="1"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 </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s-AR" sz="2400" b="0" i="1"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s-AR" sz="2400" b="0" i="1" dirty="0" err="1"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kT</a:t>
            </a: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es:</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9"/>
          <a:stretch>
            <a:fillRect/>
          </a:stretch>
        </p:blipFill>
        <p:spPr>
          <a:xfrm>
            <a:off x="2563830" y="4975722"/>
            <a:ext cx="7217929" cy="546967"/>
          </a:xfrm>
          <a:prstGeom prst="rect">
            <a:avLst/>
          </a:prstGeom>
          <a:solidFill>
            <a:srgbClr val="FFC000"/>
          </a:solidFill>
        </p:spPr>
      </p:pic>
      <p:sp>
        <p:nvSpPr>
          <p:cNvPr id="12" name="Text Box 9"/>
          <p:cNvSpPr txBox="1">
            <a:spLocks noChangeArrowheads="1"/>
          </p:cNvSpPr>
          <p:nvPr/>
        </p:nvSpPr>
        <p:spPr bwMode="auto">
          <a:xfrm>
            <a:off x="251545" y="5643600"/>
            <a:ext cx="115555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400" dirty="0">
                <a:solidFill>
                  <a:srgbClr val="009900"/>
                </a:solidFill>
                <a:effectLst>
                  <a:outerShdw blurRad="38100" dist="38100" dir="2700000" algn="tl">
                    <a:srgbClr val="C0C0C0"/>
                  </a:outerShdw>
                </a:effectLst>
                <a:latin typeface="Book Antiqua" pitchFamily="18" charset="0"/>
                <a:cs typeface="Times New Roman" pitchFamily="18" charset="0"/>
              </a:rPr>
              <a:t> </a:t>
            </a:r>
            <a:r>
              <a:rPr lang="es-AR" sz="2400" dirty="0" smtClean="0">
                <a:solidFill>
                  <a:srgbClr val="009900"/>
                </a:solidFill>
                <a:effectLst>
                  <a:outerShdw blurRad="38100" dist="38100" dir="2700000" algn="tl">
                    <a:srgbClr val="C0C0C0"/>
                  </a:outerShdw>
                </a:effectLst>
                <a:latin typeface="Book Antiqua" pitchFamily="18" charset="0"/>
                <a:cs typeface="Times New Roman" pitchFamily="18" charset="0"/>
              </a:rPr>
              <a:t>A mayor aproximación requerida, mayor es el atraso de tiempo involucrado para reconstruir la señal.</a:t>
            </a:r>
            <a:endParaRPr lang="es-AR" sz="24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Tree>
    <p:custDataLst>
      <p:tags r:id="rId2"/>
    </p:custDataLst>
    <p:extLst>
      <p:ext uri="{BB962C8B-B14F-4D97-AF65-F5344CB8AC3E}">
        <p14:creationId xmlns:p14="http://schemas.microsoft.com/office/powerpoint/2010/main" val="32293327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AutoShape 2"/>
          <p:cNvSpPr>
            <a:spLocks noChangeArrowheads="1"/>
          </p:cNvSpPr>
          <p:nvPr/>
        </p:nvSpPr>
        <p:spPr bwMode="auto">
          <a:xfrm>
            <a:off x="2176462" y="192117"/>
            <a:ext cx="7705725" cy="5095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a:solidFill>
                  <a:srgbClr val="FF3300"/>
                </a:solidFill>
                <a:effectLst>
                  <a:outerShdw blurRad="38100" dist="38100" dir="2700000" algn="tl">
                    <a:srgbClr val="000000"/>
                  </a:outerShdw>
                </a:effectLst>
              </a:rPr>
              <a:t>Muestreador y Retenedor de Datos</a:t>
            </a:r>
          </a:p>
        </p:txBody>
      </p:sp>
      <p:pic>
        <p:nvPicPr>
          <p:cNvPr id="553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3322" y="2222579"/>
            <a:ext cx="8462277" cy="227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Objeto"/>
          <p:cNvGraphicFramePr>
            <a:graphicFrameLocks noChangeAspect="1"/>
          </p:cNvGraphicFramePr>
          <p:nvPr>
            <p:extLst>
              <p:ext uri="{D42A27DB-BD31-4B8C-83A1-F6EECF244321}">
                <p14:modId xmlns:p14="http://schemas.microsoft.com/office/powerpoint/2010/main" val="3179564895"/>
              </p:ext>
            </p:extLst>
          </p:nvPr>
        </p:nvGraphicFramePr>
        <p:xfrm>
          <a:off x="8769961" y="940305"/>
          <a:ext cx="3170028" cy="572300"/>
        </p:xfrm>
        <a:graphic>
          <a:graphicData uri="http://schemas.openxmlformats.org/presentationml/2006/ole">
            <mc:AlternateContent xmlns:mc="http://schemas.openxmlformats.org/markup-compatibility/2006">
              <mc:Choice xmlns:v="urn:schemas-microsoft-com:vml" Requires="v">
                <p:oleObj spid="_x0000_s59545" name="Equation" r:id="rId6" imgW="1269720" imgH="228600" progId="">
                  <p:embed/>
                </p:oleObj>
              </mc:Choice>
              <mc:Fallback>
                <p:oleObj name="Equation" r:id="rId6" imgW="1269720" imgH="228600" progId="">
                  <p:embed/>
                  <p:pic>
                    <p:nvPicPr>
                      <p:cNvPr id="0"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9961" y="940305"/>
                        <a:ext cx="3170028" cy="572300"/>
                      </a:xfrm>
                      <a:prstGeom prst="rect">
                        <a:avLst/>
                      </a:prstGeom>
                      <a:noFill/>
                      <a:ln w="22225" cmpd="thickThin">
                        <a:solidFill>
                          <a:srgbClr val="FF0000"/>
                        </a:solidFill>
                        <a:miter lim="800000"/>
                        <a:headEnd/>
                        <a:tailEnd/>
                      </a:ln>
                      <a:extLst/>
                    </p:spPr>
                  </p:pic>
                </p:oleObj>
              </mc:Fallback>
            </mc:AlternateContent>
          </a:graphicData>
        </a:graphic>
      </p:graphicFrame>
      <p:sp>
        <p:nvSpPr>
          <p:cNvPr id="3" name="2 Flecha derecha"/>
          <p:cNvSpPr/>
          <p:nvPr/>
        </p:nvSpPr>
        <p:spPr bwMode="auto">
          <a:xfrm>
            <a:off x="7625365" y="998585"/>
            <a:ext cx="785303"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0" name="Text Box 9"/>
          <p:cNvSpPr txBox="1">
            <a:spLocks noChangeArrowheads="1"/>
          </p:cNvSpPr>
          <p:nvPr/>
        </p:nvSpPr>
        <p:spPr bwMode="auto">
          <a:xfrm>
            <a:off x="229967" y="1695604"/>
            <a:ext cx="11313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400" dirty="0" smtClean="0">
                <a:solidFill>
                  <a:srgbClr val="009900"/>
                </a:solidFill>
                <a:effectLst>
                  <a:outerShdw blurRad="38100" dist="38100" dir="2700000" algn="tl">
                    <a:srgbClr val="C0C0C0"/>
                  </a:outerShdw>
                </a:effectLst>
                <a:latin typeface="Book Antiqua" pitchFamily="18" charset="0"/>
                <a:cs typeface="Times New Roman" pitchFamily="18" charset="0"/>
              </a:rPr>
              <a:t>El circuito retiene la amplitud de la muestra durante un periodo de muestreo</a:t>
            </a:r>
            <a:endParaRPr lang="es-AR" sz="24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sp>
        <p:nvSpPr>
          <p:cNvPr id="15" name="AutoShape 2"/>
          <p:cNvSpPr>
            <a:spLocks noChangeArrowheads="1"/>
          </p:cNvSpPr>
          <p:nvPr/>
        </p:nvSpPr>
        <p:spPr bwMode="auto">
          <a:xfrm>
            <a:off x="229967" y="925124"/>
            <a:ext cx="7012805" cy="510778"/>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En la práctica usual se utiliza la primera aproximación:</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6" name="Text Box 9"/>
          <p:cNvSpPr txBox="1">
            <a:spLocks noChangeArrowheads="1"/>
          </p:cNvSpPr>
          <p:nvPr/>
        </p:nvSpPr>
        <p:spPr bwMode="auto">
          <a:xfrm>
            <a:off x="229967" y="4421567"/>
            <a:ext cx="113132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Este dispositivo se denomina: </a:t>
            </a:r>
            <a:r>
              <a:rPr lang="es-AR" sz="2200" u="sng" dirty="0" smtClean="0">
                <a:solidFill>
                  <a:srgbClr val="009900"/>
                </a:solidFill>
                <a:effectLst>
                  <a:outerShdw blurRad="38100" dist="38100" dir="2700000" algn="tl">
                    <a:srgbClr val="C0C0C0"/>
                  </a:outerShdw>
                </a:effectLst>
                <a:latin typeface="Book Antiqua" pitchFamily="18" charset="0"/>
                <a:cs typeface="Times New Roman" pitchFamily="18" charset="0"/>
              </a:rPr>
              <a:t>Extrapolador o Retenedor de Orden Cero</a:t>
            </a:r>
            <a:r>
              <a:rPr lang="es-AR" sz="2200" dirty="0" smtClean="0">
                <a:solidFill>
                  <a:srgbClr val="009900"/>
                </a:solidFill>
                <a:effectLst>
                  <a:outerShdw blurRad="38100" dist="38100" dir="2700000" algn="tl">
                    <a:srgbClr val="C0C0C0"/>
                  </a:outerShdw>
                </a:effectLst>
                <a:latin typeface="Book Antiqua" pitchFamily="18" charset="0"/>
                <a:cs typeface="Times New Roman" pitchFamily="18" charset="0"/>
              </a:rPr>
              <a:t>, ya que utiliza el término de orden cero de la extrapolación lineal.</a:t>
            </a:r>
            <a:endParaRPr lang="es-AR" sz="2200" dirty="0">
              <a:solidFill>
                <a:srgbClr val="009900"/>
              </a:solidFill>
              <a:effectLst>
                <a:outerShdw blurRad="38100" dist="38100" dir="2700000" algn="tl">
                  <a:srgbClr val="C0C0C0"/>
                </a:outerShdw>
              </a:effectLst>
              <a:latin typeface="Book Antiqua" pitchFamily="18" charset="0"/>
              <a:cs typeface="Times New Roman" pitchFamily="18" charset="0"/>
            </a:endParaRPr>
          </a:p>
        </p:txBody>
      </p:sp>
      <p:graphicFrame>
        <p:nvGraphicFramePr>
          <p:cNvPr id="17" name="10 Objeto"/>
          <p:cNvGraphicFramePr>
            <a:graphicFrameLocks noChangeAspect="1"/>
          </p:cNvGraphicFramePr>
          <p:nvPr>
            <p:extLst>
              <p:ext uri="{D42A27DB-BD31-4B8C-83A1-F6EECF244321}">
                <p14:modId xmlns:p14="http://schemas.microsoft.com/office/powerpoint/2010/main" val="2773079111"/>
              </p:ext>
            </p:extLst>
          </p:nvPr>
        </p:nvGraphicFramePr>
        <p:xfrm>
          <a:off x="6828668" y="5502287"/>
          <a:ext cx="4786312" cy="665163"/>
        </p:xfrm>
        <a:graphic>
          <a:graphicData uri="http://schemas.openxmlformats.org/presentationml/2006/ole">
            <mc:AlternateContent xmlns:mc="http://schemas.openxmlformats.org/markup-compatibility/2006">
              <mc:Choice xmlns:v="urn:schemas-microsoft-com:vml" Requires="v">
                <p:oleObj spid="_x0000_s59546" name="Equation" r:id="rId8" imgW="2844720" imgH="393480" progId="">
                  <p:embed/>
                </p:oleObj>
              </mc:Choice>
              <mc:Fallback>
                <p:oleObj name="Equation" r:id="rId8" imgW="2844720" imgH="3934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8668" y="5502287"/>
                        <a:ext cx="4786312" cy="665163"/>
                      </a:xfrm>
                      <a:prstGeom prst="rect">
                        <a:avLst/>
                      </a:prstGeom>
                      <a:noFill/>
                      <a:ln w="22225"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3 Flecha derecha"/>
          <p:cNvSpPr/>
          <p:nvPr/>
        </p:nvSpPr>
        <p:spPr bwMode="auto">
          <a:xfrm>
            <a:off x="5635321" y="5648509"/>
            <a:ext cx="937494" cy="47143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AR"/>
          </a:p>
        </p:txBody>
      </p:sp>
      <p:sp>
        <p:nvSpPr>
          <p:cNvPr id="19" name="AutoShape 2"/>
          <p:cNvSpPr>
            <a:spLocks noChangeArrowheads="1"/>
          </p:cNvSpPr>
          <p:nvPr/>
        </p:nvSpPr>
        <p:spPr bwMode="auto">
          <a:xfrm>
            <a:off x="302394" y="5243511"/>
            <a:ext cx="5048083"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just">
              <a:defRPr/>
            </a:pPr>
            <a:r>
              <a:rPr lang="es-AR" sz="2400" b="0" dirty="0" smtClean="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Si el dispositivo de aproximación, utiliza los dos primeros términos de la extrapolación:</a:t>
            </a:r>
            <a:endParaRPr lang="es-AR" sz="2400" b="0" dirty="0">
              <a:solidFill>
                <a:srgbClr val="FF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20" name="Text Box 9"/>
          <p:cNvSpPr txBox="1">
            <a:spLocks noChangeArrowheads="1"/>
          </p:cNvSpPr>
          <p:nvPr/>
        </p:nvSpPr>
        <p:spPr bwMode="auto">
          <a:xfrm>
            <a:off x="6950490" y="6247896"/>
            <a:ext cx="4542668" cy="461665"/>
          </a:xfrm>
          <a:prstGeom prst="rect">
            <a:avLst/>
          </a:prstGeom>
          <a:solidFill>
            <a:srgbClr val="FFC000"/>
          </a:solidFill>
          <a:ln>
            <a:noFill/>
          </a:ln>
          <a:effectLst/>
          <a:extLst/>
        </p:spPr>
        <p:txBody>
          <a:bodyPr wrap="square">
            <a:spAutoFit/>
          </a:bodyPr>
          <a:lstStyle/>
          <a:p>
            <a:pPr algn="l">
              <a:spcBef>
                <a:spcPct val="50000"/>
              </a:spcBef>
              <a:defRPr/>
            </a:pPr>
            <a:r>
              <a:rPr lang="es-AR" sz="2400" dirty="0" smtClean="0">
                <a:solidFill>
                  <a:srgbClr val="0000FF"/>
                </a:solidFill>
                <a:effectLst>
                  <a:outerShdw blurRad="38100" dist="38100" dir="2700000" algn="tl">
                    <a:srgbClr val="C0C0C0"/>
                  </a:outerShdw>
                </a:effectLst>
                <a:latin typeface="Californian FB" pitchFamily="18" charset="0"/>
              </a:rPr>
              <a:t>Retenedor </a:t>
            </a:r>
            <a:r>
              <a:rPr lang="es-AR" sz="2400" dirty="0">
                <a:solidFill>
                  <a:srgbClr val="0000FF"/>
                </a:solidFill>
                <a:effectLst>
                  <a:outerShdw blurRad="38100" dist="38100" dir="2700000" algn="tl">
                    <a:srgbClr val="C0C0C0"/>
                  </a:outerShdw>
                </a:effectLst>
                <a:latin typeface="Californian FB" pitchFamily="18" charset="0"/>
              </a:rPr>
              <a:t>de Orden </a:t>
            </a:r>
            <a:r>
              <a:rPr lang="es-AR" sz="2400" dirty="0" smtClean="0">
                <a:solidFill>
                  <a:srgbClr val="0000FF"/>
                </a:solidFill>
                <a:effectLst>
                  <a:outerShdw blurRad="38100" dist="38100" dir="2700000" algn="tl">
                    <a:srgbClr val="C0C0C0"/>
                  </a:outerShdw>
                </a:effectLst>
                <a:latin typeface="Californian FB" pitchFamily="18" charset="0"/>
              </a:rPr>
              <a:t>Uno (FOH)</a:t>
            </a:r>
            <a:endParaRPr lang="es-AR" sz="2400" dirty="0">
              <a:solidFill>
                <a:srgbClr val="0000FF"/>
              </a:solidFill>
              <a:effectLst>
                <a:outerShdw blurRad="38100" dist="38100" dir="2700000" algn="tl">
                  <a:srgbClr val="C0C0C0"/>
                </a:outerShdw>
              </a:effectLst>
              <a:latin typeface="Californian FB" pitchFamily="18" charset="0"/>
            </a:endParaRPr>
          </a:p>
        </p:txBody>
      </p:sp>
    </p:spTree>
    <p:custDataLst>
      <p:tags r:id="rId2"/>
    </p:custDataLst>
    <p:extLst>
      <p:ext uri="{BB962C8B-B14F-4D97-AF65-F5344CB8AC3E}">
        <p14:creationId xmlns:p14="http://schemas.microsoft.com/office/powerpoint/2010/main" val="174907325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10.xml><?xml version="1.0" encoding="utf-8"?>
<p:tagLst xmlns:a="http://schemas.openxmlformats.org/drawingml/2006/main" xmlns:r="http://schemas.openxmlformats.org/officeDocument/2006/relationships" xmlns:p="http://schemas.openxmlformats.org/presentationml/2006/main">
  <p:tag name="TIMING" val="|3.7"/>
</p:tagLst>
</file>

<file path=ppt/tags/tag11.xml><?xml version="1.0" encoding="utf-8"?>
<p:tagLst xmlns:a="http://schemas.openxmlformats.org/drawingml/2006/main" xmlns:r="http://schemas.openxmlformats.org/officeDocument/2006/relationships" xmlns:p="http://schemas.openxmlformats.org/presentationml/2006/main">
  <p:tag name="TIMING" val="|3.7"/>
</p:tagLst>
</file>

<file path=ppt/tags/tag12.xml><?xml version="1.0" encoding="utf-8"?>
<p:tagLst xmlns:a="http://schemas.openxmlformats.org/drawingml/2006/main" xmlns:r="http://schemas.openxmlformats.org/officeDocument/2006/relationships" xmlns:p="http://schemas.openxmlformats.org/presentationml/2006/main">
  <p:tag name="TIMING" val="|3.7"/>
</p:tagLst>
</file>

<file path=ppt/tags/tag13.xml><?xml version="1.0" encoding="utf-8"?>
<p:tagLst xmlns:a="http://schemas.openxmlformats.org/drawingml/2006/main" xmlns:r="http://schemas.openxmlformats.org/officeDocument/2006/relationships" xmlns:p="http://schemas.openxmlformats.org/presentationml/2006/main">
  <p:tag name="TIMING" val="|3.7"/>
</p:tagLst>
</file>

<file path=ppt/tags/tag14.xml><?xml version="1.0" encoding="utf-8"?>
<p:tagLst xmlns:a="http://schemas.openxmlformats.org/drawingml/2006/main" xmlns:r="http://schemas.openxmlformats.org/officeDocument/2006/relationships" xmlns:p="http://schemas.openxmlformats.org/presentationml/2006/main">
  <p:tag name="TIMING" val="|3.7"/>
</p:tagLst>
</file>

<file path=ppt/tags/tag15.xml><?xml version="1.0" encoding="utf-8"?>
<p:tagLst xmlns:a="http://schemas.openxmlformats.org/drawingml/2006/main" xmlns:r="http://schemas.openxmlformats.org/officeDocument/2006/relationships" xmlns:p="http://schemas.openxmlformats.org/presentationml/2006/main">
  <p:tag name="TIMING" val="|3.7"/>
</p:tagLst>
</file>

<file path=ppt/tags/tag16.xml><?xml version="1.0" encoding="utf-8"?>
<p:tagLst xmlns:a="http://schemas.openxmlformats.org/drawingml/2006/main" xmlns:r="http://schemas.openxmlformats.org/officeDocument/2006/relationships" xmlns:p="http://schemas.openxmlformats.org/presentationml/2006/main">
  <p:tag name="TIMING" val="|3.7"/>
</p:tagLst>
</file>

<file path=ppt/tags/tag17.xml><?xml version="1.0" encoding="utf-8"?>
<p:tagLst xmlns:a="http://schemas.openxmlformats.org/drawingml/2006/main" xmlns:r="http://schemas.openxmlformats.org/officeDocument/2006/relationships" xmlns:p="http://schemas.openxmlformats.org/presentationml/2006/main">
  <p:tag name="TIMING" val="|3.7"/>
</p:tagLst>
</file>

<file path=ppt/tags/tag18.xml><?xml version="1.0" encoding="utf-8"?>
<p:tagLst xmlns:a="http://schemas.openxmlformats.org/drawingml/2006/main" xmlns:r="http://schemas.openxmlformats.org/officeDocument/2006/relationships" xmlns:p="http://schemas.openxmlformats.org/presentationml/2006/main">
  <p:tag name="TIMING" val="|3.7"/>
</p:tagLst>
</file>

<file path=ppt/tags/tag19.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20.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3.7"/>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ags/tag6.xml><?xml version="1.0" encoding="utf-8"?>
<p:tagLst xmlns:a="http://schemas.openxmlformats.org/drawingml/2006/main" xmlns:r="http://schemas.openxmlformats.org/officeDocument/2006/relationships" xmlns:p="http://schemas.openxmlformats.org/presentationml/2006/main">
  <p:tag name="TIMING" val="|3.7"/>
</p:tagLst>
</file>

<file path=ppt/tags/tag7.xml><?xml version="1.0" encoding="utf-8"?>
<p:tagLst xmlns:a="http://schemas.openxmlformats.org/drawingml/2006/main" xmlns:r="http://schemas.openxmlformats.org/officeDocument/2006/relationships" xmlns:p="http://schemas.openxmlformats.org/presentationml/2006/main">
  <p:tag name="TIMING" val="|3.7"/>
</p:tagLst>
</file>

<file path=ppt/tags/tag8.xml><?xml version="1.0" encoding="utf-8"?>
<p:tagLst xmlns:a="http://schemas.openxmlformats.org/drawingml/2006/main" xmlns:r="http://schemas.openxmlformats.org/officeDocument/2006/relationships" xmlns:p="http://schemas.openxmlformats.org/presentationml/2006/main">
  <p:tag name="TIMING" val="|3.7"/>
</p:tagLst>
</file>

<file path=ppt/tags/tag9.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Azure">
  <a:themeElements>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C:\Arquivos de programas\Microsoft Office\Templates\Presentation Designs\Azure.pot</Template>
  <TotalTime>49803</TotalTime>
  <Words>1903</Words>
  <Application>Microsoft Office PowerPoint</Application>
  <PresentationFormat>Panorámica</PresentationFormat>
  <Paragraphs>185</Paragraphs>
  <Slides>29</Slides>
  <Notes>21</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41" baseType="lpstr">
      <vt:lpstr>Arial</vt:lpstr>
      <vt:lpstr>Arial Narrow</vt:lpstr>
      <vt:lpstr>Book Antiqua</vt:lpstr>
      <vt:lpstr>Bookman Old Style</vt:lpstr>
      <vt:lpstr>Calibri</vt:lpstr>
      <vt:lpstr>Californian FB</vt:lpstr>
      <vt:lpstr>Cambria</vt:lpstr>
      <vt:lpstr>Symbol</vt:lpstr>
      <vt:lpstr>Times New Roman</vt:lpstr>
      <vt:lpstr>Wingdings</vt:lpstr>
      <vt:lpstr>Azure</vt:lpstr>
      <vt:lpstr>Equation</vt:lpstr>
      <vt:lpstr>Presentación de PowerPoint</vt:lpstr>
      <vt:lpstr>Temas de la Unidad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Prof. Humberto Pinheiro</Manager>
  <Company>GEPOC- PPGEE - CT - UFSM</Company>
  <LinksUpToDate>false</LinksUpToDate>
  <SharedDoc>false</SharedDoc>
  <HyperlinkBase>http://www.ufsm.br/gepoc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Exame de Qualificação</dc:title>
  <dc:creator>Fernando Botterón</dc:creator>
  <cp:lastModifiedBy>Fernando Botterón</cp:lastModifiedBy>
  <cp:revision>3734</cp:revision>
  <cp:lastPrinted>2016-05-13T21:51:16Z</cp:lastPrinted>
  <dcterms:created xsi:type="dcterms:W3CDTF">1999-08-28T11:49:05Z</dcterms:created>
  <dcterms:modified xsi:type="dcterms:W3CDTF">2022-08-16T23:24:42Z</dcterms:modified>
</cp:coreProperties>
</file>