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3" r:id="rId17"/>
    <p:sldId id="272" r:id="rId18"/>
    <p:sldId id="281" r:id="rId19"/>
    <p:sldId id="278" r:id="rId20"/>
    <p:sldId id="279" r:id="rId21"/>
    <p:sldId id="271" r:id="rId22"/>
    <p:sldId id="274" r:id="rId23"/>
    <p:sldId id="304" r:id="rId24"/>
    <p:sldId id="275" r:id="rId25"/>
    <p:sldId id="280" r:id="rId26"/>
    <p:sldId id="277" r:id="rId27"/>
    <p:sldId id="276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1" r:id="rId47"/>
    <p:sldId id="303" r:id="rId48"/>
    <p:sldId id="302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BD70A-8723-437D-B4ED-61AB0EFAB29F}" type="datetimeFigureOut">
              <a:rPr lang="es-AR" smtClean="0"/>
              <a:t>10/8/2019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1931-7D08-419C-8A19-20AD9F45B4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432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Agregar imagen.</a:t>
            </a:r>
            <a:r>
              <a:rPr lang="es-ES" baseline="0" dirty="0" smtClean="0"/>
              <a:t> </a:t>
            </a:r>
            <a:r>
              <a:rPr lang="es-ES" dirty="0" smtClean="0"/>
              <a:t>Vaso de coca con hielo,</a:t>
            </a:r>
            <a:r>
              <a:rPr lang="es-ES" baseline="0" dirty="0" smtClean="0"/>
              <a:t> agua con hielo y agua con </a:t>
            </a:r>
            <a:r>
              <a:rPr lang="es-ES" baseline="0" dirty="0" err="1" smtClean="0"/>
              <a:t>azucar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1931-7D08-419C-8A19-20AD9F45B47D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92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1931-7D08-419C-8A19-20AD9F45B47D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180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1931-7D08-419C-8A19-20AD9F45B47D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849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E239-6827-4EEA-8741-F783AB60FFFC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08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9E6F-5B92-4D37-B6A7-883A618A79F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730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C7E9-7B11-4971-951A-06BC05291D7C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9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408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0F7-B9D3-4D46-98E7-8111D5CE889B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92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0B96-916A-4BD1-A908-042A13891B1F}" type="datetime1">
              <a:rPr lang="es-AR" smtClean="0"/>
              <a:t>10/8/2019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35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10-DBB5-449B-995B-481C866ACDA5}" type="datetime1">
              <a:rPr lang="es-AR" smtClean="0"/>
              <a:t>10/8/2019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921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2E03-DBF7-404B-802B-8E1C12F3C5A4}" type="datetime1">
              <a:rPr lang="es-AR" smtClean="0"/>
              <a:t>10/8/2019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547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D8D4-0E5B-4C57-9442-EEA347F06B14}" type="datetime1">
              <a:rPr lang="es-AR" smtClean="0"/>
              <a:t>10/8/2019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970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851E-B5BE-42E0-8738-D9611FEDBAA1}" type="datetime1">
              <a:rPr lang="es-AR" smtClean="0"/>
              <a:t>10/8/2019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973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AFB-579A-41A8-84D1-8FC72F2B2EAF}" type="datetime1">
              <a:rPr lang="es-AR" smtClean="0"/>
              <a:t>10/8/2019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45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1D85-E2D0-410E-ABED-C0942F0C49FF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B53E-AD61-45D8-BCBD-456739B9F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085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Equipos de Vapor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6400800" cy="1752600"/>
          </a:xfrm>
        </p:spPr>
        <p:txBody>
          <a:bodyPr/>
          <a:lstStyle/>
          <a:p>
            <a:r>
              <a:rPr lang="es-ES" dirty="0" smtClean="0"/>
              <a:t>TUMI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62F7-F561-4798-BA28-96F0487798A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33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Simple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10</a:t>
            </a:fld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468515" cy="302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Sistema Termodinámico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31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Complejo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11</a:t>
            </a:fld>
            <a:endParaRPr lang="es-AR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Sistema Termodinámico 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9" y="2276872"/>
            <a:ext cx="2728040" cy="19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99" y="1340768"/>
            <a:ext cx="62406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Objeto de estudio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12</a:t>
            </a:fld>
            <a:endParaRPr lang="es-A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" y="1196752"/>
            <a:ext cx="691986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3489"/>
            <a:ext cx="4465091" cy="471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939336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Sistemas Cerrados//Masa de control 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entra ni sale masa del sistema en el proceso de estudio.</a:t>
            </a:r>
          </a:p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13</a:t>
            </a:fld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3" y="2727417"/>
            <a:ext cx="2990825" cy="226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27417"/>
            <a:ext cx="29908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5" y="4811572"/>
            <a:ext cx="662186" cy="8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89" y="5024342"/>
            <a:ext cx="662186" cy="8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38" y="4115698"/>
            <a:ext cx="2926140" cy="22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600201"/>
            <a:ext cx="4546848" cy="1828800"/>
          </a:xfrm>
        </p:spPr>
        <p:txBody>
          <a:bodyPr/>
          <a:lstStyle/>
          <a:p>
            <a:r>
              <a:rPr lang="es-ES" dirty="0" smtClean="0"/>
              <a:t>No intercambian ni masa ni energía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14</a:t>
            </a:fld>
            <a:endParaRPr lang="es-AR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939336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Sistemas Aislado </a:t>
            </a:r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4" y="1542094"/>
            <a:ext cx="4483571" cy="469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4807"/>
            <a:ext cx="3810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Sistemas Abiertos 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Permite intercambio de materia y energía.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15</a:t>
            </a:fld>
            <a:endParaRPr lang="es-A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492620" cy="404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836221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Sistemas Abiertos  en régimen no permanente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20410" y="764704"/>
            <a:ext cx="2240003" cy="5184576"/>
          </a:xfrm>
        </p:spPr>
        <p:txBody>
          <a:bodyPr>
            <a:normAutofit fontScale="85000" lnSpcReduction="10000"/>
          </a:bodyPr>
          <a:lstStyle/>
          <a:p>
            <a:r>
              <a:rPr lang="es-EC" dirty="0" smtClean="0"/>
              <a:t>Cuando al sistema solo entra masa y no sale, o solo sale y no entra, o la cantidad de masa que entra no es igual a la que sale o viceversa.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43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Sistemas Abiertos Circulante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Cuando la cantidad de masa que entra del sistema es igual </a:t>
            </a:r>
            <a:r>
              <a:rPr lang="es-EC" dirty="0" smtClean="0"/>
              <a:t>a la que sale de 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17</a:t>
            </a:fld>
            <a:endParaRPr lang="es-A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68468"/>
            <a:ext cx="6336704" cy="342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</a:t>
            </a:r>
            <a:endParaRPr lang="es-AR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843967" cy="2874466"/>
          </a:xfr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50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de un componente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 sistema en que toda la masa que lo integra pertenece a una única espacie química 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19</a:t>
            </a:fld>
            <a:endParaRPr lang="es-A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227058" cy="350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Evaluaciones y Asistencias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3 Evaluaciones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Evaluaciones se promocionan con una nota mayor a 8 (ocho)                  </a:t>
            </a:r>
          </a:p>
          <a:p>
            <a:r>
              <a:rPr lang="es-ES" dirty="0" smtClean="0"/>
              <a:t>1 </a:t>
            </a:r>
            <a:r>
              <a:rPr lang="es-ES" dirty="0" err="1" smtClean="0"/>
              <a:t>recuperatorio</a:t>
            </a:r>
            <a:r>
              <a:rPr lang="es-ES" dirty="0" smtClean="0"/>
              <a:t> a fin de cursado.</a:t>
            </a:r>
          </a:p>
          <a:p>
            <a:r>
              <a:rPr lang="es-ES" dirty="0" smtClean="0"/>
              <a:t> TP, se realizarán en cursado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</a:t>
            </a:fld>
            <a:endParaRPr lang="es-AR"/>
          </a:p>
        </p:txBody>
      </p:sp>
      <p:sp>
        <p:nvSpPr>
          <p:cNvPr id="7" name="6 Abrir llave"/>
          <p:cNvSpPr/>
          <p:nvPr/>
        </p:nvSpPr>
        <p:spPr>
          <a:xfrm>
            <a:off x="3491880" y="1700808"/>
            <a:ext cx="1224136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4267022" y="1836402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2 Escritas</a:t>
            </a:r>
          </a:p>
          <a:p>
            <a:endParaRPr lang="es-ES" sz="2800" dirty="0"/>
          </a:p>
          <a:p>
            <a:r>
              <a:rPr lang="es-ES" sz="2800" dirty="0" smtClean="0"/>
              <a:t>1 oral (Ultima) </a:t>
            </a:r>
            <a:endParaRPr lang="es-AR" sz="2800" dirty="0"/>
          </a:p>
        </p:txBody>
      </p:sp>
      <p:sp>
        <p:nvSpPr>
          <p:cNvPr id="9" name="8 Flecha derecha"/>
          <p:cNvSpPr/>
          <p:nvPr/>
        </p:nvSpPr>
        <p:spPr>
          <a:xfrm>
            <a:off x="3779912" y="4077072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4942179" y="3897922"/>
            <a:ext cx="1329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Final</a:t>
            </a:r>
            <a:endParaRPr lang="es-ES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6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s-ES" dirty="0" smtClean="0"/>
              <a:t>Sistema de varios componentes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sistema en que la masa que lo integra pertenece a mas de una especie química.</a:t>
            </a:r>
          </a:p>
          <a:p>
            <a:r>
              <a:rPr lang="es-ES" dirty="0" smtClean="0"/>
              <a:t>Homogéneo: En equilibrio, todos sus parámetros tienen el mismo valor en todo el sistema. </a:t>
            </a:r>
          </a:p>
          <a:p>
            <a:r>
              <a:rPr lang="es-ES" dirty="0" smtClean="0"/>
              <a:t>Heterogéneo: hay un parámetro que toma más de un valor , esta integrado por fases.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20</a:t>
            </a:fld>
            <a:endParaRPr lang="es-A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762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5218509"/>
            <a:ext cx="21812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45" y="443220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 de vista macroscópico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definir un sistema y estudiar su interacción con el medio debe definirse.</a:t>
            </a:r>
          </a:p>
          <a:p>
            <a:r>
              <a:rPr lang="es-ES" dirty="0" smtClean="0"/>
              <a:t>Se describe un sistema mediante magnitudes que indican propiedades del mismo que afectan los sentidos del hombre.(P, T y V)</a:t>
            </a:r>
            <a:endParaRPr lang="es-ES" dirty="0"/>
          </a:p>
          <a:p>
            <a:r>
              <a:rPr lang="es-ES" dirty="0" smtClean="0"/>
              <a:t>No considera la estructura de la materia para definir el comportamiento de un sistema (Termodinámica clásica) 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31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Punto de vista </a:t>
            </a:r>
            <a:r>
              <a:rPr lang="es-ES" dirty="0" smtClean="0"/>
              <a:t>microscópico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basa en el estudio estadístico, que caracteriza el comportamiento de la partícula  considerando la estructura de la materia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22</a:t>
            </a:fld>
            <a:endParaRPr lang="es-A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1258"/>
            <a:ext cx="69246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Parámetros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Extensivas: </a:t>
            </a:r>
            <a:r>
              <a:rPr lang="es-ES" dirty="0" smtClean="0"/>
              <a:t>cuando su valor en un sistema depende en forma directa de la masa que constituye al mismo, eje. volumen</a:t>
            </a:r>
          </a:p>
          <a:p>
            <a:r>
              <a:rPr lang="es-ES" b="1" dirty="0" smtClean="0"/>
              <a:t>Intensivas: </a:t>
            </a:r>
            <a:r>
              <a:rPr lang="es-ES" dirty="0" smtClean="0"/>
              <a:t>cuando su valor en un sistema no depende en forma directa de la masa que constituye al mismo, eje.: Presión, temperatura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24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Propiedades </a:t>
            </a:r>
            <a:r>
              <a:rPr lang="es-ES" dirty="0"/>
              <a:t>(P, T, </a:t>
            </a:r>
            <a:r>
              <a:rPr lang="es-ES" dirty="0" smtClean="0"/>
              <a:t>V, m, E )</a:t>
            </a:r>
            <a:r>
              <a:rPr lang="es-AR" dirty="0" smtClean="0"/>
              <a:t> </a:t>
            </a:r>
            <a:r>
              <a:rPr lang="es-ES" dirty="0" smtClean="0"/>
              <a:t>son características de un sistema macroscópico.</a:t>
            </a:r>
          </a:p>
          <a:p>
            <a:r>
              <a:rPr lang="es-ES" dirty="0" smtClean="0"/>
              <a:t>Estado; expresa la condición de un sistema definidas por un conjunto de sus propiedades.</a:t>
            </a:r>
          </a:p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24</a:t>
            </a:fld>
            <a:endParaRPr lang="es-A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84704"/>
            <a:ext cx="29908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Equilibrio Termodinámico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Implica la coexistencia de:</a:t>
            </a:r>
          </a:p>
          <a:p>
            <a:r>
              <a:rPr lang="es-ES" dirty="0" smtClean="0"/>
              <a:t>Equilibrio Mecánico: cuando la presión tiene el mismo valor en todas las partes del sistema, coincide con la del medio. (Pared rígida) </a:t>
            </a:r>
          </a:p>
          <a:p>
            <a:r>
              <a:rPr lang="es-ES" dirty="0" smtClean="0"/>
              <a:t>Equilibrio Térmico: cuando el parámetro temperatura es el mismo el todo el sistema y es la que reina en el medio (adiabático)</a:t>
            </a:r>
          </a:p>
          <a:p>
            <a:r>
              <a:rPr lang="es-ES" dirty="0" smtClean="0"/>
              <a:t>Equilibrio químico: cuando su composición química no se modifica, no hay reacciones químicas entre las sustancias que las componen </a:t>
            </a:r>
          </a:p>
          <a:p>
            <a:r>
              <a:rPr lang="es-ES" dirty="0" smtClean="0"/>
              <a:t>Cuando no se modifican sus parámetros (P,V,T)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84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49339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Ciclo termodinámico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una secuencia de procesos que empieza y termina en el mismo estado.</a:t>
            </a:r>
          </a:p>
          <a:p>
            <a:r>
              <a:rPr lang="es-ES" dirty="0" smtClean="0"/>
              <a:t>Ejemplo: Vapor que circula en la planta de generación de energía eléctrica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3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Cuando alguna de las propiedades de un sistema cambia, cambia su estado y se dice que sufrió un proceso.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27</a:t>
            </a:fld>
            <a:endParaRPr lang="es-AR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0504"/>
            <a:ext cx="2926140" cy="2212162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8765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Unidades del SI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28</a:t>
            </a:fld>
            <a:endParaRPr lang="es-A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2091162"/>
            <a:ext cx="8145397" cy="32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3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Unidades Técnicas Inglesas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29</a:t>
            </a:fld>
            <a:endParaRPr lang="es-A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7019863" cy="31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24553"/>
            <a:ext cx="3198307" cy="5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44739"/>
            <a:ext cx="2951057" cy="54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La termodinámica puede ser definida como la </a:t>
            </a:r>
            <a:r>
              <a:rPr lang="es-ES" b="1" dirty="0" smtClean="0"/>
              <a:t>ciencia de la energía</a:t>
            </a:r>
            <a:r>
              <a:rPr lang="es-ES" dirty="0" smtClean="0"/>
              <a:t>. </a:t>
            </a:r>
            <a:r>
              <a:rPr lang="es-ES" dirty="0" smtClean="0"/>
              <a:t>El </a:t>
            </a:r>
            <a:r>
              <a:rPr lang="es-ES" dirty="0" smtClean="0"/>
              <a:t>nombre termodinámica viene de las palabras griegas (calor) y (fuerza). </a:t>
            </a:r>
          </a:p>
          <a:p>
            <a:r>
              <a:rPr lang="es-ES" dirty="0"/>
              <a:t>La Termodinámica estudia el intercambio de energía en sus diversas </a:t>
            </a:r>
            <a:r>
              <a:rPr lang="es-ES" dirty="0" smtClean="0"/>
              <a:t>formas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D2AC-5490-499E-96AC-0D8D961716D0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2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699742" cy="280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Presión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Fuerza que ejerce un fluido por unidad de área.</a:t>
            </a:r>
          </a:p>
          <a:p>
            <a:r>
              <a:rPr lang="es-ES" dirty="0" smtClean="0"/>
              <a:t>En un fluido en reposo la presión en un punto, es igual en todas las direcciones 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30</a:t>
            </a:fld>
            <a:endParaRPr lang="es-A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3789040"/>
            <a:ext cx="2921588" cy="258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3525" y="1844824"/>
            <a:ext cx="5343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Presión 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s-ES" dirty="0" smtClean="0"/>
                  <a:t>Unidad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40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s-E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4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s-E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ES" sz="4000" b="0" i="1" smtClean="0">
                        <a:latin typeface="Cambria Math"/>
                      </a:rPr>
                      <m:t>=</m:t>
                    </m:r>
                    <m:r>
                      <a:rPr lang="es-ES" sz="4000" b="0" i="1" smtClean="0">
                        <a:latin typeface="Cambria Math"/>
                      </a:rPr>
                      <m:t>𝑃𝑎</m:t>
                    </m:r>
                  </m:oMath>
                </a14:m>
                <a:r>
                  <a:rPr lang="es-AR" sz="4000" dirty="0" smtClean="0"/>
                  <a:t> (pascal)</a:t>
                </a:r>
              </a:p>
              <a:p>
                <a:r>
                  <a:rPr lang="es-ES" sz="4000" dirty="0" smtClean="0"/>
                  <a:t>Sin embargo conviene trabajar con múltiplos de pascal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4000" dirty="0"/>
                      <m:t>1 </m:t>
                    </m:r>
                    <m:r>
                      <m:rPr>
                        <m:nor/>
                      </m:rPr>
                      <a:rPr lang="es-ES" sz="4000" dirty="0"/>
                      <m:t>kPa</m:t>
                    </m:r>
                    <m:r>
                      <a:rPr lang="es-ES" sz="40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sz="4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40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40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s-E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4000" i="1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s-E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40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s-E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4000" dirty="0"/>
                      <m:t>1 </m:t>
                    </m:r>
                    <m:r>
                      <a:rPr lang="es-ES" sz="4000" b="0" i="1" dirty="0" smtClean="0">
                        <a:latin typeface="Cambria Math"/>
                      </a:rPr>
                      <m:t>𝑏𝑎𝑟</m:t>
                    </m:r>
                    <m:r>
                      <a:rPr lang="es-ES" sz="40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sz="4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40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4000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es-E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4000" i="1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s-E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40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s-E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4000" dirty="0"/>
                      <m:t>1 </m:t>
                    </m:r>
                    <m:r>
                      <m:rPr>
                        <m:nor/>
                      </m:rPr>
                      <a:rPr lang="es-ES" sz="4000" b="0" i="0" dirty="0" smtClean="0"/>
                      <m:t>M</m:t>
                    </m:r>
                    <m:r>
                      <m:rPr>
                        <m:nor/>
                      </m:rPr>
                      <a:rPr lang="es-ES" sz="4000" dirty="0"/>
                      <m:t>Pa</m:t>
                    </m:r>
                    <m:r>
                      <a:rPr lang="es-ES" sz="40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sz="4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40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40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  <m:f>
                      <m:fPr>
                        <m:ctrlPr>
                          <a:rPr lang="es-E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4000" i="1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s-E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40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s-E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4000" dirty="0" smtClean="0"/>
                  <a:t> </a:t>
                </a:r>
                <a:endParaRPr lang="es-AR" sz="40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074" t="-20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63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Presión absoluta 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Varia con el lugar de la </a:t>
                </a:r>
                <a:r>
                  <a:rPr lang="es-ES" dirty="0" err="1" smtClean="0"/>
                  <a:t>sup</a:t>
                </a:r>
                <a:r>
                  <a:rPr lang="es-ES" dirty="0" smtClean="0"/>
                  <a:t>. Terrestre </a:t>
                </a:r>
              </a:p>
              <a:p>
                <a:r>
                  <a:rPr lang="es-ES" dirty="0" smtClean="0"/>
                  <a:t>Define un valor estándar:</a:t>
                </a:r>
              </a:p>
              <a:p>
                <a14:m>
                  <m:oMath xmlns:m="http://schemas.openxmlformats.org/officeDocument/2006/math">
                    <m:r>
                      <a:rPr lang="es-ES" sz="2400" b="0" i="1" dirty="0" smtClean="0">
                        <a:latin typeface="Cambria Math"/>
                      </a:rPr>
                      <m:t>1 </m:t>
                    </m:r>
                    <m:r>
                      <a:rPr lang="es-ES" sz="2400" b="0" i="1" dirty="0" smtClean="0">
                        <a:latin typeface="Cambria Math"/>
                      </a:rPr>
                      <m:t>𝑎𝑡𝑚</m:t>
                    </m:r>
                    <m:r>
                      <a:rPr lang="es-ES" sz="2400" b="0" i="1" dirty="0" smtClean="0">
                        <a:latin typeface="Cambria Math"/>
                      </a:rPr>
                      <m:t>ó</m:t>
                    </m:r>
                    <m:r>
                      <a:rPr lang="es-ES" sz="2400" b="0" i="1" dirty="0" smtClean="0">
                        <a:latin typeface="Cambria Math"/>
                      </a:rPr>
                      <m:t>𝑠𝑓𝑒𝑟𝑎</m:t>
                    </m:r>
                    <m:r>
                      <a:rPr lang="es-ES" sz="2400" b="0" i="1" dirty="0" smtClean="0">
                        <a:latin typeface="Cambria Math"/>
                      </a:rPr>
                      <m:t> </m:t>
                    </m:r>
                    <m:r>
                      <a:rPr lang="es-ES" sz="2400" b="0" i="1" dirty="0" smtClean="0">
                        <a:latin typeface="Cambria Math"/>
                      </a:rPr>
                      <m:t>𝑒𝑠𝑡𝑎𝑛𝑑𝑎𝑟</m:t>
                    </m:r>
                    <m:r>
                      <a:rPr lang="es-ES" sz="2400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s-E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400" b="0" i="1" dirty="0" smtClean="0">
                            <a:latin typeface="Cambria Math"/>
                          </a:rPr>
                          <m:t>𝑎𝑡𝑚</m:t>
                        </m:r>
                      </m:e>
                    </m:d>
                    <m:r>
                      <a:rPr lang="es-ES" sz="24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i="1" dirty="0">
                            <a:latin typeface="Cambria Math"/>
                          </a:rPr>
                          <m:t>1</m:t>
                        </m:r>
                        <m:r>
                          <a:rPr lang="es-ES" sz="2400" b="0" i="1" dirty="0" smtClean="0">
                            <a:latin typeface="Cambria Math"/>
                          </a:rPr>
                          <m:t>,01325</m:t>
                        </m:r>
                        <m:r>
                          <a:rPr lang="es-ES" sz="24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s-ES" sz="2400" b="0" i="1" dirty="0" smtClean="0">
                            <a:latin typeface="Cambria Math"/>
                          </a:rPr>
                          <m:t> 10</m:t>
                        </m:r>
                      </m:e>
                      <m:sup>
                        <m:r>
                          <a:rPr lang="es-ES" sz="2400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es-E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s-E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AR" sz="2800" dirty="0" smtClean="0"/>
              </a:p>
              <a:p>
                <a14:m>
                  <m:oMath xmlns:m="http://schemas.openxmlformats.org/officeDocument/2006/math">
                    <m:r>
                      <a:rPr lang="es-ES" sz="2800" i="1" dirty="0">
                        <a:latin typeface="Cambria Math"/>
                      </a:rPr>
                      <m:t>1 </m:t>
                    </m:r>
                    <m:r>
                      <a:rPr lang="es-ES" sz="2800" i="1" dirty="0">
                        <a:latin typeface="Cambria Math"/>
                      </a:rPr>
                      <m:t>𝑎𝑡𝑚</m:t>
                    </m:r>
                    <m:r>
                      <a:rPr lang="es-ES" sz="2800" i="1" dirty="0">
                        <a:latin typeface="Cambria Math"/>
                      </a:rPr>
                      <m:t>ó</m:t>
                    </m:r>
                    <m:r>
                      <a:rPr lang="es-ES" sz="2800" i="1" dirty="0">
                        <a:latin typeface="Cambria Math"/>
                      </a:rPr>
                      <m:t>𝑠𝑓𝑒𝑟𝑎</m:t>
                    </m:r>
                    <m:r>
                      <a:rPr lang="es-ES" sz="2800" i="1" dirty="0">
                        <a:latin typeface="Cambria Math"/>
                      </a:rPr>
                      <m:t> </m:t>
                    </m:r>
                    <m:r>
                      <a:rPr lang="es-ES" sz="2800" i="1" dirty="0">
                        <a:latin typeface="Cambria Math"/>
                      </a:rPr>
                      <m:t>𝑒𝑠𝑡𝑎𝑛𝑑𝑎𝑟</m:t>
                    </m:r>
                    <m:r>
                      <a:rPr lang="es-ES" sz="2800" i="1" dirty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s-E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800" i="1" dirty="0">
                            <a:latin typeface="Cambria Math"/>
                          </a:rPr>
                          <m:t>𝑎𝑡𝑚</m:t>
                        </m:r>
                      </m:e>
                    </m:d>
                    <m:r>
                      <a:rPr lang="es-ES" sz="2800" i="1" dirty="0">
                        <a:latin typeface="Cambria Math"/>
                      </a:rPr>
                      <m:t>=</m:t>
                    </m:r>
                    <m:r>
                      <a:rPr lang="es-ES" sz="2800" i="1" dirty="0" smtClean="0">
                        <a:latin typeface="Cambria Math"/>
                      </a:rPr>
                      <m:t>1</m:t>
                    </m:r>
                    <m:r>
                      <a:rPr lang="es-ES" sz="2800" b="0" i="1" dirty="0" smtClean="0">
                        <a:latin typeface="Cambria Math"/>
                      </a:rPr>
                      <m:t>4,696</m:t>
                    </m:r>
                    <m:f>
                      <m:fPr>
                        <m:ctrlPr>
                          <a:rPr lang="es-E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/>
                          </a:rPr>
                          <m:t>𝑙𝑏𝑓</m:t>
                        </m:r>
                      </m:num>
                      <m:den>
                        <m:sSup>
                          <m:sSupPr>
                            <m:ctrlPr>
                              <a:rPr lang="es-E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800" b="0" i="1" smtClean="0">
                                <a:latin typeface="Cambria Math"/>
                              </a:rPr>
                              <m:t>𝑖𝑛</m:t>
                            </m:r>
                          </m:e>
                          <m:sup>
                            <m:r>
                              <a:rPr lang="es-E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AR" sz="2800" dirty="0"/>
              </a:p>
              <a:p>
                <a:endParaRPr lang="es-AR" sz="28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47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04945"/>
            <a:ext cx="4047306" cy="418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Presión manométrica y de vacío  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S" sz="2400" b="0" i="1" dirty="0" smtClean="0">
                    <a:latin typeface="Cambria Math"/>
                  </a:rPr>
                  <a:t>Presión del sistema &gt; presión atm</a:t>
                </a:r>
              </a:p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/>
                          </a:rPr>
                          <m:t>𝑚𝑎𝑛𝑜𝑚</m:t>
                        </m:r>
                        <m:r>
                          <a:rPr lang="es-ES" sz="2400" b="0" i="1" smtClean="0">
                            <a:latin typeface="Cambria Math"/>
                          </a:rPr>
                          <m:t>é</m:t>
                        </m:r>
                        <m:r>
                          <a:rPr lang="es-ES" sz="2400" b="0" i="1" smtClean="0">
                            <a:latin typeface="Cambria Math"/>
                          </a:rPr>
                          <m:t>𝑡𝑟𝑖𝑐𝑎</m:t>
                        </m:r>
                      </m:e>
                    </m:d>
                    <m:r>
                      <a:rPr lang="es-ES" sz="2400" b="0" i="1" smtClean="0">
                        <a:latin typeface="Cambria Math"/>
                      </a:rPr>
                      <m:t>=</m:t>
                    </m:r>
                    <m:r>
                      <a:rPr lang="es-E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/>
                          </a:rPr>
                          <m:t>𝑎𝑏𝑠𝑜𝑙𝑢𝑡𝑎</m:t>
                        </m:r>
                      </m:e>
                    </m:d>
                    <m:r>
                      <a:rPr lang="es-E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𝑎𝑡𝑚</m:t>
                        </m:r>
                      </m:sub>
                    </m:sSub>
                    <m:r>
                      <a:rPr lang="es-ES" sz="2400" b="0" i="1" smtClean="0">
                        <a:latin typeface="Cambria Math"/>
                      </a:rPr>
                      <m:t>(</m:t>
                    </m:r>
                    <m:r>
                      <a:rPr lang="es-ES" sz="2400" b="0" i="1" smtClean="0">
                        <a:latin typeface="Cambria Math"/>
                      </a:rPr>
                      <m:t>𝑎𝑏𝑠𝑜𝑙𝑢𝑡𝑎</m:t>
                    </m:r>
                    <m:r>
                      <a:rPr lang="es-E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s-AR" sz="2000" dirty="0" smtClean="0"/>
              </a:p>
              <a:p>
                <a:pPr marL="0" indent="0">
                  <a:buNone/>
                </a:pPr>
                <a:endParaRPr lang="es-E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s-ES" sz="2000" i="1" dirty="0" smtClean="0">
                    <a:latin typeface="Cambria Math"/>
                  </a:rPr>
                  <a:t>Presión </a:t>
                </a:r>
                <a:r>
                  <a:rPr lang="es-ES" sz="2000" i="1" dirty="0">
                    <a:latin typeface="Cambria Math"/>
                  </a:rPr>
                  <a:t>del </a:t>
                </a:r>
                <a:r>
                  <a:rPr lang="es-ES" sz="2000" i="1" dirty="0" smtClean="0">
                    <a:latin typeface="Cambria Math"/>
                  </a:rPr>
                  <a:t>sistema &lt; presión </a:t>
                </a:r>
                <a:r>
                  <a:rPr lang="es-ES" sz="2000" i="1" dirty="0">
                    <a:latin typeface="Cambria Math"/>
                  </a:rPr>
                  <a:t>atm</a:t>
                </a:r>
              </a:p>
              <a:p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s-E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2000" b="0" i="1" smtClean="0">
                            <a:latin typeface="Cambria Math"/>
                          </a:rPr>
                          <m:t>𝑣𝑎𝑐</m:t>
                        </m:r>
                        <m:r>
                          <a:rPr lang="es-ES" sz="2000" b="0" i="1" smtClean="0">
                            <a:latin typeface="Cambria Math"/>
                          </a:rPr>
                          <m:t>í</m:t>
                        </m:r>
                        <m:r>
                          <a:rPr lang="es-ES" sz="2000" b="0" i="1" smtClean="0">
                            <a:latin typeface="Cambria Math"/>
                          </a:rPr>
                          <m:t>𝑜</m:t>
                        </m:r>
                      </m:e>
                    </m:d>
                    <m:r>
                      <a:rPr lang="es-E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E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s-ES" sz="2000" i="1">
                            <a:latin typeface="Cambria Math"/>
                          </a:rPr>
                          <m:t>𝑎𝑡𝑚</m:t>
                        </m:r>
                      </m:sub>
                    </m:sSub>
                    <m:d>
                      <m:dPr>
                        <m:ctrlPr>
                          <a:rPr lang="es-E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/>
                          </a:rPr>
                          <m:t>𝑎𝑏𝑠𝑜𝑙𝑢𝑡𝑎</m:t>
                        </m:r>
                      </m:e>
                    </m:d>
                    <m:r>
                      <a:rPr lang="es-ES" sz="2000" b="0" i="0" smtClean="0">
                        <a:latin typeface="Cambria Math"/>
                      </a:rPr>
                      <m:t>−</m:t>
                    </m:r>
                    <m:r>
                      <a:rPr lang="es-E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s-E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/>
                          </a:rPr>
                          <m:t>𝑎𝑏𝑠𝑜𝑙𝑢𝑡𝑎</m:t>
                        </m:r>
                      </m:e>
                    </m:d>
                  </m:oMath>
                </a14:m>
                <a:endParaRPr lang="es-AR" sz="2000" dirty="0" smtClean="0"/>
              </a:p>
              <a:p>
                <a:endParaRPr lang="es-AR" sz="20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93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Tubo </a:t>
            </a:r>
            <a:r>
              <a:rPr lang="es-ES" dirty="0" err="1" smtClean="0"/>
              <a:t>Bourdon</a:t>
            </a:r>
            <a:r>
              <a:rPr lang="es-ES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34</a:t>
            </a:fld>
            <a:endParaRPr lang="es-A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285875"/>
            <a:ext cx="80676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2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Medición de presión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35</a:t>
            </a:fld>
            <a:endParaRPr lang="es-A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19263"/>
            <a:ext cx="77438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Temperatura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Concepto que se origina de la percepción de nuestro sentido (tacto), calidez y frialdad </a:t>
            </a:r>
          </a:p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36</a:t>
            </a:fld>
            <a:endParaRPr lang="es-A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2574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1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03" y="908720"/>
            <a:ext cx="4383875" cy="5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715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Equilibrio térmico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Temperaturas iguales </a:t>
            </a:r>
          </a:p>
          <a:p>
            <a:r>
              <a:rPr lang="es-ES" dirty="0" smtClean="0"/>
              <a:t>Pared adiabática, aislante ideal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58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Principio cero de la termodinámica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Cuando dos cuerpos están en equilibrio térmico con un tercero, están en equilibrio térmico entre si.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38</a:t>
            </a:fld>
            <a:endParaRPr lang="es-A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27051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8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2420888"/>
            <a:ext cx="55626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Termómetros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r>
              <a:rPr lang="es-ES" dirty="0" smtClean="0"/>
              <a:t>Cualquier cuerpo puede utilizarse como termómetro si tiene al menos una propiedad medible que cambia cuando su temperatura cambia.(termométrica)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11/8/2019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39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88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</a:t>
            </a:fld>
            <a:endParaRPr lang="es-AR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Intervención con los equipos o máquinas  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8538"/>
            <a:ext cx="6315596" cy="546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Termopares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/>
              <a:t>Un termopar es un sensor para medir la temperatura. Se compone de dos metales diferentes, unidos en un extremo. Cuando la unión de los dos metales se calienta o enfría, se produce una tensión que es proporcional a la temperatura</a:t>
            </a:r>
            <a:endParaRPr lang="es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40</a:t>
            </a:fld>
            <a:endParaRPr lang="es-A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88" y="1628800"/>
            <a:ext cx="4437112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8" y="1663277"/>
            <a:ext cx="4019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7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Detectores de </a:t>
            </a:r>
            <a:r>
              <a:rPr lang="es-ES" dirty="0" err="1" smtClean="0"/>
              <a:t>termoresistencias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Un RTD (del inglés: </a:t>
            </a:r>
            <a:r>
              <a:rPr lang="es-ES" dirty="0" err="1"/>
              <a:t>resistance</a:t>
            </a:r>
            <a:r>
              <a:rPr lang="es-ES" dirty="0"/>
              <a:t> </a:t>
            </a:r>
            <a:r>
              <a:rPr lang="es-ES" dirty="0" err="1"/>
              <a:t>temperature</a:t>
            </a:r>
            <a:r>
              <a:rPr lang="es-ES" dirty="0"/>
              <a:t> detector) es un detector de temperatura resistivo, es decir, un sensor de temperatura basado en la variación de la resistencia de un conductor con la temperatura.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Símbolo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41</a:t>
            </a:fld>
            <a:endParaRPr lang="es-AR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2232248" cy="157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501008"/>
            <a:ext cx="3117768" cy="18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7938"/>
            <a:ext cx="3312368" cy="27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9039"/>
            <a:ext cx="2637990" cy="231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Termistores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Un termistor es un sensor de temperatura por resistencia. Su funcionamiento se basa en la variación de la resistividad que presenta un semiconductor con la temperatura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6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1340768"/>
            <a:ext cx="71437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Pirómetro de radiación y ópticos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1720973"/>
            <a:ext cx="7077472" cy="4525963"/>
          </a:xfrm>
        </p:spPr>
        <p:txBody>
          <a:bodyPr/>
          <a:lstStyle/>
          <a:p>
            <a:r>
              <a:rPr lang="es-ES" dirty="0" smtClean="0"/>
              <a:t>No entran en contacto con cuya temperatura quiere medirse </a:t>
            </a:r>
          </a:p>
          <a:p>
            <a:r>
              <a:rPr lang="es-ES" dirty="0"/>
              <a:t>objetos en movimiento o lugares que requiere una medición sin contacto debido a posibles contaminaciones u otras influencias negativas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Ing. Leonardo </a:t>
            </a:r>
            <a:r>
              <a:rPr lang="es-AR" dirty="0" err="1" smtClean="0"/>
              <a:t>Benitez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38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Escalas de Temperaturas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definen mediante valores numéricos asignados a los puntos fijos estándar.</a:t>
            </a:r>
          </a:p>
          <a:p>
            <a:r>
              <a:rPr lang="es-ES" dirty="0" smtClean="0"/>
              <a:t>Punto triple del agua 273,16 Kelvin</a:t>
            </a:r>
          </a:p>
          <a:p>
            <a:r>
              <a:rPr lang="es-ES" dirty="0" smtClean="0"/>
              <a:t>273,16 K y 373,16 K </a:t>
            </a:r>
          </a:p>
          <a:p>
            <a:r>
              <a:rPr lang="es-ES" dirty="0" smtClean="0"/>
              <a:t>Es una escala absoluta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64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Escala Celsius (centígrada)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Se utiliza la unidad Celsius </a:t>
                </a:r>
                <a:r>
                  <a:rPr lang="es-ES" dirty="0" err="1" smtClean="0"/>
                  <a:t>ºC</a:t>
                </a:r>
                <a:r>
                  <a:rPr lang="es-ES" dirty="0" smtClean="0"/>
                  <a:t> y tiene la misma magnitud que Kelvin 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º</m:t>
                        </m:r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−273,15</m:t>
                    </m:r>
                  </m:oMath>
                </a14:m>
                <a:endParaRPr lang="es-AR" dirty="0" smtClean="0"/>
              </a:p>
              <a:p>
                <a:r>
                  <a:rPr lang="es-ES" dirty="0" smtClean="0"/>
                  <a:t>0ºC congelamiento del agua y 100ºC ebullición del agua </a:t>
                </a:r>
                <a:endParaRPr lang="es-AR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48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09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Escala </a:t>
            </a:r>
            <a:r>
              <a:rPr lang="es-ES" dirty="0" err="1" smtClean="0"/>
              <a:t>Rankine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Unidad </a:t>
                </a:r>
                <a:r>
                  <a:rPr lang="es-ES" dirty="0" err="1" smtClean="0"/>
                  <a:t>ºR</a:t>
                </a:r>
                <a:endParaRPr lang="es-ES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</a:rPr>
                          <m:t>º</m:t>
                        </m:r>
                        <m:r>
                          <a:rPr lang="es-E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1,8 </m:t>
                    </m:r>
                    <m:r>
                      <a:rPr lang="es-ES" b="0" i="1" smtClean="0">
                        <a:latin typeface="Cambria Math"/>
                      </a:rPr>
                      <m:t>𝑥𝑇</m:t>
                    </m:r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endParaRPr lang="es-AR" dirty="0" smtClean="0"/>
              </a:p>
              <a:p>
                <a:r>
                  <a:rPr lang="es-ES" dirty="0" smtClean="0"/>
                  <a:t>Escala absoluta </a:t>
                </a:r>
                <a:endParaRPr lang="es-AR" dirty="0"/>
              </a:p>
              <a:p>
                <a:endParaRPr lang="es-AR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93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Escala Fahrenheit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Unidad </a:t>
                </a:r>
                <a:r>
                  <a:rPr lang="es-ES" dirty="0" err="1" smtClean="0"/>
                  <a:t>ºF</a:t>
                </a:r>
                <a:endParaRPr lang="es-ES" dirty="0" smtClean="0"/>
              </a:p>
              <a:p>
                <a:r>
                  <a:rPr lang="es-ES" dirty="0"/>
                  <a:t>Punto de hielo es el 32ºF y el punto de vapor 212ºF</a:t>
                </a:r>
              </a:p>
              <a:p>
                <a:endParaRPr lang="es-ES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</a:rPr>
                          <m:t>º</m:t>
                        </m:r>
                        <m:r>
                          <a:rPr lang="es-E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º</m:t>
                        </m:r>
                        <m:r>
                          <a:rPr lang="es-E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−459,67</m:t>
                    </m:r>
                  </m:oMath>
                </a14:m>
                <a:endParaRPr lang="es-AR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</a:rPr>
                          <m:t>º</m:t>
                        </m:r>
                        <m:r>
                          <a:rPr lang="es-E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i="1">
                        <a:latin typeface="Cambria Math"/>
                      </a:rPr>
                      <m:t>1,8 </m:t>
                    </m:r>
                    <m:r>
                      <a:rPr lang="es-ES" i="1">
                        <a:latin typeface="Cambria Math"/>
                      </a:rPr>
                      <m:t>𝑥𝑇</m:t>
                    </m:r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º</m:t>
                        </m:r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+32</m:t>
                    </m:r>
                  </m:oMath>
                </a14:m>
                <a:endParaRPr lang="es-AR" dirty="0"/>
              </a:p>
              <a:p>
                <a:endParaRPr lang="es-AR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37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48</a:t>
            </a:fld>
            <a:endParaRPr lang="es-A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1088"/>
            <a:ext cx="5109170" cy="538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Densidad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Relación </a:t>
            </a:r>
            <a:r>
              <a:rPr lang="es-ES" dirty="0"/>
              <a:t>que existe entre la masa de una sustancia (o de un cuerpo) y su volumen.</a:t>
            </a:r>
          </a:p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cantidad de materia que tiene un cuerpo y se puede </a:t>
            </a:r>
            <a:r>
              <a:rPr lang="es-ES" dirty="0" smtClean="0"/>
              <a:t>medir </a:t>
            </a:r>
            <a:r>
              <a:rPr lang="es-ES" dirty="0"/>
              <a:t>en una unidad de </a:t>
            </a:r>
            <a:r>
              <a:rPr lang="es-ES" dirty="0" smtClean="0"/>
              <a:t>volumen</a:t>
            </a: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49</a:t>
            </a:fld>
            <a:endParaRPr lang="es-A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8083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1547664" y="4298208"/>
                <a:ext cx="2448272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s-E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28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98208"/>
                <a:ext cx="2448272" cy="10511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Intervención con los equipos o máquinas 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Termodinámica estudia el intercambio de energía en sus diversas formas:</a:t>
            </a:r>
          </a:p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5</a:t>
            </a:fld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5756"/>
            <a:ext cx="6408712" cy="370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3022"/>
            <a:ext cx="7518302" cy="43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50</a:t>
            </a:fld>
            <a:endParaRPr lang="es-A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7499548" cy="562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12/8/2019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51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97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Relaciones</a:t>
            </a:r>
            <a:br>
              <a:rPr lang="es-ES" smtClean="0"/>
            </a:br>
            <a:r>
              <a:rPr lang="es-ES" smtClean="0"/>
              <a:t>Energía </a:t>
            </a:r>
            <a:r>
              <a:rPr lang="es-ES" dirty="0" smtClean="0"/>
              <a:t>y propiedades de la materia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6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6" y="1761654"/>
            <a:ext cx="7401660" cy="46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Física: movimiento de un cuerpo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7</a:t>
            </a:fld>
            <a:endParaRPr lang="es-A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585100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79"/>
            <a:ext cx="5059288" cy="230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4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Termodinámico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Identificar el objeto de análisis </a:t>
            </a:r>
          </a:p>
          <a:p>
            <a:r>
              <a:rPr lang="es-ES" dirty="0" smtClean="0"/>
              <a:t>Una ves definido, se identifican relaciones relevantes con otros sistemas </a:t>
            </a:r>
          </a:p>
          <a:p>
            <a:r>
              <a:rPr lang="es-ES" dirty="0" smtClean="0"/>
              <a:t>Se aplican una o mas leyes físicas o relaciones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54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Medio ambiente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Todo lo que no pertenece al sistema termodinámico definido 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B929-88FC-45E8-A8D5-EB7564EDC383}" type="datetime1">
              <a:rPr lang="es-AR" smtClean="0"/>
              <a:t>10/8/2019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Ing. Leonardo Benitez 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B53E-AD61-45D8-BCBD-456739B9F64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2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1569</Words>
  <Application>Microsoft Office PowerPoint</Application>
  <PresentationFormat>Presentación en pantalla (4:3)</PresentationFormat>
  <Paragraphs>299</Paragraphs>
  <Slides>51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Equipos de Vapor</vt:lpstr>
      <vt:lpstr>Evaluaciones y Asistencias </vt:lpstr>
      <vt:lpstr>Introducción </vt:lpstr>
      <vt:lpstr>Presentación de PowerPoint</vt:lpstr>
      <vt:lpstr>Intervención con los equipos o máquinas  </vt:lpstr>
      <vt:lpstr>Relaciones Energía y propiedades de la materia </vt:lpstr>
      <vt:lpstr>Física: movimiento de un cuerpo </vt:lpstr>
      <vt:lpstr>Sistema Termodinámico </vt:lpstr>
      <vt:lpstr>Medio ambiente </vt:lpstr>
      <vt:lpstr>Sistema Termodinámico </vt:lpstr>
      <vt:lpstr>Sistema Termodinámico </vt:lpstr>
      <vt:lpstr>Objeto de estudio </vt:lpstr>
      <vt:lpstr>Sistemas Cerrados//Masa de control  </vt:lpstr>
      <vt:lpstr>Sistemas Aislado </vt:lpstr>
      <vt:lpstr>Sistemas Abiertos  </vt:lpstr>
      <vt:lpstr>Sistemas Abiertos  en régimen no permanente </vt:lpstr>
      <vt:lpstr>Sistemas Abiertos Circulante </vt:lpstr>
      <vt:lpstr>Resumen</vt:lpstr>
      <vt:lpstr>Sistema de un componente</vt:lpstr>
      <vt:lpstr>Sistema de varios componentes </vt:lpstr>
      <vt:lpstr>Punto de vista macroscópico </vt:lpstr>
      <vt:lpstr>Punto de vista microscópico </vt:lpstr>
      <vt:lpstr>Parámetros</vt:lpstr>
      <vt:lpstr>Estado </vt:lpstr>
      <vt:lpstr>Equilibrio Termodinámico </vt:lpstr>
      <vt:lpstr>Ciclo termodinámico </vt:lpstr>
      <vt:lpstr>Proceso </vt:lpstr>
      <vt:lpstr>Unidades del SI</vt:lpstr>
      <vt:lpstr>Unidades Técnicas Inglesas</vt:lpstr>
      <vt:lpstr>Presión </vt:lpstr>
      <vt:lpstr>Presión </vt:lpstr>
      <vt:lpstr>Presión absoluta </vt:lpstr>
      <vt:lpstr>Presión manométrica y de vacío  </vt:lpstr>
      <vt:lpstr>Tubo Bourdon </vt:lpstr>
      <vt:lpstr>Medición de presión </vt:lpstr>
      <vt:lpstr>Temperatura </vt:lpstr>
      <vt:lpstr>Equilibrio térmico </vt:lpstr>
      <vt:lpstr>Principio cero de la termodinámica </vt:lpstr>
      <vt:lpstr>Termómetros</vt:lpstr>
      <vt:lpstr>Termopares </vt:lpstr>
      <vt:lpstr>Detectores de termoresistencias</vt:lpstr>
      <vt:lpstr>Termistores </vt:lpstr>
      <vt:lpstr>Pirómetro de radiación y ópticos </vt:lpstr>
      <vt:lpstr>Escalas de Temperaturas </vt:lpstr>
      <vt:lpstr>Escala Celsius (centígrada)</vt:lpstr>
      <vt:lpstr>Escala Rankine</vt:lpstr>
      <vt:lpstr>Escala Fahrenheit</vt:lpstr>
      <vt:lpstr>Presentación de PowerPoint</vt:lpstr>
      <vt:lpstr>Densidad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Equipos de Vapor</dc:title>
  <dc:creator>L30</dc:creator>
  <cp:lastModifiedBy>L30</cp:lastModifiedBy>
  <cp:revision>49</cp:revision>
  <dcterms:created xsi:type="dcterms:W3CDTF">2019-07-29T21:13:00Z</dcterms:created>
  <dcterms:modified xsi:type="dcterms:W3CDTF">2019-08-12T23:21:40Z</dcterms:modified>
</cp:coreProperties>
</file>