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619" r:id="rId2"/>
    <p:sldId id="599" r:id="rId3"/>
    <p:sldId id="600" r:id="rId4"/>
    <p:sldId id="601" r:id="rId5"/>
    <p:sldId id="612" r:id="rId6"/>
    <p:sldId id="620" r:id="rId7"/>
    <p:sldId id="621" r:id="rId8"/>
    <p:sldId id="614" r:id="rId9"/>
    <p:sldId id="615" r:id="rId10"/>
    <p:sldId id="613" r:id="rId11"/>
    <p:sldId id="628" r:id="rId12"/>
    <p:sldId id="629" r:id="rId13"/>
    <p:sldId id="630" r:id="rId14"/>
    <p:sldId id="631" r:id="rId15"/>
    <p:sldId id="632" r:id="rId16"/>
    <p:sldId id="616" r:id="rId17"/>
    <p:sldId id="618" r:id="rId18"/>
    <p:sldId id="617" r:id="rId19"/>
    <p:sldId id="622" r:id="rId20"/>
    <p:sldId id="624" r:id="rId21"/>
    <p:sldId id="625" r:id="rId22"/>
    <p:sldId id="626" r:id="rId23"/>
    <p:sldId id="627" r:id="rId24"/>
  </p:sldIdLst>
  <p:sldSz cx="12192000" cy="6858000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A135"/>
    <a:srgbClr val="FF3300"/>
    <a:srgbClr val="0000FF"/>
    <a:srgbClr val="FFFF00"/>
    <a:srgbClr val="86AF01"/>
    <a:srgbClr val="40D22C"/>
    <a:srgbClr val="000000"/>
    <a:srgbClr val="BBE0E3"/>
    <a:srgbClr val="FFFFFF"/>
    <a:srgbClr val="B4EA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1" autoAdjust="0"/>
  </p:normalViewPr>
  <p:slideViewPr>
    <p:cSldViewPr>
      <p:cViewPr varScale="1">
        <p:scale>
          <a:sx n="64" d="100"/>
          <a:sy n="64" d="100"/>
        </p:scale>
        <p:origin x="954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39" d="100"/>
          <a:sy n="39" d="100"/>
        </p:scale>
        <p:origin x="-1566" y="-96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Usuario\Documents\F&#237;sica\F&#237;sica%202023\Te&#243;ricos\Ejercicios%20movimiento%20oblicu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Usuario\Documents\F&#237;sica\F&#237;sica%202023\Te&#243;ricos\Ejercicios%20movimiento%20oblicu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Usuario\Documents\F&#237;sica\F&#237;sica%202023\Te&#243;ricos\Ejercicios%20movimiento%20oblicu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Usuario\Documents\F&#237;sica\F&#237;sica%202023\Te&#243;ricos\Ejercicios%20movimiento%20oblicuo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none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y =f(x)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none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'Ejemplo teórico'!$C$1</c:f>
              <c:strCache>
                <c:ptCount val="1"/>
                <c:pt idx="0">
                  <c:v>y (m)</c:v>
                </c:pt>
              </c:strCache>
            </c:strRef>
          </c:tx>
          <c:spPr>
            <a:ln w="22225" cap="rnd">
              <a:solidFill>
                <a:schemeClr val="accent1"/>
              </a:solidFill>
            </a:ln>
            <a:effectLst>
              <a:glow rad="139700">
                <a:schemeClr val="accent1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xVal>
            <c:numRef>
              <c:f>'Ejemplo teórico'!$B$2:$B$14</c:f>
              <c:numCache>
                <c:formatCode>0.00</c:formatCode>
                <c:ptCount val="13"/>
                <c:pt idx="0">
                  <c:v>0</c:v>
                </c:pt>
                <c:pt idx="1">
                  <c:v>0.12400000000000001</c:v>
                </c:pt>
                <c:pt idx="2">
                  <c:v>0.24800000000000003</c:v>
                </c:pt>
                <c:pt idx="3">
                  <c:v>0.372</c:v>
                </c:pt>
                <c:pt idx="4">
                  <c:v>0.49600000000000005</c:v>
                </c:pt>
                <c:pt idx="5">
                  <c:v>0.62000000000000011</c:v>
                </c:pt>
                <c:pt idx="6">
                  <c:v>0.74399999999999999</c:v>
                </c:pt>
                <c:pt idx="7">
                  <c:v>0.8680000000000001</c:v>
                </c:pt>
                <c:pt idx="8">
                  <c:v>0.9920000000000001</c:v>
                </c:pt>
                <c:pt idx="9">
                  <c:v>1.1159999999999999</c:v>
                </c:pt>
                <c:pt idx="10">
                  <c:v>1.2400000000000002</c:v>
                </c:pt>
                <c:pt idx="11">
                  <c:v>1.3640000000000001</c:v>
                </c:pt>
                <c:pt idx="12">
                  <c:v>1.488</c:v>
                </c:pt>
              </c:numCache>
            </c:numRef>
          </c:xVal>
          <c:yVal>
            <c:numRef>
              <c:f>'Ejemplo teórico'!$C$2:$C$14</c:f>
              <c:numCache>
                <c:formatCode>0.00</c:formatCode>
                <c:ptCount val="13"/>
                <c:pt idx="0">
                  <c:v>0</c:v>
                </c:pt>
                <c:pt idx="1">
                  <c:v>-7.8400000000000015E-3</c:v>
                </c:pt>
                <c:pt idx="2">
                  <c:v>-3.1360000000000006E-2</c:v>
                </c:pt>
                <c:pt idx="3">
                  <c:v>-7.0559999999999998E-2</c:v>
                </c:pt>
                <c:pt idx="4">
                  <c:v>-0.12544000000000002</c:v>
                </c:pt>
                <c:pt idx="5">
                  <c:v>-0.19600000000000006</c:v>
                </c:pt>
                <c:pt idx="6">
                  <c:v>-0.28223999999999999</c:v>
                </c:pt>
                <c:pt idx="7">
                  <c:v>-0.38416000000000006</c:v>
                </c:pt>
                <c:pt idx="8">
                  <c:v>-0.50176000000000009</c:v>
                </c:pt>
                <c:pt idx="9">
                  <c:v>-0.63504000000000005</c:v>
                </c:pt>
                <c:pt idx="10">
                  <c:v>-0.78400000000000025</c:v>
                </c:pt>
                <c:pt idx="11">
                  <c:v>-0.94864000000000004</c:v>
                </c:pt>
                <c:pt idx="12">
                  <c:v>-1.12896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5AB-4C5E-A7A0-181DA4B9DA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36323424"/>
        <c:axId val="-236332672"/>
      </c:scatterChart>
      <c:valAx>
        <c:axId val="-2363234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65000"/>
                  <a:lumOff val="35000"/>
                  <a:alpha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x(m)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A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-236332672"/>
        <c:crosses val="autoZero"/>
        <c:crossBetween val="midCat"/>
      </c:valAx>
      <c:valAx>
        <c:axId val="-236332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65000"/>
                  <a:lumOff val="35000"/>
                  <a:alpha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y(m)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A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-23632342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none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Posición y=f(t)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none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scatterChart>
        <c:scatterStyle val="smoothMarker"/>
        <c:varyColors val="0"/>
        <c:ser>
          <c:idx val="1"/>
          <c:order val="0"/>
          <c:tx>
            <c:v>y (m)</c:v>
          </c:tx>
          <c:spPr>
            <a:ln w="22225" cap="rnd">
              <a:solidFill>
                <a:schemeClr val="accent2"/>
              </a:solidFill>
            </a:ln>
            <a:effectLst>
              <a:glow rad="139700">
                <a:schemeClr val="accent2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xVal>
            <c:numRef>
              <c:f>'Ejemplo teórico'!$A$2:$A$14</c:f>
              <c:numCache>
                <c:formatCode>0.00</c:formatCode>
                <c:ptCount val="13"/>
                <c:pt idx="0">
                  <c:v>0</c:v>
                </c:pt>
                <c:pt idx="1">
                  <c:v>0.04</c:v>
                </c:pt>
                <c:pt idx="2">
                  <c:v>0.08</c:v>
                </c:pt>
                <c:pt idx="3">
                  <c:v>0.12</c:v>
                </c:pt>
                <c:pt idx="4">
                  <c:v>0.16</c:v>
                </c:pt>
                <c:pt idx="5">
                  <c:v>0.2</c:v>
                </c:pt>
                <c:pt idx="6">
                  <c:v>0.24</c:v>
                </c:pt>
                <c:pt idx="7">
                  <c:v>0.28000000000000003</c:v>
                </c:pt>
                <c:pt idx="8">
                  <c:v>0.32</c:v>
                </c:pt>
                <c:pt idx="9">
                  <c:v>0.36</c:v>
                </c:pt>
                <c:pt idx="10">
                  <c:v>0.4</c:v>
                </c:pt>
                <c:pt idx="11">
                  <c:v>0.44</c:v>
                </c:pt>
                <c:pt idx="12">
                  <c:v>0.48</c:v>
                </c:pt>
              </c:numCache>
            </c:numRef>
          </c:xVal>
          <c:yVal>
            <c:numRef>
              <c:f>'Ejemplo teórico'!$C$2:$C$14</c:f>
              <c:numCache>
                <c:formatCode>0.00</c:formatCode>
                <c:ptCount val="13"/>
                <c:pt idx="0">
                  <c:v>0</c:v>
                </c:pt>
                <c:pt idx="1">
                  <c:v>-7.8400000000000015E-3</c:v>
                </c:pt>
                <c:pt idx="2">
                  <c:v>-3.1360000000000006E-2</c:v>
                </c:pt>
                <c:pt idx="3">
                  <c:v>-7.0559999999999998E-2</c:v>
                </c:pt>
                <c:pt idx="4">
                  <c:v>-0.12544000000000002</c:v>
                </c:pt>
                <c:pt idx="5">
                  <c:v>-0.19600000000000006</c:v>
                </c:pt>
                <c:pt idx="6">
                  <c:v>-0.28223999999999999</c:v>
                </c:pt>
                <c:pt idx="7">
                  <c:v>-0.38416000000000006</c:v>
                </c:pt>
                <c:pt idx="8">
                  <c:v>-0.50176000000000009</c:v>
                </c:pt>
                <c:pt idx="9">
                  <c:v>-0.63504000000000005</c:v>
                </c:pt>
                <c:pt idx="10">
                  <c:v>-0.78400000000000025</c:v>
                </c:pt>
                <c:pt idx="11">
                  <c:v>-0.94864000000000004</c:v>
                </c:pt>
                <c:pt idx="12">
                  <c:v>-1.12896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A39-4820-AD2C-BAD48C753C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36326688"/>
        <c:axId val="-236320160"/>
      </c:scatterChart>
      <c:valAx>
        <c:axId val="-2363266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65000"/>
                  <a:lumOff val="35000"/>
                  <a:alpha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AR"/>
                  <a:t>t(s)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A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-236320160"/>
        <c:crosses val="autoZero"/>
        <c:crossBetween val="midCat"/>
      </c:valAx>
      <c:valAx>
        <c:axId val="-236320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65000"/>
                  <a:lumOff val="35000"/>
                  <a:alpha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y(m)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A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-2363266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none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Posición x=f(t)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none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x (m)</c:v>
          </c:tx>
          <c:spPr>
            <a:ln w="22225" cap="rnd">
              <a:solidFill>
                <a:schemeClr val="accent1"/>
              </a:solidFill>
            </a:ln>
            <a:effectLst>
              <a:glow rad="139700">
                <a:schemeClr val="accent1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xVal>
            <c:numRef>
              <c:f>'Ejemplo teórico'!$A$2:$A$14</c:f>
              <c:numCache>
                <c:formatCode>0.00</c:formatCode>
                <c:ptCount val="13"/>
                <c:pt idx="0">
                  <c:v>0</c:v>
                </c:pt>
                <c:pt idx="1">
                  <c:v>0.04</c:v>
                </c:pt>
                <c:pt idx="2">
                  <c:v>0.08</c:v>
                </c:pt>
                <c:pt idx="3">
                  <c:v>0.12</c:v>
                </c:pt>
                <c:pt idx="4">
                  <c:v>0.16</c:v>
                </c:pt>
                <c:pt idx="5">
                  <c:v>0.2</c:v>
                </c:pt>
                <c:pt idx="6">
                  <c:v>0.24</c:v>
                </c:pt>
                <c:pt idx="7">
                  <c:v>0.28000000000000003</c:v>
                </c:pt>
                <c:pt idx="8">
                  <c:v>0.32</c:v>
                </c:pt>
                <c:pt idx="9">
                  <c:v>0.36</c:v>
                </c:pt>
                <c:pt idx="10">
                  <c:v>0.4</c:v>
                </c:pt>
                <c:pt idx="11">
                  <c:v>0.44</c:v>
                </c:pt>
                <c:pt idx="12">
                  <c:v>0.48</c:v>
                </c:pt>
              </c:numCache>
            </c:numRef>
          </c:xVal>
          <c:yVal>
            <c:numRef>
              <c:f>'Ejemplo teórico'!$B$2:$B$14</c:f>
              <c:numCache>
                <c:formatCode>0.00</c:formatCode>
                <c:ptCount val="13"/>
                <c:pt idx="0">
                  <c:v>0</c:v>
                </c:pt>
                <c:pt idx="1">
                  <c:v>0.12400000000000001</c:v>
                </c:pt>
                <c:pt idx="2">
                  <c:v>0.24800000000000003</c:v>
                </c:pt>
                <c:pt idx="3">
                  <c:v>0.372</c:v>
                </c:pt>
                <c:pt idx="4">
                  <c:v>0.49600000000000005</c:v>
                </c:pt>
                <c:pt idx="5">
                  <c:v>0.62000000000000011</c:v>
                </c:pt>
                <c:pt idx="6">
                  <c:v>0.74399999999999999</c:v>
                </c:pt>
                <c:pt idx="7">
                  <c:v>0.8680000000000001</c:v>
                </c:pt>
                <c:pt idx="8">
                  <c:v>0.9920000000000001</c:v>
                </c:pt>
                <c:pt idx="9">
                  <c:v>1.1159999999999999</c:v>
                </c:pt>
                <c:pt idx="10">
                  <c:v>1.2400000000000002</c:v>
                </c:pt>
                <c:pt idx="11">
                  <c:v>1.3640000000000001</c:v>
                </c:pt>
                <c:pt idx="12">
                  <c:v>1.488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B0D-498D-BE16-061B955CA0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36319616"/>
        <c:axId val="-236330496"/>
      </c:scatterChart>
      <c:valAx>
        <c:axId val="-2363196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65000"/>
                  <a:lumOff val="35000"/>
                  <a:alpha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AR"/>
                  <a:t>t(s)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A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-236330496"/>
        <c:crosses val="autoZero"/>
        <c:crossBetween val="midCat"/>
      </c:valAx>
      <c:valAx>
        <c:axId val="-23633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65000"/>
                  <a:lumOff val="35000"/>
                  <a:alpha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AR"/>
                  <a:t>x(m)</a:t>
                </a:r>
              </a:p>
            </c:rich>
          </c:tx>
          <c:layout>
            <c:manualLayout>
              <c:xMode val="edge"/>
              <c:yMode val="edge"/>
              <c:x val="3.0942334739803096E-2"/>
              <c:y val="0.357500919059562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A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-23631961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none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Velocidad en función del tiempo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none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6.6953661939609485E-2"/>
          <c:y val="0.19284368235179256"/>
          <c:w val="0.88463809354744383"/>
          <c:h val="0.78944595381657934"/>
        </c:manualLayout>
      </c:layout>
      <c:scatterChart>
        <c:scatterStyle val="smoothMarker"/>
        <c:varyColors val="0"/>
        <c:ser>
          <c:idx val="0"/>
          <c:order val="0"/>
          <c:tx>
            <c:v>vy(m/s)</c:v>
          </c:tx>
          <c:spPr>
            <a:ln w="22225" cap="rnd">
              <a:solidFill>
                <a:schemeClr val="accent1"/>
              </a:solidFill>
            </a:ln>
            <a:effectLst>
              <a:glow rad="139700">
                <a:schemeClr val="accent1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xVal>
            <c:numRef>
              <c:f>'Ejemplo teórico'!$A$2:$A$14</c:f>
              <c:numCache>
                <c:formatCode>0.00</c:formatCode>
                <c:ptCount val="13"/>
                <c:pt idx="0">
                  <c:v>0</c:v>
                </c:pt>
                <c:pt idx="1">
                  <c:v>0.04</c:v>
                </c:pt>
                <c:pt idx="2">
                  <c:v>0.08</c:v>
                </c:pt>
                <c:pt idx="3">
                  <c:v>0.12</c:v>
                </c:pt>
                <c:pt idx="4">
                  <c:v>0.16</c:v>
                </c:pt>
                <c:pt idx="5">
                  <c:v>0.2</c:v>
                </c:pt>
                <c:pt idx="6">
                  <c:v>0.24</c:v>
                </c:pt>
                <c:pt idx="7">
                  <c:v>0.28000000000000003</c:v>
                </c:pt>
                <c:pt idx="8">
                  <c:v>0.32</c:v>
                </c:pt>
                <c:pt idx="9">
                  <c:v>0.36</c:v>
                </c:pt>
                <c:pt idx="10">
                  <c:v>0.4</c:v>
                </c:pt>
                <c:pt idx="11">
                  <c:v>0.44</c:v>
                </c:pt>
                <c:pt idx="12">
                  <c:v>0.48</c:v>
                </c:pt>
              </c:numCache>
            </c:numRef>
          </c:xVal>
          <c:yVal>
            <c:numRef>
              <c:f>'Ejemplo teórico'!$E$2:$E$14</c:f>
              <c:numCache>
                <c:formatCode>0.00</c:formatCode>
                <c:ptCount val="13"/>
                <c:pt idx="0">
                  <c:v>0</c:v>
                </c:pt>
                <c:pt idx="1">
                  <c:v>-0.39200000000000002</c:v>
                </c:pt>
                <c:pt idx="2">
                  <c:v>-0.78400000000000003</c:v>
                </c:pt>
                <c:pt idx="3">
                  <c:v>-1.1759999999999999</c:v>
                </c:pt>
                <c:pt idx="4">
                  <c:v>-1.5680000000000001</c:v>
                </c:pt>
                <c:pt idx="5">
                  <c:v>-1.9600000000000002</c:v>
                </c:pt>
                <c:pt idx="6">
                  <c:v>-2.3519999999999999</c:v>
                </c:pt>
                <c:pt idx="7">
                  <c:v>-2.7440000000000007</c:v>
                </c:pt>
                <c:pt idx="8">
                  <c:v>-3.1360000000000001</c:v>
                </c:pt>
                <c:pt idx="9">
                  <c:v>-3.528</c:v>
                </c:pt>
                <c:pt idx="10">
                  <c:v>-3.9200000000000004</c:v>
                </c:pt>
                <c:pt idx="11">
                  <c:v>-4.3120000000000003</c:v>
                </c:pt>
                <c:pt idx="12">
                  <c:v>-4.7039999999999997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82B8-4909-B8E8-D7B863B40975}"/>
            </c:ext>
          </c:extLst>
        </c:ser>
        <c:ser>
          <c:idx val="1"/>
          <c:order val="1"/>
          <c:tx>
            <c:v>vx (m/s)</c:v>
          </c:tx>
          <c:spPr>
            <a:ln w="22225" cap="rnd">
              <a:solidFill>
                <a:schemeClr val="accent2"/>
              </a:solidFill>
            </a:ln>
            <a:effectLst>
              <a:glow rad="139700">
                <a:schemeClr val="accent2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xVal>
            <c:numRef>
              <c:f>'Ejemplo teórico'!$A$2:$A$14</c:f>
              <c:numCache>
                <c:formatCode>0.00</c:formatCode>
                <c:ptCount val="13"/>
                <c:pt idx="0">
                  <c:v>0</c:v>
                </c:pt>
                <c:pt idx="1">
                  <c:v>0.04</c:v>
                </c:pt>
                <c:pt idx="2">
                  <c:v>0.08</c:v>
                </c:pt>
                <c:pt idx="3">
                  <c:v>0.12</c:v>
                </c:pt>
                <c:pt idx="4">
                  <c:v>0.16</c:v>
                </c:pt>
                <c:pt idx="5">
                  <c:v>0.2</c:v>
                </c:pt>
                <c:pt idx="6">
                  <c:v>0.24</c:v>
                </c:pt>
                <c:pt idx="7">
                  <c:v>0.28000000000000003</c:v>
                </c:pt>
                <c:pt idx="8">
                  <c:v>0.32</c:v>
                </c:pt>
                <c:pt idx="9">
                  <c:v>0.36</c:v>
                </c:pt>
                <c:pt idx="10">
                  <c:v>0.4</c:v>
                </c:pt>
                <c:pt idx="11">
                  <c:v>0.44</c:v>
                </c:pt>
                <c:pt idx="12">
                  <c:v>0.48</c:v>
                </c:pt>
              </c:numCache>
            </c:numRef>
          </c:xVal>
          <c:yVal>
            <c:numRef>
              <c:f>'Ejemplo teórico'!$D$2:$D$14</c:f>
              <c:numCache>
                <c:formatCode>0.00</c:formatCode>
                <c:ptCount val="13"/>
                <c:pt idx="0">
                  <c:v>0.4</c:v>
                </c:pt>
                <c:pt idx="1">
                  <c:v>0.4</c:v>
                </c:pt>
                <c:pt idx="2">
                  <c:v>0.4</c:v>
                </c:pt>
                <c:pt idx="3">
                  <c:v>0.4</c:v>
                </c:pt>
                <c:pt idx="4">
                  <c:v>0.4</c:v>
                </c:pt>
                <c:pt idx="5">
                  <c:v>0.4</c:v>
                </c:pt>
                <c:pt idx="6">
                  <c:v>0.4</c:v>
                </c:pt>
                <c:pt idx="7">
                  <c:v>0.4</c:v>
                </c:pt>
                <c:pt idx="8">
                  <c:v>0.4</c:v>
                </c:pt>
                <c:pt idx="9">
                  <c:v>0.4</c:v>
                </c:pt>
                <c:pt idx="10">
                  <c:v>0.4</c:v>
                </c:pt>
                <c:pt idx="11">
                  <c:v>0.4</c:v>
                </c:pt>
                <c:pt idx="12">
                  <c:v>0.4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82B8-4909-B8E8-D7B863B409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36328320"/>
        <c:axId val="-236332128"/>
      </c:scatterChart>
      <c:valAx>
        <c:axId val="-2363283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65000"/>
                  <a:lumOff val="35000"/>
                  <a:alpha val="7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-236332128"/>
        <c:crosses val="autoZero"/>
        <c:crossBetween val="midCat"/>
      </c:valAx>
      <c:valAx>
        <c:axId val="-23633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65000"/>
                  <a:lumOff val="35000"/>
                  <a:alpha val="7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-23632832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l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5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3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65000"/>
            <a:lumOff val="35000"/>
            <a:alpha val="7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65000"/>
            <a:lumOff val="35000"/>
            <a:alpha val="2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  <a:round/>
      </a:ln>
    </cs:spPr>
    <cs:defRPr sz="1197" kern="1200"/>
    <cs:bodyPr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45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3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65000"/>
            <a:lumOff val="35000"/>
            <a:alpha val="7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65000"/>
            <a:lumOff val="35000"/>
            <a:alpha val="2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  <a:round/>
      </a:ln>
    </cs:spPr>
    <cs:defRPr sz="1197" kern="1200"/>
    <cs:bodyPr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45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3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65000"/>
            <a:lumOff val="35000"/>
            <a:alpha val="7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65000"/>
            <a:lumOff val="35000"/>
            <a:alpha val="2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  <a:round/>
      </a:ln>
    </cs:spPr>
    <cs:defRPr sz="1197" kern="1200"/>
    <cs:bodyPr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45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3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65000"/>
            <a:lumOff val="35000"/>
            <a:alpha val="7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65000"/>
            <a:lumOff val="35000"/>
            <a:alpha val="2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  <a:round/>
      </a:ln>
    </cs:spPr>
    <cs:defRPr sz="1197" kern="1200"/>
    <cs:bodyPr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6.wmf"/><Relationship Id="rId1" Type="http://schemas.openxmlformats.org/officeDocument/2006/relationships/image" Target="../media/image27.jpeg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27.jpeg"/><Relationship Id="rId4" Type="http://schemas.openxmlformats.org/officeDocument/2006/relationships/image" Target="../media/image72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4.wmf"/><Relationship Id="rId1" Type="http://schemas.openxmlformats.org/officeDocument/2006/relationships/image" Target="../media/image27.jpeg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jpeg"/><Relationship Id="rId4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27.jpeg"/><Relationship Id="rId4" Type="http://schemas.openxmlformats.org/officeDocument/2006/relationships/image" Target="../media/image3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7" Type="http://schemas.openxmlformats.org/officeDocument/2006/relationships/image" Target="../media/image36.wmf"/><Relationship Id="rId2" Type="http://schemas.openxmlformats.org/officeDocument/2006/relationships/image" Target="../media/image28.wmf"/><Relationship Id="rId1" Type="http://schemas.openxmlformats.org/officeDocument/2006/relationships/image" Target="../media/image27.jpeg"/><Relationship Id="rId6" Type="http://schemas.openxmlformats.org/officeDocument/2006/relationships/image" Target="../media/image7.wmf"/><Relationship Id="rId5" Type="http://schemas.openxmlformats.org/officeDocument/2006/relationships/image" Target="../media/image4.wmf"/><Relationship Id="rId4" Type="http://schemas.openxmlformats.org/officeDocument/2006/relationships/image" Target="../media/image3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29.wmf"/><Relationship Id="rId1" Type="http://schemas.openxmlformats.org/officeDocument/2006/relationships/image" Target="../media/image27.jpeg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27.jpe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B602123-6BB9-482D-BF2C-EA6BDFEBA78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6919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C4B570B-D8BD-4B4F-8D19-4457C6401FF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65028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FA9DE2-80FA-411A-A121-D6D1674E1971}" type="slidenum">
              <a:rPr lang="es-ES" smtClean="0"/>
              <a:pPr/>
              <a:t>1</a:t>
            </a:fld>
            <a:endParaRPr lang="es-E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64491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4B570B-D8BD-4B4F-8D19-4457C6401FF7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8170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2F4BB-2BCA-4B3A-AA8C-0B74A185422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C4F2B-D7E1-4985-AB08-220D2C835DE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B1657-9DEA-4854-B176-CF9113DF5C3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135C6-A02A-4531-BBD7-AE656DF58F7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8EC7C-01DF-463D-86CB-BE25D2A62E3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CDD85-26EC-4265-B0A6-AF04364DC82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E8A85-EE76-487D-B932-ABD0149F740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B09FF-E5B3-49DF-9F3C-E590CBF2CF8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B4814-0942-4F00-BC30-B4E96089C97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BB268-B772-4326-AEAE-E079175FBCE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8DC16-8FAC-4851-A4E2-9525294BF4E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6A8486"/>
            </a:gs>
            <a:gs pos="50000">
              <a:srgbClr val="9ABEC1"/>
            </a:gs>
            <a:gs pos="100000">
              <a:srgbClr val="B8E3E6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88318" y="6245225"/>
            <a:ext cx="441536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02D758F-69EE-4B53-8A3C-E759815BF14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1.png"/><Relationship Id="rId7" Type="http://schemas.openxmlformats.org/officeDocument/2006/relationships/image" Target="../media/image59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8.png"/><Relationship Id="rId10" Type="http://schemas.openxmlformats.org/officeDocument/2006/relationships/image" Target="../media/image62.png"/><Relationship Id="rId4" Type="http://schemas.openxmlformats.org/officeDocument/2006/relationships/image" Target="../media/image52.png"/><Relationship Id="rId9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51.png"/><Relationship Id="rId7" Type="http://schemas.openxmlformats.org/officeDocument/2006/relationships/image" Target="../media/image64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55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3" Type="http://schemas.openxmlformats.org/officeDocument/2006/relationships/slideLayout" Target="../slideLayouts/slideLayout7.xml"/><Relationship Id="rId7" Type="http://schemas.openxmlformats.org/officeDocument/2006/relationships/oleObject" Target="../embeddings/oleObject42.bin"/><Relationship Id="rId2" Type="http://schemas.openxmlformats.org/officeDocument/2006/relationships/tags" Target="../tags/tag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7.jpeg"/><Relationship Id="rId5" Type="http://schemas.openxmlformats.org/officeDocument/2006/relationships/image" Target="../media/image66.wmf"/><Relationship Id="rId4" Type="http://schemas.openxmlformats.org/officeDocument/2006/relationships/oleObject" Target="../embeddings/oleObject4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jpeg"/><Relationship Id="rId2" Type="http://schemas.openxmlformats.org/officeDocument/2006/relationships/tags" Target="../tags/tag1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6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69.jpeg"/><Relationship Id="rId9" Type="http://schemas.openxmlformats.org/officeDocument/2006/relationships/image" Target="../media/image68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gif"/><Relationship Id="rId13" Type="http://schemas.openxmlformats.org/officeDocument/2006/relationships/image" Target="../media/image520.png"/><Relationship Id="rId3" Type="http://schemas.openxmlformats.org/officeDocument/2006/relationships/oleObject" Target="../embeddings/oleObject45.bin"/><Relationship Id="rId7" Type="http://schemas.openxmlformats.org/officeDocument/2006/relationships/image" Target="../media/image7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6.bin"/><Relationship Id="rId5" Type="http://schemas.openxmlformats.org/officeDocument/2006/relationships/image" Target="../media/image27.jpeg"/><Relationship Id="rId10" Type="http://schemas.openxmlformats.org/officeDocument/2006/relationships/image" Target="../media/image72.wmf"/><Relationship Id="rId4" Type="http://schemas.openxmlformats.org/officeDocument/2006/relationships/image" Target="../media/image70.wmf"/><Relationship Id="rId9" Type="http://schemas.openxmlformats.org/officeDocument/2006/relationships/oleObject" Target="../embeddings/oleObject47.bin"/><Relationship Id="rId14" Type="http://schemas.openxmlformats.org/officeDocument/2006/relationships/image" Target="../media/image5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7.jpeg"/><Relationship Id="rId11" Type="http://schemas.openxmlformats.org/officeDocument/2006/relationships/image" Target="../media/image71.wmf"/><Relationship Id="rId5" Type="http://schemas.openxmlformats.org/officeDocument/2006/relationships/image" Target="../media/image74.wmf"/><Relationship Id="rId10" Type="http://schemas.openxmlformats.org/officeDocument/2006/relationships/oleObject" Target="../embeddings/oleObject46.bin"/><Relationship Id="rId4" Type="http://schemas.openxmlformats.org/officeDocument/2006/relationships/oleObject" Target="../embeddings/oleObject48.bin"/><Relationship Id="rId9" Type="http://schemas.openxmlformats.org/officeDocument/2006/relationships/image" Target="../media/image5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5.bin"/><Relationship Id="rId3" Type="http://schemas.openxmlformats.org/officeDocument/2006/relationships/slideLayout" Target="../slideLayouts/slideLayout7.xml"/><Relationship Id="rId7" Type="http://schemas.openxmlformats.org/officeDocument/2006/relationships/oleObject" Target="../embeddings/oleObject2.bin"/><Relationship Id="rId12" Type="http://schemas.openxmlformats.org/officeDocument/2006/relationships/oleObject" Target="../embeddings/oleObject4.bin"/><Relationship Id="rId2" Type="http://schemas.openxmlformats.org/officeDocument/2006/relationships/tags" Target="../tags/tag1.xml"/><Relationship Id="rId16" Type="http://schemas.openxmlformats.org/officeDocument/2006/relationships/image" Target="../media/image7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image" Target="../media/image8.png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6.bin"/><Relationship Id="rId10" Type="http://schemas.openxmlformats.org/officeDocument/2006/relationships/image" Target="../media/image5.wmf"/><Relationship Id="rId4" Type="http://schemas.openxmlformats.org/officeDocument/2006/relationships/notesSlide" Target="../notesSlides/notesSlide2.xml"/><Relationship Id="rId9" Type="http://schemas.openxmlformats.org/officeDocument/2006/relationships/oleObject" Target="../embeddings/oleObject3.bin"/><Relationship Id="rId14" Type="http://schemas.openxmlformats.org/officeDocument/2006/relationships/image" Target="../media/image6.wmf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image" Target="../media/image5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0.png"/><Relationship Id="rId5" Type="http://schemas.openxmlformats.org/officeDocument/2006/relationships/image" Target="../media/image560.png"/><Relationship Id="rId4" Type="http://schemas.openxmlformats.org/officeDocument/2006/relationships/image" Target="../media/image55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11.bin"/><Relationship Id="rId18" Type="http://schemas.openxmlformats.org/officeDocument/2006/relationships/image" Target="../media/image15.wmf"/><Relationship Id="rId3" Type="http://schemas.openxmlformats.org/officeDocument/2006/relationships/slideLayout" Target="../slideLayouts/slideLayout7.xml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2.wmf"/><Relationship Id="rId17" Type="http://schemas.openxmlformats.org/officeDocument/2006/relationships/oleObject" Target="../embeddings/oleObject13.bin"/><Relationship Id="rId2" Type="http://schemas.openxmlformats.org/officeDocument/2006/relationships/tags" Target="../tags/tag2.xml"/><Relationship Id="rId16" Type="http://schemas.openxmlformats.org/officeDocument/2006/relationships/image" Target="../media/image14.wmf"/><Relationship Id="rId20" Type="http://schemas.openxmlformats.org/officeDocument/2006/relationships/image" Target="../media/image16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11" Type="http://schemas.openxmlformats.org/officeDocument/2006/relationships/oleObject" Target="../embeddings/oleObject10.bin"/><Relationship Id="rId5" Type="http://schemas.openxmlformats.org/officeDocument/2006/relationships/image" Target="../media/image9.wmf"/><Relationship Id="rId15" Type="http://schemas.openxmlformats.org/officeDocument/2006/relationships/oleObject" Target="../embeddings/oleObject12.bin"/><Relationship Id="rId10" Type="http://schemas.openxmlformats.org/officeDocument/2006/relationships/image" Target="../media/image11.wmf"/><Relationship Id="rId19" Type="http://schemas.openxmlformats.org/officeDocument/2006/relationships/oleObject" Target="../embeddings/oleObject14.bin"/><Relationship Id="rId4" Type="http://schemas.openxmlformats.org/officeDocument/2006/relationships/oleObject" Target="../embeddings/oleObject7.bin"/><Relationship Id="rId9" Type="http://schemas.openxmlformats.org/officeDocument/2006/relationships/oleObject" Target="../embeddings/oleObject9.bin"/><Relationship Id="rId14" Type="http://schemas.openxmlformats.org/officeDocument/2006/relationships/image" Target="../media/image13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oleObject" Target="../embeddings/oleObject19.bin"/><Relationship Id="rId18" Type="http://schemas.openxmlformats.org/officeDocument/2006/relationships/image" Target="../media/image22.wmf"/><Relationship Id="rId3" Type="http://schemas.openxmlformats.org/officeDocument/2006/relationships/slideLayout" Target="../slideLayouts/slideLayout7.xml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20.wmf"/><Relationship Id="rId17" Type="http://schemas.openxmlformats.org/officeDocument/2006/relationships/oleObject" Target="../embeddings/oleObject22.bin"/><Relationship Id="rId2" Type="http://schemas.openxmlformats.org/officeDocument/2006/relationships/tags" Target="../tags/tag3.xml"/><Relationship Id="rId16" Type="http://schemas.openxmlformats.org/officeDocument/2006/relationships/oleObject" Target="../embeddings/oleObject21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png"/><Relationship Id="rId11" Type="http://schemas.openxmlformats.org/officeDocument/2006/relationships/oleObject" Target="../embeddings/oleObject18.bin"/><Relationship Id="rId5" Type="http://schemas.openxmlformats.org/officeDocument/2006/relationships/image" Target="../media/image17.wmf"/><Relationship Id="rId15" Type="http://schemas.openxmlformats.org/officeDocument/2006/relationships/oleObject" Target="../embeddings/oleObject20.bin"/><Relationship Id="rId10" Type="http://schemas.openxmlformats.org/officeDocument/2006/relationships/image" Target="../media/image19.wmf"/><Relationship Id="rId4" Type="http://schemas.openxmlformats.org/officeDocument/2006/relationships/oleObject" Target="../embeddings/oleObject15.bin"/><Relationship Id="rId9" Type="http://schemas.openxmlformats.org/officeDocument/2006/relationships/oleObject" Target="../embeddings/oleObject17.bin"/><Relationship Id="rId14" Type="http://schemas.openxmlformats.org/officeDocument/2006/relationships/image" Target="../media/image21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wmf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26.png"/><Relationship Id="rId4" Type="http://schemas.openxmlformats.org/officeDocument/2006/relationships/image" Target="../media/image25.gif"/><Relationship Id="rId9" Type="http://schemas.openxmlformats.org/officeDocument/2006/relationships/image" Target="../media/image24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slideLayout" Target="../slideLayouts/slideLayout7.xml"/><Relationship Id="rId7" Type="http://schemas.openxmlformats.org/officeDocument/2006/relationships/oleObject" Target="../embeddings/oleObject26.bin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7.jpeg"/><Relationship Id="rId11" Type="http://schemas.openxmlformats.org/officeDocument/2006/relationships/image" Target="../media/image31.png"/><Relationship Id="rId5" Type="http://schemas.openxmlformats.org/officeDocument/2006/relationships/image" Target="../media/image28.wmf"/><Relationship Id="rId10" Type="http://schemas.openxmlformats.org/officeDocument/2006/relationships/image" Target="../media/image30.wmf"/><Relationship Id="rId4" Type="http://schemas.openxmlformats.org/officeDocument/2006/relationships/oleObject" Target="../embeddings/oleObject25.bin"/><Relationship Id="rId9" Type="http://schemas.openxmlformats.org/officeDocument/2006/relationships/oleObject" Target="../embeddings/oleObject2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slideLayout" Target="../slideLayouts/slideLayout7.xml"/><Relationship Id="rId7" Type="http://schemas.openxmlformats.org/officeDocument/2006/relationships/oleObject" Target="../embeddings/oleObject29.bin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jpeg"/><Relationship Id="rId11" Type="http://schemas.openxmlformats.org/officeDocument/2006/relationships/image" Target="../media/image31.png"/><Relationship Id="rId5" Type="http://schemas.openxmlformats.org/officeDocument/2006/relationships/image" Target="../media/image32.wmf"/><Relationship Id="rId10" Type="http://schemas.openxmlformats.org/officeDocument/2006/relationships/image" Target="../media/image34.wmf"/><Relationship Id="rId4" Type="http://schemas.openxmlformats.org/officeDocument/2006/relationships/oleObject" Target="../embeddings/oleObject28.bin"/><Relationship Id="rId9" Type="http://schemas.openxmlformats.org/officeDocument/2006/relationships/oleObject" Target="../embeddings/oleObject30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image" Target="../media/image4.wmf"/><Relationship Id="rId3" Type="http://schemas.openxmlformats.org/officeDocument/2006/relationships/slideLayout" Target="../slideLayouts/slideLayout7.xml"/><Relationship Id="rId7" Type="http://schemas.openxmlformats.org/officeDocument/2006/relationships/oleObject" Target="../embeddings/oleObject32.bin"/><Relationship Id="rId12" Type="http://schemas.openxmlformats.org/officeDocument/2006/relationships/oleObject" Target="../embeddings/oleObject34.bin"/><Relationship Id="rId17" Type="http://schemas.openxmlformats.org/officeDocument/2006/relationships/image" Target="../media/image36.wmf"/><Relationship Id="rId2" Type="http://schemas.openxmlformats.org/officeDocument/2006/relationships/tags" Target="../tags/tag7.xml"/><Relationship Id="rId16" Type="http://schemas.openxmlformats.org/officeDocument/2006/relationships/oleObject" Target="../embeddings/oleObject36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27.jpeg"/><Relationship Id="rId11" Type="http://schemas.openxmlformats.org/officeDocument/2006/relationships/image" Target="../media/image8.png"/><Relationship Id="rId5" Type="http://schemas.openxmlformats.org/officeDocument/2006/relationships/image" Target="../media/image28.wmf"/><Relationship Id="rId15" Type="http://schemas.openxmlformats.org/officeDocument/2006/relationships/image" Target="../media/image7.wmf"/><Relationship Id="rId10" Type="http://schemas.openxmlformats.org/officeDocument/2006/relationships/image" Target="../media/image35.wmf"/><Relationship Id="rId4" Type="http://schemas.openxmlformats.org/officeDocument/2006/relationships/oleObject" Target="../embeddings/oleObject31.bin"/><Relationship Id="rId9" Type="http://schemas.openxmlformats.org/officeDocument/2006/relationships/oleObject" Target="../embeddings/oleObject33.bin"/><Relationship Id="rId14" Type="http://schemas.openxmlformats.org/officeDocument/2006/relationships/oleObject" Target="../embeddings/oleObject35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oleObject" Target="../embeddings/oleObject40.bin"/><Relationship Id="rId3" Type="http://schemas.openxmlformats.org/officeDocument/2006/relationships/slideLayout" Target="../slideLayouts/slideLayout7.xml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41.png"/><Relationship Id="rId2" Type="http://schemas.openxmlformats.org/officeDocument/2006/relationships/tags" Target="../tags/tag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7.jpeg"/><Relationship Id="rId11" Type="http://schemas.openxmlformats.org/officeDocument/2006/relationships/image" Target="../media/image40.png"/><Relationship Id="rId5" Type="http://schemas.openxmlformats.org/officeDocument/2006/relationships/image" Target="../media/image29.wmf"/><Relationship Id="rId10" Type="http://schemas.openxmlformats.org/officeDocument/2006/relationships/image" Target="../media/image38.wmf"/><Relationship Id="rId4" Type="http://schemas.openxmlformats.org/officeDocument/2006/relationships/oleObject" Target="../embeddings/oleObject37.bin"/><Relationship Id="rId9" Type="http://schemas.openxmlformats.org/officeDocument/2006/relationships/oleObject" Target="../embeddings/oleObject39.bin"/><Relationship Id="rId14" Type="http://schemas.openxmlformats.org/officeDocument/2006/relationships/image" Target="../media/image3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Marcador de fecha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s-ES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438526" y="188913"/>
            <a:ext cx="5249863" cy="1358900"/>
          </a:xfrm>
          <a:prstGeom prst="rect">
            <a:avLst/>
          </a:prstGeom>
          <a:solidFill>
            <a:srgbClr val="CCFFFF"/>
          </a:solidFill>
          <a:ln w="635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ES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Bold" pitchFamily="34" charset="0"/>
              </a:rPr>
              <a:t>FÍSICA1</a:t>
            </a:r>
          </a:p>
        </p:txBody>
      </p:sp>
      <p:pic>
        <p:nvPicPr>
          <p:cNvPr id="3078" name="Picture 5" descr="logo sol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47850" y="1916114"/>
            <a:ext cx="3733800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97788" y="2749550"/>
            <a:ext cx="2286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4 CuadroTexto"/>
          <p:cNvSpPr txBox="1"/>
          <p:nvPr/>
        </p:nvSpPr>
        <p:spPr>
          <a:xfrm>
            <a:off x="5991" y="4846637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200" b="1" dirty="0"/>
              <a:t>PRESENTACIÓN 3ºRA - TERCERA PARTE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5517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10</a:t>
            </a:fld>
            <a:endParaRPr lang="es-E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7175" y="918302"/>
            <a:ext cx="7113694" cy="3856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0" y="8620"/>
            <a:ext cx="121920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cap="all" dirty="0"/>
              <a:t>Principio de superposición de movimientos</a:t>
            </a:r>
            <a:endParaRPr lang="es-AR" sz="2800" cap="all" dirty="0"/>
          </a:p>
        </p:txBody>
      </p:sp>
      <p:sp>
        <p:nvSpPr>
          <p:cNvPr id="8" name="CuadroTexto 7"/>
          <p:cNvSpPr txBox="1"/>
          <p:nvPr/>
        </p:nvSpPr>
        <p:spPr>
          <a:xfrm>
            <a:off x="-6372" y="5161313"/>
            <a:ext cx="12192000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Se puede observar en la gráfica que en el tiro vertical la velocidad nunca se hace cero, </a:t>
            </a:r>
            <a:r>
              <a:rPr lang="es-ES" sz="2800" b="1" dirty="0"/>
              <a:t>la rapidez </a:t>
            </a:r>
            <a:r>
              <a:rPr lang="es-ES" sz="2800" dirty="0"/>
              <a:t>(módulo del vector velocidad) será </a:t>
            </a:r>
            <a:r>
              <a:rPr lang="es-ES" sz="2800" b="1" dirty="0"/>
              <a:t>mínima</a:t>
            </a:r>
            <a:r>
              <a:rPr lang="es-ES" sz="2800" dirty="0"/>
              <a:t> en el punto más alto.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90ECAEA4-988C-4C8E-992B-46F40E927312}"/>
              </a:ext>
            </a:extLst>
          </p:cNvPr>
          <p:cNvCxnSpPr/>
          <p:nvPr/>
        </p:nvCxnSpPr>
        <p:spPr>
          <a:xfrm>
            <a:off x="8494960" y="3429000"/>
            <a:ext cx="301340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524DC612-92BC-41E2-920A-3D550780CBA4}"/>
              </a:ext>
            </a:extLst>
          </p:cNvPr>
          <p:cNvCxnSpPr>
            <a:cxnSpLocks/>
          </p:cNvCxnSpPr>
          <p:nvPr/>
        </p:nvCxnSpPr>
        <p:spPr>
          <a:xfrm flipV="1">
            <a:off x="3323692" y="1376772"/>
            <a:ext cx="0" cy="764468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11</a:t>
            </a:fld>
            <a:endParaRPr lang="es-ES"/>
          </a:p>
        </p:txBody>
      </p:sp>
      <p:sp>
        <p:nvSpPr>
          <p:cNvPr id="8" name="CuadroTexto 7"/>
          <p:cNvSpPr txBox="1"/>
          <p:nvPr/>
        </p:nvSpPr>
        <p:spPr>
          <a:xfrm>
            <a:off x="-1640" y="296653"/>
            <a:ext cx="12193640" cy="35394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es-MX" sz="2800" dirty="0"/>
              <a:t>Un objeto que es lanzado al aire con un ángulo de 45° debe llegar a un punto que se encuentra a 20 m después de un obstáculo vertical de 6 m de alto. El obstáculo se encuentra a una distancia de 10 m respecto del lugar donde está originalmente el objeto antes de ser lanzado. Se podrá superar el obstáculo con las condiciones iniciales del movimiento? En caso afirmativo, determinar:</a:t>
            </a:r>
          </a:p>
          <a:p>
            <a:pPr lvl="0"/>
            <a:r>
              <a:rPr lang="es-MX" sz="2800" dirty="0"/>
              <a:t>a) la rapidez mínima necesaria con la que el objeto debe ser lanzado;</a:t>
            </a:r>
            <a:endParaRPr lang="es-ES" sz="2800" dirty="0"/>
          </a:p>
          <a:p>
            <a:pPr lvl="0"/>
            <a:r>
              <a:rPr lang="es-ES" sz="2800" dirty="0"/>
              <a:t>b) </a:t>
            </a:r>
            <a:r>
              <a:rPr lang="es-MX" sz="2800" dirty="0"/>
              <a:t>el vector velocidad con que impactará el objeto al llegar;</a:t>
            </a:r>
            <a:r>
              <a:rPr lang="es-ES" sz="2800" dirty="0"/>
              <a:t> </a:t>
            </a:r>
          </a:p>
          <a:p>
            <a:pPr lvl="0"/>
            <a:r>
              <a:rPr lang="es-ES" sz="2800" dirty="0"/>
              <a:t>c) </a:t>
            </a:r>
            <a:r>
              <a:rPr lang="es-MX" sz="2800" dirty="0"/>
              <a:t>el tiempo que permanecerá el objeto en el aire. </a:t>
            </a:r>
            <a:endParaRPr lang="es-ES" sz="28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27030C0-0A1F-4C07-8C7C-8BF2CC926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6937" y="4075354"/>
            <a:ext cx="5713705" cy="2527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3718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12</a:t>
            </a:fld>
            <a:endParaRPr lang="es-E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Object 7" descr="Pergamino"/>
              <p:cNvSpPr txBox="1"/>
              <p:nvPr/>
            </p:nvSpPr>
            <p:spPr bwMode="auto">
              <a:xfrm>
                <a:off x="4180772" y="2478310"/>
                <a:ext cx="2842760" cy="717550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𝑠𝑒𝑛</m:t>
                      </m:r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8" name="Object 7" descr="Pergamin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80772" y="2478310"/>
                <a:ext cx="2842760" cy="717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Object 7" descr="Pergamino"/>
              <p:cNvSpPr txBox="1"/>
              <p:nvPr/>
            </p:nvSpPr>
            <p:spPr bwMode="auto">
              <a:xfrm>
                <a:off x="4188253" y="1056398"/>
                <a:ext cx="2842760" cy="1001981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𝑜𝑦</m:t>
                          </m:r>
                        </m:sub>
                      </m:sSub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sSup>
                        <m:sSup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13" name="Object 7" descr="Pergamin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88253" y="1056398"/>
                <a:ext cx="2842760" cy="10019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Object 7" descr="Pergamino"/>
              <p:cNvSpPr txBox="1"/>
              <p:nvPr/>
            </p:nvSpPr>
            <p:spPr bwMode="auto">
              <a:xfrm>
                <a:off x="4178300" y="3638191"/>
                <a:ext cx="2528677" cy="717551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𝑔𝑡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14" name="Object 7" descr="Pergamin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78300" y="3638191"/>
                <a:ext cx="2528677" cy="7175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Object 7" descr="Pergamino"/>
              <p:cNvSpPr txBox="1"/>
              <p:nvPr/>
            </p:nvSpPr>
            <p:spPr bwMode="auto">
              <a:xfrm>
                <a:off x="8110991" y="2202496"/>
                <a:ext cx="1717675" cy="717550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15" name="Object 7" descr="Pergamin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10991" y="2202496"/>
                <a:ext cx="1717675" cy="7175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Object 7" descr="Pergamino"/>
              <p:cNvSpPr txBox="1"/>
              <p:nvPr/>
            </p:nvSpPr>
            <p:spPr bwMode="auto">
              <a:xfrm>
                <a:off x="8129981" y="1073089"/>
                <a:ext cx="1717675" cy="703263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16" name="Object 7" descr="Pergamin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29981" y="1073089"/>
                <a:ext cx="1717675" cy="7032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CuadroTexto 27"/>
          <p:cNvSpPr txBox="1"/>
          <p:nvPr/>
        </p:nvSpPr>
        <p:spPr>
          <a:xfrm>
            <a:off x="4023866" y="250673"/>
            <a:ext cx="3941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/>
              <a:t>Movimiento en el eje  y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B5B304F6-A093-40CC-885C-27ECC2FA36CA}"/>
              </a:ext>
            </a:extLst>
          </p:cNvPr>
          <p:cNvSpPr txBox="1"/>
          <p:nvPr/>
        </p:nvSpPr>
        <p:spPr>
          <a:xfrm>
            <a:off x="8013701" y="262697"/>
            <a:ext cx="3941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/>
              <a:t>Movimiento en el eje  x</a:t>
            </a: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3ACC6871-9234-4B8F-80C3-ECE9B58A173A}"/>
              </a:ext>
            </a:extLst>
          </p:cNvPr>
          <p:cNvCxnSpPr/>
          <p:nvPr/>
        </p:nvCxnSpPr>
        <p:spPr>
          <a:xfrm>
            <a:off x="7788188" y="136525"/>
            <a:ext cx="0" cy="430058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CEB48776-B4E6-4200-9237-7C40F96B3F26}"/>
              </a:ext>
            </a:extLst>
          </p:cNvPr>
          <p:cNvCxnSpPr/>
          <p:nvPr/>
        </p:nvCxnSpPr>
        <p:spPr>
          <a:xfrm>
            <a:off x="3435211" y="262697"/>
            <a:ext cx="0" cy="430058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uadroTexto 29">
            <a:extLst>
              <a:ext uri="{FF2B5EF4-FFF2-40B4-BE49-F238E27FC236}">
                <a16:creationId xmlns:a16="http://schemas.microsoft.com/office/drawing/2014/main" id="{22AE6564-F16C-460A-93C9-4F82E37DAD70}"/>
              </a:ext>
            </a:extLst>
          </p:cNvPr>
          <p:cNvSpPr txBox="1"/>
          <p:nvPr/>
        </p:nvSpPr>
        <p:spPr>
          <a:xfrm>
            <a:off x="262421" y="262697"/>
            <a:ext cx="3941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/>
              <a:t>Datos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Object 7" descr="Pergamino">
                <a:extLst>
                  <a:ext uri="{FF2B5EF4-FFF2-40B4-BE49-F238E27FC236}">
                    <a16:creationId xmlns:a16="http://schemas.microsoft.com/office/drawing/2014/main" id="{E609649C-7F26-4A76-8E8C-7607CADF7BA6}"/>
                  </a:ext>
                </a:extLst>
              </p:cNvPr>
              <p:cNvSpPr txBox="1"/>
              <p:nvPr/>
            </p:nvSpPr>
            <p:spPr bwMode="auto">
              <a:xfrm>
                <a:off x="399886" y="1056398"/>
                <a:ext cx="2267051" cy="703263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á</m:t>
                          </m:r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31" name="Object 7" descr="Pergamino">
                <a:extLst>
                  <a:ext uri="{FF2B5EF4-FFF2-40B4-BE49-F238E27FC236}">
                    <a16:creationId xmlns:a16="http://schemas.microsoft.com/office/drawing/2014/main" id="{E609649C-7F26-4A76-8E8C-7607CADF7B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9886" y="1056398"/>
                <a:ext cx="2267051" cy="7032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5414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Object 7" descr="Pergamino"/>
              <p:cNvSpPr txBox="1"/>
              <p:nvPr/>
            </p:nvSpPr>
            <p:spPr bwMode="auto">
              <a:xfrm>
                <a:off x="4189952" y="2412990"/>
                <a:ext cx="2842760" cy="1001981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𝑜𝑦</m:t>
                          </m:r>
                        </m:sub>
                      </m:sSub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sSup>
                        <m:sSup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13" name="Object 7" descr="Pergamin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89952" y="2412990"/>
                <a:ext cx="2842760" cy="10019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Object 7" descr="Pergamino"/>
              <p:cNvSpPr txBox="1"/>
              <p:nvPr/>
            </p:nvSpPr>
            <p:spPr bwMode="auto">
              <a:xfrm>
                <a:off x="8266557" y="2412990"/>
                <a:ext cx="1717675" cy="703263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16" name="Object 7" descr="Pergamin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266557" y="2412990"/>
                <a:ext cx="1717675" cy="7032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CuadroTexto 27"/>
          <p:cNvSpPr txBox="1"/>
          <p:nvPr/>
        </p:nvSpPr>
        <p:spPr>
          <a:xfrm>
            <a:off x="3847123" y="262697"/>
            <a:ext cx="3941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/>
              <a:t>Movimiento en el eje  y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B5B304F6-A093-40CC-885C-27ECC2FA36CA}"/>
              </a:ext>
            </a:extLst>
          </p:cNvPr>
          <p:cNvSpPr txBox="1"/>
          <p:nvPr/>
        </p:nvSpPr>
        <p:spPr>
          <a:xfrm>
            <a:off x="8013701" y="262697"/>
            <a:ext cx="3941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/>
              <a:t>Movimiento en el eje  x</a:t>
            </a: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3ACC6871-9234-4B8F-80C3-ECE9B58A173A}"/>
              </a:ext>
            </a:extLst>
          </p:cNvPr>
          <p:cNvCxnSpPr/>
          <p:nvPr/>
        </p:nvCxnSpPr>
        <p:spPr>
          <a:xfrm>
            <a:off x="7788188" y="136525"/>
            <a:ext cx="0" cy="430058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CEB48776-B4E6-4200-9237-7C40F96B3F26}"/>
              </a:ext>
            </a:extLst>
          </p:cNvPr>
          <p:cNvCxnSpPr/>
          <p:nvPr/>
        </p:nvCxnSpPr>
        <p:spPr>
          <a:xfrm>
            <a:off x="3435211" y="262697"/>
            <a:ext cx="0" cy="430058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uadroTexto 29">
            <a:extLst>
              <a:ext uri="{FF2B5EF4-FFF2-40B4-BE49-F238E27FC236}">
                <a16:creationId xmlns:a16="http://schemas.microsoft.com/office/drawing/2014/main" id="{22AE6564-F16C-460A-93C9-4F82E37DAD70}"/>
              </a:ext>
            </a:extLst>
          </p:cNvPr>
          <p:cNvSpPr txBox="1"/>
          <p:nvPr/>
        </p:nvSpPr>
        <p:spPr>
          <a:xfrm>
            <a:off x="262421" y="262697"/>
            <a:ext cx="3941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/>
              <a:t>Datos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Object 7" descr="Pergamino">
                <a:extLst>
                  <a:ext uri="{FF2B5EF4-FFF2-40B4-BE49-F238E27FC236}">
                    <a16:creationId xmlns:a16="http://schemas.microsoft.com/office/drawing/2014/main" id="{E609649C-7F26-4A76-8E8C-7607CADF7BA6}"/>
                  </a:ext>
                </a:extLst>
              </p:cNvPr>
              <p:cNvSpPr txBox="1"/>
              <p:nvPr/>
            </p:nvSpPr>
            <p:spPr bwMode="auto">
              <a:xfrm>
                <a:off x="399886" y="1056398"/>
                <a:ext cx="2634515" cy="703263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á</m:t>
                          </m:r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31" name="Object 7" descr="Pergamino">
                <a:extLst>
                  <a:ext uri="{FF2B5EF4-FFF2-40B4-BE49-F238E27FC236}">
                    <a16:creationId xmlns:a16="http://schemas.microsoft.com/office/drawing/2014/main" id="{E609649C-7F26-4A76-8E8C-7607CADF7B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9886" y="1056398"/>
                <a:ext cx="2634515" cy="7032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uadroTexto 16">
            <a:extLst>
              <a:ext uri="{FF2B5EF4-FFF2-40B4-BE49-F238E27FC236}">
                <a16:creationId xmlns:a16="http://schemas.microsoft.com/office/drawing/2014/main" id="{8DF25122-869B-404E-BD6F-E64C270BAD30}"/>
              </a:ext>
            </a:extLst>
          </p:cNvPr>
          <p:cNvSpPr txBox="1"/>
          <p:nvPr/>
        </p:nvSpPr>
        <p:spPr>
          <a:xfrm>
            <a:off x="3842954" y="985714"/>
            <a:ext cx="39410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/>
              <a:t>Tiempo de vuelo (que se encuentra en el aire)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Object 7" descr="Pergamino">
                <a:extLst>
                  <a:ext uri="{FF2B5EF4-FFF2-40B4-BE49-F238E27FC236}">
                    <a16:creationId xmlns:a16="http://schemas.microsoft.com/office/drawing/2014/main" id="{843C601B-FDE4-44B4-91EF-5832E474E538}"/>
                  </a:ext>
                </a:extLst>
              </p:cNvPr>
              <p:cNvSpPr txBox="1"/>
              <p:nvPr/>
            </p:nvSpPr>
            <p:spPr bwMode="auto">
              <a:xfrm>
                <a:off x="388782" y="2202496"/>
                <a:ext cx="2634516" cy="703263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18" name="Object 7" descr="Pergamino">
                <a:extLst>
                  <a:ext uri="{FF2B5EF4-FFF2-40B4-BE49-F238E27FC236}">
                    <a16:creationId xmlns:a16="http://schemas.microsoft.com/office/drawing/2014/main" id="{843C601B-FDE4-44B4-91EF-5832E474E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8782" y="2202496"/>
                <a:ext cx="2634516" cy="7032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Object 7" descr="Pergamino">
                <a:extLst>
                  <a:ext uri="{FF2B5EF4-FFF2-40B4-BE49-F238E27FC236}">
                    <a16:creationId xmlns:a16="http://schemas.microsoft.com/office/drawing/2014/main" id="{5DE3DBE1-88BD-40A3-9A13-9D619BA65ADC}"/>
                  </a:ext>
                </a:extLst>
              </p:cNvPr>
              <p:cNvSpPr txBox="1"/>
              <p:nvPr/>
            </p:nvSpPr>
            <p:spPr bwMode="auto">
              <a:xfrm>
                <a:off x="4159502" y="3728236"/>
                <a:ext cx="2842760" cy="1001981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𝑜𝑦</m:t>
                          </m:r>
                        </m:sub>
                      </m:sSub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sSup>
                        <m:sSup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19" name="Object 7" descr="Pergamino">
                <a:extLst>
                  <a:ext uri="{FF2B5EF4-FFF2-40B4-BE49-F238E27FC236}">
                    <a16:creationId xmlns:a16="http://schemas.microsoft.com/office/drawing/2014/main" id="{5DE3DBE1-88BD-40A3-9A13-9D619BA65A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59502" y="3728236"/>
                <a:ext cx="2842760" cy="10019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Object 7" descr="Pergamino">
                <a:extLst>
                  <a:ext uri="{FF2B5EF4-FFF2-40B4-BE49-F238E27FC236}">
                    <a16:creationId xmlns:a16="http://schemas.microsoft.com/office/drawing/2014/main" id="{70384951-521F-4CF9-822C-917DBD5CB4A1}"/>
                  </a:ext>
                </a:extLst>
              </p:cNvPr>
              <p:cNvSpPr txBox="1"/>
              <p:nvPr/>
            </p:nvSpPr>
            <p:spPr bwMode="auto">
              <a:xfrm>
                <a:off x="4138416" y="4986730"/>
                <a:ext cx="3253728" cy="1001981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d>
                        <m:dPr>
                          <m:ctrlP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𝑠𝑒𝑛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21" name="Object 7" descr="Pergamino">
                <a:extLst>
                  <a:ext uri="{FF2B5EF4-FFF2-40B4-BE49-F238E27FC236}">
                    <a16:creationId xmlns:a16="http://schemas.microsoft.com/office/drawing/2014/main" id="{70384951-521F-4CF9-822C-917DBD5CB4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38416" y="4986730"/>
                <a:ext cx="3253728" cy="100198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Object 7" descr="Pergamino">
                <a:extLst>
                  <a:ext uri="{FF2B5EF4-FFF2-40B4-BE49-F238E27FC236}">
                    <a16:creationId xmlns:a16="http://schemas.microsoft.com/office/drawing/2014/main" id="{6CDF1308-E358-4EA7-9081-0A706D31AEE1}"/>
                  </a:ext>
                </a:extLst>
              </p:cNvPr>
              <p:cNvSpPr txBox="1"/>
              <p:nvPr/>
            </p:nvSpPr>
            <p:spPr bwMode="auto">
              <a:xfrm>
                <a:off x="380451" y="3431555"/>
                <a:ext cx="2634516" cy="703263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=45°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22" name="Object 7" descr="Pergamino">
                <a:extLst>
                  <a:ext uri="{FF2B5EF4-FFF2-40B4-BE49-F238E27FC236}">
                    <a16:creationId xmlns:a16="http://schemas.microsoft.com/office/drawing/2014/main" id="{6CDF1308-E358-4EA7-9081-0A706D31A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0451" y="3431555"/>
                <a:ext cx="2634516" cy="7032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CuadroTexto 23">
            <a:extLst>
              <a:ext uri="{FF2B5EF4-FFF2-40B4-BE49-F238E27FC236}">
                <a16:creationId xmlns:a16="http://schemas.microsoft.com/office/drawing/2014/main" id="{0F51AC34-7B3A-4467-A9B8-6FA7212B78FD}"/>
              </a:ext>
            </a:extLst>
          </p:cNvPr>
          <p:cNvSpPr txBox="1"/>
          <p:nvPr/>
        </p:nvSpPr>
        <p:spPr>
          <a:xfrm>
            <a:off x="8013700" y="930975"/>
            <a:ext cx="39410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/>
              <a:t>Tiempo de vuelo (que se encuentra en el aire)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Object 7" descr="Pergamino">
                <a:extLst>
                  <a:ext uri="{FF2B5EF4-FFF2-40B4-BE49-F238E27FC236}">
                    <a16:creationId xmlns:a16="http://schemas.microsoft.com/office/drawing/2014/main" id="{4C1E118A-F0AD-4C74-B92B-16D041D30672}"/>
                  </a:ext>
                </a:extLst>
              </p:cNvPr>
              <p:cNvSpPr txBox="1"/>
              <p:nvPr/>
            </p:nvSpPr>
            <p:spPr bwMode="auto">
              <a:xfrm>
                <a:off x="8303685" y="3418703"/>
                <a:ext cx="3069206" cy="703264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25" name="Object 7" descr="Pergamino">
                <a:extLst>
                  <a:ext uri="{FF2B5EF4-FFF2-40B4-BE49-F238E27FC236}">
                    <a16:creationId xmlns:a16="http://schemas.microsoft.com/office/drawing/2014/main" id="{4C1E118A-F0AD-4C74-B92B-16D041D306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03685" y="3418703"/>
                <a:ext cx="3069206" cy="7032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Object 7" descr="Pergamino">
                <a:extLst>
                  <a:ext uri="{FF2B5EF4-FFF2-40B4-BE49-F238E27FC236}">
                    <a16:creationId xmlns:a16="http://schemas.microsoft.com/office/drawing/2014/main" id="{8080EC7C-3075-426D-845B-1A724DE1D852}"/>
                  </a:ext>
                </a:extLst>
              </p:cNvPr>
              <p:cNvSpPr txBox="1"/>
              <p:nvPr/>
            </p:nvSpPr>
            <p:spPr bwMode="auto">
              <a:xfrm>
                <a:off x="322327" y="4437112"/>
                <a:ext cx="2634516" cy="703263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26" name="Object 7" descr="Pergamino">
                <a:extLst>
                  <a:ext uri="{FF2B5EF4-FFF2-40B4-BE49-F238E27FC236}">
                    <a16:creationId xmlns:a16="http://schemas.microsoft.com/office/drawing/2014/main" id="{8080EC7C-3075-426D-845B-1A724DE1D8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2327" y="4437112"/>
                <a:ext cx="2634516" cy="70326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9583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14</a:t>
            </a:fld>
            <a:endParaRPr lang="es-ES"/>
          </a:p>
        </p:txBody>
      </p:sp>
      <p:sp>
        <p:nvSpPr>
          <p:cNvPr id="28" name="CuadroTexto 27"/>
          <p:cNvSpPr txBox="1"/>
          <p:nvPr/>
        </p:nvSpPr>
        <p:spPr>
          <a:xfrm>
            <a:off x="3847123" y="262697"/>
            <a:ext cx="3941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/>
              <a:t>Movimiento en el eje  y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B5B304F6-A093-40CC-885C-27ECC2FA36CA}"/>
              </a:ext>
            </a:extLst>
          </p:cNvPr>
          <p:cNvSpPr txBox="1"/>
          <p:nvPr/>
        </p:nvSpPr>
        <p:spPr>
          <a:xfrm>
            <a:off x="8013701" y="262697"/>
            <a:ext cx="3941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/>
              <a:t>Movimiento en el eje  x</a:t>
            </a: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3ACC6871-9234-4B8F-80C3-ECE9B58A173A}"/>
              </a:ext>
            </a:extLst>
          </p:cNvPr>
          <p:cNvCxnSpPr>
            <a:cxnSpLocks/>
          </p:cNvCxnSpPr>
          <p:nvPr/>
        </p:nvCxnSpPr>
        <p:spPr>
          <a:xfrm flipH="1">
            <a:off x="7784019" y="136525"/>
            <a:ext cx="4169" cy="307794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CEB48776-B4E6-4200-9237-7C40F96B3F26}"/>
              </a:ext>
            </a:extLst>
          </p:cNvPr>
          <p:cNvCxnSpPr>
            <a:cxnSpLocks/>
          </p:cNvCxnSpPr>
          <p:nvPr/>
        </p:nvCxnSpPr>
        <p:spPr>
          <a:xfrm>
            <a:off x="3435211" y="262697"/>
            <a:ext cx="0" cy="399442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uadroTexto 29">
            <a:extLst>
              <a:ext uri="{FF2B5EF4-FFF2-40B4-BE49-F238E27FC236}">
                <a16:creationId xmlns:a16="http://schemas.microsoft.com/office/drawing/2014/main" id="{22AE6564-F16C-460A-93C9-4F82E37DAD70}"/>
              </a:ext>
            </a:extLst>
          </p:cNvPr>
          <p:cNvSpPr txBox="1"/>
          <p:nvPr/>
        </p:nvSpPr>
        <p:spPr>
          <a:xfrm>
            <a:off x="262421" y="262697"/>
            <a:ext cx="3941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/>
              <a:t>Datos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Object 7" descr="Pergamino">
                <a:extLst>
                  <a:ext uri="{FF2B5EF4-FFF2-40B4-BE49-F238E27FC236}">
                    <a16:creationId xmlns:a16="http://schemas.microsoft.com/office/drawing/2014/main" id="{E609649C-7F26-4A76-8E8C-7607CADF7BA6}"/>
                  </a:ext>
                </a:extLst>
              </p:cNvPr>
              <p:cNvSpPr txBox="1"/>
              <p:nvPr/>
            </p:nvSpPr>
            <p:spPr bwMode="auto">
              <a:xfrm>
                <a:off x="399886" y="1056398"/>
                <a:ext cx="2634515" cy="703263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á</m:t>
                          </m:r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31" name="Object 7" descr="Pergamino">
                <a:extLst>
                  <a:ext uri="{FF2B5EF4-FFF2-40B4-BE49-F238E27FC236}">
                    <a16:creationId xmlns:a16="http://schemas.microsoft.com/office/drawing/2014/main" id="{E609649C-7F26-4A76-8E8C-7607CADF7B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9886" y="1056398"/>
                <a:ext cx="2634515" cy="7032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uadroTexto 16">
            <a:extLst>
              <a:ext uri="{FF2B5EF4-FFF2-40B4-BE49-F238E27FC236}">
                <a16:creationId xmlns:a16="http://schemas.microsoft.com/office/drawing/2014/main" id="{8DF25122-869B-404E-BD6F-E64C270BAD30}"/>
              </a:ext>
            </a:extLst>
          </p:cNvPr>
          <p:cNvSpPr txBox="1"/>
          <p:nvPr/>
        </p:nvSpPr>
        <p:spPr>
          <a:xfrm>
            <a:off x="3842954" y="985714"/>
            <a:ext cx="39410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/>
              <a:t>Tiempo de vuelo (que se encuentra en el aire)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Object 7" descr="Pergamino">
                <a:extLst>
                  <a:ext uri="{FF2B5EF4-FFF2-40B4-BE49-F238E27FC236}">
                    <a16:creationId xmlns:a16="http://schemas.microsoft.com/office/drawing/2014/main" id="{843C601B-FDE4-44B4-91EF-5832E474E538}"/>
                  </a:ext>
                </a:extLst>
              </p:cNvPr>
              <p:cNvSpPr txBox="1"/>
              <p:nvPr/>
            </p:nvSpPr>
            <p:spPr bwMode="auto">
              <a:xfrm>
                <a:off x="388782" y="2202496"/>
                <a:ext cx="2634516" cy="703263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18" name="Object 7" descr="Pergamino">
                <a:extLst>
                  <a:ext uri="{FF2B5EF4-FFF2-40B4-BE49-F238E27FC236}">
                    <a16:creationId xmlns:a16="http://schemas.microsoft.com/office/drawing/2014/main" id="{843C601B-FDE4-44B4-91EF-5832E474E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8782" y="2202496"/>
                <a:ext cx="2634516" cy="7032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Object 7" descr="Pergamino">
                <a:extLst>
                  <a:ext uri="{FF2B5EF4-FFF2-40B4-BE49-F238E27FC236}">
                    <a16:creationId xmlns:a16="http://schemas.microsoft.com/office/drawing/2014/main" id="{70384951-521F-4CF9-822C-917DBD5CB4A1}"/>
                  </a:ext>
                </a:extLst>
              </p:cNvPr>
              <p:cNvSpPr txBox="1"/>
              <p:nvPr/>
            </p:nvSpPr>
            <p:spPr bwMode="auto">
              <a:xfrm>
                <a:off x="3836022" y="2212492"/>
                <a:ext cx="3253728" cy="1001981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d>
                        <m:dPr>
                          <m:ctrlP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𝑠𝑒𝑛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21" name="Object 7" descr="Pergamino">
                <a:extLst>
                  <a:ext uri="{FF2B5EF4-FFF2-40B4-BE49-F238E27FC236}">
                    <a16:creationId xmlns:a16="http://schemas.microsoft.com/office/drawing/2014/main" id="{70384951-521F-4CF9-822C-917DBD5CB4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36022" y="2212492"/>
                <a:ext cx="3253728" cy="10019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Object 7" descr="Pergamino">
                <a:extLst>
                  <a:ext uri="{FF2B5EF4-FFF2-40B4-BE49-F238E27FC236}">
                    <a16:creationId xmlns:a16="http://schemas.microsoft.com/office/drawing/2014/main" id="{6CDF1308-E358-4EA7-9081-0A706D31AEE1}"/>
                  </a:ext>
                </a:extLst>
              </p:cNvPr>
              <p:cNvSpPr txBox="1"/>
              <p:nvPr/>
            </p:nvSpPr>
            <p:spPr bwMode="auto">
              <a:xfrm>
                <a:off x="380451" y="3431555"/>
                <a:ext cx="2634516" cy="703263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=45°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22" name="Object 7" descr="Pergamino">
                <a:extLst>
                  <a:ext uri="{FF2B5EF4-FFF2-40B4-BE49-F238E27FC236}">
                    <a16:creationId xmlns:a16="http://schemas.microsoft.com/office/drawing/2014/main" id="{6CDF1308-E358-4EA7-9081-0A706D31A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0451" y="3431555"/>
                <a:ext cx="2634516" cy="7032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CuadroTexto 23">
            <a:extLst>
              <a:ext uri="{FF2B5EF4-FFF2-40B4-BE49-F238E27FC236}">
                <a16:creationId xmlns:a16="http://schemas.microsoft.com/office/drawing/2014/main" id="{0F51AC34-7B3A-4467-A9B8-6FA7212B78FD}"/>
              </a:ext>
            </a:extLst>
          </p:cNvPr>
          <p:cNvSpPr txBox="1"/>
          <p:nvPr/>
        </p:nvSpPr>
        <p:spPr>
          <a:xfrm>
            <a:off x="8013700" y="930975"/>
            <a:ext cx="39410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/>
              <a:t>Tiempo de vuelo (que se encuentra en el aire)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Object 7" descr="Pergamino">
                <a:extLst>
                  <a:ext uri="{FF2B5EF4-FFF2-40B4-BE49-F238E27FC236}">
                    <a16:creationId xmlns:a16="http://schemas.microsoft.com/office/drawing/2014/main" id="{4C1E118A-F0AD-4C74-B92B-16D041D30672}"/>
                  </a:ext>
                </a:extLst>
              </p:cNvPr>
              <p:cNvSpPr txBox="1"/>
              <p:nvPr/>
            </p:nvSpPr>
            <p:spPr bwMode="auto">
              <a:xfrm>
                <a:off x="8292344" y="2217158"/>
                <a:ext cx="3069206" cy="703264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25" name="Object 7" descr="Pergamino">
                <a:extLst>
                  <a:ext uri="{FF2B5EF4-FFF2-40B4-BE49-F238E27FC236}">
                    <a16:creationId xmlns:a16="http://schemas.microsoft.com/office/drawing/2014/main" id="{4C1E118A-F0AD-4C74-B92B-16D041D306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292344" y="2217158"/>
                <a:ext cx="3069206" cy="7032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errar llave 5">
            <a:extLst>
              <a:ext uri="{FF2B5EF4-FFF2-40B4-BE49-F238E27FC236}">
                <a16:creationId xmlns:a16="http://schemas.microsoft.com/office/drawing/2014/main" id="{FD1608F1-8EC5-4CEC-AE47-8316D7873EE7}"/>
              </a:ext>
            </a:extLst>
          </p:cNvPr>
          <p:cNvSpPr/>
          <p:nvPr/>
        </p:nvSpPr>
        <p:spPr>
          <a:xfrm rot="5400000">
            <a:off x="7484755" y="226865"/>
            <a:ext cx="576000" cy="8060517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Object 7" descr="Pergamino">
                <a:extLst>
                  <a:ext uri="{FF2B5EF4-FFF2-40B4-BE49-F238E27FC236}">
                    <a16:creationId xmlns:a16="http://schemas.microsoft.com/office/drawing/2014/main" id="{2BC01F8C-5CFC-495E-9154-320316493B49}"/>
                  </a:ext>
                </a:extLst>
              </p:cNvPr>
              <p:cNvSpPr txBox="1"/>
              <p:nvPr/>
            </p:nvSpPr>
            <p:spPr bwMode="auto">
              <a:xfrm>
                <a:off x="8303685" y="3044584"/>
                <a:ext cx="2248473" cy="1001980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sSub>
                            <m:sSubPr>
                              <m:ctrlP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26" name="Object 7" descr="Pergamino">
                <a:extLst>
                  <a:ext uri="{FF2B5EF4-FFF2-40B4-BE49-F238E27FC236}">
                    <a16:creationId xmlns:a16="http://schemas.microsoft.com/office/drawing/2014/main" id="{2BC01F8C-5CFC-495E-9154-320316493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03685" y="3044584"/>
                <a:ext cx="2248473" cy="100198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Object 7" descr="Pergamino">
                <a:extLst>
                  <a:ext uri="{FF2B5EF4-FFF2-40B4-BE49-F238E27FC236}">
                    <a16:creationId xmlns:a16="http://schemas.microsoft.com/office/drawing/2014/main" id="{76910C00-F852-4A97-BD5C-9A07A906EB6D}"/>
                  </a:ext>
                </a:extLst>
              </p:cNvPr>
              <p:cNvSpPr txBox="1"/>
              <p:nvPr/>
            </p:nvSpPr>
            <p:spPr bwMode="auto">
              <a:xfrm>
                <a:off x="4882066" y="4681737"/>
                <a:ext cx="4415367" cy="971789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d>
                        <m:dPr>
                          <m:ctrlP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𝑠𝑒𝑛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f>
                        <m:f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sSub>
                            <m:sSubPr>
                              <m:ctrlP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27" name="Object 7" descr="Pergamino">
                <a:extLst>
                  <a:ext uri="{FF2B5EF4-FFF2-40B4-BE49-F238E27FC236}">
                    <a16:creationId xmlns:a16="http://schemas.microsoft.com/office/drawing/2014/main" id="{76910C00-F852-4A97-BD5C-9A07A906EB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82066" y="4681737"/>
                <a:ext cx="4415367" cy="97178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Object 7" descr="Pergamino">
                <a:extLst>
                  <a:ext uri="{FF2B5EF4-FFF2-40B4-BE49-F238E27FC236}">
                    <a16:creationId xmlns:a16="http://schemas.microsoft.com/office/drawing/2014/main" id="{942B90D4-C0AF-425C-BC5D-C5A2900E3725}"/>
                  </a:ext>
                </a:extLst>
              </p:cNvPr>
              <p:cNvSpPr txBox="1"/>
              <p:nvPr/>
            </p:nvSpPr>
            <p:spPr bwMode="auto">
              <a:xfrm>
                <a:off x="4699064" y="5781030"/>
                <a:ext cx="4781370" cy="971789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𝑠𝑒𝑛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𝑐𝑜𝑠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(20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33" name="Object 7" descr="Pergamino">
                <a:extLst>
                  <a:ext uri="{FF2B5EF4-FFF2-40B4-BE49-F238E27FC236}">
                    <a16:creationId xmlns:a16="http://schemas.microsoft.com/office/drawing/2014/main" id="{942B90D4-C0AF-425C-BC5D-C5A2900E37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99064" y="5781030"/>
                <a:ext cx="4781370" cy="97178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2327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15</a:t>
            </a:fld>
            <a:endParaRPr lang="es-ES"/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CEB48776-B4E6-4200-9237-7C40F96B3F26}"/>
              </a:ext>
            </a:extLst>
          </p:cNvPr>
          <p:cNvCxnSpPr>
            <a:cxnSpLocks/>
          </p:cNvCxnSpPr>
          <p:nvPr/>
        </p:nvCxnSpPr>
        <p:spPr>
          <a:xfrm>
            <a:off x="3435211" y="262697"/>
            <a:ext cx="0" cy="399442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uadroTexto 29">
            <a:extLst>
              <a:ext uri="{FF2B5EF4-FFF2-40B4-BE49-F238E27FC236}">
                <a16:creationId xmlns:a16="http://schemas.microsoft.com/office/drawing/2014/main" id="{22AE6564-F16C-460A-93C9-4F82E37DAD70}"/>
              </a:ext>
            </a:extLst>
          </p:cNvPr>
          <p:cNvSpPr txBox="1"/>
          <p:nvPr/>
        </p:nvSpPr>
        <p:spPr>
          <a:xfrm>
            <a:off x="262421" y="262697"/>
            <a:ext cx="3941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/>
              <a:t>Datos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Object 7" descr="Pergamino">
                <a:extLst>
                  <a:ext uri="{FF2B5EF4-FFF2-40B4-BE49-F238E27FC236}">
                    <a16:creationId xmlns:a16="http://schemas.microsoft.com/office/drawing/2014/main" id="{E609649C-7F26-4A76-8E8C-7607CADF7BA6}"/>
                  </a:ext>
                </a:extLst>
              </p:cNvPr>
              <p:cNvSpPr txBox="1"/>
              <p:nvPr/>
            </p:nvSpPr>
            <p:spPr bwMode="auto">
              <a:xfrm>
                <a:off x="399886" y="1056398"/>
                <a:ext cx="2634515" cy="703263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á</m:t>
                          </m:r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31" name="Object 7" descr="Pergamino">
                <a:extLst>
                  <a:ext uri="{FF2B5EF4-FFF2-40B4-BE49-F238E27FC236}">
                    <a16:creationId xmlns:a16="http://schemas.microsoft.com/office/drawing/2014/main" id="{E609649C-7F26-4A76-8E8C-7607CADF7B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9886" y="1056398"/>
                <a:ext cx="2634515" cy="7032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Object 7" descr="Pergamino">
                <a:extLst>
                  <a:ext uri="{FF2B5EF4-FFF2-40B4-BE49-F238E27FC236}">
                    <a16:creationId xmlns:a16="http://schemas.microsoft.com/office/drawing/2014/main" id="{843C601B-FDE4-44B4-91EF-5832E474E538}"/>
                  </a:ext>
                </a:extLst>
              </p:cNvPr>
              <p:cNvSpPr txBox="1"/>
              <p:nvPr/>
            </p:nvSpPr>
            <p:spPr bwMode="auto">
              <a:xfrm>
                <a:off x="388782" y="2202496"/>
                <a:ext cx="2634516" cy="703263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18" name="Object 7" descr="Pergamino">
                <a:extLst>
                  <a:ext uri="{FF2B5EF4-FFF2-40B4-BE49-F238E27FC236}">
                    <a16:creationId xmlns:a16="http://schemas.microsoft.com/office/drawing/2014/main" id="{843C601B-FDE4-44B4-91EF-5832E474E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8782" y="2202496"/>
                <a:ext cx="2634516" cy="7032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Object 7" descr="Pergamino">
                <a:extLst>
                  <a:ext uri="{FF2B5EF4-FFF2-40B4-BE49-F238E27FC236}">
                    <a16:creationId xmlns:a16="http://schemas.microsoft.com/office/drawing/2014/main" id="{6CDF1308-E358-4EA7-9081-0A706D31AEE1}"/>
                  </a:ext>
                </a:extLst>
              </p:cNvPr>
              <p:cNvSpPr txBox="1"/>
              <p:nvPr/>
            </p:nvSpPr>
            <p:spPr bwMode="auto">
              <a:xfrm>
                <a:off x="380451" y="3431555"/>
                <a:ext cx="2634516" cy="703263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=45°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22" name="Object 7" descr="Pergamino">
                <a:extLst>
                  <a:ext uri="{FF2B5EF4-FFF2-40B4-BE49-F238E27FC236}">
                    <a16:creationId xmlns:a16="http://schemas.microsoft.com/office/drawing/2014/main" id="{6CDF1308-E358-4EA7-9081-0A706D31A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0451" y="3431555"/>
                <a:ext cx="2634516" cy="7032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Object 7" descr="Pergamino">
                <a:extLst>
                  <a:ext uri="{FF2B5EF4-FFF2-40B4-BE49-F238E27FC236}">
                    <a16:creationId xmlns:a16="http://schemas.microsoft.com/office/drawing/2014/main" id="{B9C37CD5-964F-418D-BB2F-8101075EF910}"/>
                  </a:ext>
                </a:extLst>
              </p:cNvPr>
              <p:cNvSpPr txBox="1"/>
              <p:nvPr/>
            </p:nvSpPr>
            <p:spPr bwMode="auto">
              <a:xfrm>
                <a:off x="5020502" y="711480"/>
                <a:ext cx="5661007" cy="1481883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sSubSup>
                        <m:sSubSup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s-AR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AR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s-AR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s-AR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𝑠𝑒𝑛</m:t>
                              </m:r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  <m:d>
                            <m:dPr>
                              <m:ctrlP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𝑐𝑜𝑠</m:t>
                              </m:r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den>
                      </m:f>
                      <m:r>
                        <a:rPr lang="es-AR" sz="280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s-AR" sz="280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AR" sz="2800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</m:t>
                      </m:r>
                      <m:r>
                        <a:rPr lang="es-AR" sz="2800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s-AR" sz="2800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s-AR" sz="2800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s-AR" sz="2800" b="0" dirty="0">
                  <a:solidFill>
                    <a:srgbClr val="000000"/>
                  </a:solidFill>
                  <a:ea typeface="Cambria Math" panose="02040503050406030204" pitchFamily="18" charset="0"/>
                </a:endParaRPr>
              </a:p>
              <a:p>
                <a:pPr/>
                <a:endParaRPr lang="es-AR" sz="2800" dirty="0"/>
              </a:p>
            </p:txBody>
          </p:sp>
        </mc:Choice>
        <mc:Fallback>
          <p:sp>
            <p:nvSpPr>
              <p:cNvPr id="34" name="Object 7" descr="Pergamino">
                <a:extLst>
                  <a:ext uri="{FF2B5EF4-FFF2-40B4-BE49-F238E27FC236}">
                    <a16:creationId xmlns:a16="http://schemas.microsoft.com/office/drawing/2014/main" id="{B9C37CD5-964F-418D-BB2F-8101075EF9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20502" y="711480"/>
                <a:ext cx="5661007" cy="14818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Object 7" descr="Pergamino">
                <a:extLst>
                  <a:ext uri="{FF2B5EF4-FFF2-40B4-BE49-F238E27FC236}">
                    <a16:creationId xmlns:a16="http://schemas.microsoft.com/office/drawing/2014/main" id="{599E021E-E132-4DFC-BC61-F4A95CC1AAF2}"/>
                  </a:ext>
                </a:extLst>
              </p:cNvPr>
              <p:cNvSpPr txBox="1"/>
              <p:nvPr/>
            </p:nvSpPr>
            <p:spPr bwMode="auto">
              <a:xfrm>
                <a:off x="4340447" y="2529853"/>
                <a:ext cx="7696210" cy="1080089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s-AR" sz="2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s-AR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s-AR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s-AR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s-AR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s-AR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s-AR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s-AR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𝑔𝑡</m:t>
                    </m:r>
                    <m:r>
                      <a:rPr lang="es-AR" sz="28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=0</m:t>
                    </m:r>
                    <m:r>
                      <a:rPr lang="es-AR" sz="2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es-AR" sz="28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lang="es-AR" sz="28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AR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s-AR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s-AR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r>
                          <a:rPr lang="es-AR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den>
                    </m:f>
                    <m:r>
                      <a:rPr lang="es-AR" sz="28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AR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14</m:t>
                        </m:r>
                        <m:f>
                          <m:fPr>
                            <m:ctrlPr>
                              <a:rPr lang="es-AR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AR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s-AR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den>
                        </m:f>
                        <m:r>
                          <a:rPr lang="es-AR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(</m:t>
                        </m:r>
                        <m:r>
                          <a:rPr lang="es-AR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𝑠𝑒𝑛</m:t>
                        </m:r>
                        <m:r>
                          <a:rPr lang="es-AR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45)</m:t>
                        </m:r>
                      </m:num>
                      <m:den>
                        <m:r>
                          <a:rPr lang="es-AR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9,8 </m:t>
                        </m:r>
                        <m:r>
                          <a:rPr lang="es-AR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s-AR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sSup>
                          <m:sSupPr>
                            <m:ctrlPr>
                              <a:rPr lang="es-AR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s-AR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s-AR" sz="2800" dirty="0"/>
                  <a:t> =1,01s </a:t>
                </a:r>
              </a:p>
            </p:txBody>
          </p:sp>
        </mc:Choice>
        <mc:Fallback>
          <p:sp>
            <p:nvSpPr>
              <p:cNvPr id="35" name="Object 7" descr="Pergamino">
                <a:extLst>
                  <a:ext uri="{FF2B5EF4-FFF2-40B4-BE49-F238E27FC236}">
                    <a16:creationId xmlns:a16="http://schemas.microsoft.com/office/drawing/2014/main" id="{599E021E-E132-4DFC-BC61-F4A95CC1AA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40447" y="2529853"/>
                <a:ext cx="7696210" cy="1080089"/>
              </a:xfrm>
              <a:prstGeom prst="rect">
                <a:avLst/>
              </a:prstGeom>
              <a:blipFill>
                <a:blip r:embed="rId7"/>
                <a:stretch>
                  <a:fillRect r="-237"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Object 7" descr="Pergamino">
                <a:extLst>
                  <a:ext uri="{FF2B5EF4-FFF2-40B4-BE49-F238E27FC236}">
                    <a16:creationId xmlns:a16="http://schemas.microsoft.com/office/drawing/2014/main" id="{88AC2BE7-BBE2-4C5D-BBCB-8E91B85063DC}"/>
                  </a:ext>
                </a:extLst>
              </p:cNvPr>
              <p:cNvSpPr txBox="1"/>
              <p:nvPr/>
            </p:nvSpPr>
            <p:spPr bwMode="auto">
              <a:xfrm>
                <a:off x="4330575" y="3946432"/>
                <a:ext cx="3973100" cy="1080089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𝑜𝑦</m:t>
                          </m:r>
                        </m:sub>
                      </m:sSub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sSup>
                        <m:sSup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36" name="Object 7" descr="Pergamino">
                <a:extLst>
                  <a:ext uri="{FF2B5EF4-FFF2-40B4-BE49-F238E27FC236}">
                    <a16:creationId xmlns:a16="http://schemas.microsoft.com/office/drawing/2014/main" id="{88AC2BE7-BBE2-4C5D-BBCB-8E91B85063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30575" y="3946432"/>
                <a:ext cx="3973100" cy="108008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8067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16</a:t>
            </a:fld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6555879" y="3604741"/>
            <a:ext cx="4363441" cy="2246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2800" dirty="0"/>
              <a:t>Para una misma velocidad inicial: ¿con qué ángulo conviene disparar si queremos el mayor alcance posible en </a:t>
            </a:r>
            <a:r>
              <a:rPr lang="es-MX" sz="2800" i="1" dirty="0"/>
              <a:t>x</a:t>
            </a:r>
            <a:r>
              <a:rPr lang="es-MX" sz="2800" dirty="0"/>
              <a:t>?</a:t>
            </a:r>
            <a:endParaRPr lang="es-AR" sz="2800" dirty="0"/>
          </a:p>
        </p:txBody>
      </p:sp>
      <p:graphicFrame>
        <p:nvGraphicFramePr>
          <p:cNvPr id="7" name="Object 7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4897440"/>
              </p:ext>
            </p:extLst>
          </p:nvPr>
        </p:nvGraphicFramePr>
        <p:xfrm>
          <a:off x="911424" y="1917430"/>
          <a:ext cx="3631480" cy="16873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980" name="Ecuación" r:id="rId4" imgW="977760" imgH="444240" progId="Equation.3">
                  <p:embed/>
                </p:oleObj>
              </mc:Choice>
              <mc:Fallback>
                <p:oleObj name="Ecuación" r:id="rId4" imgW="977760" imgH="444240" progId="Equation.3">
                  <p:embed/>
                  <p:pic>
                    <p:nvPicPr>
                      <p:cNvPr id="0" name="Object 7" descr="Pergamin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1424" y="1917430"/>
                        <a:ext cx="3631480" cy="1687311"/>
                      </a:xfrm>
                      <a:prstGeom prst="rect">
                        <a:avLst/>
                      </a:prstGeom>
                      <a:blipFill dpi="0" rotWithShape="0">
                        <a:blip r:embed="rId6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1976708"/>
              </p:ext>
            </p:extLst>
          </p:nvPr>
        </p:nvGraphicFramePr>
        <p:xfrm>
          <a:off x="911424" y="3990055"/>
          <a:ext cx="4619625" cy="169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981" name="Ecuación" r:id="rId7" imgW="1244520" imgH="444240" progId="Equation.3">
                  <p:embed/>
                </p:oleObj>
              </mc:Choice>
              <mc:Fallback>
                <p:oleObj name="Ecuación" r:id="rId7" imgW="1244520" imgH="444240" progId="Equation.3">
                  <p:embed/>
                  <p:pic>
                    <p:nvPicPr>
                      <p:cNvPr id="0" name="Picture 3" descr="Pergamin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1424" y="3990055"/>
                        <a:ext cx="4619625" cy="1692275"/>
                      </a:xfrm>
                      <a:prstGeom prst="rect">
                        <a:avLst/>
                      </a:prstGeom>
                      <a:blipFill dpi="0" rotWithShape="0">
                        <a:blip r:embed="rId6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8 Flecha derecha"/>
          <p:cNvSpPr/>
          <p:nvPr/>
        </p:nvSpPr>
        <p:spPr>
          <a:xfrm>
            <a:off x="5457350" y="4548160"/>
            <a:ext cx="972108" cy="57606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5 CuadroTexto"/>
          <p:cNvSpPr txBox="1"/>
          <p:nvPr/>
        </p:nvSpPr>
        <p:spPr>
          <a:xfrm>
            <a:off x="0" y="8620"/>
            <a:ext cx="121920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dirty="0"/>
              <a:t>ALTURA MÁXIMA Y ALCANCE HORIZONTAL</a:t>
            </a:r>
            <a:endParaRPr lang="es-AR" sz="28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2596655" y="897982"/>
            <a:ext cx="4500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/>
              <a:t>Solo cuando  </a:t>
            </a:r>
            <a:r>
              <a:rPr lang="es-MX" sz="2800" i="1" dirty="0"/>
              <a:t>y</a:t>
            </a:r>
            <a:r>
              <a:rPr lang="es-MX" sz="2800" i="1" baseline="-25000" dirty="0"/>
              <a:t>0</a:t>
            </a:r>
            <a:r>
              <a:rPr lang="es-MX" sz="2800" dirty="0"/>
              <a:t>= </a:t>
            </a:r>
            <a:r>
              <a:rPr lang="es-MX" sz="2800" i="1" dirty="0" err="1"/>
              <a:t>y</a:t>
            </a:r>
            <a:r>
              <a:rPr lang="es-MX" sz="2800" i="1" baseline="-25000" dirty="0" err="1"/>
              <a:t>F</a:t>
            </a:r>
            <a:r>
              <a:rPr lang="es-MX" sz="2800" i="1" baseline="-25000" dirty="0"/>
              <a:t> </a:t>
            </a:r>
            <a:r>
              <a:rPr lang="es-MX" sz="2800" dirty="0"/>
              <a:t>= 0 m</a:t>
            </a:r>
            <a:endParaRPr lang="es-ES" sz="2800" dirty="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17</a:t>
            </a:fld>
            <a:endParaRPr lang="es-ES"/>
          </a:p>
        </p:txBody>
      </p:sp>
      <p:pic>
        <p:nvPicPr>
          <p:cNvPr id="6" name="5 Imagen" descr="Imagen relacionada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9476" y="1786786"/>
            <a:ext cx="5616624" cy="3903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800" dirty="0"/>
              <a:t>ÁNGULO DE ALCANCE MÁXIMO Y ALTURA MÁXIMA </a:t>
            </a:r>
            <a:endParaRPr lang="es-AR" sz="2800" dirty="0"/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3511617"/>
              </p:ext>
            </p:extLst>
          </p:nvPr>
        </p:nvGraphicFramePr>
        <p:xfrm>
          <a:off x="7860198" y="1646606"/>
          <a:ext cx="3780418" cy="5022754"/>
        </p:xfrm>
        <a:graphic>
          <a:graphicData uri="http://schemas.openxmlformats.org/drawingml/2006/table">
            <a:tbl>
              <a:tblPr/>
              <a:tblGrid>
                <a:gridCol w="12531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4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31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56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Symbol"/>
                          <a:ea typeface="Times New Roman"/>
                          <a:cs typeface="Times New Roman"/>
                        </a:rPr>
                        <a:t>a 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Sen 2</a:t>
                      </a:r>
                      <a:r>
                        <a:rPr lang="es-AR" sz="2800">
                          <a:solidFill>
                            <a:srgbClr val="000000"/>
                          </a:solidFill>
                          <a:latin typeface="Symbol"/>
                          <a:ea typeface="Times New Roman"/>
                          <a:cs typeface="Times New Roman"/>
                        </a:rPr>
                        <a:t>a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Sen</a:t>
                      </a:r>
                      <a:r>
                        <a:rPr lang="es-AR" sz="2800" baseline="30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s-AR" sz="2800">
                          <a:solidFill>
                            <a:srgbClr val="000000"/>
                          </a:solidFill>
                          <a:latin typeface="Symbol"/>
                          <a:ea typeface="Times New Roman"/>
                          <a:cs typeface="Times New Roman"/>
                        </a:rPr>
                        <a:t>a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8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0,34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0,03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8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0,64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0,12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8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30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0,87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79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0,25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8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40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0,98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0,41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8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45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1,00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0,50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8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0,98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0,59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8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60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0,87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79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0,75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8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70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0,64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0,88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28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80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0,34</a:t>
                      </a:r>
                      <a:endParaRPr lang="es-A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0,97</a:t>
                      </a:r>
                      <a:endParaRPr lang="es-A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8" name="Object 7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0677105"/>
              </p:ext>
            </p:extLst>
          </p:nvPr>
        </p:nvGraphicFramePr>
        <p:xfrm>
          <a:off x="10432850" y="976783"/>
          <a:ext cx="1759150" cy="81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001" name="Ecuación" r:id="rId5" imgW="977760" imgH="444240" progId="Equation.3">
                  <p:embed/>
                </p:oleObj>
              </mc:Choice>
              <mc:Fallback>
                <p:oleObj name="Ecuación" r:id="rId5" imgW="97776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2850" y="976783"/>
                        <a:ext cx="1759150" cy="817362"/>
                      </a:xfrm>
                      <a:prstGeom prst="rect">
                        <a:avLst/>
                      </a:prstGeom>
                      <a:blipFill dpi="0" rotWithShape="0">
                        <a:blip r:embed="rId7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7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6301693"/>
              </p:ext>
            </p:extLst>
          </p:nvPr>
        </p:nvGraphicFramePr>
        <p:xfrm>
          <a:off x="8544272" y="969424"/>
          <a:ext cx="1775806" cy="81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002" name="Ecuación" r:id="rId8" imgW="990360" imgH="444240" progId="Equation.3">
                  <p:embed/>
                </p:oleObj>
              </mc:Choice>
              <mc:Fallback>
                <p:oleObj name="Ecuación" r:id="rId8" imgW="99036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4272" y="969424"/>
                        <a:ext cx="1775806" cy="817362"/>
                      </a:xfrm>
                      <a:prstGeom prst="rect">
                        <a:avLst/>
                      </a:prstGeom>
                      <a:blipFill dpi="0" rotWithShape="0">
                        <a:blip r:embed="rId7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ángulo 4"/>
          <p:cNvSpPr/>
          <p:nvPr/>
        </p:nvSpPr>
        <p:spPr>
          <a:xfrm>
            <a:off x="9192344" y="4365104"/>
            <a:ext cx="1127734" cy="432048"/>
          </a:xfrm>
          <a:prstGeom prst="rect">
            <a:avLst/>
          </a:prstGeom>
          <a:solidFill>
            <a:srgbClr val="FFFF00">
              <a:alpha val="29020"/>
            </a:srgb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/>
          <p:cNvSpPr/>
          <p:nvPr/>
        </p:nvSpPr>
        <p:spPr>
          <a:xfrm>
            <a:off x="10454666" y="6231322"/>
            <a:ext cx="1127734" cy="402034"/>
          </a:xfrm>
          <a:prstGeom prst="rect">
            <a:avLst/>
          </a:prstGeom>
          <a:solidFill>
            <a:srgbClr val="FFFF00">
              <a:alpha val="29020"/>
            </a:srgb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6FAF40A-5F96-4F31-A8D4-04D612F8C7B4}"/>
              </a:ext>
            </a:extLst>
          </p:cNvPr>
          <p:cNvSpPr txBox="1"/>
          <p:nvPr/>
        </p:nvSpPr>
        <p:spPr>
          <a:xfrm>
            <a:off x="535761" y="554838"/>
            <a:ext cx="73040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600" dirty="0"/>
              <a:t>Si solamente modificamos el ángulo y dejamos constante la rapidez inicial </a:t>
            </a: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18</a:t>
            </a:fld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dirty="0"/>
              <a:t>CASO PARTICULAR DEL TIRO OBLICUO: TIRO HORIZONTAL </a:t>
            </a:r>
            <a:endParaRPr lang="es-AR" sz="3200" dirty="0"/>
          </a:p>
        </p:txBody>
      </p:sp>
      <p:graphicFrame>
        <p:nvGraphicFramePr>
          <p:cNvPr id="8" name="Object 7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3118969"/>
              </p:ext>
            </p:extLst>
          </p:nvPr>
        </p:nvGraphicFramePr>
        <p:xfrm>
          <a:off x="509588" y="1169988"/>
          <a:ext cx="3594100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76" name="Ecuación" r:id="rId3" imgW="1168200" imgH="241200" progId="Equation.3">
                  <p:embed/>
                </p:oleObj>
              </mc:Choice>
              <mc:Fallback>
                <p:oleObj name="Ecuación" r:id="rId3" imgW="11682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588" y="1169988"/>
                        <a:ext cx="3594100" cy="758825"/>
                      </a:xfrm>
                      <a:prstGeom prst="rect">
                        <a:avLst/>
                      </a:pr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7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4098920"/>
              </p:ext>
            </p:extLst>
          </p:nvPr>
        </p:nvGraphicFramePr>
        <p:xfrm>
          <a:off x="506021" y="2051520"/>
          <a:ext cx="2541587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77" name="Ecuación" r:id="rId6" imgW="876240" imgH="393480" progId="Equation.3">
                  <p:embed/>
                </p:oleObj>
              </mc:Choice>
              <mc:Fallback>
                <p:oleObj name="Ecuación" r:id="rId6" imgW="8762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021" y="2051520"/>
                        <a:ext cx="2541587" cy="1174750"/>
                      </a:xfrm>
                      <a:prstGeom prst="rect">
                        <a:avLst/>
                      </a:pr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596" y="905435"/>
            <a:ext cx="4767016" cy="3466921"/>
          </a:xfrm>
          <a:prstGeom prst="rect">
            <a:avLst/>
          </a:prstGeom>
        </p:spPr>
      </p:pic>
      <p:graphicFrame>
        <p:nvGraphicFramePr>
          <p:cNvPr id="14" name="Object 7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0751138"/>
              </p:ext>
            </p:extLst>
          </p:nvPr>
        </p:nvGraphicFramePr>
        <p:xfrm>
          <a:off x="533905" y="4362182"/>
          <a:ext cx="1717675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78" name="Ecuación" r:id="rId9" imgW="558720" imgH="241200" progId="Equation.3">
                  <p:embed/>
                </p:oleObj>
              </mc:Choice>
              <mc:Fallback>
                <p:oleObj name="Ecuación" r:id="rId9" imgW="55872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905" y="4362182"/>
                        <a:ext cx="1717675" cy="758825"/>
                      </a:xfrm>
                      <a:prstGeom prst="rect">
                        <a:avLst/>
                      </a:pr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" name="Object 7" descr="Pergamino"/>
              <p:cNvSpPr txBox="1"/>
              <p:nvPr/>
            </p:nvSpPr>
            <p:spPr bwMode="auto">
              <a:xfrm>
                <a:off x="533399" y="5324475"/>
                <a:ext cx="1717675" cy="717550"/>
              </a:xfrm>
              <a:prstGeom prst="rect">
                <a:avLst/>
              </a:prstGeom>
              <a:blipFill dpi="0" rotWithShape="0">
                <a:blip r:embed="rId5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s-AR" sz="2800" dirty="0"/>
              </a:p>
            </p:txBody>
          </p:sp>
        </mc:Choice>
        <mc:Fallback xmlns="">
          <p:sp>
            <p:nvSpPr>
              <p:cNvPr id="15" name="Object 7" descr="Pergamin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3399" y="5324475"/>
                <a:ext cx="1717675" cy="71755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bject 7" descr="Pergamino"/>
              <p:cNvSpPr txBox="1"/>
              <p:nvPr/>
            </p:nvSpPr>
            <p:spPr bwMode="auto">
              <a:xfrm>
                <a:off x="506413" y="3387725"/>
                <a:ext cx="1717675" cy="703263"/>
              </a:xfrm>
              <a:prstGeom prst="rect">
                <a:avLst/>
              </a:prstGeom>
              <a:blipFill dpi="0" rotWithShape="0">
                <a:blip r:embed="rId5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 xmlns="">
          <p:sp>
            <p:nvSpPr>
              <p:cNvPr id="16" name="Object 7" descr="Pergamin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6413" y="3387725"/>
                <a:ext cx="1717675" cy="70326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ángulo 17"/>
          <p:cNvSpPr/>
          <p:nvPr/>
        </p:nvSpPr>
        <p:spPr>
          <a:xfrm>
            <a:off x="5051884" y="1628800"/>
            <a:ext cx="392740" cy="2340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Rectángulo 20"/>
          <p:cNvSpPr/>
          <p:nvPr/>
        </p:nvSpPr>
        <p:spPr>
          <a:xfrm rot="16200000">
            <a:off x="8006269" y="311491"/>
            <a:ext cx="503064" cy="2131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tángulo 21"/>
          <p:cNvSpPr/>
          <p:nvPr/>
        </p:nvSpPr>
        <p:spPr>
          <a:xfrm rot="16200000">
            <a:off x="5223948" y="4028440"/>
            <a:ext cx="203334" cy="542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4" name="Conector recto de flecha 23"/>
          <p:cNvCxnSpPr/>
          <p:nvPr/>
        </p:nvCxnSpPr>
        <p:spPr>
          <a:xfrm>
            <a:off x="5339916" y="1088740"/>
            <a:ext cx="0" cy="3615859"/>
          </a:xfrm>
          <a:prstGeom prst="straightConnector1">
            <a:avLst/>
          </a:prstGeom>
          <a:ln w="28575">
            <a:solidFill>
              <a:schemeClr val="tx2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/>
          <p:nvPr/>
        </p:nvCxnSpPr>
        <p:spPr>
          <a:xfrm flipH="1" flipV="1">
            <a:off x="5051884" y="4005064"/>
            <a:ext cx="4456112" cy="12161"/>
          </a:xfrm>
          <a:prstGeom prst="straightConnector1">
            <a:avLst/>
          </a:prstGeom>
          <a:ln w="28575">
            <a:solidFill>
              <a:schemeClr val="tx2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uadroTexto 26"/>
          <p:cNvSpPr txBox="1"/>
          <p:nvPr/>
        </p:nvSpPr>
        <p:spPr>
          <a:xfrm>
            <a:off x="9507996" y="3761633"/>
            <a:ext cx="1340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/>
              <a:t>x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5395295" y="745540"/>
            <a:ext cx="1340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/>
              <a:t>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19</a:t>
            </a:fld>
            <a:endParaRPr lang="es-ES"/>
          </a:p>
        </p:txBody>
      </p:sp>
      <p:sp>
        <p:nvSpPr>
          <p:cNvPr id="5" name="6 CuadroTexto"/>
          <p:cNvSpPr txBox="1"/>
          <p:nvPr/>
        </p:nvSpPr>
        <p:spPr>
          <a:xfrm>
            <a:off x="2510834" y="584775"/>
            <a:ext cx="7128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Tiempo de vuelo o tiempo en el aire </a:t>
            </a:r>
          </a:p>
          <a:p>
            <a:pPr algn="ctr"/>
            <a:r>
              <a:rPr lang="es-MX" sz="2800" b="1" dirty="0"/>
              <a:t>¿Cómo podemos determinar este valor? </a:t>
            </a:r>
            <a:endParaRPr lang="es-AR" sz="2800" b="1" dirty="0"/>
          </a:p>
        </p:txBody>
      </p:sp>
      <p:graphicFrame>
        <p:nvGraphicFramePr>
          <p:cNvPr id="6" name="Object 7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7908752"/>
              </p:ext>
            </p:extLst>
          </p:nvPr>
        </p:nvGraphicFramePr>
        <p:xfrm>
          <a:off x="411759" y="2862183"/>
          <a:ext cx="4415367" cy="11915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107" name="Ecuación" r:id="rId4" imgW="1790640" imgH="469800" progId="Equation.3">
                  <p:embed/>
                </p:oleObj>
              </mc:Choice>
              <mc:Fallback>
                <p:oleObj name="Ecuación" r:id="rId4" imgW="179064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759" y="2862183"/>
                        <a:ext cx="4415367" cy="1191556"/>
                      </a:xfrm>
                      <a:prstGeom prst="rect">
                        <a:avLst/>
                      </a:prstGeom>
                      <a:blipFill dpi="0" rotWithShape="0">
                        <a:blip r:embed="rId6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5 CuadroTexto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dirty="0"/>
              <a:t>CASO PARTICULAR DEL TIRO OBLICUO: TIRO HORIZONTAL </a:t>
            </a:r>
            <a:endParaRPr lang="es-AR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7" descr="Pergamino"/>
              <p:cNvSpPr txBox="1"/>
              <p:nvPr/>
            </p:nvSpPr>
            <p:spPr bwMode="auto">
              <a:xfrm>
                <a:off x="417728" y="4245848"/>
                <a:ext cx="4000206" cy="1819000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á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s-AR" sz="28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á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s-AR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s-AR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s-AR" sz="2800" dirty="0"/>
              </a:p>
            </p:txBody>
          </p:sp>
        </mc:Choice>
        <mc:Fallback xmlns="">
          <p:sp>
            <p:nvSpPr>
              <p:cNvPr id="9" name="Object 7" descr="Pergamin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7728" y="4245848"/>
                <a:ext cx="4000206" cy="18190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ector recto de flecha 11"/>
          <p:cNvCxnSpPr/>
          <p:nvPr/>
        </p:nvCxnSpPr>
        <p:spPr>
          <a:xfrm flipH="1">
            <a:off x="7032104" y="5481228"/>
            <a:ext cx="3636404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10623523" y="4989739"/>
            <a:ext cx="796540" cy="522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 err="1"/>
              <a:t>x</a:t>
            </a:r>
            <a:r>
              <a:rPr lang="es-ES" sz="2800" baseline="-25000" dirty="0" err="1"/>
              <a:t>máx</a:t>
            </a:r>
            <a:endParaRPr lang="es-ES" sz="2800" baseline="-25000" dirty="0"/>
          </a:p>
        </p:txBody>
      </p:sp>
      <p:cxnSp>
        <p:nvCxnSpPr>
          <p:cNvPr id="14" name="Conector recto de flecha 13"/>
          <p:cNvCxnSpPr/>
          <p:nvPr/>
        </p:nvCxnSpPr>
        <p:spPr>
          <a:xfrm flipV="1">
            <a:off x="7035836" y="2924944"/>
            <a:ext cx="0" cy="255600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/>
          <p:cNvSpPr txBox="1"/>
          <p:nvPr/>
        </p:nvSpPr>
        <p:spPr>
          <a:xfrm>
            <a:off x="6075230" y="5268096"/>
            <a:ext cx="108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 err="1"/>
              <a:t>y</a:t>
            </a:r>
            <a:r>
              <a:rPr lang="es-ES" sz="2800" baseline="-25000" dirty="0" err="1"/>
              <a:t>f</a:t>
            </a:r>
            <a:r>
              <a:rPr lang="es-ES" sz="2800" baseline="-25000" dirty="0"/>
              <a:t> </a:t>
            </a:r>
            <a:r>
              <a:rPr lang="es-ES" sz="2800" dirty="0"/>
              <a:t>=0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6455986" y="3060267"/>
            <a:ext cx="924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/>
              <a:t>y</a:t>
            </a:r>
            <a:r>
              <a:rPr lang="es-ES" sz="2800" baseline="-25000" dirty="0"/>
              <a:t>0</a:t>
            </a:r>
            <a:endParaRPr lang="es-ES" sz="2800" dirty="0"/>
          </a:p>
        </p:txBody>
      </p:sp>
      <p:graphicFrame>
        <p:nvGraphicFramePr>
          <p:cNvPr id="20" name="Object 7" descr="Pergamino">
            <a:extLst>
              <a:ext uri="{FF2B5EF4-FFF2-40B4-BE49-F238E27FC236}">
                <a16:creationId xmlns:a16="http://schemas.microsoft.com/office/drawing/2014/main" id="{0A234CD6-EE59-4741-BF53-B76257D24E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9511364"/>
              </p:ext>
            </p:extLst>
          </p:nvPr>
        </p:nvGraphicFramePr>
        <p:xfrm>
          <a:off x="389892" y="1605243"/>
          <a:ext cx="2357736" cy="1089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108" name="Ecuación" r:id="rId10" imgW="876240" imgH="393480" progId="Equation.3">
                  <p:embed/>
                </p:oleObj>
              </mc:Choice>
              <mc:Fallback>
                <p:oleObj name="Ecuación" r:id="rId10" imgW="876240" imgH="393480" progId="Equation.3">
                  <p:embed/>
                  <p:pic>
                    <p:nvPicPr>
                      <p:cNvPr id="13" name="Object 7" descr="Pergamin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892" y="1605243"/>
                        <a:ext cx="2357736" cy="1089772"/>
                      </a:xfrm>
                      <a:prstGeom prst="rect">
                        <a:avLst/>
                      </a:prstGeom>
                      <a:blipFill dpi="0" rotWithShape="0">
                        <a:blip r:embed="rId6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Elipse 6">
            <a:extLst>
              <a:ext uri="{FF2B5EF4-FFF2-40B4-BE49-F238E27FC236}">
                <a16:creationId xmlns:a16="http://schemas.microsoft.com/office/drawing/2014/main" id="{C8E8A496-183D-470F-AE27-D2F65A9B0F5E}"/>
              </a:ext>
            </a:extLst>
          </p:cNvPr>
          <p:cNvSpPr/>
          <p:nvPr/>
        </p:nvSpPr>
        <p:spPr>
          <a:xfrm>
            <a:off x="3755740" y="2668884"/>
            <a:ext cx="1049519" cy="1576964"/>
          </a:xfrm>
          <a:prstGeom prst="ellipse">
            <a:avLst/>
          </a:prstGeom>
          <a:noFill/>
          <a:ln>
            <a:solidFill>
              <a:srgbClr val="0FA1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EE2E70EA-73A9-4D6D-B654-AE71DAC78E3C}"/>
              </a:ext>
            </a:extLst>
          </p:cNvPr>
          <p:cNvCxnSpPr>
            <a:cxnSpLocks/>
          </p:cNvCxnSpPr>
          <p:nvPr/>
        </p:nvCxnSpPr>
        <p:spPr>
          <a:xfrm flipH="1">
            <a:off x="2619443" y="3860440"/>
            <a:ext cx="1261811" cy="612676"/>
          </a:xfrm>
          <a:prstGeom prst="straightConnector1">
            <a:avLst/>
          </a:prstGeom>
          <a:ln>
            <a:solidFill>
              <a:srgbClr val="0FA13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ipse 21">
            <a:extLst>
              <a:ext uri="{FF2B5EF4-FFF2-40B4-BE49-F238E27FC236}">
                <a16:creationId xmlns:a16="http://schemas.microsoft.com/office/drawing/2014/main" id="{DF8523C8-11FA-4017-9589-205D2C3968BB}"/>
              </a:ext>
            </a:extLst>
          </p:cNvPr>
          <p:cNvSpPr/>
          <p:nvPr/>
        </p:nvSpPr>
        <p:spPr>
          <a:xfrm>
            <a:off x="2156526" y="4315612"/>
            <a:ext cx="462917" cy="504665"/>
          </a:xfrm>
          <a:prstGeom prst="ellipse">
            <a:avLst/>
          </a:prstGeom>
          <a:noFill/>
          <a:ln>
            <a:solidFill>
              <a:srgbClr val="0FA1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4F312D6-62F7-40DE-BF8A-116660357E1D}"/>
              </a:ext>
            </a:extLst>
          </p:cNvPr>
          <p:cNvSpPr txBox="1"/>
          <p:nvPr/>
        </p:nvSpPr>
        <p:spPr>
          <a:xfrm>
            <a:off x="6924740" y="2457090"/>
            <a:ext cx="924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/>
              <a:t>y</a:t>
            </a:r>
            <a:r>
              <a:rPr lang="es-ES" sz="2800" dirty="0"/>
              <a:t>(+)</a:t>
            </a:r>
          </a:p>
        </p:txBody>
      </p:sp>
      <p:sp>
        <p:nvSpPr>
          <p:cNvPr id="30" name="Forma libre: forma 29">
            <a:extLst>
              <a:ext uri="{FF2B5EF4-FFF2-40B4-BE49-F238E27FC236}">
                <a16:creationId xmlns:a16="http://schemas.microsoft.com/office/drawing/2014/main" id="{3F964FE0-A81A-4D4E-809D-661D0B79208B}"/>
              </a:ext>
            </a:extLst>
          </p:cNvPr>
          <p:cNvSpPr/>
          <p:nvPr/>
        </p:nvSpPr>
        <p:spPr>
          <a:xfrm>
            <a:off x="7061982" y="3429000"/>
            <a:ext cx="2510563" cy="2122906"/>
          </a:xfrm>
          <a:custGeom>
            <a:avLst/>
            <a:gdLst>
              <a:gd name="connsiteX0" fmla="*/ 0 w 2096691"/>
              <a:gd name="connsiteY0" fmla="*/ 0 h 2006848"/>
              <a:gd name="connsiteX1" fmla="*/ 984738 w 2096691"/>
              <a:gd name="connsiteY1" fmla="*/ 239151 h 2006848"/>
              <a:gd name="connsiteX2" fmla="*/ 1617784 w 2096691"/>
              <a:gd name="connsiteY2" fmla="*/ 801859 h 2006848"/>
              <a:gd name="connsiteX3" fmla="*/ 1997612 w 2096691"/>
              <a:gd name="connsiteY3" fmla="*/ 1420837 h 2006848"/>
              <a:gd name="connsiteX4" fmla="*/ 2082018 w 2096691"/>
              <a:gd name="connsiteY4" fmla="*/ 1955410 h 2006848"/>
              <a:gd name="connsiteX5" fmla="*/ 2096086 w 2096691"/>
              <a:gd name="connsiteY5" fmla="*/ 1955410 h 2006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96691" h="2006848">
                <a:moveTo>
                  <a:pt x="0" y="0"/>
                </a:moveTo>
                <a:cubicBezTo>
                  <a:pt x="357553" y="52754"/>
                  <a:pt x="715107" y="105508"/>
                  <a:pt x="984738" y="239151"/>
                </a:cubicBezTo>
                <a:cubicBezTo>
                  <a:pt x="1254369" y="372794"/>
                  <a:pt x="1448972" y="604911"/>
                  <a:pt x="1617784" y="801859"/>
                </a:cubicBezTo>
                <a:cubicBezTo>
                  <a:pt x="1786596" y="998807"/>
                  <a:pt x="1920240" y="1228579"/>
                  <a:pt x="1997612" y="1420837"/>
                </a:cubicBezTo>
                <a:cubicBezTo>
                  <a:pt x="2074984" y="1613095"/>
                  <a:pt x="2065606" y="1866315"/>
                  <a:pt x="2082018" y="1955410"/>
                </a:cubicBezTo>
                <a:cubicBezTo>
                  <a:pt x="2098430" y="2044505"/>
                  <a:pt x="2097258" y="1999957"/>
                  <a:pt x="2096086" y="195541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75867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1775520" y="678175"/>
            <a:ext cx="8892480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s-MX" sz="2800" b="1" dirty="0"/>
              <a:t>Para describir el movimiento en el plano: </a:t>
            </a:r>
          </a:p>
          <a:p>
            <a:pPr>
              <a:buFont typeface="Symbol"/>
              <a:buChar char="Þ"/>
              <a:defRPr/>
            </a:pPr>
            <a:r>
              <a:rPr lang="es-MX" sz="2800" dirty="0">
                <a:sym typeface="Symbol"/>
              </a:rPr>
              <a:t>1ro: fijar un sistema de referencia </a:t>
            </a:r>
          </a:p>
          <a:p>
            <a:pPr>
              <a:buFont typeface="Symbol"/>
              <a:buChar char="Þ"/>
              <a:defRPr/>
            </a:pPr>
            <a:r>
              <a:rPr lang="es-MX" sz="2800" dirty="0">
                <a:sym typeface="Symbol"/>
              </a:rPr>
              <a:t> 2do: definir el vector posición      de una partícula  “P”</a:t>
            </a:r>
          </a:p>
          <a:p>
            <a:pPr>
              <a:defRPr/>
            </a:pPr>
            <a:r>
              <a:rPr lang="es-MX" sz="2800" dirty="0">
                <a:sym typeface="Symbol"/>
              </a:rPr>
              <a:t>¿Cómo se expresaría    en términos de sus componentes?</a:t>
            </a: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4890084" y="1943684"/>
          <a:ext cx="377825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78" name="Ecuación" r:id="rId5" imgW="139680" imgH="241200" progId="Equation.3">
                  <p:embed/>
                </p:oleObj>
              </mc:Choice>
              <mc:Fallback>
                <p:oleObj name="Ecuación" r:id="rId5" imgW="139680" imgH="241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0084" y="1943684"/>
                        <a:ext cx="377825" cy="65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6708069" y="1511636"/>
          <a:ext cx="377825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79" name="Ecuación" r:id="rId7" imgW="139680" imgH="241200" progId="Equation.3">
                  <p:embed/>
                </p:oleObj>
              </mc:Choice>
              <mc:Fallback>
                <p:oleObj name="Ecuación" r:id="rId7" imgW="139680" imgH="241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8069" y="1511636"/>
                        <a:ext cx="377825" cy="65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1904783"/>
              </p:ext>
            </p:extLst>
          </p:nvPr>
        </p:nvGraphicFramePr>
        <p:xfrm>
          <a:off x="4829621" y="5699010"/>
          <a:ext cx="2532758" cy="834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80" name="Ecuación" r:id="rId9" imgW="698400" imgH="228600" progId="Equation.3">
                  <p:embed/>
                </p:oleObj>
              </mc:Choice>
              <mc:Fallback>
                <p:oleObj name="Ecuación" r:id="rId9" imgW="69840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9621" y="5699010"/>
                        <a:ext cx="2532758" cy="834320"/>
                      </a:xfrm>
                      <a:prstGeom prst="rect">
                        <a:avLst/>
                      </a:prstGeom>
                      <a:solidFill>
                        <a:srgbClr val="FFCC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0" y="8620"/>
            <a:ext cx="121920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dirty="0"/>
              <a:t>MOVIMIENTO DE UNA PARTÍCULA EN EL PLANO</a:t>
            </a:r>
            <a:endParaRPr lang="es-AR" sz="2800" dirty="0"/>
          </a:p>
        </p:txBody>
      </p:sp>
      <p:pic>
        <p:nvPicPr>
          <p:cNvPr id="211973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295800" y="3359316"/>
            <a:ext cx="432435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11 Conector recto de flecha"/>
          <p:cNvCxnSpPr>
            <a:endCxn id="25" idx="3"/>
          </p:cNvCxnSpPr>
          <p:nvPr/>
        </p:nvCxnSpPr>
        <p:spPr>
          <a:xfrm flipV="1">
            <a:off x="4511824" y="3883558"/>
            <a:ext cx="1996036" cy="1059934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9815448"/>
              </p:ext>
            </p:extLst>
          </p:nvPr>
        </p:nvGraphicFramePr>
        <p:xfrm>
          <a:off x="6204013" y="3458176"/>
          <a:ext cx="377825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81" name="Ecuación" r:id="rId12" imgW="139680" imgH="241200" progId="Equation.3">
                  <p:embed/>
                </p:oleObj>
              </mc:Choice>
              <mc:Fallback>
                <p:oleObj name="Ecuación" r:id="rId12" imgW="139680" imgH="2412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4013" y="3458176"/>
                        <a:ext cx="377825" cy="65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15 Conector recto"/>
          <p:cNvCxnSpPr/>
          <p:nvPr/>
        </p:nvCxnSpPr>
        <p:spPr>
          <a:xfrm>
            <a:off x="6528048" y="3863372"/>
            <a:ext cx="0" cy="1116124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flipV="1">
            <a:off x="4440048" y="3827368"/>
            <a:ext cx="2088000" cy="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/>
          <p:nvPr/>
        </p:nvCxnSpPr>
        <p:spPr>
          <a:xfrm>
            <a:off x="4511824" y="4943492"/>
            <a:ext cx="2016224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/>
          <p:nvPr/>
        </p:nvCxnSpPr>
        <p:spPr>
          <a:xfrm flipV="1">
            <a:off x="4511824" y="3863492"/>
            <a:ext cx="0" cy="10800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2038016"/>
              </p:ext>
            </p:extLst>
          </p:nvPr>
        </p:nvGraphicFramePr>
        <p:xfrm>
          <a:off x="6508750" y="4959765"/>
          <a:ext cx="342900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82" name="Ecuación" r:id="rId13" imgW="126720" imgH="139680" progId="Equation.3">
                  <p:embed/>
                </p:oleObj>
              </mc:Choice>
              <mc:Fallback>
                <p:oleObj name="Ecuación" r:id="rId13" imgW="126720" imgH="1396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8750" y="4959765"/>
                        <a:ext cx="342900" cy="37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0770417"/>
              </p:ext>
            </p:extLst>
          </p:nvPr>
        </p:nvGraphicFramePr>
        <p:xfrm>
          <a:off x="4171950" y="3697702"/>
          <a:ext cx="376238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83" name="Ecuación" r:id="rId15" imgW="139680" imgH="164880" progId="Equation.3">
                  <p:embed/>
                </p:oleObj>
              </mc:Choice>
              <mc:Fallback>
                <p:oleObj name="Ecuación" r:id="rId15" imgW="139680" imgH="1648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1950" y="3697702"/>
                        <a:ext cx="376238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24 Elipse"/>
          <p:cNvSpPr/>
          <p:nvPr/>
        </p:nvSpPr>
        <p:spPr>
          <a:xfrm>
            <a:off x="6492044" y="3791364"/>
            <a:ext cx="108000" cy="10801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25 CuadroTexto"/>
          <p:cNvSpPr txBox="1"/>
          <p:nvPr/>
        </p:nvSpPr>
        <p:spPr>
          <a:xfrm>
            <a:off x="6600056" y="3395320"/>
            <a:ext cx="396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/>
              <a:t>P</a:t>
            </a:r>
            <a:endParaRPr lang="es-AR" sz="2800" dirty="0"/>
          </a:p>
        </p:txBody>
      </p:sp>
      <p:sp>
        <p:nvSpPr>
          <p:cNvPr id="27" name="26 CuadroTexto"/>
          <p:cNvSpPr txBox="1"/>
          <p:nvPr/>
        </p:nvSpPr>
        <p:spPr>
          <a:xfrm>
            <a:off x="6492044" y="2852936"/>
            <a:ext cx="3779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/>
              <a:t>P en un instante dado</a:t>
            </a:r>
            <a:endParaRPr lang="es-AR" sz="2800" dirty="0"/>
          </a:p>
        </p:txBody>
      </p:sp>
      <p:sp>
        <p:nvSpPr>
          <p:cNvPr id="30" name="29 Elipse"/>
          <p:cNvSpPr/>
          <p:nvPr/>
        </p:nvSpPr>
        <p:spPr>
          <a:xfrm>
            <a:off x="4439816" y="4907488"/>
            <a:ext cx="108000" cy="10801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8" name="11 Conector recto de flecha"/>
          <p:cNvCxnSpPr>
            <a:stCxn id="30" idx="6"/>
          </p:cNvCxnSpPr>
          <p:nvPr/>
        </p:nvCxnSpPr>
        <p:spPr>
          <a:xfrm flipV="1">
            <a:off x="4547816" y="4421434"/>
            <a:ext cx="3132360" cy="540060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24 Elipse"/>
          <p:cNvSpPr/>
          <p:nvPr/>
        </p:nvSpPr>
        <p:spPr>
          <a:xfrm>
            <a:off x="7636740" y="4344950"/>
            <a:ext cx="79440" cy="11696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F6094041-9635-4099-A07C-F12DA124164C}"/>
              </a:ext>
            </a:extLst>
          </p:cNvPr>
          <p:cNvCxnSpPr/>
          <p:nvPr/>
        </p:nvCxnSpPr>
        <p:spPr>
          <a:xfrm flipV="1">
            <a:off x="7511597" y="4941168"/>
            <a:ext cx="792088" cy="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2E9DD7A9-739A-4166-A4F0-34157310BCBE}"/>
              </a:ext>
            </a:extLst>
          </p:cNvPr>
          <p:cNvCxnSpPr>
            <a:cxnSpLocks/>
          </p:cNvCxnSpPr>
          <p:nvPr/>
        </p:nvCxnSpPr>
        <p:spPr>
          <a:xfrm flipV="1">
            <a:off x="4511824" y="3534879"/>
            <a:ext cx="0" cy="613673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rco 21">
            <a:extLst>
              <a:ext uri="{FF2B5EF4-FFF2-40B4-BE49-F238E27FC236}">
                <a16:creationId xmlns:a16="http://schemas.microsoft.com/office/drawing/2014/main" id="{E2D3AA57-899C-4E9F-962F-2B84238AD60A}"/>
              </a:ext>
            </a:extLst>
          </p:cNvPr>
          <p:cNvSpPr/>
          <p:nvPr/>
        </p:nvSpPr>
        <p:spPr>
          <a:xfrm>
            <a:off x="4491636" y="4594296"/>
            <a:ext cx="524245" cy="792087"/>
          </a:xfrm>
          <a:prstGeom prst="arc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DED1F29-168D-41E4-8C10-11719C2074BA}"/>
              </a:ext>
            </a:extLst>
          </p:cNvPr>
          <p:cNvSpPr txBox="1"/>
          <p:nvPr/>
        </p:nvSpPr>
        <p:spPr>
          <a:xfrm>
            <a:off x="4937805" y="4543461"/>
            <a:ext cx="733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endParaRPr lang="es-AR" dirty="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7" grpId="0"/>
      <p:bldP spid="30" grpId="1" animBg="1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20</a:t>
            </a:fld>
            <a:endParaRPr lang="es-ES"/>
          </a:p>
        </p:txBody>
      </p:sp>
      <p:sp>
        <p:nvSpPr>
          <p:cNvPr id="5" name="6 CuadroTexto"/>
          <p:cNvSpPr txBox="1"/>
          <p:nvPr/>
        </p:nvSpPr>
        <p:spPr>
          <a:xfrm>
            <a:off x="241140" y="641208"/>
            <a:ext cx="113412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dirty="0"/>
              <a:t>Ejemplo 1. Determinar la velocidad de salida (una vez en el aire) de un objeto que viene moviéndose sobre una mesa horizontal y cae desde una altura de 1,2 m, desplazándose en x (desde el borde de la mesa) una distancia de 1,5 m.  </a:t>
            </a:r>
            <a:endParaRPr lang="es-AR" sz="2400" dirty="0"/>
          </a:p>
        </p:txBody>
      </p:sp>
      <p:sp>
        <p:nvSpPr>
          <p:cNvPr id="8" name="5 CuadroTexto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dirty="0"/>
              <a:t>CASO PARTICULAR DEL TIRO OBLICUO: TIRO HORIZONTAL </a:t>
            </a:r>
            <a:endParaRPr lang="es-AR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E7AF514A-513D-4B9A-BFD7-97AFBE2D2E8B}"/>
                  </a:ext>
                </a:extLst>
              </p:cNvPr>
              <p:cNvSpPr txBox="1"/>
              <p:nvPr/>
            </p:nvSpPr>
            <p:spPr>
              <a:xfrm>
                <a:off x="257737" y="1906583"/>
                <a:ext cx="4522705" cy="12299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A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=1,2</m:t>
                      </m:r>
                      <m:r>
                        <a:rPr lang="es-A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s-AR" sz="2400" b="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á</m:t>
                          </m:r>
                          <m: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A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=1,5</m:t>
                      </m:r>
                      <m:r>
                        <a:rPr lang="es-A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s-AR" sz="2400" b="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𝑜𝑦</m:t>
                          </m:r>
                        </m:sub>
                      </m:sSub>
                      <m:r>
                        <a:rPr lang="es-A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=0; </m:t>
                      </m:r>
                      <m:sSub>
                        <m:sSubPr>
                          <m:ctrlP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s-A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0 </m:t>
                      </m:r>
                      <m:r>
                        <a:rPr lang="es-A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s-AR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  <m:sSub>
                        <m:sSubPr>
                          <m:ctrlP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s-A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s-A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s-AR" sz="2400" b="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E7AF514A-513D-4B9A-BFD7-97AFBE2D2E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737" y="1906583"/>
                <a:ext cx="4522705" cy="1229952"/>
              </a:xfrm>
              <a:prstGeom prst="rect">
                <a:avLst/>
              </a:prstGeom>
              <a:blipFill>
                <a:blip r:embed="rId4"/>
                <a:stretch>
                  <a:fillRect b="-396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uadroTexto 1">
            <a:extLst>
              <a:ext uri="{FF2B5EF4-FFF2-40B4-BE49-F238E27FC236}">
                <a16:creationId xmlns:a16="http://schemas.microsoft.com/office/drawing/2014/main" id="{CCA02622-89D6-4D6B-83BF-56ABA8DD35B5}"/>
              </a:ext>
            </a:extLst>
          </p:cNvPr>
          <p:cNvSpPr txBox="1"/>
          <p:nvPr/>
        </p:nvSpPr>
        <p:spPr>
          <a:xfrm>
            <a:off x="241140" y="1850080"/>
            <a:ext cx="3433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/>
              <a:t>Datos: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4E4F377-A222-47ED-BF96-68D32DB3670A}"/>
              </a:ext>
            </a:extLst>
          </p:cNvPr>
          <p:cNvSpPr txBox="1"/>
          <p:nvPr/>
        </p:nvSpPr>
        <p:spPr>
          <a:xfrm>
            <a:off x="119688" y="3234802"/>
            <a:ext cx="4738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/>
              <a:t>Ecuación que relaciona la velocidad con los datos dados (para un sistema de referencia </a:t>
            </a:r>
            <a:r>
              <a:rPr lang="es-AR" sz="2400" i="1" dirty="0"/>
              <a:t>y</a:t>
            </a:r>
            <a:r>
              <a:rPr lang="es-AR" sz="2400" dirty="0"/>
              <a:t>=0 en el piso):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Object 7" descr="Pergamino">
                <a:extLst>
                  <a:ext uri="{FF2B5EF4-FFF2-40B4-BE49-F238E27FC236}">
                    <a16:creationId xmlns:a16="http://schemas.microsoft.com/office/drawing/2014/main" id="{A401EAC1-6C09-4667-AD20-90D18752A96F}"/>
                  </a:ext>
                </a:extLst>
              </p:cNvPr>
              <p:cNvSpPr txBox="1"/>
              <p:nvPr/>
            </p:nvSpPr>
            <p:spPr bwMode="auto">
              <a:xfrm>
                <a:off x="119689" y="4511553"/>
                <a:ext cx="4644159" cy="220992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>
                <a:normAutofit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á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á</m:t>
                              </m:r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s-A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AR" sz="2800" dirty="0"/>
              </a:p>
              <a:p>
                <a:endParaRPr lang="es-AR" sz="28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AR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s-AR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s-AR" sz="2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AR" sz="28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s-AR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s-AR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AR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s-AR" sz="2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AR" sz="2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s-AR" sz="2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r>
                              <a:rPr lang="es-AR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</m:den>
                        </m:f>
                        <m:r>
                          <a:rPr lang="es-AR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rad>
                  </m:oMath>
                </a14:m>
                <a:endParaRPr lang="es-AR" sz="2800" dirty="0"/>
              </a:p>
            </p:txBody>
          </p:sp>
        </mc:Choice>
        <mc:Fallback xmlns="">
          <p:sp>
            <p:nvSpPr>
              <p:cNvPr id="19" name="Object 7" descr="Pergamino">
                <a:extLst>
                  <a:ext uri="{FF2B5EF4-FFF2-40B4-BE49-F238E27FC236}">
                    <a16:creationId xmlns:a16="http://schemas.microsoft.com/office/drawing/2014/main" id="{A401EAC1-6C09-4667-AD20-90D18752A9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9689" y="4511553"/>
                <a:ext cx="4644159" cy="22099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6AB3B8F2-FDAE-43E3-8D4E-5C60BDDC9066}"/>
              </a:ext>
            </a:extLst>
          </p:cNvPr>
          <p:cNvCxnSpPr/>
          <p:nvPr/>
        </p:nvCxnSpPr>
        <p:spPr>
          <a:xfrm>
            <a:off x="4871864" y="2245570"/>
            <a:ext cx="0" cy="4302099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Object 7" descr="Pergamino">
                <a:extLst>
                  <a:ext uri="{FF2B5EF4-FFF2-40B4-BE49-F238E27FC236}">
                    <a16:creationId xmlns:a16="http://schemas.microsoft.com/office/drawing/2014/main" id="{BC4DE9B1-6043-43BD-84FF-355FFD4E75A4}"/>
                  </a:ext>
                </a:extLst>
              </p:cNvPr>
              <p:cNvSpPr txBox="1"/>
              <p:nvPr/>
            </p:nvSpPr>
            <p:spPr bwMode="auto">
              <a:xfrm>
                <a:off x="6456040" y="4083444"/>
                <a:ext cx="3600397" cy="1200329"/>
              </a:xfrm>
              <a:prstGeom prst="rect">
                <a:avLst/>
              </a:prstGeom>
              <a:noFill/>
              <a:ln w="28575">
                <a:solidFill>
                  <a:srgbClr val="002060"/>
                </a:solidFill>
                <a:miter lim="800000"/>
                <a:headEnd/>
                <a:tailEnd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1,5</m:t>
                          </m:r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0,49</m:t>
                          </m:r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=3,0 </m:t>
                      </m:r>
                      <m:f>
                        <m:fPr>
                          <m:ctrlP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s-AR" sz="2800" dirty="0"/>
              </a:p>
            </p:txBody>
          </p:sp>
        </mc:Choice>
        <mc:Fallback xmlns="">
          <p:sp>
            <p:nvSpPr>
              <p:cNvPr id="18" name="Object 7" descr="Pergamino">
                <a:extLst>
                  <a:ext uri="{FF2B5EF4-FFF2-40B4-BE49-F238E27FC236}">
                    <a16:creationId xmlns:a16="http://schemas.microsoft.com/office/drawing/2014/main" id="{BC4DE9B1-6043-43BD-84FF-355FFD4E75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56040" y="4083444"/>
                <a:ext cx="3600397" cy="12003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rgbClr val="00206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bject 7" descr="Pergamino">
                <a:extLst>
                  <a:ext uri="{FF2B5EF4-FFF2-40B4-BE49-F238E27FC236}">
                    <a16:creationId xmlns:a16="http://schemas.microsoft.com/office/drawing/2014/main" id="{03B7F4E4-B7BC-48CA-8808-155599B85570}"/>
                  </a:ext>
                </a:extLst>
              </p:cNvPr>
              <p:cNvSpPr txBox="1"/>
              <p:nvPr/>
            </p:nvSpPr>
            <p:spPr bwMode="auto">
              <a:xfrm>
                <a:off x="5462485" y="2125801"/>
                <a:ext cx="5928454" cy="1519420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r>
                  <a:rPr lang="es-AR" sz="2400" dirty="0">
                    <a:solidFill>
                      <a:srgbClr val="000000"/>
                    </a:solidFill>
                  </a:rPr>
                  <a:t>Tiempo en el aire desde que sale de la mesa hasta llegar al suelo: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s-A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s-A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s-A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s-AR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AR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s-AR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AR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s-AR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r>
                              <a:rPr lang="es-AR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</m:den>
                        </m:f>
                      </m:e>
                    </m:rad>
                    <m:r>
                      <a:rPr lang="es-AR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=0,49 </m:t>
                    </m:r>
                    <m:r>
                      <a:rPr lang="es-AR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s-AR" sz="2400" dirty="0"/>
              </a:p>
            </p:txBody>
          </p:sp>
        </mc:Choice>
        <mc:Fallback xmlns="">
          <p:sp>
            <p:nvSpPr>
              <p:cNvPr id="22" name="Object 7" descr="Pergamino">
                <a:extLst>
                  <a:ext uri="{FF2B5EF4-FFF2-40B4-BE49-F238E27FC236}">
                    <a16:creationId xmlns:a16="http://schemas.microsoft.com/office/drawing/2014/main" id="{03B7F4E4-B7BC-48CA-8808-155599B85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62485" y="2125801"/>
                <a:ext cx="5928454" cy="1519420"/>
              </a:xfrm>
              <a:prstGeom prst="rect">
                <a:avLst/>
              </a:prstGeom>
              <a:blipFill>
                <a:blip r:embed="rId7"/>
                <a:stretch>
                  <a:fillRect l="-1542" t="-3213"/>
                </a:stretch>
              </a:blip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224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21</a:t>
            </a:fld>
            <a:endParaRPr lang="es-ES"/>
          </a:p>
        </p:txBody>
      </p:sp>
      <p:sp>
        <p:nvSpPr>
          <p:cNvPr id="5" name="6 CuadroTexto"/>
          <p:cNvSpPr txBox="1"/>
          <p:nvPr/>
        </p:nvSpPr>
        <p:spPr>
          <a:xfrm>
            <a:off x="366553" y="709840"/>
            <a:ext cx="11341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dirty="0"/>
              <a:t>Ejemplo 1. Gráficos</a:t>
            </a:r>
            <a:endParaRPr lang="es-AR" sz="2800" dirty="0"/>
          </a:p>
        </p:txBody>
      </p:sp>
      <p:sp>
        <p:nvSpPr>
          <p:cNvPr id="8" name="5 CuadroTexto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dirty="0"/>
              <a:t>CASO PARTICULAR DEL TIRO OBLICUO: TIRO HORIZONTAL </a:t>
            </a:r>
            <a:endParaRPr lang="es-AR" sz="3200" dirty="0"/>
          </a:p>
        </p:txBody>
      </p:sp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00000000-0008-0000-02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5434981"/>
              </p:ext>
            </p:extLst>
          </p:nvPr>
        </p:nvGraphicFramePr>
        <p:xfrm>
          <a:off x="3323692" y="1539053"/>
          <a:ext cx="5904656" cy="4112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36263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22</a:t>
            </a:fld>
            <a:endParaRPr lang="es-ES"/>
          </a:p>
        </p:txBody>
      </p:sp>
      <p:sp>
        <p:nvSpPr>
          <p:cNvPr id="5" name="6 CuadroTexto"/>
          <p:cNvSpPr txBox="1"/>
          <p:nvPr/>
        </p:nvSpPr>
        <p:spPr>
          <a:xfrm>
            <a:off x="366553" y="709840"/>
            <a:ext cx="11341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dirty="0"/>
              <a:t>Ejemplo 1. Gráficos</a:t>
            </a:r>
            <a:endParaRPr lang="es-AR" sz="2800" dirty="0"/>
          </a:p>
        </p:txBody>
      </p:sp>
      <p:sp>
        <p:nvSpPr>
          <p:cNvPr id="8" name="5 CuadroTexto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dirty="0"/>
              <a:t>CASO PARTICULAR DEL TIRO OBLICUO: TIRO HORIZONTAL </a:t>
            </a:r>
            <a:endParaRPr lang="es-AR" sz="3200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8541841"/>
              </p:ext>
            </p:extLst>
          </p:nvPr>
        </p:nvGraphicFramePr>
        <p:xfrm>
          <a:off x="875420" y="1592796"/>
          <a:ext cx="5220580" cy="3852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0000000-0008-0000-02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3206287"/>
              </p:ext>
            </p:extLst>
          </p:nvPr>
        </p:nvGraphicFramePr>
        <p:xfrm>
          <a:off x="6487233" y="1592796"/>
          <a:ext cx="5220580" cy="3852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875474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23</a:t>
            </a:fld>
            <a:endParaRPr lang="es-ES"/>
          </a:p>
        </p:txBody>
      </p:sp>
      <p:sp>
        <p:nvSpPr>
          <p:cNvPr id="5" name="6 CuadroTexto"/>
          <p:cNvSpPr txBox="1"/>
          <p:nvPr/>
        </p:nvSpPr>
        <p:spPr>
          <a:xfrm>
            <a:off x="366553" y="709840"/>
            <a:ext cx="11341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dirty="0"/>
              <a:t>Ejemplo 1. Gráficos</a:t>
            </a:r>
            <a:endParaRPr lang="es-AR" sz="2800" dirty="0"/>
          </a:p>
        </p:txBody>
      </p:sp>
      <p:sp>
        <p:nvSpPr>
          <p:cNvPr id="8" name="5 CuadroTexto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dirty="0"/>
              <a:t>CASO PARTICULAR DEL TIRO OBLICUO: TIRO HORIZONTAL </a:t>
            </a:r>
            <a:endParaRPr lang="es-AR" sz="3200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00000000-0008-0000-02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8454465"/>
              </p:ext>
            </p:extLst>
          </p:nvPr>
        </p:nvGraphicFramePr>
        <p:xfrm>
          <a:off x="3071664" y="1375368"/>
          <a:ext cx="6945759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9750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1559750" y="1082774"/>
            <a:ext cx="889248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Symbol"/>
              <a:buChar char="Þ"/>
              <a:defRPr/>
            </a:pPr>
            <a:r>
              <a:rPr lang="es-MX" sz="2800" dirty="0">
                <a:sym typeface="Symbol"/>
              </a:rPr>
              <a:t>3ro: Definir vector desplazamiento</a:t>
            </a:r>
          </a:p>
        </p:txBody>
      </p:sp>
      <p:graphicFrame>
        <p:nvGraphicFramePr>
          <p:cNvPr id="21299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0961296"/>
              </p:ext>
            </p:extLst>
          </p:nvPr>
        </p:nvGraphicFramePr>
        <p:xfrm>
          <a:off x="4191025" y="5454266"/>
          <a:ext cx="45339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80" name="Ecuación" r:id="rId4" imgW="1676160" imgH="228600" progId="Equation.3">
                  <p:embed/>
                </p:oleObj>
              </mc:Choice>
              <mc:Fallback>
                <p:oleObj name="Ecuación" r:id="rId4" imgW="167616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25" y="5454266"/>
                        <a:ext cx="4533900" cy="622300"/>
                      </a:xfrm>
                      <a:prstGeom prst="rect">
                        <a:avLst/>
                      </a:prstGeom>
                      <a:solidFill>
                        <a:srgbClr val="FFCC00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95800" y="2996952"/>
            <a:ext cx="432435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11 Conector recto de flecha"/>
          <p:cNvCxnSpPr/>
          <p:nvPr/>
        </p:nvCxnSpPr>
        <p:spPr>
          <a:xfrm flipV="1">
            <a:off x="4511824" y="3465004"/>
            <a:ext cx="2016224" cy="1116124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7"/>
          <p:cNvGraphicFramePr>
            <a:graphicFrameLocks noChangeAspect="1"/>
          </p:cNvGraphicFramePr>
          <p:nvPr/>
        </p:nvGraphicFramePr>
        <p:xfrm>
          <a:off x="6168008" y="3130551"/>
          <a:ext cx="34290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81" name="Ecuación" r:id="rId7" imgW="126720" imgH="215640" progId="Equation.3">
                  <p:embed/>
                </p:oleObj>
              </mc:Choice>
              <mc:Fallback>
                <p:oleObj name="Ecuación" r:id="rId7" imgW="126720" imgH="215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8008" y="3130551"/>
                        <a:ext cx="342900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13 Conector recto"/>
          <p:cNvCxnSpPr/>
          <p:nvPr/>
        </p:nvCxnSpPr>
        <p:spPr>
          <a:xfrm>
            <a:off x="6528048" y="3501008"/>
            <a:ext cx="0" cy="1116124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 flipV="1">
            <a:off x="4440048" y="3465004"/>
            <a:ext cx="2088000" cy="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4511824" y="4581128"/>
            <a:ext cx="2016224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 flipV="1">
            <a:off x="4511824" y="3501128"/>
            <a:ext cx="0" cy="10800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Object 8"/>
          <p:cNvGraphicFramePr>
            <a:graphicFrameLocks noChangeAspect="1"/>
          </p:cNvGraphicFramePr>
          <p:nvPr/>
        </p:nvGraphicFramePr>
        <p:xfrm>
          <a:off x="6475413" y="4494214"/>
          <a:ext cx="411162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82" name="Ecuación" r:id="rId9" imgW="152280" imgH="215640" progId="Equation.3">
                  <p:embed/>
                </p:oleObj>
              </mc:Choice>
              <mc:Fallback>
                <p:oleObj name="Ecuación" r:id="rId9" imgW="152280" imgH="215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5413" y="4494214"/>
                        <a:ext cx="411162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9"/>
          <p:cNvGraphicFramePr>
            <a:graphicFrameLocks noChangeAspect="1"/>
          </p:cNvGraphicFramePr>
          <p:nvPr/>
        </p:nvGraphicFramePr>
        <p:xfrm>
          <a:off x="4138613" y="3267076"/>
          <a:ext cx="444500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83" name="Ecuación" r:id="rId11" imgW="164880" imgH="215640" progId="Equation.3">
                  <p:embed/>
                </p:oleObj>
              </mc:Choice>
              <mc:Fallback>
                <p:oleObj name="Ecuación" r:id="rId11" imgW="164880" imgH="2156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8613" y="3267076"/>
                        <a:ext cx="444500" cy="588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19 Elipse"/>
          <p:cNvSpPr/>
          <p:nvPr/>
        </p:nvSpPr>
        <p:spPr>
          <a:xfrm>
            <a:off x="6492044" y="3429000"/>
            <a:ext cx="108000" cy="10801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CuadroTexto"/>
          <p:cNvSpPr txBox="1"/>
          <p:nvPr/>
        </p:nvSpPr>
        <p:spPr>
          <a:xfrm>
            <a:off x="6708068" y="2240869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/>
              <a:t>P para dos instantes de tiempo</a:t>
            </a:r>
            <a:endParaRPr lang="es-AR" sz="2800" dirty="0"/>
          </a:p>
        </p:txBody>
      </p:sp>
      <p:graphicFrame>
        <p:nvGraphicFramePr>
          <p:cNvPr id="23" name="Object 7"/>
          <p:cNvGraphicFramePr>
            <a:graphicFrameLocks noChangeAspect="1"/>
          </p:cNvGraphicFramePr>
          <p:nvPr/>
        </p:nvGraphicFramePr>
        <p:xfrm>
          <a:off x="7140117" y="3429000"/>
          <a:ext cx="377825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84" name="Ecuación" r:id="rId13" imgW="139680" imgH="215640" progId="Equation.3">
                  <p:embed/>
                </p:oleObj>
              </mc:Choice>
              <mc:Fallback>
                <p:oleObj name="Ecuación" r:id="rId13" imgW="139680" imgH="2156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0117" y="3429000"/>
                        <a:ext cx="377825" cy="588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23 Elipse"/>
          <p:cNvSpPr/>
          <p:nvPr/>
        </p:nvSpPr>
        <p:spPr>
          <a:xfrm>
            <a:off x="7500156" y="3933056"/>
            <a:ext cx="108000" cy="10801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6" name="25 Conector recto de flecha"/>
          <p:cNvCxnSpPr>
            <a:endCxn id="24" idx="2"/>
          </p:cNvCxnSpPr>
          <p:nvPr/>
        </p:nvCxnSpPr>
        <p:spPr>
          <a:xfrm flipV="1">
            <a:off x="4511824" y="3987062"/>
            <a:ext cx="2988332" cy="594066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Object 9"/>
          <p:cNvGraphicFramePr>
            <a:graphicFrameLocks noChangeAspect="1"/>
          </p:cNvGraphicFramePr>
          <p:nvPr/>
        </p:nvGraphicFramePr>
        <p:xfrm>
          <a:off x="7410450" y="4473576"/>
          <a:ext cx="4460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85" name="Ecuación" r:id="rId15" imgW="164880" imgH="215640" progId="Equation.3">
                  <p:embed/>
                </p:oleObj>
              </mc:Choice>
              <mc:Fallback>
                <p:oleObj name="Ecuación" r:id="rId15" imgW="164880" imgH="2156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0450" y="4473576"/>
                        <a:ext cx="446088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0" name="29 Conector recto"/>
          <p:cNvCxnSpPr/>
          <p:nvPr/>
        </p:nvCxnSpPr>
        <p:spPr>
          <a:xfrm>
            <a:off x="7572164" y="3933056"/>
            <a:ext cx="0" cy="648072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4511824" y="3969060"/>
            <a:ext cx="3004148" cy="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ct 10"/>
          <p:cNvGraphicFramePr>
            <a:graphicFrameLocks noChangeAspect="1"/>
          </p:cNvGraphicFramePr>
          <p:nvPr/>
        </p:nvGraphicFramePr>
        <p:xfrm>
          <a:off x="4068404" y="3681029"/>
          <a:ext cx="479425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86" name="Ecuación" r:id="rId17" imgW="177480" imgH="215640" progId="Equation.3">
                  <p:embed/>
                </p:oleObj>
              </mc:Choice>
              <mc:Fallback>
                <p:oleObj name="Ecuación" r:id="rId17" imgW="177480" imgH="2156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8404" y="3681029"/>
                        <a:ext cx="479425" cy="588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8 CuadroTexto"/>
          <p:cNvSpPr txBox="1"/>
          <p:nvPr/>
        </p:nvSpPr>
        <p:spPr>
          <a:xfrm>
            <a:off x="0" y="8620"/>
            <a:ext cx="121920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dirty="0"/>
              <a:t>MOVIMIENTO DE UNA PARTÍCULA EN EL PLANO</a:t>
            </a:r>
            <a:endParaRPr lang="es-AR" sz="2800" dirty="0"/>
          </a:p>
        </p:txBody>
      </p:sp>
      <p:cxnSp>
        <p:nvCxnSpPr>
          <p:cNvPr id="29" name="25 Conector recto de flecha"/>
          <p:cNvCxnSpPr>
            <a:stCxn id="20" idx="6"/>
          </p:cNvCxnSpPr>
          <p:nvPr/>
        </p:nvCxnSpPr>
        <p:spPr>
          <a:xfrm>
            <a:off x="6600044" y="3483006"/>
            <a:ext cx="915928" cy="467263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2870868"/>
              </p:ext>
            </p:extLst>
          </p:nvPr>
        </p:nvGraphicFramePr>
        <p:xfrm>
          <a:off x="6859841" y="3071133"/>
          <a:ext cx="582613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87" name="Ecuación" r:id="rId19" imgW="215640" imgH="164880" progId="Equation.3">
                  <p:embed/>
                </p:oleObj>
              </mc:Choice>
              <mc:Fallback>
                <p:oleObj name="Ecuación" r:id="rId19" imgW="21564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9841" y="3071133"/>
                        <a:ext cx="582613" cy="449263"/>
                      </a:xfrm>
                      <a:prstGeom prst="rect">
                        <a:avLst/>
                      </a:prstGeom>
                      <a:solidFill>
                        <a:srgbClr val="FFCC00"/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FC61A75D-C923-42DF-BADA-BD2643301BC4}"/>
              </a:ext>
            </a:extLst>
          </p:cNvPr>
          <p:cNvCxnSpPr/>
          <p:nvPr/>
        </p:nvCxnSpPr>
        <p:spPr>
          <a:xfrm flipV="1">
            <a:off x="7511597" y="4581128"/>
            <a:ext cx="792088" cy="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54649C36-F7C0-46C3-B0F9-504364FD2CE1}"/>
              </a:ext>
            </a:extLst>
          </p:cNvPr>
          <p:cNvCxnSpPr>
            <a:cxnSpLocks/>
          </p:cNvCxnSpPr>
          <p:nvPr/>
        </p:nvCxnSpPr>
        <p:spPr>
          <a:xfrm flipV="1">
            <a:off x="4511824" y="3174839"/>
            <a:ext cx="0" cy="613673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rco 34">
            <a:extLst>
              <a:ext uri="{FF2B5EF4-FFF2-40B4-BE49-F238E27FC236}">
                <a16:creationId xmlns:a16="http://schemas.microsoft.com/office/drawing/2014/main" id="{88E5AADB-5ADD-4DFF-8621-685CFD5DF1AC}"/>
              </a:ext>
            </a:extLst>
          </p:cNvPr>
          <p:cNvSpPr/>
          <p:nvPr/>
        </p:nvSpPr>
        <p:spPr>
          <a:xfrm>
            <a:off x="4420813" y="4137720"/>
            <a:ext cx="744750" cy="992981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4AB6EDF5-A2AA-43C8-822F-82470BF8ECF7}"/>
              </a:ext>
            </a:extLst>
          </p:cNvPr>
          <p:cNvSpPr txBox="1"/>
          <p:nvPr/>
        </p:nvSpPr>
        <p:spPr>
          <a:xfrm>
            <a:off x="5092176" y="4107960"/>
            <a:ext cx="733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endParaRPr lang="es-AR" dirty="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12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1667508" y="914248"/>
            <a:ext cx="889248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Symbol"/>
              <a:buChar char="Þ"/>
              <a:defRPr/>
            </a:pPr>
            <a:r>
              <a:rPr lang="es-MX" sz="2800" dirty="0">
                <a:sym typeface="Symbol"/>
              </a:rPr>
              <a:t>4to: Definir velocidad media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9056127"/>
              </p:ext>
            </p:extLst>
          </p:nvPr>
        </p:nvGraphicFramePr>
        <p:xfrm>
          <a:off x="1707093" y="4599052"/>
          <a:ext cx="4362450" cy="117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432" name="Ecuación" r:id="rId4" imgW="1612800" imgH="431640" progId="Equation.3">
                  <p:embed/>
                </p:oleObj>
              </mc:Choice>
              <mc:Fallback>
                <p:oleObj name="Ecuación" r:id="rId4" imgW="1612800" imgH="431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7093" y="4599052"/>
                        <a:ext cx="4362450" cy="1176338"/>
                      </a:xfrm>
                      <a:prstGeom prst="rect">
                        <a:avLst/>
                      </a:prstGeom>
                      <a:solidFill>
                        <a:srgbClr val="FFCC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9170132" y="1780729"/>
            <a:ext cx="24122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/>
              <a:t>P1</a:t>
            </a:r>
            <a:r>
              <a:rPr lang="es-MX" sz="2800" dirty="0">
                <a:sym typeface="Symbol"/>
              </a:rPr>
              <a:t>Partícula  “P” en cierto instante t1</a:t>
            </a:r>
          </a:p>
          <a:p>
            <a:endParaRPr lang="es-MX" sz="2800" dirty="0">
              <a:sym typeface="Symbol"/>
            </a:endParaRPr>
          </a:p>
          <a:p>
            <a:r>
              <a:rPr lang="es-MX" sz="2800" dirty="0"/>
              <a:t>P2</a:t>
            </a:r>
            <a:r>
              <a:rPr lang="es-MX" sz="2800" dirty="0">
                <a:sym typeface="Symbol"/>
              </a:rPr>
              <a:t>Partícula “P” en cierto instante t2</a:t>
            </a:r>
          </a:p>
          <a:p>
            <a:endParaRPr lang="es-MX" sz="2800" dirty="0">
              <a:sym typeface="Symbol"/>
            </a:endParaRPr>
          </a:p>
          <a:p>
            <a:endParaRPr lang="es-AR" sz="2800" dirty="0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1424" y="2299134"/>
            <a:ext cx="432435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10 Conector recto de flecha"/>
          <p:cNvCxnSpPr/>
          <p:nvPr/>
        </p:nvCxnSpPr>
        <p:spPr>
          <a:xfrm flipV="1">
            <a:off x="1127448" y="2767186"/>
            <a:ext cx="2016224" cy="1116124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0360408"/>
              </p:ext>
            </p:extLst>
          </p:nvPr>
        </p:nvGraphicFramePr>
        <p:xfrm>
          <a:off x="3312320" y="2323828"/>
          <a:ext cx="376237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433" name="Ecuación" r:id="rId7" imgW="139680" imgH="215640" progId="Equation.3">
                  <p:embed/>
                </p:oleObj>
              </mc:Choice>
              <mc:Fallback>
                <p:oleObj name="Ecuación" r:id="rId7" imgW="13968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2320" y="2323828"/>
                        <a:ext cx="376237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18 Elipse"/>
          <p:cNvSpPr/>
          <p:nvPr/>
        </p:nvSpPr>
        <p:spPr>
          <a:xfrm>
            <a:off x="3107668" y="2731182"/>
            <a:ext cx="108000" cy="10801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CuadroTexto"/>
          <p:cNvSpPr txBox="1"/>
          <p:nvPr/>
        </p:nvSpPr>
        <p:spPr>
          <a:xfrm>
            <a:off x="4362661" y="1696392"/>
            <a:ext cx="464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/>
              <a:t>P en dos instantes de tiempo</a:t>
            </a:r>
            <a:endParaRPr lang="es-AR" sz="2800" dirty="0"/>
          </a:p>
        </p:txBody>
      </p:sp>
      <p:sp>
        <p:nvSpPr>
          <p:cNvPr id="22" name="21 Elipse"/>
          <p:cNvSpPr/>
          <p:nvPr/>
        </p:nvSpPr>
        <p:spPr>
          <a:xfrm>
            <a:off x="4115780" y="3235238"/>
            <a:ext cx="108000" cy="10801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3" name="22 Conector recto de flecha"/>
          <p:cNvCxnSpPr>
            <a:endCxn id="22" idx="2"/>
          </p:cNvCxnSpPr>
          <p:nvPr/>
        </p:nvCxnSpPr>
        <p:spPr>
          <a:xfrm flipV="1">
            <a:off x="1127448" y="3289244"/>
            <a:ext cx="2988332" cy="594066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 de flecha"/>
          <p:cNvCxnSpPr/>
          <p:nvPr/>
        </p:nvCxnSpPr>
        <p:spPr>
          <a:xfrm>
            <a:off x="3197673" y="2767186"/>
            <a:ext cx="654707" cy="18002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 de flecha"/>
          <p:cNvCxnSpPr/>
          <p:nvPr/>
        </p:nvCxnSpPr>
        <p:spPr>
          <a:xfrm>
            <a:off x="4212419" y="3307246"/>
            <a:ext cx="612068" cy="54006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295481"/>
              </p:ext>
            </p:extLst>
          </p:nvPr>
        </p:nvGraphicFramePr>
        <p:xfrm>
          <a:off x="4596011" y="3091546"/>
          <a:ext cx="44450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434" name="Ecuación" r:id="rId9" imgW="164880" imgH="215640" progId="Equation.3">
                  <p:embed/>
                </p:oleObj>
              </mc:Choice>
              <mc:Fallback>
                <p:oleObj name="Ecuación" r:id="rId9" imgW="164880" imgH="2156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6011" y="3091546"/>
                        <a:ext cx="444500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2505869"/>
              </p:ext>
            </p:extLst>
          </p:nvPr>
        </p:nvGraphicFramePr>
        <p:xfrm>
          <a:off x="2916275" y="2227127"/>
          <a:ext cx="411162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435" name="Ecuación" r:id="rId11" imgW="152280" imgH="215640" progId="Equation.3">
                  <p:embed/>
                </p:oleObj>
              </mc:Choice>
              <mc:Fallback>
                <p:oleObj name="Ecuación" r:id="rId11" imgW="152280" imgH="2156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75" y="2227127"/>
                        <a:ext cx="411162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913904"/>
              </p:ext>
            </p:extLst>
          </p:nvPr>
        </p:nvGraphicFramePr>
        <p:xfrm>
          <a:off x="4140411" y="2839195"/>
          <a:ext cx="44450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436" name="Ecuación" r:id="rId13" imgW="164880" imgH="215640" progId="Equation.3">
                  <p:embed/>
                </p:oleObj>
              </mc:Choice>
              <mc:Fallback>
                <p:oleObj name="Ecuación" r:id="rId13" imgW="164880" imgH="2156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411" y="2839195"/>
                        <a:ext cx="444500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6326177"/>
              </p:ext>
            </p:extLst>
          </p:nvPr>
        </p:nvGraphicFramePr>
        <p:xfrm>
          <a:off x="5987989" y="2564904"/>
          <a:ext cx="376237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437" name="Ecuación" r:id="rId15" imgW="139680" imgH="215640" progId="Equation.3">
                  <p:embed/>
                </p:oleObj>
              </mc:Choice>
              <mc:Fallback>
                <p:oleObj name="Ecuación" r:id="rId15" imgW="139680" imgH="21564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7989" y="2564904"/>
                        <a:ext cx="376237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9" name="38 Conector recto de flecha"/>
          <p:cNvCxnSpPr/>
          <p:nvPr/>
        </p:nvCxnSpPr>
        <p:spPr>
          <a:xfrm>
            <a:off x="5873342" y="3044266"/>
            <a:ext cx="654707" cy="180020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43 Conector recto de flecha"/>
          <p:cNvCxnSpPr/>
          <p:nvPr/>
        </p:nvCxnSpPr>
        <p:spPr>
          <a:xfrm>
            <a:off x="5843972" y="3044266"/>
            <a:ext cx="612068" cy="540060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9611767"/>
              </p:ext>
            </p:extLst>
          </p:nvPr>
        </p:nvGraphicFramePr>
        <p:xfrm>
          <a:off x="6160889" y="3501008"/>
          <a:ext cx="44450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438" name="Ecuación" r:id="rId16" imgW="164880" imgH="215640" progId="Equation.3">
                  <p:embed/>
                </p:oleObj>
              </mc:Choice>
              <mc:Fallback>
                <p:oleObj name="Ecuación" r:id="rId16" imgW="164880" imgH="21564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0889" y="3501008"/>
                        <a:ext cx="444500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6" name="45 Conector recto de flecha"/>
          <p:cNvCxnSpPr/>
          <p:nvPr/>
        </p:nvCxnSpPr>
        <p:spPr>
          <a:xfrm flipV="1">
            <a:off x="6456040" y="3188326"/>
            <a:ext cx="0" cy="396000"/>
          </a:xfrm>
          <a:prstGeom prst="straightConnector1">
            <a:avLst/>
          </a:prstGeom>
          <a:ln w="5715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9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2603596"/>
              </p:ext>
            </p:extLst>
          </p:nvPr>
        </p:nvGraphicFramePr>
        <p:xfrm>
          <a:off x="6539358" y="3109399"/>
          <a:ext cx="581025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439" name="Ecuación" r:id="rId17" imgW="215640" imgH="177480" progId="Equation.3">
                  <p:embed/>
                </p:oleObj>
              </mc:Choice>
              <mc:Fallback>
                <p:oleObj name="Ecuación" r:id="rId17" imgW="215640" imgH="17748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9358" y="3109399"/>
                        <a:ext cx="581025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8 CuadroTexto"/>
          <p:cNvSpPr txBox="1"/>
          <p:nvPr/>
        </p:nvSpPr>
        <p:spPr>
          <a:xfrm>
            <a:off x="0" y="8620"/>
            <a:ext cx="121920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dirty="0"/>
              <a:t>MOVIMIENTO DE UNA PARTÍCULA EN EL PLANO</a:t>
            </a:r>
            <a:endParaRPr lang="es-AR" sz="2800" dirty="0"/>
          </a:p>
        </p:txBody>
      </p: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BD4731DB-340F-489B-83D2-C8403E3EEA97}"/>
              </a:ext>
            </a:extLst>
          </p:cNvPr>
          <p:cNvCxnSpPr>
            <a:cxnSpLocks/>
          </p:cNvCxnSpPr>
          <p:nvPr/>
        </p:nvCxnSpPr>
        <p:spPr>
          <a:xfrm>
            <a:off x="1019436" y="3897052"/>
            <a:ext cx="3924436" cy="0"/>
          </a:xfrm>
          <a:prstGeom prst="straightConnector1">
            <a:avLst/>
          </a:prstGeom>
          <a:ln w="28575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25A3769F-6747-4AB1-B795-A5EA1311AB38}"/>
              </a:ext>
            </a:extLst>
          </p:cNvPr>
          <p:cNvCxnSpPr>
            <a:cxnSpLocks/>
          </p:cNvCxnSpPr>
          <p:nvPr/>
        </p:nvCxnSpPr>
        <p:spPr>
          <a:xfrm flipV="1">
            <a:off x="1127448" y="2490763"/>
            <a:ext cx="0" cy="613673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rco 34">
            <a:extLst>
              <a:ext uri="{FF2B5EF4-FFF2-40B4-BE49-F238E27FC236}">
                <a16:creationId xmlns:a16="http://schemas.microsoft.com/office/drawing/2014/main" id="{DDAB0802-A5DB-4B26-A2C3-680A5FB82A9B}"/>
              </a:ext>
            </a:extLst>
          </p:cNvPr>
          <p:cNvSpPr/>
          <p:nvPr/>
        </p:nvSpPr>
        <p:spPr>
          <a:xfrm>
            <a:off x="1019435" y="3468526"/>
            <a:ext cx="744750" cy="992981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3B46BBA-0F59-46F8-8CAD-89255FEB76F7}"/>
              </a:ext>
            </a:extLst>
          </p:cNvPr>
          <p:cNvSpPr txBox="1"/>
          <p:nvPr/>
        </p:nvSpPr>
        <p:spPr>
          <a:xfrm>
            <a:off x="1647676" y="3435485"/>
            <a:ext cx="733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endParaRPr lang="es-AR" dirty="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800" dirty="0"/>
              <a:t>CASO PARTICULAR: TIRO PARABÓLICO, TIRO OBLICUO</a:t>
            </a:r>
            <a:endParaRPr lang="es-AR" sz="28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005116"/>
            <a:ext cx="5076564" cy="2397266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6388" y="1940141"/>
            <a:ext cx="5713705" cy="2527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uadroTexto 7"/>
          <p:cNvSpPr txBox="1"/>
          <p:nvPr/>
        </p:nvSpPr>
        <p:spPr>
          <a:xfrm>
            <a:off x="1451484" y="4997771"/>
            <a:ext cx="98290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En el tiro oblicuo la única aceleración es la de la gravedad “g” en la dirección “y”, por lo tanto solo se cambiará la velocidad </a:t>
            </a:r>
            <a:r>
              <a:rPr lang="es-ES" sz="2800" i="1" dirty="0" err="1"/>
              <a:t>v</a:t>
            </a:r>
            <a:r>
              <a:rPr lang="es-ES" sz="2800" i="1" baseline="-25000" dirty="0" err="1"/>
              <a:t>y</a:t>
            </a:r>
            <a:endParaRPr lang="es-ES" sz="2800" i="1" baseline="-25000" dirty="0"/>
          </a:p>
        </p:txBody>
      </p:sp>
      <p:graphicFrame>
        <p:nvGraphicFramePr>
          <p:cNvPr id="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8148005"/>
              </p:ext>
            </p:extLst>
          </p:nvPr>
        </p:nvGraphicFramePr>
        <p:xfrm>
          <a:off x="5919261" y="2633128"/>
          <a:ext cx="582613" cy="65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020" name="Ecuación" r:id="rId6" imgW="215640" imgH="241200" progId="Equation.3">
                  <p:embed/>
                </p:oleObj>
              </mc:Choice>
              <mc:Fallback>
                <p:oleObj name="Ecuación" r:id="rId6" imgW="2156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9261" y="2633128"/>
                        <a:ext cx="582613" cy="655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38 Conector recto de flecha"/>
          <p:cNvCxnSpPr/>
          <p:nvPr/>
        </p:nvCxnSpPr>
        <p:spPr>
          <a:xfrm>
            <a:off x="6528048" y="3969060"/>
            <a:ext cx="900000" cy="0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43 Conector recto de flecha"/>
          <p:cNvCxnSpPr/>
          <p:nvPr/>
        </p:nvCxnSpPr>
        <p:spPr>
          <a:xfrm flipV="1">
            <a:off x="6501874" y="2960948"/>
            <a:ext cx="0" cy="1044000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1128860"/>
              </p:ext>
            </p:extLst>
          </p:nvPr>
        </p:nvGraphicFramePr>
        <p:xfrm>
          <a:off x="6915150" y="3951288"/>
          <a:ext cx="581025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021" name="Ecuación" r:id="rId8" imgW="215640" imgH="228600" progId="Equation.3">
                  <p:embed/>
                </p:oleObj>
              </mc:Choice>
              <mc:Fallback>
                <p:oleObj name="Ecuación" r:id="rId8" imgW="2156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5150" y="3951288"/>
                        <a:ext cx="581025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" name="Conector recto 16"/>
          <p:cNvCxnSpPr/>
          <p:nvPr/>
        </p:nvCxnSpPr>
        <p:spPr>
          <a:xfrm>
            <a:off x="7392144" y="2960948"/>
            <a:ext cx="0" cy="1008112"/>
          </a:xfrm>
          <a:prstGeom prst="line">
            <a:avLst/>
          </a:prstGeom>
          <a:ln w="28575"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 flipH="1" flipV="1">
            <a:off x="6483660" y="2960948"/>
            <a:ext cx="872480" cy="0"/>
          </a:xfrm>
          <a:prstGeom prst="line">
            <a:avLst/>
          </a:prstGeom>
          <a:ln w="28575"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co 15">
            <a:extLst>
              <a:ext uri="{FF2B5EF4-FFF2-40B4-BE49-F238E27FC236}">
                <a16:creationId xmlns:a16="http://schemas.microsoft.com/office/drawing/2014/main" id="{6677C995-3535-452C-9DF7-A90FA622C78F}"/>
              </a:ext>
            </a:extLst>
          </p:cNvPr>
          <p:cNvSpPr/>
          <p:nvPr/>
        </p:nvSpPr>
        <p:spPr>
          <a:xfrm>
            <a:off x="6297663" y="3561201"/>
            <a:ext cx="744750" cy="992981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D218243-2024-4F19-8475-35192377C6E0}"/>
              </a:ext>
            </a:extLst>
          </p:cNvPr>
          <p:cNvSpPr txBox="1"/>
          <p:nvPr/>
        </p:nvSpPr>
        <p:spPr>
          <a:xfrm>
            <a:off x="6928158" y="3435608"/>
            <a:ext cx="733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endParaRPr lang="es-AR" dirty="0"/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33C0EDD5-8ACA-4740-8545-83C85188A39C}"/>
              </a:ext>
            </a:extLst>
          </p:cNvPr>
          <p:cNvCxnSpPr/>
          <p:nvPr/>
        </p:nvCxnSpPr>
        <p:spPr>
          <a:xfrm flipV="1">
            <a:off x="4894076" y="3986536"/>
            <a:ext cx="792088" cy="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56BFA48B-5A4F-45BC-91E5-CF5D59890A9E}"/>
              </a:ext>
            </a:extLst>
          </p:cNvPr>
          <p:cNvCxnSpPr>
            <a:cxnSpLocks/>
          </p:cNvCxnSpPr>
          <p:nvPr/>
        </p:nvCxnSpPr>
        <p:spPr>
          <a:xfrm flipV="1">
            <a:off x="1091444" y="2024844"/>
            <a:ext cx="0" cy="230400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A5197108-92FE-4009-9599-7BF184F477E2}"/>
              </a:ext>
            </a:extLst>
          </p:cNvPr>
          <p:cNvCxnSpPr/>
          <p:nvPr/>
        </p:nvCxnSpPr>
        <p:spPr>
          <a:xfrm flipV="1">
            <a:off x="10610925" y="3989263"/>
            <a:ext cx="792088" cy="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A3CBE4BA-6C3D-4E34-84F4-5C8099436A16}"/>
              </a:ext>
            </a:extLst>
          </p:cNvPr>
          <p:cNvCxnSpPr>
            <a:cxnSpLocks/>
          </p:cNvCxnSpPr>
          <p:nvPr/>
        </p:nvCxnSpPr>
        <p:spPr>
          <a:xfrm flipV="1">
            <a:off x="6481556" y="2132856"/>
            <a:ext cx="0" cy="613673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E805E25-460E-43D0-B86E-71C11401DCAE}"/>
              </a:ext>
            </a:extLst>
          </p:cNvPr>
          <p:cNvSpPr txBox="1"/>
          <p:nvPr/>
        </p:nvSpPr>
        <p:spPr>
          <a:xfrm>
            <a:off x="5111561" y="3937878"/>
            <a:ext cx="75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i="1" dirty="0"/>
              <a:t>x 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1AEF920-BC96-473A-9FED-717FE4D5FE2A}"/>
              </a:ext>
            </a:extLst>
          </p:cNvPr>
          <p:cNvSpPr txBox="1"/>
          <p:nvPr/>
        </p:nvSpPr>
        <p:spPr>
          <a:xfrm>
            <a:off x="807593" y="1933019"/>
            <a:ext cx="75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i="1" dirty="0"/>
              <a:t>y </a:t>
            </a: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  <p:graphicFrame>
        <p:nvGraphicFramePr>
          <p:cNvPr id="5" name="Object 7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4141616"/>
              </p:ext>
            </p:extLst>
          </p:nvPr>
        </p:nvGraphicFramePr>
        <p:xfrm>
          <a:off x="2891644" y="2592899"/>
          <a:ext cx="6556914" cy="1635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091" name="Ecuación" r:id="rId4" imgW="1612800" imgH="393480" progId="Equation.3">
                  <p:embed/>
                </p:oleObj>
              </mc:Choice>
              <mc:Fallback>
                <p:oleObj name="Ecuación" r:id="rId4" imgW="1612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1644" y="2592899"/>
                        <a:ext cx="6556914" cy="1635753"/>
                      </a:xfrm>
                      <a:prstGeom prst="rect">
                        <a:avLst/>
                      </a:prstGeom>
                      <a:blipFill dpi="0" rotWithShape="0">
                        <a:blip r:embed="rId6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839416" y="1675773"/>
            <a:ext cx="66607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/>
              <a:t>Si suponemos t</a:t>
            </a:r>
            <a:r>
              <a:rPr lang="es-MX" sz="4000" baseline="-25000" dirty="0"/>
              <a:t>0</a:t>
            </a:r>
            <a:r>
              <a:rPr lang="es-MX" sz="4000" dirty="0"/>
              <a:t>=0 </a:t>
            </a:r>
            <a:endParaRPr lang="es-AR" sz="4000" dirty="0"/>
          </a:p>
        </p:txBody>
      </p:sp>
      <p:sp>
        <p:nvSpPr>
          <p:cNvPr id="8" name="6 CuadroTexto"/>
          <p:cNvSpPr txBox="1"/>
          <p:nvPr/>
        </p:nvSpPr>
        <p:spPr>
          <a:xfrm>
            <a:off x="1883532" y="904781"/>
            <a:ext cx="7812868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800" dirty="0"/>
              <a:t>Posición en función del tiempo en el eje y</a:t>
            </a:r>
            <a:endParaRPr lang="es-AR" sz="2800" dirty="0"/>
          </a:p>
        </p:txBody>
      </p:sp>
      <p:sp>
        <p:nvSpPr>
          <p:cNvPr id="9" name="5 CuadroTexto"/>
          <p:cNvSpPr txBox="1"/>
          <p:nvPr/>
        </p:nvSpPr>
        <p:spPr>
          <a:xfrm>
            <a:off x="0" y="8620"/>
            <a:ext cx="121920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cap="all" dirty="0"/>
              <a:t>Principio de superposición de movimientos</a:t>
            </a:r>
            <a:endParaRPr lang="es-AR" sz="2800" cap="all" dirty="0"/>
          </a:p>
        </p:txBody>
      </p:sp>
      <p:sp>
        <p:nvSpPr>
          <p:cNvPr id="7" name="7 CuadroTexto"/>
          <p:cNvSpPr txBox="1"/>
          <p:nvPr/>
        </p:nvSpPr>
        <p:spPr>
          <a:xfrm>
            <a:off x="9444372" y="1134082"/>
            <a:ext cx="1980220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3200" dirty="0"/>
              <a:t>MRUV </a:t>
            </a:r>
            <a:endParaRPr lang="es-AR" sz="3200" dirty="0"/>
          </a:p>
        </p:txBody>
      </p:sp>
      <p:graphicFrame>
        <p:nvGraphicFramePr>
          <p:cNvPr id="10" name="Object 7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6991744"/>
              </p:ext>
            </p:extLst>
          </p:nvPr>
        </p:nvGraphicFramePr>
        <p:xfrm>
          <a:off x="2891644" y="4617133"/>
          <a:ext cx="3554412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092" name="Ecuación" r:id="rId7" imgW="1155600" imgH="241200" progId="Equation.3">
                  <p:embed/>
                </p:oleObj>
              </mc:Choice>
              <mc:Fallback>
                <p:oleObj name="Ecuación" r:id="rId7" imgW="11556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1644" y="4617133"/>
                        <a:ext cx="3554412" cy="758825"/>
                      </a:xfrm>
                      <a:prstGeom prst="rect">
                        <a:avLst/>
                      </a:prstGeom>
                      <a:blipFill dpi="0" rotWithShape="0">
                        <a:blip r:embed="rId6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Abrir llave 11"/>
          <p:cNvSpPr/>
          <p:nvPr/>
        </p:nvSpPr>
        <p:spPr>
          <a:xfrm rot="5400000" flipH="1">
            <a:off x="5991979" y="2568895"/>
            <a:ext cx="158901" cy="2425403"/>
          </a:xfrm>
          <a:prstGeom prst="leftBrac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1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3022838"/>
              </p:ext>
            </p:extLst>
          </p:nvPr>
        </p:nvGraphicFramePr>
        <p:xfrm>
          <a:off x="5725042" y="3874087"/>
          <a:ext cx="582613" cy="65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093" name="Ecuación" r:id="rId9" imgW="215640" imgH="241200" progId="Equation.3">
                  <p:embed/>
                </p:oleObj>
              </mc:Choice>
              <mc:Fallback>
                <p:oleObj name="Ecuación" r:id="rId9" imgW="2156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5042" y="3874087"/>
                        <a:ext cx="582613" cy="6556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Imagen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64660" y="4201905"/>
            <a:ext cx="1535983" cy="2442639"/>
          </a:xfrm>
          <a:prstGeom prst="rect">
            <a:avLst/>
          </a:prstGeom>
        </p:spPr>
      </p:pic>
      <p:sp>
        <p:nvSpPr>
          <p:cNvPr id="16" name="12 Elipse"/>
          <p:cNvSpPr/>
          <p:nvPr/>
        </p:nvSpPr>
        <p:spPr>
          <a:xfrm>
            <a:off x="7321623" y="4809999"/>
            <a:ext cx="626380" cy="663489"/>
          </a:xfrm>
          <a:prstGeom prst="ellipse">
            <a:avLst/>
          </a:prstGeom>
          <a:solidFill>
            <a:srgbClr val="BBE0E3">
              <a:alpha val="16863"/>
            </a:srgb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Arco 10"/>
          <p:cNvSpPr/>
          <p:nvPr/>
        </p:nvSpPr>
        <p:spPr>
          <a:xfrm>
            <a:off x="7677973" y="5550419"/>
            <a:ext cx="540060" cy="869267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019862C-8F68-4B26-A774-BE3E9465B6FB}"/>
              </a:ext>
            </a:extLst>
          </p:cNvPr>
          <p:cNvSpPr txBox="1"/>
          <p:nvPr/>
        </p:nvSpPr>
        <p:spPr>
          <a:xfrm>
            <a:off x="8142402" y="5473488"/>
            <a:ext cx="733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endParaRPr lang="es-AR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31378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759812" y="6245225"/>
            <a:ext cx="2844800" cy="476250"/>
          </a:xfrm>
        </p:spPr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  <p:sp>
        <p:nvSpPr>
          <p:cNvPr id="5" name="6 CuadroTexto"/>
          <p:cNvSpPr txBox="1"/>
          <p:nvPr/>
        </p:nvSpPr>
        <p:spPr>
          <a:xfrm>
            <a:off x="1883532" y="904781"/>
            <a:ext cx="7812868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800" dirty="0"/>
              <a:t>Posición en función del tiempo en el eje x</a:t>
            </a:r>
            <a:endParaRPr lang="es-AR" sz="2800" dirty="0"/>
          </a:p>
        </p:txBody>
      </p:sp>
      <p:sp>
        <p:nvSpPr>
          <p:cNvPr id="6" name="7 CuadroTexto"/>
          <p:cNvSpPr txBox="1"/>
          <p:nvPr/>
        </p:nvSpPr>
        <p:spPr>
          <a:xfrm>
            <a:off x="9444372" y="1134082"/>
            <a:ext cx="1980220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3200" dirty="0"/>
              <a:t>MRU </a:t>
            </a:r>
            <a:endParaRPr lang="es-AR" sz="3200" dirty="0"/>
          </a:p>
        </p:txBody>
      </p:sp>
      <p:sp>
        <p:nvSpPr>
          <p:cNvPr id="7" name="5 CuadroTexto"/>
          <p:cNvSpPr txBox="1"/>
          <p:nvPr/>
        </p:nvSpPr>
        <p:spPr>
          <a:xfrm>
            <a:off x="0" y="8620"/>
            <a:ext cx="121920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cap="all" dirty="0"/>
              <a:t>Principio de superposición de movimientos</a:t>
            </a:r>
            <a:endParaRPr lang="es-AR" sz="2800" cap="all" dirty="0"/>
          </a:p>
        </p:txBody>
      </p:sp>
      <p:graphicFrame>
        <p:nvGraphicFramePr>
          <p:cNvPr id="8" name="Object 7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9527430"/>
              </p:ext>
            </p:extLst>
          </p:nvPr>
        </p:nvGraphicFramePr>
        <p:xfrm>
          <a:off x="2423593" y="2649153"/>
          <a:ext cx="5076563" cy="1025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113" name="Ecuación" r:id="rId4" imgW="1155600" imgH="228600" progId="Equation.3">
                  <p:embed/>
                </p:oleObj>
              </mc:Choice>
              <mc:Fallback>
                <p:oleObj name="Ecuación" r:id="rId4" imgW="1155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3593" y="2649153"/>
                        <a:ext cx="5076563" cy="1025454"/>
                      </a:xfrm>
                      <a:prstGeom prst="rect">
                        <a:avLst/>
                      </a:prstGeom>
                      <a:blipFill dpi="0" rotWithShape="0">
                        <a:blip r:embed="rId6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5 CuadroTexto"/>
          <p:cNvSpPr txBox="1"/>
          <p:nvPr/>
        </p:nvSpPr>
        <p:spPr>
          <a:xfrm>
            <a:off x="839416" y="1675773"/>
            <a:ext cx="66607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/>
              <a:t>Si suponemos t</a:t>
            </a:r>
            <a:r>
              <a:rPr lang="es-MX" sz="4000" baseline="-25000" dirty="0"/>
              <a:t>0</a:t>
            </a:r>
            <a:r>
              <a:rPr lang="es-MX" sz="4000" dirty="0"/>
              <a:t>=0 </a:t>
            </a:r>
            <a:endParaRPr lang="es-AR" sz="4000" dirty="0"/>
          </a:p>
        </p:txBody>
      </p:sp>
      <p:sp>
        <p:nvSpPr>
          <p:cNvPr id="11" name="Abrir llave 10"/>
          <p:cNvSpPr/>
          <p:nvPr/>
        </p:nvSpPr>
        <p:spPr>
          <a:xfrm rot="5400000" flipH="1">
            <a:off x="5825095" y="2341688"/>
            <a:ext cx="158901" cy="2425403"/>
          </a:xfrm>
          <a:prstGeom prst="leftBrac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1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152589"/>
              </p:ext>
            </p:extLst>
          </p:nvPr>
        </p:nvGraphicFramePr>
        <p:xfrm>
          <a:off x="5627948" y="3488747"/>
          <a:ext cx="582612" cy="62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114" name="Ecuación" r:id="rId7" imgW="215640" imgH="228600" progId="Equation.3">
                  <p:embed/>
                </p:oleObj>
              </mc:Choice>
              <mc:Fallback>
                <p:oleObj name="Ecuación" r:id="rId7" imgW="2156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7948" y="3488747"/>
                        <a:ext cx="582612" cy="6207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7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3177247"/>
              </p:ext>
            </p:extLst>
          </p:nvPr>
        </p:nvGraphicFramePr>
        <p:xfrm>
          <a:off x="2525713" y="4595813"/>
          <a:ext cx="5387975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115" name="Ecuación" r:id="rId9" imgW="1752480" imgH="228600" progId="Equation.3">
                  <p:embed/>
                </p:oleObj>
              </mc:Choice>
              <mc:Fallback>
                <p:oleObj name="Ecuación" r:id="rId9" imgW="17524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5713" y="4595813"/>
                        <a:ext cx="5387975" cy="717550"/>
                      </a:xfrm>
                      <a:prstGeom prst="rect">
                        <a:avLst/>
                      </a:prstGeom>
                      <a:blipFill dpi="0" rotWithShape="0">
                        <a:blip r:embed="rId6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Imagen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08268" y="3751253"/>
            <a:ext cx="1371600" cy="2181225"/>
          </a:xfrm>
          <a:prstGeom prst="rect">
            <a:avLst/>
          </a:prstGeom>
        </p:spPr>
      </p:pic>
      <p:sp>
        <p:nvSpPr>
          <p:cNvPr id="15" name="12 Elipse"/>
          <p:cNvSpPr/>
          <p:nvPr/>
        </p:nvSpPr>
        <p:spPr>
          <a:xfrm>
            <a:off x="2525713" y="4655029"/>
            <a:ext cx="704279" cy="663489"/>
          </a:xfrm>
          <a:prstGeom prst="ellipse">
            <a:avLst/>
          </a:prstGeom>
          <a:solidFill>
            <a:srgbClr val="BBE0E3">
              <a:alpha val="16863"/>
            </a:srgb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2 Elipse"/>
          <p:cNvSpPr/>
          <p:nvPr/>
        </p:nvSpPr>
        <p:spPr>
          <a:xfrm>
            <a:off x="9168970" y="5093618"/>
            <a:ext cx="626380" cy="663489"/>
          </a:xfrm>
          <a:prstGeom prst="ellipse">
            <a:avLst/>
          </a:prstGeom>
          <a:solidFill>
            <a:srgbClr val="BBE0E3">
              <a:alpha val="16863"/>
            </a:srgb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Arco 17">
            <a:extLst>
              <a:ext uri="{FF2B5EF4-FFF2-40B4-BE49-F238E27FC236}">
                <a16:creationId xmlns:a16="http://schemas.microsoft.com/office/drawing/2014/main" id="{4E0BD6E9-50D5-41C2-8002-42F88F2F364C}"/>
              </a:ext>
            </a:extLst>
          </p:cNvPr>
          <p:cNvSpPr/>
          <p:nvPr/>
        </p:nvSpPr>
        <p:spPr>
          <a:xfrm>
            <a:off x="8697125" y="4885181"/>
            <a:ext cx="744750" cy="992981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473C57D-1FE1-4698-A2E4-685D893AF72B}"/>
              </a:ext>
            </a:extLst>
          </p:cNvPr>
          <p:cNvSpPr txBox="1"/>
          <p:nvPr/>
        </p:nvSpPr>
        <p:spPr>
          <a:xfrm>
            <a:off x="9293936" y="4728021"/>
            <a:ext cx="733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endParaRPr lang="es-AR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776061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  <p:graphicFrame>
        <p:nvGraphicFramePr>
          <p:cNvPr id="5" name="Object 7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468058"/>
              </p:ext>
            </p:extLst>
          </p:nvPr>
        </p:nvGraphicFramePr>
        <p:xfrm>
          <a:off x="111726" y="1478803"/>
          <a:ext cx="5988050" cy="1493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143" name="Ecuación" r:id="rId4" imgW="1612800" imgH="393480" progId="Equation.3">
                  <p:embed/>
                </p:oleObj>
              </mc:Choice>
              <mc:Fallback>
                <p:oleObj name="Ecuación" r:id="rId4" imgW="1612800" imgH="393480" progId="Equation.3">
                  <p:embed/>
                  <p:pic>
                    <p:nvPicPr>
                      <p:cNvPr id="0" name="Object 7" descr="Pergamin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26" y="1478803"/>
                        <a:ext cx="5988050" cy="1493838"/>
                      </a:xfrm>
                      <a:prstGeom prst="rect">
                        <a:avLst/>
                      </a:prstGeom>
                      <a:blipFill dpi="0" rotWithShape="0">
                        <a:blip r:embed="rId6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596218" y="482254"/>
            <a:ext cx="66607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/>
              <a:t>Si suponemos t</a:t>
            </a:r>
            <a:r>
              <a:rPr lang="es-MX" sz="4000" baseline="-25000" dirty="0"/>
              <a:t>0</a:t>
            </a:r>
            <a:r>
              <a:rPr lang="es-MX" sz="4000" dirty="0"/>
              <a:t>=0 </a:t>
            </a:r>
            <a:endParaRPr lang="es-AR" sz="4000" dirty="0"/>
          </a:p>
        </p:txBody>
      </p:sp>
      <p:graphicFrame>
        <p:nvGraphicFramePr>
          <p:cNvPr id="7" name="Object 7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1197202"/>
              </p:ext>
            </p:extLst>
          </p:nvPr>
        </p:nvGraphicFramePr>
        <p:xfrm>
          <a:off x="6852084" y="1514818"/>
          <a:ext cx="4356118" cy="8799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144" name="Ecuación" r:id="rId7" imgW="1155600" imgH="228600" progId="Equation.3">
                  <p:embed/>
                </p:oleObj>
              </mc:Choice>
              <mc:Fallback>
                <p:oleObj name="Ecuación" r:id="rId7" imgW="1155600" imgH="228600" progId="Equation.3">
                  <p:embed/>
                  <p:pic>
                    <p:nvPicPr>
                      <p:cNvPr id="0" name="Picture 3" descr="Pergamin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2084" y="1514818"/>
                        <a:ext cx="4356118" cy="879926"/>
                      </a:xfrm>
                      <a:prstGeom prst="rect">
                        <a:avLst/>
                      </a:prstGeom>
                      <a:blipFill dpi="0" rotWithShape="0">
                        <a:blip r:embed="rId6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4581424" y="965800"/>
            <a:ext cx="1980220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3200" dirty="0"/>
              <a:t>MRUV </a:t>
            </a:r>
            <a:endParaRPr lang="es-AR" sz="3200" dirty="0"/>
          </a:p>
        </p:txBody>
      </p:sp>
      <p:sp>
        <p:nvSpPr>
          <p:cNvPr id="9" name="8 CuadroTexto"/>
          <p:cNvSpPr txBox="1"/>
          <p:nvPr/>
        </p:nvSpPr>
        <p:spPr>
          <a:xfrm>
            <a:off x="9746436" y="1031452"/>
            <a:ext cx="1980220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3200" dirty="0"/>
              <a:t>MRU </a:t>
            </a:r>
            <a:endParaRPr lang="es-AR" sz="32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6096000" y="3102064"/>
            <a:ext cx="37463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/>
              <a:t>Vector posición</a:t>
            </a:r>
            <a:endParaRPr lang="es-AR" sz="4000" dirty="0"/>
          </a:p>
        </p:txBody>
      </p:sp>
      <p:graphicFrame>
        <p:nvGraphicFramePr>
          <p:cNvPr id="11" name="Object 7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030824"/>
              </p:ext>
            </p:extLst>
          </p:nvPr>
        </p:nvGraphicFramePr>
        <p:xfrm>
          <a:off x="6304736" y="4111599"/>
          <a:ext cx="3441700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145" name="Ecuación" r:id="rId9" imgW="927000" imgH="241200" progId="Equation.3">
                  <p:embed/>
                </p:oleObj>
              </mc:Choice>
              <mc:Fallback>
                <p:oleObj name="Ecuación" r:id="rId9" imgW="927000" imgH="241200" progId="Equation.3">
                  <p:embed/>
                  <p:pic>
                    <p:nvPicPr>
                      <p:cNvPr id="0" name="Picture 4" descr="Pergamin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4736" y="4111599"/>
                        <a:ext cx="3441700" cy="915988"/>
                      </a:xfrm>
                      <a:prstGeom prst="rect">
                        <a:avLst/>
                      </a:prstGeom>
                      <a:blipFill dpi="0" rotWithShape="0">
                        <a:blip r:embed="rId6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5 CuadroTexto"/>
          <p:cNvSpPr txBox="1"/>
          <p:nvPr/>
        </p:nvSpPr>
        <p:spPr>
          <a:xfrm>
            <a:off x="0" y="8620"/>
            <a:ext cx="121920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cap="all" dirty="0"/>
              <a:t>Principio de superposición de movimientos</a:t>
            </a:r>
            <a:endParaRPr lang="es-AR" sz="2800" cap="all" dirty="0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39502" y="3631282"/>
            <a:ext cx="432435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11 Conector recto de flecha"/>
          <p:cNvCxnSpPr/>
          <p:nvPr/>
        </p:nvCxnSpPr>
        <p:spPr>
          <a:xfrm flipV="1">
            <a:off x="655526" y="4099334"/>
            <a:ext cx="2016224" cy="1116124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6857927"/>
              </p:ext>
            </p:extLst>
          </p:nvPr>
        </p:nvGraphicFramePr>
        <p:xfrm>
          <a:off x="2347715" y="3730142"/>
          <a:ext cx="377825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146" name="Ecuación" r:id="rId12" imgW="139680" imgH="241200" progId="Equation.3">
                  <p:embed/>
                </p:oleObj>
              </mc:Choice>
              <mc:Fallback>
                <p:oleObj name="Ecuación" r:id="rId12" imgW="1396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7715" y="3730142"/>
                        <a:ext cx="377825" cy="65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15 Conector recto"/>
          <p:cNvCxnSpPr/>
          <p:nvPr/>
        </p:nvCxnSpPr>
        <p:spPr>
          <a:xfrm>
            <a:off x="2671750" y="4135338"/>
            <a:ext cx="0" cy="1116124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flipV="1">
            <a:off x="583750" y="4099334"/>
            <a:ext cx="2088000" cy="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9 Conector recto de flecha"/>
          <p:cNvCxnSpPr/>
          <p:nvPr/>
        </p:nvCxnSpPr>
        <p:spPr>
          <a:xfrm>
            <a:off x="655526" y="5215458"/>
            <a:ext cx="2016224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20 Conector recto de flecha"/>
          <p:cNvCxnSpPr/>
          <p:nvPr/>
        </p:nvCxnSpPr>
        <p:spPr>
          <a:xfrm flipV="1">
            <a:off x="655526" y="4135458"/>
            <a:ext cx="0" cy="10800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8152028"/>
              </p:ext>
            </p:extLst>
          </p:nvPr>
        </p:nvGraphicFramePr>
        <p:xfrm>
          <a:off x="315652" y="3969668"/>
          <a:ext cx="376238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147" name="Ecuación" r:id="rId14" imgW="139680" imgH="164880" progId="Equation.3">
                  <p:embed/>
                </p:oleObj>
              </mc:Choice>
              <mc:Fallback>
                <p:oleObj name="Ecuación" r:id="rId14" imgW="1396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652" y="3969668"/>
                        <a:ext cx="376238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24 Elipse"/>
          <p:cNvSpPr/>
          <p:nvPr/>
        </p:nvSpPr>
        <p:spPr>
          <a:xfrm>
            <a:off x="2635746" y="4063330"/>
            <a:ext cx="108000" cy="10801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5 CuadroTexto"/>
          <p:cNvSpPr txBox="1"/>
          <p:nvPr/>
        </p:nvSpPr>
        <p:spPr>
          <a:xfrm>
            <a:off x="2743758" y="3667286"/>
            <a:ext cx="396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/>
              <a:t>P</a:t>
            </a:r>
            <a:endParaRPr lang="es-AR" sz="2800" dirty="0"/>
          </a:p>
        </p:txBody>
      </p:sp>
      <p:sp>
        <p:nvSpPr>
          <p:cNvPr id="23" name="29 Elipse"/>
          <p:cNvSpPr/>
          <p:nvPr/>
        </p:nvSpPr>
        <p:spPr>
          <a:xfrm>
            <a:off x="583518" y="5179454"/>
            <a:ext cx="108000" cy="10801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4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6042737"/>
              </p:ext>
            </p:extLst>
          </p:nvPr>
        </p:nvGraphicFramePr>
        <p:xfrm>
          <a:off x="2519363" y="5289550"/>
          <a:ext cx="34131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148" name="Ecuación" r:id="rId16" imgW="126720" imgH="139680" progId="Equation.3">
                  <p:embed/>
                </p:oleObj>
              </mc:Choice>
              <mc:Fallback>
                <p:oleObj name="Ecuación" r:id="rId16" imgW="12672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9363" y="5289550"/>
                        <a:ext cx="341312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12 Elipse"/>
          <p:cNvSpPr/>
          <p:nvPr/>
        </p:nvSpPr>
        <p:spPr>
          <a:xfrm>
            <a:off x="8678003" y="4292232"/>
            <a:ext cx="704279" cy="663489"/>
          </a:xfrm>
          <a:prstGeom prst="ellipse">
            <a:avLst/>
          </a:prstGeom>
          <a:solidFill>
            <a:srgbClr val="BBE0E3">
              <a:alpha val="16863"/>
            </a:srgb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7" name="12 Elipse"/>
          <p:cNvSpPr/>
          <p:nvPr/>
        </p:nvSpPr>
        <p:spPr>
          <a:xfrm>
            <a:off x="7212124" y="4281983"/>
            <a:ext cx="704279" cy="663489"/>
          </a:xfrm>
          <a:prstGeom prst="ellipse">
            <a:avLst/>
          </a:prstGeom>
          <a:solidFill>
            <a:srgbClr val="BBE0E3">
              <a:alpha val="16863"/>
            </a:srgbClr>
          </a:solidFill>
          <a:ln w="571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12 Elipse"/>
          <p:cNvSpPr/>
          <p:nvPr/>
        </p:nvSpPr>
        <p:spPr>
          <a:xfrm>
            <a:off x="2319611" y="4997759"/>
            <a:ext cx="704279" cy="663489"/>
          </a:xfrm>
          <a:prstGeom prst="ellipse">
            <a:avLst/>
          </a:prstGeom>
          <a:solidFill>
            <a:srgbClr val="BBE0E3">
              <a:alpha val="16863"/>
            </a:srgbClr>
          </a:solidFill>
          <a:ln w="571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12 Elipse"/>
          <p:cNvSpPr/>
          <p:nvPr/>
        </p:nvSpPr>
        <p:spPr>
          <a:xfrm>
            <a:off x="6708068" y="1586388"/>
            <a:ext cx="704279" cy="663489"/>
          </a:xfrm>
          <a:prstGeom prst="ellipse">
            <a:avLst/>
          </a:prstGeom>
          <a:solidFill>
            <a:srgbClr val="BBE0E3">
              <a:alpha val="16863"/>
            </a:srgbClr>
          </a:solidFill>
          <a:ln w="571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12 Elipse"/>
          <p:cNvSpPr/>
          <p:nvPr/>
        </p:nvSpPr>
        <p:spPr>
          <a:xfrm>
            <a:off x="87362" y="1965706"/>
            <a:ext cx="704279" cy="663489"/>
          </a:xfrm>
          <a:prstGeom prst="ellipse">
            <a:avLst/>
          </a:prstGeom>
          <a:solidFill>
            <a:srgbClr val="BBE0E3">
              <a:alpha val="16863"/>
            </a:srgb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2ECA78E9-6032-415D-A4EC-883A54E088A4}"/>
              </a:ext>
            </a:extLst>
          </p:cNvPr>
          <p:cNvCxnSpPr>
            <a:cxnSpLocks/>
          </p:cNvCxnSpPr>
          <p:nvPr/>
        </p:nvCxnSpPr>
        <p:spPr>
          <a:xfrm>
            <a:off x="645604" y="5193196"/>
            <a:ext cx="3758208" cy="0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224B8ABD-2D83-491C-9D86-93A80F5ECE1A}"/>
              </a:ext>
            </a:extLst>
          </p:cNvPr>
          <p:cNvCxnSpPr>
            <a:cxnSpLocks/>
          </p:cNvCxnSpPr>
          <p:nvPr/>
        </p:nvCxnSpPr>
        <p:spPr>
          <a:xfrm flipV="1">
            <a:off x="659396" y="3607415"/>
            <a:ext cx="0" cy="613673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12 Elipse"/>
          <p:cNvSpPr/>
          <p:nvPr/>
        </p:nvSpPr>
        <p:spPr>
          <a:xfrm>
            <a:off x="222502" y="3809950"/>
            <a:ext cx="704279" cy="663489"/>
          </a:xfrm>
          <a:prstGeom prst="ellipse">
            <a:avLst/>
          </a:prstGeom>
          <a:solidFill>
            <a:srgbClr val="BBE0E3">
              <a:alpha val="16863"/>
            </a:srgb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5" name="Arco 34">
            <a:extLst>
              <a:ext uri="{FF2B5EF4-FFF2-40B4-BE49-F238E27FC236}">
                <a16:creationId xmlns:a16="http://schemas.microsoft.com/office/drawing/2014/main" id="{1B10810E-D38E-4198-BFC0-F11AF122D8A4}"/>
              </a:ext>
            </a:extLst>
          </p:cNvPr>
          <p:cNvSpPr/>
          <p:nvPr/>
        </p:nvSpPr>
        <p:spPr>
          <a:xfrm>
            <a:off x="559789" y="4784044"/>
            <a:ext cx="744750" cy="992981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77654BB8-AEAC-4569-AA25-7F7287528FAC}"/>
              </a:ext>
            </a:extLst>
          </p:cNvPr>
          <p:cNvSpPr txBox="1"/>
          <p:nvPr/>
        </p:nvSpPr>
        <p:spPr>
          <a:xfrm>
            <a:off x="1263298" y="4842921"/>
            <a:ext cx="733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endParaRPr lang="es-AR" dirty="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9</a:t>
            </a:fld>
            <a:endParaRPr lang="es-ES"/>
          </a:p>
        </p:txBody>
      </p:sp>
      <p:graphicFrame>
        <p:nvGraphicFramePr>
          <p:cNvPr id="6" name="Object 7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1342940"/>
              </p:ext>
            </p:extLst>
          </p:nvPr>
        </p:nvGraphicFramePr>
        <p:xfrm>
          <a:off x="6731062" y="887902"/>
          <a:ext cx="3554412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90" name="Ecuación" r:id="rId4" imgW="1155600" imgH="241200" progId="Equation.3">
                  <p:embed/>
                </p:oleObj>
              </mc:Choice>
              <mc:Fallback>
                <p:oleObj name="Ecuación" r:id="rId4" imgW="1155600" imgH="241200" progId="Equation.3">
                  <p:embed/>
                  <p:pic>
                    <p:nvPicPr>
                      <p:cNvPr id="0" name="Picture 3" descr="Pergamin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1062" y="887902"/>
                        <a:ext cx="3554412" cy="758825"/>
                      </a:xfrm>
                      <a:prstGeom prst="rect">
                        <a:avLst/>
                      </a:prstGeom>
                      <a:blipFill dpi="0" rotWithShape="0">
                        <a:blip r:embed="rId6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406517"/>
              </p:ext>
            </p:extLst>
          </p:nvPr>
        </p:nvGraphicFramePr>
        <p:xfrm>
          <a:off x="838114" y="924032"/>
          <a:ext cx="5232400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91" name="Ecuación" r:id="rId7" imgW="1701720" imgH="228600" progId="Equation.3">
                  <p:embed/>
                </p:oleObj>
              </mc:Choice>
              <mc:Fallback>
                <p:oleObj name="Ecuación" r:id="rId7" imgW="1701720" imgH="228600" progId="Equation.3">
                  <p:embed/>
                  <p:pic>
                    <p:nvPicPr>
                      <p:cNvPr id="0" name="Picture 4" descr="Pergamin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114" y="924032"/>
                        <a:ext cx="5232400" cy="717550"/>
                      </a:xfrm>
                      <a:prstGeom prst="rect">
                        <a:avLst/>
                      </a:prstGeom>
                      <a:blipFill dpi="0" rotWithShape="0">
                        <a:blip r:embed="rId6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3658103" y="2374334"/>
            <a:ext cx="37804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/>
              <a:t>Vector velocidad</a:t>
            </a:r>
            <a:endParaRPr lang="es-AR" sz="4000" dirty="0"/>
          </a:p>
        </p:txBody>
      </p:sp>
      <p:graphicFrame>
        <p:nvGraphicFramePr>
          <p:cNvPr id="9" name="Object 5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0044273"/>
              </p:ext>
            </p:extLst>
          </p:nvPr>
        </p:nvGraphicFramePr>
        <p:xfrm>
          <a:off x="3355975" y="3130550"/>
          <a:ext cx="4384675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92" name="Ecuación" r:id="rId9" imgW="1180800" imgH="266400" progId="Equation.3">
                  <p:embed/>
                </p:oleObj>
              </mc:Choice>
              <mc:Fallback>
                <p:oleObj name="Ecuación" r:id="rId9" imgW="1180800" imgH="266400" progId="Equation.3">
                  <p:embed/>
                  <p:pic>
                    <p:nvPicPr>
                      <p:cNvPr id="0" name="Picture 5" descr="Pergamin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5975" y="3130550"/>
                        <a:ext cx="4384675" cy="1012825"/>
                      </a:xfrm>
                      <a:prstGeom prst="rect">
                        <a:avLst/>
                      </a:prstGeom>
                      <a:blipFill dpi="0" rotWithShape="0">
                        <a:blip r:embed="rId6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9 Elipse"/>
          <p:cNvSpPr/>
          <p:nvPr/>
        </p:nvSpPr>
        <p:spPr>
          <a:xfrm>
            <a:off x="6420036" y="3212976"/>
            <a:ext cx="936104" cy="864096"/>
          </a:xfrm>
          <a:prstGeom prst="ellipse">
            <a:avLst/>
          </a:prstGeom>
          <a:solidFill>
            <a:srgbClr val="BBE0E3">
              <a:alpha val="16863"/>
            </a:srgb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1" name="10 Conector recto de flecha"/>
          <p:cNvCxnSpPr/>
          <p:nvPr/>
        </p:nvCxnSpPr>
        <p:spPr>
          <a:xfrm flipV="1">
            <a:off x="6996100" y="2636912"/>
            <a:ext cx="1512168" cy="612068"/>
          </a:xfrm>
          <a:prstGeom prst="straightConnector1">
            <a:avLst/>
          </a:prstGeom>
          <a:ln w="381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8472264" y="2132856"/>
            <a:ext cx="1944216" cy="26776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2800" dirty="0"/>
              <a:t>Esta es la única componente que cambia con el tiempo!</a:t>
            </a:r>
            <a:endParaRPr lang="es-AR" sz="2800" dirty="0"/>
          </a:p>
        </p:txBody>
      </p:sp>
      <p:sp>
        <p:nvSpPr>
          <p:cNvPr id="13" name="12 Elipse"/>
          <p:cNvSpPr/>
          <p:nvPr/>
        </p:nvSpPr>
        <p:spPr>
          <a:xfrm>
            <a:off x="6577397" y="826162"/>
            <a:ext cx="820676" cy="864096"/>
          </a:xfrm>
          <a:prstGeom prst="ellipse">
            <a:avLst/>
          </a:prstGeom>
          <a:solidFill>
            <a:srgbClr val="BBE0E3">
              <a:alpha val="16863"/>
            </a:srgb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5 CuadroTexto"/>
          <p:cNvSpPr txBox="1"/>
          <p:nvPr/>
        </p:nvSpPr>
        <p:spPr>
          <a:xfrm>
            <a:off x="0" y="8620"/>
            <a:ext cx="121920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cap="all" dirty="0"/>
              <a:t>Principio de superposición de movimientos</a:t>
            </a:r>
            <a:endParaRPr lang="es-AR" sz="2800" cap="all" dirty="0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7348" y="4296934"/>
            <a:ext cx="3019079" cy="2363775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52943" y="4457173"/>
            <a:ext cx="2881239" cy="2209672"/>
          </a:xfrm>
          <a:prstGeom prst="rect">
            <a:avLst/>
          </a:prstGeom>
        </p:spPr>
      </p:pic>
      <p:graphicFrame>
        <p:nvGraphicFramePr>
          <p:cNvPr id="21" name="Object 7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0023912"/>
              </p:ext>
            </p:extLst>
          </p:nvPr>
        </p:nvGraphicFramePr>
        <p:xfrm>
          <a:off x="2834414" y="6016733"/>
          <a:ext cx="2412019" cy="6615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93" name="Ecuación" r:id="rId13" imgW="850680" imgH="228600" progId="Equation.3">
                  <p:embed/>
                </p:oleObj>
              </mc:Choice>
              <mc:Fallback>
                <p:oleObj name="Ecuación" r:id="rId13" imgW="8506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4414" y="6016733"/>
                        <a:ext cx="2412019" cy="661549"/>
                      </a:xfrm>
                      <a:prstGeom prst="rect">
                        <a:avLst/>
                      </a:prstGeom>
                      <a:blipFill dpi="0" rotWithShape="0">
                        <a:blip r:embed="rId6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7.4|2|55.6|5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.2|27.5|113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9|31.5|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|2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9|32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6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4.9|8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8|62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2.6|1.7"/>
</p:tagLst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12350</TotalTime>
  <Words>1026</Words>
  <Application>Microsoft Office PowerPoint</Application>
  <PresentationFormat>Panorámica</PresentationFormat>
  <Paragraphs>197</Paragraphs>
  <Slides>23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1" baseType="lpstr">
      <vt:lpstr>Arial</vt:lpstr>
      <vt:lpstr>Calibri</vt:lpstr>
      <vt:lpstr>Cambria Math</vt:lpstr>
      <vt:lpstr>Copperplate Gothic Bold</vt:lpstr>
      <vt:lpstr>Symbol</vt:lpstr>
      <vt:lpstr>Times New Roman</vt:lpstr>
      <vt:lpstr>Diseño predeterminado</vt:lpstr>
      <vt:lpstr>Ecuación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.</dc:creator>
  <cp:lastModifiedBy>Mercedes</cp:lastModifiedBy>
  <cp:revision>1404</cp:revision>
  <dcterms:created xsi:type="dcterms:W3CDTF">2007-03-17T13:02:14Z</dcterms:created>
  <dcterms:modified xsi:type="dcterms:W3CDTF">2025-05-07T12:26:33Z</dcterms:modified>
</cp:coreProperties>
</file>