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17" r:id="rId2"/>
    <p:sldId id="510" r:id="rId3"/>
    <p:sldId id="593" r:id="rId4"/>
    <p:sldId id="541" r:id="rId5"/>
    <p:sldId id="595" r:id="rId6"/>
    <p:sldId id="542" r:id="rId7"/>
    <p:sldId id="597" r:id="rId8"/>
    <p:sldId id="598" r:id="rId9"/>
    <p:sldId id="600" r:id="rId10"/>
    <p:sldId id="601" r:id="rId11"/>
    <p:sldId id="602" r:id="rId12"/>
    <p:sldId id="544" r:id="rId13"/>
    <p:sldId id="570" r:id="rId14"/>
    <p:sldId id="546" r:id="rId15"/>
    <p:sldId id="604" r:id="rId16"/>
    <p:sldId id="587" r:id="rId17"/>
    <p:sldId id="588" r:id="rId18"/>
    <p:sldId id="605" r:id="rId19"/>
    <p:sldId id="606" r:id="rId20"/>
    <p:sldId id="607" r:id="rId21"/>
    <p:sldId id="609" r:id="rId22"/>
    <p:sldId id="608" r:id="rId23"/>
    <p:sldId id="610" r:id="rId24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2F"/>
    <a:srgbClr val="FF3300"/>
    <a:srgbClr val="0000FF"/>
    <a:srgbClr val="FFFFFF"/>
    <a:srgbClr val="B4EACC"/>
    <a:srgbClr val="BBE0E3"/>
    <a:srgbClr val="67B5BD"/>
    <a:srgbClr val="FFFF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1" autoAdjust="0"/>
  </p:normalViewPr>
  <p:slideViewPr>
    <p:cSldViewPr>
      <p:cViewPr varScale="1">
        <p:scale>
          <a:sx n="64" d="100"/>
          <a:sy n="64" d="100"/>
        </p:scale>
        <p:origin x="95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1566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jpe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8.jpe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8.jpeg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B602123-6BB9-482D-BF2C-EA6BDFEBA7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399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C4B570B-D8BD-4B4F-8D19-4457C6401FF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722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FA9DE2-80FA-411A-A121-D6D1674E1971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27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B570B-D8BD-4B4F-8D19-4457C6401FF7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75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B570B-D8BD-4B4F-8D19-4457C6401FF7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04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F4BB-2BCA-4B3A-AA8C-0B74A18542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4F2B-D7E1-4985-AB08-220D2C835D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B1657-9DEA-4854-B176-CF9113DF5C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135C6-A02A-4531-BBD7-AE656DF58F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8EC7C-01DF-463D-86CB-BE25D2A62E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CDD85-26EC-4265-B0A6-AF04364DC8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E8A85-EE76-487D-B932-ABD0149F74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B09FF-E5B3-49DF-9F3C-E590CBF2CF8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B4814-0942-4F00-BC30-B4E96089C97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BB268-B772-4326-AEAE-E079175FBC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8DC16-8FAC-4851-A4E2-9525294BF4E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8486"/>
            </a:gs>
            <a:gs pos="50000">
              <a:srgbClr val="9ABEC1"/>
            </a:gs>
            <a:gs pos="100000">
              <a:srgbClr val="B8E3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88318" y="6245225"/>
            <a:ext cx="44153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02D758F-69EE-4B53-8A3C-E759815BF1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23.wmf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5.wmf"/><Relationship Id="rId5" Type="http://schemas.openxmlformats.org/officeDocument/2006/relationships/image" Target="../media/image8.jpe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22.wmf"/><Relationship Id="rId9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7.png"/><Relationship Id="rId7" Type="http://schemas.openxmlformats.org/officeDocument/2006/relationships/image" Target="../media/image20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11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image" Target="../media/image8.jpe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wmf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4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12" Type="http://schemas.openxmlformats.org/officeDocument/2006/relationships/image" Target="../media/image15.png"/><Relationship Id="rId2" Type="http://schemas.openxmlformats.org/officeDocument/2006/relationships/tags" Target="../tags/tag5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image" Target="../media/image14.pn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2.xml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Marcador de fecha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3075" name="2 Marcador de pie de página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307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10AD06-51B6-4AE0-9CC1-F0E800999600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438526" y="188913"/>
            <a:ext cx="5249863" cy="1358900"/>
          </a:xfrm>
          <a:prstGeom prst="rect">
            <a:avLst/>
          </a:prstGeom>
          <a:solidFill>
            <a:srgbClr val="CCFFFF"/>
          </a:solidFill>
          <a:ln w="635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Bold" pitchFamily="34" charset="0"/>
              </a:rPr>
              <a:t>FÍSICA1</a:t>
            </a:r>
          </a:p>
        </p:txBody>
      </p:sp>
      <p:pic>
        <p:nvPicPr>
          <p:cNvPr id="3078" name="Picture 5" descr="logo sol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9456" y="2679571"/>
            <a:ext cx="3733800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7788" y="2749550"/>
            <a:ext cx="2286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E63F8B2-8949-497D-96C2-EB7CD470F544}"/>
              </a:ext>
            </a:extLst>
          </p:cNvPr>
          <p:cNvSpPr txBox="1"/>
          <p:nvPr/>
        </p:nvSpPr>
        <p:spPr>
          <a:xfrm>
            <a:off x="2283037" y="4516089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5400" dirty="0"/>
              <a:t>RA3 1ra PARTE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FDFD2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VELOCIDAD Y RAPIDEZ</a:t>
            </a:r>
            <a:endParaRPr lang="es-AR" sz="28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0" y="1196753"/>
            <a:ext cx="12192000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3600" dirty="0"/>
              <a:t>La rapidez es la distancia recorrida dividida por el tiempo</a:t>
            </a:r>
          </a:p>
          <a:p>
            <a:pPr algn="just"/>
            <a:endParaRPr lang="es-MX" sz="3600" b="1" dirty="0"/>
          </a:p>
          <a:p>
            <a:pPr algn="just"/>
            <a:r>
              <a:rPr lang="es-MX" sz="3600" b="1" dirty="0"/>
              <a:t>para </a:t>
            </a:r>
            <a:r>
              <a:rPr lang="es-MX" sz="3600" b="1" i="1" dirty="0"/>
              <a:t>v</a:t>
            </a:r>
            <a:r>
              <a:rPr lang="es-MX" sz="3600" b="1" i="1" baseline="-25000" dirty="0"/>
              <a:t>(t)</a:t>
            </a:r>
            <a:r>
              <a:rPr lang="es-MX" sz="3600" dirty="0"/>
              <a:t>: es el módulo de la velocidad instantánea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b="1" dirty="0"/>
              <a:t>para </a:t>
            </a:r>
            <a:r>
              <a:rPr lang="es-MX" sz="3600" b="1" i="1" dirty="0" err="1"/>
              <a:t>v</a:t>
            </a:r>
            <a:r>
              <a:rPr lang="es-MX" sz="3600" b="1" i="1" baseline="-25000" dirty="0" err="1"/>
              <a:t>med</a:t>
            </a:r>
            <a:r>
              <a:rPr lang="es-MX" sz="3600" b="1" i="1" baseline="-25000" dirty="0"/>
              <a:t>(t)</a:t>
            </a:r>
            <a:r>
              <a:rPr lang="es-MX" sz="3600" b="1" dirty="0"/>
              <a:t> : </a:t>
            </a:r>
            <a:r>
              <a:rPr lang="es-MX" sz="3600" dirty="0"/>
              <a:t>la rapidez media </a:t>
            </a:r>
            <a:r>
              <a:rPr lang="es-MX" sz="3600" b="1" dirty="0"/>
              <a:t>no es </a:t>
            </a:r>
            <a:r>
              <a:rPr lang="es-MX" sz="3600" dirty="0"/>
              <a:t>el módulo de la velocidad media, es la distancia total recorrida dividida por el tiempo.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8621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APLICACIONES: MOVIMIENTO RECTILÍNEO UNIFORME</a:t>
            </a:r>
            <a:endParaRPr lang="es-AR" sz="2800" b="1" dirty="0"/>
          </a:p>
        </p:txBody>
      </p:sp>
      <p:cxnSp>
        <p:nvCxnSpPr>
          <p:cNvPr id="6" name="5 Conector recto"/>
          <p:cNvCxnSpPr/>
          <p:nvPr/>
        </p:nvCxnSpPr>
        <p:spPr>
          <a:xfrm flipH="1">
            <a:off x="2459596" y="1880828"/>
            <a:ext cx="6516724" cy="0"/>
          </a:xfrm>
          <a:prstGeom prst="line">
            <a:avLst/>
          </a:prstGeom>
          <a:ln w="28575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9084333" y="1916833"/>
            <a:ext cx="72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dirty="0"/>
              <a:t>x (+)</a:t>
            </a:r>
            <a:endParaRPr lang="es-AR" dirty="0"/>
          </a:p>
        </p:txBody>
      </p:sp>
      <p:sp>
        <p:nvSpPr>
          <p:cNvPr id="9" name="8 Elipse"/>
          <p:cNvSpPr/>
          <p:nvPr/>
        </p:nvSpPr>
        <p:spPr>
          <a:xfrm>
            <a:off x="1775520" y="1844824"/>
            <a:ext cx="108012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0" name="9 Conector recto"/>
          <p:cNvCxnSpPr/>
          <p:nvPr/>
        </p:nvCxnSpPr>
        <p:spPr>
          <a:xfrm>
            <a:off x="8544272" y="1664804"/>
            <a:ext cx="0" cy="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459596" y="1628800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3719736" y="1628800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3431704" y="1196752"/>
            <a:ext cx="234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Punto 1 </a:t>
            </a:r>
            <a:r>
              <a:rPr lang="es-MX" b="1" dirty="0"/>
              <a:t>(P1): </a:t>
            </a:r>
            <a:r>
              <a:rPr lang="es-MX" dirty="0"/>
              <a:t>x1=1m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063552" y="1232756"/>
            <a:ext cx="11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x=0m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464152" y="1232756"/>
            <a:ext cx="234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Punto 2 </a:t>
            </a:r>
            <a:r>
              <a:rPr lang="es-MX" b="1" dirty="0"/>
              <a:t>(P2): </a:t>
            </a:r>
            <a:r>
              <a:rPr lang="es-MX" dirty="0"/>
              <a:t>x2=3m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0" y="2924945"/>
            <a:ext cx="12192000" cy="830997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2400" dirty="0"/>
              <a:t>Tarea 5: Expresar y calcular los vectores posición, desplazamiento y velocidad media, para los instantes de tiempo que la partícula pasa por P1 y por P2</a:t>
            </a:r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3719736" y="1880828"/>
            <a:ext cx="482453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http://jesusaf.com/wp-content/uploads/2014/01/cron%C3%B3met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185084"/>
            <a:ext cx="3072340" cy="2016224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BEF6B9ED-B23B-4EBB-AD7B-D5BB344F5C9F}"/>
                  </a:ext>
                </a:extLst>
              </p:cNvPr>
              <p:cNvSpPr txBox="1"/>
              <p:nvPr/>
            </p:nvSpPr>
            <p:spPr>
              <a:xfrm>
                <a:off x="6555753" y="4093113"/>
                <a:ext cx="157677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s-AR" sz="3600" dirty="0"/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BEF6B9ED-B23B-4EBB-AD7B-D5BB344F5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753" y="4093113"/>
                <a:ext cx="1576778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9ED00BC5-3E23-43AA-9239-9228B982AAF1}"/>
                  </a:ext>
                </a:extLst>
              </p:cNvPr>
              <p:cNvSpPr txBox="1"/>
              <p:nvPr/>
            </p:nvSpPr>
            <p:spPr>
              <a:xfrm>
                <a:off x="9084333" y="4131723"/>
                <a:ext cx="158748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s-AR" sz="3600" dirty="0"/>
              </a:p>
            </p:txBody>
          </p:sp>
        </mc:Choice>
        <mc:Fallback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9ED00BC5-3E23-43AA-9239-9228B982A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333" y="4131723"/>
                <a:ext cx="158748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F7EF4C04-A048-464F-9825-9471655B573C}"/>
                  </a:ext>
                </a:extLst>
              </p:cNvPr>
              <p:cNvSpPr txBox="1"/>
              <p:nvPr/>
            </p:nvSpPr>
            <p:spPr>
              <a:xfrm>
                <a:off x="5927642" y="4848107"/>
                <a:ext cx="570002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s-AR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s-AR" sz="3600" dirty="0"/>
              </a:p>
            </p:txBody>
          </p:sp>
        </mc:Choice>
        <mc:Fallback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F7EF4C04-A048-464F-9825-9471655B5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642" y="4848107"/>
                <a:ext cx="570002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7B0884DC-557F-4B1C-96F1-AF2C88F5CE57}"/>
                  </a:ext>
                </a:extLst>
              </p:cNvPr>
              <p:cNvSpPr txBox="1"/>
              <p:nvPr/>
            </p:nvSpPr>
            <p:spPr>
              <a:xfrm>
                <a:off x="7364993" y="5446022"/>
                <a:ext cx="4336444" cy="8824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s-A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s-AR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s-A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s-AR" sz="3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3600" dirty="0"/>
                  <a:t>0,7i (m/s)</a:t>
                </a:r>
              </a:p>
            </p:txBody>
          </p:sp>
        </mc:Choice>
        <mc:Fallback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7B0884DC-557F-4B1C-96F1-AF2C88F5C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993" y="5446022"/>
                <a:ext cx="4336444" cy="882486"/>
              </a:xfrm>
              <a:prstGeom prst="rect">
                <a:avLst/>
              </a:prstGeom>
              <a:blipFill>
                <a:blip r:embed="rId7"/>
                <a:stretch>
                  <a:fillRect t="-1379" r="-5197" b="-827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0277 L 0.96667 -0.0027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7824192" y="2672916"/>
            <a:ext cx="1188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t</a:t>
            </a:r>
            <a:r>
              <a:rPr lang="es-MX" sz="2800" baseline="-25000" dirty="0"/>
              <a:t>1</a:t>
            </a:r>
            <a:r>
              <a:rPr lang="es-MX" sz="2800" dirty="0"/>
              <a:t>=?</a:t>
            </a:r>
            <a:endParaRPr lang="es-AR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179676" y="2600908"/>
            <a:ext cx="1188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t</a:t>
            </a:r>
            <a:r>
              <a:rPr lang="es-MX" sz="2800" baseline="-25000" dirty="0"/>
              <a:t>2</a:t>
            </a:r>
            <a:r>
              <a:rPr lang="es-MX" sz="2800" dirty="0"/>
              <a:t>=?</a:t>
            </a:r>
            <a:endParaRPr lang="es-AR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2063552" y="1484785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x=0m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3035660" y="1484785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x2=1m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392144" y="1491172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x1=3m</a:t>
            </a:r>
            <a:endParaRPr lang="es-AR" sz="240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2459596" y="2267025"/>
            <a:ext cx="6516724" cy="0"/>
          </a:xfrm>
          <a:prstGeom prst="line">
            <a:avLst/>
          </a:prstGeom>
          <a:ln w="28575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9084333" y="2303030"/>
            <a:ext cx="72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dirty="0"/>
              <a:t>x (+)</a:t>
            </a:r>
            <a:endParaRPr lang="es-AR" dirty="0"/>
          </a:p>
        </p:txBody>
      </p:sp>
      <p:sp>
        <p:nvSpPr>
          <p:cNvPr id="12" name="11 Elipse"/>
          <p:cNvSpPr/>
          <p:nvPr/>
        </p:nvSpPr>
        <p:spPr>
          <a:xfrm>
            <a:off x="10308468" y="2195017"/>
            <a:ext cx="108012" cy="1080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" name="12 Conector recto"/>
          <p:cNvCxnSpPr/>
          <p:nvPr/>
        </p:nvCxnSpPr>
        <p:spPr>
          <a:xfrm>
            <a:off x="8508268" y="2051001"/>
            <a:ext cx="0" cy="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2459596" y="2014997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3683732" y="2014997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>
            <a:off x="3683732" y="2276872"/>
            <a:ext cx="482453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0" y="8620"/>
            <a:ext cx="1219200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SIGNOS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0" y="4077072"/>
            <a:ext cx="12192000" cy="1200329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2400" dirty="0"/>
              <a:t>Tarea 6: Expresar y representar los vectores posición, desplazamiento y velocidad media de la partícula, para los instantes de tiempo indicados. Comparar los resultados con lo realizado en la tarea 5.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6667 0.00278 L 3.33333E-6 0.00393 " pathEditMode="relative" rAng="0" ptsTypes="AA">
                                      <p:cBhvr>
                                        <p:cTn id="6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-4399" y="718529"/>
            <a:ext cx="12192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Es una magnitud escalar y siempre positiva y se mide sobre la trayectoria.</a:t>
            </a:r>
            <a:endParaRPr lang="es-AR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-4399" y="3979233"/>
            <a:ext cx="12192000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MX" sz="2800" dirty="0"/>
              <a:t>Tarea 6. Responder: cómo es la distancia recorrida y el vector desplazamiento, para el caso en que la posición inicial y final sean las mismas.</a:t>
            </a:r>
            <a:endParaRPr lang="es-AR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8621"/>
            <a:ext cx="12192000" cy="52322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DISTANCIA RECORRIDA</a:t>
            </a:r>
            <a:endParaRPr lang="es-AR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2063552" y="4911551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x=0m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323692" y="4938263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x1=1m</a:t>
            </a:r>
            <a:endParaRPr lang="es-AR" sz="2400" dirty="0"/>
          </a:p>
        </p:txBody>
      </p:sp>
      <p:cxnSp>
        <p:nvCxnSpPr>
          <p:cNvPr id="13" name="12 Conector recto"/>
          <p:cNvCxnSpPr/>
          <p:nvPr/>
        </p:nvCxnSpPr>
        <p:spPr>
          <a:xfrm flipH="1">
            <a:off x="2459596" y="5621783"/>
            <a:ext cx="6516724" cy="0"/>
          </a:xfrm>
          <a:prstGeom prst="line">
            <a:avLst/>
          </a:prstGeom>
          <a:ln w="28575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9084333" y="5657788"/>
            <a:ext cx="72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dirty="0"/>
              <a:t>x (+)</a:t>
            </a:r>
            <a:endParaRPr lang="es-AR" dirty="0"/>
          </a:p>
        </p:txBody>
      </p:sp>
      <p:cxnSp>
        <p:nvCxnSpPr>
          <p:cNvPr id="16" name="15 Conector recto"/>
          <p:cNvCxnSpPr/>
          <p:nvPr/>
        </p:nvCxnSpPr>
        <p:spPr>
          <a:xfrm>
            <a:off x="8544272" y="5405759"/>
            <a:ext cx="0" cy="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2459596" y="5369755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3719736" y="5369755"/>
            <a:ext cx="0" cy="4680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3719736" y="5631630"/>
            <a:ext cx="482453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>
            <a:off x="3683732" y="5805263"/>
            <a:ext cx="4824536" cy="0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3107668" y="6027675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x2=1m</a:t>
            </a:r>
            <a:endParaRPr lang="es-AR" sz="2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644172" y="5991671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x=3m</a:t>
            </a:r>
            <a:endParaRPr lang="es-AR" sz="2400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E157E26-C6D6-4FBE-BE89-C1CC3D8B8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423" y="1359609"/>
            <a:ext cx="3402356" cy="25221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4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ECUACIÓN GENERAL EN EL MRU (v=</a:t>
            </a:r>
            <a:r>
              <a:rPr lang="es-MX" sz="2800" b="1" dirty="0" err="1"/>
              <a:t>cte</a:t>
            </a:r>
            <a:r>
              <a:rPr lang="es-MX" sz="2800" b="1" dirty="0"/>
              <a:t>)</a:t>
            </a:r>
            <a:endParaRPr lang="es-AR" sz="2800" b="1" dirty="0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graphicFrame>
        <p:nvGraphicFramePr>
          <p:cNvPr id="30" name="Object 7" descr="Pergamino"/>
          <p:cNvGraphicFramePr>
            <a:graphicFrameLocks noChangeAspect="1"/>
          </p:cNvGraphicFramePr>
          <p:nvPr/>
        </p:nvGraphicFramePr>
        <p:xfrm>
          <a:off x="3198813" y="1052737"/>
          <a:ext cx="580231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6" name="Ecuación" r:id="rId3" imgW="1396800" imgH="228600" progId="Equation.3">
                  <p:embed/>
                </p:oleObj>
              </mc:Choice>
              <mc:Fallback>
                <p:oleObj name="Ecuación" r:id="rId3" imgW="1396800" imgH="228600" progId="Equation.3">
                  <p:embed/>
                  <p:pic>
                    <p:nvPicPr>
                      <p:cNvPr id="0" name="Object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813" y="1052737"/>
                        <a:ext cx="5802312" cy="949325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7" descr="Pergamino"/>
          <p:cNvGraphicFramePr>
            <a:graphicFrameLocks noChangeAspect="1"/>
          </p:cNvGraphicFramePr>
          <p:nvPr/>
        </p:nvGraphicFramePr>
        <p:xfrm>
          <a:off x="7032104" y="2600908"/>
          <a:ext cx="3312368" cy="621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7" name="Ecuación" r:id="rId6" imgW="1155600" imgH="228600" progId="Equation.3">
                  <p:embed/>
                </p:oleObj>
              </mc:Choice>
              <mc:Fallback>
                <p:oleObj name="Ecuación" r:id="rId6" imgW="1155600" imgH="228600" progId="Equation.3">
                  <p:embed/>
                  <p:pic>
                    <p:nvPicPr>
                      <p:cNvPr id="0" name="Picture 5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104" y="2600908"/>
                        <a:ext cx="3312368" cy="621060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" descr="Pergamino"/>
          <p:cNvGraphicFramePr>
            <a:graphicFrameLocks noChangeAspect="1"/>
          </p:cNvGraphicFramePr>
          <p:nvPr/>
        </p:nvGraphicFramePr>
        <p:xfrm>
          <a:off x="1811525" y="2276873"/>
          <a:ext cx="4117975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8" name="Ecuación" r:id="rId8" imgW="1587240" imgH="431640" progId="Equation.3">
                  <p:embed/>
                </p:oleObj>
              </mc:Choice>
              <mc:Fallback>
                <p:oleObj name="Ecuación" r:id="rId8" imgW="1587240" imgH="431640" progId="Equation.3">
                  <p:embed/>
                  <p:pic>
                    <p:nvPicPr>
                      <p:cNvPr id="0" name="Picture 6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1525" y="2276873"/>
                        <a:ext cx="4117975" cy="1116013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38 Flecha derecha"/>
          <p:cNvSpPr/>
          <p:nvPr/>
        </p:nvSpPr>
        <p:spPr>
          <a:xfrm>
            <a:off x="5987988" y="2636912"/>
            <a:ext cx="936104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3" name="Object 7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0968885"/>
              </p:ext>
            </p:extLst>
          </p:nvPr>
        </p:nvGraphicFramePr>
        <p:xfrm>
          <a:off x="2917689" y="5201053"/>
          <a:ext cx="6023622" cy="1332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9" name="Ecuación" r:id="rId10" imgW="1066680" imgH="228600" progId="Equation.3">
                  <p:embed/>
                </p:oleObj>
              </mc:Choice>
              <mc:Fallback>
                <p:oleObj name="Ecuación" r:id="rId10" imgW="1066680" imgH="228600" progId="Equation.3">
                  <p:embed/>
                  <p:pic>
                    <p:nvPicPr>
                      <p:cNvPr id="0" name="Picture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689" y="5201053"/>
                        <a:ext cx="6023622" cy="1332148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43 CuadroTexto"/>
          <p:cNvSpPr txBox="1"/>
          <p:nvPr/>
        </p:nvSpPr>
        <p:spPr>
          <a:xfrm>
            <a:off x="5183750" y="4553091"/>
            <a:ext cx="3564396" cy="54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Ecuación más general</a:t>
            </a:r>
            <a:endParaRPr lang="es-A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bject 5" descr="Pergamino">
                <a:extLst>
                  <a:ext uri="{FF2B5EF4-FFF2-40B4-BE49-F238E27FC236}">
                    <a16:creationId xmlns:a16="http://schemas.microsoft.com/office/drawing/2014/main" id="{BA864E5E-E354-46D6-972D-B340155AD006}"/>
                  </a:ext>
                </a:extLst>
              </p:cNvPr>
              <p:cNvSpPr txBox="1"/>
              <p:nvPr/>
            </p:nvSpPr>
            <p:spPr bwMode="auto">
              <a:xfrm>
                <a:off x="609600" y="3536950"/>
                <a:ext cx="4117975" cy="1116013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AR" sz="2400" dirty="0"/>
              </a:p>
            </p:txBody>
          </p:sp>
        </mc:Choice>
        <mc:Fallback>
          <p:sp>
            <p:nvSpPr>
              <p:cNvPr id="13" name="Object 5" descr="Pergamino">
                <a:extLst>
                  <a:ext uri="{FF2B5EF4-FFF2-40B4-BE49-F238E27FC236}">
                    <a16:creationId xmlns:a16="http://schemas.microsoft.com/office/drawing/2014/main" id="{BA864E5E-E354-46D6-972D-B340155AD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3536950"/>
                <a:ext cx="4117975" cy="111601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91196" y="6245225"/>
            <a:ext cx="4415367" cy="476250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15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877" y="1787317"/>
            <a:ext cx="5686425" cy="500062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GRÁFICA POSICIÓN-TIEMPO EN EL MRU</a:t>
            </a:r>
            <a:endParaRPr lang="es-A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7" descr="Pergamino"/>
              <p:cNvSpPr txBox="1"/>
              <p:nvPr/>
            </p:nvSpPr>
            <p:spPr bwMode="auto">
              <a:xfrm>
                <a:off x="417817" y="1878890"/>
                <a:ext cx="3253542" cy="63829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s-AR" sz="28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es-AR" sz="2800" dirty="0"/>
              </a:p>
            </p:txBody>
          </p:sp>
        </mc:Choice>
        <mc:Fallback xmlns="">
          <p:sp>
            <p:nvSpPr>
              <p:cNvPr id="9" name="Object 7" descr="Pergamin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817" y="1878890"/>
                <a:ext cx="3253542" cy="6382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AAFB99A-F23F-4EE2-8346-42A9E3902195}"/>
              </a:ext>
            </a:extLst>
          </p:cNvPr>
          <p:cNvCxnSpPr>
            <a:cxnSpLocks/>
          </p:cNvCxnSpPr>
          <p:nvPr/>
        </p:nvCxnSpPr>
        <p:spPr>
          <a:xfrm>
            <a:off x="7140116" y="1520788"/>
            <a:ext cx="0" cy="5267154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4EFA373-5EE5-497A-8C28-E3EC850A4684}"/>
              </a:ext>
            </a:extLst>
          </p:cNvPr>
          <p:cNvCxnSpPr>
            <a:cxnSpLocks/>
          </p:cNvCxnSpPr>
          <p:nvPr/>
        </p:nvCxnSpPr>
        <p:spPr>
          <a:xfrm flipH="1">
            <a:off x="6932247" y="6417332"/>
            <a:ext cx="3988060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53C9401-13CE-42B4-82E5-CDC1A539396F}"/>
              </a:ext>
            </a:extLst>
          </p:cNvPr>
          <p:cNvSpPr txBox="1"/>
          <p:nvPr/>
        </p:nvSpPr>
        <p:spPr>
          <a:xfrm>
            <a:off x="6390163" y="1351518"/>
            <a:ext cx="941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x (m)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14592B0-E2F6-463A-8DB5-79E28FC65C93}"/>
              </a:ext>
            </a:extLst>
          </p:cNvPr>
          <p:cNvSpPr txBox="1"/>
          <p:nvPr/>
        </p:nvSpPr>
        <p:spPr>
          <a:xfrm>
            <a:off x="10782799" y="6004481"/>
            <a:ext cx="677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t (s)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7AAF9FF-ECB9-42FD-9611-FDF1E1BFE8AE}"/>
              </a:ext>
            </a:extLst>
          </p:cNvPr>
          <p:cNvSpPr txBox="1"/>
          <p:nvPr/>
        </p:nvSpPr>
        <p:spPr>
          <a:xfrm>
            <a:off x="11467" y="48753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/>
              <a:t>Ejemplo: Un móvil se mueve con velocidad constante a 6m/s. El movimiento comienza a estudiarse en </a:t>
            </a:r>
            <a:r>
              <a:rPr lang="es-AR" sz="2800" i="1" dirty="0" err="1"/>
              <a:t>t</a:t>
            </a:r>
            <a:r>
              <a:rPr lang="es-AR" sz="2800" i="1" baseline="-25000" dirty="0" err="1"/>
              <a:t>o</a:t>
            </a:r>
            <a:r>
              <a:rPr lang="es-AR" sz="2800" dirty="0"/>
              <a:t>=1s, en cuyo instante el móvil se encontraba en </a:t>
            </a:r>
            <a:r>
              <a:rPr lang="es-AR" sz="2800" i="1" dirty="0" err="1"/>
              <a:t>x</a:t>
            </a:r>
            <a:r>
              <a:rPr lang="es-AR" sz="2800" i="1" baseline="-25000" dirty="0" err="1"/>
              <a:t>o</a:t>
            </a:r>
            <a:r>
              <a:rPr lang="es-AR" sz="2800" dirty="0"/>
              <a:t>=10m.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562B500-F7A4-48EB-888B-274DC512DB3F}"/>
                  </a:ext>
                </a:extLst>
              </p:cNvPr>
              <p:cNvSpPr txBox="1"/>
              <p:nvPr/>
            </p:nvSpPr>
            <p:spPr bwMode="auto">
              <a:xfrm>
                <a:off x="407021" y="2756838"/>
                <a:ext cx="4271032" cy="954107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6(</m:t>
                      </m:r>
                      <m:f>
                        <m:fPr>
                          <m:ctrlP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s-A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8" name="Object 7" descr="Pergamino">
                <a:extLst>
                  <a:ext uri="{FF2B5EF4-FFF2-40B4-BE49-F238E27FC236}">
                    <a16:creationId xmlns:a16="http://schemas.microsoft.com/office/drawing/2014/main" id="{8562B500-F7A4-48EB-888B-274DC512D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7021" y="2756838"/>
                <a:ext cx="4271032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84C5AF19-E7D3-489C-801D-C6F31AB2BA0D}"/>
                  </a:ext>
                </a:extLst>
              </p:cNvPr>
              <p:cNvSpPr txBox="1"/>
              <p:nvPr/>
            </p:nvSpPr>
            <p:spPr bwMode="auto">
              <a:xfrm>
                <a:off x="407021" y="5983461"/>
                <a:ext cx="3129693" cy="64886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s-AR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19" name="Object 7" descr="Pergamino">
                <a:extLst>
                  <a:ext uri="{FF2B5EF4-FFF2-40B4-BE49-F238E27FC236}">
                    <a16:creationId xmlns:a16="http://schemas.microsoft.com/office/drawing/2014/main" id="{84C5AF19-E7D3-489C-801D-C6F31AB2B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7021" y="5983461"/>
                <a:ext cx="3129693" cy="6488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bject 7" descr="Pergamino">
                <a:extLst>
                  <a:ext uri="{FF2B5EF4-FFF2-40B4-BE49-F238E27FC236}">
                    <a16:creationId xmlns:a16="http://schemas.microsoft.com/office/drawing/2014/main" id="{49C4ACF6-F942-4B8F-804C-1A795CCD2EFD}"/>
                  </a:ext>
                </a:extLst>
              </p:cNvPr>
              <p:cNvSpPr txBox="1"/>
              <p:nvPr/>
            </p:nvSpPr>
            <p:spPr bwMode="auto">
              <a:xfrm>
                <a:off x="407022" y="3832379"/>
                <a:ext cx="4271032" cy="954107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6(</m:t>
                      </m:r>
                      <m:f>
                        <m:f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−6(</m:t>
                      </m:r>
                      <m:f>
                        <m:f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>
          <p:sp>
            <p:nvSpPr>
              <p:cNvPr id="20" name="Object 7" descr="Pergamino">
                <a:extLst>
                  <a:ext uri="{FF2B5EF4-FFF2-40B4-BE49-F238E27FC236}">
                    <a16:creationId xmlns:a16="http://schemas.microsoft.com/office/drawing/2014/main" id="{49C4ACF6-F942-4B8F-804C-1A795CCD2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7022" y="3832379"/>
                <a:ext cx="4271032" cy="954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6C299C8E-BC83-4D3E-ACB9-4E6327217456}"/>
                  </a:ext>
                </a:extLst>
              </p:cNvPr>
              <p:cNvSpPr txBox="1"/>
              <p:nvPr/>
            </p:nvSpPr>
            <p:spPr bwMode="auto">
              <a:xfrm>
                <a:off x="417817" y="4907920"/>
                <a:ext cx="3647404" cy="954107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=(10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)+6(</m:t>
                      </m:r>
                      <m:f>
                        <m:fPr>
                          <m:ctrlP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>
          <p:sp>
            <p:nvSpPr>
              <p:cNvPr id="21" name="Object 7" descr="Pergamino">
                <a:extLst>
                  <a:ext uri="{FF2B5EF4-FFF2-40B4-BE49-F238E27FC236}">
                    <a16:creationId xmlns:a16="http://schemas.microsoft.com/office/drawing/2014/main" id="{6C299C8E-BC83-4D3E-ACB9-4E6327217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817" y="4907920"/>
                <a:ext cx="3647404" cy="9541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0" y="-10544"/>
            <a:ext cx="12192000" cy="523220"/>
          </a:xfrm>
          <a:prstGeom prst="rect">
            <a:avLst/>
          </a:prstGeom>
          <a:solidFill>
            <a:srgbClr val="FDFD2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PROBLEMAS DE ENCUENTRO</a:t>
            </a:r>
            <a:endParaRPr lang="es-AR" sz="2800" b="1" dirty="0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3971764" y="1088740"/>
            <a:ext cx="0" cy="4284476"/>
          </a:xfrm>
          <a:prstGeom prst="straightConnector1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3503712" y="4941168"/>
            <a:ext cx="676875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>
            <a:cxnSpLocks/>
            <a:stCxn id="31" idx="6"/>
          </p:cNvCxnSpPr>
          <p:nvPr/>
        </p:nvCxnSpPr>
        <p:spPr>
          <a:xfrm flipV="1">
            <a:off x="4052771" y="2190263"/>
            <a:ext cx="2979333" cy="1513586"/>
          </a:xfrm>
          <a:prstGeom prst="line">
            <a:avLst/>
          </a:prstGeom>
          <a:ln w="28575">
            <a:solidFill>
              <a:srgbClr val="FDF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971764" y="1376772"/>
            <a:ext cx="3168352" cy="3564396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4079776" y="94472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</a:t>
            </a:r>
            <a:endParaRPr lang="es-AR" sz="24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876420" y="497717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t</a:t>
            </a:r>
            <a:endParaRPr lang="es-AR" sz="24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068108" y="1016734"/>
            <a:ext cx="2844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x=f(t) Móvil A (rojo)</a:t>
            </a:r>
            <a:endParaRPr lang="es-AR" sz="24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284132" y="2132858"/>
            <a:ext cx="334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x=f(t) Móvil B (amarillo)</a:t>
            </a:r>
            <a:endParaRPr lang="es-AR" sz="24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3323692" y="350100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x</a:t>
            </a:r>
            <a:r>
              <a:rPr lang="es-MX" sz="2400" baseline="-25000" dirty="0"/>
              <a:t>0B</a:t>
            </a:r>
            <a:endParaRPr lang="es-AR" sz="2400" baseline="-25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5951984" y="2672916"/>
            <a:ext cx="0" cy="223224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flipH="1">
            <a:off x="3971764" y="2708920"/>
            <a:ext cx="194421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7032104" y="5049181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Tiempo en que se encuentran </a:t>
            </a:r>
            <a:endParaRPr lang="es-AR" sz="24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811524" y="1088741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Posición en que se encuentran </a:t>
            </a:r>
            <a:endParaRPr lang="es-AR" sz="2400" dirty="0"/>
          </a:p>
        </p:txBody>
      </p:sp>
      <p:sp>
        <p:nvSpPr>
          <p:cNvPr id="27" name="26 Flecha derecha"/>
          <p:cNvSpPr/>
          <p:nvPr/>
        </p:nvSpPr>
        <p:spPr>
          <a:xfrm rot="1928819">
            <a:off x="2751763" y="2223362"/>
            <a:ext cx="75608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CuadroTexto"/>
          <p:cNvSpPr txBox="1"/>
          <p:nvPr/>
        </p:nvSpPr>
        <p:spPr>
          <a:xfrm>
            <a:off x="3503712" y="238488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x</a:t>
            </a:r>
            <a:r>
              <a:rPr lang="es-MX" sz="2400" baseline="-25000" dirty="0" err="1"/>
              <a:t>e</a:t>
            </a:r>
            <a:endParaRPr lang="es-AR" sz="2400" baseline="-25000" dirty="0"/>
          </a:p>
        </p:txBody>
      </p:sp>
      <p:sp>
        <p:nvSpPr>
          <p:cNvPr id="29" name="28 CuadroTexto"/>
          <p:cNvSpPr txBox="1"/>
          <p:nvPr/>
        </p:nvSpPr>
        <p:spPr>
          <a:xfrm>
            <a:off x="5771964" y="497717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te</a:t>
            </a:r>
            <a:endParaRPr lang="es-AR" sz="2400" dirty="0"/>
          </a:p>
        </p:txBody>
      </p:sp>
      <p:sp>
        <p:nvSpPr>
          <p:cNvPr id="30" name="29 Flecha derecha"/>
          <p:cNvSpPr/>
          <p:nvPr/>
        </p:nvSpPr>
        <p:spPr>
          <a:xfrm rot="12829887">
            <a:off x="6315444" y="5225966"/>
            <a:ext cx="648072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D56475F-4E26-4725-93CA-D248F89FD1BF}"/>
              </a:ext>
            </a:extLst>
          </p:cNvPr>
          <p:cNvSpPr/>
          <p:nvPr/>
        </p:nvSpPr>
        <p:spPr>
          <a:xfrm>
            <a:off x="5879976" y="2618914"/>
            <a:ext cx="144015" cy="18001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2B045148-3B57-4E1D-885F-ECD56D899618}"/>
              </a:ext>
            </a:extLst>
          </p:cNvPr>
          <p:cNvSpPr/>
          <p:nvPr/>
        </p:nvSpPr>
        <p:spPr>
          <a:xfrm>
            <a:off x="3908756" y="3613843"/>
            <a:ext cx="144015" cy="18001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8B3F120A-C92B-4284-B9E6-E1C4B22DE5F3}"/>
              </a:ext>
            </a:extLst>
          </p:cNvPr>
          <p:cNvSpPr/>
          <p:nvPr/>
        </p:nvSpPr>
        <p:spPr>
          <a:xfrm>
            <a:off x="3887828" y="4859075"/>
            <a:ext cx="144015" cy="18001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B1D44417-8201-4520-ADBE-BC2160F92BA9}"/>
              </a:ext>
            </a:extLst>
          </p:cNvPr>
          <p:cNvSpPr/>
          <p:nvPr/>
        </p:nvSpPr>
        <p:spPr>
          <a:xfrm>
            <a:off x="3906739" y="2632969"/>
            <a:ext cx="144015" cy="18001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/>
      <p:bldP spid="29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80629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/>
              <a:t>Para resolver problemas de encuentro, se trata de encontrar el </a:t>
            </a:r>
            <a:r>
              <a:rPr lang="es-MX" sz="3200" b="1" dirty="0"/>
              <a:t>punto intersección </a:t>
            </a:r>
            <a:r>
              <a:rPr lang="es-MX" sz="3200" dirty="0"/>
              <a:t>entre dos rectas:</a:t>
            </a:r>
          </a:p>
          <a:p>
            <a:pPr algn="just"/>
            <a:endParaRPr lang="es-MX" sz="3200" dirty="0"/>
          </a:p>
          <a:p>
            <a:pPr algn="just">
              <a:buFont typeface="Arial" pitchFamily="34" charset="0"/>
              <a:buChar char="•"/>
            </a:pPr>
            <a:r>
              <a:rPr lang="es-MX" sz="3200" dirty="0"/>
              <a:t> Formular las ecuaciones de posición en función del tiempo de ambos móviles:</a:t>
            </a:r>
          </a:p>
        </p:txBody>
      </p:sp>
      <p:graphicFrame>
        <p:nvGraphicFramePr>
          <p:cNvPr id="6" name="5 Objeto"/>
          <p:cNvGraphicFramePr>
            <a:graphicFrameLocks noChangeAspect="1"/>
          </p:cNvGraphicFramePr>
          <p:nvPr/>
        </p:nvGraphicFramePr>
        <p:xfrm>
          <a:off x="3448051" y="2398018"/>
          <a:ext cx="53562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1" name="Ecuación" r:id="rId4" imgW="1650960" imgH="228600" progId="Equation.3">
                  <p:embed/>
                </p:oleObj>
              </mc:Choice>
              <mc:Fallback>
                <p:oleObj name="Ecuación" r:id="rId4" imgW="16509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1" y="2398018"/>
                        <a:ext cx="5356225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524000" y="261542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3200" dirty="0"/>
          </a:p>
          <a:p>
            <a:pPr algn="just">
              <a:buFont typeface="Arial" pitchFamily="34" charset="0"/>
              <a:buChar char="•"/>
            </a:pPr>
            <a:r>
              <a:rPr lang="es-MX" sz="3200" dirty="0"/>
              <a:t> Si </a:t>
            </a:r>
            <a:r>
              <a:rPr lang="es-MX" sz="3200" i="1" dirty="0"/>
              <a:t>t=t</a:t>
            </a:r>
            <a:r>
              <a:rPr lang="es-MX" sz="3200" i="1" baseline="-25000" dirty="0"/>
              <a:t>e</a:t>
            </a:r>
            <a:r>
              <a:rPr lang="es-MX" sz="3200" dirty="0"/>
              <a:t> </a:t>
            </a:r>
            <a:r>
              <a:rPr lang="es-MX" sz="3200" dirty="0">
                <a:sym typeface="Symbol"/>
              </a:rPr>
              <a:t></a:t>
            </a:r>
            <a:r>
              <a:rPr lang="es-MX" sz="3200" i="1" dirty="0" err="1">
                <a:sym typeface="Symbol"/>
              </a:rPr>
              <a:t>x</a:t>
            </a:r>
            <a:r>
              <a:rPr lang="es-MX" sz="3200" i="1" baseline="-25000" dirty="0" err="1">
                <a:sym typeface="Symbol"/>
              </a:rPr>
              <a:t>Ae</a:t>
            </a:r>
            <a:r>
              <a:rPr lang="es-MX" sz="3200" dirty="0">
                <a:sym typeface="Symbol"/>
              </a:rPr>
              <a:t>=</a:t>
            </a:r>
            <a:r>
              <a:rPr lang="es-MX" sz="3200" i="1" dirty="0" err="1">
                <a:sym typeface="Symbol"/>
              </a:rPr>
              <a:t>x</a:t>
            </a:r>
            <a:r>
              <a:rPr lang="es-MX" sz="3200" i="1" baseline="-25000" dirty="0" err="1">
                <a:sym typeface="Symbol"/>
              </a:rPr>
              <a:t>Be</a:t>
            </a:r>
            <a:r>
              <a:rPr lang="es-MX" sz="3200" baseline="-25000" dirty="0">
                <a:sym typeface="Symbol"/>
              </a:rPr>
              <a:t>   </a:t>
            </a:r>
            <a:r>
              <a:rPr lang="es-MX" sz="3200" dirty="0">
                <a:sym typeface="Symbol"/>
              </a:rPr>
              <a:t>Esto implica que se pueden i</a:t>
            </a:r>
            <a:r>
              <a:rPr lang="es-MX" sz="3200" dirty="0"/>
              <a:t>gualar las dos ecuaciones:</a:t>
            </a:r>
          </a:p>
        </p:txBody>
      </p:sp>
      <p:graphicFrame>
        <p:nvGraphicFramePr>
          <p:cNvPr id="143364" name="Object 4"/>
          <p:cNvGraphicFramePr>
            <a:graphicFrameLocks noChangeAspect="1"/>
          </p:cNvGraphicFramePr>
          <p:nvPr/>
        </p:nvGraphicFramePr>
        <p:xfrm>
          <a:off x="2891644" y="3949786"/>
          <a:ext cx="6624736" cy="275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2" name="Ecuación" r:id="rId6" imgW="2171520" imgH="901440" progId="Equation.3">
                  <p:embed/>
                </p:oleObj>
              </mc:Choice>
              <mc:Fallback>
                <p:oleObj name="Ecuación" r:id="rId6" imgW="2171520" imgH="9014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1644" y="3949786"/>
                        <a:ext cx="6624736" cy="27555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9 Elipse"/>
          <p:cNvSpPr/>
          <p:nvPr/>
        </p:nvSpPr>
        <p:spPr>
          <a:xfrm>
            <a:off x="6456040" y="5436604"/>
            <a:ext cx="3168352" cy="1340768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415480" y="3140968"/>
            <a:ext cx="3240360" cy="54006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9" y="836712"/>
            <a:ext cx="12192001" cy="33308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Object 7" descr="Pergamino">
                <a:extLst>
                  <a:ext uri="{FF2B5EF4-FFF2-40B4-BE49-F238E27FC236}">
                    <a16:creationId xmlns:a16="http://schemas.microsoft.com/office/drawing/2014/main" id="{1447069F-E261-44E3-AA1A-495161CCB3D3}"/>
                  </a:ext>
                </a:extLst>
              </p:cNvPr>
              <p:cNvSpPr txBox="1"/>
              <p:nvPr/>
            </p:nvSpPr>
            <p:spPr bwMode="auto">
              <a:xfrm>
                <a:off x="3084513" y="4689375"/>
                <a:ext cx="3803576" cy="683841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s-AR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AR" sz="3200" dirty="0"/>
              </a:p>
            </p:txBody>
          </p:sp>
        </mc:Choice>
        <mc:Fallback>
          <p:sp>
            <p:nvSpPr>
              <p:cNvPr id="7" name="Object 7" descr="Pergamino">
                <a:extLst>
                  <a:ext uri="{FF2B5EF4-FFF2-40B4-BE49-F238E27FC236}">
                    <a16:creationId xmlns:a16="http://schemas.microsoft.com/office/drawing/2014/main" id="{1447069F-E261-44E3-AA1A-495161CCB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84513" y="4689375"/>
                <a:ext cx="3803576" cy="6838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Object 7" descr="Pergamino">
                <a:extLst>
                  <a:ext uri="{FF2B5EF4-FFF2-40B4-BE49-F238E27FC236}">
                    <a16:creationId xmlns:a16="http://schemas.microsoft.com/office/drawing/2014/main" id="{9682D4D3-5F16-4162-B59A-7D4E20EF6570}"/>
                  </a:ext>
                </a:extLst>
              </p:cNvPr>
              <p:cNvSpPr txBox="1"/>
              <p:nvPr/>
            </p:nvSpPr>
            <p:spPr bwMode="auto">
              <a:xfrm>
                <a:off x="227348" y="1448780"/>
                <a:ext cx="1260140" cy="432048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s-AR" sz="2000" dirty="0"/>
              </a:p>
            </p:txBody>
          </p:sp>
        </mc:Choice>
        <mc:Fallback>
          <p:sp>
            <p:nvSpPr>
              <p:cNvPr id="10" name="Object 7" descr="Pergamino">
                <a:extLst>
                  <a:ext uri="{FF2B5EF4-FFF2-40B4-BE49-F238E27FC236}">
                    <a16:creationId xmlns:a16="http://schemas.microsoft.com/office/drawing/2014/main" id="{9682D4D3-5F16-4162-B59A-7D4E20EF6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348" y="1448780"/>
                <a:ext cx="1260140" cy="4320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Object 7" descr="Pergamino">
                <a:extLst>
                  <a:ext uri="{FF2B5EF4-FFF2-40B4-BE49-F238E27FC236}">
                    <a16:creationId xmlns:a16="http://schemas.microsoft.com/office/drawing/2014/main" id="{B1D2E4DE-1C36-4BEB-B843-970105F7EC53}"/>
                  </a:ext>
                </a:extLst>
              </p:cNvPr>
              <p:cNvSpPr txBox="1"/>
              <p:nvPr/>
            </p:nvSpPr>
            <p:spPr bwMode="auto">
              <a:xfrm>
                <a:off x="4992495" y="1880828"/>
                <a:ext cx="2232248" cy="515030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A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AR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s-AR" sz="2000" dirty="0"/>
              </a:p>
            </p:txBody>
          </p:sp>
        </mc:Choice>
        <mc:Fallback>
          <p:sp>
            <p:nvSpPr>
              <p:cNvPr id="11" name="Object 7" descr="Pergamino">
                <a:extLst>
                  <a:ext uri="{FF2B5EF4-FFF2-40B4-BE49-F238E27FC236}">
                    <a16:creationId xmlns:a16="http://schemas.microsoft.com/office/drawing/2014/main" id="{B1D2E4DE-1C36-4BEB-B843-970105F7E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92495" y="1880828"/>
                <a:ext cx="2232248" cy="5150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783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1628800"/>
            <a:ext cx="9153525" cy="4495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49722" b="39469"/>
          <a:stretch/>
        </p:blipFill>
        <p:spPr>
          <a:xfrm>
            <a:off x="-103759" y="224644"/>
            <a:ext cx="12192001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3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22227" y="648289"/>
            <a:ext cx="904590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Movimiento a lo largo de una recta o rectilíneo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MRU (con “v” constante)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MRUV (con “a” constante) </a:t>
            </a:r>
            <a:r>
              <a:rPr lang="es-MX" sz="2800" dirty="0">
                <a:sym typeface="Symbol"/>
              </a:rPr>
              <a:t> Tiro vertical y caída libre</a:t>
            </a:r>
            <a:endParaRPr lang="es-MX" sz="28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MRV  (variado con “a” variable)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0" y="8621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TIPOS DE MOVIMIENTO</a:t>
            </a:r>
            <a:endParaRPr lang="es-AR" sz="28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-952" y="3162451"/>
            <a:ext cx="5305938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Movimiento en dos dimensiones</a:t>
            </a:r>
          </a:p>
          <a:p>
            <a:pPr algn="just">
              <a:defRPr/>
            </a:pPr>
            <a:endParaRPr lang="es-MX" sz="2800" b="1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Tiro oblicuo o parabólico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Movimiento circular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s-MX" sz="2800" dirty="0"/>
              <a:t>Otro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DC8B3FE5-635A-4945-81A3-2EE45D6E22F6}"/>
              </a:ext>
            </a:extLst>
          </p:cNvPr>
          <p:cNvCxnSpPr/>
          <p:nvPr/>
        </p:nvCxnSpPr>
        <p:spPr>
          <a:xfrm>
            <a:off x="9300356" y="2960948"/>
            <a:ext cx="24482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95D7349-A627-4626-A926-C3889B1C9D2E}"/>
              </a:ext>
            </a:extLst>
          </p:cNvPr>
          <p:cNvCxnSpPr>
            <a:cxnSpLocks/>
          </p:cNvCxnSpPr>
          <p:nvPr/>
        </p:nvCxnSpPr>
        <p:spPr>
          <a:xfrm flipV="1">
            <a:off x="9516380" y="1592796"/>
            <a:ext cx="0" cy="15925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E24CD12B-0B11-4A7B-BE79-9A0500A77EC1}"/>
              </a:ext>
            </a:extLst>
          </p:cNvPr>
          <p:cNvSpPr txBox="1"/>
          <p:nvPr/>
        </p:nvSpPr>
        <p:spPr>
          <a:xfrm>
            <a:off x="11716083" y="2774825"/>
            <a:ext cx="424136" cy="37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x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9157AF6-A3F0-4D71-957D-31C72DF7F4F2}"/>
              </a:ext>
            </a:extLst>
          </p:cNvPr>
          <p:cNvSpPr txBox="1"/>
          <p:nvPr/>
        </p:nvSpPr>
        <p:spPr>
          <a:xfrm>
            <a:off x="9516380" y="1404863"/>
            <a:ext cx="424136" cy="37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y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E31AD18-D52B-4471-AB4D-C29DD2752CF2}"/>
              </a:ext>
            </a:extLst>
          </p:cNvPr>
          <p:cNvSpPr/>
          <p:nvPr/>
        </p:nvSpPr>
        <p:spPr>
          <a:xfrm>
            <a:off x="9426380" y="2880587"/>
            <a:ext cx="180000" cy="1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31BE1-7979-4564-A7AB-8F5689829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30" y="3360555"/>
            <a:ext cx="3429000" cy="16192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A49F5DF-6040-4652-B4F2-3AD8FCBE7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16" y="2580619"/>
            <a:ext cx="4872548" cy="4182271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D6A90AAC-4BA5-4A79-91EE-6C902759418C}"/>
              </a:ext>
            </a:extLst>
          </p:cNvPr>
          <p:cNvSpPr/>
          <p:nvPr/>
        </p:nvSpPr>
        <p:spPr>
          <a:xfrm>
            <a:off x="22226" y="648290"/>
            <a:ext cx="9045909" cy="1305256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FBA4EF6F-587C-4102-8E3B-C5DD39E867DA}"/>
              </a:ext>
            </a:extLst>
          </p:cNvPr>
          <p:cNvSpPr/>
          <p:nvPr/>
        </p:nvSpPr>
        <p:spPr>
          <a:xfrm>
            <a:off x="-6102" y="4041068"/>
            <a:ext cx="5285325" cy="46805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85185E-6 L 0.1763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0648"/>
            <a:ext cx="11994694" cy="622241"/>
          </a:xfrm>
          <a:prstGeom prst="rect">
            <a:avLst/>
          </a:prstGeom>
        </p:spPr>
      </p:pic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814200"/>
              </p:ext>
            </p:extLst>
          </p:nvPr>
        </p:nvGraphicFramePr>
        <p:xfrm>
          <a:off x="1955540" y="1700808"/>
          <a:ext cx="7832228" cy="2031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2" name="Ecuación" r:id="rId5" imgW="2679480" imgH="685800" progId="Equation.3">
                  <p:embed/>
                </p:oleObj>
              </mc:Choice>
              <mc:Fallback>
                <p:oleObj name="Ecuación" r:id="rId5" imgW="267948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540" y="1700808"/>
                        <a:ext cx="7832228" cy="20318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2153562" y="4296427"/>
            <a:ext cx="658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La distancia que habrá entre ellas será de 1000 m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A1D8846-568B-4572-AC0E-17270520343D}"/>
              </a:ext>
            </a:extLst>
          </p:cNvPr>
          <p:cNvCxnSpPr/>
          <p:nvPr/>
        </p:nvCxnSpPr>
        <p:spPr>
          <a:xfrm>
            <a:off x="6492044" y="2536696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4E78255-9B0A-4D0C-A9B7-5C2A7C845686}"/>
              </a:ext>
            </a:extLst>
          </p:cNvPr>
          <p:cNvCxnSpPr/>
          <p:nvPr/>
        </p:nvCxnSpPr>
        <p:spPr>
          <a:xfrm>
            <a:off x="5303912" y="2137819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2"/>
    </p:custDataLst>
    <p:extLst>
      <p:ext uri="{BB962C8B-B14F-4D97-AF65-F5344CB8AC3E}">
        <p14:creationId xmlns:p14="http://schemas.microsoft.com/office/powerpoint/2010/main" val="167910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1262062"/>
            <a:ext cx="5543550" cy="43338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198" y="1736812"/>
            <a:ext cx="1504950" cy="4191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110" y="4689140"/>
            <a:ext cx="158115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56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4"/>
              <p:cNvSpPr txBox="1"/>
              <p:nvPr/>
            </p:nvSpPr>
            <p:spPr bwMode="auto">
              <a:xfrm>
                <a:off x="1811338" y="1412875"/>
                <a:ext cx="7951787" cy="369252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  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d>
                            <m:d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1,5−(−2)</m:t>
                              </m:r>
                            </m:e>
                          </m:d>
                          <m:f>
                            <m:f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3,5</m:t>
                          </m:r>
                          <m:f>
                            <m:f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=14,3</m:t>
                      </m:r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AR" sz="3200" dirty="0"/>
              </a:p>
            </p:txBody>
          </p:sp>
        </mc:Choice>
        <mc:Fallback>
          <p:sp>
            <p:nvSpPr>
              <p:cNvPr id="6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1338" y="1412875"/>
                <a:ext cx="7951787" cy="3692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t="76745" b="9203"/>
          <a:stretch/>
        </p:blipFill>
        <p:spPr>
          <a:xfrm>
            <a:off x="-1" y="44624"/>
            <a:ext cx="12192001" cy="4680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6320" y="4308347"/>
            <a:ext cx="2172060" cy="812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3768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1628800"/>
            <a:ext cx="9153525" cy="4495800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>
            <a:off x="4864341" y="4765567"/>
            <a:ext cx="0" cy="108012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4456088" y="4797152"/>
            <a:ext cx="67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xe</a:t>
            </a:r>
            <a:endParaRPr lang="es-ES" dirty="0"/>
          </a:p>
        </p:txBody>
      </p:sp>
      <p:cxnSp>
        <p:nvCxnSpPr>
          <p:cNvPr id="9" name="Conector recto de flecha 8"/>
          <p:cNvCxnSpPr/>
          <p:nvPr/>
        </p:nvCxnSpPr>
        <p:spPr>
          <a:xfrm flipH="1">
            <a:off x="4836272" y="5866643"/>
            <a:ext cx="3708000" cy="8217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8164088" y="5845687"/>
            <a:ext cx="67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te</a:t>
            </a:r>
          </a:p>
        </p:txBody>
      </p:sp>
      <p:cxnSp>
        <p:nvCxnSpPr>
          <p:cNvPr id="13" name="Conector recto de flecha 12"/>
          <p:cNvCxnSpPr/>
          <p:nvPr/>
        </p:nvCxnSpPr>
        <p:spPr>
          <a:xfrm flipH="1">
            <a:off x="4871864" y="4725144"/>
            <a:ext cx="3708000" cy="821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8544272" y="4765567"/>
            <a:ext cx="0" cy="108012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826" y="3413057"/>
            <a:ext cx="2172060" cy="81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1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968529"/>
            <a:ext cx="12192000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Modelo de partícula</a:t>
            </a:r>
          </a:p>
          <a:p>
            <a:pPr algn="ctr"/>
            <a:endParaRPr lang="es-MX" sz="2800" dirty="0"/>
          </a:p>
          <a:p>
            <a:pPr algn="just"/>
            <a:r>
              <a:rPr lang="es-MX" sz="2800" dirty="0"/>
              <a:t>Para la traslación (que no existe rotación) elegimos un punto del cuerpo para representar el movimiento (</a:t>
            </a:r>
            <a:r>
              <a:rPr lang="es-MX" sz="2800" dirty="0" err="1"/>
              <a:t>c.m</a:t>
            </a:r>
            <a:r>
              <a:rPr lang="es-MX" sz="2800" dirty="0"/>
              <a:t>) y se trata al cuerpo como una partícula. Todos los puntos tienen los mismos parámetros de movimiento.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8622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CONSIDERACIONES PARA EL ANÁLISIS</a:t>
            </a:r>
            <a:endParaRPr lang="es-AR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3822320"/>
            <a:ext cx="12192000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Sistemas de referencia inerciales</a:t>
            </a:r>
          </a:p>
          <a:p>
            <a:pPr algn="just"/>
            <a:endParaRPr lang="es-MX" sz="2800" b="1" dirty="0"/>
          </a:p>
          <a:p>
            <a:pPr algn="just"/>
            <a:r>
              <a:rPr lang="es-MX" sz="2800" dirty="0"/>
              <a:t>Aquellos dónde son válidas las leyes de Newton: sistemas con velocidad cero o velocidad constante.</a:t>
            </a:r>
            <a:endParaRPr lang="es-A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0" y="2258870"/>
            <a:ext cx="121920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2800" b="1" dirty="0"/>
              <a:t>Posición: </a:t>
            </a:r>
            <a:r>
              <a:rPr lang="es-MX" sz="2800" dirty="0"/>
              <a:t>la posición es un punto en el espacio en un tiempo dado respecto a sistema de referencia. </a:t>
            </a: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811480"/>
              </p:ext>
            </p:extLst>
          </p:nvPr>
        </p:nvGraphicFramePr>
        <p:xfrm>
          <a:off x="3846513" y="4545013"/>
          <a:ext cx="460216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3" name="Ecuación" r:id="rId4" imgW="1066680" imgH="266400" progId="Equation.3">
                  <p:embed/>
                </p:oleObj>
              </mc:Choice>
              <mc:Fallback>
                <p:oleObj name="Ecuación" r:id="rId4" imgW="1066680" imgH="266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4545013"/>
                        <a:ext cx="4602162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19 CuadroTexto"/>
          <p:cNvSpPr txBox="1"/>
          <p:nvPr/>
        </p:nvSpPr>
        <p:spPr>
          <a:xfrm>
            <a:off x="0" y="764706"/>
            <a:ext cx="121920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sz="2800" dirty="0"/>
              <a:t>¿Qué magnitudes varían o cambian cuándo un cuerpo se mueve?</a:t>
            </a:r>
            <a:endParaRPr lang="es-AR" sz="28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0" y="8621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PARÁMETROS DEL MOVIMIENTO</a:t>
            </a:r>
            <a:endParaRPr lang="es-AR" sz="28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963652" y="3861048"/>
            <a:ext cx="601266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Ecuación general del vector posición</a:t>
            </a:r>
            <a:endParaRPr lang="es-AR" sz="2800" b="1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0" y="224645"/>
            <a:ext cx="12192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400" b="1" dirty="0"/>
              <a:t>Tarea 1</a:t>
            </a:r>
          </a:p>
          <a:p>
            <a:r>
              <a:rPr lang="es-MX" sz="2400" dirty="0"/>
              <a:t>a) ¿cuántos vectores posición se observan?</a:t>
            </a:r>
          </a:p>
          <a:p>
            <a:r>
              <a:rPr lang="es-MX" sz="2400" dirty="0"/>
              <a:t>b) Representar en coordenadas cartesianas los vectores posición.</a:t>
            </a:r>
            <a:endParaRPr lang="es-AR" sz="2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57B1143-225C-4600-AB67-1446B56CD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2853216"/>
            <a:ext cx="4105783" cy="30435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1981200" y="5921189"/>
            <a:ext cx="2133600" cy="476250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440239" y="5921189"/>
            <a:ext cx="3311525" cy="476250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9260296" y="6227137"/>
            <a:ext cx="2133600" cy="476250"/>
          </a:xfrm>
        </p:spPr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10361"/>
            <a:ext cx="12192000" cy="523220"/>
          </a:xfrm>
          <a:prstGeom prst="rect">
            <a:avLst/>
          </a:prstGeom>
          <a:solidFill>
            <a:srgbClr val="FDFD2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DESPLAZAMIENTO</a:t>
            </a:r>
            <a:endParaRPr lang="es-AR" sz="2800" b="1" dirty="0"/>
          </a:p>
        </p:txBody>
      </p:sp>
      <p:sp>
        <p:nvSpPr>
          <p:cNvPr id="31" name="30 CuadroTexto"/>
          <p:cNvSpPr txBox="1"/>
          <p:nvPr/>
        </p:nvSpPr>
        <p:spPr>
          <a:xfrm>
            <a:off x="0" y="1772817"/>
            <a:ext cx="121920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MX" sz="2800" dirty="0"/>
              <a:t>Importante: El símbolo “</a:t>
            </a:r>
            <a:r>
              <a:rPr lang="es-MX" sz="2800" dirty="0">
                <a:sym typeface="Symbol"/>
              </a:rPr>
              <a:t>” se usa para indicar </a:t>
            </a:r>
            <a:r>
              <a:rPr lang="es-MX" sz="2800" b="1" dirty="0">
                <a:sym typeface="Symbol"/>
              </a:rPr>
              <a:t>cambios</a:t>
            </a:r>
            <a:r>
              <a:rPr lang="es-MX" sz="2800" dirty="0">
                <a:sym typeface="Symbol"/>
              </a:rPr>
              <a:t> en una cantidad o magnitud y siempre es </a:t>
            </a:r>
            <a:r>
              <a:rPr lang="es-MX" sz="2800" b="1" dirty="0">
                <a:sym typeface="Symbol"/>
              </a:rPr>
              <a:t>valor final </a:t>
            </a:r>
            <a:r>
              <a:rPr lang="es-MX" sz="2800" dirty="0">
                <a:sym typeface="Symbol"/>
              </a:rPr>
              <a:t>menos </a:t>
            </a:r>
            <a:r>
              <a:rPr lang="es-MX" sz="2800" b="1" dirty="0">
                <a:sym typeface="Symbol"/>
              </a:rPr>
              <a:t>valor inicial. </a:t>
            </a:r>
            <a:endParaRPr lang="es-MX" sz="2800" b="1" dirty="0"/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408660"/>
              </p:ext>
            </p:extLst>
          </p:nvPr>
        </p:nvGraphicFramePr>
        <p:xfrm>
          <a:off x="3930651" y="584684"/>
          <a:ext cx="4219575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7" name="Ecuación" r:id="rId4" imgW="977760" imgH="241200" progId="Equation.3">
                  <p:embed/>
                </p:oleObj>
              </mc:Choice>
              <mc:Fallback>
                <p:oleObj name="Ecuación" r:id="rId4" imgW="977760" imgH="241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651" y="584684"/>
                        <a:ext cx="4219575" cy="1042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8DFA38F1-B8AB-4C0F-8515-4465BF1AB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850" y="2866908"/>
            <a:ext cx="5031881" cy="37301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07F5CEFD-47BE-4E28-A269-D136317C72CC}"/>
                  </a:ext>
                </a:extLst>
              </p:cNvPr>
              <p:cNvSpPr txBox="1"/>
              <p:nvPr/>
            </p:nvSpPr>
            <p:spPr>
              <a:xfrm>
                <a:off x="6456040" y="3622220"/>
                <a:ext cx="5436604" cy="508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s-AR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A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s-AR" sz="2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5−1</m:t>
                          </m:r>
                        </m:e>
                      </m:d>
                      <m:acc>
                        <m:accPr>
                          <m:chr m:val="̌"/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s-A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A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acc>
                        <m:accPr>
                          <m:chr m:val="̌"/>
                          <m:ctrlPr>
                            <a:rPr lang="es-A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s-A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̌"/>
                              <m:ctrlPr>
                                <a:rPr lang="es-A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A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  <m:r>
                            <a:rPr lang="es-AR" sz="2400">
                              <a:latin typeface="Cambria Math" panose="02040503050406030204" pitchFamily="18" charset="0"/>
                            </a:rPr>
                            <m:t>−2</m:t>
                          </m:r>
                          <m:acc>
                            <m:accPr>
                              <m:chr m:val="̌"/>
                              <m:ctrlPr>
                                <a:rPr lang="es-A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AR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acc>
                        </m:e>
                      </m:d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07F5CEFD-47BE-4E28-A269-D136317C7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622220"/>
                <a:ext cx="5436604" cy="50885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0" y="-27384"/>
            <a:ext cx="12192000" cy="523220"/>
          </a:xfrm>
          <a:prstGeom prst="rect">
            <a:avLst/>
          </a:prstGeom>
          <a:solidFill>
            <a:srgbClr val="FDFD2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TRAYECTORIA</a:t>
            </a:r>
            <a:endParaRPr lang="es-AR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908720"/>
            <a:ext cx="121920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3200" dirty="0"/>
              <a:t>Es el camino seguido por el cuerpo o partícula en su movimiento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0" y="4979784"/>
            <a:ext cx="12192000" cy="193899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400" b="1" dirty="0"/>
              <a:t>Tarea 2: </a:t>
            </a:r>
          </a:p>
          <a:p>
            <a:r>
              <a:rPr lang="es-MX" sz="2400" dirty="0"/>
              <a:t>Observar la trayectoria de un cuerpo lanzado al aire en forma vertical. Representar sus trayectoria en un sistema (</a:t>
            </a:r>
            <a:r>
              <a:rPr lang="es-MX" sz="2400" dirty="0" err="1"/>
              <a:t>x,y</a:t>
            </a:r>
            <a:r>
              <a:rPr lang="es-MX" sz="2400" dirty="0"/>
              <a:t>) </a:t>
            </a:r>
            <a:endParaRPr lang="es-AR" sz="2400" dirty="0"/>
          </a:p>
          <a:p>
            <a:r>
              <a:rPr lang="es-MX" sz="2400" dirty="0"/>
              <a:t>Observar la trayectoria de un cuerpo lanzado al aire con cierta inclinación. Representar sus trayectoria en un sistema (</a:t>
            </a:r>
            <a:r>
              <a:rPr lang="es-MX" sz="2400" dirty="0" err="1"/>
              <a:t>x,y</a:t>
            </a:r>
            <a:r>
              <a:rPr lang="es-MX" sz="2400" dirty="0"/>
              <a:t>) </a:t>
            </a:r>
            <a:endParaRPr lang="es-AR" sz="2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0BFC8D5-0483-4657-9315-F7281545F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1817414"/>
            <a:ext cx="3829050" cy="2838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25DAED0-153B-4D45-990C-3E11A2010A59}"/>
                  </a:ext>
                </a:extLst>
              </p:cNvPr>
              <p:cNvSpPr txBox="1"/>
              <p:nvPr/>
            </p:nvSpPr>
            <p:spPr>
              <a:xfrm>
                <a:off x="4940795" y="2516505"/>
                <a:ext cx="7071817" cy="57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A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s-A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s-AR" sz="28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s-A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5−1</m:t>
                        </m:r>
                      </m:e>
                    </m:d>
                    <m:acc>
                      <m:accPr>
                        <m:chr m:val="̌"/>
                        <m:ctrlPr>
                          <a:rPr lang="es-AR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  <m:r>
                      <a:rPr lang="es-AR" sz="28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s-A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AR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acc>
                      <m:accPr>
                        <m:chr m:val="̌"/>
                        <m:ctrlPr>
                          <a:rPr lang="es-A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  <m:r>
                      <a:rPr lang="es-AR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800" i="1">
                            <a:latin typeface="Cambria Math" panose="02040503050406030204" pitchFamily="18" charset="0"/>
                          </a:rPr>
                          <m:t>4</m:t>
                        </m:r>
                        <m:acc>
                          <m:accPr>
                            <m:chr m:val="̌"/>
                            <m:ctrlPr>
                              <a:rPr lang="es-AR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AR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  <m:r>
                          <a:rPr lang="es-AR" sz="2800">
                            <a:latin typeface="Cambria Math" panose="02040503050406030204" pitchFamily="18" charset="0"/>
                          </a:rPr>
                          <m:t>−2</m:t>
                        </m:r>
                        <m:acc>
                          <m:accPr>
                            <m:chr m:val="̌"/>
                            <m:ctrlPr>
                              <a:rPr lang="es-AR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AR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acc>
                      </m:e>
                    </m:d>
                  </m:oMath>
                </a14:m>
                <a:r>
                  <a:rPr lang="es-AR" sz="2800" dirty="0"/>
                  <a:t>(m)</a:t>
                </a: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25DAED0-153B-4D45-990C-3E11A2010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795" y="2516505"/>
                <a:ext cx="7071817" cy="578300"/>
              </a:xfrm>
              <a:prstGeom prst="rect">
                <a:avLst/>
              </a:prstGeom>
              <a:blipFill>
                <a:blip r:embed="rId6"/>
                <a:stretch>
                  <a:fillRect t="-2105" b="-2842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-27384"/>
            <a:ext cx="12192000" cy="523220"/>
          </a:xfrm>
          <a:prstGeom prst="rect">
            <a:avLst/>
          </a:prstGeom>
          <a:solidFill>
            <a:srgbClr val="FDFD2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VELOCIDAD MEDIA</a:t>
            </a:r>
            <a:endParaRPr lang="es-AR" sz="2800" b="1" dirty="0"/>
          </a:p>
        </p:txBody>
      </p:sp>
      <p:graphicFrame>
        <p:nvGraphicFramePr>
          <p:cNvPr id="150530" name="Object 2" descr="Pergamin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874655"/>
              </p:ext>
            </p:extLst>
          </p:nvPr>
        </p:nvGraphicFramePr>
        <p:xfrm>
          <a:off x="1104780" y="1236928"/>
          <a:ext cx="4500500" cy="1325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06" name="Ecuación" r:id="rId5" imgW="1549080" imgH="457200" progId="Equation.3">
                  <p:embed/>
                </p:oleObj>
              </mc:Choice>
              <mc:Fallback>
                <p:oleObj name="Ecuación" r:id="rId5" imgW="1549080" imgH="457200" progId="Equation.3">
                  <p:embed/>
                  <p:pic>
                    <p:nvPicPr>
                      <p:cNvPr id="0" name="Picture 2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780" y="1236928"/>
                        <a:ext cx="4500500" cy="1325405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7152544" y="1115823"/>
            <a:ext cx="450050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3600" b="1" dirty="0"/>
              <a:t>Tarea 3: </a:t>
            </a:r>
            <a:r>
              <a:rPr lang="es-MX" sz="3600" dirty="0"/>
              <a:t>Realizar análisis dimensional y de unidades en el SI</a:t>
            </a:r>
            <a:endParaRPr lang="es-AR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47B8C-1981-47EE-80B5-5F3FF9377345}"/>
                  </a:ext>
                </a:extLst>
              </p:cNvPr>
              <p:cNvSpPr txBox="1"/>
              <p:nvPr/>
            </p:nvSpPr>
            <p:spPr>
              <a:xfrm>
                <a:off x="2991323" y="3257494"/>
                <a:ext cx="3104677" cy="57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A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s-A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s-AR" sz="28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s-A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800" i="1">
                            <a:latin typeface="Cambria Math" panose="02040503050406030204" pitchFamily="18" charset="0"/>
                          </a:rPr>
                          <m:t>4</m:t>
                        </m:r>
                        <m:acc>
                          <m:accPr>
                            <m:chr m:val="̌"/>
                            <m:ctrlPr>
                              <a:rPr lang="es-AR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AR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  <m:r>
                          <a:rPr lang="es-AR" sz="2800">
                            <a:latin typeface="Cambria Math" panose="02040503050406030204" pitchFamily="18" charset="0"/>
                          </a:rPr>
                          <m:t>−2</m:t>
                        </m:r>
                        <m:acc>
                          <m:accPr>
                            <m:chr m:val="̌"/>
                            <m:ctrlPr>
                              <a:rPr lang="es-AR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AR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acc>
                      </m:e>
                    </m:d>
                  </m:oMath>
                </a14:m>
                <a:r>
                  <a:rPr lang="es-AR" sz="2800" dirty="0"/>
                  <a:t>(m)</a:t>
                </a: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47B8C-1981-47EE-80B5-5F3FF9377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323" y="3257494"/>
                <a:ext cx="3104677" cy="578300"/>
              </a:xfrm>
              <a:prstGeom prst="rect">
                <a:avLst/>
              </a:prstGeom>
              <a:blipFill>
                <a:blip r:embed="rId10"/>
                <a:stretch>
                  <a:fillRect t="-1053" b="-2842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005FF154-CB2B-4C23-9F49-55612E56DB77}"/>
                  </a:ext>
                </a:extLst>
              </p:cNvPr>
              <p:cNvSpPr txBox="1"/>
              <p:nvPr/>
            </p:nvSpPr>
            <p:spPr>
              <a:xfrm>
                <a:off x="1084981" y="3419200"/>
                <a:ext cx="112258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2800" dirty="0"/>
                  <a:t>=0s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AR" sz="2800" dirty="0"/>
                  <a:t>=1s</a:t>
                </a: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005FF154-CB2B-4C23-9F49-55612E56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81" y="3419200"/>
                <a:ext cx="1122587" cy="954107"/>
              </a:xfrm>
              <a:prstGeom prst="rect">
                <a:avLst/>
              </a:prstGeom>
              <a:blipFill>
                <a:blip r:embed="rId11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9F44CD3-9847-47EA-AB30-7DB8AC41E6C4}"/>
                  </a:ext>
                </a:extLst>
              </p:cNvPr>
              <p:cNvSpPr txBox="1"/>
              <p:nvPr/>
            </p:nvSpPr>
            <p:spPr>
              <a:xfrm>
                <a:off x="2965699" y="3927997"/>
                <a:ext cx="45005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A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s-AR" sz="28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es-AR" sz="2800" dirty="0"/>
                        <m:t>=1</m:t>
                      </m:r>
                      <m:r>
                        <m:rPr>
                          <m:nor/>
                        </m:rPr>
                        <a:rPr lang="es-AR" sz="2800" dirty="0"/>
                        <m:t>s</m:t>
                      </m:r>
                      <m:r>
                        <m:rPr>
                          <m:nor/>
                        </m:rPr>
                        <a:rPr lang="es-AR" sz="2800" b="0" i="0" dirty="0" smtClean="0"/>
                        <m:t> </m:t>
                      </m:r>
                      <m:r>
                        <a:rPr lang="es-A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</m:t>
                      </m:r>
                      <m:r>
                        <a:rPr lang="es-A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s-A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r>
                        <a:rPr lang="es-A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9F44CD3-9847-47EA-AB30-7DB8AC41E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699" y="3927997"/>
                <a:ext cx="45005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2" descr="Pergamino">
                <a:extLst>
                  <a:ext uri="{FF2B5EF4-FFF2-40B4-BE49-F238E27FC236}">
                    <a16:creationId xmlns:a16="http://schemas.microsoft.com/office/drawing/2014/main" id="{E2B0292A-C7F8-4BE5-8F55-5121C3061DC6}"/>
                  </a:ext>
                </a:extLst>
              </p:cNvPr>
              <p:cNvSpPr txBox="1"/>
              <p:nvPr/>
            </p:nvSpPr>
            <p:spPr bwMode="auto">
              <a:xfrm>
                <a:off x="371364" y="5377119"/>
                <a:ext cx="8692405" cy="1273673"/>
              </a:xfrm>
              <a:prstGeom prst="rect">
                <a:avLst/>
              </a:prstGeom>
              <a:blipFill dpi="0" rotWithShape="0">
                <a:blip r:embed="rId7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3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s-AR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AR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𝑚𝑒𝑑</m:t>
                              </m:r>
                            </m:sub>
                          </m:sSub>
                        </m:e>
                        <m:sub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s-AR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AR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AR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s-AR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s-AR" sz="32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3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acc>
                                <m:accPr>
                                  <m:chr m:val="̌"/>
                                  <m:ctrlPr>
                                    <a:rPr lang="es-AR" sz="32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AR" sz="32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  <m:r>
                                <a:rPr lang="es-AR" sz="320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acc>
                                <m:accPr>
                                  <m:chr m:val="̌"/>
                                  <m:ctrlPr>
                                    <a:rPr lang="es-AR" sz="32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AR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acc>
                            </m:e>
                          </m:d>
                          <m:r>
                            <a:rPr lang="es-AR" sz="32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AR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AR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s-AR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s-AR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s-AR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s-AR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̌"/>
                              <m:ctrlPr>
                                <a:rPr lang="es-AR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AR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  <m:r>
                            <a:rPr lang="es-AR" sz="3200">
                              <a:latin typeface="Cambria Math" panose="02040503050406030204" pitchFamily="18" charset="0"/>
                            </a:rPr>
                            <m:t>−2</m:t>
                          </m:r>
                          <m:acc>
                            <m:accPr>
                              <m:chr m:val="̌"/>
                              <m:ctrlPr>
                                <a:rPr lang="es-AR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AR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acc>
                        </m:e>
                      </m:d>
                      <m:d>
                        <m:dPr>
                          <m:ctrlPr>
                            <a:rPr lang="es-AR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3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s-AR" sz="32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sz="3200" dirty="0"/>
              </a:p>
            </p:txBody>
          </p:sp>
        </mc:Choice>
        <mc:Fallback xmlns="">
          <p:sp>
            <p:nvSpPr>
              <p:cNvPr id="13" name="Object 2" descr="Pergamino">
                <a:extLst>
                  <a:ext uri="{FF2B5EF4-FFF2-40B4-BE49-F238E27FC236}">
                    <a16:creationId xmlns:a16="http://schemas.microsoft.com/office/drawing/2014/main" id="{E2B0292A-C7F8-4BE5-8F55-5121C3061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1364" y="5377119"/>
                <a:ext cx="8692405" cy="127367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n 15">
            <a:extLst>
              <a:ext uri="{FF2B5EF4-FFF2-40B4-BE49-F238E27FC236}">
                <a16:creationId xmlns:a16="http://schemas.microsoft.com/office/drawing/2014/main" id="{47744D1E-7323-4D67-9841-90F29683A3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9594" y="2972895"/>
            <a:ext cx="3104678" cy="2301477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F588449E-B060-484D-9C7E-B37F41A7F533}"/>
              </a:ext>
            </a:extLst>
          </p:cNvPr>
          <p:cNvSpPr/>
          <p:nvPr/>
        </p:nvSpPr>
        <p:spPr>
          <a:xfrm>
            <a:off x="9212291" y="3397593"/>
            <a:ext cx="108012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092B454-7A04-4578-A697-3F4FF61163DA}"/>
                  </a:ext>
                </a:extLst>
              </p:cNvPr>
              <p:cNvSpPr txBox="1"/>
              <p:nvPr/>
            </p:nvSpPr>
            <p:spPr>
              <a:xfrm>
                <a:off x="9212291" y="2932971"/>
                <a:ext cx="9343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2000" dirty="0"/>
                  <a:t>=0s</a:t>
                </a: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092B454-7A04-4578-A697-3F4FF6116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291" y="2932971"/>
                <a:ext cx="934377" cy="400110"/>
              </a:xfrm>
              <a:prstGeom prst="rect">
                <a:avLst/>
              </a:prstGeom>
              <a:blipFill>
                <a:blip r:embed="rId1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296017A7-00E4-4F3E-8C41-18737E1AB6E7}"/>
                  </a:ext>
                </a:extLst>
              </p:cNvPr>
              <p:cNvSpPr txBox="1"/>
              <p:nvPr/>
            </p:nvSpPr>
            <p:spPr>
              <a:xfrm>
                <a:off x="10704512" y="3923579"/>
                <a:ext cx="11225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AR" sz="2000" dirty="0"/>
                  <a:t>=1s</a:t>
                </a: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296017A7-00E4-4F3E-8C41-18737E1AB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512" y="3923579"/>
                <a:ext cx="1122587" cy="400110"/>
              </a:xfrm>
              <a:prstGeom prst="rect">
                <a:avLst/>
              </a:prstGeom>
              <a:blipFill>
                <a:blip r:embed="rId1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1479717-B035-42B2-8884-97B682EB83BE}"/>
              </a:ext>
            </a:extLst>
          </p:cNvPr>
          <p:cNvCxnSpPr>
            <a:cxnSpLocks/>
          </p:cNvCxnSpPr>
          <p:nvPr/>
        </p:nvCxnSpPr>
        <p:spPr>
          <a:xfrm>
            <a:off x="9280820" y="3442346"/>
            <a:ext cx="772697" cy="393389"/>
          </a:xfrm>
          <a:prstGeom prst="straightConnector1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F399D63-8E9E-487C-BF75-6273B0052606}"/>
              </a:ext>
            </a:extLst>
          </p:cNvPr>
          <p:cNvSpPr txBox="1"/>
          <p:nvPr/>
        </p:nvSpPr>
        <p:spPr>
          <a:xfrm>
            <a:off x="9286167" y="355409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 err="1"/>
              <a:t>v</a:t>
            </a:r>
            <a:r>
              <a:rPr lang="es-AR" sz="2400" i="1" baseline="-25000" dirty="0" err="1"/>
              <a:t>med</a:t>
            </a:r>
            <a:endParaRPr lang="es-AR" sz="2400" i="1" baseline="-25000" dirty="0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4203765A-1DF6-48DC-BB71-B1D416F5C4B9}"/>
              </a:ext>
            </a:extLst>
          </p:cNvPr>
          <p:cNvCxnSpPr/>
          <p:nvPr/>
        </p:nvCxnSpPr>
        <p:spPr>
          <a:xfrm>
            <a:off x="9390028" y="3655715"/>
            <a:ext cx="3229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12 -0.00093 L 0.00612 -0.00093 C 0.00833 -0.00486 0.01041 -0.00949 0.01302 -0.01319 C 0.01393 -0.01458 0.01523 -0.01505 0.0164 -0.01528 C 0.02174 -0.0162 0.02721 -0.01667 0.03255 -0.01736 C 0.04023 -0.02176 0.0358 -0.02014 0.04987 -0.01736 C 0.05221 -0.0169 0.05455 -0.01574 0.05677 -0.01528 C 0.0595 -0.01435 0.06224 -0.01389 0.06497 -0.01319 C 0.0707 -0.00278 0.06315 -0.01505 0.0707 -0.00694 C 0.07161 -0.00602 0.072 -0.0037 0.07304 -0.00278 C 0.07513 -0.00093 0.0776 -0.00023 0.07994 0.00116 L 0.08333 0.00324 L 0.08685 0.00532 C 0.09244 0.01528 0.08528 0.00324 0.09257 0.01343 C 0.0957 0.01782 0.09453 0.01782 0.09726 0.02384 C 0.09791 0.02523 0.09882 0.02662 0.09948 0.02801 C 0.10169 0.03958 0.09921 0.02917 0.10299 0.0382 C 0.10468 0.04213 0.10612 0.0463 0.10755 0.05046 C 0.10833 0.05255 0.1095 0.0544 0.10989 0.05671 L 0.11106 0.06273 C 0.11145 0.07037 0.11145 0.07801 0.11224 0.08542 C 0.11263 0.08958 0.1138 0.09352 0.11458 0.09769 L 0.11575 0.10394 L 0.11575 0.10394 " pathEditMode="relative" ptsTypes="AAAAAAAAAAAAAAAAAAAAAA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  <p:bldP spid="13" grpId="0" animBg="1"/>
      <p:bldP spid="15" grpId="0" animBg="1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B4814-0942-4F00-BC30-B4E96089C97E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1052736"/>
            <a:ext cx="121920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3200" dirty="0"/>
              <a:t>La </a:t>
            </a:r>
            <a:r>
              <a:rPr lang="es-MX" sz="3200" i="1" dirty="0" err="1"/>
              <a:t>v</a:t>
            </a:r>
            <a:r>
              <a:rPr lang="es-MX" sz="3200" baseline="-25000" dirty="0" err="1"/>
              <a:t>med</a:t>
            </a:r>
            <a:r>
              <a:rPr lang="es-MX" sz="3200" baseline="-25000" dirty="0"/>
              <a:t>(t) </a:t>
            </a:r>
            <a:r>
              <a:rPr lang="es-MX" sz="3200" dirty="0"/>
              <a:t>no deja de ser un “promedio”, ¿pero cuál será la velocidad en cada instante?  </a:t>
            </a:r>
            <a:r>
              <a:rPr lang="es-MX" sz="3200" dirty="0">
                <a:sym typeface="Symbol"/>
              </a:rPr>
              <a:t></a:t>
            </a:r>
            <a:endParaRPr lang="es-AR" sz="3200" dirty="0"/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905854"/>
              </p:ext>
            </p:extLst>
          </p:nvPr>
        </p:nvGraphicFramePr>
        <p:xfrm>
          <a:off x="6178550" y="2478714"/>
          <a:ext cx="5118100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02" name="Ecuación" r:id="rId4" imgW="1231560" imgH="419040" progId="Equation.3">
                  <p:embed/>
                </p:oleObj>
              </mc:Choice>
              <mc:Fallback>
                <p:oleObj name="Ecuación" r:id="rId4" imgW="1231560" imgH="419040" progId="Equation.3">
                  <p:embed/>
                  <p:pic>
                    <p:nvPicPr>
                      <p:cNvPr id="0" name="Object 7" descr="Pergamin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8550" y="2478714"/>
                        <a:ext cx="5118100" cy="1741488"/>
                      </a:xfrm>
                      <a:prstGeom prst="rect">
                        <a:avLst/>
                      </a:prstGeom>
                      <a:blipFill dpi="0" rotWithShape="0">
                        <a:blip r:embed="rId6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0" y="-27384"/>
            <a:ext cx="12192000" cy="523220"/>
          </a:xfrm>
          <a:prstGeom prst="rect">
            <a:avLst/>
          </a:prstGeom>
          <a:solidFill>
            <a:srgbClr val="FDFD2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800" b="1" dirty="0"/>
              <a:t>VELOCIDAD INSTANTÁNEA</a:t>
            </a:r>
            <a:endParaRPr lang="es-AR" sz="28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DA8196E-7B0E-40CE-A805-5B9ACD397F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380728"/>
            <a:ext cx="4487437" cy="3326507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3CD5762D-623E-4AAC-91B1-D13D50CDA415}"/>
              </a:ext>
            </a:extLst>
          </p:cNvPr>
          <p:cNvCxnSpPr>
            <a:cxnSpLocks/>
          </p:cNvCxnSpPr>
          <p:nvPr/>
        </p:nvCxnSpPr>
        <p:spPr>
          <a:xfrm flipV="1">
            <a:off x="2241214" y="3763594"/>
            <a:ext cx="650514" cy="321461"/>
          </a:xfrm>
          <a:prstGeom prst="straightConnector1">
            <a:avLst/>
          </a:prstGeom>
          <a:ln w="38100">
            <a:solidFill>
              <a:schemeClr val="tx2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C4C891FD-7186-41FA-905C-948F76416636}"/>
              </a:ext>
            </a:extLst>
          </p:cNvPr>
          <p:cNvCxnSpPr>
            <a:cxnSpLocks/>
          </p:cNvCxnSpPr>
          <p:nvPr/>
        </p:nvCxnSpPr>
        <p:spPr>
          <a:xfrm>
            <a:off x="2265081" y="4059505"/>
            <a:ext cx="772697" cy="393389"/>
          </a:xfrm>
          <a:prstGeom prst="straightConnector1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F6E80EC-4C80-4C35-AF9C-BAE8996F480D}"/>
              </a:ext>
            </a:extLst>
          </p:cNvPr>
          <p:cNvSpPr txBox="1"/>
          <p:nvPr/>
        </p:nvSpPr>
        <p:spPr>
          <a:xfrm>
            <a:off x="2270428" y="417124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 err="1"/>
              <a:t>v</a:t>
            </a:r>
            <a:r>
              <a:rPr lang="es-AR" sz="2400" i="1" baseline="-25000" dirty="0" err="1"/>
              <a:t>med</a:t>
            </a:r>
            <a:endParaRPr lang="es-AR" sz="2400" i="1" baseline="-250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6A82C7E-A156-42A4-8D62-35E7BF1F7030}"/>
              </a:ext>
            </a:extLst>
          </p:cNvPr>
          <p:cNvSpPr txBox="1"/>
          <p:nvPr/>
        </p:nvSpPr>
        <p:spPr>
          <a:xfrm>
            <a:off x="2766696" y="3349458"/>
            <a:ext cx="556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i="1" dirty="0"/>
              <a:t>v</a:t>
            </a:r>
            <a:r>
              <a:rPr lang="es-AR" sz="3200" i="1" baseline="-25000" dirty="0"/>
              <a:t>1</a:t>
            </a: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EE56EB9-C170-49F6-A615-A58C0779AD75}"/>
              </a:ext>
            </a:extLst>
          </p:cNvPr>
          <p:cNvCxnSpPr/>
          <p:nvPr/>
        </p:nvCxnSpPr>
        <p:spPr>
          <a:xfrm>
            <a:off x="2876288" y="3552794"/>
            <a:ext cx="3229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F66D963E-4E44-45ED-884A-CD7917E85BB3}"/>
              </a:ext>
            </a:extLst>
          </p:cNvPr>
          <p:cNvCxnSpPr/>
          <p:nvPr/>
        </p:nvCxnSpPr>
        <p:spPr>
          <a:xfrm>
            <a:off x="2374289" y="4272874"/>
            <a:ext cx="3229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5609F71-188A-4342-A870-FE7D050DCD86}"/>
              </a:ext>
            </a:extLst>
          </p:cNvPr>
          <p:cNvSpPr txBox="1"/>
          <p:nvPr/>
        </p:nvSpPr>
        <p:spPr>
          <a:xfrm>
            <a:off x="6589502" y="4657345"/>
            <a:ext cx="4982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/>
              <a:t>La velocidad instantánea es la velocidad en cada instante de tiempo, en cada punto sobre la trayectoria. </a:t>
            </a: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662FBE1B-921D-4539-8775-CB90BEC4617F}"/>
              </a:ext>
            </a:extLst>
          </p:cNvPr>
          <p:cNvCxnSpPr>
            <a:cxnSpLocks/>
          </p:cNvCxnSpPr>
          <p:nvPr/>
        </p:nvCxnSpPr>
        <p:spPr>
          <a:xfrm>
            <a:off x="4367808" y="5096904"/>
            <a:ext cx="230141" cy="552623"/>
          </a:xfrm>
          <a:prstGeom prst="straightConnector1">
            <a:avLst/>
          </a:prstGeom>
          <a:ln w="38100">
            <a:solidFill>
              <a:schemeClr val="tx2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96D1135-543B-4873-885C-807B6A471985}"/>
              </a:ext>
            </a:extLst>
          </p:cNvPr>
          <p:cNvSpPr txBox="1"/>
          <p:nvPr/>
        </p:nvSpPr>
        <p:spPr>
          <a:xfrm>
            <a:off x="4605201" y="5352113"/>
            <a:ext cx="556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i="1" dirty="0"/>
              <a:t>v</a:t>
            </a:r>
            <a:r>
              <a:rPr lang="es-AR" sz="3200" i="1" baseline="-25000" dirty="0"/>
              <a:t>2</a:t>
            </a: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8D57FA8B-9B16-4D29-851A-946BCA9C6BF8}"/>
              </a:ext>
            </a:extLst>
          </p:cNvPr>
          <p:cNvCxnSpPr/>
          <p:nvPr/>
        </p:nvCxnSpPr>
        <p:spPr>
          <a:xfrm>
            <a:off x="4722209" y="5517232"/>
            <a:ext cx="3229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e 31">
            <a:extLst>
              <a:ext uri="{FF2B5EF4-FFF2-40B4-BE49-F238E27FC236}">
                <a16:creationId xmlns:a16="http://schemas.microsoft.com/office/drawing/2014/main" id="{600BE6D2-6463-47E0-9892-E9EEE5B4FFDB}"/>
              </a:ext>
            </a:extLst>
          </p:cNvPr>
          <p:cNvSpPr/>
          <p:nvPr/>
        </p:nvSpPr>
        <p:spPr>
          <a:xfrm>
            <a:off x="2240343" y="4013749"/>
            <a:ext cx="108012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7F13369D-052A-46E8-839A-47C4A0FC1981}"/>
              </a:ext>
            </a:extLst>
          </p:cNvPr>
          <p:cNvSpPr/>
          <p:nvPr/>
        </p:nvSpPr>
        <p:spPr>
          <a:xfrm>
            <a:off x="2240343" y="4031520"/>
            <a:ext cx="108012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0649 L 0.00573 -0.00649 C 0.00599 -0.00672 0.01784 -0.01112 0.0207 -0.0125 C 0.02305 -0.01389 0.02513 -0.01621 0.02761 -0.01667 L 0.03568 -0.01875 L 0.04609 -0.025 L 0.04948 -0.02686 C 0.05521 -0.02639 0.06107 -0.02662 0.0668 -0.025 C 0.07083 -0.02362 0.06953 -0.01945 0.07253 -0.01667 C 0.07474 -0.01482 0.07721 -0.01389 0.07943 -0.0125 C 0.0806 -0.01204 0.08177 -0.01065 0.08294 -0.01065 L 0.10482 -0.00857 C 0.10586 -0.00811 0.11159 -0.00579 0.11289 -0.0044 C 0.11458 -0.00278 0.11602 -0.00047 0.11758 0.00185 C 0.11836 0.003 0.11888 0.00486 0.11979 0.00578 C 0.12669 0.01319 0.11992 0.00162 0.12682 0.01203 C 0.12839 0.01458 0.12982 0.01736 0.13138 0.02013 L 0.1349 0.02638 C 0.1375 0.0405 0.13542 0.03564 0.13945 0.04282 L 0.14297 0.06134 C 0.14323 0.06319 0.14323 0.06574 0.14401 0.06736 C 0.14623 0.07129 0.14727 0.07245 0.1487 0.07754 C 0.15169 0.08819 0.14766 0.07986 0.15208 0.08796 C 0.15573 0.11365 0.15117 0.08171 0.15443 0.10231 C 0.15495 0.10532 0.15586 0.11342 0.15677 0.11666 C 0.15742 0.11875 0.15846 0.1206 0.15899 0.12268 C 0.15964 0.12476 0.1599 0.12685 0.16016 0.12893 C 0.16068 0.13171 0.16068 0.13449 0.16133 0.13703 C 0.16185 0.13888 0.16302 0.13958 0.16367 0.1412 C 0.16419 0.14236 0.16445 0.14398 0.16484 0.14537 L 0.16719 0.14953 " pathEditMode="relative" ptsTypes="AAAAAAAAAAAAAAAAAAAAAAAAAAAAAAA"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0.16927 0.1474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2" grpId="0" animBg="1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4|27|19.4|7.6|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6.5|48.5|36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5.9|5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4|11.3|18.3|9.5|14.1|3.1|22.7|9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2.7|16.9|37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5.8|10.4|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12366</TotalTime>
  <Words>922</Words>
  <Application>Microsoft Office PowerPoint</Application>
  <PresentationFormat>Panorámica</PresentationFormat>
  <Paragraphs>144</Paragraphs>
  <Slides>23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Cambria Math</vt:lpstr>
      <vt:lpstr>Copperplate Gothic Bold</vt:lpstr>
      <vt:lpstr>Times New Roman</vt:lpstr>
      <vt:lpstr>Diseño predeterminado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Mercedes</cp:lastModifiedBy>
  <cp:revision>1402</cp:revision>
  <dcterms:created xsi:type="dcterms:W3CDTF">2007-03-17T13:02:14Z</dcterms:created>
  <dcterms:modified xsi:type="dcterms:W3CDTF">2025-04-09T15:05:02Z</dcterms:modified>
</cp:coreProperties>
</file>