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417" r:id="rId2"/>
    <p:sldId id="719" r:id="rId3"/>
    <p:sldId id="691" r:id="rId4"/>
    <p:sldId id="692" r:id="rId5"/>
    <p:sldId id="695" r:id="rId6"/>
    <p:sldId id="720" r:id="rId7"/>
    <p:sldId id="721" r:id="rId8"/>
    <p:sldId id="693" r:id="rId9"/>
    <p:sldId id="698" r:id="rId10"/>
    <p:sldId id="699" r:id="rId11"/>
    <p:sldId id="701" r:id="rId12"/>
    <p:sldId id="722" r:id="rId13"/>
    <p:sldId id="723" r:id="rId14"/>
    <p:sldId id="704" r:id="rId15"/>
    <p:sldId id="706" r:id="rId16"/>
    <p:sldId id="705" r:id="rId17"/>
    <p:sldId id="708" r:id="rId18"/>
    <p:sldId id="714" r:id="rId19"/>
    <p:sldId id="712" r:id="rId20"/>
    <p:sldId id="715" r:id="rId21"/>
    <p:sldId id="713" r:id="rId22"/>
    <p:sldId id="710" r:id="rId23"/>
    <p:sldId id="707" r:id="rId24"/>
  </p:sldIdLst>
  <p:sldSz cx="12192000" cy="6858000"/>
  <p:notesSz cx="6858000" cy="9144000"/>
  <p:defaultTextStyle>
    <a:defPPr>
      <a:defRPr lang="es-ES"/>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FFFF"/>
    <a:srgbClr val="BBE0E3"/>
    <a:srgbClr val="E43CA0"/>
    <a:srgbClr val="F3FBA3"/>
    <a:srgbClr val="40D22C"/>
    <a:srgbClr val="00FF99"/>
    <a:srgbClr val="0000FF"/>
    <a:srgbClr val="FF3300"/>
    <a:srgbClr val="B4EA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431" autoAdjust="0"/>
  </p:normalViewPr>
  <p:slideViewPr>
    <p:cSldViewPr>
      <p:cViewPr varScale="1">
        <p:scale>
          <a:sx n="64" d="100"/>
          <a:sy n="64" d="100"/>
        </p:scale>
        <p:origin x="954" y="78"/>
      </p:cViewPr>
      <p:guideLst>
        <p:guide orient="horz" pos="2160"/>
        <p:guide pos="3840"/>
      </p:guideLst>
    </p:cSldViewPr>
  </p:slideViewPr>
  <p:notesTextViewPr>
    <p:cViewPr>
      <p:scale>
        <a:sx n="100" d="100"/>
        <a:sy n="100" d="100"/>
      </p:scale>
      <p:origin x="0" y="0"/>
    </p:cViewPr>
  </p:notesTextViewPr>
  <p:notesViewPr>
    <p:cSldViewPr>
      <p:cViewPr varScale="1">
        <p:scale>
          <a:sx n="39" d="100"/>
          <a:sy n="39" d="100"/>
        </p:scale>
        <p:origin x="-1566" y="-96"/>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jpe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3.jpe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wmf"/><Relationship Id="rId1" Type="http://schemas.openxmlformats.org/officeDocument/2006/relationships/image" Target="../media/image24.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image" Target="../media/image2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33.wmf"/><Relationship Id="rId1" Type="http://schemas.openxmlformats.org/officeDocument/2006/relationships/image" Target="../media/image3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s-ES"/>
          </a:p>
        </p:txBody>
      </p:sp>
      <p:sp>
        <p:nvSpPr>
          <p:cNvPr id="21507"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s-ES"/>
          </a:p>
        </p:txBody>
      </p:sp>
      <p:sp>
        <p:nvSpPr>
          <p:cNvPr id="21508"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s-ES"/>
          </a:p>
        </p:txBody>
      </p:sp>
      <p:sp>
        <p:nvSpPr>
          <p:cNvPr id="21509"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9B602123-6BB9-482D-BF2C-EA6BDFEBA785}" type="slidenum">
              <a:rPr lang="es-ES"/>
              <a:pPr>
                <a:defRPr/>
              </a:pPr>
              <a:t>‹Nº›</a:t>
            </a:fld>
            <a:endParaRPr lang="es-ES"/>
          </a:p>
        </p:txBody>
      </p:sp>
    </p:spTree>
    <p:extLst>
      <p:ext uri="{BB962C8B-B14F-4D97-AF65-F5344CB8AC3E}">
        <p14:creationId xmlns:p14="http://schemas.microsoft.com/office/powerpoint/2010/main" val="12213390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s-E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s-ES"/>
          </a:p>
        </p:txBody>
      </p:sp>
      <p:sp>
        <p:nvSpPr>
          <p:cNvPr id="19460"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s-E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BC4B570B-D8BD-4B4F-8D19-4457C6401FF7}" type="slidenum">
              <a:rPr lang="es-ES"/>
              <a:pPr>
                <a:defRPr/>
              </a:pPr>
              <a:t>‹Nº›</a:t>
            </a:fld>
            <a:endParaRPr lang="es-ES"/>
          </a:p>
        </p:txBody>
      </p:sp>
    </p:spTree>
    <p:extLst>
      <p:ext uri="{BB962C8B-B14F-4D97-AF65-F5344CB8AC3E}">
        <p14:creationId xmlns:p14="http://schemas.microsoft.com/office/powerpoint/2010/main" val="36314809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96FA9DE2-80FA-411A-A121-D6D1674E1971}" type="slidenum">
              <a:rPr lang="es-ES" smtClean="0"/>
              <a:pPr/>
              <a:t>1</a:t>
            </a:fld>
            <a:endParaRPr lang="es-ES"/>
          </a:p>
        </p:txBody>
      </p:sp>
      <p:sp>
        <p:nvSpPr>
          <p:cNvPr id="20483" name="Rectangle 2"/>
          <p:cNvSpPr>
            <a:spLocks noGrp="1" noRot="1" noChangeAspect="1" noChangeArrowheads="1" noTextEdit="1"/>
          </p:cNvSpPr>
          <p:nvPr>
            <p:ph type="sldImg"/>
          </p:nvPr>
        </p:nvSpPr>
        <p:spPr>
          <a:xfrm>
            <a:off x="381000" y="685800"/>
            <a:ext cx="6096000" cy="3429000"/>
          </a:xfrm>
          <a:ln/>
        </p:spPr>
      </p:sp>
      <p:sp>
        <p:nvSpPr>
          <p:cNvPr id="20484" name="Rectangle 3"/>
          <p:cNvSpPr>
            <a:spLocks noGrp="1" noChangeArrowheads="1"/>
          </p:cNvSpPr>
          <p:nvPr>
            <p:ph type="body" idx="1"/>
          </p:nvPr>
        </p:nvSpPr>
        <p:spPr>
          <a:noFill/>
          <a:ln/>
        </p:spPr>
        <p:txBody>
          <a:bodyPr/>
          <a:lstStyle/>
          <a:p>
            <a:pPr eaLnBrk="1" hangingPunct="1"/>
            <a:endParaRPr lang="es-AR"/>
          </a:p>
        </p:txBody>
      </p:sp>
    </p:spTree>
    <p:extLst>
      <p:ext uri="{BB962C8B-B14F-4D97-AF65-F5344CB8AC3E}">
        <p14:creationId xmlns:p14="http://schemas.microsoft.com/office/powerpoint/2010/main" val="312114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a:t>Haga clic para modificar el estilo de subtítulo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5C02F4BB-2BCA-4B3A-AA8C-0B74A185422B}" type="slidenum">
              <a:rPr lang="es-ES"/>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B30C4F2B-D7E1-4985-AB08-220D2C835DE7}" type="slidenum">
              <a:rPr lang="es-ES"/>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4FCB1657-9DEA-4854-B176-CF9113DF5C3D}"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D3E135C6-A02A-4531-BBD7-AE656DF58F71}" type="slidenum">
              <a:rPr lang="es-ES"/>
              <a:pPr>
                <a:defRPr/>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D1C8EC7C-01DF-463D-86CB-BE25D2A62E35}" type="slidenum">
              <a:rPr lang="es-ES"/>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8A1CDD85-26EC-4265-B0A6-AF04364DC82A}" type="slidenum">
              <a:rPr lang="es-ES"/>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4"/>
          <p:cNvSpPr>
            <a:spLocks noGrp="1" noChangeArrowheads="1"/>
          </p:cNvSpPr>
          <p:nvPr>
            <p:ph type="dt" sz="half" idx="10"/>
          </p:nvPr>
        </p:nvSpPr>
        <p:spPr>
          <a:ln/>
        </p:spPr>
        <p:txBody>
          <a:bodyPr/>
          <a:lstStyle>
            <a:lvl1pPr>
              <a:defRPr/>
            </a:lvl1pPr>
          </a:lstStyle>
          <a:p>
            <a:pPr>
              <a:defRPr/>
            </a:pPr>
            <a:endParaRPr lang="es-ES"/>
          </a:p>
        </p:txBody>
      </p:sp>
      <p:sp>
        <p:nvSpPr>
          <p:cNvPr id="8" name="Rectangle 5"/>
          <p:cNvSpPr>
            <a:spLocks noGrp="1" noChangeArrowheads="1"/>
          </p:cNvSpPr>
          <p:nvPr>
            <p:ph type="ftr" sz="quarter" idx="11"/>
          </p:nvPr>
        </p:nvSpPr>
        <p:spPr>
          <a:ln/>
        </p:spPr>
        <p:txBody>
          <a:bodyPr/>
          <a:lstStyle>
            <a:lvl1pPr>
              <a:defRPr/>
            </a:lvl1pPr>
          </a:lstStyle>
          <a:p>
            <a:pPr>
              <a:defRPr/>
            </a:pPr>
            <a:endParaRPr lang="es-ES"/>
          </a:p>
        </p:txBody>
      </p:sp>
      <p:sp>
        <p:nvSpPr>
          <p:cNvPr id="9" name="Rectangle 6"/>
          <p:cNvSpPr>
            <a:spLocks noGrp="1" noChangeArrowheads="1"/>
          </p:cNvSpPr>
          <p:nvPr>
            <p:ph type="sldNum" sz="quarter" idx="12"/>
          </p:nvPr>
        </p:nvSpPr>
        <p:spPr>
          <a:ln/>
        </p:spPr>
        <p:txBody>
          <a:bodyPr/>
          <a:lstStyle>
            <a:lvl1pPr>
              <a:defRPr/>
            </a:lvl1pPr>
          </a:lstStyle>
          <a:p>
            <a:pPr>
              <a:defRPr/>
            </a:pPr>
            <a:fld id="{78DE8A85-EE76-487D-B932-ABD0149F7409}" type="slidenum">
              <a:rPr lang="es-ES"/>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B69B09FF-E5B3-49DF-9F3C-E590CBF2CF8C}" type="slidenum">
              <a:rPr lang="es-ES"/>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p>
        </p:txBody>
      </p:sp>
      <p:sp>
        <p:nvSpPr>
          <p:cNvPr id="3" name="Rectangle 5"/>
          <p:cNvSpPr>
            <a:spLocks noGrp="1" noChangeArrowheads="1"/>
          </p:cNvSpPr>
          <p:nvPr>
            <p:ph type="ftr" sz="quarter" idx="11"/>
          </p:nvPr>
        </p:nvSpPr>
        <p:spPr>
          <a:ln/>
        </p:spPr>
        <p:txBody>
          <a:bodyPr/>
          <a:lstStyle>
            <a:lvl1pPr>
              <a:defRPr/>
            </a:lvl1pPr>
          </a:lstStyle>
          <a:p>
            <a:pPr>
              <a:defRPr/>
            </a:pPr>
            <a:endParaRPr lang="es-ES"/>
          </a:p>
        </p:txBody>
      </p:sp>
      <p:sp>
        <p:nvSpPr>
          <p:cNvPr id="4" name="Rectangle 6"/>
          <p:cNvSpPr>
            <a:spLocks noGrp="1" noChangeArrowheads="1"/>
          </p:cNvSpPr>
          <p:nvPr>
            <p:ph type="sldNum" sz="quarter" idx="12"/>
          </p:nvPr>
        </p:nvSpPr>
        <p:spPr>
          <a:ln/>
        </p:spPr>
        <p:txBody>
          <a:bodyPr/>
          <a:lstStyle>
            <a:lvl1pPr>
              <a:defRPr/>
            </a:lvl1pPr>
          </a:lstStyle>
          <a:p>
            <a:pPr>
              <a:defRPr/>
            </a:pPr>
            <a:fld id="{5F1B4814-0942-4F00-BC30-B4E96089C97E}" type="slidenum">
              <a:rPr lang="es-ES"/>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3A4BB268-B772-4326-AEAE-E079175FBCED}" type="slidenum">
              <a:rPr lang="es-ES"/>
              <a:pPr>
                <a:defRPr/>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7108DC16-8FAC-4851-A4E2-9525294BF4E0}" type="slidenum">
              <a:rPr lang="es-ES"/>
              <a:pPr>
                <a:defRPr/>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6A8486"/>
            </a:gs>
            <a:gs pos="50000">
              <a:srgbClr val="9ABEC1"/>
            </a:gs>
            <a:gs pos="100000">
              <a:srgbClr val="B8E3E6"/>
            </a:gs>
          </a:gsLst>
          <a:lin ang="5400000"/>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a:t>Haga clic para cambiar el estilo de título	</a:t>
            </a:r>
          </a:p>
        </p:txBody>
      </p:sp>
      <p:sp>
        <p:nvSpPr>
          <p:cNvPr id="2051"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s-ES"/>
          </a:p>
        </p:txBody>
      </p:sp>
      <p:sp>
        <p:nvSpPr>
          <p:cNvPr id="1029" name="Rectangle 5"/>
          <p:cNvSpPr>
            <a:spLocks noGrp="1" noChangeArrowheads="1"/>
          </p:cNvSpPr>
          <p:nvPr>
            <p:ph type="ftr" sz="quarter" idx="3"/>
          </p:nvPr>
        </p:nvSpPr>
        <p:spPr bwMode="auto">
          <a:xfrm>
            <a:off x="3888318" y="6245225"/>
            <a:ext cx="4415367"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s-ES"/>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E02D758F-69EE-4B53-8A3C-E759815BF14C}" type="slidenum">
              <a:rPr lang="es-ES"/>
              <a:pPr>
                <a:defRPr/>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jpeg"/><Relationship Id="rId2" Type="http://schemas.openxmlformats.org/officeDocument/2006/relationships/tags" Target="../tags/tag5.xml"/><Relationship Id="rId1" Type="http://schemas.openxmlformats.org/officeDocument/2006/relationships/vmlDrawing" Target="../drawings/vmlDrawing2.vml"/><Relationship Id="rId6" Type="http://schemas.openxmlformats.org/officeDocument/2006/relationships/image" Target="../media/image19.wmf"/><Relationship Id="rId5" Type="http://schemas.openxmlformats.org/officeDocument/2006/relationships/oleObject" Target="../embeddings/oleObject2.bin"/><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8" Type="http://schemas.openxmlformats.org/officeDocument/2006/relationships/image" Target="../media/image23.png"/><Relationship Id="rId7" Type="http://schemas.openxmlformats.org/officeDocument/2006/relationships/image" Target="../media/image22.emf"/><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21.emf"/><Relationship Id="rId5"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3.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26.w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25.wmf"/><Relationship Id="rId5" Type="http://schemas.openxmlformats.org/officeDocument/2006/relationships/oleObject" Target="../embeddings/oleObject4.bin"/><Relationship Id="rId4" Type="http://schemas.openxmlformats.org/officeDocument/2006/relationships/image" Target="../media/image24.w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28.wmf"/><Relationship Id="rId5" Type="http://schemas.openxmlformats.org/officeDocument/2006/relationships/oleObject" Target="../embeddings/oleObject7.bin"/><Relationship Id="rId4" Type="http://schemas.openxmlformats.org/officeDocument/2006/relationships/image" Target="../media/image27.w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0.wmf"/><Relationship Id="rId2" Type="http://schemas.openxmlformats.org/officeDocument/2006/relationships/tags" Target="../tags/tag7.xml"/><Relationship Id="rId1" Type="http://schemas.openxmlformats.org/officeDocument/2006/relationships/vmlDrawing" Target="../drawings/vmlDrawing5.vml"/><Relationship Id="rId6" Type="http://schemas.openxmlformats.org/officeDocument/2006/relationships/oleObject" Target="../embeddings/oleObject8.bin"/><Relationship Id="rId5" Type="http://schemas.openxmlformats.org/officeDocument/2006/relationships/image" Target="../media/image29.png"/><Relationship Id="rId4" Type="http://schemas.openxmlformats.org/officeDocument/2006/relationships/image" Target="../media/image5.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33.wmf"/><Relationship Id="rId3" Type="http://schemas.openxmlformats.org/officeDocument/2006/relationships/slideLayout" Target="../slideLayouts/slideLayout7.xml"/><Relationship Id="rId7" Type="http://schemas.openxmlformats.org/officeDocument/2006/relationships/oleObject" Target="../embeddings/oleObject10.bin"/><Relationship Id="rId2" Type="http://schemas.openxmlformats.org/officeDocument/2006/relationships/tags" Target="../tags/tag8.xml"/><Relationship Id="rId1" Type="http://schemas.openxmlformats.org/officeDocument/2006/relationships/vmlDrawing" Target="../drawings/vmlDrawing6.vml"/><Relationship Id="rId6" Type="http://schemas.openxmlformats.org/officeDocument/2006/relationships/image" Target="../media/image32.wmf"/><Relationship Id="rId5" Type="http://schemas.openxmlformats.org/officeDocument/2006/relationships/oleObject" Target="../embeddings/oleObject9.bin"/><Relationship Id="rId10" Type="http://schemas.openxmlformats.org/officeDocument/2006/relationships/image" Target="../media/image34.wmf"/><Relationship Id="rId4" Type="http://schemas.openxmlformats.org/officeDocument/2006/relationships/image" Target="../media/image31.png"/><Relationship Id="rId9" Type="http://schemas.openxmlformats.org/officeDocument/2006/relationships/oleObject" Target="../embeddings/oleObject11.bin"/></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5.gif"/><Relationship Id="rId7" Type="http://schemas.openxmlformats.org/officeDocument/2006/relationships/image" Target="../media/image4.w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7.gif"/><Relationship Id="rId4" Type="http://schemas.openxmlformats.org/officeDocument/2006/relationships/image" Target="../media/image6.gif"/></Relationships>
</file>

<file path=ppt/slides/_rels/slide4.xml.rels><?xml version="1.0" encoding="UTF-8" standalone="yes"?>
<Relationships xmlns="http://schemas.openxmlformats.org/package/2006/relationships"><Relationship Id="rId3" Type="http://schemas.openxmlformats.org/officeDocument/2006/relationships/image" Target="../media/image6.gif"/><Relationship Id="rId7"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5.gif"/></Relationships>
</file>

<file path=ppt/slides/_rels/slide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emf"/><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11.pn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6.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Marcador de fecha"/>
          <p:cNvSpPr>
            <a:spLocks noGrp="1"/>
          </p:cNvSpPr>
          <p:nvPr>
            <p:ph type="dt" sz="quarter" idx="10"/>
          </p:nvPr>
        </p:nvSpPr>
        <p:spPr>
          <a:noFill/>
        </p:spPr>
        <p:txBody>
          <a:bodyPr/>
          <a:lstStyle/>
          <a:p>
            <a:endParaRPr lang="es-ES"/>
          </a:p>
        </p:txBody>
      </p:sp>
      <p:sp>
        <p:nvSpPr>
          <p:cNvPr id="3075" name="2 Marcador de pie de página"/>
          <p:cNvSpPr>
            <a:spLocks noGrp="1"/>
          </p:cNvSpPr>
          <p:nvPr>
            <p:ph type="ftr" sz="quarter" idx="11"/>
          </p:nvPr>
        </p:nvSpPr>
        <p:spPr>
          <a:noFill/>
        </p:spPr>
        <p:txBody>
          <a:bodyPr/>
          <a:lstStyle/>
          <a:p>
            <a:endParaRPr lang="es-ES"/>
          </a:p>
        </p:txBody>
      </p:sp>
      <p:sp>
        <p:nvSpPr>
          <p:cNvPr id="3076" name="3 Marcador de número de diapositiva"/>
          <p:cNvSpPr>
            <a:spLocks noGrp="1"/>
          </p:cNvSpPr>
          <p:nvPr>
            <p:ph type="sldNum" sz="quarter" idx="12"/>
          </p:nvPr>
        </p:nvSpPr>
        <p:spPr>
          <a:noFill/>
        </p:spPr>
        <p:txBody>
          <a:bodyPr/>
          <a:lstStyle/>
          <a:p>
            <a:fld id="{2F10AD06-51B6-4AE0-9CC1-F0E800999600}" type="slidenum">
              <a:rPr lang="es-ES" smtClean="0"/>
              <a:pPr/>
              <a:t>1</a:t>
            </a:fld>
            <a:endParaRPr lang="es-ES"/>
          </a:p>
        </p:txBody>
      </p:sp>
      <p:sp>
        <p:nvSpPr>
          <p:cNvPr id="2" name="Rectangle 4"/>
          <p:cNvSpPr>
            <a:spLocks noChangeArrowheads="1"/>
          </p:cNvSpPr>
          <p:nvPr/>
        </p:nvSpPr>
        <p:spPr bwMode="auto">
          <a:xfrm>
            <a:off x="3438526" y="188913"/>
            <a:ext cx="5249863" cy="1358900"/>
          </a:xfrm>
          <a:prstGeom prst="rect">
            <a:avLst/>
          </a:prstGeom>
          <a:solidFill>
            <a:srgbClr val="CCFFFF"/>
          </a:solidFill>
          <a:ln w="63500">
            <a:solidFill>
              <a:schemeClr val="tx1"/>
            </a:solidFill>
            <a:miter lim="800000"/>
            <a:headEnd/>
            <a:tailEnd/>
          </a:ln>
          <a:effectLst/>
        </p:spPr>
        <p:txBody>
          <a:bodyPr anchor="ctr"/>
          <a:lstStyle/>
          <a:p>
            <a:pPr algn="ctr">
              <a:defRPr/>
            </a:pPr>
            <a:r>
              <a:rPr lang="es-ES" sz="4000" b="1" dirty="0">
                <a:solidFill>
                  <a:schemeClr val="tx2"/>
                </a:solidFill>
                <a:effectLst>
                  <a:outerShdw blurRad="38100" dist="38100" dir="2700000" algn="tl">
                    <a:srgbClr val="FFFFFF"/>
                  </a:outerShdw>
                </a:effectLst>
                <a:latin typeface="Copperplate Gothic Bold" pitchFamily="34" charset="0"/>
              </a:rPr>
              <a:t>FÍSICA1</a:t>
            </a:r>
          </a:p>
        </p:txBody>
      </p:sp>
      <p:pic>
        <p:nvPicPr>
          <p:cNvPr id="3078" name="Picture 5" descr="logo solo"/>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847850" y="1916114"/>
            <a:ext cx="3733800" cy="1481137"/>
          </a:xfrm>
          <a:prstGeom prst="rect">
            <a:avLst/>
          </a:prstGeom>
          <a:noFill/>
          <a:ln w="9525">
            <a:noFill/>
            <a:miter lim="800000"/>
            <a:headEnd/>
            <a:tailEnd/>
          </a:ln>
        </p:spPr>
      </p:pic>
      <p:pic>
        <p:nvPicPr>
          <p:cNvPr id="3079" name="Picture 6"/>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7697788" y="2749550"/>
            <a:ext cx="2286000" cy="895350"/>
          </a:xfrm>
          <a:prstGeom prst="rect">
            <a:avLst/>
          </a:prstGeom>
          <a:noFill/>
          <a:ln w="9525">
            <a:noFill/>
            <a:miter lim="800000"/>
            <a:headEnd/>
            <a:tailEnd/>
          </a:ln>
        </p:spPr>
      </p:pic>
      <p:sp>
        <p:nvSpPr>
          <p:cNvPr id="9" name="Rectangle 7"/>
          <p:cNvSpPr>
            <a:spLocks noChangeArrowheads="1"/>
          </p:cNvSpPr>
          <p:nvPr/>
        </p:nvSpPr>
        <p:spPr bwMode="auto">
          <a:xfrm>
            <a:off x="2394547" y="5049180"/>
            <a:ext cx="7596248" cy="720253"/>
          </a:xfrm>
          <a:prstGeom prst="rect">
            <a:avLst/>
          </a:prstGeom>
          <a:solidFill>
            <a:srgbClr val="CCFFFF"/>
          </a:solidFill>
          <a:ln w="9525">
            <a:noFill/>
            <a:miter lim="800000"/>
            <a:headEnd/>
            <a:tailEnd/>
          </a:ln>
        </p:spPr>
        <p:txBody>
          <a:bodyPr/>
          <a:lstStyle/>
          <a:p>
            <a:pPr marL="342900" indent="-342900" algn="ctr">
              <a:spcBef>
                <a:spcPct val="20000"/>
              </a:spcBef>
            </a:pPr>
            <a:r>
              <a:rPr lang="es-ES" sz="4400" b="1" dirty="0"/>
              <a:t>3er Resultado de Aprendizaje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10</a:t>
            </a:fld>
            <a:endParaRPr lang="es-ES"/>
          </a:p>
        </p:txBody>
      </p:sp>
      <p:pic>
        <p:nvPicPr>
          <p:cNvPr id="475138" name="Picture 2"/>
          <p:cNvPicPr>
            <a:picLocks noChangeAspect="1" noChangeArrowheads="1"/>
          </p:cNvPicPr>
          <p:nvPr/>
        </p:nvPicPr>
        <p:blipFill>
          <a:blip r:embed="rId2" cstate="print"/>
          <a:srcRect/>
          <a:stretch>
            <a:fillRect/>
          </a:stretch>
        </p:blipFill>
        <p:spPr bwMode="auto">
          <a:xfrm>
            <a:off x="3971764" y="1808820"/>
            <a:ext cx="4641516" cy="936104"/>
          </a:xfrm>
          <a:prstGeom prst="rect">
            <a:avLst/>
          </a:prstGeom>
          <a:noFill/>
          <a:ln w="9525">
            <a:noFill/>
            <a:miter lim="800000"/>
            <a:headEnd/>
            <a:tailEnd/>
          </a:ln>
        </p:spPr>
      </p:pic>
      <p:sp>
        <p:nvSpPr>
          <p:cNvPr id="6" name="5 Rectángulo"/>
          <p:cNvSpPr/>
          <p:nvPr/>
        </p:nvSpPr>
        <p:spPr>
          <a:xfrm>
            <a:off x="0" y="0"/>
            <a:ext cx="12192000" cy="523220"/>
          </a:xfrm>
          <a:prstGeom prst="rect">
            <a:avLst/>
          </a:prstGeom>
          <a:solidFill>
            <a:srgbClr val="FFFF00"/>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s-AR" sz="2800" dirty="0"/>
              <a:t>VELOCIDAD DEL CENTRO DE MASA</a:t>
            </a:r>
          </a:p>
        </p:txBody>
      </p:sp>
      <p:pic>
        <p:nvPicPr>
          <p:cNvPr id="475139" name="Picture 3"/>
          <p:cNvPicPr>
            <a:picLocks noChangeAspect="1" noChangeArrowheads="1"/>
          </p:cNvPicPr>
          <p:nvPr/>
        </p:nvPicPr>
        <p:blipFill>
          <a:blip r:embed="rId3" cstate="print"/>
          <a:srcRect/>
          <a:stretch>
            <a:fillRect/>
          </a:stretch>
        </p:blipFill>
        <p:spPr bwMode="auto">
          <a:xfrm>
            <a:off x="3251684" y="3681029"/>
            <a:ext cx="6117168" cy="615689"/>
          </a:xfrm>
          <a:prstGeom prst="rect">
            <a:avLst/>
          </a:prstGeom>
          <a:noFill/>
          <a:ln w="9525">
            <a:noFill/>
            <a:miter lim="800000"/>
            <a:headEnd/>
            <a:tailEnd/>
          </a:ln>
        </p:spPr>
      </p:pic>
      <p:sp>
        <p:nvSpPr>
          <p:cNvPr id="8" name="7 CuadroTexto"/>
          <p:cNvSpPr txBox="1"/>
          <p:nvPr/>
        </p:nvSpPr>
        <p:spPr>
          <a:xfrm>
            <a:off x="839416" y="4684189"/>
            <a:ext cx="10549172" cy="107721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s-MX" sz="3200" dirty="0"/>
              <a:t>Si la sumatorias de las fuerzas exteriores es cero el centro de masa está en equilibrio.</a:t>
            </a:r>
            <a:endParaRPr lang="es-AR"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11</a:t>
            </a:fld>
            <a:endParaRPr lang="es-ES"/>
          </a:p>
        </p:txBody>
      </p:sp>
      <p:pic>
        <p:nvPicPr>
          <p:cNvPr id="5" name="Picture 2"/>
          <p:cNvPicPr>
            <a:picLocks noChangeAspect="1" noChangeArrowheads="1"/>
          </p:cNvPicPr>
          <p:nvPr/>
        </p:nvPicPr>
        <p:blipFill>
          <a:blip r:embed="rId4" cstate="print"/>
          <a:srcRect/>
          <a:stretch>
            <a:fillRect/>
          </a:stretch>
        </p:blipFill>
        <p:spPr bwMode="auto">
          <a:xfrm>
            <a:off x="8161393" y="1992904"/>
            <a:ext cx="2637965" cy="4352420"/>
          </a:xfrm>
          <a:prstGeom prst="rect">
            <a:avLst/>
          </a:prstGeom>
          <a:noFill/>
          <a:ln w="9525">
            <a:noFill/>
            <a:miter lim="800000"/>
            <a:headEnd/>
            <a:tailEnd/>
          </a:ln>
        </p:spPr>
      </p:pic>
      <p:sp>
        <p:nvSpPr>
          <p:cNvPr id="6" name="5 CuadroTexto"/>
          <p:cNvSpPr txBox="1"/>
          <p:nvPr/>
        </p:nvSpPr>
        <p:spPr>
          <a:xfrm>
            <a:off x="1271464" y="3512139"/>
            <a:ext cx="5868651" cy="304698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s-MX" sz="3200" dirty="0"/>
              <a:t>Si la sumatorias de las fuerzas exteriores es 0, caso de una llave inglesa sobre una superficie lisa (el peso es igual a la normal) el centro de masa se mueve con velocidad constante.</a:t>
            </a:r>
            <a:endParaRPr lang="es-AR" sz="3200" dirty="0"/>
          </a:p>
        </p:txBody>
      </p:sp>
      <p:sp>
        <p:nvSpPr>
          <p:cNvPr id="7" name="5 CuadroTexto"/>
          <p:cNvSpPr txBox="1"/>
          <p:nvPr/>
        </p:nvSpPr>
        <p:spPr>
          <a:xfrm>
            <a:off x="0" y="728700"/>
            <a:ext cx="12191999" cy="107721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s-MX" sz="3200" dirty="0"/>
              <a:t>Si la sumatorias de las fuerzas exteriores es 0, el centro de masa está en equilibrio.</a:t>
            </a:r>
            <a:endParaRPr lang="es-AR" sz="3200" dirty="0"/>
          </a:p>
        </p:txBody>
      </p:sp>
      <p:graphicFrame>
        <p:nvGraphicFramePr>
          <p:cNvPr id="8" name="Object 3" descr="Pergamino"/>
          <p:cNvGraphicFramePr>
            <a:graphicFrameLocks noChangeAspect="1"/>
          </p:cNvGraphicFramePr>
          <p:nvPr>
            <p:extLst>
              <p:ext uri="{D42A27DB-BD31-4B8C-83A1-F6EECF244321}">
                <p14:modId xmlns:p14="http://schemas.microsoft.com/office/powerpoint/2010/main" val="3545591379"/>
              </p:ext>
            </p:extLst>
          </p:nvPr>
        </p:nvGraphicFramePr>
        <p:xfrm>
          <a:off x="1344076" y="2129513"/>
          <a:ext cx="5723426" cy="1059031"/>
        </p:xfrm>
        <a:graphic>
          <a:graphicData uri="http://schemas.openxmlformats.org/presentationml/2006/ole">
            <mc:AlternateContent xmlns:mc="http://schemas.openxmlformats.org/markup-compatibility/2006">
              <mc:Choice xmlns:v="urn:schemas-microsoft-com:vml" Requires="v">
                <p:oleObj spid="_x0000_s493614" name="Ecuación" r:id="rId5" imgW="2209680" imgH="393480" progId="Equation.3">
                  <p:embed/>
                </p:oleObj>
              </mc:Choice>
              <mc:Fallback>
                <p:oleObj name="Ecuación" r:id="rId5" imgW="2209680" imgH="39348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44076" y="2129513"/>
                        <a:ext cx="5723426" cy="1059031"/>
                      </a:xfrm>
                      <a:prstGeom prst="rect">
                        <a:avLst/>
                      </a:prstGeom>
                      <a:blipFill dpi="0" rotWithShape="0">
                        <a:blip r:embed="rId7"/>
                        <a:srcRect/>
                        <a:tile tx="0" ty="0" sx="100000" sy="100000" flip="none" algn="tl"/>
                      </a:blipFill>
                      <a:ln w="38100">
                        <a:solidFill>
                          <a:srgbClr val="000000"/>
                        </a:solidFill>
                        <a:miter lim="800000"/>
                        <a:headEnd/>
                        <a:tailEnd/>
                      </a:ln>
                    </p:spPr>
                  </p:pic>
                </p:oleObj>
              </mc:Fallback>
            </mc:AlternateContent>
          </a:graphicData>
        </a:graphic>
      </p:graphicFrame>
      <p:sp>
        <p:nvSpPr>
          <p:cNvPr id="9" name="5 Rectángulo"/>
          <p:cNvSpPr/>
          <p:nvPr/>
        </p:nvSpPr>
        <p:spPr>
          <a:xfrm>
            <a:off x="0" y="1"/>
            <a:ext cx="12192000" cy="523220"/>
          </a:xfrm>
          <a:prstGeom prst="rect">
            <a:avLst/>
          </a:prstGeom>
          <a:solidFill>
            <a:srgbClr val="FFFF00"/>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s-AR" sz="2800" dirty="0"/>
              <a:t>VELOCIDAD DEL CENTRO DE MASA Y CONSERVACIÓN DE P</a:t>
            </a:r>
          </a:p>
        </p:txBody>
      </p:sp>
      <p:cxnSp>
        <p:nvCxnSpPr>
          <p:cNvPr id="11" name="Conector recto 10"/>
          <p:cNvCxnSpPr/>
          <p:nvPr/>
        </p:nvCxnSpPr>
        <p:spPr>
          <a:xfrm>
            <a:off x="9408368" y="1805918"/>
            <a:ext cx="252028" cy="4753209"/>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12</a:t>
            </a:fld>
            <a:endParaRPr lang="es-ES"/>
          </a:p>
        </p:txBody>
      </p:sp>
      <p:sp>
        <p:nvSpPr>
          <p:cNvPr id="5" name="4 Rectángulo"/>
          <p:cNvSpPr/>
          <p:nvPr/>
        </p:nvSpPr>
        <p:spPr>
          <a:xfrm>
            <a:off x="479376" y="80629"/>
            <a:ext cx="11103024" cy="1569660"/>
          </a:xfrm>
          <a:prstGeom prst="rect">
            <a:avLst/>
          </a:prstGeom>
        </p:spPr>
        <p:txBody>
          <a:bodyPr wrap="square">
            <a:spAutoFit/>
          </a:bodyPr>
          <a:lstStyle/>
          <a:p>
            <a:pPr algn="just"/>
            <a:r>
              <a:rPr lang="es-AR" sz="2400" dirty="0"/>
              <a:t>Ej.: </a:t>
            </a:r>
            <a:r>
              <a:rPr lang="es-ES" sz="2400" dirty="0"/>
              <a:t>Una persona se encuentra parada sobre el extremo de un bote que flota sobre aguas tranquilas. En estas condiciones la fricción por viscosidad con el agua es despreciable. Analizar cómo se desplaza el bote cuando la persona camina hasta el otro extremo. </a:t>
            </a:r>
          </a:p>
          <a:p>
            <a:pPr algn="just"/>
            <a:r>
              <a:rPr lang="es-ES" sz="2400" dirty="0"/>
              <a:t>(http://www.geocities.ws/fisica1y2/fisica1/mecanica/pdf/5.SP.pdf)</a:t>
            </a:r>
            <a:endParaRPr lang="es-AR" sz="2400" dirty="0"/>
          </a:p>
        </p:txBody>
      </p:sp>
      <p:sp>
        <p:nvSpPr>
          <p:cNvPr id="9" name="CuadroTexto 8"/>
          <p:cNvSpPr txBox="1"/>
          <p:nvPr/>
        </p:nvSpPr>
        <p:spPr>
          <a:xfrm>
            <a:off x="8809608" y="2747427"/>
            <a:ext cx="3263056"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ES" sz="2400" dirty="0"/>
              <a:t>Si no hay F externa, la posición del CM del sistema no puede variar.</a:t>
            </a:r>
          </a:p>
        </p:txBody>
      </p:sp>
      <p:sp>
        <p:nvSpPr>
          <p:cNvPr id="13" name="CuadroTexto 12"/>
          <p:cNvSpPr txBox="1"/>
          <p:nvPr/>
        </p:nvSpPr>
        <p:spPr>
          <a:xfrm>
            <a:off x="5519936" y="5626322"/>
            <a:ext cx="539254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ES" sz="2400" dirty="0"/>
              <a:t>Si el </a:t>
            </a:r>
            <a:r>
              <a:rPr lang="es-ES" sz="2400" dirty="0" err="1"/>
              <a:t>r</a:t>
            </a:r>
            <a:r>
              <a:rPr lang="es-ES" sz="2400" baseline="-25000" dirty="0" err="1"/>
              <a:t>p</a:t>
            </a:r>
            <a:r>
              <a:rPr lang="es-ES" sz="2400" dirty="0"/>
              <a:t> disminuye, el </a:t>
            </a:r>
            <a:r>
              <a:rPr lang="es-ES" sz="2400" dirty="0" err="1"/>
              <a:t>r</a:t>
            </a:r>
            <a:r>
              <a:rPr lang="es-ES" sz="2400" baseline="-25000" dirty="0" err="1"/>
              <a:t>b</a:t>
            </a:r>
            <a:r>
              <a:rPr lang="es-ES" sz="2400" dirty="0"/>
              <a:t> debe aumentar de tal manera que </a:t>
            </a:r>
            <a:r>
              <a:rPr lang="es-ES" sz="2400" dirty="0" err="1"/>
              <a:t>r</a:t>
            </a:r>
            <a:r>
              <a:rPr lang="es-ES" sz="2400" baseline="-25000" dirty="0" err="1"/>
              <a:t>CM</a:t>
            </a:r>
            <a:r>
              <a:rPr lang="es-ES" sz="2400" dirty="0"/>
              <a:t> no se modifique. </a:t>
            </a:r>
          </a:p>
        </p:txBody>
      </p:sp>
      <mc:AlternateContent xmlns:mc="http://schemas.openxmlformats.org/markup-compatibility/2006" xmlns:a14="http://schemas.microsoft.com/office/drawing/2010/main">
        <mc:Choice Requires="a14">
          <p:sp>
            <p:nvSpPr>
              <p:cNvPr id="16" name="CuadroTexto 15"/>
              <p:cNvSpPr txBox="1"/>
              <p:nvPr/>
            </p:nvSpPr>
            <p:spPr>
              <a:xfrm>
                <a:off x="5519936" y="4725896"/>
                <a:ext cx="4940442" cy="55643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s-ES" sz="2800" i="1" smtClean="0">
                              <a:latin typeface="Cambria Math" panose="02040503050406030204" pitchFamily="18" charset="0"/>
                            </a:rPr>
                          </m:ctrlPr>
                        </m:sSubPr>
                        <m:e>
                          <m:acc>
                            <m:accPr>
                              <m:chr m:val="⃗"/>
                              <m:ctrlPr>
                                <a:rPr lang="es-ES" sz="2800" i="1" smtClean="0">
                                  <a:latin typeface="Cambria Math" panose="02040503050406030204" pitchFamily="18" charset="0"/>
                                </a:rPr>
                              </m:ctrlPr>
                            </m:accPr>
                            <m:e>
                              <m:r>
                                <a:rPr lang="es-ES" sz="2800" b="0" i="1" smtClean="0">
                                  <a:latin typeface="Cambria Math" panose="02040503050406030204" pitchFamily="18" charset="0"/>
                                </a:rPr>
                                <m:t> </m:t>
                              </m:r>
                              <m:r>
                                <a:rPr lang="es-ES" sz="2800" b="0" i="1" smtClean="0">
                                  <a:latin typeface="Cambria Math" panose="02040503050406030204" pitchFamily="18" charset="0"/>
                                </a:rPr>
                                <m:t>𝑟</m:t>
                              </m:r>
                            </m:e>
                          </m:acc>
                        </m:e>
                        <m:sub>
                          <m:r>
                            <a:rPr lang="es-ES" sz="2800" b="0" i="1" smtClean="0">
                              <a:latin typeface="Cambria Math" panose="02040503050406030204" pitchFamily="18" charset="0"/>
                            </a:rPr>
                            <m:t>𝐶𝑀</m:t>
                          </m:r>
                        </m:sub>
                      </m:sSub>
                      <m:sSub>
                        <m:sSubPr>
                          <m:ctrlPr>
                            <a:rPr lang="es-ES" sz="2800" i="1" smtClean="0">
                              <a:latin typeface="Cambria Math" panose="02040503050406030204" pitchFamily="18" charset="0"/>
                            </a:rPr>
                          </m:ctrlPr>
                        </m:sSubPr>
                        <m:e>
                          <m:r>
                            <a:rPr lang="es-ES" sz="2800" b="0" i="1" smtClean="0">
                              <a:latin typeface="Cambria Math" panose="02040503050406030204" pitchFamily="18" charset="0"/>
                            </a:rPr>
                            <m:t>𝑀</m:t>
                          </m:r>
                        </m:e>
                        <m:sub>
                          <m:r>
                            <a:rPr lang="es-ES" sz="2800" b="0" i="1" smtClean="0">
                              <a:latin typeface="Cambria Math" panose="02040503050406030204" pitchFamily="18" charset="0"/>
                            </a:rPr>
                            <m:t>𝑡𝑜𝑡𝑎𝑙</m:t>
                          </m:r>
                        </m:sub>
                      </m:sSub>
                      <m:r>
                        <a:rPr lang="es-ES" sz="2800" b="0" i="1" smtClean="0">
                          <a:latin typeface="Cambria Math" panose="02040503050406030204" pitchFamily="18" charset="0"/>
                        </a:rPr>
                        <m:t>=</m:t>
                      </m:r>
                      <m:sSub>
                        <m:sSubPr>
                          <m:ctrlPr>
                            <a:rPr lang="es-ES" sz="2800" b="0" i="1" smtClean="0">
                              <a:latin typeface="Cambria Math" panose="02040503050406030204" pitchFamily="18" charset="0"/>
                            </a:rPr>
                          </m:ctrlPr>
                        </m:sSubPr>
                        <m:e>
                          <m:r>
                            <a:rPr lang="es-ES" sz="2800" b="0" i="1" smtClean="0">
                              <a:latin typeface="Cambria Math" panose="02040503050406030204" pitchFamily="18" charset="0"/>
                            </a:rPr>
                            <m:t>𝑚</m:t>
                          </m:r>
                        </m:e>
                        <m:sub>
                          <m:r>
                            <a:rPr lang="es-ES" sz="2800" b="0" i="1" smtClean="0">
                              <a:latin typeface="Cambria Math" panose="02040503050406030204" pitchFamily="18" charset="0"/>
                            </a:rPr>
                            <m:t>𝑏</m:t>
                          </m:r>
                        </m:sub>
                      </m:sSub>
                      <m:sSub>
                        <m:sSubPr>
                          <m:ctrlPr>
                            <a:rPr lang="es-ES" sz="2800" i="1">
                              <a:latin typeface="Cambria Math" panose="02040503050406030204" pitchFamily="18" charset="0"/>
                            </a:rPr>
                          </m:ctrlPr>
                        </m:sSubPr>
                        <m:e>
                          <m:acc>
                            <m:accPr>
                              <m:chr m:val="⃗"/>
                              <m:ctrlPr>
                                <a:rPr lang="es-ES" sz="2800" i="1">
                                  <a:latin typeface="Cambria Math" panose="02040503050406030204" pitchFamily="18" charset="0"/>
                                </a:rPr>
                              </m:ctrlPr>
                            </m:accPr>
                            <m:e>
                              <m:r>
                                <a:rPr lang="es-ES" sz="2800" i="1">
                                  <a:latin typeface="Cambria Math" panose="02040503050406030204" pitchFamily="18" charset="0"/>
                                </a:rPr>
                                <m:t> </m:t>
                              </m:r>
                              <m:r>
                                <a:rPr lang="es-ES" sz="2800" i="1">
                                  <a:latin typeface="Cambria Math" panose="02040503050406030204" pitchFamily="18" charset="0"/>
                                </a:rPr>
                                <m:t>𝑟</m:t>
                              </m:r>
                            </m:e>
                          </m:acc>
                        </m:e>
                        <m:sub>
                          <m:r>
                            <a:rPr lang="es-ES" sz="2800" b="0" i="1" smtClean="0">
                              <a:latin typeface="Cambria Math" panose="02040503050406030204" pitchFamily="18" charset="0"/>
                            </a:rPr>
                            <m:t>𝑏</m:t>
                          </m:r>
                        </m:sub>
                      </m:sSub>
                      <m:r>
                        <a:rPr lang="es-ES" sz="2800" b="0" i="1" smtClean="0">
                          <a:latin typeface="Cambria Math" panose="02040503050406030204" pitchFamily="18" charset="0"/>
                        </a:rPr>
                        <m:t>+</m:t>
                      </m:r>
                      <m:sSub>
                        <m:sSubPr>
                          <m:ctrlPr>
                            <a:rPr lang="es-ES" sz="2800" i="1">
                              <a:latin typeface="Cambria Math" panose="02040503050406030204" pitchFamily="18" charset="0"/>
                            </a:rPr>
                          </m:ctrlPr>
                        </m:sSubPr>
                        <m:e>
                          <m:r>
                            <a:rPr lang="es-ES" sz="2800" i="1">
                              <a:latin typeface="Cambria Math" panose="02040503050406030204" pitchFamily="18" charset="0"/>
                            </a:rPr>
                            <m:t>𝑚</m:t>
                          </m:r>
                        </m:e>
                        <m:sub>
                          <m:r>
                            <a:rPr lang="es-ES" sz="2800" b="0" i="1" smtClean="0">
                              <a:latin typeface="Cambria Math" panose="02040503050406030204" pitchFamily="18" charset="0"/>
                            </a:rPr>
                            <m:t>𝑝</m:t>
                          </m:r>
                        </m:sub>
                      </m:sSub>
                      <m:sSub>
                        <m:sSubPr>
                          <m:ctrlPr>
                            <a:rPr lang="es-ES" sz="2800" i="1">
                              <a:latin typeface="Cambria Math" panose="02040503050406030204" pitchFamily="18" charset="0"/>
                            </a:rPr>
                          </m:ctrlPr>
                        </m:sSubPr>
                        <m:e>
                          <m:acc>
                            <m:accPr>
                              <m:chr m:val="⃗"/>
                              <m:ctrlPr>
                                <a:rPr lang="es-ES" sz="2800" i="1">
                                  <a:latin typeface="Cambria Math" panose="02040503050406030204" pitchFamily="18" charset="0"/>
                                </a:rPr>
                              </m:ctrlPr>
                            </m:accPr>
                            <m:e>
                              <m:r>
                                <a:rPr lang="es-ES" sz="2800" i="1">
                                  <a:latin typeface="Cambria Math" panose="02040503050406030204" pitchFamily="18" charset="0"/>
                                </a:rPr>
                                <m:t> </m:t>
                              </m:r>
                              <m:r>
                                <a:rPr lang="es-ES" sz="2800" i="1">
                                  <a:latin typeface="Cambria Math" panose="02040503050406030204" pitchFamily="18" charset="0"/>
                                </a:rPr>
                                <m:t>𝑟</m:t>
                              </m:r>
                            </m:e>
                          </m:acc>
                        </m:e>
                        <m:sub>
                          <m:r>
                            <a:rPr lang="es-ES" sz="2800" b="0" i="1" smtClean="0">
                              <a:latin typeface="Cambria Math" panose="02040503050406030204" pitchFamily="18" charset="0"/>
                            </a:rPr>
                            <m:t>𝑝</m:t>
                          </m:r>
                        </m:sub>
                      </m:sSub>
                    </m:oMath>
                  </m:oMathPara>
                </a14:m>
                <a:endParaRPr lang="es-ES" sz="2800" dirty="0"/>
              </a:p>
            </p:txBody>
          </p:sp>
        </mc:Choice>
        <mc:Fallback xmlns="">
          <p:sp>
            <p:nvSpPr>
              <p:cNvPr id="16" name="CuadroTexto 15"/>
              <p:cNvSpPr txBox="1">
                <a:spLocks noRot="1" noChangeAspect="1" noMove="1" noResize="1" noEditPoints="1" noAdjustHandles="1" noChangeArrowheads="1" noChangeShapeType="1" noTextEdit="1"/>
              </p:cNvSpPr>
              <p:nvPr/>
            </p:nvSpPr>
            <p:spPr>
              <a:xfrm>
                <a:off x="5519936" y="4725896"/>
                <a:ext cx="4940442" cy="556434"/>
              </a:xfrm>
              <a:prstGeom prst="rect">
                <a:avLst/>
              </a:prstGeom>
              <a:blipFill rotWithShape="0">
                <a:blip r:embed="rId5"/>
                <a:stretch>
                  <a:fillRect/>
                </a:stretch>
              </a:blipFill>
            </p:spPr>
            <p:txBody>
              <a:bodyPr/>
              <a:lstStyle/>
              <a:p>
                <a:r>
                  <a:rPr lang="es-ES">
                    <a:noFill/>
                  </a:rPr>
                  <a:t> </a:t>
                </a:r>
              </a:p>
            </p:txBody>
          </p:sp>
        </mc:Fallback>
      </mc:AlternateContent>
      <p:pic>
        <p:nvPicPr>
          <p:cNvPr id="17" name="Imagen 16"/>
          <p:cNvPicPr>
            <a:picLocks noChangeAspect="1"/>
          </p:cNvPicPr>
          <p:nvPr/>
        </p:nvPicPr>
        <p:blipFill>
          <a:blip r:embed="rId6"/>
          <a:stretch>
            <a:fillRect/>
          </a:stretch>
        </p:blipFill>
        <p:spPr>
          <a:xfrm>
            <a:off x="4419441" y="1796301"/>
            <a:ext cx="4156580" cy="717899"/>
          </a:xfrm>
          <a:prstGeom prst="rect">
            <a:avLst/>
          </a:prstGeom>
        </p:spPr>
      </p:pic>
      <p:pic>
        <p:nvPicPr>
          <p:cNvPr id="18" name="Imagen 17"/>
          <p:cNvPicPr>
            <a:picLocks noChangeAspect="1"/>
          </p:cNvPicPr>
          <p:nvPr/>
        </p:nvPicPr>
        <p:blipFill>
          <a:blip r:embed="rId7"/>
          <a:stretch>
            <a:fillRect/>
          </a:stretch>
        </p:blipFill>
        <p:spPr>
          <a:xfrm>
            <a:off x="4431922" y="2843575"/>
            <a:ext cx="4217805" cy="982861"/>
          </a:xfrm>
          <a:prstGeom prst="rect">
            <a:avLst/>
          </a:prstGeom>
        </p:spPr>
      </p:pic>
      <p:sp>
        <p:nvSpPr>
          <p:cNvPr id="58" name="1 Marcador de fecha"/>
          <p:cNvSpPr>
            <a:spLocks noGrp="1"/>
          </p:cNvSpPr>
          <p:nvPr>
            <p:ph type="dt" sz="half" idx="10"/>
          </p:nvPr>
        </p:nvSpPr>
        <p:spPr>
          <a:xfrm>
            <a:off x="609600" y="6265118"/>
            <a:ext cx="2844800" cy="476250"/>
          </a:xfrm>
        </p:spPr>
        <p:txBody>
          <a:bodyPr/>
          <a:lstStyle/>
          <a:p>
            <a:pPr>
              <a:defRPr/>
            </a:pPr>
            <a:endParaRPr lang="es-ES"/>
          </a:p>
        </p:txBody>
      </p:sp>
      <p:pic>
        <p:nvPicPr>
          <p:cNvPr id="59" name="Imagen 58"/>
          <p:cNvPicPr>
            <a:picLocks noChangeAspect="1"/>
          </p:cNvPicPr>
          <p:nvPr/>
        </p:nvPicPr>
        <p:blipFill>
          <a:blip r:embed="rId8"/>
          <a:stretch>
            <a:fillRect/>
          </a:stretch>
        </p:blipFill>
        <p:spPr>
          <a:xfrm>
            <a:off x="142714" y="1717203"/>
            <a:ext cx="3829050" cy="4972050"/>
          </a:xfrm>
          <a:prstGeom prst="rect">
            <a:avLst/>
          </a:prstGeom>
        </p:spPr>
      </p:pic>
      <p:cxnSp>
        <p:nvCxnSpPr>
          <p:cNvPr id="60" name="Conector recto de flecha 59"/>
          <p:cNvCxnSpPr/>
          <p:nvPr/>
        </p:nvCxnSpPr>
        <p:spPr>
          <a:xfrm flipH="1" flipV="1">
            <a:off x="2016787" y="3088853"/>
            <a:ext cx="116288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1" name="Conector recto de flecha 60"/>
          <p:cNvCxnSpPr/>
          <p:nvPr/>
        </p:nvCxnSpPr>
        <p:spPr>
          <a:xfrm flipH="1" flipV="1">
            <a:off x="1523492" y="3268873"/>
            <a:ext cx="166694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2" name="Conector recto 61"/>
          <p:cNvCxnSpPr/>
          <p:nvPr/>
        </p:nvCxnSpPr>
        <p:spPr>
          <a:xfrm>
            <a:off x="1548731" y="2892002"/>
            <a:ext cx="0" cy="570409"/>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63" name="CuadroTexto 62"/>
          <p:cNvSpPr txBox="1"/>
          <p:nvPr/>
        </p:nvSpPr>
        <p:spPr>
          <a:xfrm>
            <a:off x="2441263" y="2515991"/>
            <a:ext cx="644558" cy="369332"/>
          </a:xfrm>
          <a:prstGeom prst="rect">
            <a:avLst/>
          </a:prstGeom>
          <a:noFill/>
        </p:spPr>
        <p:txBody>
          <a:bodyPr wrap="square" rtlCol="0">
            <a:spAutoFit/>
          </a:bodyPr>
          <a:lstStyle/>
          <a:p>
            <a:r>
              <a:rPr lang="es-ES" i="1" dirty="0"/>
              <a:t>x</a:t>
            </a:r>
            <a:r>
              <a:rPr lang="es-ES" i="1" baseline="-25000" dirty="0"/>
              <a:t>1b</a:t>
            </a:r>
            <a:endParaRPr lang="es-ES" baseline="-25000" dirty="0"/>
          </a:p>
        </p:txBody>
      </p:sp>
      <p:sp>
        <p:nvSpPr>
          <p:cNvPr id="64" name="CuadroTexto 63"/>
          <p:cNvSpPr txBox="1"/>
          <p:nvPr/>
        </p:nvSpPr>
        <p:spPr>
          <a:xfrm>
            <a:off x="1309225" y="3183335"/>
            <a:ext cx="644558" cy="369332"/>
          </a:xfrm>
          <a:prstGeom prst="rect">
            <a:avLst/>
          </a:prstGeom>
          <a:noFill/>
        </p:spPr>
        <p:txBody>
          <a:bodyPr wrap="square" rtlCol="0">
            <a:spAutoFit/>
          </a:bodyPr>
          <a:lstStyle/>
          <a:p>
            <a:r>
              <a:rPr lang="es-ES" i="1" dirty="0"/>
              <a:t>x</a:t>
            </a:r>
            <a:r>
              <a:rPr lang="es-ES" i="1" baseline="-25000" dirty="0"/>
              <a:t>1p</a:t>
            </a:r>
            <a:endParaRPr lang="es-ES" baseline="-25000" dirty="0"/>
          </a:p>
        </p:txBody>
      </p:sp>
      <p:cxnSp>
        <p:nvCxnSpPr>
          <p:cNvPr id="65" name="Conector recto de flecha 64"/>
          <p:cNvCxnSpPr/>
          <p:nvPr/>
        </p:nvCxnSpPr>
        <p:spPr>
          <a:xfrm flipH="1" flipV="1">
            <a:off x="2489239" y="5128493"/>
            <a:ext cx="70120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6" name="Conector recto de flecha 65"/>
          <p:cNvCxnSpPr/>
          <p:nvPr/>
        </p:nvCxnSpPr>
        <p:spPr>
          <a:xfrm flipH="1" flipV="1">
            <a:off x="2011677" y="5481924"/>
            <a:ext cx="11700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Conector recto 66"/>
          <p:cNvCxnSpPr/>
          <p:nvPr/>
        </p:nvCxnSpPr>
        <p:spPr>
          <a:xfrm>
            <a:off x="1665127" y="5361011"/>
            <a:ext cx="0" cy="570409"/>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68" name="CuadroTexto 67"/>
          <p:cNvSpPr txBox="1"/>
          <p:nvPr/>
        </p:nvSpPr>
        <p:spPr>
          <a:xfrm>
            <a:off x="1478727" y="5340298"/>
            <a:ext cx="644558" cy="369332"/>
          </a:xfrm>
          <a:prstGeom prst="rect">
            <a:avLst/>
          </a:prstGeom>
          <a:noFill/>
        </p:spPr>
        <p:txBody>
          <a:bodyPr wrap="square" rtlCol="0">
            <a:spAutoFit/>
          </a:bodyPr>
          <a:lstStyle/>
          <a:p>
            <a:r>
              <a:rPr lang="es-ES" i="1" dirty="0" err="1"/>
              <a:t>x</a:t>
            </a:r>
            <a:r>
              <a:rPr lang="es-ES" i="1" baseline="-25000" dirty="0" err="1"/>
              <a:t>CM</a:t>
            </a:r>
            <a:endParaRPr lang="es-ES" baseline="-25000" dirty="0"/>
          </a:p>
        </p:txBody>
      </p:sp>
      <p:sp>
        <p:nvSpPr>
          <p:cNvPr id="69" name="CuadroTexto 68"/>
          <p:cNvSpPr txBox="1"/>
          <p:nvPr/>
        </p:nvSpPr>
        <p:spPr>
          <a:xfrm>
            <a:off x="2509154" y="5055822"/>
            <a:ext cx="644558" cy="369332"/>
          </a:xfrm>
          <a:prstGeom prst="rect">
            <a:avLst/>
          </a:prstGeom>
          <a:noFill/>
        </p:spPr>
        <p:txBody>
          <a:bodyPr wrap="square" rtlCol="0">
            <a:spAutoFit/>
          </a:bodyPr>
          <a:lstStyle/>
          <a:p>
            <a:r>
              <a:rPr lang="es-ES" i="1" dirty="0"/>
              <a:t>x</a:t>
            </a:r>
            <a:r>
              <a:rPr lang="es-ES" i="1" baseline="-25000" dirty="0"/>
              <a:t>2p</a:t>
            </a:r>
            <a:endParaRPr lang="es-ES" baseline="-25000" dirty="0"/>
          </a:p>
        </p:txBody>
      </p:sp>
      <p:cxnSp>
        <p:nvCxnSpPr>
          <p:cNvPr id="70" name="Conector recto 69"/>
          <p:cNvCxnSpPr/>
          <p:nvPr/>
        </p:nvCxnSpPr>
        <p:spPr>
          <a:xfrm>
            <a:off x="2484835" y="5006599"/>
            <a:ext cx="0" cy="570409"/>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1" name="Conector recto 70"/>
          <p:cNvCxnSpPr/>
          <p:nvPr/>
        </p:nvCxnSpPr>
        <p:spPr>
          <a:xfrm>
            <a:off x="3179676" y="1885401"/>
            <a:ext cx="0" cy="3760814"/>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72" name="Conector recto de flecha 71"/>
          <p:cNvCxnSpPr/>
          <p:nvPr/>
        </p:nvCxnSpPr>
        <p:spPr>
          <a:xfrm flipH="1" flipV="1">
            <a:off x="2243676" y="2908833"/>
            <a:ext cx="9360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3" name="CuadroTexto 72"/>
          <p:cNvSpPr txBox="1"/>
          <p:nvPr/>
        </p:nvSpPr>
        <p:spPr>
          <a:xfrm>
            <a:off x="1543253" y="2870425"/>
            <a:ext cx="644558" cy="369332"/>
          </a:xfrm>
          <a:prstGeom prst="rect">
            <a:avLst/>
          </a:prstGeom>
          <a:noFill/>
        </p:spPr>
        <p:txBody>
          <a:bodyPr wrap="square" rtlCol="0">
            <a:spAutoFit/>
          </a:bodyPr>
          <a:lstStyle/>
          <a:p>
            <a:r>
              <a:rPr lang="es-ES" i="1" dirty="0" err="1"/>
              <a:t>x</a:t>
            </a:r>
            <a:r>
              <a:rPr lang="es-ES" i="1" baseline="-25000" dirty="0" err="1"/>
              <a:t>CM</a:t>
            </a:r>
            <a:endParaRPr lang="es-ES" baseline="-25000" dirty="0"/>
          </a:p>
        </p:txBody>
      </p:sp>
      <p:cxnSp>
        <p:nvCxnSpPr>
          <p:cNvPr id="74" name="Conector recto de flecha 73"/>
          <p:cNvCxnSpPr/>
          <p:nvPr/>
        </p:nvCxnSpPr>
        <p:spPr>
          <a:xfrm flipH="1" flipV="1">
            <a:off x="1728787" y="5006599"/>
            <a:ext cx="145088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5" name="CuadroTexto 74"/>
          <p:cNvSpPr txBox="1"/>
          <p:nvPr/>
        </p:nvSpPr>
        <p:spPr>
          <a:xfrm>
            <a:off x="1387442" y="4595266"/>
            <a:ext cx="644558" cy="369332"/>
          </a:xfrm>
          <a:prstGeom prst="rect">
            <a:avLst/>
          </a:prstGeom>
          <a:noFill/>
        </p:spPr>
        <p:txBody>
          <a:bodyPr wrap="square" rtlCol="0">
            <a:spAutoFit/>
          </a:bodyPr>
          <a:lstStyle/>
          <a:p>
            <a:r>
              <a:rPr lang="es-ES" i="1" dirty="0"/>
              <a:t>x</a:t>
            </a:r>
            <a:r>
              <a:rPr lang="es-ES" i="1" baseline="-25000" dirty="0"/>
              <a:t>2b</a:t>
            </a:r>
            <a:endParaRPr lang="es-ES" baseline="-25000" dirty="0"/>
          </a:p>
        </p:txBody>
      </p:sp>
      <p:sp>
        <p:nvSpPr>
          <p:cNvPr id="76" name="CuadroTexto 75"/>
          <p:cNvSpPr txBox="1"/>
          <p:nvPr/>
        </p:nvSpPr>
        <p:spPr>
          <a:xfrm>
            <a:off x="2688550" y="1806447"/>
            <a:ext cx="644558" cy="369332"/>
          </a:xfrm>
          <a:prstGeom prst="rect">
            <a:avLst/>
          </a:prstGeom>
          <a:noFill/>
        </p:spPr>
        <p:txBody>
          <a:bodyPr wrap="square" rtlCol="0">
            <a:spAutoFit/>
          </a:bodyPr>
          <a:lstStyle/>
          <a:p>
            <a:r>
              <a:rPr lang="es-ES" i="1" dirty="0"/>
              <a:t>x</a:t>
            </a:r>
            <a:r>
              <a:rPr lang="es-ES" dirty="0"/>
              <a:t>=0</a:t>
            </a:r>
          </a:p>
        </p:txBody>
      </p:sp>
      <p:cxnSp>
        <p:nvCxnSpPr>
          <p:cNvPr id="77" name="Conector recto de flecha 76"/>
          <p:cNvCxnSpPr/>
          <p:nvPr/>
        </p:nvCxnSpPr>
        <p:spPr>
          <a:xfrm flipH="1" flipV="1">
            <a:off x="479376" y="1887931"/>
            <a:ext cx="285270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8" name="CuadroTexto 77"/>
          <p:cNvSpPr txBox="1"/>
          <p:nvPr/>
        </p:nvSpPr>
        <p:spPr>
          <a:xfrm>
            <a:off x="210259" y="1887931"/>
            <a:ext cx="644558" cy="369332"/>
          </a:xfrm>
          <a:prstGeom prst="rect">
            <a:avLst/>
          </a:prstGeom>
          <a:noFill/>
        </p:spPr>
        <p:txBody>
          <a:bodyPr wrap="square" rtlCol="0">
            <a:spAutoFit/>
          </a:bodyPr>
          <a:lstStyle/>
          <a:p>
            <a:r>
              <a:rPr lang="es-ES" i="1" dirty="0"/>
              <a:t>x</a:t>
            </a:r>
            <a:r>
              <a:rPr lang="es-ES" dirty="0"/>
              <a:t>(+)</a:t>
            </a:r>
          </a:p>
        </p:txBody>
      </p:sp>
    </p:spTree>
    <p:custDataLst>
      <p:tags r:id="rId1"/>
    </p:custDataLst>
    <p:extLst>
      <p:ext uri="{BB962C8B-B14F-4D97-AF65-F5344CB8AC3E}">
        <p14:creationId xmlns:p14="http://schemas.microsoft.com/office/powerpoint/2010/main" val="3263103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circle(in)">
                                      <p:cBhvr>
                                        <p:cTn id="10"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a:xfrm>
            <a:off x="9077859" y="6244183"/>
            <a:ext cx="2844800" cy="476250"/>
          </a:xfrm>
        </p:spPr>
        <p:txBody>
          <a:bodyPr/>
          <a:lstStyle/>
          <a:p>
            <a:pPr>
              <a:defRPr/>
            </a:pPr>
            <a:fld id="{5F1B4814-0942-4F00-BC30-B4E96089C97E}" type="slidenum">
              <a:rPr lang="es-ES" smtClean="0"/>
              <a:pPr>
                <a:defRPr/>
              </a:pPr>
              <a:t>13</a:t>
            </a:fld>
            <a:endParaRPr lang="es-ES"/>
          </a:p>
        </p:txBody>
      </p:sp>
      <mc:AlternateContent xmlns:mc="http://schemas.openxmlformats.org/markup-compatibility/2006" xmlns:a14="http://schemas.microsoft.com/office/drawing/2010/main">
        <mc:Choice Requires="a14">
          <p:sp>
            <p:nvSpPr>
              <p:cNvPr id="6" name="CuadroTexto 5"/>
              <p:cNvSpPr txBox="1"/>
              <p:nvPr/>
            </p:nvSpPr>
            <p:spPr>
              <a:xfrm>
                <a:off x="5146194" y="1751279"/>
                <a:ext cx="5913039" cy="49019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14:m>
                  <m:oMath xmlns:m="http://schemas.openxmlformats.org/officeDocument/2006/math">
                    <m:sSub>
                      <m:sSubPr>
                        <m:ctrlPr>
                          <a:rPr lang="es-ES" sz="2400" i="1" smtClean="0">
                            <a:latin typeface="Cambria Math" panose="02040503050406030204" pitchFamily="18" charset="0"/>
                          </a:rPr>
                        </m:ctrlPr>
                      </m:sSubPr>
                      <m:e>
                        <m:r>
                          <a:rPr lang="es-ES" sz="2400" b="0" i="1" smtClean="0">
                            <a:latin typeface="Cambria Math" panose="02040503050406030204" pitchFamily="18" charset="0"/>
                          </a:rPr>
                          <m:t>𝑥</m:t>
                        </m:r>
                      </m:e>
                      <m:sub>
                        <m:r>
                          <a:rPr lang="es-ES" sz="2400" i="1">
                            <a:latin typeface="Cambria Math" panose="02040503050406030204" pitchFamily="18" charset="0"/>
                          </a:rPr>
                          <m:t>𝐶𝑀</m:t>
                        </m:r>
                      </m:sub>
                    </m:sSub>
                    <m:sSub>
                      <m:sSubPr>
                        <m:ctrlPr>
                          <a:rPr lang="es-ES" sz="2400" i="1">
                            <a:latin typeface="Cambria Math" panose="02040503050406030204" pitchFamily="18" charset="0"/>
                          </a:rPr>
                        </m:ctrlPr>
                      </m:sSubPr>
                      <m:e>
                        <m:r>
                          <a:rPr lang="es-ES" sz="2400" i="1">
                            <a:latin typeface="Cambria Math" panose="02040503050406030204" pitchFamily="18" charset="0"/>
                          </a:rPr>
                          <m:t>𝑀</m:t>
                        </m:r>
                      </m:e>
                      <m:sub>
                        <m:r>
                          <a:rPr lang="es-ES" sz="2400" i="1">
                            <a:latin typeface="Cambria Math" panose="02040503050406030204" pitchFamily="18" charset="0"/>
                          </a:rPr>
                          <m:t>𝑡𝑜𝑡𝑎𝑙</m:t>
                        </m:r>
                      </m:sub>
                    </m:sSub>
                    <m:r>
                      <a:rPr lang="es-ES" sz="2000" b="0" i="1" smtClean="0">
                        <a:latin typeface="Cambria Math" panose="02040503050406030204" pitchFamily="18" charset="0"/>
                      </a:rPr>
                      <m:t>=</m:t>
                    </m:r>
                    <m:sSub>
                      <m:sSubPr>
                        <m:ctrlPr>
                          <a:rPr lang="es-ES" sz="2000" b="0" i="1" smtClean="0">
                            <a:latin typeface="Cambria Math" panose="02040503050406030204" pitchFamily="18" charset="0"/>
                          </a:rPr>
                        </m:ctrlPr>
                      </m:sSubPr>
                      <m:e>
                        <m:r>
                          <a:rPr lang="es-ES" sz="2000" b="0" i="1" smtClean="0">
                            <a:latin typeface="Cambria Math" panose="02040503050406030204" pitchFamily="18" charset="0"/>
                          </a:rPr>
                          <m:t>𝑚</m:t>
                        </m:r>
                      </m:e>
                      <m:sub>
                        <m:r>
                          <a:rPr lang="es-ES" sz="2000" b="0" i="1" smtClean="0">
                            <a:latin typeface="Cambria Math" panose="02040503050406030204" pitchFamily="18" charset="0"/>
                          </a:rPr>
                          <m:t>𝑏</m:t>
                        </m:r>
                      </m:sub>
                    </m:sSub>
                    <m:sSub>
                      <m:sSubPr>
                        <m:ctrlPr>
                          <a:rPr lang="es-ES" sz="2000" i="1">
                            <a:latin typeface="Cambria Math" panose="02040503050406030204" pitchFamily="18" charset="0"/>
                          </a:rPr>
                        </m:ctrlPr>
                      </m:sSubPr>
                      <m:e>
                        <m:r>
                          <a:rPr lang="es-ES" sz="2000" b="0" i="1" smtClean="0">
                            <a:latin typeface="Cambria Math" panose="02040503050406030204" pitchFamily="18" charset="0"/>
                          </a:rPr>
                          <m:t>𝑥</m:t>
                        </m:r>
                      </m:e>
                      <m:sub>
                        <m:r>
                          <a:rPr lang="es-ES" sz="2000" b="0" i="1" smtClean="0">
                            <a:latin typeface="Cambria Math" panose="02040503050406030204" pitchFamily="18" charset="0"/>
                          </a:rPr>
                          <m:t>1</m:t>
                        </m:r>
                        <m:r>
                          <a:rPr lang="es-ES" sz="2000" b="0" i="1" smtClean="0">
                            <a:latin typeface="Cambria Math" panose="02040503050406030204" pitchFamily="18" charset="0"/>
                          </a:rPr>
                          <m:t>𝑏</m:t>
                        </m:r>
                      </m:sub>
                    </m:sSub>
                    <m:r>
                      <a:rPr lang="es-ES" sz="2000" b="0" i="1" smtClean="0">
                        <a:latin typeface="Cambria Math" panose="02040503050406030204" pitchFamily="18" charset="0"/>
                      </a:rPr>
                      <m:t>+</m:t>
                    </m:r>
                    <m:sSub>
                      <m:sSubPr>
                        <m:ctrlPr>
                          <a:rPr lang="es-ES" sz="2000" i="1">
                            <a:latin typeface="Cambria Math" panose="02040503050406030204" pitchFamily="18" charset="0"/>
                          </a:rPr>
                        </m:ctrlPr>
                      </m:sSubPr>
                      <m:e>
                        <m:r>
                          <a:rPr lang="es-ES" sz="2000" i="1">
                            <a:latin typeface="Cambria Math" panose="02040503050406030204" pitchFamily="18" charset="0"/>
                          </a:rPr>
                          <m:t>𝑚</m:t>
                        </m:r>
                      </m:e>
                      <m:sub>
                        <m:r>
                          <a:rPr lang="es-ES" sz="2000" b="0" i="1" smtClean="0">
                            <a:latin typeface="Cambria Math" panose="02040503050406030204" pitchFamily="18" charset="0"/>
                          </a:rPr>
                          <m:t>𝑝</m:t>
                        </m:r>
                      </m:sub>
                    </m:sSub>
                    <m:sSub>
                      <m:sSubPr>
                        <m:ctrlPr>
                          <a:rPr lang="es-ES" sz="2000" i="1">
                            <a:latin typeface="Cambria Math" panose="02040503050406030204" pitchFamily="18" charset="0"/>
                          </a:rPr>
                        </m:ctrlPr>
                      </m:sSubPr>
                      <m:e>
                        <m:r>
                          <a:rPr lang="es-ES" sz="2000" b="0" i="1" smtClean="0">
                            <a:latin typeface="Cambria Math" panose="02040503050406030204" pitchFamily="18" charset="0"/>
                          </a:rPr>
                          <m:t>𝑥</m:t>
                        </m:r>
                      </m:e>
                      <m:sub>
                        <m:r>
                          <a:rPr lang="es-ES" sz="2000" b="0" i="1" smtClean="0">
                            <a:latin typeface="Cambria Math" panose="02040503050406030204" pitchFamily="18" charset="0"/>
                          </a:rPr>
                          <m:t>1</m:t>
                        </m:r>
                        <m:r>
                          <a:rPr lang="es-ES" sz="2000" b="0" i="1" smtClean="0">
                            <a:latin typeface="Cambria Math" panose="02040503050406030204" pitchFamily="18" charset="0"/>
                          </a:rPr>
                          <m:t>𝑝</m:t>
                        </m:r>
                      </m:sub>
                    </m:sSub>
                  </m:oMath>
                </a14:m>
                <a:r>
                  <a:rPr lang="es-ES" sz="2400" dirty="0"/>
                  <a:t>=</a:t>
                </a:r>
                <a14:m>
                  <m:oMath xmlns:m="http://schemas.openxmlformats.org/officeDocument/2006/math">
                    <m:sSub>
                      <m:sSubPr>
                        <m:ctrlPr>
                          <a:rPr lang="es-ES" sz="2400" i="1">
                            <a:latin typeface="Cambria Math" panose="02040503050406030204" pitchFamily="18" charset="0"/>
                          </a:rPr>
                        </m:ctrlPr>
                      </m:sSubPr>
                      <m:e>
                        <m:r>
                          <a:rPr lang="es-ES" sz="2400" i="1">
                            <a:latin typeface="Cambria Math" panose="02040503050406030204" pitchFamily="18" charset="0"/>
                          </a:rPr>
                          <m:t>𝑚</m:t>
                        </m:r>
                      </m:e>
                      <m:sub>
                        <m:r>
                          <a:rPr lang="es-ES" sz="2400" i="1">
                            <a:latin typeface="Cambria Math" panose="02040503050406030204" pitchFamily="18" charset="0"/>
                          </a:rPr>
                          <m:t>𝑏</m:t>
                        </m:r>
                      </m:sub>
                    </m:sSub>
                    <m:sSub>
                      <m:sSubPr>
                        <m:ctrlPr>
                          <a:rPr lang="es-ES" sz="2400" i="1">
                            <a:latin typeface="Cambria Math" panose="02040503050406030204" pitchFamily="18" charset="0"/>
                          </a:rPr>
                        </m:ctrlPr>
                      </m:sSubPr>
                      <m:e>
                        <m:r>
                          <a:rPr lang="es-ES" sz="2400" i="1">
                            <a:latin typeface="Cambria Math" panose="02040503050406030204" pitchFamily="18" charset="0"/>
                          </a:rPr>
                          <m:t>𝑥</m:t>
                        </m:r>
                      </m:e>
                      <m:sub>
                        <m:r>
                          <a:rPr lang="es-ES" sz="2400" b="0" i="1" smtClean="0">
                            <a:latin typeface="Cambria Math" panose="02040503050406030204" pitchFamily="18" charset="0"/>
                          </a:rPr>
                          <m:t>2</m:t>
                        </m:r>
                        <m:r>
                          <a:rPr lang="es-ES" sz="2400" i="1">
                            <a:latin typeface="Cambria Math" panose="02040503050406030204" pitchFamily="18" charset="0"/>
                          </a:rPr>
                          <m:t>𝑏</m:t>
                        </m:r>
                      </m:sub>
                    </m:sSub>
                    <m:r>
                      <a:rPr lang="es-ES" sz="2400" i="1">
                        <a:latin typeface="Cambria Math" panose="02040503050406030204" pitchFamily="18" charset="0"/>
                      </a:rPr>
                      <m:t>+</m:t>
                    </m:r>
                    <m:sSub>
                      <m:sSubPr>
                        <m:ctrlPr>
                          <a:rPr lang="es-ES" sz="2400" i="1">
                            <a:latin typeface="Cambria Math" panose="02040503050406030204" pitchFamily="18" charset="0"/>
                          </a:rPr>
                        </m:ctrlPr>
                      </m:sSubPr>
                      <m:e>
                        <m:r>
                          <a:rPr lang="es-ES" sz="2400" i="1">
                            <a:latin typeface="Cambria Math" panose="02040503050406030204" pitchFamily="18" charset="0"/>
                          </a:rPr>
                          <m:t>𝑚</m:t>
                        </m:r>
                      </m:e>
                      <m:sub>
                        <m:r>
                          <a:rPr lang="es-ES" sz="2400" i="1">
                            <a:latin typeface="Cambria Math" panose="02040503050406030204" pitchFamily="18" charset="0"/>
                          </a:rPr>
                          <m:t>𝑝</m:t>
                        </m:r>
                      </m:sub>
                    </m:sSub>
                    <m:sSub>
                      <m:sSubPr>
                        <m:ctrlPr>
                          <a:rPr lang="es-ES" sz="2400" i="1">
                            <a:latin typeface="Cambria Math" panose="02040503050406030204" pitchFamily="18" charset="0"/>
                          </a:rPr>
                        </m:ctrlPr>
                      </m:sSubPr>
                      <m:e>
                        <m:r>
                          <a:rPr lang="es-ES" sz="2400" i="1">
                            <a:latin typeface="Cambria Math" panose="02040503050406030204" pitchFamily="18" charset="0"/>
                          </a:rPr>
                          <m:t>𝑥</m:t>
                        </m:r>
                      </m:e>
                      <m:sub>
                        <m:r>
                          <a:rPr lang="es-ES" sz="2400" b="0" i="1" smtClean="0">
                            <a:latin typeface="Cambria Math" panose="02040503050406030204" pitchFamily="18" charset="0"/>
                          </a:rPr>
                          <m:t>2</m:t>
                        </m:r>
                        <m:r>
                          <a:rPr lang="es-ES" sz="2400" i="1">
                            <a:latin typeface="Cambria Math" panose="02040503050406030204" pitchFamily="18" charset="0"/>
                          </a:rPr>
                          <m:t>𝑝</m:t>
                        </m:r>
                      </m:sub>
                    </m:sSub>
                  </m:oMath>
                </a14:m>
                <a:endParaRPr lang="es-ES" sz="2400" dirty="0"/>
              </a:p>
            </p:txBody>
          </p:sp>
        </mc:Choice>
        <mc:Fallback xmlns="">
          <p:sp>
            <p:nvSpPr>
              <p:cNvPr id="6" name="CuadroTexto 5"/>
              <p:cNvSpPr txBox="1">
                <a:spLocks noRot="1" noChangeAspect="1" noMove="1" noResize="1" noEditPoints="1" noAdjustHandles="1" noChangeArrowheads="1" noChangeShapeType="1" noTextEdit="1"/>
              </p:cNvSpPr>
              <p:nvPr/>
            </p:nvSpPr>
            <p:spPr>
              <a:xfrm>
                <a:off x="5146194" y="1751279"/>
                <a:ext cx="5913039" cy="490199"/>
              </a:xfrm>
              <a:prstGeom prst="rect">
                <a:avLst/>
              </a:prstGeom>
              <a:blipFill rotWithShape="0">
                <a:blip r:embed="rId4"/>
                <a:stretch>
                  <a:fillRect t="-7059" b="-17647"/>
                </a:stretch>
              </a:blipFill>
            </p:spPr>
            <p:txBody>
              <a:bodyPr/>
              <a:lstStyle/>
              <a:p>
                <a:r>
                  <a:rPr lang="es-ES">
                    <a:noFill/>
                  </a:rPr>
                  <a:t> </a:t>
                </a:r>
              </a:p>
            </p:txBody>
          </p:sp>
        </mc:Fallback>
      </mc:AlternateContent>
      <p:sp>
        <p:nvSpPr>
          <p:cNvPr id="28" name="CuadroTexto 27"/>
          <p:cNvSpPr txBox="1"/>
          <p:nvPr/>
        </p:nvSpPr>
        <p:spPr>
          <a:xfrm>
            <a:off x="4007383" y="180603"/>
            <a:ext cx="7840467" cy="1384995"/>
          </a:xfrm>
          <a:prstGeom prst="rect">
            <a:avLst/>
          </a:prstGeom>
          <a:noFill/>
        </p:spPr>
        <p:txBody>
          <a:bodyPr wrap="square" rtlCol="0">
            <a:spAutoFit/>
          </a:bodyPr>
          <a:lstStyle/>
          <a:p>
            <a:r>
              <a:rPr lang="es-ES" sz="2800" dirty="0"/>
              <a:t>Si </a:t>
            </a:r>
            <a:r>
              <a:rPr lang="es-ES" sz="2800" i="1" dirty="0"/>
              <a:t>x</a:t>
            </a:r>
            <a:r>
              <a:rPr lang="es-ES" sz="2800" baseline="-25000" dirty="0"/>
              <a:t>1p</a:t>
            </a:r>
            <a:r>
              <a:rPr lang="es-ES" sz="2800" dirty="0"/>
              <a:t>= 6 m y caminó hasta quedar a </a:t>
            </a:r>
            <a:r>
              <a:rPr lang="es-ES" sz="2800" i="1" dirty="0">
                <a:sym typeface="Symbol" panose="05050102010706020507" pitchFamily="18" charset="2"/>
              </a:rPr>
              <a:t>x</a:t>
            </a:r>
            <a:r>
              <a:rPr lang="es-ES" sz="2800" baseline="-25000" dirty="0">
                <a:sym typeface="Symbol" panose="05050102010706020507" pitchFamily="18" charset="2"/>
              </a:rPr>
              <a:t>2p</a:t>
            </a:r>
            <a:r>
              <a:rPr lang="es-ES" sz="2800" dirty="0">
                <a:sym typeface="Symbol" panose="05050102010706020507" pitchFamily="18" charset="2"/>
              </a:rPr>
              <a:t>=</a:t>
            </a:r>
            <a:r>
              <a:rPr lang="es-ES" sz="2800" dirty="0"/>
              <a:t>2 m, y </a:t>
            </a:r>
            <a:r>
              <a:rPr lang="es-ES" sz="2800" i="1" dirty="0"/>
              <a:t>x</a:t>
            </a:r>
            <a:r>
              <a:rPr lang="es-ES" sz="2800" baseline="-25000" dirty="0"/>
              <a:t>1b</a:t>
            </a:r>
            <a:r>
              <a:rPr lang="es-ES" sz="2800" dirty="0"/>
              <a:t>= 3,5 m ¿cuánto se desplazó el bote? </a:t>
            </a:r>
            <a:r>
              <a:rPr lang="es-ES" sz="2800" dirty="0" err="1"/>
              <a:t>mp</a:t>
            </a:r>
            <a:r>
              <a:rPr lang="es-ES" sz="2800" dirty="0"/>
              <a:t>=60 kg, </a:t>
            </a:r>
            <a:r>
              <a:rPr lang="es-ES" sz="2800" dirty="0" err="1"/>
              <a:t>mb</a:t>
            </a:r>
            <a:r>
              <a:rPr lang="es-ES" sz="2800" dirty="0"/>
              <a:t>=100 kg. </a:t>
            </a:r>
          </a:p>
        </p:txBody>
      </p:sp>
      <p:sp>
        <p:nvSpPr>
          <p:cNvPr id="33" name="CuadroTexto 32"/>
          <p:cNvSpPr txBox="1"/>
          <p:nvPr/>
        </p:nvSpPr>
        <p:spPr>
          <a:xfrm>
            <a:off x="4185400" y="2520442"/>
            <a:ext cx="7634366" cy="954107"/>
          </a:xfrm>
          <a:prstGeom prst="rect">
            <a:avLst/>
          </a:prstGeom>
          <a:noFill/>
        </p:spPr>
        <p:txBody>
          <a:bodyPr wrap="square" rtlCol="0">
            <a:spAutoFit/>
          </a:bodyPr>
          <a:lstStyle/>
          <a:p>
            <a:r>
              <a:rPr lang="es-ES" sz="2800" dirty="0"/>
              <a:t>De aquí podemos determinar la posición final del centro de masa del bote:</a:t>
            </a:r>
          </a:p>
        </p:txBody>
      </p:sp>
      <p:sp>
        <p:nvSpPr>
          <p:cNvPr id="36" name="Elipse 35"/>
          <p:cNvSpPr/>
          <p:nvPr/>
        </p:nvSpPr>
        <p:spPr>
          <a:xfrm>
            <a:off x="9190233" y="1683549"/>
            <a:ext cx="432049" cy="62565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7" name="CuadroTexto 36"/>
          <p:cNvSpPr txBox="1"/>
          <p:nvPr/>
        </p:nvSpPr>
        <p:spPr>
          <a:xfrm>
            <a:off x="9442229" y="1426151"/>
            <a:ext cx="328269" cy="369332"/>
          </a:xfrm>
          <a:prstGeom prst="rect">
            <a:avLst/>
          </a:prstGeom>
          <a:noFill/>
        </p:spPr>
        <p:txBody>
          <a:bodyPr wrap="square" rtlCol="0">
            <a:spAutoFit/>
          </a:bodyPr>
          <a:lstStyle/>
          <a:p>
            <a:r>
              <a:rPr lang="es-ES" dirty="0"/>
              <a:t>?</a:t>
            </a:r>
          </a:p>
        </p:txBody>
      </p:sp>
      <p:sp>
        <p:nvSpPr>
          <p:cNvPr id="45" name="1 Marcador de fecha"/>
          <p:cNvSpPr>
            <a:spLocks noGrp="1"/>
          </p:cNvSpPr>
          <p:nvPr>
            <p:ph type="dt" sz="half" idx="10"/>
          </p:nvPr>
        </p:nvSpPr>
        <p:spPr>
          <a:xfrm>
            <a:off x="609600" y="5240611"/>
            <a:ext cx="2844800" cy="476250"/>
          </a:xfrm>
        </p:spPr>
        <p:txBody>
          <a:bodyPr/>
          <a:lstStyle/>
          <a:p>
            <a:pPr>
              <a:defRPr/>
            </a:pPr>
            <a:endParaRPr lang="es-ES"/>
          </a:p>
        </p:txBody>
      </p:sp>
      <p:pic>
        <p:nvPicPr>
          <p:cNvPr id="46" name="Imagen 45"/>
          <p:cNvPicPr>
            <a:picLocks noChangeAspect="1"/>
          </p:cNvPicPr>
          <p:nvPr/>
        </p:nvPicPr>
        <p:blipFill>
          <a:blip r:embed="rId5"/>
          <a:stretch>
            <a:fillRect/>
          </a:stretch>
        </p:blipFill>
        <p:spPr>
          <a:xfrm>
            <a:off x="142714" y="692696"/>
            <a:ext cx="3829050" cy="4972050"/>
          </a:xfrm>
          <a:prstGeom prst="rect">
            <a:avLst/>
          </a:prstGeom>
        </p:spPr>
      </p:pic>
      <p:cxnSp>
        <p:nvCxnSpPr>
          <p:cNvPr id="48" name="Conector recto de flecha 47"/>
          <p:cNvCxnSpPr/>
          <p:nvPr/>
        </p:nvCxnSpPr>
        <p:spPr>
          <a:xfrm flipH="1" flipV="1">
            <a:off x="2016787" y="2064346"/>
            <a:ext cx="116288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Conector recto de flecha 48"/>
          <p:cNvCxnSpPr/>
          <p:nvPr/>
        </p:nvCxnSpPr>
        <p:spPr>
          <a:xfrm flipH="1" flipV="1">
            <a:off x="1523492" y="2244366"/>
            <a:ext cx="166694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Conector recto 49"/>
          <p:cNvCxnSpPr/>
          <p:nvPr/>
        </p:nvCxnSpPr>
        <p:spPr>
          <a:xfrm>
            <a:off x="1548731" y="1867495"/>
            <a:ext cx="0" cy="570409"/>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51" name="CuadroTexto 50"/>
          <p:cNvSpPr txBox="1"/>
          <p:nvPr/>
        </p:nvSpPr>
        <p:spPr>
          <a:xfrm>
            <a:off x="2441263" y="1491484"/>
            <a:ext cx="644558" cy="369332"/>
          </a:xfrm>
          <a:prstGeom prst="rect">
            <a:avLst/>
          </a:prstGeom>
          <a:noFill/>
        </p:spPr>
        <p:txBody>
          <a:bodyPr wrap="square" rtlCol="0">
            <a:spAutoFit/>
          </a:bodyPr>
          <a:lstStyle/>
          <a:p>
            <a:r>
              <a:rPr lang="es-ES" i="1" dirty="0"/>
              <a:t>x</a:t>
            </a:r>
            <a:r>
              <a:rPr lang="es-ES" i="1" baseline="-25000" dirty="0"/>
              <a:t>1b</a:t>
            </a:r>
            <a:endParaRPr lang="es-ES" baseline="-25000" dirty="0"/>
          </a:p>
        </p:txBody>
      </p:sp>
      <p:sp>
        <p:nvSpPr>
          <p:cNvPr id="52" name="CuadroTexto 51"/>
          <p:cNvSpPr txBox="1"/>
          <p:nvPr/>
        </p:nvSpPr>
        <p:spPr>
          <a:xfrm>
            <a:off x="1309225" y="2158828"/>
            <a:ext cx="644558" cy="369332"/>
          </a:xfrm>
          <a:prstGeom prst="rect">
            <a:avLst/>
          </a:prstGeom>
          <a:noFill/>
        </p:spPr>
        <p:txBody>
          <a:bodyPr wrap="square" rtlCol="0">
            <a:spAutoFit/>
          </a:bodyPr>
          <a:lstStyle/>
          <a:p>
            <a:r>
              <a:rPr lang="es-ES" i="1" dirty="0"/>
              <a:t>x</a:t>
            </a:r>
            <a:r>
              <a:rPr lang="es-ES" i="1" baseline="-25000" dirty="0"/>
              <a:t>1p</a:t>
            </a:r>
            <a:endParaRPr lang="es-ES" baseline="-25000" dirty="0"/>
          </a:p>
        </p:txBody>
      </p:sp>
      <p:cxnSp>
        <p:nvCxnSpPr>
          <p:cNvPr id="53" name="Conector recto de flecha 52"/>
          <p:cNvCxnSpPr/>
          <p:nvPr/>
        </p:nvCxnSpPr>
        <p:spPr>
          <a:xfrm flipH="1" flipV="1">
            <a:off x="2489239" y="4103986"/>
            <a:ext cx="70120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Conector recto de flecha 53"/>
          <p:cNvCxnSpPr/>
          <p:nvPr/>
        </p:nvCxnSpPr>
        <p:spPr>
          <a:xfrm flipH="1" flipV="1">
            <a:off x="2011677" y="4457417"/>
            <a:ext cx="11700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Conector recto 54"/>
          <p:cNvCxnSpPr/>
          <p:nvPr/>
        </p:nvCxnSpPr>
        <p:spPr>
          <a:xfrm>
            <a:off x="1665127" y="4336504"/>
            <a:ext cx="0" cy="570409"/>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56" name="CuadroTexto 55"/>
          <p:cNvSpPr txBox="1"/>
          <p:nvPr/>
        </p:nvSpPr>
        <p:spPr>
          <a:xfrm>
            <a:off x="1478727" y="4315791"/>
            <a:ext cx="644558" cy="369332"/>
          </a:xfrm>
          <a:prstGeom prst="rect">
            <a:avLst/>
          </a:prstGeom>
          <a:noFill/>
        </p:spPr>
        <p:txBody>
          <a:bodyPr wrap="square" rtlCol="0">
            <a:spAutoFit/>
          </a:bodyPr>
          <a:lstStyle/>
          <a:p>
            <a:r>
              <a:rPr lang="es-ES" i="1" dirty="0" err="1"/>
              <a:t>x</a:t>
            </a:r>
            <a:r>
              <a:rPr lang="es-ES" i="1" baseline="-25000" dirty="0" err="1"/>
              <a:t>CM</a:t>
            </a:r>
            <a:endParaRPr lang="es-ES" baseline="-25000" dirty="0"/>
          </a:p>
        </p:txBody>
      </p:sp>
      <p:sp>
        <p:nvSpPr>
          <p:cNvPr id="57" name="CuadroTexto 56"/>
          <p:cNvSpPr txBox="1"/>
          <p:nvPr/>
        </p:nvSpPr>
        <p:spPr>
          <a:xfrm>
            <a:off x="2509154" y="4031315"/>
            <a:ext cx="644558" cy="369332"/>
          </a:xfrm>
          <a:prstGeom prst="rect">
            <a:avLst/>
          </a:prstGeom>
          <a:noFill/>
        </p:spPr>
        <p:txBody>
          <a:bodyPr wrap="square" rtlCol="0">
            <a:spAutoFit/>
          </a:bodyPr>
          <a:lstStyle/>
          <a:p>
            <a:r>
              <a:rPr lang="es-ES" i="1" dirty="0"/>
              <a:t>x</a:t>
            </a:r>
            <a:r>
              <a:rPr lang="es-ES" i="1" baseline="-25000" dirty="0"/>
              <a:t>2p</a:t>
            </a:r>
            <a:endParaRPr lang="es-ES" baseline="-25000" dirty="0"/>
          </a:p>
        </p:txBody>
      </p:sp>
      <p:cxnSp>
        <p:nvCxnSpPr>
          <p:cNvPr id="58" name="Conector recto 57"/>
          <p:cNvCxnSpPr/>
          <p:nvPr/>
        </p:nvCxnSpPr>
        <p:spPr>
          <a:xfrm>
            <a:off x="2484835" y="3982092"/>
            <a:ext cx="0" cy="570409"/>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9" name="Conector recto 58"/>
          <p:cNvCxnSpPr/>
          <p:nvPr/>
        </p:nvCxnSpPr>
        <p:spPr>
          <a:xfrm>
            <a:off x="3179676" y="860894"/>
            <a:ext cx="0" cy="3760814"/>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0" name="Conector recto de flecha 59"/>
          <p:cNvCxnSpPr/>
          <p:nvPr/>
        </p:nvCxnSpPr>
        <p:spPr>
          <a:xfrm flipH="1" flipV="1">
            <a:off x="2243676" y="1884326"/>
            <a:ext cx="9360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1" name="CuadroTexto 60"/>
          <p:cNvSpPr txBox="1"/>
          <p:nvPr/>
        </p:nvSpPr>
        <p:spPr>
          <a:xfrm>
            <a:off x="1543253" y="1845918"/>
            <a:ext cx="644558" cy="369332"/>
          </a:xfrm>
          <a:prstGeom prst="rect">
            <a:avLst/>
          </a:prstGeom>
          <a:noFill/>
        </p:spPr>
        <p:txBody>
          <a:bodyPr wrap="square" rtlCol="0">
            <a:spAutoFit/>
          </a:bodyPr>
          <a:lstStyle/>
          <a:p>
            <a:r>
              <a:rPr lang="es-ES" i="1" dirty="0" err="1"/>
              <a:t>x</a:t>
            </a:r>
            <a:r>
              <a:rPr lang="es-ES" i="1" baseline="-25000" dirty="0" err="1"/>
              <a:t>CM</a:t>
            </a:r>
            <a:endParaRPr lang="es-ES" baseline="-25000" dirty="0"/>
          </a:p>
        </p:txBody>
      </p:sp>
      <p:cxnSp>
        <p:nvCxnSpPr>
          <p:cNvPr id="62" name="Conector recto de flecha 61"/>
          <p:cNvCxnSpPr/>
          <p:nvPr/>
        </p:nvCxnSpPr>
        <p:spPr>
          <a:xfrm flipH="1" flipV="1">
            <a:off x="1728787" y="3982092"/>
            <a:ext cx="145088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3" name="CuadroTexto 62"/>
          <p:cNvSpPr txBox="1"/>
          <p:nvPr/>
        </p:nvSpPr>
        <p:spPr>
          <a:xfrm>
            <a:off x="1387442" y="3570759"/>
            <a:ext cx="644558" cy="369332"/>
          </a:xfrm>
          <a:prstGeom prst="rect">
            <a:avLst/>
          </a:prstGeom>
          <a:noFill/>
        </p:spPr>
        <p:txBody>
          <a:bodyPr wrap="square" rtlCol="0">
            <a:spAutoFit/>
          </a:bodyPr>
          <a:lstStyle/>
          <a:p>
            <a:r>
              <a:rPr lang="es-ES" i="1" dirty="0"/>
              <a:t>x</a:t>
            </a:r>
            <a:r>
              <a:rPr lang="es-ES" i="1" baseline="-25000" dirty="0"/>
              <a:t>2b</a:t>
            </a:r>
            <a:endParaRPr lang="es-ES" baseline="-25000" dirty="0"/>
          </a:p>
        </p:txBody>
      </p:sp>
      <p:sp>
        <p:nvSpPr>
          <p:cNvPr id="64" name="CuadroTexto 63"/>
          <p:cNvSpPr txBox="1"/>
          <p:nvPr/>
        </p:nvSpPr>
        <p:spPr>
          <a:xfrm>
            <a:off x="2688550" y="781940"/>
            <a:ext cx="644558" cy="369332"/>
          </a:xfrm>
          <a:prstGeom prst="rect">
            <a:avLst/>
          </a:prstGeom>
          <a:noFill/>
        </p:spPr>
        <p:txBody>
          <a:bodyPr wrap="square" rtlCol="0">
            <a:spAutoFit/>
          </a:bodyPr>
          <a:lstStyle/>
          <a:p>
            <a:r>
              <a:rPr lang="es-ES" i="1" dirty="0"/>
              <a:t>x</a:t>
            </a:r>
            <a:r>
              <a:rPr lang="es-ES" dirty="0"/>
              <a:t>=0</a:t>
            </a:r>
          </a:p>
        </p:txBody>
      </p:sp>
      <p:cxnSp>
        <p:nvCxnSpPr>
          <p:cNvPr id="65" name="Conector recto de flecha 64"/>
          <p:cNvCxnSpPr/>
          <p:nvPr/>
        </p:nvCxnSpPr>
        <p:spPr>
          <a:xfrm flipH="1" flipV="1">
            <a:off x="479376" y="863424"/>
            <a:ext cx="285270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6" name="CuadroTexto 65"/>
          <p:cNvSpPr txBox="1"/>
          <p:nvPr/>
        </p:nvSpPr>
        <p:spPr>
          <a:xfrm>
            <a:off x="210259" y="863424"/>
            <a:ext cx="644558" cy="369332"/>
          </a:xfrm>
          <a:prstGeom prst="rect">
            <a:avLst/>
          </a:prstGeom>
          <a:noFill/>
        </p:spPr>
        <p:txBody>
          <a:bodyPr wrap="square" rtlCol="0">
            <a:spAutoFit/>
          </a:bodyPr>
          <a:lstStyle/>
          <a:p>
            <a:r>
              <a:rPr lang="es-ES" i="1" dirty="0"/>
              <a:t>x</a:t>
            </a:r>
            <a:r>
              <a:rPr lang="es-ES" dirty="0"/>
              <a:t>(+)</a:t>
            </a:r>
          </a:p>
        </p:txBody>
      </p:sp>
      <mc:AlternateContent xmlns:mc="http://schemas.openxmlformats.org/markup-compatibility/2006" xmlns:a14="http://schemas.microsoft.com/office/drawing/2010/main">
        <mc:Choice Requires="a14">
          <p:sp>
            <p:nvSpPr>
              <p:cNvPr id="68" name="CuadroTexto 67"/>
              <p:cNvSpPr txBox="1"/>
              <p:nvPr/>
            </p:nvSpPr>
            <p:spPr>
              <a:xfrm>
                <a:off x="5101369" y="3562648"/>
                <a:ext cx="5913039" cy="65928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s-ES" sz="2000" i="1" smtClean="0">
                              <a:latin typeface="Cambria Math" panose="02040503050406030204" pitchFamily="18" charset="0"/>
                            </a:rPr>
                          </m:ctrlPr>
                        </m:sSubPr>
                        <m:e>
                          <m:r>
                            <a:rPr lang="es-ES" sz="2000" b="0" i="1" smtClean="0">
                              <a:latin typeface="Cambria Math" panose="02040503050406030204" pitchFamily="18" charset="0"/>
                            </a:rPr>
                            <m:t>𝑥</m:t>
                          </m:r>
                        </m:e>
                        <m:sub>
                          <m:r>
                            <a:rPr lang="es-ES" sz="2000" b="0" i="1" smtClean="0">
                              <a:latin typeface="Cambria Math" panose="02040503050406030204" pitchFamily="18" charset="0"/>
                            </a:rPr>
                            <m:t>2</m:t>
                          </m:r>
                          <m:r>
                            <a:rPr lang="es-ES" sz="2000" b="0" i="1" smtClean="0">
                              <a:latin typeface="Cambria Math" panose="02040503050406030204" pitchFamily="18" charset="0"/>
                            </a:rPr>
                            <m:t>𝑏</m:t>
                          </m:r>
                        </m:sub>
                      </m:sSub>
                      <m:r>
                        <a:rPr lang="es-ES" sz="2000" b="0" i="1" smtClean="0">
                          <a:latin typeface="Cambria Math" panose="02040503050406030204" pitchFamily="18" charset="0"/>
                        </a:rPr>
                        <m:t>=</m:t>
                      </m:r>
                      <m:f>
                        <m:fPr>
                          <m:ctrlPr>
                            <a:rPr lang="es-ES" sz="2000" b="0" i="1" smtClean="0">
                              <a:latin typeface="Cambria Math" panose="02040503050406030204" pitchFamily="18" charset="0"/>
                            </a:rPr>
                          </m:ctrlPr>
                        </m:fPr>
                        <m:num>
                          <m:sSub>
                            <m:sSubPr>
                              <m:ctrlPr>
                                <a:rPr lang="es-ES" sz="2000" i="1">
                                  <a:latin typeface="Cambria Math" panose="02040503050406030204" pitchFamily="18" charset="0"/>
                                </a:rPr>
                              </m:ctrlPr>
                            </m:sSubPr>
                            <m:e>
                              <m:r>
                                <a:rPr lang="es-ES" sz="2000" i="1">
                                  <a:latin typeface="Cambria Math" panose="02040503050406030204" pitchFamily="18" charset="0"/>
                                </a:rPr>
                                <m:t>𝑚</m:t>
                              </m:r>
                            </m:e>
                            <m:sub>
                              <m:r>
                                <a:rPr lang="es-ES" sz="2000" i="1">
                                  <a:latin typeface="Cambria Math" panose="02040503050406030204" pitchFamily="18" charset="0"/>
                                </a:rPr>
                                <m:t>𝑏</m:t>
                              </m:r>
                            </m:sub>
                          </m:sSub>
                          <m:sSub>
                            <m:sSubPr>
                              <m:ctrlPr>
                                <a:rPr lang="es-ES" sz="2000" i="1">
                                  <a:latin typeface="Cambria Math" panose="02040503050406030204" pitchFamily="18" charset="0"/>
                                </a:rPr>
                              </m:ctrlPr>
                            </m:sSubPr>
                            <m:e>
                              <m:r>
                                <a:rPr lang="es-ES" sz="2000" i="1">
                                  <a:latin typeface="Cambria Math" panose="02040503050406030204" pitchFamily="18" charset="0"/>
                                </a:rPr>
                                <m:t>𝑥</m:t>
                              </m:r>
                            </m:e>
                            <m:sub>
                              <m:r>
                                <a:rPr lang="es-ES" sz="2000" i="1">
                                  <a:latin typeface="Cambria Math" panose="02040503050406030204" pitchFamily="18" charset="0"/>
                                </a:rPr>
                                <m:t>1</m:t>
                              </m:r>
                              <m:r>
                                <a:rPr lang="es-ES" sz="2000" i="1">
                                  <a:latin typeface="Cambria Math" panose="02040503050406030204" pitchFamily="18" charset="0"/>
                                </a:rPr>
                                <m:t>𝑏</m:t>
                              </m:r>
                            </m:sub>
                          </m:sSub>
                          <m:r>
                            <a:rPr lang="es-ES" sz="2000" i="1">
                              <a:latin typeface="Cambria Math" panose="02040503050406030204" pitchFamily="18" charset="0"/>
                            </a:rPr>
                            <m:t>+</m:t>
                          </m:r>
                          <m:sSub>
                            <m:sSubPr>
                              <m:ctrlPr>
                                <a:rPr lang="es-ES" sz="2000" i="1">
                                  <a:latin typeface="Cambria Math" panose="02040503050406030204" pitchFamily="18" charset="0"/>
                                </a:rPr>
                              </m:ctrlPr>
                            </m:sSubPr>
                            <m:e>
                              <m:r>
                                <a:rPr lang="es-ES" sz="2000" i="1">
                                  <a:latin typeface="Cambria Math" panose="02040503050406030204" pitchFamily="18" charset="0"/>
                                </a:rPr>
                                <m:t>𝑚</m:t>
                              </m:r>
                            </m:e>
                            <m:sub>
                              <m:r>
                                <a:rPr lang="es-ES" sz="2000" i="1">
                                  <a:latin typeface="Cambria Math" panose="02040503050406030204" pitchFamily="18" charset="0"/>
                                </a:rPr>
                                <m:t>𝑝</m:t>
                              </m:r>
                            </m:sub>
                          </m:sSub>
                          <m:sSub>
                            <m:sSubPr>
                              <m:ctrlPr>
                                <a:rPr lang="es-ES" sz="2000" i="1">
                                  <a:latin typeface="Cambria Math" panose="02040503050406030204" pitchFamily="18" charset="0"/>
                                </a:rPr>
                              </m:ctrlPr>
                            </m:sSubPr>
                            <m:e>
                              <m:r>
                                <a:rPr lang="es-ES" sz="2000" i="1">
                                  <a:latin typeface="Cambria Math" panose="02040503050406030204" pitchFamily="18" charset="0"/>
                                </a:rPr>
                                <m:t>𝑥</m:t>
                              </m:r>
                            </m:e>
                            <m:sub>
                              <m:r>
                                <a:rPr lang="es-ES" sz="2000" i="1">
                                  <a:latin typeface="Cambria Math" panose="02040503050406030204" pitchFamily="18" charset="0"/>
                                </a:rPr>
                                <m:t>1</m:t>
                              </m:r>
                              <m:r>
                                <a:rPr lang="es-ES" sz="2000" i="1">
                                  <a:latin typeface="Cambria Math" panose="02040503050406030204" pitchFamily="18" charset="0"/>
                                </a:rPr>
                                <m:t>𝑝</m:t>
                              </m:r>
                            </m:sub>
                          </m:sSub>
                          <m:r>
                            <a:rPr lang="es-ES" sz="2000" b="0" i="1" smtClean="0">
                              <a:latin typeface="Cambria Math" panose="02040503050406030204" pitchFamily="18" charset="0"/>
                            </a:rPr>
                            <m:t>−</m:t>
                          </m:r>
                          <m:sSub>
                            <m:sSubPr>
                              <m:ctrlPr>
                                <a:rPr lang="es-ES" sz="2000" i="1">
                                  <a:latin typeface="Cambria Math" panose="02040503050406030204" pitchFamily="18" charset="0"/>
                                </a:rPr>
                              </m:ctrlPr>
                            </m:sSubPr>
                            <m:e>
                              <m:r>
                                <a:rPr lang="es-ES" sz="2000" i="1">
                                  <a:latin typeface="Cambria Math" panose="02040503050406030204" pitchFamily="18" charset="0"/>
                                </a:rPr>
                                <m:t>𝑚</m:t>
                              </m:r>
                            </m:e>
                            <m:sub>
                              <m:r>
                                <a:rPr lang="es-ES" sz="2000" i="1">
                                  <a:latin typeface="Cambria Math" panose="02040503050406030204" pitchFamily="18" charset="0"/>
                                </a:rPr>
                                <m:t>𝑝</m:t>
                              </m:r>
                            </m:sub>
                          </m:sSub>
                          <m:sSub>
                            <m:sSubPr>
                              <m:ctrlPr>
                                <a:rPr lang="es-ES" sz="2000" i="1">
                                  <a:latin typeface="Cambria Math" panose="02040503050406030204" pitchFamily="18" charset="0"/>
                                </a:rPr>
                              </m:ctrlPr>
                            </m:sSubPr>
                            <m:e>
                              <m:r>
                                <a:rPr lang="es-ES" sz="2000" i="1">
                                  <a:latin typeface="Cambria Math" panose="02040503050406030204" pitchFamily="18" charset="0"/>
                                </a:rPr>
                                <m:t>𝑥</m:t>
                              </m:r>
                            </m:e>
                            <m:sub>
                              <m:r>
                                <a:rPr lang="es-ES" sz="2000" i="1">
                                  <a:latin typeface="Cambria Math" panose="02040503050406030204" pitchFamily="18" charset="0"/>
                                </a:rPr>
                                <m:t>2</m:t>
                              </m:r>
                              <m:r>
                                <a:rPr lang="es-ES" sz="2000" i="1">
                                  <a:latin typeface="Cambria Math" panose="02040503050406030204" pitchFamily="18" charset="0"/>
                                </a:rPr>
                                <m:t>𝑝</m:t>
                              </m:r>
                            </m:sub>
                          </m:sSub>
                        </m:num>
                        <m:den>
                          <m:r>
                            <a:rPr lang="es-ES" sz="2000" b="0" i="1" smtClean="0">
                              <a:latin typeface="Cambria Math" panose="02040503050406030204" pitchFamily="18" charset="0"/>
                            </a:rPr>
                            <m:t>𝑚𝑏</m:t>
                          </m:r>
                        </m:den>
                      </m:f>
                      <m:r>
                        <a:rPr lang="es-ES" sz="2000" b="0" i="0" smtClean="0">
                          <a:latin typeface="Cambria Math" panose="02040503050406030204" pitchFamily="18" charset="0"/>
                        </a:rPr>
                        <m:t>=5,9</m:t>
                      </m:r>
                      <m:r>
                        <m:rPr>
                          <m:sty m:val="p"/>
                        </m:rPr>
                        <a:rPr lang="es-ES" sz="2000" b="0" i="0" smtClean="0">
                          <a:latin typeface="Cambria Math" panose="02040503050406030204" pitchFamily="18" charset="0"/>
                        </a:rPr>
                        <m:t>m</m:t>
                      </m:r>
                    </m:oMath>
                  </m:oMathPara>
                </a14:m>
                <a:endParaRPr lang="es-ES" sz="2400" dirty="0"/>
              </a:p>
            </p:txBody>
          </p:sp>
        </mc:Choice>
        <mc:Fallback xmlns="">
          <p:sp>
            <p:nvSpPr>
              <p:cNvPr id="68" name="CuadroTexto 67"/>
              <p:cNvSpPr txBox="1">
                <a:spLocks noRot="1" noChangeAspect="1" noMove="1" noResize="1" noEditPoints="1" noAdjustHandles="1" noChangeArrowheads="1" noChangeShapeType="1" noTextEdit="1"/>
              </p:cNvSpPr>
              <p:nvPr/>
            </p:nvSpPr>
            <p:spPr>
              <a:xfrm>
                <a:off x="5101369" y="3562648"/>
                <a:ext cx="5913039" cy="659283"/>
              </a:xfrm>
              <a:prstGeom prst="rect">
                <a:avLst/>
              </a:prstGeom>
              <a:blipFill rotWithShape="0">
                <a:blip r:embed="rId6"/>
                <a:stretch>
                  <a:fillRect/>
                </a:stretch>
              </a:blipFill>
            </p:spPr>
            <p:txBody>
              <a:bodyPr/>
              <a:lstStyle/>
              <a:p>
                <a:r>
                  <a:rPr lang="es-ES">
                    <a:noFill/>
                  </a:rPr>
                  <a:t> </a:t>
                </a:r>
              </a:p>
            </p:txBody>
          </p:sp>
        </mc:Fallback>
      </mc:AlternateContent>
      <p:sp>
        <p:nvSpPr>
          <p:cNvPr id="70" name="CuadroTexto 69"/>
          <p:cNvSpPr txBox="1"/>
          <p:nvPr/>
        </p:nvSpPr>
        <p:spPr>
          <a:xfrm>
            <a:off x="4117685" y="4457417"/>
            <a:ext cx="7634366" cy="1384995"/>
          </a:xfrm>
          <a:prstGeom prst="rect">
            <a:avLst/>
          </a:prstGeom>
          <a:noFill/>
        </p:spPr>
        <p:txBody>
          <a:bodyPr wrap="square" rtlCol="0">
            <a:spAutoFit/>
          </a:bodyPr>
          <a:lstStyle/>
          <a:p>
            <a:pPr algn="ctr"/>
            <a:r>
              <a:rPr lang="es-ES" sz="2800" dirty="0"/>
              <a:t>Desplazamiento del bote: </a:t>
            </a:r>
          </a:p>
          <a:p>
            <a:pPr algn="ctr"/>
            <a:r>
              <a:rPr lang="es-ES" sz="2800" dirty="0"/>
              <a:t> </a:t>
            </a:r>
          </a:p>
          <a:p>
            <a:pPr algn="ctr"/>
            <a:r>
              <a:rPr lang="es-ES" sz="2800" dirty="0">
                <a:sym typeface="Symbol" panose="05050102010706020507" pitchFamily="18" charset="2"/>
              </a:rPr>
              <a:t></a:t>
            </a:r>
            <a:r>
              <a:rPr lang="es-ES" sz="2800" i="1" dirty="0">
                <a:sym typeface="Symbol" panose="05050102010706020507" pitchFamily="18" charset="2"/>
              </a:rPr>
              <a:t>x</a:t>
            </a:r>
            <a:r>
              <a:rPr lang="es-ES" sz="2800" dirty="0">
                <a:sym typeface="Symbol" panose="05050102010706020507" pitchFamily="18" charset="2"/>
              </a:rPr>
              <a:t>=5,9m-3,5m=2,4m</a:t>
            </a:r>
            <a:endParaRPr lang="es-ES" sz="2800" dirty="0"/>
          </a:p>
        </p:txBody>
      </p:sp>
    </p:spTree>
    <p:extLst>
      <p:ext uri="{BB962C8B-B14F-4D97-AF65-F5344CB8AC3E}">
        <p14:creationId xmlns:p14="http://schemas.microsoft.com/office/powerpoint/2010/main" val="17495165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14</a:t>
            </a:fld>
            <a:endParaRPr lang="es-ES"/>
          </a:p>
        </p:txBody>
      </p:sp>
      <p:sp>
        <p:nvSpPr>
          <p:cNvPr id="5" name="4 CuadroTexto"/>
          <p:cNvSpPr txBox="1"/>
          <p:nvPr/>
        </p:nvSpPr>
        <p:spPr>
          <a:xfrm>
            <a:off x="0" y="1088740"/>
            <a:ext cx="12192000" cy="3539430"/>
          </a:xfrm>
          <a:prstGeom prst="rect">
            <a:avLst/>
          </a:prstGeom>
          <a:noFill/>
        </p:spPr>
        <p:txBody>
          <a:bodyPr wrap="square" rtlCol="0">
            <a:spAutoFit/>
          </a:bodyPr>
          <a:lstStyle/>
          <a:p>
            <a:pPr marL="720000"/>
            <a:r>
              <a:rPr lang="es-ES" sz="2800" dirty="0"/>
              <a:t>Ejemplo: Un cuerpo de 5 kg de masa se mueve sobre una mesa lisa en dirección “x” con velocidad de 1 m/s y choca contra otro cuerpo de 10 kg de masa, que se desplaza en dirección de “y” con velocidad de 0,5 m/s . Ambos bloques después del choque quedan unidos y se desplazan juntos. Calcular:</a:t>
            </a:r>
            <a:endParaRPr lang="es-AR" sz="2800" dirty="0"/>
          </a:p>
          <a:p>
            <a:pPr marL="720000" lvl="0"/>
            <a:r>
              <a:rPr lang="es-ES" sz="2800" dirty="0"/>
              <a:t>a) La velocidad de ambos cuerpos después del choque.</a:t>
            </a:r>
            <a:endParaRPr lang="es-AR" sz="2800" dirty="0"/>
          </a:p>
          <a:p>
            <a:pPr marL="720000" lvl="0"/>
            <a:r>
              <a:rPr lang="es-ES" sz="2800" dirty="0"/>
              <a:t>b) La dirección de su velocidad. </a:t>
            </a:r>
            <a:endParaRPr lang="es-AR" sz="2800" dirty="0"/>
          </a:p>
          <a:p>
            <a:pPr marL="720000" lvl="0"/>
            <a:r>
              <a:rPr lang="es-ES" sz="2800" dirty="0"/>
              <a:t>c) La pérdida de energía cinética en el choque.</a:t>
            </a:r>
            <a:endParaRPr lang="es-AR" sz="2800" dirty="0"/>
          </a:p>
          <a:p>
            <a:pPr marL="720000"/>
            <a:endParaRPr lang="es-AR" sz="2800" dirty="0"/>
          </a:p>
        </p:txBody>
      </p:sp>
      <p:sp>
        <p:nvSpPr>
          <p:cNvPr id="485381" name="Rectangle 5"/>
          <p:cNvSpPr>
            <a:spLocks noChangeArrowheads="1"/>
          </p:cNvSpPr>
          <p:nvPr/>
        </p:nvSpPr>
        <p:spPr bwMode="auto">
          <a:xfrm>
            <a:off x="152400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AR"/>
          </a:p>
        </p:txBody>
      </p:sp>
      <p:sp>
        <p:nvSpPr>
          <p:cNvPr id="485384" name="Rectangle 8"/>
          <p:cNvSpPr>
            <a:spLocks noChangeArrowheads="1"/>
          </p:cNvSpPr>
          <p:nvPr/>
        </p:nvSpPr>
        <p:spPr bwMode="auto">
          <a:xfrm>
            <a:off x="1524000" y="265378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AR"/>
          </a:p>
        </p:txBody>
      </p:sp>
      <p:sp>
        <p:nvSpPr>
          <p:cNvPr id="12" name="11 CuadroTexto"/>
          <p:cNvSpPr txBox="1"/>
          <p:nvPr/>
        </p:nvSpPr>
        <p:spPr>
          <a:xfrm>
            <a:off x="0" y="0"/>
            <a:ext cx="12192000" cy="523220"/>
          </a:xfrm>
          <a:prstGeom prst="rect">
            <a:avLst/>
          </a:prstGeom>
          <a:solidFill>
            <a:srgbClr val="FFFF00"/>
          </a:solidFill>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
            </a:defPPr>
            <a:lvl1pPr algn="ctr">
              <a:defRPr sz="2800"/>
            </a:lvl1pPr>
          </a:lstStyle>
          <a:p>
            <a:r>
              <a:rPr lang="es-MX" dirty="0"/>
              <a:t>CHOQUE TOTALMENTE INELÁSTICO EN DOS DIRECCIONES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ector recto 13"/>
          <p:cNvCxnSpPr/>
          <p:nvPr/>
        </p:nvCxnSpPr>
        <p:spPr>
          <a:xfrm>
            <a:off x="5430652" y="228600"/>
            <a:ext cx="0" cy="2595851"/>
          </a:xfrm>
          <a:prstGeom prst="line">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7" name="CuadroTexto 6"/>
          <p:cNvSpPr txBox="1"/>
          <p:nvPr/>
        </p:nvSpPr>
        <p:spPr>
          <a:xfrm>
            <a:off x="515380" y="905678"/>
            <a:ext cx="10693188" cy="3108543"/>
          </a:xfrm>
          <a:prstGeom prst="rect">
            <a:avLst/>
          </a:prstGeom>
          <a:noFill/>
        </p:spPr>
        <p:txBody>
          <a:bodyPr wrap="square" rtlCol="0">
            <a:spAutoFit/>
          </a:bodyPr>
          <a:lstStyle/>
          <a:p>
            <a:r>
              <a:rPr lang="es-ES" sz="2800" dirty="0"/>
              <a:t>Datos: </a:t>
            </a:r>
          </a:p>
          <a:p>
            <a:r>
              <a:rPr lang="es-ES" sz="2800" dirty="0"/>
              <a:t>m1= 5 kg</a:t>
            </a:r>
          </a:p>
          <a:p>
            <a:r>
              <a:rPr lang="es-ES" sz="2800" dirty="0"/>
              <a:t>m2=10 kg </a:t>
            </a:r>
          </a:p>
          <a:p>
            <a:r>
              <a:rPr lang="es-ES" sz="2800" i="1" dirty="0"/>
              <a:t>v</a:t>
            </a:r>
            <a:r>
              <a:rPr lang="es-ES" sz="2800" baseline="-25000" dirty="0"/>
              <a:t>i1</a:t>
            </a:r>
            <a:r>
              <a:rPr lang="es-ES" sz="2800" dirty="0"/>
              <a:t>=1 m/s </a:t>
            </a:r>
            <a:r>
              <a:rPr lang="es-ES" sz="2800" b="1" i="1" dirty="0"/>
              <a:t>i</a:t>
            </a:r>
          </a:p>
          <a:p>
            <a:r>
              <a:rPr lang="es-ES" sz="2800" i="1" dirty="0"/>
              <a:t>v</a:t>
            </a:r>
            <a:r>
              <a:rPr lang="es-ES" sz="2800" baseline="-25000" dirty="0"/>
              <a:t>i2</a:t>
            </a:r>
            <a:r>
              <a:rPr lang="es-ES" sz="2800" dirty="0"/>
              <a:t>= 0,5m/s </a:t>
            </a:r>
            <a:r>
              <a:rPr lang="es-ES" sz="2800" b="1" i="1" dirty="0"/>
              <a:t>j</a:t>
            </a:r>
          </a:p>
          <a:p>
            <a:r>
              <a:rPr lang="es-ES" sz="2800" dirty="0"/>
              <a:t>Choque totalmente inelástico: ambas masas salen juntas con la misma velocidad </a:t>
            </a:r>
          </a:p>
        </p:txBody>
      </p:sp>
      <p:cxnSp>
        <p:nvCxnSpPr>
          <p:cNvPr id="12" name="Conector recto 11"/>
          <p:cNvCxnSpPr/>
          <p:nvPr/>
        </p:nvCxnSpPr>
        <p:spPr>
          <a:xfrm>
            <a:off x="2821781" y="1088740"/>
            <a:ext cx="3346227" cy="0"/>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15</a:t>
            </a:fld>
            <a:endParaRPr lang="es-ES"/>
          </a:p>
        </p:txBody>
      </p:sp>
      <p:graphicFrame>
        <p:nvGraphicFramePr>
          <p:cNvPr id="485380" name="Object 4"/>
          <p:cNvGraphicFramePr>
            <a:graphicFrameLocks noChangeAspect="1"/>
          </p:cNvGraphicFramePr>
          <p:nvPr>
            <p:extLst>
              <p:ext uri="{D42A27DB-BD31-4B8C-83A1-F6EECF244321}">
                <p14:modId xmlns:p14="http://schemas.microsoft.com/office/powerpoint/2010/main" val="4168712268"/>
              </p:ext>
            </p:extLst>
          </p:nvPr>
        </p:nvGraphicFramePr>
        <p:xfrm>
          <a:off x="1006475" y="4005263"/>
          <a:ext cx="3630613" cy="477837"/>
        </p:xfrm>
        <a:graphic>
          <a:graphicData uri="http://schemas.openxmlformats.org/presentationml/2006/ole">
            <mc:AlternateContent xmlns:mc="http://schemas.openxmlformats.org/markup-compatibility/2006">
              <mc:Choice xmlns:v="urn:schemas-microsoft-com:vml" Requires="v">
                <p:oleObj spid="_x0000_s491762" name="Ecuación" r:id="rId3" imgW="1815840" imgH="241200" progId="Equation.3">
                  <p:embed/>
                </p:oleObj>
              </mc:Choice>
              <mc:Fallback>
                <p:oleObj name="Ecuación" r:id="rId3" imgW="1815840" imgH="241200" progId="Equation.3">
                  <p:embed/>
                  <p:pic>
                    <p:nvPicPr>
                      <p:cNvPr id="0" name="Object 4"/>
                      <p:cNvPicPr>
                        <a:picLocks noChangeAspect="1" noChangeArrowheads="1"/>
                      </p:cNvPicPr>
                      <p:nvPr/>
                    </p:nvPicPr>
                    <p:blipFill>
                      <a:blip r:embed="rId4"/>
                      <a:srcRect/>
                      <a:stretch>
                        <a:fillRect/>
                      </a:stretch>
                    </p:blipFill>
                    <p:spPr bwMode="auto">
                      <a:xfrm>
                        <a:off x="1006475" y="4005263"/>
                        <a:ext cx="3630613" cy="477837"/>
                      </a:xfrm>
                      <a:prstGeom prst="rect">
                        <a:avLst/>
                      </a:prstGeom>
                      <a:solidFill>
                        <a:srgbClr val="FFFFFF"/>
                      </a:solidFill>
                    </p:spPr>
                  </p:pic>
                </p:oleObj>
              </mc:Fallback>
            </mc:AlternateContent>
          </a:graphicData>
        </a:graphic>
      </p:graphicFrame>
      <p:graphicFrame>
        <p:nvGraphicFramePr>
          <p:cNvPr id="485379" name="Object 3"/>
          <p:cNvGraphicFramePr>
            <a:graphicFrameLocks noChangeAspect="1"/>
          </p:cNvGraphicFramePr>
          <p:nvPr>
            <p:extLst>
              <p:ext uri="{D42A27DB-BD31-4B8C-83A1-F6EECF244321}">
                <p14:modId xmlns:p14="http://schemas.microsoft.com/office/powerpoint/2010/main" val="3680521761"/>
              </p:ext>
            </p:extLst>
          </p:nvPr>
        </p:nvGraphicFramePr>
        <p:xfrm>
          <a:off x="982663" y="4749800"/>
          <a:ext cx="6584950" cy="827088"/>
        </p:xfrm>
        <a:graphic>
          <a:graphicData uri="http://schemas.openxmlformats.org/presentationml/2006/ole">
            <mc:AlternateContent xmlns:mc="http://schemas.openxmlformats.org/markup-compatibility/2006">
              <mc:Choice xmlns:v="urn:schemas-microsoft-com:vml" Requires="v">
                <p:oleObj spid="_x0000_s491763" name="Ecuación" r:id="rId5" imgW="3543120" imgH="444240" progId="Equation.3">
                  <p:embed/>
                </p:oleObj>
              </mc:Choice>
              <mc:Fallback>
                <p:oleObj name="Ecuación" r:id="rId5" imgW="3543120" imgH="444240" progId="Equation.3">
                  <p:embed/>
                  <p:pic>
                    <p:nvPicPr>
                      <p:cNvPr id="0" name="Object 3"/>
                      <p:cNvPicPr>
                        <a:picLocks noChangeAspect="1" noChangeArrowheads="1"/>
                      </p:cNvPicPr>
                      <p:nvPr/>
                    </p:nvPicPr>
                    <p:blipFill>
                      <a:blip r:embed="rId6"/>
                      <a:srcRect/>
                      <a:stretch>
                        <a:fillRect/>
                      </a:stretch>
                    </p:blipFill>
                    <p:spPr bwMode="auto">
                      <a:xfrm>
                        <a:off x="982663" y="4749800"/>
                        <a:ext cx="6584950" cy="827088"/>
                      </a:xfrm>
                      <a:prstGeom prst="rect">
                        <a:avLst/>
                      </a:prstGeom>
                      <a:solidFill>
                        <a:srgbClr val="FFFFFF"/>
                      </a:solidFill>
                    </p:spPr>
                  </p:pic>
                </p:oleObj>
              </mc:Fallback>
            </mc:AlternateContent>
          </a:graphicData>
        </a:graphic>
      </p:graphicFrame>
      <p:graphicFrame>
        <p:nvGraphicFramePr>
          <p:cNvPr id="485378" name="Object 2"/>
          <p:cNvGraphicFramePr>
            <a:graphicFrameLocks noChangeAspect="1"/>
          </p:cNvGraphicFramePr>
          <p:nvPr>
            <p:extLst>
              <p:ext uri="{D42A27DB-BD31-4B8C-83A1-F6EECF244321}">
                <p14:modId xmlns:p14="http://schemas.microsoft.com/office/powerpoint/2010/main" val="334932477"/>
              </p:ext>
            </p:extLst>
          </p:nvPr>
        </p:nvGraphicFramePr>
        <p:xfrm>
          <a:off x="976501" y="5813425"/>
          <a:ext cx="6796088" cy="863600"/>
        </p:xfrm>
        <a:graphic>
          <a:graphicData uri="http://schemas.openxmlformats.org/presentationml/2006/ole">
            <mc:AlternateContent xmlns:mc="http://schemas.openxmlformats.org/markup-compatibility/2006">
              <mc:Choice xmlns:v="urn:schemas-microsoft-com:vml" Requires="v">
                <p:oleObj spid="_x0000_s491764" name="Ecuación" r:id="rId7" imgW="3555720" imgH="457200" progId="Equation.3">
                  <p:embed/>
                </p:oleObj>
              </mc:Choice>
              <mc:Fallback>
                <p:oleObj name="Ecuación" r:id="rId7" imgW="3555720" imgH="457200" progId="Equation.3">
                  <p:embed/>
                  <p:pic>
                    <p:nvPicPr>
                      <p:cNvPr id="0" name="Object 2"/>
                      <p:cNvPicPr>
                        <a:picLocks noChangeAspect="1" noChangeArrowheads="1"/>
                      </p:cNvPicPr>
                      <p:nvPr/>
                    </p:nvPicPr>
                    <p:blipFill>
                      <a:blip r:embed="rId8"/>
                      <a:srcRect/>
                      <a:stretch>
                        <a:fillRect/>
                      </a:stretch>
                    </p:blipFill>
                    <p:spPr bwMode="auto">
                      <a:xfrm>
                        <a:off x="976501" y="5813425"/>
                        <a:ext cx="6796088" cy="863600"/>
                      </a:xfrm>
                      <a:prstGeom prst="rect">
                        <a:avLst/>
                      </a:prstGeom>
                      <a:solidFill>
                        <a:srgbClr val="FFFFFF"/>
                      </a:solidFill>
                    </p:spPr>
                  </p:pic>
                </p:oleObj>
              </mc:Fallback>
            </mc:AlternateContent>
          </a:graphicData>
        </a:graphic>
      </p:graphicFrame>
      <p:sp>
        <p:nvSpPr>
          <p:cNvPr id="485381" name="Rectangle 5"/>
          <p:cNvSpPr>
            <a:spLocks noChangeArrowheads="1"/>
          </p:cNvSpPr>
          <p:nvPr/>
        </p:nvSpPr>
        <p:spPr bwMode="auto">
          <a:xfrm>
            <a:off x="152400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AR"/>
          </a:p>
        </p:txBody>
      </p:sp>
      <p:sp>
        <p:nvSpPr>
          <p:cNvPr id="485384" name="Rectangle 8"/>
          <p:cNvSpPr>
            <a:spLocks noChangeArrowheads="1"/>
          </p:cNvSpPr>
          <p:nvPr/>
        </p:nvSpPr>
        <p:spPr bwMode="auto">
          <a:xfrm>
            <a:off x="1524000" y="265378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AR"/>
          </a:p>
        </p:txBody>
      </p:sp>
      <p:sp>
        <p:nvSpPr>
          <p:cNvPr id="8" name="Elipse 7"/>
          <p:cNvSpPr/>
          <p:nvPr/>
        </p:nvSpPr>
        <p:spPr>
          <a:xfrm>
            <a:off x="5214652" y="1868160"/>
            <a:ext cx="432000" cy="43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Elipse 14"/>
          <p:cNvSpPr/>
          <p:nvPr/>
        </p:nvSpPr>
        <p:spPr>
          <a:xfrm>
            <a:off x="3431704" y="944724"/>
            <a:ext cx="288000" cy="288032"/>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0" name="Conector recto de flecha 9"/>
          <p:cNvCxnSpPr/>
          <p:nvPr/>
        </p:nvCxnSpPr>
        <p:spPr>
          <a:xfrm flipV="1">
            <a:off x="5430652" y="1592828"/>
            <a:ext cx="24" cy="2880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17"/>
          <p:cNvCxnSpPr/>
          <p:nvPr/>
        </p:nvCxnSpPr>
        <p:spPr>
          <a:xfrm rot="5400000" flipV="1">
            <a:off x="3952030" y="839170"/>
            <a:ext cx="24" cy="49911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ector recto 22"/>
          <p:cNvCxnSpPr/>
          <p:nvPr/>
        </p:nvCxnSpPr>
        <p:spPr>
          <a:xfrm>
            <a:off x="9283080" y="257085"/>
            <a:ext cx="0" cy="2595851"/>
          </a:xfrm>
          <a:prstGeom prst="line">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Conector recto 23"/>
          <p:cNvCxnSpPr/>
          <p:nvPr/>
        </p:nvCxnSpPr>
        <p:spPr>
          <a:xfrm>
            <a:off x="6674209" y="1117225"/>
            <a:ext cx="3346227" cy="0"/>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5" name="Elipse 24"/>
          <p:cNvSpPr/>
          <p:nvPr/>
        </p:nvSpPr>
        <p:spPr>
          <a:xfrm>
            <a:off x="9452008" y="613137"/>
            <a:ext cx="280396" cy="3490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6" name="Elipse 25"/>
          <p:cNvSpPr/>
          <p:nvPr/>
        </p:nvSpPr>
        <p:spPr>
          <a:xfrm>
            <a:off x="9524008" y="613137"/>
            <a:ext cx="208396" cy="277073"/>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28" name="Conector recto de flecha 27"/>
          <p:cNvCxnSpPr/>
          <p:nvPr/>
        </p:nvCxnSpPr>
        <p:spPr>
          <a:xfrm flipV="1">
            <a:off x="9628206" y="311204"/>
            <a:ext cx="519399" cy="41413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16</a:t>
            </a:fld>
            <a:endParaRPr lang="es-ES"/>
          </a:p>
        </p:txBody>
      </p:sp>
      <p:graphicFrame>
        <p:nvGraphicFramePr>
          <p:cNvPr id="490499" name="Object 3"/>
          <p:cNvGraphicFramePr>
            <a:graphicFrameLocks noChangeAspect="1"/>
          </p:cNvGraphicFramePr>
          <p:nvPr/>
        </p:nvGraphicFramePr>
        <p:xfrm>
          <a:off x="2711624" y="260648"/>
          <a:ext cx="5230091" cy="1908212"/>
        </p:xfrm>
        <a:graphic>
          <a:graphicData uri="http://schemas.openxmlformats.org/presentationml/2006/ole">
            <mc:AlternateContent xmlns:mc="http://schemas.openxmlformats.org/markup-compatibility/2006">
              <mc:Choice xmlns:v="urn:schemas-microsoft-com:vml" Requires="v">
                <p:oleObj spid="_x0000_s490653" name="Ecuación" r:id="rId3" imgW="2286000" imgH="838080" progId="Equation.3">
                  <p:embed/>
                </p:oleObj>
              </mc:Choice>
              <mc:Fallback>
                <p:oleObj name="Ecuación" r:id="rId3" imgW="2286000" imgH="838080" progId="Equation.3">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11624" y="260648"/>
                        <a:ext cx="5230091" cy="1908212"/>
                      </a:xfrm>
                      <a:prstGeom prst="rect">
                        <a:avLst/>
                      </a:prstGeom>
                      <a:solidFill>
                        <a:srgbClr val="FFFFFF"/>
                      </a:solidFill>
                    </p:spPr>
                  </p:pic>
                </p:oleObj>
              </mc:Fallback>
            </mc:AlternateContent>
          </a:graphicData>
        </a:graphic>
      </p:graphicFrame>
      <p:sp>
        <p:nvSpPr>
          <p:cNvPr id="7" name="6 Rectángulo"/>
          <p:cNvSpPr/>
          <p:nvPr/>
        </p:nvSpPr>
        <p:spPr>
          <a:xfrm>
            <a:off x="2243573" y="2636913"/>
            <a:ext cx="5131533" cy="461665"/>
          </a:xfrm>
          <a:prstGeom prst="rect">
            <a:avLst/>
          </a:prstGeom>
        </p:spPr>
        <p:txBody>
          <a:bodyPr wrap="none">
            <a:spAutoFit/>
          </a:bodyPr>
          <a:lstStyle/>
          <a:p>
            <a:r>
              <a:rPr lang="es-ES" sz="2400" dirty="0"/>
              <a:t>b) La dirección de su velocidad: </a:t>
            </a:r>
            <a:r>
              <a:rPr lang="es-ES" sz="2400" dirty="0">
                <a:sym typeface="Symbol"/>
              </a:rPr>
              <a:t></a:t>
            </a:r>
            <a:r>
              <a:rPr lang="es-ES" sz="2400" dirty="0"/>
              <a:t> = 45°</a:t>
            </a:r>
            <a:endParaRPr lang="es-AR" sz="2400" dirty="0"/>
          </a:p>
        </p:txBody>
      </p:sp>
      <p:sp>
        <p:nvSpPr>
          <p:cNvPr id="8" name="7 Rectángulo"/>
          <p:cNvSpPr/>
          <p:nvPr/>
        </p:nvSpPr>
        <p:spPr>
          <a:xfrm>
            <a:off x="2207569" y="3429001"/>
            <a:ext cx="5903411" cy="461665"/>
          </a:xfrm>
          <a:prstGeom prst="rect">
            <a:avLst/>
          </a:prstGeom>
        </p:spPr>
        <p:txBody>
          <a:bodyPr wrap="none">
            <a:spAutoFit/>
          </a:bodyPr>
          <a:lstStyle/>
          <a:p>
            <a:pPr lvl="0"/>
            <a:r>
              <a:rPr lang="es-ES" sz="2400" dirty="0"/>
              <a:t>c) La pérdida de energía cinética en el choque.</a:t>
            </a:r>
            <a:endParaRPr lang="es-AR" sz="2400" dirty="0"/>
          </a:p>
        </p:txBody>
      </p:sp>
      <p:sp>
        <p:nvSpPr>
          <p:cNvPr id="490501" name="Rectangle 5"/>
          <p:cNvSpPr>
            <a:spLocks noChangeArrowheads="1"/>
          </p:cNvSpPr>
          <p:nvPr/>
        </p:nvSpPr>
        <p:spPr bwMode="auto">
          <a:xfrm>
            <a:off x="152400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AR"/>
          </a:p>
        </p:txBody>
      </p:sp>
      <p:graphicFrame>
        <p:nvGraphicFramePr>
          <p:cNvPr id="490500" name="Object 4"/>
          <p:cNvGraphicFramePr>
            <a:graphicFrameLocks noChangeAspect="1"/>
          </p:cNvGraphicFramePr>
          <p:nvPr>
            <p:extLst>
              <p:ext uri="{D42A27DB-BD31-4B8C-83A1-F6EECF244321}">
                <p14:modId xmlns:p14="http://schemas.microsoft.com/office/powerpoint/2010/main" val="732790316"/>
              </p:ext>
            </p:extLst>
          </p:nvPr>
        </p:nvGraphicFramePr>
        <p:xfrm>
          <a:off x="1127448" y="4206556"/>
          <a:ext cx="10307406" cy="2391431"/>
        </p:xfrm>
        <a:graphic>
          <a:graphicData uri="http://schemas.openxmlformats.org/presentationml/2006/ole">
            <mc:AlternateContent xmlns:mc="http://schemas.openxmlformats.org/markup-compatibility/2006">
              <mc:Choice xmlns:v="urn:schemas-microsoft-com:vml" Requires="v">
                <p:oleObj spid="_x0000_s490654" name="Ecuación" r:id="rId5" imgW="4622760" imgH="1206360" progId="Equation.3">
                  <p:embed/>
                </p:oleObj>
              </mc:Choice>
              <mc:Fallback>
                <p:oleObj name="Ecuación" r:id="rId5" imgW="4622760" imgH="1206360" progId="Equation.3">
                  <p:embed/>
                  <p:pic>
                    <p:nvPicPr>
                      <p:cNvPr id="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27448" y="4206556"/>
                        <a:ext cx="10307406" cy="2391431"/>
                      </a:xfrm>
                      <a:prstGeom prst="rect">
                        <a:avLst/>
                      </a:prstGeom>
                      <a:solidFill>
                        <a:srgbClr val="FFFFFF"/>
                      </a:solidFill>
                    </p:spPr>
                  </p:pic>
                </p:oleObj>
              </mc:Fallback>
            </mc:AlternateContent>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17</a:t>
            </a:fld>
            <a:endParaRPr lang="es-ES"/>
          </a:p>
        </p:txBody>
      </p:sp>
      <p:sp>
        <p:nvSpPr>
          <p:cNvPr id="5" name="4 CuadroTexto"/>
          <p:cNvSpPr txBox="1"/>
          <p:nvPr/>
        </p:nvSpPr>
        <p:spPr>
          <a:xfrm>
            <a:off x="263352" y="347197"/>
            <a:ext cx="11701300" cy="3539430"/>
          </a:xfrm>
          <a:prstGeom prst="rect">
            <a:avLst/>
          </a:prstGeom>
          <a:noFill/>
        </p:spPr>
        <p:txBody>
          <a:bodyPr wrap="square" rtlCol="0">
            <a:spAutoFit/>
          </a:bodyPr>
          <a:lstStyle/>
          <a:p>
            <a:r>
              <a:rPr lang="es-ES" sz="2800" dirty="0"/>
              <a:t>Ejemplo: Un cuerpo de 2 kg de masa se mueve sobre una mesa e impacta contra otro cuerpo de 4 kg de masa, en las direcciones que se indican en la figura. Luego del impacto perfectamente inelástico la cantidad de movimiento final resulta ser 17,88 kgm/s y con una dirección de 26,56°. </a:t>
            </a:r>
            <a:endParaRPr lang="es-AR" sz="2800" dirty="0"/>
          </a:p>
          <a:p>
            <a:r>
              <a:rPr lang="es-ES" sz="2800" dirty="0"/>
              <a:t>a) Representar gráficamente y calcular:</a:t>
            </a:r>
            <a:endParaRPr lang="es-AR" sz="2800" dirty="0"/>
          </a:p>
          <a:p>
            <a:pPr lvl="0"/>
            <a:r>
              <a:rPr lang="es-ES" sz="2800" dirty="0"/>
              <a:t>b) La velocidad de ambos cuerpos antes del choque.</a:t>
            </a:r>
            <a:endParaRPr lang="es-AR" sz="2800" dirty="0"/>
          </a:p>
          <a:p>
            <a:pPr lvl="0"/>
            <a:r>
              <a:rPr lang="es-ES" sz="2800" dirty="0"/>
              <a:t>c) La pérdida de energía cinética en el choque.</a:t>
            </a:r>
            <a:endParaRPr lang="es-AR" sz="2800" dirty="0"/>
          </a:p>
          <a:p>
            <a:endParaRPr lang="es-AR" sz="2800" dirty="0"/>
          </a:p>
        </p:txBody>
      </p:sp>
      <p:grpSp>
        <p:nvGrpSpPr>
          <p:cNvPr id="16" name="15 Grupo"/>
          <p:cNvGrpSpPr/>
          <p:nvPr/>
        </p:nvGrpSpPr>
        <p:grpSpPr>
          <a:xfrm>
            <a:off x="2747628" y="4257093"/>
            <a:ext cx="2645544" cy="1859049"/>
            <a:chOff x="1422400" y="4486275"/>
            <a:chExt cx="1423988" cy="1031875"/>
          </a:xfrm>
        </p:grpSpPr>
        <p:sp>
          <p:nvSpPr>
            <p:cNvPr id="493570" name="Rectangle 2"/>
            <p:cNvSpPr>
              <a:spLocks noChangeArrowheads="1"/>
            </p:cNvSpPr>
            <p:nvPr/>
          </p:nvSpPr>
          <p:spPr bwMode="auto">
            <a:xfrm>
              <a:off x="2406650" y="5124450"/>
              <a:ext cx="342900" cy="3190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s-AR"/>
            </a:p>
          </p:txBody>
        </p:sp>
        <p:sp>
          <p:nvSpPr>
            <p:cNvPr id="493571" name="Rectangle 3"/>
            <p:cNvSpPr>
              <a:spLocks noChangeArrowheads="1"/>
            </p:cNvSpPr>
            <p:nvPr/>
          </p:nvSpPr>
          <p:spPr bwMode="auto">
            <a:xfrm>
              <a:off x="2022475" y="4567238"/>
              <a:ext cx="238125" cy="2317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s-AR"/>
            </a:p>
          </p:txBody>
        </p:sp>
        <p:cxnSp>
          <p:nvCxnSpPr>
            <p:cNvPr id="493572" name="AutoShape 4"/>
            <p:cNvCxnSpPr>
              <a:cxnSpLocks noChangeShapeType="1"/>
            </p:cNvCxnSpPr>
            <p:nvPr/>
          </p:nvCxnSpPr>
          <p:spPr bwMode="auto">
            <a:xfrm>
              <a:off x="1422400" y="4679950"/>
              <a:ext cx="1423988" cy="0"/>
            </a:xfrm>
            <a:prstGeom prst="straightConnector1">
              <a:avLst/>
            </a:prstGeom>
            <a:noFill/>
            <a:ln w="9525">
              <a:solidFill>
                <a:srgbClr val="000000"/>
              </a:solidFill>
              <a:prstDash val="sysDot"/>
              <a:round/>
              <a:headEnd/>
              <a:tailEnd/>
            </a:ln>
          </p:spPr>
        </p:cxnSp>
        <p:cxnSp>
          <p:nvCxnSpPr>
            <p:cNvPr id="493573" name="AutoShape 5"/>
            <p:cNvCxnSpPr>
              <a:cxnSpLocks noChangeShapeType="1"/>
            </p:cNvCxnSpPr>
            <p:nvPr/>
          </p:nvCxnSpPr>
          <p:spPr bwMode="auto">
            <a:xfrm>
              <a:off x="2582863" y="4486275"/>
              <a:ext cx="0" cy="1031875"/>
            </a:xfrm>
            <a:prstGeom prst="straightConnector1">
              <a:avLst/>
            </a:prstGeom>
            <a:noFill/>
            <a:ln w="9525">
              <a:solidFill>
                <a:srgbClr val="000000"/>
              </a:solidFill>
              <a:prstDash val="sysDot"/>
              <a:round/>
              <a:headEnd/>
              <a:tailEnd/>
            </a:ln>
          </p:spPr>
        </p:cxnSp>
        <p:cxnSp>
          <p:nvCxnSpPr>
            <p:cNvPr id="493574" name="AutoShape 6"/>
            <p:cNvCxnSpPr>
              <a:cxnSpLocks noChangeShapeType="1"/>
            </p:cNvCxnSpPr>
            <p:nvPr/>
          </p:nvCxnSpPr>
          <p:spPr bwMode="auto">
            <a:xfrm flipV="1">
              <a:off x="2582863" y="4894263"/>
              <a:ext cx="0" cy="230187"/>
            </a:xfrm>
            <a:prstGeom prst="straightConnector1">
              <a:avLst/>
            </a:prstGeom>
            <a:noFill/>
            <a:ln w="9525">
              <a:solidFill>
                <a:srgbClr val="000000"/>
              </a:solidFill>
              <a:round/>
              <a:headEnd/>
              <a:tailEnd type="triangle" w="med" len="med"/>
            </a:ln>
          </p:spPr>
        </p:cxnSp>
        <p:cxnSp>
          <p:nvCxnSpPr>
            <p:cNvPr id="493575" name="AutoShape 7"/>
            <p:cNvCxnSpPr>
              <a:cxnSpLocks noChangeShapeType="1"/>
            </p:cNvCxnSpPr>
            <p:nvPr/>
          </p:nvCxnSpPr>
          <p:spPr bwMode="auto">
            <a:xfrm>
              <a:off x="2260600" y="4679950"/>
              <a:ext cx="196850" cy="0"/>
            </a:xfrm>
            <a:prstGeom prst="straightConnector1">
              <a:avLst/>
            </a:prstGeom>
            <a:noFill/>
            <a:ln w="9525">
              <a:solidFill>
                <a:srgbClr val="000000"/>
              </a:solidFill>
              <a:round/>
              <a:headEnd/>
              <a:tailEnd type="triangle" w="med" len="med"/>
            </a:ln>
          </p:spPr>
        </p:cxnSp>
      </p:grpSp>
      <p:sp>
        <p:nvSpPr>
          <p:cNvPr id="13" name="12 CuadroTexto"/>
          <p:cNvSpPr txBox="1"/>
          <p:nvPr/>
        </p:nvSpPr>
        <p:spPr>
          <a:xfrm>
            <a:off x="6611162" y="3526337"/>
            <a:ext cx="5353490" cy="3108543"/>
          </a:xfrm>
          <a:prstGeom prst="rect">
            <a:avLst/>
          </a:prstGeom>
          <a:solidFill>
            <a:srgbClr val="FFFF00"/>
          </a:solidFill>
        </p:spPr>
        <p:txBody>
          <a:bodyPr wrap="square" rtlCol="0">
            <a:spAutoFit/>
          </a:bodyPr>
          <a:lstStyle/>
          <a:p>
            <a:r>
              <a:rPr lang="es-MX" sz="2800" dirty="0"/>
              <a:t>Este caso se asemeja al ejemplo anterior dado que se trata del mismo tipo de choque, que cambia? Que los  datos son diferentes: ahora están dadas la velocidad final del conjunto y la dirección de dicha velocidad.</a:t>
            </a:r>
            <a:endParaRPr lang="es-AR"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18</a:t>
            </a:fld>
            <a:endParaRPr lang="es-ES"/>
          </a:p>
        </p:txBody>
      </p:sp>
      <p:pic>
        <p:nvPicPr>
          <p:cNvPr id="6" name="Picture 4"/>
          <p:cNvPicPr>
            <a:picLocks noChangeAspect="1" noChangeArrowheads="1"/>
          </p:cNvPicPr>
          <p:nvPr/>
        </p:nvPicPr>
        <p:blipFill>
          <a:blip r:embed="rId2" cstate="print"/>
          <a:srcRect/>
          <a:stretch>
            <a:fillRect/>
          </a:stretch>
        </p:blipFill>
        <p:spPr bwMode="auto">
          <a:xfrm>
            <a:off x="3140969" y="3297614"/>
            <a:ext cx="5593770" cy="1721160"/>
          </a:xfrm>
          <a:prstGeom prst="rect">
            <a:avLst/>
          </a:prstGeom>
          <a:noFill/>
          <a:ln w="9525">
            <a:noFill/>
            <a:miter lim="800000"/>
            <a:headEnd/>
            <a:tailEnd/>
          </a:ln>
        </p:spPr>
      </p:pic>
      <p:sp>
        <p:nvSpPr>
          <p:cNvPr id="7" name="6 CuadroTexto"/>
          <p:cNvSpPr txBox="1"/>
          <p:nvPr/>
        </p:nvSpPr>
        <p:spPr>
          <a:xfrm>
            <a:off x="191344" y="965683"/>
            <a:ext cx="12277364" cy="523220"/>
          </a:xfrm>
          <a:prstGeom prst="rect">
            <a:avLst/>
          </a:prstGeom>
          <a:noFill/>
        </p:spPr>
        <p:txBody>
          <a:bodyPr wrap="square" rtlCol="0">
            <a:spAutoFit/>
          </a:bodyPr>
          <a:lstStyle/>
          <a:p>
            <a:r>
              <a:rPr lang="es-MX" sz="2800" b="1" dirty="0"/>
              <a:t>Ecuaciones de las velocidades después de un choque perfectamente elástico</a:t>
            </a:r>
            <a:endParaRPr lang="es-AR" sz="2800" b="1" dirty="0"/>
          </a:p>
        </p:txBody>
      </p:sp>
      <p:sp>
        <p:nvSpPr>
          <p:cNvPr id="8" name="7 CuadroTexto"/>
          <p:cNvSpPr txBox="1"/>
          <p:nvPr/>
        </p:nvSpPr>
        <p:spPr>
          <a:xfrm>
            <a:off x="2819636" y="5337212"/>
            <a:ext cx="6552728" cy="523220"/>
          </a:xfrm>
          <a:prstGeom prst="rect">
            <a:avLst/>
          </a:prstGeom>
          <a:solidFill>
            <a:srgbClr val="FFFF00"/>
          </a:solidFill>
        </p:spPr>
        <p:txBody>
          <a:bodyPr wrap="square" rtlCol="0">
            <a:spAutoFit/>
          </a:bodyPr>
          <a:lstStyle/>
          <a:p>
            <a:r>
              <a:rPr lang="es-MX" sz="2800" dirty="0"/>
              <a:t>Ojo!!!! Se trata de una ecuación vectorial</a:t>
            </a:r>
            <a:endParaRPr lang="es-AR" sz="2800" dirty="0"/>
          </a:p>
        </p:txBody>
      </p:sp>
      <p:sp>
        <p:nvSpPr>
          <p:cNvPr id="9" name="11 CuadroTexto"/>
          <p:cNvSpPr txBox="1"/>
          <p:nvPr/>
        </p:nvSpPr>
        <p:spPr>
          <a:xfrm>
            <a:off x="0" y="0"/>
            <a:ext cx="12192000" cy="523220"/>
          </a:xfrm>
          <a:prstGeom prst="rect">
            <a:avLst/>
          </a:prstGeom>
          <a:solidFill>
            <a:srgbClr val="FFFF00"/>
          </a:solidFill>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
            </a:defPPr>
            <a:lvl1pPr algn="ctr">
              <a:defRPr sz="2800"/>
            </a:lvl1pPr>
          </a:lstStyle>
          <a:p>
            <a:r>
              <a:rPr lang="es-MX" dirty="0"/>
              <a:t>CHOQUE PERFECTAMENTE ELÁSTICO FRONTAL</a:t>
            </a:r>
          </a:p>
        </p:txBody>
      </p:sp>
      <p:sp>
        <p:nvSpPr>
          <p:cNvPr id="10" name="4 CuadroTexto"/>
          <p:cNvSpPr txBox="1"/>
          <p:nvPr/>
        </p:nvSpPr>
        <p:spPr>
          <a:xfrm>
            <a:off x="443372" y="1817006"/>
            <a:ext cx="11139028" cy="830997"/>
          </a:xfrm>
          <a:prstGeom prst="rect">
            <a:avLst/>
          </a:prstGeom>
          <a:noFill/>
        </p:spPr>
        <p:txBody>
          <a:bodyPr wrap="square" rtlCol="0">
            <a:spAutoFit/>
          </a:bodyPr>
          <a:lstStyle/>
          <a:p>
            <a:pPr algn="just"/>
            <a:r>
              <a:rPr lang="es-MX" sz="2400" dirty="0"/>
              <a:t>Las ecuaciones generales del choque perfectamente elástico surgen del principio de conservación de la cantidad de movimiento y la conservación de la energía cinética. </a:t>
            </a:r>
            <a:endParaRPr lang="es-AR"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19</a:t>
            </a:fld>
            <a:endParaRPr lang="es-ES"/>
          </a:p>
        </p:txBody>
      </p:sp>
      <p:sp>
        <p:nvSpPr>
          <p:cNvPr id="5" name="4 CuadroTexto"/>
          <p:cNvSpPr txBox="1"/>
          <p:nvPr/>
        </p:nvSpPr>
        <p:spPr>
          <a:xfrm>
            <a:off x="1523492" y="692696"/>
            <a:ext cx="9685076" cy="97210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s-MX" sz="2800" dirty="0"/>
              <a:t>Choque </a:t>
            </a:r>
            <a:r>
              <a:rPr lang="es-MX" sz="2800" b="1" dirty="0"/>
              <a:t>totalmente</a:t>
            </a:r>
            <a:r>
              <a:rPr lang="es-MX" sz="2800" dirty="0"/>
              <a:t> elástico en una dirección, cuerpo “2 (azul)” inicialmente en reposo y masas iguales</a:t>
            </a:r>
          </a:p>
        </p:txBody>
      </p:sp>
      <p:pic>
        <p:nvPicPr>
          <p:cNvPr id="6" name="5 Imagen" descr="Elastischer.gif"/>
          <p:cNvPicPr>
            <a:picLocks noChangeAspect="1"/>
          </p:cNvPicPr>
          <p:nvPr/>
        </p:nvPicPr>
        <p:blipFill>
          <a:blip r:embed="rId4" cstate="print"/>
          <a:stretch>
            <a:fillRect/>
          </a:stretch>
        </p:blipFill>
        <p:spPr>
          <a:xfrm>
            <a:off x="731404" y="1904903"/>
            <a:ext cx="4762500" cy="571500"/>
          </a:xfrm>
          <a:prstGeom prst="rect">
            <a:avLst/>
          </a:prstGeom>
        </p:spPr>
      </p:pic>
      <p:sp>
        <p:nvSpPr>
          <p:cNvPr id="7" name="11 CuadroTexto"/>
          <p:cNvSpPr txBox="1"/>
          <p:nvPr/>
        </p:nvSpPr>
        <p:spPr>
          <a:xfrm>
            <a:off x="0" y="0"/>
            <a:ext cx="12192000" cy="523220"/>
          </a:xfrm>
          <a:prstGeom prst="rect">
            <a:avLst/>
          </a:prstGeom>
          <a:solidFill>
            <a:srgbClr val="FFFF00"/>
          </a:solidFill>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
            </a:defPPr>
            <a:lvl1pPr algn="ctr">
              <a:defRPr sz="2800"/>
            </a:lvl1pPr>
          </a:lstStyle>
          <a:p>
            <a:r>
              <a:rPr lang="es-MX" dirty="0"/>
              <a:t>CHOQUE PERFECTAMENTE ELÁSTICO EN UNA DIRECCIÓN</a:t>
            </a:r>
          </a:p>
        </p:txBody>
      </p:sp>
      <p:pic>
        <p:nvPicPr>
          <p:cNvPr id="9" name="Picture 4"/>
          <p:cNvPicPr>
            <a:picLocks noChangeAspect="1" noChangeArrowheads="1"/>
          </p:cNvPicPr>
          <p:nvPr/>
        </p:nvPicPr>
        <p:blipFill>
          <a:blip r:embed="rId5" cstate="print"/>
          <a:srcRect/>
          <a:stretch>
            <a:fillRect/>
          </a:stretch>
        </p:blipFill>
        <p:spPr bwMode="auto">
          <a:xfrm>
            <a:off x="6240016" y="1959868"/>
            <a:ext cx="5593770" cy="1721160"/>
          </a:xfrm>
          <a:prstGeom prst="rect">
            <a:avLst/>
          </a:prstGeom>
          <a:noFill/>
          <a:ln w="9525">
            <a:noFill/>
            <a:miter lim="800000"/>
            <a:headEnd/>
            <a:tailEnd/>
          </a:ln>
        </p:spPr>
      </p:pic>
      <p:sp>
        <p:nvSpPr>
          <p:cNvPr id="10" name="Rectángulo 9"/>
          <p:cNvSpPr/>
          <p:nvPr/>
        </p:nvSpPr>
        <p:spPr>
          <a:xfrm>
            <a:off x="9526245" y="2899264"/>
            <a:ext cx="2066020" cy="7193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ctángulo 10"/>
          <p:cNvSpPr/>
          <p:nvPr/>
        </p:nvSpPr>
        <p:spPr>
          <a:xfrm>
            <a:off x="9516380" y="2083561"/>
            <a:ext cx="2066020" cy="7193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12" name="Object 4"/>
          <p:cNvGraphicFramePr>
            <a:graphicFrameLocks noChangeAspect="1"/>
          </p:cNvGraphicFramePr>
          <p:nvPr>
            <p:extLst>
              <p:ext uri="{D42A27DB-BD31-4B8C-83A1-F6EECF244321}">
                <p14:modId xmlns:p14="http://schemas.microsoft.com/office/powerpoint/2010/main" val="1554426864"/>
              </p:ext>
            </p:extLst>
          </p:nvPr>
        </p:nvGraphicFramePr>
        <p:xfrm>
          <a:off x="3287688" y="4205288"/>
          <a:ext cx="4976812" cy="2278062"/>
        </p:xfrm>
        <a:graphic>
          <a:graphicData uri="http://schemas.openxmlformats.org/presentationml/2006/ole">
            <mc:AlternateContent xmlns:mc="http://schemas.openxmlformats.org/markup-compatibility/2006">
              <mc:Choice xmlns:v="urn:schemas-microsoft-com:vml" Requires="v">
                <p:oleObj spid="_x0000_s496668" name="Ecuación" r:id="rId6" imgW="1269720" imgH="647640" progId="Equation.3">
                  <p:embed/>
                </p:oleObj>
              </mc:Choice>
              <mc:Fallback>
                <p:oleObj name="Ecuación" r:id="rId6" imgW="1269720" imgH="647640" progId="Equation.3">
                  <p:embed/>
                  <p:pic>
                    <p:nvPicPr>
                      <p:cNvPr id="0" name=""/>
                      <p:cNvPicPr>
                        <a:picLocks noChangeAspect="1" noChangeArrowheads="1"/>
                      </p:cNvPicPr>
                      <p:nvPr/>
                    </p:nvPicPr>
                    <p:blipFill>
                      <a:blip r:embed="rId7"/>
                      <a:srcRect/>
                      <a:stretch>
                        <a:fillRect/>
                      </a:stretch>
                    </p:blipFill>
                    <p:spPr bwMode="auto">
                      <a:xfrm>
                        <a:off x="3287688" y="4205288"/>
                        <a:ext cx="4976812" cy="2278062"/>
                      </a:xfrm>
                      <a:prstGeom prst="rect">
                        <a:avLst/>
                      </a:prstGeom>
                      <a:solidFill>
                        <a:srgbClr val="FFFFFF"/>
                      </a:solidFill>
                    </p:spPr>
                  </p:pic>
                </p:oleObj>
              </mc:Fallback>
            </mc:AlternateContent>
          </a:graphicData>
        </a:graphic>
      </p:graphicFrame>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circle(in)">
                                      <p:cBhvr>
                                        <p:cTn id="10" dur="2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2</a:t>
            </a:fld>
            <a:endParaRPr lang="es-ES" dirty="0"/>
          </a:p>
        </p:txBody>
      </p:sp>
      <p:sp>
        <p:nvSpPr>
          <p:cNvPr id="5" name="6 CuadroTexto"/>
          <p:cNvSpPr txBox="1">
            <a:spLocks noChangeArrowheads="1"/>
          </p:cNvSpPr>
          <p:nvPr/>
        </p:nvSpPr>
        <p:spPr bwMode="auto">
          <a:xfrm>
            <a:off x="0" y="1359255"/>
            <a:ext cx="12192000" cy="4524315"/>
          </a:xfrm>
          <a:prstGeom prst="rect">
            <a:avLst/>
          </a:prstGeom>
          <a:noFill/>
          <a:ln w="9525">
            <a:noFill/>
            <a:miter lim="800000"/>
            <a:headEnd/>
            <a:tailEnd/>
          </a:ln>
        </p:spPr>
        <p:txBody>
          <a:bodyPr wrap="square">
            <a:spAutoFit/>
          </a:bodyPr>
          <a:lstStyle/>
          <a:p>
            <a:pPr algn="just"/>
            <a:r>
              <a:rPr lang="es-ES" sz="3200" b="1" dirty="0"/>
              <a:t>UNIDAD 6: </a:t>
            </a:r>
            <a:r>
              <a:rPr lang="es-ES" sz="3200" b="1" dirty="0">
                <a:solidFill>
                  <a:schemeClr val="bg1">
                    <a:lumMod val="95000"/>
                  </a:schemeClr>
                </a:solidFill>
              </a:rPr>
              <a:t>MOMENTO LINEAL, IMPULSO </a:t>
            </a:r>
            <a:r>
              <a:rPr lang="es-ES" sz="3200" dirty="0">
                <a:solidFill>
                  <a:schemeClr val="bg1">
                    <a:lumMod val="95000"/>
                  </a:schemeClr>
                </a:solidFill>
              </a:rPr>
              <a:t>Y </a:t>
            </a:r>
            <a:r>
              <a:rPr lang="es-ES" sz="3200" b="1" dirty="0"/>
              <a:t>CHOQUES</a:t>
            </a:r>
            <a:r>
              <a:rPr lang="es-ES" sz="3200" b="1" dirty="0">
                <a:solidFill>
                  <a:schemeClr val="bg1">
                    <a:lumMod val="85000"/>
                  </a:schemeClr>
                </a:solidFill>
              </a:rPr>
              <a:t> </a:t>
            </a:r>
          </a:p>
          <a:p>
            <a:pPr algn="just"/>
            <a:r>
              <a:rPr lang="es-ES" sz="3200" b="1" dirty="0">
                <a:solidFill>
                  <a:schemeClr val="bg1">
                    <a:lumMod val="95000"/>
                  </a:schemeClr>
                </a:solidFill>
              </a:rPr>
              <a:t>Introducción. Momento lineal o cantidad de movimiento e impulso. Segunda ley de Newton en términos del momento lineal. Teorema del impulso y el momento lineal. Comparación del momento lineal y energía cinética. Conservación del momento lineal. Fuerzas impulsivas</a:t>
            </a:r>
            <a:r>
              <a:rPr lang="es-ES" sz="3200" dirty="0">
                <a:solidFill>
                  <a:schemeClr val="bg1">
                    <a:lumMod val="95000"/>
                  </a:schemeClr>
                </a:solidFill>
              </a:rPr>
              <a:t>. </a:t>
            </a:r>
            <a:r>
              <a:rPr lang="es-ES" sz="3200" b="1" dirty="0"/>
              <a:t>Choques elásticos e inelásticos. Choque totalmente inelástico. El péndulo balístico. Choque elástico en dos dimensiones. Centro de masa. Movimiento del centro de masa. Dimensiones y unidades. </a:t>
            </a:r>
            <a:endParaRPr lang="es-AR" sz="3200" b="1" dirty="0"/>
          </a:p>
        </p:txBody>
      </p:sp>
      <p:sp>
        <p:nvSpPr>
          <p:cNvPr id="6" name="16 CuadroTexto"/>
          <p:cNvSpPr txBox="1"/>
          <p:nvPr/>
        </p:nvSpPr>
        <p:spPr>
          <a:xfrm>
            <a:off x="0" y="-47195"/>
            <a:ext cx="12192000" cy="584775"/>
          </a:xfrm>
          <a:prstGeom prst="rect">
            <a:avLst/>
          </a:prstGeom>
          <a:solidFill>
            <a:srgbClr val="FFFF00"/>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ctr">
              <a:defRPr/>
            </a:pPr>
            <a:r>
              <a:rPr lang="es-MX" sz="3200" b="1" dirty="0">
                <a:sym typeface="Symbol"/>
              </a:rPr>
              <a:t>RA3 – 4ta Parte</a:t>
            </a:r>
            <a:endParaRPr lang="es-AR" sz="3200" dirty="0"/>
          </a:p>
        </p:txBody>
      </p:sp>
    </p:spTree>
    <p:extLst>
      <p:ext uri="{BB962C8B-B14F-4D97-AF65-F5344CB8AC3E}">
        <p14:creationId xmlns:p14="http://schemas.microsoft.com/office/powerpoint/2010/main" val="11317854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20</a:t>
            </a:fld>
            <a:endParaRPr lang="es-ES"/>
          </a:p>
        </p:txBody>
      </p:sp>
      <p:sp>
        <p:nvSpPr>
          <p:cNvPr id="8" name="7 Rectángulo"/>
          <p:cNvSpPr/>
          <p:nvPr/>
        </p:nvSpPr>
        <p:spPr>
          <a:xfrm>
            <a:off x="366959" y="1107824"/>
            <a:ext cx="11197244" cy="954107"/>
          </a:xfrm>
          <a:prstGeom prst="rect">
            <a:avLst/>
          </a:prstGeom>
        </p:spPr>
        <p:txBody>
          <a:bodyPr wrap="square">
            <a:spAutoFit/>
          </a:bodyPr>
          <a:lstStyle/>
          <a:p>
            <a:pPr algn="just"/>
            <a:r>
              <a:rPr lang="es-AR" sz="2800" dirty="0"/>
              <a:t>Que pasa si las masas no son iguales? </a:t>
            </a:r>
            <a:r>
              <a:rPr lang="es-MX" sz="2800" dirty="0"/>
              <a:t>Para el caso en que las masas sean diferentes (</a:t>
            </a:r>
            <a:r>
              <a:rPr lang="es-AR" sz="2800" i="1" dirty="0"/>
              <a:t>m</a:t>
            </a:r>
            <a:r>
              <a:rPr lang="es-AR" sz="2800" i="1" baseline="-25000" dirty="0"/>
              <a:t>1</a:t>
            </a:r>
            <a:r>
              <a:rPr lang="es-AR" sz="2800" baseline="-25000" dirty="0"/>
              <a:t> </a:t>
            </a:r>
            <a:r>
              <a:rPr lang="es-AR" sz="2800" dirty="0"/>
              <a:t> </a:t>
            </a:r>
            <a:r>
              <a:rPr lang="es-AR" sz="2800" dirty="0">
                <a:sym typeface="Symbol"/>
              </a:rPr>
              <a:t> </a:t>
            </a:r>
            <a:r>
              <a:rPr lang="es-AR" sz="2800" i="1" dirty="0"/>
              <a:t>m</a:t>
            </a:r>
            <a:r>
              <a:rPr lang="es-AR" sz="2800" i="1" baseline="-25000" dirty="0"/>
              <a:t>2</a:t>
            </a:r>
            <a:r>
              <a:rPr lang="es-AR" sz="2800" dirty="0"/>
              <a:t>)</a:t>
            </a:r>
            <a:r>
              <a:rPr lang="es-MX" sz="2800" dirty="0"/>
              <a:t>, se verá el siguiente ejemplo. </a:t>
            </a:r>
            <a:endParaRPr lang="es-AR" sz="2800" dirty="0"/>
          </a:p>
        </p:txBody>
      </p:sp>
      <p:sp>
        <p:nvSpPr>
          <p:cNvPr id="9" name="11 CuadroTexto"/>
          <p:cNvSpPr txBox="1"/>
          <p:nvPr/>
        </p:nvSpPr>
        <p:spPr>
          <a:xfrm>
            <a:off x="0" y="-22690"/>
            <a:ext cx="12192000" cy="523220"/>
          </a:xfrm>
          <a:prstGeom prst="rect">
            <a:avLst/>
          </a:prstGeom>
          <a:solidFill>
            <a:srgbClr val="FFFF00"/>
          </a:solidFill>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
            </a:defPPr>
            <a:lvl1pPr algn="ctr">
              <a:defRPr sz="2800"/>
            </a:lvl1pPr>
          </a:lstStyle>
          <a:p>
            <a:r>
              <a:rPr lang="es-MX" dirty="0"/>
              <a:t>CHOQUE PERFECTAMENTE ELÁSTICO EN UNA DIRECCIÓN</a:t>
            </a:r>
          </a:p>
        </p:txBody>
      </p:sp>
      <p:pic>
        <p:nvPicPr>
          <p:cNvPr id="10" name="Picture 2"/>
          <p:cNvPicPr>
            <a:picLocks noChangeAspect="1" noChangeArrowheads="1"/>
          </p:cNvPicPr>
          <p:nvPr/>
        </p:nvPicPr>
        <p:blipFill>
          <a:blip r:embed="rId2" cstate="print"/>
          <a:srcRect/>
          <a:stretch>
            <a:fillRect/>
          </a:stretch>
        </p:blipFill>
        <p:spPr bwMode="auto">
          <a:xfrm>
            <a:off x="3888318" y="2816932"/>
            <a:ext cx="3971878" cy="2491675"/>
          </a:xfrm>
          <a:prstGeom prst="rect">
            <a:avLst/>
          </a:prstGeom>
          <a:noFill/>
          <a:ln w="9525">
            <a:noFill/>
            <a:miter lim="800000"/>
            <a:headEnd/>
            <a:tailEnd/>
          </a:ln>
        </p:spPr>
      </p:pic>
      <p:sp>
        <p:nvSpPr>
          <p:cNvPr id="11" name="11 CuadroTexto"/>
          <p:cNvSpPr txBox="1"/>
          <p:nvPr/>
        </p:nvSpPr>
        <p:spPr>
          <a:xfrm>
            <a:off x="4151784" y="5696944"/>
            <a:ext cx="2750339" cy="830997"/>
          </a:xfrm>
          <a:prstGeom prst="rect">
            <a:avLst/>
          </a:prstGeom>
          <a:noFill/>
        </p:spPr>
        <p:txBody>
          <a:bodyPr wrap="square" rtlCol="0">
            <a:spAutoFit/>
          </a:bodyPr>
          <a:lstStyle/>
          <a:p>
            <a:r>
              <a:rPr lang="es-MX" sz="2400" dirty="0"/>
              <a:t>Masa 2 inicialmente en reposo </a:t>
            </a:r>
            <a:endParaRPr lang="es-AR" sz="2400" dirty="0"/>
          </a:p>
        </p:txBody>
      </p:sp>
      <p:sp>
        <p:nvSpPr>
          <p:cNvPr id="12" name="10 Flecha abajo"/>
          <p:cNvSpPr/>
          <p:nvPr/>
        </p:nvSpPr>
        <p:spPr>
          <a:xfrm>
            <a:off x="5323378" y="5229200"/>
            <a:ext cx="180020" cy="50299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21</a:t>
            </a:fld>
            <a:endParaRPr lang="es-ES"/>
          </a:p>
        </p:txBody>
      </p:sp>
      <p:sp>
        <p:nvSpPr>
          <p:cNvPr id="10" name="9 CuadroTexto"/>
          <p:cNvSpPr txBox="1"/>
          <p:nvPr/>
        </p:nvSpPr>
        <p:spPr>
          <a:xfrm>
            <a:off x="191344" y="512677"/>
            <a:ext cx="11701300" cy="3539430"/>
          </a:xfrm>
          <a:prstGeom prst="rect">
            <a:avLst/>
          </a:prstGeom>
          <a:noFill/>
        </p:spPr>
        <p:txBody>
          <a:bodyPr wrap="square" rtlCol="0">
            <a:spAutoFit/>
          </a:bodyPr>
          <a:lstStyle/>
          <a:p>
            <a:pPr algn="just"/>
            <a:r>
              <a:rPr lang="es-ES_tradnl" sz="2800" dirty="0"/>
              <a:t>Dos esferas de metal se encuentran suspendidas como se muestra en la figura, de manera tal que cada una puede tocar a la otra. La esfera de menor masa es levantada hacia un lado hasta que queda a 12 cm respecto a su posición inicial y luego es soltada, y golpea a la esfera de mayor masa en una colisión completamente elástica. Hallar las velocidades de las esferas inmediatamente antes y después del impacto. Determinar cómo será el movimiento de las esferas luego del impacto. Verificar que se cumple la conservación de la energía cinética.</a:t>
            </a:r>
            <a:endParaRPr lang="es-AR" sz="2800" dirty="0"/>
          </a:p>
        </p:txBody>
      </p:sp>
      <p:sp>
        <p:nvSpPr>
          <p:cNvPr id="12" name="11 CuadroTexto"/>
          <p:cNvSpPr txBox="1"/>
          <p:nvPr/>
        </p:nvSpPr>
        <p:spPr>
          <a:xfrm>
            <a:off x="2282806" y="5898836"/>
            <a:ext cx="2750339" cy="830997"/>
          </a:xfrm>
          <a:prstGeom prst="rect">
            <a:avLst/>
          </a:prstGeom>
          <a:noFill/>
        </p:spPr>
        <p:txBody>
          <a:bodyPr wrap="square" rtlCol="0">
            <a:spAutoFit/>
          </a:bodyPr>
          <a:lstStyle/>
          <a:p>
            <a:r>
              <a:rPr lang="es-MX" sz="2400" dirty="0"/>
              <a:t>Masa 2 inicialmente en reposo </a:t>
            </a:r>
            <a:endParaRPr lang="es-AR" sz="2400" dirty="0"/>
          </a:p>
        </p:txBody>
      </p:sp>
      <p:pic>
        <p:nvPicPr>
          <p:cNvPr id="496642" name="Picture 2"/>
          <p:cNvPicPr>
            <a:picLocks noChangeAspect="1" noChangeArrowheads="1"/>
          </p:cNvPicPr>
          <p:nvPr/>
        </p:nvPicPr>
        <p:blipFill>
          <a:blip r:embed="rId2" cstate="print"/>
          <a:srcRect/>
          <a:stretch>
            <a:fillRect/>
          </a:stretch>
        </p:blipFill>
        <p:spPr bwMode="auto">
          <a:xfrm>
            <a:off x="2354793" y="3542296"/>
            <a:ext cx="3067050" cy="1924050"/>
          </a:xfrm>
          <a:prstGeom prst="rect">
            <a:avLst/>
          </a:prstGeom>
          <a:noFill/>
          <a:ln w="9525">
            <a:noFill/>
            <a:miter lim="800000"/>
            <a:headEnd/>
            <a:tailEnd/>
          </a:ln>
        </p:spPr>
      </p:pic>
      <p:sp>
        <p:nvSpPr>
          <p:cNvPr id="11" name="10 Flecha abajo"/>
          <p:cNvSpPr/>
          <p:nvPr/>
        </p:nvSpPr>
        <p:spPr>
          <a:xfrm>
            <a:off x="3454400" y="5431092"/>
            <a:ext cx="180020" cy="50299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3" name="11 CuadroTexto"/>
          <p:cNvSpPr txBox="1"/>
          <p:nvPr/>
        </p:nvSpPr>
        <p:spPr>
          <a:xfrm>
            <a:off x="0" y="-22690"/>
            <a:ext cx="12192000" cy="523220"/>
          </a:xfrm>
          <a:prstGeom prst="rect">
            <a:avLst/>
          </a:prstGeom>
          <a:solidFill>
            <a:srgbClr val="FFFF00"/>
          </a:solidFill>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
            </a:defPPr>
            <a:lvl1pPr algn="ctr">
              <a:defRPr sz="2800"/>
            </a:lvl1pPr>
          </a:lstStyle>
          <a:p>
            <a:r>
              <a:rPr lang="es-MX" dirty="0"/>
              <a:t>CHOQUE PERFECTAMENTE ELÁSTICO EN UNA DIRECCIÓN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4" cstate="print"/>
          <a:srcRect/>
          <a:stretch>
            <a:fillRect/>
          </a:stretch>
        </p:blipFill>
        <p:spPr bwMode="auto">
          <a:xfrm>
            <a:off x="283338" y="4180069"/>
            <a:ext cx="3067050" cy="1924050"/>
          </a:xfrm>
          <a:prstGeom prst="rect">
            <a:avLst/>
          </a:prstGeom>
          <a:noFill/>
          <a:ln w="9525">
            <a:noFill/>
            <a:miter lim="800000"/>
            <a:headEnd/>
            <a:tailEnd/>
          </a:ln>
        </p:spPr>
      </p:pic>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22</a:t>
            </a:fld>
            <a:endParaRPr lang="es-ES"/>
          </a:p>
        </p:txBody>
      </p:sp>
      <p:sp>
        <p:nvSpPr>
          <p:cNvPr id="6" name="5 CuadroTexto"/>
          <p:cNvSpPr txBox="1"/>
          <p:nvPr/>
        </p:nvSpPr>
        <p:spPr>
          <a:xfrm>
            <a:off x="335360" y="332658"/>
            <a:ext cx="11247040" cy="830997"/>
          </a:xfrm>
          <a:prstGeom prst="rect">
            <a:avLst/>
          </a:prstGeom>
          <a:noFill/>
        </p:spPr>
        <p:txBody>
          <a:bodyPr wrap="square" rtlCol="0">
            <a:spAutoFit/>
          </a:bodyPr>
          <a:lstStyle/>
          <a:p>
            <a:r>
              <a:rPr lang="es-MX" sz="2400" dirty="0"/>
              <a:t>Conservación de la energía desde que parte la esfera m</a:t>
            </a:r>
            <a:r>
              <a:rPr lang="es-MX" sz="2400" baseline="-25000" dirty="0"/>
              <a:t>1</a:t>
            </a:r>
            <a:r>
              <a:rPr lang="es-MX" sz="2400" dirty="0"/>
              <a:t> hasta impactar con la esfera m</a:t>
            </a:r>
            <a:r>
              <a:rPr lang="es-MX" sz="2400" baseline="-25000" dirty="0"/>
              <a:t>2</a:t>
            </a:r>
            <a:r>
              <a:rPr lang="es-MX" sz="2400" dirty="0"/>
              <a:t>:</a:t>
            </a:r>
          </a:p>
          <a:p>
            <a:r>
              <a:rPr lang="es-MX" sz="2400" dirty="0"/>
              <a:t> </a:t>
            </a:r>
            <a:endParaRPr lang="es-AR" sz="2400" dirty="0"/>
          </a:p>
        </p:txBody>
      </p:sp>
      <p:graphicFrame>
        <p:nvGraphicFramePr>
          <p:cNvPr id="492547" name="Object 2"/>
          <p:cNvGraphicFramePr>
            <a:graphicFrameLocks noChangeAspect="1"/>
          </p:cNvGraphicFramePr>
          <p:nvPr>
            <p:extLst>
              <p:ext uri="{D42A27DB-BD31-4B8C-83A1-F6EECF244321}">
                <p14:modId xmlns:p14="http://schemas.microsoft.com/office/powerpoint/2010/main" val="2453382021"/>
              </p:ext>
            </p:extLst>
          </p:nvPr>
        </p:nvGraphicFramePr>
        <p:xfrm>
          <a:off x="2636838" y="938213"/>
          <a:ext cx="6410325" cy="919162"/>
        </p:xfrm>
        <a:graphic>
          <a:graphicData uri="http://schemas.openxmlformats.org/presentationml/2006/ole">
            <mc:AlternateContent xmlns:mc="http://schemas.openxmlformats.org/markup-compatibility/2006">
              <mc:Choice xmlns:v="urn:schemas-microsoft-com:vml" Requires="v">
                <p:oleObj spid="_x0000_s492784" name="Ecuación" r:id="rId5" imgW="2705040" imgH="393480" progId="Equation.3">
                  <p:embed/>
                </p:oleObj>
              </mc:Choice>
              <mc:Fallback>
                <p:oleObj name="Ecuación" r:id="rId5" imgW="2705040" imgH="393480" progId="Equation.3">
                  <p:embed/>
                  <p:pic>
                    <p:nvPicPr>
                      <p:cNvPr id="0" name="Picture 3"/>
                      <p:cNvPicPr>
                        <a:picLocks noChangeAspect="1" noChangeArrowheads="1"/>
                      </p:cNvPicPr>
                      <p:nvPr/>
                    </p:nvPicPr>
                    <p:blipFill>
                      <a:blip r:embed="rId6"/>
                      <a:srcRect/>
                      <a:stretch>
                        <a:fillRect/>
                      </a:stretch>
                    </p:blipFill>
                    <p:spPr bwMode="auto">
                      <a:xfrm>
                        <a:off x="2636838" y="938213"/>
                        <a:ext cx="6410325" cy="919162"/>
                      </a:xfrm>
                      <a:prstGeom prst="rect">
                        <a:avLst/>
                      </a:prstGeom>
                      <a:solidFill>
                        <a:srgbClr val="FFFFFF"/>
                      </a:solidFill>
                    </p:spPr>
                  </p:pic>
                </p:oleObj>
              </mc:Fallback>
            </mc:AlternateContent>
          </a:graphicData>
        </a:graphic>
      </p:graphicFrame>
      <p:graphicFrame>
        <p:nvGraphicFramePr>
          <p:cNvPr id="5" name="Object 3"/>
          <p:cNvGraphicFramePr>
            <a:graphicFrameLocks noChangeAspect="1"/>
          </p:cNvGraphicFramePr>
          <p:nvPr>
            <p:extLst>
              <p:ext uri="{D42A27DB-BD31-4B8C-83A1-F6EECF244321}">
                <p14:modId xmlns:p14="http://schemas.microsoft.com/office/powerpoint/2010/main" val="1915892069"/>
              </p:ext>
            </p:extLst>
          </p:nvPr>
        </p:nvGraphicFramePr>
        <p:xfrm>
          <a:off x="3703637" y="4119087"/>
          <a:ext cx="4276725" cy="825500"/>
        </p:xfrm>
        <a:graphic>
          <a:graphicData uri="http://schemas.openxmlformats.org/presentationml/2006/ole">
            <mc:AlternateContent xmlns:mc="http://schemas.openxmlformats.org/markup-compatibility/2006">
              <mc:Choice xmlns:v="urn:schemas-microsoft-com:vml" Requires="v">
                <p:oleObj spid="_x0000_s492785" name="Ecuación" r:id="rId7" imgW="2298600" imgH="444240" progId="Equation.3">
                  <p:embed/>
                </p:oleObj>
              </mc:Choice>
              <mc:Fallback>
                <p:oleObj name="Ecuación" r:id="rId7" imgW="2298600" imgH="444240" progId="Equation.3">
                  <p:embed/>
                  <p:pic>
                    <p:nvPicPr>
                      <p:cNvPr id="0" name="Object 3"/>
                      <p:cNvPicPr>
                        <a:picLocks noChangeAspect="1" noChangeArrowheads="1"/>
                      </p:cNvPicPr>
                      <p:nvPr/>
                    </p:nvPicPr>
                    <p:blipFill>
                      <a:blip r:embed="rId8"/>
                      <a:srcRect/>
                      <a:stretch>
                        <a:fillRect/>
                      </a:stretch>
                    </p:blipFill>
                    <p:spPr bwMode="auto">
                      <a:xfrm>
                        <a:off x="3703637" y="4119087"/>
                        <a:ext cx="4276725" cy="825500"/>
                      </a:xfrm>
                      <a:prstGeom prst="rect">
                        <a:avLst/>
                      </a:prstGeom>
                      <a:solidFill>
                        <a:srgbClr val="FFFFFF"/>
                      </a:solidFill>
                    </p:spPr>
                  </p:pic>
                </p:oleObj>
              </mc:Fallback>
            </mc:AlternateContent>
          </a:graphicData>
        </a:graphic>
      </p:graphicFrame>
      <p:sp>
        <p:nvSpPr>
          <p:cNvPr id="9" name="8 CuadroTexto"/>
          <p:cNvSpPr txBox="1"/>
          <p:nvPr/>
        </p:nvSpPr>
        <p:spPr>
          <a:xfrm>
            <a:off x="752212" y="2081175"/>
            <a:ext cx="10528363" cy="83099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s-MX" sz="2400" dirty="0"/>
              <a:t>Se toma el valor negativo por que la esfera impacta con una velocidad en el sentido de (– x)</a:t>
            </a:r>
            <a:endParaRPr lang="es-AR" sz="2400" dirty="0"/>
          </a:p>
        </p:txBody>
      </p:sp>
      <p:sp>
        <p:nvSpPr>
          <p:cNvPr id="11" name="10 CuadroTexto"/>
          <p:cNvSpPr txBox="1"/>
          <p:nvPr/>
        </p:nvSpPr>
        <p:spPr>
          <a:xfrm>
            <a:off x="752213" y="3104967"/>
            <a:ext cx="10528363" cy="83099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s-MX" sz="2400" dirty="0"/>
              <a:t>Luego v</a:t>
            </a:r>
            <a:r>
              <a:rPr lang="es-MX" sz="2400" baseline="-25000" dirty="0"/>
              <a:t>f1 </a:t>
            </a:r>
            <a:r>
              <a:rPr lang="es-MX" sz="2400" dirty="0"/>
              <a:t>y v</a:t>
            </a:r>
            <a:r>
              <a:rPr lang="es-MX" sz="2400" baseline="-25000" dirty="0"/>
              <a:t>f2</a:t>
            </a:r>
            <a:r>
              <a:rPr lang="es-MX" sz="2400" dirty="0"/>
              <a:t> se determinan a partir de las ecuaciones que se presentaron para el choque elástico </a:t>
            </a:r>
            <a:endParaRPr lang="es-AR" sz="2400" dirty="0"/>
          </a:p>
        </p:txBody>
      </p:sp>
      <p:graphicFrame>
        <p:nvGraphicFramePr>
          <p:cNvPr id="492549" name="Object 3"/>
          <p:cNvGraphicFramePr>
            <a:graphicFrameLocks noChangeAspect="1"/>
          </p:cNvGraphicFramePr>
          <p:nvPr>
            <p:extLst>
              <p:ext uri="{D42A27DB-BD31-4B8C-83A1-F6EECF244321}">
                <p14:modId xmlns:p14="http://schemas.microsoft.com/office/powerpoint/2010/main" val="1044835797"/>
              </p:ext>
            </p:extLst>
          </p:nvPr>
        </p:nvGraphicFramePr>
        <p:xfrm>
          <a:off x="3737174" y="5235014"/>
          <a:ext cx="4443412" cy="827088"/>
        </p:xfrm>
        <a:graphic>
          <a:graphicData uri="http://schemas.openxmlformats.org/presentationml/2006/ole">
            <mc:AlternateContent xmlns:mc="http://schemas.openxmlformats.org/markup-compatibility/2006">
              <mc:Choice xmlns:v="urn:schemas-microsoft-com:vml" Requires="v">
                <p:oleObj spid="_x0000_s492786" name="Ecuación" r:id="rId9" imgW="2387520" imgH="444240" progId="Equation.3">
                  <p:embed/>
                </p:oleObj>
              </mc:Choice>
              <mc:Fallback>
                <p:oleObj name="Ecuación" r:id="rId9" imgW="2387520" imgH="444240" progId="Equation.3">
                  <p:embed/>
                  <p:pic>
                    <p:nvPicPr>
                      <p:cNvPr id="0" name="Picture 5"/>
                      <p:cNvPicPr>
                        <a:picLocks noChangeAspect="1" noChangeArrowheads="1"/>
                      </p:cNvPicPr>
                      <p:nvPr/>
                    </p:nvPicPr>
                    <p:blipFill>
                      <a:blip r:embed="rId10"/>
                      <a:srcRect/>
                      <a:stretch>
                        <a:fillRect/>
                      </a:stretch>
                    </p:blipFill>
                    <p:spPr bwMode="auto">
                      <a:xfrm>
                        <a:off x="3737174" y="5235014"/>
                        <a:ext cx="4443412" cy="827088"/>
                      </a:xfrm>
                      <a:prstGeom prst="rect">
                        <a:avLst/>
                      </a:prstGeom>
                      <a:solidFill>
                        <a:srgbClr val="FFFFFF"/>
                      </a:solidFill>
                    </p:spPr>
                  </p:pic>
                </p:oleObj>
              </mc:Fallback>
            </mc:AlternateContent>
          </a:graphicData>
        </a:graphic>
      </p:graphicFrame>
      <p:sp>
        <p:nvSpPr>
          <p:cNvPr id="12" name="11 CuadroTexto"/>
          <p:cNvSpPr txBox="1"/>
          <p:nvPr/>
        </p:nvSpPr>
        <p:spPr>
          <a:xfrm>
            <a:off x="8391022" y="3970295"/>
            <a:ext cx="3024336" cy="1015663"/>
          </a:xfrm>
          <a:prstGeom prst="rect">
            <a:avLst/>
          </a:prstGeom>
          <a:noFill/>
        </p:spPr>
        <p:txBody>
          <a:bodyPr wrap="square" rtlCol="0">
            <a:spAutoFit/>
          </a:bodyPr>
          <a:lstStyle/>
          <a:p>
            <a:r>
              <a:rPr lang="es-MX" sz="2000" dirty="0"/>
              <a:t>Positiva porque después del impacto rebota en el sentido (+x)</a:t>
            </a:r>
            <a:endParaRPr lang="es-AR" sz="2000" dirty="0"/>
          </a:p>
        </p:txBody>
      </p:sp>
      <p:sp>
        <p:nvSpPr>
          <p:cNvPr id="13" name="12 CuadroTexto"/>
          <p:cNvSpPr txBox="1"/>
          <p:nvPr/>
        </p:nvSpPr>
        <p:spPr>
          <a:xfrm>
            <a:off x="8450685" y="5088456"/>
            <a:ext cx="2952328" cy="1015663"/>
          </a:xfrm>
          <a:prstGeom prst="rect">
            <a:avLst/>
          </a:prstGeom>
          <a:noFill/>
        </p:spPr>
        <p:txBody>
          <a:bodyPr wrap="square" rtlCol="0">
            <a:spAutoFit/>
          </a:bodyPr>
          <a:lstStyle/>
          <a:p>
            <a:r>
              <a:rPr lang="es-MX" sz="2000" dirty="0"/>
              <a:t>Negativa porque después del impacto rebota en el sentido (-x)</a:t>
            </a:r>
            <a:endParaRPr lang="es-AR" sz="2000" dirty="0"/>
          </a:p>
        </p:txBody>
      </p:sp>
      <p:sp>
        <p:nvSpPr>
          <p:cNvPr id="7" name="CuadroTexto 6"/>
          <p:cNvSpPr txBox="1"/>
          <p:nvPr/>
        </p:nvSpPr>
        <p:spPr>
          <a:xfrm>
            <a:off x="524652" y="4358926"/>
            <a:ext cx="2768325" cy="1569660"/>
          </a:xfrm>
          <a:prstGeom prst="rect">
            <a:avLst/>
          </a:prstGeom>
          <a:solidFill>
            <a:srgbClr val="FFFF00"/>
          </a:solidFill>
        </p:spPr>
        <p:txBody>
          <a:bodyPr wrap="square" rtlCol="0">
            <a:spAutoFit/>
          </a:bodyPr>
          <a:lstStyle/>
          <a:p>
            <a:r>
              <a:rPr lang="es-ES" sz="2400" dirty="0"/>
              <a:t>¿Cómo será el movimiento de las masas si m1 es mayor a m2?</a:t>
            </a: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23</a:t>
            </a:fld>
            <a:endParaRPr lang="es-ES"/>
          </a:p>
        </p:txBody>
      </p:sp>
      <p:sp>
        <p:nvSpPr>
          <p:cNvPr id="5" name="4 CuadroTexto"/>
          <p:cNvSpPr txBox="1"/>
          <p:nvPr/>
        </p:nvSpPr>
        <p:spPr>
          <a:xfrm>
            <a:off x="335360" y="548680"/>
            <a:ext cx="10850996" cy="4462760"/>
          </a:xfrm>
          <a:prstGeom prst="rect">
            <a:avLst/>
          </a:prstGeom>
          <a:noFill/>
        </p:spPr>
        <p:txBody>
          <a:bodyPr wrap="square" rtlCol="0">
            <a:spAutoFit/>
          </a:bodyPr>
          <a:lstStyle/>
          <a:p>
            <a:r>
              <a:rPr lang="es-MX" sz="2400" b="1" dirty="0">
                <a:solidFill>
                  <a:srgbClr val="000000"/>
                </a:solidFill>
              </a:rPr>
              <a:t>Algunas animaciones sobre colisiones:</a:t>
            </a:r>
          </a:p>
          <a:p>
            <a:endParaRPr lang="es-AR" sz="2400" dirty="0">
              <a:solidFill>
                <a:srgbClr val="000000"/>
              </a:solidFill>
            </a:endParaRPr>
          </a:p>
          <a:p>
            <a:r>
              <a:rPr lang="es-AR" sz="2400" dirty="0">
                <a:solidFill>
                  <a:srgbClr val="000000"/>
                </a:solidFill>
              </a:rPr>
              <a:t>https://www.geogebra.org/m/wheHeF2k#material/SW4cYT5H</a:t>
            </a:r>
          </a:p>
          <a:p>
            <a:endParaRPr lang="es-MX" sz="2400" dirty="0"/>
          </a:p>
          <a:p>
            <a:r>
              <a:rPr lang="es-AR" sz="2400" dirty="0"/>
              <a:t>https://www.geogebra.org/m/ZVYcuxBD</a:t>
            </a:r>
          </a:p>
          <a:p>
            <a:endParaRPr lang="es-MX" sz="2400" dirty="0"/>
          </a:p>
          <a:p>
            <a:r>
              <a:rPr lang="es-AR" sz="2400" dirty="0"/>
              <a:t>https://www.geogebra.org/m/YAAdfQKA</a:t>
            </a:r>
          </a:p>
          <a:p>
            <a:endParaRPr lang="es-MX" sz="2400" dirty="0"/>
          </a:p>
          <a:p>
            <a:r>
              <a:rPr lang="es-AR" sz="2400" dirty="0"/>
              <a:t>https://phet.colorado.edu/es/simulation/legacy/collision-lab</a:t>
            </a:r>
          </a:p>
          <a:p>
            <a:endParaRPr lang="es-MX" sz="2400" dirty="0"/>
          </a:p>
          <a:p>
            <a:r>
              <a:rPr lang="es-MX" sz="2400" dirty="0"/>
              <a:t>Problemas resueltos</a:t>
            </a:r>
          </a:p>
          <a:p>
            <a:r>
              <a:rPr lang="es-ES" sz="2000" dirty="0"/>
              <a:t>http://www2.montes.upm.es/dptos/digfa/cfisica/dinamsist/dinamsist_probl_files/dinamsist_probl.html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3</a:t>
            </a:fld>
            <a:endParaRPr lang="es-ES"/>
          </a:p>
        </p:txBody>
      </p:sp>
      <p:sp>
        <p:nvSpPr>
          <p:cNvPr id="5" name="4 CuadroTexto"/>
          <p:cNvSpPr txBox="1"/>
          <p:nvPr/>
        </p:nvSpPr>
        <p:spPr>
          <a:xfrm>
            <a:off x="0" y="788511"/>
            <a:ext cx="12192000"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AR" sz="3600" dirty="0"/>
              <a:t>En Física se considera un </a:t>
            </a:r>
            <a:r>
              <a:rPr lang="es-AR" sz="3600" b="1" dirty="0"/>
              <a:t>choque</a:t>
            </a:r>
            <a:r>
              <a:rPr lang="es-AR" sz="3600" dirty="0"/>
              <a:t> a cualquier interacción muy intensa (puede no haber contacto) y de corta duración. </a:t>
            </a:r>
            <a:endParaRPr lang="es-MX" sz="3600" b="1" dirty="0"/>
          </a:p>
        </p:txBody>
      </p:sp>
      <p:sp>
        <p:nvSpPr>
          <p:cNvPr id="6" name="5 CuadroTexto"/>
          <p:cNvSpPr txBox="1"/>
          <p:nvPr/>
        </p:nvSpPr>
        <p:spPr>
          <a:xfrm>
            <a:off x="227348" y="2219380"/>
            <a:ext cx="11737304" cy="156966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es-AR" sz="3200" b="1" dirty="0"/>
              <a:t>Supuesto</a:t>
            </a:r>
            <a:r>
              <a:rPr lang="es-AR" sz="3200" dirty="0"/>
              <a:t>: las fuerzas de interacción son muy grandes respecto a las externas, se considera un sistema aislado, ¿qué implica? </a:t>
            </a:r>
            <a:r>
              <a:rPr lang="es-AR" sz="3200" b="1" dirty="0"/>
              <a:t>Conservación del momento lineal.</a:t>
            </a:r>
            <a:endParaRPr lang="es-MX" sz="3200" b="1" dirty="0"/>
          </a:p>
        </p:txBody>
      </p:sp>
      <p:sp>
        <p:nvSpPr>
          <p:cNvPr id="9" name="4 Rectángulo"/>
          <p:cNvSpPr/>
          <p:nvPr/>
        </p:nvSpPr>
        <p:spPr>
          <a:xfrm>
            <a:off x="0" y="-28413"/>
            <a:ext cx="12192000" cy="523220"/>
          </a:xfrm>
          <a:prstGeom prst="rect">
            <a:avLst/>
          </a:prstGeom>
          <a:solidFill>
            <a:srgbClr val="FFFF00"/>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s-AR" sz="2800" dirty="0"/>
              <a:t>CONSERVACIÓN DEL MOMENTO LINEAL Y CHOQUES</a:t>
            </a:r>
          </a:p>
        </p:txBody>
      </p:sp>
      <p:pic>
        <p:nvPicPr>
          <p:cNvPr id="11" name="9 Imagen" descr="Elastischer.gif"/>
          <p:cNvPicPr>
            <a:picLocks noChangeAspect="1"/>
          </p:cNvPicPr>
          <p:nvPr/>
        </p:nvPicPr>
        <p:blipFill>
          <a:blip r:embed="rId3" cstate="print"/>
          <a:stretch>
            <a:fillRect/>
          </a:stretch>
        </p:blipFill>
        <p:spPr>
          <a:xfrm>
            <a:off x="6420036" y="5370185"/>
            <a:ext cx="4762500" cy="571500"/>
          </a:xfrm>
          <a:prstGeom prst="rect">
            <a:avLst/>
          </a:prstGeom>
        </p:spPr>
      </p:pic>
      <p:pic>
        <p:nvPicPr>
          <p:cNvPr id="12" name="10 Imagen" descr="Inelastisco.gif"/>
          <p:cNvPicPr>
            <a:picLocks noChangeAspect="1"/>
          </p:cNvPicPr>
          <p:nvPr/>
        </p:nvPicPr>
        <p:blipFill>
          <a:blip r:embed="rId4" cstate="print"/>
          <a:stretch>
            <a:fillRect/>
          </a:stretch>
        </p:blipFill>
        <p:spPr>
          <a:xfrm>
            <a:off x="5123892" y="6126269"/>
            <a:ext cx="4762500" cy="571500"/>
          </a:xfrm>
          <a:prstGeom prst="rect">
            <a:avLst/>
          </a:prstGeom>
        </p:spPr>
      </p:pic>
      <p:pic>
        <p:nvPicPr>
          <p:cNvPr id="13" name="6 Imagen" descr="Choque.gif"/>
          <p:cNvPicPr>
            <a:picLocks noChangeAspect="1"/>
          </p:cNvPicPr>
          <p:nvPr/>
        </p:nvPicPr>
        <p:blipFill>
          <a:blip r:embed="rId5" cstate="print"/>
          <a:stretch>
            <a:fillRect/>
          </a:stretch>
        </p:blipFill>
        <p:spPr>
          <a:xfrm>
            <a:off x="227348" y="4620442"/>
            <a:ext cx="2844316" cy="2133237"/>
          </a:xfrm>
          <a:prstGeom prst="rect">
            <a:avLst/>
          </a:prstGeom>
        </p:spPr>
      </p:pic>
      <p:graphicFrame>
        <p:nvGraphicFramePr>
          <p:cNvPr id="468994" name="Object 2" descr="Pergamino"/>
          <p:cNvGraphicFramePr>
            <a:graphicFrameLocks noChangeAspect="1"/>
          </p:cNvGraphicFramePr>
          <p:nvPr>
            <p:extLst>
              <p:ext uri="{D42A27DB-BD31-4B8C-83A1-F6EECF244321}">
                <p14:modId xmlns:p14="http://schemas.microsoft.com/office/powerpoint/2010/main" val="1921484901"/>
              </p:ext>
            </p:extLst>
          </p:nvPr>
        </p:nvGraphicFramePr>
        <p:xfrm>
          <a:off x="1974242" y="4125200"/>
          <a:ext cx="8891588" cy="865187"/>
        </p:xfrm>
        <a:graphic>
          <a:graphicData uri="http://schemas.openxmlformats.org/presentationml/2006/ole">
            <mc:AlternateContent xmlns:mc="http://schemas.openxmlformats.org/markup-compatibility/2006">
              <mc:Choice xmlns:v="urn:schemas-microsoft-com:vml" Requires="v">
                <p:oleObj spid="_x0000_s469111" name="Ecuación" r:id="rId6" imgW="2590560" imgH="215640" progId="Equation.3">
                  <p:embed/>
                </p:oleObj>
              </mc:Choice>
              <mc:Fallback>
                <p:oleObj name="Ecuación" r:id="rId6" imgW="2590560" imgH="215640" progId="Equation.3">
                  <p:embed/>
                  <p:pic>
                    <p:nvPicPr>
                      <p:cNvPr id="0" name="Picture 2" descr="Pergamino"/>
                      <p:cNvPicPr>
                        <a:picLocks noChangeAspect="1" noChangeArrowheads="1"/>
                      </p:cNvPicPr>
                      <p:nvPr/>
                    </p:nvPicPr>
                    <p:blipFill>
                      <a:blip r:embed="rId7"/>
                      <a:srcRect/>
                      <a:stretch>
                        <a:fillRect/>
                      </a:stretch>
                    </p:blipFill>
                    <p:spPr bwMode="auto">
                      <a:xfrm>
                        <a:off x="1974242" y="4125200"/>
                        <a:ext cx="8891588" cy="865187"/>
                      </a:xfrm>
                      <a:prstGeom prst="rect">
                        <a:avLst/>
                      </a:prstGeom>
                      <a:blipFill dpi="0" rotWithShape="0">
                        <a:blip r:embed="rId8"/>
                        <a:srcRect/>
                        <a:tile tx="0" ty="0" sx="100000" sy="100000" flip="none" algn="tl"/>
                      </a:blipFill>
                      <a:ln w="38100">
                        <a:solidFill>
                          <a:srgbClr val="000000"/>
                        </a:solidFill>
                        <a:miter lim="800000"/>
                        <a:headEnd/>
                        <a:tailEnd/>
                      </a:ln>
                    </p:spPr>
                  </p:pic>
                </p:oleObj>
              </mc:Fallback>
            </mc:AlternateContent>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1 Imagen" descr="Inelastisco.gif"/>
          <p:cNvPicPr>
            <a:picLocks noChangeAspect="1"/>
          </p:cNvPicPr>
          <p:nvPr/>
        </p:nvPicPr>
        <p:blipFill>
          <a:blip r:embed="rId3" cstate="print"/>
          <a:stretch>
            <a:fillRect/>
          </a:stretch>
        </p:blipFill>
        <p:spPr>
          <a:xfrm>
            <a:off x="6217142" y="2842326"/>
            <a:ext cx="4762500" cy="571500"/>
          </a:xfrm>
          <a:prstGeom prst="rect">
            <a:avLst/>
          </a:prstGeom>
        </p:spPr>
      </p:pic>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4</a:t>
            </a:fld>
            <a:endParaRPr lang="es-ES"/>
          </a:p>
        </p:txBody>
      </p:sp>
      <p:sp>
        <p:nvSpPr>
          <p:cNvPr id="6" name="5 CuadroTexto"/>
          <p:cNvSpPr txBox="1"/>
          <p:nvPr/>
        </p:nvSpPr>
        <p:spPr>
          <a:xfrm>
            <a:off x="1523492" y="2842326"/>
            <a:ext cx="4248472" cy="52322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s-MX" sz="2800" dirty="0"/>
              <a:t>CHOQUE </a:t>
            </a:r>
            <a:r>
              <a:rPr lang="es-MX" sz="2800" b="1" dirty="0"/>
              <a:t>INELÁSTICO</a:t>
            </a:r>
            <a:r>
              <a:rPr lang="es-MX" sz="2800" dirty="0"/>
              <a:t> </a:t>
            </a:r>
            <a:endParaRPr lang="es-AR" sz="2800" dirty="0"/>
          </a:p>
        </p:txBody>
      </p:sp>
      <p:sp>
        <p:nvSpPr>
          <p:cNvPr id="7" name="6 Llamada ovalada"/>
          <p:cNvSpPr/>
          <p:nvPr/>
        </p:nvSpPr>
        <p:spPr>
          <a:xfrm>
            <a:off x="2747628" y="1236787"/>
            <a:ext cx="6156684" cy="1476164"/>
          </a:xfrm>
          <a:prstGeom prst="wedgeEllipse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MX" sz="2800" dirty="0"/>
              <a:t>No se conserva la energía cinética. Actúan fuerzas no conservativas (K</a:t>
            </a:r>
            <a:r>
              <a:rPr lang="es-MX" sz="2800" baseline="-25000" dirty="0"/>
              <a:t>2</a:t>
            </a:r>
            <a:r>
              <a:rPr lang="es-MX" sz="2800" dirty="0">
                <a:sym typeface="Symbol"/>
              </a:rPr>
              <a:t>K</a:t>
            </a:r>
            <a:r>
              <a:rPr lang="es-MX" sz="2800" baseline="-25000" dirty="0">
                <a:sym typeface="Symbol"/>
              </a:rPr>
              <a:t>1</a:t>
            </a:r>
            <a:r>
              <a:rPr lang="es-MX" sz="2800" dirty="0">
                <a:sym typeface="Symbol"/>
              </a:rPr>
              <a:t>)</a:t>
            </a:r>
            <a:endParaRPr lang="es-AR" sz="2800" baseline="-25000" dirty="0"/>
          </a:p>
        </p:txBody>
      </p:sp>
      <p:pic>
        <p:nvPicPr>
          <p:cNvPr id="11" name="10 Imagen" descr="Elastischer.gif"/>
          <p:cNvPicPr>
            <a:picLocks noChangeAspect="1"/>
          </p:cNvPicPr>
          <p:nvPr/>
        </p:nvPicPr>
        <p:blipFill>
          <a:blip r:embed="rId4" cstate="print"/>
          <a:stretch>
            <a:fillRect/>
          </a:stretch>
        </p:blipFill>
        <p:spPr>
          <a:xfrm>
            <a:off x="6096001" y="5551059"/>
            <a:ext cx="4762500" cy="571500"/>
          </a:xfrm>
          <a:prstGeom prst="rect">
            <a:avLst/>
          </a:prstGeom>
        </p:spPr>
      </p:pic>
      <p:sp>
        <p:nvSpPr>
          <p:cNvPr id="9" name="8 CuadroTexto"/>
          <p:cNvSpPr txBox="1"/>
          <p:nvPr/>
        </p:nvSpPr>
        <p:spPr>
          <a:xfrm>
            <a:off x="1523492" y="5575199"/>
            <a:ext cx="3960440"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s-MX" sz="2800" dirty="0"/>
              <a:t>CHOQUE  </a:t>
            </a:r>
            <a:r>
              <a:rPr lang="es-MX" sz="2800" b="1" dirty="0"/>
              <a:t>ELÁSTICO</a:t>
            </a:r>
            <a:r>
              <a:rPr lang="es-MX" sz="2800" dirty="0"/>
              <a:t> </a:t>
            </a:r>
            <a:endParaRPr lang="es-AR" sz="2800" dirty="0"/>
          </a:p>
        </p:txBody>
      </p:sp>
      <p:sp>
        <p:nvSpPr>
          <p:cNvPr id="10" name="9 Llamada ovalada"/>
          <p:cNvSpPr/>
          <p:nvPr/>
        </p:nvSpPr>
        <p:spPr>
          <a:xfrm>
            <a:off x="2744604" y="3737784"/>
            <a:ext cx="6516724" cy="1656186"/>
          </a:xfrm>
          <a:prstGeom prst="wedgeEllipse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MX" sz="2800" dirty="0"/>
              <a:t>Se conserva la energía cinética. Actúan únicamente fuerzas conservativas (K</a:t>
            </a:r>
            <a:r>
              <a:rPr lang="es-MX" sz="2800" baseline="-25000" dirty="0"/>
              <a:t>2</a:t>
            </a:r>
            <a:r>
              <a:rPr lang="es-MX" sz="2800" dirty="0">
                <a:sym typeface="Symbol"/>
              </a:rPr>
              <a:t>=K</a:t>
            </a:r>
            <a:r>
              <a:rPr lang="es-MX" sz="2800" baseline="-25000" dirty="0">
                <a:sym typeface="Symbol"/>
              </a:rPr>
              <a:t>1</a:t>
            </a:r>
            <a:r>
              <a:rPr lang="es-MX" sz="2800" dirty="0">
                <a:sym typeface="Symbol"/>
              </a:rPr>
              <a:t>)</a:t>
            </a:r>
            <a:endParaRPr lang="es-AR" sz="2800" baseline="-25000" dirty="0"/>
          </a:p>
        </p:txBody>
      </p:sp>
      <mc:AlternateContent xmlns:mc="http://schemas.openxmlformats.org/markup-compatibility/2006" xmlns:a14="http://schemas.microsoft.com/office/drawing/2010/main">
        <mc:Choice Requires="a14">
          <p:sp>
            <p:nvSpPr>
              <p:cNvPr id="14" name="CuadroTexto 13"/>
              <p:cNvSpPr txBox="1"/>
              <p:nvPr/>
            </p:nvSpPr>
            <p:spPr>
              <a:xfrm rot="17805382">
                <a:off x="486748" y="4126789"/>
                <a:ext cx="4829259" cy="523220"/>
              </a:xfrm>
              <a:prstGeom prst="rect">
                <a:avLst/>
              </a:prstGeom>
              <a:solidFill>
                <a:srgbClr val="FFFF00"/>
              </a:solidFill>
            </p:spPr>
            <p:txBody>
              <a:bodyPr wrap="square" rtlCol="0">
                <a:spAutoFit/>
              </a:bodyPr>
              <a:lstStyle/>
              <a:p>
                <a:pPr algn="ctr"/>
                <a:r>
                  <a:rPr lang="es-ES" sz="2800" b="0" dirty="0">
                    <a:ea typeface="Cambria Math" panose="02040503050406030204" pitchFamily="18" charset="0"/>
                  </a:rPr>
                  <a:t>Siempre </a:t>
                </a:r>
                <a14:m>
                  <m:oMath xmlns:m="http://schemas.openxmlformats.org/officeDocument/2006/math">
                    <m:sSub>
                      <m:sSubPr>
                        <m:ctrlPr>
                          <a:rPr lang="es-ES" sz="2800" b="0" i="1" smtClean="0">
                            <a:latin typeface="Cambria Math" panose="02040503050406030204" pitchFamily="18" charset="0"/>
                            <a:ea typeface="Cambria Math" panose="02040503050406030204" pitchFamily="18" charset="0"/>
                          </a:rPr>
                        </m:ctrlPr>
                      </m:sSubPr>
                      <m:e>
                        <m:acc>
                          <m:accPr>
                            <m:chr m:val="⃗"/>
                            <m:ctrlPr>
                              <a:rPr lang="es-ES" sz="2800" b="0" i="1" smtClean="0">
                                <a:latin typeface="Cambria Math" panose="02040503050406030204" pitchFamily="18" charset="0"/>
                                <a:ea typeface="Cambria Math" panose="02040503050406030204" pitchFamily="18" charset="0"/>
                              </a:rPr>
                            </m:ctrlPr>
                          </m:accPr>
                          <m:e>
                            <m:r>
                              <a:rPr lang="es-ES" sz="2800" b="0" i="1" smtClean="0">
                                <a:latin typeface="Cambria Math" panose="02040503050406030204" pitchFamily="18" charset="0"/>
                                <a:ea typeface="Cambria Math" panose="02040503050406030204" pitchFamily="18" charset="0"/>
                              </a:rPr>
                              <m:t>𝑝</m:t>
                            </m:r>
                          </m:e>
                        </m:acc>
                      </m:e>
                      <m:sub>
                        <m:r>
                          <a:rPr lang="es-ES" sz="2800" b="0" i="1" smtClean="0">
                            <a:latin typeface="Cambria Math" panose="02040503050406030204" pitchFamily="18" charset="0"/>
                            <a:ea typeface="Cambria Math" panose="02040503050406030204" pitchFamily="18" charset="0"/>
                          </a:rPr>
                          <m:t>1</m:t>
                        </m:r>
                      </m:sub>
                    </m:sSub>
                    <m:r>
                      <a:rPr lang="es-ES" sz="2800" b="0" i="1" smtClean="0">
                        <a:latin typeface="Cambria Math" panose="02040503050406030204" pitchFamily="18" charset="0"/>
                        <a:ea typeface="Cambria Math" panose="02040503050406030204" pitchFamily="18" charset="0"/>
                      </a:rPr>
                      <m:t>=</m:t>
                    </m:r>
                    <m:sSub>
                      <m:sSubPr>
                        <m:ctrlPr>
                          <a:rPr lang="es-ES" sz="2800" i="1">
                            <a:latin typeface="Cambria Math" panose="02040503050406030204" pitchFamily="18" charset="0"/>
                            <a:ea typeface="Cambria Math" panose="02040503050406030204" pitchFamily="18" charset="0"/>
                          </a:rPr>
                        </m:ctrlPr>
                      </m:sSubPr>
                      <m:e>
                        <m:acc>
                          <m:accPr>
                            <m:chr m:val="⃗"/>
                            <m:ctrlPr>
                              <a:rPr lang="es-ES" sz="2800" i="1">
                                <a:latin typeface="Cambria Math" panose="02040503050406030204" pitchFamily="18" charset="0"/>
                                <a:ea typeface="Cambria Math" panose="02040503050406030204" pitchFamily="18" charset="0"/>
                              </a:rPr>
                            </m:ctrlPr>
                          </m:accPr>
                          <m:e>
                            <m:r>
                              <a:rPr lang="es-ES" sz="2800" i="1">
                                <a:latin typeface="Cambria Math" panose="02040503050406030204" pitchFamily="18" charset="0"/>
                                <a:ea typeface="Cambria Math" panose="02040503050406030204" pitchFamily="18" charset="0"/>
                              </a:rPr>
                              <m:t>𝑝</m:t>
                            </m:r>
                          </m:e>
                        </m:acc>
                      </m:e>
                      <m:sub>
                        <m:r>
                          <a:rPr lang="es-ES" sz="2800" b="0" i="1" smtClean="0">
                            <a:latin typeface="Cambria Math" panose="02040503050406030204" pitchFamily="18" charset="0"/>
                            <a:ea typeface="Cambria Math" panose="02040503050406030204" pitchFamily="18" charset="0"/>
                          </a:rPr>
                          <m:t>2</m:t>
                        </m:r>
                      </m:sub>
                    </m:sSub>
                  </m:oMath>
                </a14:m>
                <a:endParaRPr lang="es-ES" sz="2800" dirty="0"/>
              </a:p>
            </p:txBody>
          </p:sp>
        </mc:Choice>
        <mc:Fallback xmlns="">
          <p:sp>
            <p:nvSpPr>
              <p:cNvPr id="14" name="CuadroTexto 13"/>
              <p:cNvSpPr txBox="1">
                <a:spLocks noRot="1" noChangeAspect="1" noMove="1" noResize="1" noEditPoints="1" noAdjustHandles="1" noChangeArrowheads="1" noChangeShapeType="1" noTextEdit="1"/>
              </p:cNvSpPr>
              <p:nvPr/>
            </p:nvSpPr>
            <p:spPr>
              <a:xfrm rot="17805382">
                <a:off x="486748" y="4126789"/>
                <a:ext cx="4829259" cy="523220"/>
              </a:xfrm>
              <a:prstGeom prst="rect">
                <a:avLst/>
              </a:prstGeom>
              <a:blipFill rotWithShape="0">
                <a:blip r:embed="rId7"/>
                <a:stretch>
                  <a:fillRect/>
                </a:stretch>
              </a:blipFill>
            </p:spPr>
            <p:txBody>
              <a:bodyPr/>
              <a:lstStyle/>
              <a:p>
                <a:r>
                  <a:rPr lang="es-ES">
                    <a:noFill/>
                  </a:rPr>
                  <a:t> </a:t>
                </a:r>
              </a:p>
            </p:txBody>
          </p:sp>
        </mc:Fallback>
      </mc:AlternateContent>
      <p:sp>
        <p:nvSpPr>
          <p:cNvPr id="16" name="4 CuadroTexto"/>
          <p:cNvSpPr txBox="1"/>
          <p:nvPr/>
        </p:nvSpPr>
        <p:spPr>
          <a:xfrm>
            <a:off x="0" y="0"/>
            <a:ext cx="12192000" cy="523220"/>
          </a:xfrm>
          <a:prstGeom prst="rect">
            <a:avLst/>
          </a:prstGeom>
          <a:solidFill>
            <a:srgbClr val="FFFF00"/>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s-MX" sz="2800" dirty="0"/>
              <a:t>CLASIFICACIÓN DE CHOQUES</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linds(horizont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5</a:t>
            </a:fld>
            <a:endParaRPr lang="es-ES"/>
          </a:p>
        </p:txBody>
      </p:sp>
      <p:sp>
        <p:nvSpPr>
          <p:cNvPr id="5" name="4 CuadroTexto"/>
          <p:cNvSpPr txBox="1"/>
          <p:nvPr/>
        </p:nvSpPr>
        <p:spPr>
          <a:xfrm>
            <a:off x="0" y="0"/>
            <a:ext cx="12192000" cy="523220"/>
          </a:xfrm>
          <a:prstGeom prst="rect">
            <a:avLst/>
          </a:prstGeom>
          <a:solidFill>
            <a:srgbClr val="FFFF00"/>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s-MX" sz="2800" dirty="0"/>
              <a:t>PÉNDULO BALÍSTICO</a:t>
            </a:r>
          </a:p>
        </p:txBody>
      </p:sp>
      <p:sp>
        <p:nvSpPr>
          <p:cNvPr id="6" name="5 Rectángulo"/>
          <p:cNvSpPr/>
          <p:nvPr/>
        </p:nvSpPr>
        <p:spPr>
          <a:xfrm>
            <a:off x="407368" y="976636"/>
            <a:ext cx="11629292" cy="3539430"/>
          </a:xfrm>
          <a:prstGeom prst="rect">
            <a:avLst/>
          </a:prstGeom>
        </p:spPr>
        <p:txBody>
          <a:bodyPr wrap="square">
            <a:spAutoFit/>
          </a:bodyPr>
          <a:lstStyle/>
          <a:p>
            <a:pPr algn="just"/>
            <a:r>
              <a:rPr lang="es-AR" sz="2800" dirty="0"/>
              <a:t>La figura muestra un péndulo balístico, un artefacto que se utiliza para medir la rapidez de un proyectil. El proyectil, con masa </a:t>
            </a:r>
            <a:r>
              <a:rPr lang="es-AR" sz="2800" i="1" dirty="0"/>
              <a:t>m, </a:t>
            </a:r>
            <a:r>
              <a:rPr lang="es-AR" sz="2800" dirty="0"/>
              <a:t>se dispara contra un objeto (que puede ser un bloque de madera) de masa M que cuelga como péndulo, y tiene un choque totalmente inelástico con él. Después del impacto del proyectil, ambas masas oscilan hasta una altura máxima </a:t>
            </a:r>
            <a:r>
              <a:rPr lang="es-AR" sz="2800" i="1" dirty="0"/>
              <a:t>“h”</a:t>
            </a:r>
            <a:r>
              <a:rPr lang="es-AR" sz="2800" dirty="0"/>
              <a:t>. </a:t>
            </a:r>
          </a:p>
          <a:p>
            <a:pPr algn="just"/>
            <a:endParaRPr lang="es-AR" sz="2800" dirty="0"/>
          </a:p>
          <a:p>
            <a:pPr algn="just"/>
            <a:r>
              <a:rPr lang="es-AR" sz="2800" dirty="0"/>
              <a:t>Al ser conocidos los valores de m y M, se mide el valor de h y de esta manera se puede determinar la rapidez inicial </a:t>
            </a:r>
            <a:r>
              <a:rPr lang="es-AR" sz="2800" i="1" dirty="0"/>
              <a:t>v</a:t>
            </a:r>
            <a:r>
              <a:rPr lang="es-AR" sz="2800" dirty="0"/>
              <a:t> con la que impacta el proyectil.</a:t>
            </a:r>
          </a:p>
        </p:txBody>
      </p:sp>
      <p:pic>
        <p:nvPicPr>
          <p:cNvPr id="7" name="Imagen 6"/>
          <p:cNvPicPr>
            <a:picLocks noChangeAspect="1"/>
          </p:cNvPicPr>
          <p:nvPr/>
        </p:nvPicPr>
        <p:blipFill>
          <a:blip r:embed="rId2"/>
          <a:stretch>
            <a:fillRect/>
          </a:stretch>
        </p:blipFill>
        <p:spPr>
          <a:xfrm>
            <a:off x="3539716" y="4463363"/>
            <a:ext cx="4496680" cy="237932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6</a:t>
            </a:fld>
            <a:endParaRPr lang="es-ES"/>
          </a:p>
        </p:txBody>
      </p:sp>
      <p:sp>
        <p:nvSpPr>
          <p:cNvPr id="5" name="4 CuadroTexto"/>
          <p:cNvSpPr txBox="1"/>
          <p:nvPr/>
        </p:nvSpPr>
        <p:spPr>
          <a:xfrm>
            <a:off x="0" y="0"/>
            <a:ext cx="12192000" cy="523220"/>
          </a:xfrm>
          <a:prstGeom prst="rect">
            <a:avLst/>
          </a:prstGeom>
          <a:solidFill>
            <a:srgbClr val="FFFF00"/>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s-MX" sz="2800" dirty="0"/>
              <a:t>PÉNDULO BALÍSTICO</a:t>
            </a:r>
          </a:p>
        </p:txBody>
      </p:sp>
      <p:pic>
        <p:nvPicPr>
          <p:cNvPr id="7" name="Imagen 6"/>
          <p:cNvPicPr>
            <a:picLocks noChangeAspect="1"/>
          </p:cNvPicPr>
          <p:nvPr/>
        </p:nvPicPr>
        <p:blipFill>
          <a:blip r:embed="rId3"/>
          <a:stretch>
            <a:fillRect/>
          </a:stretch>
        </p:blipFill>
        <p:spPr>
          <a:xfrm>
            <a:off x="3995329" y="1600914"/>
            <a:ext cx="5190976" cy="2746701"/>
          </a:xfrm>
          <a:prstGeom prst="rect">
            <a:avLst/>
          </a:prstGeom>
        </p:spPr>
      </p:pic>
      <p:sp>
        <p:nvSpPr>
          <p:cNvPr id="8" name="Elipse 7"/>
          <p:cNvSpPr/>
          <p:nvPr/>
        </p:nvSpPr>
        <p:spPr>
          <a:xfrm>
            <a:off x="5951984" y="3284984"/>
            <a:ext cx="1368152" cy="648072"/>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Elipse 8"/>
          <p:cNvSpPr/>
          <p:nvPr/>
        </p:nvSpPr>
        <p:spPr>
          <a:xfrm>
            <a:off x="6960096" y="3516398"/>
            <a:ext cx="180000" cy="1800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CuadroTexto 10"/>
          <p:cNvSpPr txBox="1"/>
          <p:nvPr/>
        </p:nvSpPr>
        <p:spPr>
          <a:xfrm>
            <a:off x="60128" y="1946156"/>
            <a:ext cx="3873070" cy="2677656"/>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s-ES" sz="2800" dirty="0"/>
              <a:t>Etapa de conservación del momento lineal (las fuerzas externas son iguales a cero o despreciables frente a las fuerzas impulsivas)</a:t>
            </a:r>
          </a:p>
        </p:txBody>
      </p:sp>
      <p:sp>
        <p:nvSpPr>
          <p:cNvPr id="13" name="Flecha derecha 12"/>
          <p:cNvSpPr/>
          <p:nvPr/>
        </p:nvSpPr>
        <p:spPr>
          <a:xfrm>
            <a:off x="3791744" y="3375607"/>
            <a:ext cx="2035977" cy="4732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CuadroTexto 13"/>
          <p:cNvSpPr txBox="1"/>
          <p:nvPr/>
        </p:nvSpPr>
        <p:spPr>
          <a:xfrm>
            <a:off x="6664297" y="4709185"/>
            <a:ext cx="5200524" cy="181588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s-ES" sz="2800" dirty="0"/>
              <a:t>Etapa de conservación de la energía (desde que salen juntas las masas hasta llegar a la altura máxima y detenerse)</a:t>
            </a:r>
          </a:p>
        </p:txBody>
      </p:sp>
      <p:sp>
        <p:nvSpPr>
          <p:cNvPr id="15" name="Elipse 14"/>
          <p:cNvSpPr/>
          <p:nvPr/>
        </p:nvSpPr>
        <p:spPr>
          <a:xfrm rot="20325319">
            <a:off x="6762094" y="3062266"/>
            <a:ext cx="1732199" cy="708809"/>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Flecha derecha 15"/>
          <p:cNvSpPr/>
          <p:nvPr/>
        </p:nvSpPr>
        <p:spPr>
          <a:xfrm rot="14929310">
            <a:off x="7953670" y="3886384"/>
            <a:ext cx="1142508" cy="4732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ustDataLst>
      <p:tags r:id="rId1"/>
    </p:custDataLst>
    <p:extLst>
      <p:ext uri="{BB962C8B-B14F-4D97-AF65-F5344CB8AC3E}">
        <p14:creationId xmlns:p14="http://schemas.microsoft.com/office/powerpoint/2010/main" val="2783350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down)">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down)">
                                      <p:cBhvr>
                                        <p:cTn id="23" dur="500"/>
                                        <p:tgtEl>
                                          <p:spTgt spid="15"/>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down)">
                                      <p:cBhvr>
                                        <p:cTn id="26" dur="500"/>
                                        <p:tgtEl>
                                          <p:spTgt spid="14"/>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down)">
                                      <p:cBhvr>
                                        <p:cTn id="2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13" grpId="0" animBg="1"/>
      <p:bldP spid="14" grpId="0" animBg="1"/>
      <p:bldP spid="15" grpId="0" animBg="1"/>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7</a:t>
            </a:fld>
            <a:endParaRPr lang="es-ES"/>
          </a:p>
        </p:txBody>
      </p:sp>
      <p:sp>
        <p:nvSpPr>
          <p:cNvPr id="5" name="4 CuadroTexto"/>
          <p:cNvSpPr txBox="1"/>
          <p:nvPr/>
        </p:nvSpPr>
        <p:spPr>
          <a:xfrm>
            <a:off x="0" y="0"/>
            <a:ext cx="12192000" cy="523220"/>
          </a:xfrm>
          <a:prstGeom prst="rect">
            <a:avLst/>
          </a:prstGeom>
          <a:solidFill>
            <a:srgbClr val="FFFF00"/>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s-MX" sz="2800" dirty="0"/>
              <a:t>PÉNDULO BALÍSTICO</a:t>
            </a:r>
          </a:p>
        </p:txBody>
      </p:sp>
      <p:pic>
        <p:nvPicPr>
          <p:cNvPr id="7" name="Imagen 6"/>
          <p:cNvPicPr>
            <a:picLocks noChangeAspect="1"/>
          </p:cNvPicPr>
          <p:nvPr/>
        </p:nvPicPr>
        <p:blipFill>
          <a:blip r:embed="rId3"/>
          <a:stretch>
            <a:fillRect/>
          </a:stretch>
        </p:blipFill>
        <p:spPr>
          <a:xfrm>
            <a:off x="3539716" y="656692"/>
            <a:ext cx="5190976" cy="2746701"/>
          </a:xfrm>
          <a:prstGeom prst="rect">
            <a:avLst/>
          </a:prstGeom>
        </p:spPr>
      </p:pic>
      <p:sp>
        <p:nvSpPr>
          <p:cNvPr id="8" name="Elipse 7"/>
          <p:cNvSpPr/>
          <p:nvPr/>
        </p:nvSpPr>
        <p:spPr>
          <a:xfrm>
            <a:off x="5496371" y="2340762"/>
            <a:ext cx="1368152" cy="648072"/>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Elipse 8"/>
          <p:cNvSpPr/>
          <p:nvPr/>
        </p:nvSpPr>
        <p:spPr>
          <a:xfrm>
            <a:off x="6504483" y="2572176"/>
            <a:ext cx="180000" cy="1800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CuadroTexto 10"/>
          <p:cNvSpPr txBox="1"/>
          <p:nvPr/>
        </p:nvSpPr>
        <p:spPr>
          <a:xfrm>
            <a:off x="116391" y="2470673"/>
            <a:ext cx="3873070" cy="95410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s-ES" sz="2800" dirty="0"/>
              <a:t>Etapa de conservación del momento lineal</a:t>
            </a:r>
          </a:p>
        </p:txBody>
      </p:sp>
      <p:sp>
        <p:nvSpPr>
          <p:cNvPr id="14" name="CuadroTexto 13"/>
          <p:cNvSpPr txBox="1"/>
          <p:nvPr/>
        </p:nvSpPr>
        <p:spPr>
          <a:xfrm>
            <a:off x="8341962" y="2497779"/>
            <a:ext cx="3716179" cy="991723"/>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s-ES" sz="2800" dirty="0"/>
              <a:t>Etapa de conservación de la energía</a:t>
            </a:r>
          </a:p>
        </p:txBody>
      </p:sp>
      <p:sp>
        <p:nvSpPr>
          <p:cNvPr id="15" name="Elipse 14"/>
          <p:cNvSpPr/>
          <p:nvPr/>
        </p:nvSpPr>
        <p:spPr>
          <a:xfrm rot="20325319">
            <a:off x="6306481" y="2118044"/>
            <a:ext cx="1732199" cy="708809"/>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mc:AlternateContent xmlns:mc="http://schemas.openxmlformats.org/markup-compatibility/2006" xmlns:a14="http://schemas.microsoft.com/office/drawing/2010/main">
        <mc:Choice Requires="a14">
          <p:sp>
            <p:nvSpPr>
              <p:cNvPr id="17" name="CuadroTexto 16"/>
              <p:cNvSpPr txBox="1"/>
              <p:nvPr/>
            </p:nvSpPr>
            <p:spPr>
              <a:xfrm>
                <a:off x="7978724" y="3411195"/>
                <a:ext cx="4213276" cy="700705"/>
              </a:xfrm>
              <a:prstGeom prst="rect">
                <a:avLst/>
              </a:prstGeom>
              <a:noFill/>
            </p:spPr>
            <p:txBody>
              <a:bodyPr wrap="square" rtlCol="0">
                <a:spAutoFit/>
              </a:bodyPr>
              <a:lstStyle/>
              <a:p>
                <a14:m>
                  <m:oMath xmlns:m="http://schemas.openxmlformats.org/officeDocument/2006/math">
                    <m:f>
                      <m:fPr>
                        <m:ctrlPr>
                          <a:rPr lang="es-ES" sz="2800" b="0" i="1" smtClean="0">
                            <a:latin typeface="Cambria Math" panose="02040503050406030204" pitchFamily="18" charset="0"/>
                          </a:rPr>
                        </m:ctrlPr>
                      </m:fPr>
                      <m:num>
                        <m:r>
                          <a:rPr lang="es-ES" sz="2800" b="0" i="1" smtClean="0">
                            <a:latin typeface="Cambria Math" panose="02040503050406030204" pitchFamily="18" charset="0"/>
                          </a:rPr>
                          <m:t>1</m:t>
                        </m:r>
                      </m:num>
                      <m:den>
                        <m:r>
                          <a:rPr lang="es-ES" sz="2800" b="0" i="1" smtClean="0">
                            <a:latin typeface="Cambria Math" panose="02040503050406030204" pitchFamily="18" charset="0"/>
                          </a:rPr>
                          <m:t>2</m:t>
                        </m:r>
                      </m:den>
                    </m:f>
                    <m:r>
                      <a:rPr lang="es-ES" sz="2800" b="0" i="1" smtClean="0">
                        <a:latin typeface="Cambria Math" panose="02040503050406030204" pitchFamily="18" charset="0"/>
                      </a:rPr>
                      <m:t>(</m:t>
                    </m:r>
                    <m:r>
                      <a:rPr lang="es-ES" sz="2800" b="0" i="1" smtClean="0">
                        <a:latin typeface="Cambria Math" panose="02040503050406030204" pitchFamily="18" charset="0"/>
                      </a:rPr>
                      <m:t>𝑚</m:t>
                    </m:r>
                    <m:r>
                      <a:rPr lang="es-ES" sz="2800" b="0" i="1" smtClean="0">
                        <a:latin typeface="Cambria Math" panose="02040503050406030204" pitchFamily="18" charset="0"/>
                      </a:rPr>
                      <m:t>+</m:t>
                    </m:r>
                    <m:r>
                      <a:rPr lang="es-ES" sz="2800" b="0" i="1" smtClean="0">
                        <a:latin typeface="Cambria Math" panose="02040503050406030204" pitchFamily="18" charset="0"/>
                      </a:rPr>
                      <m:t>𝑀</m:t>
                    </m:r>
                    <m:r>
                      <a:rPr lang="es-ES" sz="2800" b="0" i="1" smtClean="0">
                        <a:latin typeface="Cambria Math" panose="02040503050406030204" pitchFamily="18" charset="0"/>
                      </a:rPr>
                      <m:t>)</m:t>
                    </m:r>
                    <m:sSubSup>
                      <m:sSubSupPr>
                        <m:ctrlPr>
                          <a:rPr lang="es-ES" sz="2800" b="0" i="1" smtClean="0">
                            <a:latin typeface="Cambria Math" panose="02040503050406030204" pitchFamily="18" charset="0"/>
                          </a:rPr>
                        </m:ctrlPr>
                      </m:sSubSupPr>
                      <m:e>
                        <m:r>
                          <a:rPr lang="es-ES" sz="2800" b="0" i="1" smtClean="0">
                            <a:latin typeface="Cambria Math" panose="02040503050406030204" pitchFamily="18" charset="0"/>
                          </a:rPr>
                          <m:t>𝑣</m:t>
                        </m:r>
                      </m:e>
                      <m:sub>
                        <m:r>
                          <a:rPr lang="es-ES" sz="2800" b="0" i="1" smtClean="0">
                            <a:latin typeface="Cambria Math" panose="02040503050406030204" pitchFamily="18" charset="0"/>
                          </a:rPr>
                          <m:t>2</m:t>
                        </m:r>
                      </m:sub>
                      <m:sup>
                        <m:r>
                          <a:rPr lang="es-ES" sz="2800" b="0" i="1" smtClean="0">
                            <a:latin typeface="Cambria Math" panose="02040503050406030204" pitchFamily="18" charset="0"/>
                          </a:rPr>
                          <m:t>2</m:t>
                        </m:r>
                      </m:sup>
                    </m:sSubSup>
                  </m:oMath>
                </a14:m>
                <a:r>
                  <a:rPr lang="es-ES" sz="2800" dirty="0"/>
                  <a:t>=</a:t>
                </a:r>
                <a14:m>
                  <m:oMath xmlns:m="http://schemas.openxmlformats.org/officeDocument/2006/math">
                    <m:d>
                      <m:dPr>
                        <m:ctrlPr>
                          <a:rPr lang="es-ES" sz="2800" b="0" i="1" smtClean="0">
                            <a:latin typeface="Cambria Math" panose="02040503050406030204" pitchFamily="18" charset="0"/>
                            <a:ea typeface="Cambria Math" panose="02040503050406030204" pitchFamily="18" charset="0"/>
                          </a:rPr>
                        </m:ctrlPr>
                      </m:dPr>
                      <m:e>
                        <m:r>
                          <a:rPr lang="es-ES" sz="2800" b="0" i="1" smtClean="0">
                            <a:latin typeface="Cambria Math" panose="02040503050406030204" pitchFamily="18" charset="0"/>
                            <a:ea typeface="Cambria Math" panose="02040503050406030204" pitchFamily="18" charset="0"/>
                          </a:rPr>
                          <m:t>𝑚</m:t>
                        </m:r>
                        <m:r>
                          <a:rPr lang="es-ES" sz="2800" b="0" i="1" smtClean="0">
                            <a:latin typeface="Cambria Math" panose="02040503050406030204" pitchFamily="18" charset="0"/>
                            <a:ea typeface="Cambria Math" panose="02040503050406030204" pitchFamily="18" charset="0"/>
                          </a:rPr>
                          <m:t>+</m:t>
                        </m:r>
                        <m:r>
                          <a:rPr lang="es-ES" sz="2800" b="0" i="1" smtClean="0">
                            <a:latin typeface="Cambria Math" panose="02040503050406030204" pitchFamily="18" charset="0"/>
                            <a:ea typeface="Cambria Math" panose="02040503050406030204" pitchFamily="18" charset="0"/>
                          </a:rPr>
                          <m:t>𝑀</m:t>
                        </m:r>
                      </m:e>
                    </m:d>
                    <m:r>
                      <a:rPr lang="es-ES" sz="2800" b="0" i="1" smtClean="0">
                        <a:latin typeface="Cambria Math" panose="02040503050406030204" pitchFamily="18" charset="0"/>
                        <a:ea typeface="Cambria Math" panose="02040503050406030204" pitchFamily="18" charset="0"/>
                      </a:rPr>
                      <m:t>𝑔h</m:t>
                    </m:r>
                  </m:oMath>
                </a14:m>
                <a:endParaRPr lang="es-ES" sz="2800" dirty="0"/>
              </a:p>
            </p:txBody>
          </p:sp>
        </mc:Choice>
        <mc:Fallback xmlns="">
          <p:sp>
            <p:nvSpPr>
              <p:cNvPr id="17" name="CuadroTexto 16"/>
              <p:cNvSpPr txBox="1">
                <a:spLocks noRot="1" noChangeAspect="1" noMove="1" noResize="1" noEditPoints="1" noAdjustHandles="1" noChangeArrowheads="1" noChangeShapeType="1" noTextEdit="1"/>
              </p:cNvSpPr>
              <p:nvPr/>
            </p:nvSpPr>
            <p:spPr>
              <a:xfrm>
                <a:off x="7978724" y="3411195"/>
                <a:ext cx="4213276" cy="700705"/>
              </a:xfrm>
              <a:prstGeom prst="rect">
                <a:avLst/>
              </a:prstGeom>
              <a:blipFill rotWithShape="0">
                <a:blip r:embed="rId6"/>
                <a:stretch>
                  <a:fillRect b="-10435"/>
                </a:stretch>
              </a:blipFill>
            </p:spPr>
            <p:txBody>
              <a:bodyPr/>
              <a:lstStyle/>
              <a:p>
                <a:r>
                  <a:rPr lang="es-ES">
                    <a:noFill/>
                  </a:rPr>
                  <a:t> </a:t>
                </a:r>
              </a:p>
            </p:txBody>
          </p:sp>
        </mc:Fallback>
      </mc:AlternateContent>
      <p:cxnSp>
        <p:nvCxnSpPr>
          <p:cNvPr id="19" name="Conector recto 18"/>
          <p:cNvCxnSpPr/>
          <p:nvPr/>
        </p:nvCxnSpPr>
        <p:spPr>
          <a:xfrm flipV="1">
            <a:off x="10070232" y="3630907"/>
            <a:ext cx="1512168" cy="2612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Conector recto 19"/>
          <p:cNvCxnSpPr/>
          <p:nvPr/>
        </p:nvCxnSpPr>
        <p:spPr>
          <a:xfrm flipV="1">
            <a:off x="8220236" y="3665714"/>
            <a:ext cx="1512168" cy="2612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 name="CuadroTexto 20"/>
              <p:cNvSpPr txBox="1"/>
              <p:nvPr/>
            </p:nvSpPr>
            <p:spPr>
              <a:xfrm>
                <a:off x="135645" y="3504961"/>
                <a:ext cx="4829259" cy="53546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s-ES" sz="2800" b="0" i="1" smtClean="0">
                              <a:latin typeface="Cambria Math" panose="02040503050406030204" pitchFamily="18" charset="0"/>
                              <a:ea typeface="Cambria Math" panose="02040503050406030204" pitchFamily="18" charset="0"/>
                            </a:rPr>
                          </m:ctrlPr>
                        </m:sSubPr>
                        <m:e>
                          <m:r>
                            <a:rPr lang="es-ES" sz="2800" b="0" i="1" smtClean="0">
                              <a:latin typeface="Cambria Math" panose="02040503050406030204" pitchFamily="18" charset="0"/>
                              <a:ea typeface="Cambria Math" panose="02040503050406030204" pitchFamily="18" charset="0"/>
                            </a:rPr>
                            <m:t>𝑝</m:t>
                          </m:r>
                        </m:e>
                        <m:sub>
                          <m:r>
                            <a:rPr lang="es-ES" sz="2800" b="0" i="1" smtClean="0">
                              <a:latin typeface="Cambria Math" panose="02040503050406030204" pitchFamily="18" charset="0"/>
                              <a:ea typeface="Cambria Math" panose="02040503050406030204" pitchFamily="18" charset="0"/>
                            </a:rPr>
                            <m:t>1</m:t>
                          </m:r>
                        </m:sub>
                      </m:sSub>
                      <m:r>
                        <a:rPr lang="es-ES" sz="2800" b="0" i="1" smtClean="0">
                          <a:latin typeface="Cambria Math" panose="02040503050406030204" pitchFamily="18" charset="0"/>
                          <a:ea typeface="Cambria Math" panose="02040503050406030204" pitchFamily="18" charset="0"/>
                        </a:rPr>
                        <m:t>=</m:t>
                      </m:r>
                      <m:sSub>
                        <m:sSubPr>
                          <m:ctrlPr>
                            <a:rPr lang="es-ES" sz="2800" i="1">
                              <a:latin typeface="Cambria Math" panose="02040503050406030204" pitchFamily="18" charset="0"/>
                              <a:ea typeface="Cambria Math" panose="02040503050406030204" pitchFamily="18" charset="0"/>
                            </a:rPr>
                          </m:ctrlPr>
                        </m:sSubPr>
                        <m:e>
                          <m:r>
                            <a:rPr lang="es-ES" sz="2800" i="1">
                              <a:latin typeface="Cambria Math" panose="02040503050406030204" pitchFamily="18" charset="0"/>
                              <a:ea typeface="Cambria Math" panose="02040503050406030204" pitchFamily="18" charset="0"/>
                            </a:rPr>
                            <m:t>𝑝</m:t>
                          </m:r>
                        </m:e>
                        <m:sub>
                          <m:r>
                            <a:rPr lang="es-ES" sz="2800" b="0" i="1" smtClean="0">
                              <a:latin typeface="Cambria Math" panose="02040503050406030204" pitchFamily="18" charset="0"/>
                              <a:ea typeface="Cambria Math" panose="02040503050406030204" pitchFamily="18" charset="0"/>
                            </a:rPr>
                            <m:t>2</m:t>
                          </m:r>
                        </m:sub>
                      </m:sSub>
                      <m:r>
                        <a:rPr lang="es-ES" sz="2800" b="0" i="1" smtClean="0">
                          <a:latin typeface="Cambria Math" panose="02040503050406030204" pitchFamily="18" charset="0"/>
                          <a:ea typeface="Cambria Math" panose="02040503050406030204" pitchFamily="18" charset="0"/>
                        </a:rPr>
                        <m:t>→</m:t>
                      </m:r>
                      <m:r>
                        <a:rPr lang="es-ES" sz="2800" b="0" i="1" smtClean="0">
                          <a:latin typeface="Cambria Math" panose="02040503050406030204" pitchFamily="18" charset="0"/>
                          <a:ea typeface="Cambria Math" panose="02040503050406030204" pitchFamily="18" charset="0"/>
                        </a:rPr>
                        <m:t>𝑚</m:t>
                      </m:r>
                      <m:sSub>
                        <m:sSubPr>
                          <m:ctrlPr>
                            <a:rPr lang="es-ES" sz="2800" i="1">
                              <a:latin typeface="Cambria Math" panose="02040503050406030204" pitchFamily="18" charset="0"/>
                              <a:ea typeface="Cambria Math" panose="02040503050406030204" pitchFamily="18" charset="0"/>
                            </a:rPr>
                          </m:ctrlPr>
                        </m:sSubPr>
                        <m:e>
                          <m:r>
                            <a:rPr lang="es-ES" sz="2800" b="0" i="1" smtClean="0">
                              <a:latin typeface="Cambria Math" panose="02040503050406030204" pitchFamily="18" charset="0"/>
                              <a:ea typeface="Cambria Math" panose="02040503050406030204" pitchFamily="18" charset="0"/>
                            </a:rPr>
                            <m:t>𝑣</m:t>
                          </m:r>
                        </m:e>
                        <m:sub>
                          <m:r>
                            <a:rPr lang="es-ES" sz="2800" b="0" i="1" smtClean="0">
                              <a:latin typeface="Cambria Math" panose="02040503050406030204" pitchFamily="18" charset="0"/>
                              <a:ea typeface="Cambria Math" panose="02040503050406030204" pitchFamily="18" charset="0"/>
                            </a:rPr>
                            <m:t>1</m:t>
                          </m:r>
                        </m:sub>
                      </m:sSub>
                      <m:r>
                        <a:rPr lang="es-ES" sz="2800" b="0" i="1" smtClean="0">
                          <a:latin typeface="Cambria Math" panose="02040503050406030204" pitchFamily="18" charset="0"/>
                          <a:ea typeface="Cambria Math" panose="02040503050406030204" pitchFamily="18" charset="0"/>
                        </a:rPr>
                        <m:t>=(</m:t>
                      </m:r>
                      <m:r>
                        <a:rPr lang="es-ES" sz="2800" b="0" i="1" smtClean="0">
                          <a:latin typeface="Cambria Math" panose="02040503050406030204" pitchFamily="18" charset="0"/>
                          <a:ea typeface="Cambria Math" panose="02040503050406030204" pitchFamily="18" charset="0"/>
                        </a:rPr>
                        <m:t>𝑚</m:t>
                      </m:r>
                      <m:r>
                        <a:rPr lang="es-ES" sz="2800" b="0" i="1" smtClean="0">
                          <a:latin typeface="Cambria Math" panose="02040503050406030204" pitchFamily="18" charset="0"/>
                          <a:ea typeface="Cambria Math" panose="02040503050406030204" pitchFamily="18" charset="0"/>
                        </a:rPr>
                        <m:t>+</m:t>
                      </m:r>
                      <m:r>
                        <a:rPr lang="es-ES" sz="2800" b="0" i="1" smtClean="0">
                          <a:latin typeface="Cambria Math" panose="02040503050406030204" pitchFamily="18" charset="0"/>
                          <a:ea typeface="Cambria Math" panose="02040503050406030204" pitchFamily="18" charset="0"/>
                        </a:rPr>
                        <m:t>𝑀</m:t>
                      </m:r>
                      <m:r>
                        <a:rPr lang="es-ES" sz="2800" b="0" i="1" smtClean="0">
                          <a:latin typeface="Cambria Math" panose="02040503050406030204" pitchFamily="18" charset="0"/>
                          <a:ea typeface="Cambria Math" panose="02040503050406030204" pitchFamily="18" charset="0"/>
                        </a:rPr>
                        <m:t>)</m:t>
                      </m:r>
                      <m:sSub>
                        <m:sSubPr>
                          <m:ctrlPr>
                            <a:rPr lang="es-ES" sz="2800" i="1">
                              <a:latin typeface="Cambria Math" panose="02040503050406030204" pitchFamily="18" charset="0"/>
                              <a:ea typeface="Cambria Math" panose="02040503050406030204" pitchFamily="18" charset="0"/>
                            </a:rPr>
                          </m:ctrlPr>
                        </m:sSubPr>
                        <m:e>
                          <m:r>
                            <a:rPr lang="es-ES" sz="2800" b="0" i="1" smtClean="0">
                              <a:latin typeface="Cambria Math" panose="02040503050406030204" pitchFamily="18" charset="0"/>
                              <a:ea typeface="Cambria Math" panose="02040503050406030204" pitchFamily="18" charset="0"/>
                            </a:rPr>
                            <m:t>𝑣</m:t>
                          </m:r>
                        </m:e>
                        <m:sub>
                          <m:r>
                            <a:rPr lang="es-ES" sz="2800" b="0" i="1" smtClean="0">
                              <a:latin typeface="Cambria Math" panose="02040503050406030204" pitchFamily="18" charset="0"/>
                              <a:ea typeface="Cambria Math" panose="02040503050406030204" pitchFamily="18" charset="0"/>
                            </a:rPr>
                            <m:t>2</m:t>
                          </m:r>
                        </m:sub>
                      </m:sSub>
                    </m:oMath>
                  </m:oMathPara>
                </a14:m>
                <a:endParaRPr lang="es-ES" sz="2800" dirty="0"/>
              </a:p>
            </p:txBody>
          </p:sp>
        </mc:Choice>
        <mc:Fallback xmlns="">
          <p:sp>
            <p:nvSpPr>
              <p:cNvPr id="21" name="CuadroTexto 20"/>
              <p:cNvSpPr txBox="1">
                <a:spLocks noRot="1" noChangeAspect="1" noMove="1" noResize="1" noEditPoints="1" noAdjustHandles="1" noChangeArrowheads="1" noChangeShapeType="1" noTextEdit="1"/>
              </p:cNvSpPr>
              <p:nvPr/>
            </p:nvSpPr>
            <p:spPr>
              <a:xfrm>
                <a:off x="135645" y="3504961"/>
                <a:ext cx="4829259" cy="535464"/>
              </a:xfrm>
              <a:prstGeom prst="rect">
                <a:avLst/>
              </a:prstGeom>
              <a:blipFill rotWithShape="0">
                <a:blip r:embed="rId7"/>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8" name="CuadroTexto 17"/>
              <p:cNvSpPr txBox="1"/>
              <p:nvPr/>
            </p:nvSpPr>
            <p:spPr>
              <a:xfrm>
                <a:off x="3647728" y="4672904"/>
                <a:ext cx="4213276" cy="61414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s-ES" sz="2800" b="0" i="1" smtClean="0">
                              <a:latin typeface="Cambria Math" panose="02040503050406030204" pitchFamily="18" charset="0"/>
                              <a:ea typeface="Cambria Math" panose="02040503050406030204" pitchFamily="18" charset="0"/>
                            </a:rPr>
                          </m:ctrlPr>
                        </m:sSubPr>
                        <m:e>
                          <m:r>
                            <a:rPr lang="es-ES" sz="2800" b="0" i="1" smtClean="0">
                              <a:latin typeface="Cambria Math" panose="02040503050406030204" pitchFamily="18" charset="0"/>
                              <a:ea typeface="Cambria Math" panose="02040503050406030204" pitchFamily="18" charset="0"/>
                            </a:rPr>
                            <m:t>𝑣</m:t>
                          </m:r>
                        </m:e>
                        <m:sub>
                          <m:r>
                            <a:rPr lang="es-ES" sz="2800" b="0" i="1" smtClean="0">
                              <a:latin typeface="Cambria Math" panose="02040503050406030204" pitchFamily="18" charset="0"/>
                              <a:ea typeface="Cambria Math" panose="02040503050406030204" pitchFamily="18" charset="0"/>
                            </a:rPr>
                            <m:t>2</m:t>
                          </m:r>
                        </m:sub>
                      </m:sSub>
                      <m:r>
                        <a:rPr lang="es-ES" sz="2800" b="0" i="1" smtClean="0">
                          <a:latin typeface="Cambria Math" panose="02040503050406030204" pitchFamily="18" charset="0"/>
                          <a:ea typeface="Cambria Math" panose="02040503050406030204" pitchFamily="18" charset="0"/>
                        </a:rPr>
                        <m:t>=</m:t>
                      </m:r>
                      <m:rad>
                        <m:radPr>
                          <m:degHide m:val="on"/>
                          <m:ctrlPr>
                            <a:rPr lang="es-ES" sz="2800" b="0" i="1" smtClean="0">
                              <a:latin typeface="Cambria Math" panose="02040503050406030204" pitchFamily="18" charset="0"/>
                              <a:ea typeface="Cambria Math" panose="02040503050406030204" pitchFamily="18" charset="0"/>
                            </a:rPr>
                          </m:ctrlPr>
                        </m:radPr>
                        <m:deg/>
                        <m:e>
                          <m:r>
                            <a:rPr lang="es-ES" sz="2800" b="0" i="1" smtClean="0">
                              <a:latin typeface="Cambria Math" panose="02040503050406030204" pitchFamily="18" charset="0"/>
                              <a:ea typeface="Cambria Math" panose="02040503050406030204" pitchFamily="18" charset="0"/>
                            </a:rPr>
                            <m:t>2</m:t>
                          </m:r>
                          <m:r>
                            <a:rPr lang="es-ES" sz="2800" b="0" i="1" smtClean="0">
                              <a:latin typeface="Cambria Math" panose="02040503050406030204" pitchFamily="18" charset="0"/>
                              <a:ea typeface="Cambria Math" panose="02040503050406030204" pitchFamily="18" charset="0"/>
                            </a:rPr>
                            <m:t>𝑔h</m:t>
                          </m:r>
                        </m:e>
                      </m:rad>
                    </m:oMath>
                  </m:oMathPara>
                </a14:m>
                <a:endParaRPr lang="es-ES" sz="2800" dirty="0"/>
              </a:p>
            </p:txBody>
          </p:sp>
        </mc:Choice>
        <mc:Fallback xmlns="">
          <p:sp>
            <p:nvSpPr>
              <p:cNvPr id="18" name="CuadroTexto 17"/>
              <p:cNvSpPr txBox="1">
                <a:spLocks noRot="1" noChangeAspect="1" noMove="1" noResize="1" noEditPoints="1" noAdjustHandles="1" noChangeArrowheads="1" noChangeShapeType="1" noTextEdit="1"/>
              </p:cNvSpPr>
              <p:nvPr/>
            </p:nvSpPr>
            <p:spPr>
              <a:xfrm>
                <a:off x="3647728" y="4672904"/>
                <a:ext cx="4213276" cy="614142"/>
              </a:xfrm>
              <a:prstGeom prst="rect">
                <a:avLst/>
              </a:prstGeom>
              <a:blipFill rotWithShape="0">
                <a:blip r:embed="rId8"/>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2" name="CuadroTexto 21"/>
              <p:cNvSpPr txBox="1"/>
              <p:nvPr/>
            </p:nvSpPr>
            <p:spPr>
              <a:xfrm>
                <a:off x="3624602" y="5411052"/>
                <a:ext cx="4226261" cy="1016945"/>
              </a:xfrm>
              <a:prstGeom prst="rect">
                <a:avLst/>
              </a:prstGeom>
              <a:solidFill>
                <a:schemeClr val="accent3">
                  <a:lumMod val="95000"/>
                </a:schemeClr>
              </a:solid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s-ES" sz="2800" i="1" smtClean="0">
                              <a:latin typeface="Cambria Math" panose="02040503050406030204" pitchFamily="18" charset="0"/>
                              <a:ea typeface="Cambria Math" panose="02040503050406030204" pitchFamily="18" charset="0"/>
                            </a:rPr>
                          </m:ctrlPr>
                        </m:sSubPr>
                        <m:e>
                          <m:r>
                            <a:rPr lang="es-ES" sz="2800" b="0" i="1" smtClean="0">
                              <a:latin typeface="Cambria Math" panose="02040503050406030204" pitchFamily="18" charset="0"/>
                              <a:ea typeface="Cambria Math" panose="02040503050406030204" pitchFamily="18" charset="0"/>
                            </a:rPr>
                            <m:t>𝑣</m:t>
                          </m:r>
                        </m:e>
                        <m:sub>
                          <m:r>
                            <a:rPr lang="es-ES" sz="2800" b="0" i="1" smtClean="0">
                              <a:latin typeface="Cambria Math" panose="02040503050406030204" pitchFamily="18" charset="0"/>
                              <a:ea typeface="Cambria Math" panose="02040503050406030204" pitchFamily="18" charset="0"/>
                            </a:rPr>
                            <m:t>1</m:t>
                          </m:r>
                        </m:sub>
                      </m:sSub>
                      <m:r>
                        <a:rPr lang="es-ES" sz="2800" b="0" i="1" smtClean="0">
                          <a:latin typeface="Cambria Math" panose="02040503050406030204" pitchFamily="18" charset="0"/>
                          <a:ea typeface="Cambria Math" panose="02040503050406030204" pitchFamily="18" charset="0"/>
                        </a:rPr>
                        <m:t>=</m:t>
                      </m:r>
                      <m:f>
                        <m:fPr>
                          <m:ctrlPr>
                            <a:rPr lang="es-ES" sz="2800" b="0" i="1" smtClean="0">
                              <a:latin typeface="Cambria Math" panose="02040503050406030204" pitchFamily="18" charset="0"/>
                              <a:ea typeface="Cambria Math" panose="02040503050406030204" pitchFamily="18" charset="0"/>
                            </a:rPr>
                          </m:ctrlPr>
                        </m:fPr>
                        <m:num>
                          <m:r>
                            <a:rPr lang="es-ES" sz="2800" i="1">
                              <a:latin typeface="Cambria Math" panose="02040503050406030204" pitchFamily="18" charset="0"/>
                              <a:ea typeface="Cambria Math" panose="02040503050406030204" pitchFamily="18" charset="0"/>
                            </a:rPr>
                            <m:t>(</m:t>
                          </m:r>
                          <m:r>
                            <a:rPr lang="es-ES" sz="2800" i="1">
                              <a:latin typeface="Cambria Math" panose="02040503050406030204" pitchFamily="18" charset="0"/>
                              <a:ea typeface="Cambria Math" panose="02040503050406030204" pitchFamily="18" charset="0"/>
                            </a:rPr>
                            <m:t>𝑚</m:t>
                          </m:r>
                          <m:r>
                            <a:rPr lang="es-ES" sz="2800" i="1">
                              <a:latin typeface="Cambria Math" panose="02040503050406030204" pitchFamily="18" charset="0"/>
                              <a:ea typeface="Cambria Math" panose="02040503050406030204" pitchFamily="18" charset="0"/>
                            </a:rPr>
                            <m:t>+</m:t>
                          </m:r>
                          <m:r>
                            <a:rPr lang="es-ES" sz="2800" i="1">
                              <a:latin typeface="Cambria Math" panose="02040503050406030204" pitchFamily="18" charset="0"/>
                              <a:ea typeface="Cambria Math" panose="02040503050406030204" pitchFamily="18" charset="0"/>
                            </a:rPr>
                            <m:t>𝑀</m:t>
                          </m:r>
                          <m:r>
                            <a:rPr lang="es-ES" sz="2800" i="1">
                              <a:latin typeface="Cambria Math" panose="02040503050406030204" pitchFamily="18" charset="0"/>
                              <a:ea typeface="Cambria Math" panose="02040503050406030204" pitchFamily="18" charset="0"/>
                            </a:rPr>
                            <m:t>)</m:t>
                          </m:r>
                          <m:rad>
                            <m:radPr>
                              <m:degHide m:val="on"/>
                              <m:ctrlPr>
                                <a:rPr lang="es-ES" sz="2800" i="1">
                                  <a:latin typeface="Cambria Math" panose="02040503050406030204" pitchFamily="18" charset="0"/>
                                  <a:ea typeface="Cambria Math" panose="02040503050406030204" pitchFamily="18" charset="0"/>
                                </a:rPr>
                              </m:ctrlPr>
                            </m:radPr>
                            <m:deg/>
                            <m:e>
                              <m:r>
                                <a:rPr lang="es-ES" sz="2800" i="1">
                                  <a:latin typeface="Cambria Math" panose="02040503050406030204" pitchFamily="18" charset="0"/>
                                  <a:ea typeface="Cambria Math" panose="02040503050406030204" pitchFamily="18" charset="0"/>
                                </a:rPr>
                                <m:t>2</m:t>
                              </m:r>
                              <m:r>
                                <a:rPr lang="es-ES" sz="2800" i="1">
                                  <a:latin typeface="Cambria Math" panose="02040503050406030204" pitchFamily="18" charset="0"/>
                                  <a:ea typeface="Cambria Math" panose="02040503050406030204" pitchFamily="18" charset="0"/>
                                </a:rPr>
                                <m:t>𝑔h</m:t>
                              </m:r>
                            </m:e>
                          </m:rad>
                        </m:num>
                        <m:den>
                          <m:r>
                            <a:rPr lang="es-ES" sz="2800" b="0" i="1" smtClean="0">
                              <a:latin typeface="Cambria Math" panose="02040503050406030204" pitchFamily="18" charset="0"/>
                              <a:ea typeface="Cambria Math" panose="02040503050406030204" pitchFamily="18" charset="0"/>
                            </a:rPr>
                            <m:t>𝑚</m:t>
                          </m:r>
                        </m:den>
                      </m:f>
                    </m:oMath>
                  </m:oMathPara>
                </a14:m>
                <a:endParaRPr lang="es-ES" sz="2800" dirty="0"/>
              </a:p>
            </p:txBody>
          </p:sp>
        </mc:Choice>
        <mc:Fallback xmlns="">
          <p:sp>
            <p:nvSpPr>
              <p:cNvPr id="22" name="CuadroTexto 21"/>
              <p:cNvSpPr txBox="1">
                <a:spLocks noRot="1" noChangeAspect="1" noMove="1" noResize="1" noEditPoints="1" noAdjustHandles="1" noChangeArrowheads="1" noChangeShapeType="1" noTextEdit="1"/>
              </p:cNvSpPr>
              <p:nvPr/>
            </p:nvSpPr>
            <p:spPr>
              <a:xfrm>
                <a:off x="3624602" y="5411052"/>
                <a:ext cx="4226261" cy="1016945"/>
              </a:xfrm>
              <a:prstGeom prst="rect">
                <a:avLst/>
              </a:prstGeom>
              <a:blipFill rotWithShape="0">
                <a:blip r:embed="rId9"/>
                <a:stretch>
                  <a:fillRect/>
                </a:stretch>
              </a:blipFill>
            </p:spPr>
            <p:txBody>
              <a:bodyPr/>
              <a:lstStyle/>
              <a:p>
                <a:r>
                  <a:rPr lang="es-ES">
                    <a:noFill/>
                  </a:rPr>
                  <a:t> </a:t>
                </a:r>
              </a:p>
            </p:txBody>
          </p:sp>
        </mc:Fallback>
      </mc:AlternateContent>
      <p:sp>
        <p:nvSpPr>
          <p:cNvPr id="23" name="Flecha derecha 22"/>
          <p:cNvSpPr/>
          <p:nvPr/>
        </p:nvSpPr>
        <p:spPr>
          <a:xfrm rot="9272775">
            <a:off x="6713183" y="4294921"/>
            <a:ext cx="1504155" cy="4732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Flecha derecha 23"/>
          <p:cNvSpPr/>
          <p:nvPr/>
        </p:nvSpPr>
        <p:spPr>
          <a:xfrm rot="2966826">
            <a:off x="2348266" y="4579426"/>
            <a:ext cx="1923267" cy="4732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6" name="Conector recto de flecha 5"/>
          <p:cNvCxnSpPr/>
          <p:nvPr/>
        </p:nvCxnSpPr>
        <p:spPr>
          <a:xfrm>
            <a:off x="6684482" y="2662186"/>
            <a:ext cx="21600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CuadroTexto 11"/>
          <p:cNvSpPr txBox="1"/>
          <p:nvPr/>
        </p:nvSpPr>
        <p:spPr>
          <a:xfrm>
            <a:off x="6918204" y="2470673"/>
            <a:ext cx="585369" cy="369332"/>
          </a:xfrm>
          <a:prstGeom prst="rect">
            <a:avLst/>
          </a:prstGeom>
          <a:noFill/>
        </p:spPr>
        <p:txBody>
          <a:bodyPr wrap="square" rtlCol="0">
            <a:spAutoFit/>
          </a:bodyPr>
          <a:lstStyle/>
          <a:p>
            <a:r>
              <a:rPr lang="es-ES" i="1" dirty="0"/>
              <a:t>v</a:t>
            </a:r>
            <a:r>
              <a:rPr lang="es-ES" i="1" baseline="-25000" dirty="0"/>
              <a:t>2</a:t>
            </a:r>
          </a:p>
        </p:txBody>
      </p:sp>
      <p:sp>
        <p:nvSpPr>
          <p:cNvPr id="25" name="CuadroTexto 24"/>
          <p:cNvSpPr txBox="1"/>
          <p:nvPr/>
        </p:nvSpPr>
        <p:spPr>
          <a:xfrm>
            <a:off x="5946116" y="2332960"/>
            <a:ext cx="585369" cy="369332"/>
          </a:xfrm>
          <a:prstGeom prst="rect">
            <a:avLst/>
          </a:prstGeom>
          <a:noFill/>
        </p:spPr>
        <p:txBody>
          <a:bodyPr wrap="square" rtlCol="0">
            <a:spAutoFit/>
          </a:bodyPr>
          <a:lstStyle/>
          <a:p>
            <a:r>
              <a:rPr lang="es-ES" i="1" dirty="0"/>
              <a:t>v</a:t>
            </a:r>
            <a:r>
              <a:rPr lang="es-ES" i="1" baseline="-25000" dirty="0"/>
              <a:t>1</a:t>
            </a:r>
          </a:p>
        </p:txBody>
      </p:sp>
    </p:spTree>
    <p:custDataLst>
      <p:tags r:id="rId1"/>
    </p:custDataLst>
    <p:extLst>
      <p:ext uri="{BB962C8B-B14F-4D97-AF65-F5344CB8AC3E}">
        <p14:creationId xmlns:p14="http://schemas.microsoft.com/office/powerpoint/2010/main" val="3589303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circle(in)">
                                      <p:cBhvr>
                                        <p:cTn id="15" dur="20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circle(in)">
                                      <p:cBhvr>
                                        <p:cTn id="20" dur="2000"/>
                                        <p:tgtEl>
                                          <p:spTgt spid="19"/>
                                        </p:tgtEl>
                                      </p:cBhvr>
                                    </p:animEffect>
                                  </p:childTnLst>
                                </p:cTn>
                              </p:par>
                              <p:par>
                                <p:cTn id="21" presetID="6" presetClass="entr" presetSubtype="16"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circle(in)">
                                      <p:cBhvr>
                                        <p:cTn id="23" dur="20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circle(in)">
                                      <p:cBhvr>
                                        <p:cTn id="28" dur="2000"/>
                                        <p:tgtEl>
                                          <p:spTgt spid="18"/>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ipe(down)">
                                      <p:cBhvr>
                                        <p:cTn id="31" dur="500"/>
                                        <p:tgtEl>
                                          <p:spTgt spid="2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wipe(down)">
                                      <p:cBhvr>
                                        <p:cTn id="36" dur="500"/>
                                        <p:tgtEl>
                                          <p:spTgt spid="24"/>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wipe(down)">
                                      <p:cBhvr>
                                        <p:cTn id="4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7" grpId="0"/>
      <p:bldP spid="18" grpId="0"/>
      <p:bldP spid="22" grpId="0" animBg="1"/>
      <p:bldP spid="23" grpId="0" animBg="1"/>
      <p:bldP spid="2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8</a:t>
            </a:fld>
            <a:endParaRPr lang="es-ES"/>
          </a:p>
        </p:txBody>
      </p:sp>
      <p:grpSp>
        <p:nvGrpSpPr>
          <p:cNvPr id="470018" name="Group 2"/>
          <p:cNvGrpSpPr>
            <a:grpSpLocks/>
          </p:cNvGrpSpPr>
          <p:nvPr/>
        </p:nvGrpSpPr>
        <p:grpSpPr bwMode="auto">
          <a:xfrm>
            <a:off x="4583985" y="224645"/>
            <a:ext cx="2303888" cy="2916249"/>
            <a:chOff x="3201" y="1398"/>
            <a:chExt cx="3625" cy="4593"/>
          </a:xfrm>
          <a:solidFill>
            <a:srgbClr val="000000">
              <a:alpha val="0"/>
            </a:srgbClr>
          </a:solidFill>
        </p:grpSpPr>
        <p:sp>
          <p:nvSpPr>
            <p:cNvPr id="470019" name="Text Box 3"/>
            <p:cNvSpPr txBox="1">
              <a:spLocks noChangeArrowheads="1"/>
            </p:cNvSpPr>
            <p:nvPr/>
          </p:nvSpPr>
          <p:spPr bwMode="auto">
            <a:xfrm>
              <a:off x="4343" y="3944"/>
              <a:ext cx="614" cy="444"/>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a:spcAft>
                  <a:spcPts val="1000"/>
                </a:spcAft>
              </a:pPr>
              <a:r>
                <a:rPr lang="es-PY" sz="1400" dirty="0">
                  <a:latin typeface="Calibri" pitchFamily="34" charset="0"/>
                  <a:cs typeface="Arial" pitchFamily="34" charset="0"/>
                </a:rPr>
                <a:t>V</a:t>
              </a:r>
              <a:r>
                <a:rPr lang="es-PY" sz="1400" baseline="-25000" dirty="0">
                  <a:latin typeface="Calibri" pitchFamily="34" charset="0"/>
                  <a:cs typeface="Arial" pitchFamily="34" charset="0"/>
                </a:rPr>
                <a:t>B2</a:t>
              </a:r>
              <a:endParaRPr lang="es-AR" sz="1400" dirty="0">
                <a:latin typeface="Arial" pitchFamily="34" charset="0"/>
                <a:cs typeface="Arial" pitchFamily="34" charset="0"/>
              </a:endParaRPr>
            </a:p>
          </p:txBody>
        </p:sp>
        <p:sp>
          <p:nvSpPr>
            <p:cNvPr id="470020" name="Text Box 4"/>
            <p:cNvSpPr txBox="1">
              <a:spLocks noChangeArrowheads="1"/>
            </p:cNvSpPr>
            <p:nvPr/>
          </p:nvSpPr>
          <p:spPr bwMode="auto">
            <a:xfrm>
              <a:off x="4605" y="4440"/>
              <a:ext cx="676" cy="494"/>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a:spcAft>
                  <a:spcPts val="1000"/>
                </a:spcAft>
              </a:pPr>
              <a:r>
                <a:rPr lang="es-PY" sz="1400" dirty="0">
                  <a:latin typeface="Calibri" pitchFamily="34" charset="0"/>
                  <a:cs typeface="Arial" pitchFamily="34" charset="0"/>
                </a:rPr>
                <a:t>V</a:t>
              </a:r>
              <a:r>
                <a:rPr lang="es-PY" sz="1400" baseline="-25000" dirty="0">
                  <a:latin typeface="Calibri" pitchFamily="34" charset="0"/>
                  <a:cs typeface="Arial" pitchFamily="34" charset="0"/>
                </a:rPr>
                <a:t>A2</a:t>
              </a:r>
              <a:endParaRPr lang="es-AR" sz="1400" dirty="0">
                <a:latin typeface="Arial" pitchFamily="34" charset="0"/>
                <a:cs typeface="Arial" pitchFamily="34" charset="0"/>
              </a:endParaRPr>
            </a:p>
          </p:txBody>
        </p:sp>
        <p:cxnSp>
          <p:nvCxnSpPr>
            <p:cNvPr id="470021" name="AutoShape 5"/>
            <p:cNvCxnSpPr>
              <a:cxnSpLocks noChangeShapeType="1"/>
            </p:cNvCxnSpPr>
            <p:nvPr/>
          </p:nvCxnSpPr>
          <p:spPr bwMode="auto">
            <a:xfrm>
              <a:off x="4101" y="1645"/>
              <a:ext cx="0" cy="2454"/>
            </a:xfrm>
            <a:prstGeom prst="straightConnector1">
              <a:avLst/>
            </a:prstGeom>
            <a:grpFill/>
            <a:ln w="9525">
              <a:solidFill>
                <a:srgbClr val="000000"/>
              </a:solidFill>
              <a:round/>
              <a:headEnd/>
              <a:tailEnd/>
            </a:ln>
          </p:spPr>
        </p:cxnSp>
        <p:sp>
          <p:nvSpPr>
            <p:cNvPr id="470022" name="Oval 6"/>
            <p:cNvSpPr>
              <a:spLocks noChangeArrowheads="1"/>
            </p:cNvSpPr>
            <p:nvPr/>
          </p:nvSpPr>
          <p:spPr bwMode="auto">
            <a:xfrm>
              <a:off x="3854" y="4099"/>
              <a:ext cx="489" cy="802"/>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s-AR" sz="1400"/>
            </a:p>
          </p:txBody>
        </p:sp>
        <p:sp>
          <p:nvSpPr>
            <p:cNvPr id="470023" name="AutoShape 7"/>
            <p:cNvSpPr>
              <a:spLocks noChangeArrowheads="1"/>
            </p:cNvSpPr>
            <p:nvPr/>
          </p:nvSpPr>
          <p:spPr bwMode="auto">
            <a:xfrm rot="5400000">
              <a:off x="4343" y="4440"/>
              <a:ext cx="143" cy="143"/>
            </a:xfrm>
            <a:prstGeom prst="can">
              <a:avLst>
                <a:gd name="adj" fmla="val 25000"/>
              </a:avLst>
            </a:prstGeom>
            <a:solidFill>
              <a:schemeClr val="bg1"/>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AR" sz="1400"/>
            </a:p>
          </p:txBody>
        </p:sp>
        <p:cxnSp>
          <p:nvCxnSpPr>
            <p:cNvPr id="470024" name="AutoShape 8"/>
            <p:cNvCxnSpPr>
              <a:cxnSpLocks noChangeShapeType="1"/>
            </p:cNvCxnSpPr>
            <p:nvPr/>
          </p:nvCxnSpPr>
          <p:spPr bwMode="auto">
            <a:xfrm>
              <a:off x="4486" y="4503"/>
              <a:ext cx="471" cy="0"/>
            </a:xfrm>
            <a:prstGeom prst="straightConnector1">
              <a:avLst/>
            </a:prstGeom>
            <a:grpFill/>
            <a:ln w="9525">
              <a:solidFill>
                <a:srgbClr val="000000"/>
              </a:solidFill>
              <a:round/>
              <a:headEnd/>
              <a:tailEnd type="triangle" w="med" len="med"/>
            </a:ln>
          </p:spPr>
        </p:cxnSp>
        <p:cxnSp>
          <p:nvCxnSpPr>
            <p:cNvPr id="470025" name="AutoShape 9"/>
            <p:cNvCxnSpPr>
              <a:cxnSpLocks noChangeShapeType="1"/>
            </p:cNvCxnSpPr>
            <p:nvPr/>
          </p:nvCxnSpPr>
          <p:spPr bwMode="auto">
            <a:xfrm>
              <a:off x="4182" y="4388"/>
              <a:ext cx="401" cy="0"/>
            </a:xfrm>
            <a:prstGeom prst="straightConnector1">
              <a:avLst/>
            </a:prstGeom>
            <a:grpFill/>
            <a:ln w="9525">
              <a:solidFill>
                <a:srgbClr val="000000"/>
              </a:solidFill>
              <a:round/>
              <a:headEnd/>
              <a:tailEnd type="triangle" w="med" len="med"/>
            </a:ln>
          </p:spPr>
        </p:cxnSp>
        <p:sp>
          <p:nvSpPr>
            <p:cNvPr id="470026" name="Text Box 10"/>
            <p:cNvSpPr txBox="1">
              <a:spLocks noChangeArrowheads="1"/>
            </p:cNvSpPr>
            <p:nvPr/>
          </p:nvSpPr>
          <p:spPr bwMode="auto">
            <a:xfrm>
              <a:off x="3201" y="5084"/>
              <a:ext cx="3625" cy="907"/>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a:spcAft>
                  <a:spcPts val="1000"/>
                </a:spcAft>
              </a:pPr>
              <a:r>
                <a:rPr lang="es-PY" sz="2000" dirty="0">
                  <a:latin typeface="+mj-lt"/>
                  <a:cs typeface="Arial" pitchFamily="34" charset="0"/>
                </a:rPr>
                <a:t>Inmediatamente después del impacto</a:t>
              </a:r>
              <a:endParaRPr lang="es-AR" sz="2000" dirty="0">
                <a:latin typeface="+mj-lt"/>
                <a:cs typeface="Arial" pitchFamily="34" charset="0"/>
              </a:endParaRPr>
            </a:p>
          </p:txBody>
        </p:sp>
        <p:cxnSp>
          <p:nvCxnSpPr>
            <p:cNvPr id="470027" name="AutoShape 11"/>
            <p:cNvCxnSpPr>
              <a:cxnSpLocks noChangeShapeType="1"/>
            </p:cNvCxnSpPr>
            <p:nvPr/>
          </p:nvCxnSpPr>
          <p:spPr bwMode="auto">
            <a:xfrm>
              <a:off x="3347" y="1633"/>
              <a:ext cx="1578" cy="0"/>
            </a:xfrm>
            <a:prstGeom prst="straightConnector1">
              <a:avLst/>
            </a:prstGeom>
            <a:grpFill/>
            <a:ln w="9525">
              <a:solidFill>
                <a:srgbClr val="000000"/>
              </a:solidFill>
              <a:round/>
              <a:headEnd/>
              <a:tailEnd/>
            </a:ln>
          </p:spPr>
        </p:cxnSp>
        <p:cxnSp>
          <p:nvCxnSpPr>
            <p:cNvPr id="470028" name="AutoShape 12"/>
            <p:cNvCxnSpPr>
              <a:cxnSpLocks noChangeShapeType="1"/>
            </p:cNvCxnSpPr>
            <p:nvPr/>
          </p:nvCxnSpPr>
          <p:spPr bwMode="auto">
            <a:xfrm flipH="1">
              <a:off x="3347" y="1407"/>
              <a:ext cx="150" cy="226"/>
            </a:xfrm>
            <a:prstGeom prst="straightConnector1">
              <a:avLst/>
            </a:prstGeom>
            <a:grpFill/>
            <a:ln w="9525">
              <a:solidFill>
                <a:srgbClr val="000000"/>
              </a:solidFill>
              <a:round/>
              <a:headEnd/>
              <a:tailEnd/>
            </a:ln>
          </p:spPr>
        </p:cxnSp>
        <p:cxnSp>
          <p:nvCxnSpPr>
            <p:cNvPr id="470029" name="AutoShape 13"/>
            <p:cNvCxnSpPr>
              <a:cxnSpLocks noChangeShapeType="1"/>
            </p:cNvCxnSpPr>
            <p:nvPr/>
          </p:nvCxnSpPr>
          <p:spPr bwMode="auto">
            <a:xfrm flipH="1">
              <a:off x="3483" y="1413"/>
              <a:ext cx="150" cy="226"/>
            </a:xfrm>
            <a:prstGeom prst="straightConnector1">
              <a:avLst/>
            </a:prstGeom>
            <a:grpFill/>
            <a:ln w="9525">
              <a:solidFill>
                <a:srgbClr val="000000"/>
              </a:solidFill>
              <a:round/>
              <a:headEnd/>
              <a:tailEnd/>
            </a:ln>
          </p:spPr>
        </p:cxnSp>
        <p:cxnSp>
          <p:nvCxnSpPr>
            <p:cNvPr id="470030" name="AutoShape 14"/>
            <p:cNvCxnSpPr>
              <a:cxnSpLocks noChangeShapeType="1"/>
            </p:cNvCxnSpPr>
            <p:nvPr/>
          </p:nvCxnSpPr>
          <p:spPr bwMode="auto">
            <a:xfrm flipH="1">
              <a:off x="3606" y="1419"/>
              <a:ext cx="150" cy="226"/>
            </a:xfrm>
            <a:prstGeom prst="straightConnector1">
              <a:avLst/>
            </a:prstGeom>
            <a:grpFill/>
            <a:ln w="9525">
              <a:solidFill>
                <a:srgbClr val="000000"/>
              </a:solidFill>
              <a:round/>
              <a:headEnd/>
              <a:tailEnd/>
            </a:ln>
          </p:spPr>
        </p:cxnSp>
        <p:cxnSp>
          <p:nvCxnSpPr>
            <p:cNvPr id="470031" name="AutoShape 15"/>
            <p:cNvCxnSpPr>
              <a:cxnSpLocks noChangeShapeType="1"/>
            </p:cNvCxnSpPr>
            <p:nvPr/>
          </p:nvCxnSpPr>
          <p:spPr bwMode="auto">
            <a:xfrm flipH="1">
              <a:off x="3742" y="1412"/>
              <a:ext cx="150" cy="226"/>
            </a:xfrm>
            <a:prstGeom prst="straightConnector1">
              <a:avLst/>
            </a:prstGeom>
            <a:grpFill/>
            <a:ln w="9525">
              <a:solidFill>
                <a:srgbClr val="000000"/>
              </a:solidFill>
              <a:round/>
              <a:headEnd/>
              <a:tailEnd/>
            </a:ln>
          </p:spPr>
        </p:cxnSp>
        <p:cxnSp>
          <p:nvCxnSpPr>
            <p:cNvPr id="470032" name="AutoShape 16"/>
            <p:cNvCxnSpPr>
              <a:cxnSpLocks noChangeShapeType="1"/>
            </p:cNvCxnSpPr>
            <p:nvPr/>
          </p:nvCxnSpPr>
          <p:spPr bwMode="auto">
            <a:xfrm flipH="1">
              <a:off x="3878" y="1405"/>
              <a:ext cx="150" cy="226"/>
            </a:xfrm>
            <a:prstGeom prst="straightConnector1">
              <a:avLst/>
            </a:prstGeom>
            <a:grpFill/>
            <a:ln w="9525">
              <a:solidFill>
                <a:srgbClr val="000000"/>
              </a:solidFill>
              <a:round/>
              <a:headEnd/>
              <a:tailEnd/>
            </a:ln>
          </p:spPr>
        </p:cxnSp>
        <p:cxnSp>
          <p:nvCxnSpPr>
            <p:cNvPr id="470033" name="AutoShape 17"/>
            <p:cNvCxnSpPr>
              <a:cxnSpLocks noChangeShapeType="1"/>
            </p:cNvCxnSpPr>
            <p:nvPr/>
          </p:nvCxnSpPr>
          <p:spPr bwMode="auto">
            <a:xfrm flipH="1">
              <a:off x="4001" y="1411"/>
              <a:ext cx="150" cy="226"/>
            </a:xfrm>
            <a:prstGeom prst="straightConnector1">
              <a:avLst/>
            </a:prstGeom>
            <a:grpFill/>
            <a:ln w="9525">
              <a:solidFill>
                <a:srgbClr val="000000"/>
              </a:solidFill>
              <a:round/>
              <a:headEnd/>
              <a:tailEnd/>
            </a:ln>
          </p:spPr>
        </p:cxnSp>
        <p:cxnSp>
          <p:nvCxnSpPr>
            <p:cNvPr id="470034" name="AutoShape 18"/>
            <p:cNvCxnSpPr>
              <a:cxnSpLocks noChangeShapeType="1"/>
            </p:cNvCxnSpPr>
            <p:nvPr/>
          </p:nvCxnSpPr>
          <p:spPr bwMode="auto">
            <a:xfrm flipH="1">
              <a:off x="4133" y="1400"/>
              <a:ext cx="150" cy="226"/>
            </a:xfrm>
            <a:prstGeom prst="straightConnector1">
              <a:avLst/>
            </a:prstGeom>
            <a:grpFill/>
            <a:ln w="9525">
              <a:solidFill>
                <a:srgbClr val="000000"/>
              </a:solidFill>
              <a:round/>
              <a:headEnd/>
              <a:tailEnd/>
            </a:ln>
          </p:spPr>
        </p:cxnSp>
        <p:cxnSp>
          <p:nvCxnSpPr>
            <p:cNvPr id="470035" name="AutoShape 19"/>
            <p:cNvCxnSpPr>
              <a:cxnSpLocks noChangeShapeType="1"/>
            </p:cNvCxnSpPr>
            <p:nvPr/>
          </p:nvCxnSpPr>
          <p:spPr bwMode="auto">
            <a:xfrm flipH="1">
              <a:off x="4269" y="1406"/>
              <a:ext cx="150" cy="226"/>
            </a:xfrm>
            <a:prstGeom prst="straightConnector1">
              <a:avLst/>
            </a:prstGeom>
            <a:grpFill/>
            <a:ln w="9525">
              <a:solidFill>
                <a:srgbClr val="000000"/>
              </a:solidFill>
              <a:round/>
              <a:headEnd/>
              <a:tailEnd/>
            </a:ln>
          </p:spPr>
        </p:cxnSp>
        <p:cxnSp>
          <p:nvCxnSpPr>
            <p:cNvPr id="470036" name="AutoShape 20"/>
            <p:cNvCxnSpPr>
              <a:cxnSpLocks noChangeShapeType="1"/>
            </p:cNvCxnSpPr>
            <p:nvPr/>
          </p:nvCxnSpPr>
          <p:spPr bwMode="auto">
            <a:xfrm flipH="1">
              <a:off x="4392" y="1412"/>
              <a:ext cx="150" cy="226"/>
            </a:xfrm>
            <a:prstGeom prst="straightConnector1">
              <a:avLst/>
            </a:prstGeom>
            <a:grpFill/>
            <a:ln w="9525">
              <a:solidFill>
                <a:srgbClr val="000000"/>
              </a:solidFill>
              <a:round/>
              <a:headEnd/>
              <a:tailEnd/>
            </a:ln>
          </p:spPr>
        </p:cxnSp>
        <p:cxnSp>
          <p:nvCxnSpPr>
            <p:cNvPr id="470037" name="AutoShape 21"/>
            <p:cNvCxnSpPr>
              <a:cxnSpLocks noChangeShapeType="1"/>
            </p:cNvCxnSpPr>
            <p:nvPr/>
          </p:nvCxnSpPr>
          <p:spPr bwMode="auto">
            <a:xfrm flipH="1">
              <a:off x="4528" y="1405"/>
              <a:ext cx="150" cy="226"/>
            </a:xfrm>
            <a:prstGeom prst="straightConnector1">
              <a:avLst/>
            </a:prstGeom>
            <a:grpFill/>
            <a:ln w="9525">
              <a:solidFill>
                <a:srgbClr val="000000"/>
              </a:solidFill>
              <a:round/>
              <a:headEnd/>
              <a:tailEnd/>
            </a:ln>
          </p:spPr>
        </p:cxnSp>
        <p:cxnSp>
          <p:nvCxnSpPr>
            <p:cNvPr id="470038" name="AutoShape 22"/>
            <p:cNvCxnSpPr>
              <a:cxnSpLocks noChangeShapeType="1"/>
            </p:cNvCxnSpPr>
            <p:nvPr/>
          </p:nvCxnSpPr>
          <p:spPr bwMode="auto">
            <a:xfrm flipH="1">
              <a:off x="4664" y="1398"/>
              <a:ext cx="150" cy="226"/>
            </a:xfrm>
            <a:prstGeom prst="straightConnector1">
              <a:avLst/>
            </a:prstGeom>
            <a:grpFill/>
            <a:ln w="9525">
              <a:solidFill>
                <a:srgbClr val="000000"/>
              </a:solidFill>
              <a:round/>
              <a:headEnd/>
              <a:tailEnd/>
            </a:ln>
          </p:spPr>
        </p:cxnSp>
        <p:cxnSp>
          <p:nvCxnSpPr>
            <p:cNvPr id="470039" name="AutoShape 23"/>
            <p:cNvCxnSpPr>
              <a:cxnSpLocks noChangeShapeType="1"/>
            </p:cNvCxnSpPr>
            <p:nvPr/>
          </p:nvCxnSpPr>
          <p:spPr bwMode="auto">
            <a:xfrm flipH="1">
              <a:off x="4787" y="1404"/>
              <a:ext cx="150" cy="226"/>
            </a:xfrm>
            <a:prstGeom prst="straightConnector1">
              <a:avLst/>
            </a:prstGeom>
            <a:grpFill/>
            <a:ln w="9525">
              <a:solidFill>
                <a:srgbClr val="000000"/>
              </a:solidFill>
              <a:round/>
              <a:headEnd/>
              <a:tailEnd/>
            </a:ln>
          </p:spPr>
        </p:cxnSp>
      </p:grpSp>
      <p:grpSp>
        <p:nvGrpSpPr>
          <p:cNvPr id="470040" name="Group 24"/>
          <p:cNvGrpSpPr>
            <a:grpSpLocks/>
          </p:cNvGrpSpPr>
          <p:nvPr/>
        </p:nvGrpSpPr>
        <p:grpSpPr bwMode="auto">
          <a:xfrm>
            <a:off x="3006725" y="261157"/>
            <a:ext cx="1577340" cy="2936590"/>
            <a:chOff x="1302" y="1444"/>
            <a:chExt cx="2484" cy="4623"/>
          </a:xfrm>
          <a:solidFill>
            <a:srgbClr val="000000">
              <a:alpha val="0"/>
            </a:srgbClr>
          </a:solidFill>
        </p:grpSpPr>
        <p:cxnSp>
          <p:nvCxnSpPr>
            <p:cNvPr id="470041" name="AutoShape 25"/>
            <p:cNvCxnSpPr>
              <a:cxnSpLocks noChangeShapeType="1"/>
            </p:cNvCxnSpPr>
            <p:nvPr/>
          </p:nvCxnSpPr>
          <p:spPr bwMode="auto">
            <a:xfrm>
              <a:off x="2652" y="1678"/>
              <a:ext cx="0" cy="2454"/>
            </a:xfrm>
            <a:prstGeom prst="straightConnector1">
              <a:avLst/>
            </a:prstGeom>
            <a:grpFill/>
            <a:ln w="9525">
              <a:solidFill>
                <a:srgbClr val="000000"/>
              </a:solidFill>
              <a:round/>
              <a:headEnd/>
              <a:tailEnd/>
            </a:ln>
          </p:spPr>
        </p:cxnSp>
        <p:sp>
          <p:nvSpPr>
            <p:cNvPr id="470042" name="Oval 26"/>
            <p:cNvSpPr>
              <a:spLocks noChangeArrowheads="1"/>
            </p:cNvSpPr>
            <p:nvPr/>
          </p:nvSpPr>
          <p:spPr bwMode="auto">
            <a:xfrm>
              <a:off x="2405" y="4132"/>
              <a:ext cx="489" cy="802"/>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s-AR" sz="1400"/>
            </a:p>
          </p:txBody>
        </p:sp>
        <p:sp>
          <p:nvSpPr>
            <p:cNvPr id="470043" name="AutoShape 27"/>
            <p:cNvSpPr>
              <a:spLocks noChangeArrowheads="1"/>
            </p:cNvSpPr>
            <p:nvPr/>
          </p:nvSpPr>
          <p:spPr bwMode="auto">
            <a:xfrm rot="5400000">
              <a:off x="1463" y="4520"/>
              <a:ext cx="143" cy="143"/>
            </a:xfrm>
            <a:prstGeom prst="can">
              <a:avLst>
                <a:gd name="adj" fmla="val 25000"/>
              </a:avLst>
            </a:prstGeom>
            <a:solidFill>
              <a:schemeClr val="bg1"/>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AR" sz="1400"/>
            </a:p>
          </p:txBody>
        </p:sp>
        <p:cxnSp>
          <p:nvCxnSpPr>
            <p:cNvPr id="470044" name="AutoShape 28"/>
            <p:cNvCxnSpPr>
              <a:cxnSpLocks noChangeShapeType="1"/>
            </p:cNvCxnSpPr>
            <p:nvPr/>
          </p:nvCxnSpPr>
          <p:spPr bwMode="auto">
            <a:xfrm>
              <a:off x="1606" y="4583"/>
              <a:ext cx="471" cy="0"/>
            </a:xfrm>
            <a:prstGeom prst="straightConnector1">
              <a:avLst/>
            </a:prstGeom>
            <a:grpFill/>
            <a:ln w="9525">
              <a:solidFill>
                <a:srgbClr val="000000"/>
              </a:solidFill>
              <a:round/>
              <a:headEnd/>
              <a:tailEnd type="triangle" w="med" len="med"/>
            </a:ln>
          </p:spPr>
        </p:cxnSp>
        <p:sp>
          <p:nvSpPr>
            <p:cNvPr id="470045" name="Text Box 29"/>
            <p:cNvSpPr txBox="1">
              <a:spLocks noChangeArrowheads="1"/>
            </p:cNvSpPr>
            <p:nvPr/>
          </p:nvSpPr>
          <p:spPr bwMode="auto">
            <a:xfrm>
              <a:off x="1434" y="4099"/>
              <a:ext cx="739" cy="421"/>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a:spcAft>
                  <a:spcPts val="1000"/>
                </a:spcAft>
              </a:pPr>
              <a:r>
                <a:rPr lang="es-PY" sz="1400" dirty="0">
                  <a:latin typeface="Calibri" pitchFamily="34" charset="0"/>
                  <a:cs typeface="Arial" pitchFamily="34" charset="0"/>
                </a:rPr>
                <a:t>V</a:t>
              </a:r>
              <a:r>
                <a:rPr lang="es-PY" sz="1400" baseline="-25000" dirty="0">
                  <a:latin typeface="Calibri" pitchFamily="34" charset="0"/>
                  <a:cs typeface="Arial" pitchFamily="34" charset="0"/>
                </a:rPr>
                <a:t>A1</a:t>
              </a:r>
              <a:endParaRPr lang="es-AR" sz="1400" dirty="0">
                <a:latin typeface="Arial" pitchFamily="34" charset="0"/>
                <a:cs typeface="Arial" pitchFamily="34" charset="0"/>
              </a:endParaRPr>
            </a:p>
          </p:txBody>
        </p:sp>
        <p:sp>
          <p:nvSpPr>
            <p:cNvPr id="470046" name="Text Box 30"/>
            <p:cNvSpPr txBox="1">
              <a:spLocks noChangeArrowheads="1"/>
            </p:cNvSpPr>
            <p:nvPr/>
          </p:nvSpPr>
          <p:spPr bwMode="auto">
            <a:xfrm>
              <a:off x="1302" y="5014"/>
              <a:ext cx="2484" cy="1053"/>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a:spcAft>
                  <a:spcPts val="1000"/>
                </a:spcAft>
              </a:pPr>
              <a:r>
                <a:rPr lang="es-PY" sz="2000" dirty="0">
                  <a:latin typeface="+mj-lt"/>
                  <a:cs typeface="Arial" pitchFamily="34" charset="0"/>
                </a:rPr>
                <a:t>Antes del impacto</a:t>
              </a:r>
              <a:endParaRPr lang="es-AR" sz="2000" dirty="0">
                <a:latin typeface="+mj-lt"/>
                <a:cs typeface="Arial" pitchFamily="34" charset="0"/>
              </a:endParaRPr>
            </a:p>
          </p:txBody>
        </p:sp>
        <p:cxnSp>
          <p:nvCxnSpPr>
            <p:cNvPr id="470047" name="AutoShape 31"/>
            <p:cNvCxnSpPr>
              <a:cxnSpLocks noChangeShapeType="1"/>
            </p:cNvCxnSpPr>
            <p:nvPr/>
          </p:nvCxnSpPr>
          <p:spPr bwMode="auto">
            <a:xfrm>
              <a:off x="1802" y="1679"/>
              <a:ext cx="1578" cy="0"/>
            </a:xfrm>
            <a:prstGeom prst="straightConnector1">
              <a:avLst/>
            </a:prstGeom>
            <a:grpFill/>
            <a:ln w="9525">
              <a:solidFill>
                <a:srgbClr val="000000"/>
              </a:solidFill>
              <a:round/>
              <a:headEnd/>
              <a:tailEnd/>
            </a:ln>
          </p:spPr>
        </p:cxnSp>
        <p:cxnSp>
          <p:nvCxnSpPr>
            <p:cNvPr id="470048" name="AutoShape 32"/>
            <p:cNvCxnSpPr>
              <a:cxnSpLocks noChangeShapeType="1"/>
            </p:cNvCxnSpPr>
            <p:nvPr/>
          </p:nvCxnSpPr>
          <p:spPr bwMode="auto">
            <a:xfrm flipH="1">
              <a:off x="1802" y="1453"/>
              <a:ext cx="150" cy="226"/>
            </a:xfrm>
            <a:prstGeom prst="straightConnector1">
              <a:avLst/>
            </a:prstGeom>
            <a:grpFill/>
            <a:ln w="9525">
              <a:solidFill>
                <a:srgbClr val="000000"/>
              </a:solidFill>
              <a:round/>
              <a:headEnd/>
              <a:tailEnd/>
            </a:ln>
          </p:spPr>
        </p:cxnSp>
        <p:cxnSp>
          <p:nvCxnSpPr>
            <p:cNvPr id="470049" name="AutoShape 33"/>
            <p:cNvCxnSpPr>
              <a:cxnSpLocks noChangeShapeType="1"/>
            </p:cNvCxnSpPr>
            <p:nvPr/>
          </p:nvCxnSpPr>
          <p:spPr bwMode="auto">
            <a:xfrm flipH="1">
              <a:off x="1938" y="1459"/>
              <a:ext cx="150" cy="226"/>
            </a:xfrm>
            <a:prstGeom prst="straightConnector1">
              <a:avLst/>
            </a:prstGeom>
            <a:grpFill/>
            <a:ln w="9525">
              <a:solidFill>
                <a:srgbClr val="000000"/>
              </a:solidFill>
              <a:round/>
              <a:headEnd/>
              <a:tailEnd/>
            </a:ln>
          </p:spPr>
        </p:cxnSp>
        <p:cxnSp>
          <p:nvCxnSpPr>
            <p:cNvPr id="470050" name="AutoShape 34"/>
            <p:cNvCxnSpPr>
              <a:cxnSpLocks noChangeShapeType="1"/>
            </p:cNvCxnSpPr>
            <p:nvPr/>
          </p:nvCxnSpPr>
          <p:spPr bwMode="auto">
            <a:xfrm flipH="1">
              <a:off x="2061" y="1465"/>
              <a:ext cx="150" cy="226"/>
            </a:xfrm>
            <a:prstGeom prst="straightConnector1">
              <a:avLst/>
            </a:prstGeom>
            <a:grpFill/>
            <a:ln w="9525">
              <a:solidFill>
                <a:srgbClr val="000000"/>
              </a:solidFill>
              <a:round/>
              <a:headEnd/>
              <a:tailEnd/>
            </a:ln>
          </p:spPr>
        </p:cxnSp>
        <p:cxnSp>
          <p:nvCxnSpPr>
            <p:cNvPr id="470051" name="AutoShape 35"/>
            <p:cNvCxnSpPr>
              <a:cxnSpLocks noChangeShapeType="1"/>
            </p:cNvCxnSpPr>
            <p:nvPr/>
          </p:nvCxnSpPr>
          <p:spPr bwMode="auto">
            <a:xfrm flipH="1">
              <a:off x="2197" y="1458"/>
              <a:ext cx="150" cy="226"/>
            </a:xfrm>
            <a:prstGeom prst="straightConnector1">
              <a:avLst/>
            </a:prstGeom>
            <a:grpFill/>
            <a:ln w="9525">
              <a:solidFill>
                <a:srgbClr val="000000"/>
              </a:solidFill>
              <a:round/>
              <a:headEnd/>
              <a:tailEnd/>
            </a:ln>
          </p:spPr>
        </p:cxnSp>
        <p:cxnSp>
          <p:nvCxnSpPr>
            <p:cNvPr id="470052" name="AutoShape 36"/>
            <p:cNvCxnSpPr>
              <a:cxnSpLocks noChangeShapeType="1"/>
            </p:cNvCxnSpPr>
            <p:nvPr/>
          </p:nvCxnSpPr>
          <p:spPr bwMode="auto">
            <a:xfrm flipH="1">
              <a:off x="2333" y="1451"/>
              <a:ext cx="150" cy="226"/>
            </a:xfrm>
            <a:prstGeom prst="straightConnector1">
              <a:avLst/>
            </a:prstGeom>
            <a:grpFill/>
            <a:ln w="9525">
              <a:solidFill>
                <a:srgbClr val="000000"/>
              </a:solidFill>
              <a:round/>
              <a:headEnd/>
              <a:tailEnd/>
            </a:ln>
          </p:spPr>
        </p:cxnSp>
        <p:cxnSp>
          <p:nvCxnSpPr>
            <p:cNvPr id="470053" name="AutoShape 37"/>
            <p:cNvCxnSpPr>
              <a:cxnSpLocks noChangeShapeType="1"/>
            </p:cNvCxnSpPr>
            <p:nvPr/>
          </p:nvCxnSpPr>
          <p:spPr bwMode="auto">
            <a:xfrm flipH="1">
              <a:off x="2456" y="1457"/>
              <a:ext cx="150" cy="226"/>
            </a:xfrm>
            <a:prstGeom prst="straightConnector1">
              <a:avLst/>
            </a:prstGeom>
            <a:grpFill/>
            <a:ln w="9525">
              <a:solidFill>
                <a:srgbClr val="000000"/>
              </a:solidFill>
              <a:round/>
              <a:headEnd/>
              <a:tailEnd/>
            </a:ln>
          </p:spPr>
        </p:cxnSp>
        <p:cxnSp>
          <p:nvCxnSpPr>
            <p:cNvPr id="470054" name="AutoShape 38"/>
            <p:cNvCxnSpPr>
              <a:cxnSpLocks noChangeShapeType="1"/>
            </p:cNvCxnSpPr>
            <p:nvPr/>
          </p:nvCxnSpPr>
          <p:spPr bwMode="auto">
            <a:xfrm flipH="1">
              <a:off x="2588" y="1446"/>
              <a:ext cx="150" cy="226"/>
            </a:xfrm>
            <a:prstGeom prst="straightConnector1">
              <a:avLst/>
            </a:prstGeom>
            <a:grpFill/>
            <a:ln w="9525">
              <a:solidFill>
                <a:srgbClr val="000000"/>
              </a:solidFill>
              <a:round/>
              <a:headEnd/>
              <a:tailEnd/>
            </a:ln>
          </p:spPr>
        </p:cxnSp>
        <p:cxnSp>
          <p:nvCxnSpPr>
            <p:cNvPr id="470055" name="AutoShape 39"/>
            <p:cNvCxnSpPr>
              <a:cxnSpLocks noChangeShapeType="1"/>
            </p:cNvCxnSpPr>
            <p:nvPr/>
          </p:nvCxnSpPr>
          <p:spPr bwMode="auto">
            <a:xfrm flipH="1">
              <a:off x="2724" y="1452"/>
              <a:ext cx="150" cy="226"/>
            </a:xfrm>
            <a:prstGeom prst="straightConnector1">
              <a:avLst/>
            </a:prstGeom>
            <a:grpFill/>
            <a:ln w="9525">
              <a:solidFill>
                <a:srgbClr val="000000"/>
              </a:solidFill>
              <a:round/>
              <a:headEnd/>
              <a:tailEnd/>
            </a:ln>
          </p:spPr>
        </p:cxnSp>
        <p:cxnSp>
          <p:nvCxnSpPr>
            <p:cNvPr id="470056" name="AutoShape 40"/>
            <p:cNvCxnSpPr>
              <a:cxnSpLocks noChangeShapeType="1"/>
            </p:cNvCxnSpPr>
            <p:nvPr/>
          </p:nvCxnSpPr>
          <p:spPr bwMode="auto">
            <a:xfrm flipH="1">
              <a:off x="2847" y="1458"/>
              <a:ext cx="150" cy="226"/>
            </a:xfrm>
            <a:prstGeom prst="straightConnector1">
              <a:avLst/>
            </a:prstGeom>
            <a:grpFill/>
            <a:ln w="9525">
              <a:solidFill>
                <a:srgbClr val="000000"/>
              </a:solidFill>
              <a:round/>
              <a:headEnd/>
              <a:tailEnd/>
            </a:ln>
          </p:spPr>
        </p:cxnSp>
        <p:cxnSp>
          <p:nvCxnSpPr>
            <p:cNvPr id="470057" name="AutoShape 41"/>
            <p:cNvCxnSpPr>
              <a:cxnSpLocks noChangeShapeType="1"/>
            </p:cNvCxnSpPr>
            <p:nvPr/>
          </p:nvCxnSpPr>
          <p:spPr bwMode="auto">
            <a:xfrm flipH="1">
              <a:off x="2983" y="1451"/>
              <a:ext cx="150" cy="226"/>
            </a:xfrm>
            <a:prstGeom prst="straightConnector1">
              <a:avLst/>
            </a:prstGeom>
            <a:grpFill/>
            <a:ln w="9525">
              <a:solidFill>
                <a:srgbClr val="000000"/>
              </a:solidFill>
              <a:round/>
              <a:headEnd/>
              <a:tailEnd/>
            </a:ln>
          </p:spPr>
        </p:cxnSp>
        <p:cxnSp>
          <p:nvCxnSpPr>
            <p:cNvPr id="470058" name="AutoShape 42"/>
            <p:cNvCxnSpPr>
              <a:cxnSpLocks noChangeShapeType="1"/>
            </p:cNvCxnSpPr>
            <p:nvPr/>
          </p:nvCxnSpPr>
          <p:spPr bwMode="auto">
            <a:xfrm flipH="1">
              <a:off x="3119" y="1444"/>
              <a:ext cx="150" cy="226"/>
            </a:xfrm>
            <a:prstGeom prst="straightConnector1">
              <a:avLst/>
            </a:prstGeom>
            <a:grpFill/>
            <a:ln w="9525">
              <a:solidFill>
                <a:srgbClr val="000000"/>
              </a:solidFill>
              <a:round/>
              <a:headEnd/>
              <a:tailEnd/>
            </a:ln>
          </p:spPr>
        </p:cxnSp>
        <p:cxnSp>
          <p:nvCxnSpPr>
            <p:cNvPr id="470059" name="AutoShape 43"/>
            <p:cNvCxnSpPr>
              <a:cxnSpLocks noChangeShapeType="1"/>
            </p:cNvCxnSpPr>
            <p:nvPr/>
          </p:nvCxnSpPr>
          <p:spPr bwMode="auto">
            <a:xfrm flipH="1">
              <a:off x="3242" y="1450"/>
              <a:ext cx="150" cy="226"/>
            </a:xfrm>
            <a:prstGeom prst="straightConnector1">
              <a:avLst/>
            </a:prstGeom>
            <a:grpFill/>
            <a:ln w="9525">
              <a:solidFill>
                <a:srgbClr val="000000"/>
              </a:solidFill>
              <a:round/>
              <a:headEnd/>
              <a:tailEnd/>
            </a:ln>
          </p:spPr>
        </p:cxnSp>
      </p:grpSp>
      <p:grpSp>
        <p:nvGrpSpPr>
          <p:cNvPr id="470060" name="Group 44"/>
          <p:cNvGrpSpPr>
            <a:grpSpLocks/>
          </p:cNvGrpSpPr>
          <p:nvPr/>
        </p:nvGrpSpPr>
        <p:grpSpPr bwMode="auto">
          <a:xfrm>
            <a:off x="7196844" y="260648"/>
            <a:ext cx="2895600" cy="2916878"/>
            <a:chOff x="5466" y="1500"/>
            <a:chExt cx="4559" cy="4594"/>
          </a:xfrm>
          <a:solidFill>
            <a:srgbClr val="000000">
              <a:alpha val="0"/>
            </a:srgbClr>
          </a:solidFill>
        </p:grpSpPr>
        <p:sp>
          <p:nvSpPr>
            <p:cNvPr id="470061" name="Text Box 45"/>
            <p:cNvSpPr txBox="1">
              <a:spLocks noChangeArrowheads="1"/>
            </p:cNvSpPr>
            <p:nvPr/>
          </p:nvSpPr>
          <p:spPr bwMode="auto">
            <a:xfrm>
              <a:off x="7441" y="4297"/>
              <a:ext cx="663" cy="45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a:spcAft>
                  <a:spcPts val="1000"/>
                </a:spcAft>
              </a:pPr>
              <a:r>
                <a:rPr lang="es-PY" sz="1400">
                  <a:latin typeface="Calibri" pitchFamily="34" charset="0"/>
                  <a:cs typeface="Arial" pitchFamily="34" charset="0"/>
                </a:rPr>
                <a:t>h</a:t>
              </a:r>
              <a:endParaRPr lang="es-AR" sz="1400">
                <a:latin typeface="Arial" pitchFamily="34" charset="0"/>
                <a:cs typeface="Arial" pitchFamily="34" charset="0"/>
              </a:endParaRPr>
            </a:p>
          </p:txBody>
        </p:sp>
        <p:cxnSp>
          <p:nvCxnSpPr>
            <p:cNvPr id="470062" name="AutoShape 46"/>
            <p:cNvCxnSpPr>
              <a:cxnSpLocks noChangeShapeType="1"/>
            </p:cNvCxnSpPr>
            <p:nvPr/>
          </p:nvCxnSpPr>
          <p:spPr bwMode="auto">
            <a:xfrm rot="-1885760">
              <a:off x="6955" y="1573"/>
              <a:ext cx="0" cy="2454"/>
            </a:xfrm>
            <a:prstGeom prst="straightConnector1">
              <a:avLst/>
            </a:prstGeom>
            <a:grpFill/>
            <a:ln w="9525">
              <a:solidFill>
                <a:srgbClr val="000000"/>
              </a:solidFill>
              <a:round/>
              <a:headEnd/>
              <a:tailEnd/>
            </a:ln>
          </p:spPr>
        </p:cxnSp>
        <p:sp>
          <p:nvSpPr>
            <p:cNvPr id="470063" name="Oval 47"/>
            <p:cNvSpPr>
              <a:spLocks noChangeArrowheads="1"/>
            </p:cNvSpPr>
            <p:nvPr/>
          </p:nvSpPr>
          <p:spPr bwMode="auto">
            <a:xfrm rot="-1884510">
              <a:off x="7553" y="3780"/>
              <a:ext cx="489" cy="802"/>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s-AR" sz="1400"/>
            </a:p>
          </p:txBody>
        </p:sp>
        <p:sp>
          <p:nvSpPr>
            <p:cNvPr id="470064" name="AutoShape 48"/>
            <p:cNvSpPr>
              <a:spLocks noChangeArrowheads="1"/>
            </p:cNvSpPr>
            <p:nvPr/>
          </p:nvSpPr>
          <p:spPr bwMode="auto">
            <a:xfrm rot="5400000">
              <a:off x="9236" y="5359"/>
              <a:ext cx="143" cy="143"/>
            </a:xfrm>
            <a:prstGeom prst="can">
              <a:avLst>
                <a:gd name="adj" fmla="val 25000"/>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AR" sz="1400"/>
            </a:p>
          </p:txBody>
        </p:sp>
        <p:cxnSp>
          <p:nvCxnSpPr>
            <p:cNvPr id="470065" name="AutoShape 49"/>
            <p:cNvCxnSpPr>
              <a:cxnSpLocks noChangeShapeType="1"/>
            </p:cNvCxnSpPr>
            <p:nvPr/>
          </p:nvCxnSpPr>
          <p:spPr bwMode="auto">
            <a:xfrm>
              <a:off x="9319" y="5422"/>
              <a:ext cx="706" cy="402"/>
            </a:xfrm>
            <a:prstGeom prst="straightConnector1">
              <a:avLst/>
            </a:prstGeom>
            <a:grpFill/>
            <a:ln w="9525">
              <a:solidFill>
                <a:srgbClr val="000000"/>
              </a:solidFill>
              <a:round/>
              <a:headEnd/>
              <a:tailEnd type="triangle" w="med" len="med"/>
            </a:ln>
          </p:spPr>
        </p:cxnSp>
        <p:cxnSp>
          <p:nvCxnSpPr>
            <p:cNvPr id="470066" name="AutoShape 50"/>
            <p:cNvCxnSpPr>
              <a:cxnSpLocks noChangeShapeType="1"/>
            </p:cNvCxnSpPr>
            <p:nvPr/>
          </p:nvCxnSpPr>
          <p:spPr bwMode="auto">
            <a:xfrm>
              <a:off x="6304" y="1747"/>
              <a:ext cx="0" cy="2454"/>
            </a:xfrm>
            <a:prstGeom prst="straightConnector1">
              <a:avLst/>
            </a:prstGeom>
            <a:grpFill/>
            <a:ln w="9525">
              <a:solidFill>
                <a:srgbClr val="000000"/>
              </a:solidFill>
              <a:prstDash val="dash"/>
              <a:round/>
              <a:headEnd/>
              <a:tailEnd/>
            </a:ln>
          </p:spPr>
        </p:cxnSp>
        <p:cxnSp>
          <p:nvCxnSpPr>
            <p:cNvPr id="470067" name="AutoShape 51"/>
            <p:cNvCxnSpPr>
              <a:cxnSpLocks noChangeShapeType="1"/>
            </p:cNvCxnSpPr>
            <p:nvPr/>
          </p:nvCxnSpPr>
          <p:spPr bwMode="auto">
            <a:xfrm>
              <a:off x="6304" y="4656"/>
              <a:ext cx="1738" cy="0"/>
            </a:xfrm>
            <a:prstGeom prst="straightConnector1">
              <a:avLst/>
            </a:prstGeom>
            <a:grpFill/>
            <a:ln w="9525">
              <a:solidFill>
                <a:srgbClr val="000000"/>
              </a:solidFill>
              <a:prstDash val="dash"/>
              <a:round/>
              <a:headEnd/>
              <a:tailEnd/>
            </a:ln>
          </p:spPr>
        </p:cxnSp>
        <p:sp>
          <p:nvSpPr>
            <p:cNvPr id="470068" name="Oval 52"/>
            <p:cNvSpPr>
              <a:spLocks noChangeArrowheads="1"/>
            </p:cNvSpPr>
            <p:nvPr/>
          </p:nvSpPr>
          <p:spPr bwMode="auto">
            <a:xfrm>
              <a:off x="6049" y="4206"/>
              <a:ext cx="489" cy="802"/>
            </a:xfrm>
            <a:prstGeom prst="ellipse">
              <a:avLst/>
            </a:prstGeom>
            <a:solidFill>
              <a:schemeClr val="bg2">
                <a:lumMod val="20000"/>
                <a:lumOff val="80000"/>
              </a:schemeClr>
            </a:solidFill>
            <a:ln w="9525">
              <a:solidFill>
                <a:srgbClr val="000000"/>
              </a:solidFill>
              <a:prstDash val="dashDot"/>
              <a:round/>
              <a:headEnd/>
              <a:tailEnd/>
            </a:ln>
          </p:spPr>
          <p:txBody>
            <a:bodyPr vert="horz" wrap="square" lIns="91440" tIns="45720" rIns="91440" bIns="45720" numCol="1" anchor="t" anchorCtr="0" compatLnSpc="1">
              <a:prstTxWarp prst="textNoShape">
                <a:avLst/>
              </a:prstTxWarp>
            </a:bodyPr>
            <a:lstStyle/>
            <a:p>
              <a:endParaRPr lang="es-AR" sz="1400"/>
            </a:p>
          </p:txBody>
        </p:sp>
        <p:cxnSp>
          <p:nvCxnSpPr>
            <p:cNvPr id="470069" name="AutoShape 53"/>
            <p:cNvCxnSpPr>
              <a:cxnSpLocks noChangeShapeType="1"/>
            </p:cNvCxnSpPr>
            <p:nvPr/>
          </p:nvCxnSpPr>
          <p:spPr bwMode="auto">
            <a:xfrm>
              <a:off x="7784" y="4132"/>
              <a:ext cx="25" cy="524"/>
            </a:xfrm>
            <a:prstGeom prst="straightConnector1">
              <a:avLst/>
            </a:prstGeom>
            <a:grpFill/>
            <a:ln w="9525">
              <a:solidFill>
                <a:srgbClr val="000000"/>
              </a:solidFill>
              <a:prstDash val="dash"/>
              <a:round/>
              <a:headEnd/>
              <a:tailEnd/>
            </a:ln>
          </p:spPr>
        </p:cxnSp>
        <p:sp>
          <p:nvSpPr>
            <p:cNvPr id="470070" name="Text Box 54"/>
            <p:cNvSpPr txBox="1">
              <a:spLocks noChangeArrowheads="1"/>
            </p:cNvSpPr>
            <p:nvPr/>
          </p:nvSpPr>
          <p:spPr bwMode="auto">
            <a:xfrm>
              <a:off x="5466" y="5155"/>
              <a:ext cx="3707" cy="939"/>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a:spcAft>
                  <a:spcPts val="1000"/>
                </a:spcAft>
              </a:pPr>
              <a:r>
                <a:rPr lang="es-PY" sz="2000" dirty="0">
                  <a:latin typeface="+mj-lt"/>
                  <a:cs typeface="Arial" pitchFamily="34" charset="0"/>
                </a:rPr>
                <a:t>Después del impacto en la altura máxima</a:t>
              </a:r>
              <a:endParaRPr lang="es-AR" sz="2000" dirty="0">
                <a:latin typeface="+mj-lt"/>
                <a:cs typeface="Arial" pitchFamily="34" charset="0"/>
              </a:endParaRPr>
            </a:p>
          </p:txBody>
        </p:sp>
        <p:cxnSp>
          <p:nvCxnSpPr>
            <p:cNvPr id="470071" name="AutoShape 55"/>
            <p:cNvCxnSpPr>
              <a:cxnSpLocks noChangeShapeType="1"/>
            </p:cNvCxnSpPr>
            <p:nvPr/>
          </p:nvCxnSpPr>
          <p:spPr bwMode="auto">
            <a:xfrm>
              <a:off x="5466" y="1735"/>
              <a:ext cx="1578" cy="0"/>
            </a:xfrm>
            <a:prstGeom prst="straightConnector1">
              <a:avLst/>
            </a:prstGeom>
            <a:grpFill/>
            <a:ln w="9525">
              <a:solidFill>
                <a:srgbClr val="000000"/>
              </a:solidFill>
              <a:round/>
              <a:headEnd/>
              <a:tailEnd/>
            </a:ln>
          </p:spPr>
        </p:cxnSp>
        <p:cxnSp>
          <p:nvCxnSpPr>
            <p:cNvPr id="470072" name="AutoShape 56"/>
            <p:cNvCxnSpPr>
              <a:cxnSpLocks noChangeShapeType="1"/>
            </p:cNvCxnSpPr>
            <p:nvPr/>
          </p:nvCxnSpPr>
          <p:spPr bwMode="auto">
            <a:xfrm flipH="1">
              <a:off x="5466" y="1509"/>
              <a:ext cx="150" cy="226"/>
            </a:xfrm>
            <a:prstGeom prst="straightConnector1">
              <a:avLst/>
            </a:prstGeom>
            <a:grpFill/>
            <a:ln w="9525">
              <a:solidFill>
                <a:srgbClr val="000000"/>
              </a:solidFill>
              <a:round/>
              <a:headEnd/>
              <a:tailEnd/>
            </a:ln>
          </p:spPr>
        </p:cxnSp>
        <p:cxnSp>
          <p:nvCxnSpPr>
            <p:cNvPr id="470073" name="AutoShape 57"/>
            <p:cNvCxnSpPr>
              <a:cxnSpLocks noChangeShapeType="1"/>
            </p:cNvCxnSpPr>
            <p:nvPr/>
          </p:nvCxnSpPr>
          <p:spPr bwMode="auto">
            <a:xfrm flipH="1">
              <a:off x="5602" y="1515"/>
              <a:ext cx="150" cy="226"/>
            </a:xfrm>
            <a:prstGeom prst="straightConnector1">
              <a:avLst/>
            </a:prstGeom>
            <a:grpFill/>
            <a:ln w="9525">
              <a:solidFill>
                <a:srgbClr val="000000"/>
              </a:solidFill>
              <a:round/>
              <a:headEnd/>
              <a:tailEnd/>
            </a:ln>
          </p:spPr>
        </p:cxnSp>
        <p:cxnSp>
          <p:nvCxnSpPr>
            <p:cNvPr id="470074" name="AutoShape 58"/>
            <p:cNvCxnSpPr>
              <a:cxnSpLocks noChangeShapeType="1"/>
            </p:cNvCxnSpPr>
            <p:nvPr/>
          </p:nvCxnSpPr>
          <p:spPr bwMode="auto">
            <a:xfrm flipH="1">
              <a:off x="5725" y="1521"/>
              <a:ext cx="150" cy="226"/>
            </a:xfrm>
            <a:prstGeom prst="straightConnector1">
              <a:avLst/>
            </a:prstGeom>
            <a:grpFill/>
            <a:ln w="9525">
              <a:solidFill>
                <a:srgbClr val="000000"/>
              </a:solidFill>
              <a:round/>
              <a:headEnd/>
              <a:tailEnd/>
            </a:ln>
          </p:spPr>
        </p:cxnSp>
        <p:cxnSp>
          <p:nvCxnSpPr>
            <p:cNvPr id="470075" name="AutoShape 59"/>
            <p:cNvCxnSpPr>
              <a:cxnSpLocks noChangeShapeType="1"/>
            </p:cNvCxnSpPr>
            <p:nvPr/>
          </p:nvCxnSpPr>
          <p:spPr bwMode="auto">
            <a:xfrm flipH="1">
              <a:off x="5861" y="1514"/>
              <a:ext cx="150" cy="226"/>
            </a:xfrm>
            <a:prstGeom prst="straightConnector1">
              <a:avLst/>
            </a:prstGeom>
            <a:grpFill/>
            <a:ln w="9525">
              <a:solidFill>
                <a:srgbClr val="000000"/>
              </a:solidFill>
              <a:round/>
              <a:headEnd/>
              <a:tailEnd/>
            </a:ln>
          </p:spPr>
        </p:cxnSp>
        <p:cxnSp>
          <p:nvCxnSpPr>
            <p:cNvPr id="470076" name="AutoShape 60"/>
            <p:cNvCxnSpPr>
              <a:cxnSpLocks noChangeShapeType="1"/>
            </p:cNvCxnSpPr>
            <p:nvPr/>
          </p:nvCxnSpPr>
          <p:spPr bwMode="auto">
            <a:xfrm flipH="1">
              <a:off x="5997" y="1507"/>
              <a:ext cx="150" cy="226"/>
            </a:xfrm>
            <a:prstGeom prst="straightConnector1">
              <a:avLst/>
            </a:prstGeom>
            <a:grpFill/>
            <a:ln w="9525">
              <a:solidFill>
                <a:srgbClr val="000000"/>
              </a:solidFill>
              <a:round/>
              <a:headEnd/>
              <a:tailEnd/>
            </a:ln>
          </p:spPr>
        </p:cxnSp>
        <p:cxnSp>
          <p:nvCxnSpPr>
            <p:cNvPr id="470077" name="AutoShape 61"/>
            <p:cNvCxnSpPr>
              <a:cxnSpLocks noChangeShapeType="1"/>
            </p:cNvCxnSpPr>
            <p:nvPr/>
          </p:nvCxnSpPr>
          <p:spPr bwMode="auto">
            <a:xfrm flipH="1">
              <a:off x="6120" y="1513"/>
              <a:ext cx="150" cy="226"/>
            </a:xfrm>
            <a:prstGeom prst="straightConnector1">
              <a:avLst/>
            </a:prstGeom>
            <a:grpFill/>
            <a:ln w="9525">
              <a:solidFill>
                <a:srgbClr val="000000"/>
              </a:solidFill>
              <a:round/>
              <a:headEnd/>
              <a:tailEnd/>
            </a:ln>
          </p:spPr>
        </p:cxnSp>
        <p:cxnSp>
          <p:nvCxnSpPr>
            <p:cNvPr id="470078" name="AutoShape 62"/>
            <p:cNvCxnSpPr>
              <a:cxnSpLocks noChangeShapeType="1"/>
            </p:cNvCxnSpPr>
            <p:nvPr/>
          </p:nvCxnSpPr>
          <p:spPr bwMode="auto">
            <a:xfrm flipH="1">
              <a:off x="6252" y="1502"/>
              <a:ext cx="150" cy="226"/>
            </a:xfrm>
            <a:prstGeom prst="straightConnector1">
              <a:avLst/>
            </a:prstGeom>
            <a:grpFill/>
            <a:ln w="9525">
              <a:solidFill>
                <a:srgbClr val="000000"/>
              </a:solidFill>
              <a:round/>
              <a:headEnd/>
              <a:tailEnd/>
            </a:ln>
          </p:spPr>
        </p:cxnSp>
        <p:cxnSp>
          <p:nvCxnSpPr>
            <p:cNvPr id="470079" name="AutoShape 63"/>
            <p:cNvCxnSpPr>
              <a:cxnSpLocks noChangeShapeType="1"/>
            </p:cNvCxnSpPr>
            <p:nvPr/>
          </p:nvCxnSpPr>
          <p:spPr bwMode="auto">
            <a:xfrm flipH="1">
              <a:off x="6388" y="1508"/>
              <a:ext cx="150" cy="226"/>
            </a:xfrm>
            <a:prstGeom prst="straightConnector1">
              <a:avLst/>
            </a:prstGeom>
            <a:grpFill/>
            <a:ln w="9525">
              <a:solidFill>
                <a:srgbClr val="000000"/>
              </a:solidFill>
              <a:round/>
              <a:headEnd/>
              <a:tailEnd/>
            </a:ln>
          </p:spPr>
        </p:cxnSp>
        <p:cxnSp>
          <p:nvCxnSpPr>
            <p:cNvPr id="470080" name="AutoShape 64"/>
            <p:cNvCxnSpPr>
              <a:cxnSpLocks noChangeShapeType="1"/>
            </p:cNvCxnSpPr>
            <p:nvPr/>
          </p:nvCxnSpPr>
          <p:spPr bwMode="auto">
            <a:xfrm flipH="1">
              <a:off x="6511" y="1514"/>
              <a:ext cx="150" cy="226"/>
            </a:xfrm>
            <a:prstGeom prst="straightConnector1">
              <a:avLst/>
            </a:prstGeom>
            <a:grpFill/>
            <a:ln w="9525">
              <a:solidFill>
                <a:srgbClr val="000000"/>
              </a:solidFill>
              <a:round/>
              <a:headEnd/>
              <a:tailEnd/>
            </a:ln>
          </p:spPr>
        </p:cxnSp>
        <p:cxnSp>
          <p:nvCxnSpPr>
            <p:cNvPr id="470081" name="AutoShape 65"/>
            <p:cNvCxnSpPr>
              <a:cxnSpLocks noChangeShapeType="1"/>
            </p:cNvCxnSpPr>
            <p:nvPr/>
          </p:nvCxnSpPr>
          <p:spPr bwMode="auto">
            <a:xfrm flipH="1">
              <a:off x="6647" y="1507"/>
              <a:ext cx="150" cy="226"/>
            </a:xfrm>
            <a:prstGeom prst="straightConnector1">
              <a:avLst/>
            </a:prstGeom>
            <a:grpFill/>
            <a:ln w="9525">
              <a:solidFill>
                <a:srgbClr val="000000"/>
              </a:solidFill>
              <a:round/>
              <a:headEnd/>
              <a:tailEnd/>
            </a:ln>
          </p:spPr>
        </p:cxnSp>
        <p:cxnSp>
          <p:nvCxnSpPr>
            <p:cNvPr id="470082" name="AutoShape 66"/>
            <p:cNvCxnSpPr>
              <a:cxnSpLocks noChangeShapeType="1"/>
            </p:cNvCxnSpPr>
            <p:nvPr/>
          </p:nvCxnSpPr>
          <p:spPr bwMode="auto">
            <a:xfrm flipH="1">
              <a:off x="6783" y="1500"/>
              <a:ext cx="150" cy="226"/>
            </a:xfrm>
            <a:prstGeom prst="straightConnector1">
              <a:avLst/>
            </a:prstGeom>
            <a:grpFill/>
            <a:ln w="9525">
              <a:solidFill>
                <a:srgbClr val="000000"/>
              </a:solidFill>
              <a:round/>
              <a:headEnd/>
              <a:tailEnd/>
            </a:ln>
          </p:spPr>
        </p:cxnSp>
        <p:cxnSp>
          <p:nvCxnSpPr>
            <p:cNvPr id="470083" name="AutoShape 67"/>
            <p:cNvCxnSpPr>
              <a:cxnSpLocks noChangeShapeType="1"/>
            </p:cNvCxnSpPr>
            <p:nvPr/>
          </p:nvCxnSpPr>
          <p:spPr bwMode="auto">
            <a:xfrm flipH="1">
              <a:off x="6906" y="1506"/>
              <a:ext cx="150" cy="226"/>
            </a:xfrm>
            <a:prstGeom prst="straightConnector1">
              <a:avLst/>
            </a:prstGeom>
            <a:grpFill/>
            <a:ln w="9525">
              <a:solidFill>
                <a:srgbClr val="000000"/>
              </a:solidFill>
              <a:round/>
              <a:headEnd/>
              <a:tailEnd/>
            </a:ln>
          </p:spPr>
        </p:cxnSp>
      </p:grpSp>
      <p:grpSp>
        <p:nvGrpSpPr>
          <p:cNvPr id="470084" name="Group 68"/>
          <p:cNvGrpSpPr>
            <a:grpSpLocks/>
          </p:cNvGrpSpPr>
          <p:nvPr/>
        </p:nvGrpSpPr>
        <p:grpSpPr bwMode="auto">
          <a:xfrm>
            <a:off x="3108234" y="3825044"/>
            <a:ext cx="1295400" cy="2830512"/>
            <a:chOff x="1282" y="7616"/>
            <a:chExt cx="2041" cy="4459"/>
          </a:xfrm>
        </p:grpSpPr>
        <p:cxnSp>
          <p:nvCxnSpPr>
            <p:cNvPr id="470085" name="AutoShape 69"/>
            <p:cNvCxnSpPr>
              <a:cxnSpLocks noChangeShapeType="1"/>
            </p:cNvCxnSpPr>
            <p:nvPr/>
          </p:nvCxnSpPr>
          <p:spPr bwMode="auto">
            <a:xfrm>
              <a:off x="2632" y="7843"/>
              <a:ext cx="0" cy="2454"/>
            </a:xfrm>
            <a:prstGeom prst="straightConnector1">
              <a:avLst/>
            </a:prstGeom>
            <a:noFill/>
            <a:ln w="9525">
              <a:solidFill>
                <a:srgbClr val="000000"/>
              </a:solidFill>
              <a:round/>
              <a:headEnd/>
              <a:tailEnd/>
            </a:ln>
          </p:spPr>
        </p:cxnSp>
        <p:sp>
          <p:nvSpPr>
            <p:cNvPr id="470086" name="Oval 70"/>
            <p:cNvSpPr>
              <a:spLocks noChangeArrowheads="1"/>
            </p:cNvSpPr>
            <p:nvPr/>
          </p:nvSpPr>
          <p:spPr bwMode="auto">
            <a:xfrm>
              <a:off x="2385" y="10297"/>
              <a:ext cx="489" cy="802"/>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s-AR"/>
            </a:p>
          </p:txBody>
        </p:sp>
        <p:sp>
          <p:nvSpPr>
            <p:cNvPr id="470087" name="AutoShape 71"/>
            <p:cNvSpPr>
              <a:spLocks noChangeArrowheads="1"/>
            </p:cNvSpPr>
            <p:nvPr/>
          </p:nvSpPr>
          <p:spPr bwMode="auto">
            <a:xfrm rot="5400000">
              <a:off x="1443" y="10685"/>
              <a:ext cx="143" cy="143"/>
            </a:xfrm>
            <a:prstGeom prst="can">
              <a:avLst>
                <a:gd name="adj" fmla="val 25000"/>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AR"/>
            </a:p>
          </p:txBody>
        </p:sp>
        <p:cxnSp>
          <p:nvCxnSpPr>
            <p:cNvPr id="470088" name="AutoShape 72"/>
            <p:cNvCxnSpPr>
              <a:cxnSpLocks noChangeShapeType="1"/>
            </p:cNvCxnSpPr>
            <p:nvPr/>
          </p:nvCxnSpPr>
          <p:spPr bwMode="auto">
            <a:xfrm>
              <a:off x="1586" y="10748"/>
              <a:ext cx="471" cy="0"/>
            </a:xfrm>
            <a:prstGeom prst="straightConnector1">
              <a:avLst/>
            </a:prstGeom>
            <a:noFill/>
            <a:ln w="9525">
              <a:solidFill>
                <a:srgbClr val="000000"/>
              </a:solidFill>
              <a:round/>
              <a:headEnd/>
              <a:tailEnd type="triangle" w="med" len="med"/>
            </a:ln>
          </p:spPr>
        </p:cxnSp>
        <p:sp>
          <p:nvSpPr>
            <p:cNvPr id="470089" name="Text Box 73"/>
            <p:cNvSpPr txBox="1">
              <a:spLocks noChangeArrowheads="1"/>
            </p:cNvSpPr>
            <p:nvPr/>
          </p:nvSpPr>
          <p:spPr bwMode="auto">
            <a:xfrm>
              <a:off x="1414" y="10264"/>
              <a:ext cx="739" cy="4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spcAft>
                  <a:spcPts val="1000"/>
                </a:spcAft>
              </a:pPr>
              <a:r>
                <a:rPr lang="es-PY" sz="1400" dirty="0">
                  <a:latin typeface="Calibri" pitchFamily="34" charset="0"/>
                  <a:cs typeface="Arial" pitchFamily="34" charset="0"/>
                </a:rPr>
                <a:t>V</a:t>
              </a:r>
              <a:r>
                <a:rPr lang="es-PY" sz="1400" baseline="-25000" dirty="0">
                  <a:latin typeface="Calibri" pitchFamily="34" charset="0"/>
                  <a:cs typeface="Arial" pitchFamily="34" charset="0"/>
                </a:rPr>
                <a:t>A1</a:t>
              </a:r>
              <a:endParaRPr lang="es-AR" sz="1400" dirty="0">
                <a:latin typeface="Arial" pitchFamily="34" charset="0"/>
                <a:cs typeface="Arial" pitchFamily="34" charset="0"/>
              </a:endParaRPr>
            </a:p>
          </p:txBody>
        </p:sp>
        <p:sp>
          <p:nvSpPr>
            <p:cNvPr id="470090" name="Text Box 74"/>
            <p:cNvSpPr txBox="1">
              <a:spLocks noChangeArrowheads="1"/>
            </p:cNvSpPr>
            <p:nvPr/>
          </p:nvSpPr>
          <p:spPr bwMode="auto">
            <a:xfrm>
              <a:off x="1282" y="11362"/>
              <a:ext cx="2041" cy="7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spcAft>
                  <a:spcPts val="1000"/>
                </a:spcAft>
              </a:pPr>
              <a:r>
                <a:rPr lang="es-PY" sz="2000" dirty="0">
                  <a:latin typeface="+mj-lt"/>
                  <a:cs typeface="Arial" pitchFamily="34" charset="0"/>
                </a:rPr>
                <a:t>Antes del impacto</a:t>
              </a:r>
              <a:endParaRPr lang="es-AR" sz="2000" dirty="0">
                <a:latin typeface="+mj-lt"/>
                <a:cs typeface="Arial" pitchFamily="34" charset="0"/>
              </a:endParaRPr>
            </a:p>
          </p:txBody>
        </p:sp>
        <p:grpSp>
          <p:nvGrpSpPr>
            <p:cNvPr id="470091" name="Group 75"/>
            <p:cNvGrpSpPr>
              <a:grpSpLocks/>
            </p:cNvGrpSpPr>
            <p:nvPr/>
          </p:nvGrpSpPr>
          <p:grpSpPr bwMode="auto">
            <a:xfrm>
              <a:off x="2061" y="7616"/>
              <a:ext cx="1241" cy="200"/>
              <a:chOff x="2061" y="7616"/>
              <a:chExt cx="1241" cy="200"/>
            </a:xfrm>
          </p:grpSpPr>
          <p:cxnSp>
            <p:nvCxnSpPr>
              <p:cNvPr id="470092" name="AutoShape 76"/>
              <p:cNvCxnSpPr>
                <a:cxnSpLocks noChangeShapeType="1"/>
              </p:cNvCxnSpPr>
              <p:nvPr/>
            </p:nvCxnSpPr>
            <p:spPr bwMode="auto">
              <a:xfrm>
                <a:off x="2061" y="7810"/>
                <a:ext cx="1241" cy="0"/>
              </a:xfrm>
              <a:prstGeom prst="straightConnector1">
                <a:avLst/>
              </a:prstGeom>
              <a:noFill/>
              <a:ln w="9525">
                <a:solidFill>
                  <a:srgbClr val="000000"/>
                </a:solidFill>
                <a:round/>
                <a:headEnd/>
                <a:tailEnd/>
              </a:ln>
            </p:spPr>
          </p:cxnSp>
          <p:cxnSp>
            <p:nvCxnSpPr>
              <p:cNvPr id="470093" name="AutoShape 77"/>
              <p:cNvCxnSpPr>
                <a:cxnSpLocks noChangeShapeType="1"/>
              </p:cNvCxnSpPr>
              <p:nvPr/>
            </p:nvCxnSpPr>
            <p:spPr bwMode="auto">
              <a:xfrm flipV="1">
                <a:off x="2153" y="7638"/>
                <a:ext cx="104" cy="172"/>
              </a:xfrm>
              <a:prstGeom prst="straightConnector1">
                <a:avLst/>
              </a:prstGeom>
              <a:noFill/>
              <a:ln w="9525">
                <a:solidFill>
                  <a:srgbClr val="000000"/>
                </a:solidFill>
                <a:round/>
                <a:headEnd/>
                <a:tailEnd/>
              </a:ln>
            </p:spPr>
          </p:cxnSp>
          <p:cxnSp>
            <p:nvCxnSpPr>
              <p:cNvPr id="470094" name="AutoShape 78"/>
              <p:cNvCxnSpPr>
                <a:cxnSpLocks noChangeShapeType="1"/>
              </p:cNvCxnSpPr>
              <p:nvPr/>
            </p:nvCxnSpPr>
            <p:spPr bwMode="auto">
              <a:xfrm flipV="1">
                <a:off x="2263" y="7644"/>
                <a:ext cx="104" cy="172"/>
              </a:xfrm>
              <a:prstGeom prst="straightConnector1">
                <a:avLst/>
              </a:prstGeom>
              <a:noFill/>
              <a:ln w="9525">
                <a:solidFill>
                  <a:srgbClr val="000000"/>
                </a:solidFill>
                <a:round/>
                <a:headEnd/>
                <a:tailEnd/>
              </a:ln>
            </p:spPr>
          </p:cxnSp>
          <p:cxnSp>
            <p:nvCxnSpPr>
              <p:cNvPr id="470095" name="AutoShape 79"/>
              <p:cNvCxnSpPr>
                <a:cxnSpLocks noChangeShapeType="1"/>
              </p:cNvCxnSpPr>
              <p:nvPr/>
            </p:nvCxnSpPr>
            <p:spPr bwMode="auto">
              <a:xfrm flipV="1">
                <a:off x="2373" y="7637"/>
                <a:ext cx="104" cy="172"/>
              </a:xfrm>
              <a:prstGeom prst="straightConnector1">
                <a:avLst/>
              </a:prstGeom>
              <a:noFill/>
              <a:ln w="9525">
                <a:solidFill>
                  <a:srgbClr val="000000"/>
                </a:solidFill>
                <a:round/>
                <a:headEnd/>
                <a:tailEnd/>
              </a:ln>
            </p:spPr>
          </p:cxnSp>
          <p:cxnSp>
            <p:nvCxnSpPr>
              <p:cNvPr id="470096" name="AutoShape 80"/>
              <p:cNvCxnSpPr>
                <a:cxnSpLocks noChangeShapeType="1"/>
              </p:cNvCxnSpPr>
              <p:nvPr/>
            </p:nvCxnSpPr>
            <p:spPr bwMode="auto">
              <a:xfrm flipV="1">
                <a:off x="2470" y="7643"/>
                <a:ext cx="104" cy="172"/>
              </a:xfrm>
              <a:prstGeom prst="straightConnector1">
                <a:avLst/>
              </a:prstGeom>
              <a:noFill/>
              <a:ln w="9525">
                <a:solidFill>
                  <a:srgbClr val="000000"/>
                </a:solidFill>
                <a:round/>
                <a:headEnd/>
                <a:tailEnd/>
              </a:ln>
            </p:spPr>
          </p:cxnSp>
          <p:cxnSp>
            <p:nvCxnSpPr>
              <p:cNvPr id="470097" name="AutoShape 81"/>
              <p:cNvCxnSpPr>
                <a:cxnSpLocks noChangeShapeType="1"/>
              </p:cNvCxnSpPr>
              <p:nvPr/>
            </p:nvCxnSpPr>
            <p:spPr bwMode="auto">
              <a:xfrm flipV="1">
                <a:off x="2580" y="7636"/>
                <a:ext cx="104" cy="172"/>
              </a:xfrm>
              <a:prstGeom prst="straightConnector1">
                <a:avLst/>
              </a:prstGeom>
              <a:noFill/>
              <a:ln w="9525">
                <a:solidFill>
                  <a:srgbClr val="000000"/>
                </a:solidFill>
                <a:round/>
                <a:headEnd/>
                <a:tailEnd/>
              </a:ln>
            </p:spPr>
          </p:cxnSp>
          <p:cxnSp>
            <p:nvCxnSpPr>
              <p:cNvPr id="470098" name="AutoShape 82"/>
              <p:cNvCxnSpPr>
                <a:cxnSpLocks noChangeShapeType="1"/>
              </p:cNvCxnSpPr>
              <p:nvPr/>
            </p:nvCxnSpPr>
            <p:spPr bwMode="auto">
              <a:xfrm flipV="1">
                <a:off x="2705" y="7618"/>
                <a:ext cx="104" cy="172"/>
              </a:xfrm>
              <a:prstGeom prst="straightConnector1">
                <a:avLst/>
              </a:prstGeom>
              <a:noFill/>
              <a:ln w="9525">
                <a:solidFill>
                  <a:srgbClr val="000000"/>
                </a:solidFill>
                <a:round/>
                <a:headEnd/>
                <a:tailEnd/>
              </a:ln>
            </p:spPr>
          </p:cxnSp>
          <p:cxnSp>
            <p:nvCxnSpPr>
              <p:cNvPr id="470099" name="AutoShape 83"/>
              <p:cNvCxnSpPr>
                <a:cxnSpLocks noChangeShapeType="1"/>
              </p:cNvCxnSpPr>
              <p:nvPr/>
            </p:nvCxnSpPr>
            <p:spPr bwMode="auto">
              <a:xfrm flipV="1">
                <a:off x="2815" y="7624"/>
                <a:ext cx="104" cy="172"/>
              </a:xfrm>
              <a:prstGeom prst="straightConnector1">
                <a:avLst/>
              </a:prstGeom>
              <a:noFill/>
              <a:ln w="9525">
                <a:solidFill>
                  <a:srgbClr val="000000"/>
                </a:solidFill>
                <a:round/>
                <a:headEnd/>
                <a:tailEnd/>
              </a:ln>
            </p:spPr>
          </p:cxnSp>
          <p:cxnSp>
            <p:nvCxnSpPr>
              <p:cNvPr id="470100" name="AutoShape 84"/>
              <p:cNvCxnSpPr>
                <a:cxnSpLocks noChangeShapeType="1"/>
              </p:cNvCxnSpPr>
              <p:nvPr/>
            </p:nvCxnSpPr>
            <p:spPr bwMode="auto">
              <a:xfrm flipV="1">
                <a:off x="2925" y="7617"/>
                <a:ext cx="104" cy="172"/>
              </a:xfrm>
              <a:prstGeom prst="straightConnector1">
                <a:avLst/>
              </a:prstGeom>
              <a:noFill/>
              <a:ln w="9525">
                <a:solidFill>
                  <a:srgbClr val="000000"/>
                </a:solidFill>
                <a:round/>
                <a:headEnd/>
                <a:tailEnd/>
              </a:ln>
            </p:spPr>
          </p:cxnSp>
          <p:cxnSp>
            <p:nvCxnSpPr>
              <p:cNvPr id="470101" name="AutoShape 85"/>
              <p:cNvCxnSpPr>
                <a:cxnSpLocks noChangeShapeType="1"/>
              </p:cNvCxnSpPr>
              <p:nvPr/>
            </p:nvCxnSpPr>
            <p:spPr bwMode="auto">
              <a:xfrm flipV="1">
                <a:off x="3022" y="7623"/>
                <a:ext cx="104" cy="172"/>
              </a:xfrm>
              <a:prstGeom prst="straightConnector1">
                <a:avLst/>
              </a:prstGeom>
              <a:noFill/>
              <a:ln w="9525">
                <a:solidFill>
                  <a:srgbClr val="000000"/>
                </a:solidFill>
                <a:round/>
                <a:headEnd/>
                <a:tailEnd/>
              </a:ln>
            </p:spPr>
          </p:cxnSp>
          <p:cxnSp>
            <p:nvCxnSpPr>
              <p:cNvPr id="470102" name="AutoShape 86"/>
              <p:cNvCxnSpPr>
                <a:cxnSpLocks noChangeShapeType="1"/>
              </p:cNvCxnSpPr>
              <p:nvPr/>
            </p:nvCxnSpPr>
            <p:spPr bwMode="auto">
              <a:xfrm flipV="1">
                <a:off x="3132" y="7616"/>
                <a:ext cx="104" cy="172"/>
              </a:xfrm>
              <a:prstGeom prst="straightConnector1">
                <a:avLst/>
              </a:prstGeom>
              <a:noFill/>
              <a:ln w="9525">
                <a:solidFill>
                  <a:srgbClr val="000000"/>
                </a:solidFill>
                <a:round/>
                <a:headEnd/>
                <a:tailEnd/>
              </a:ln>
            </p:spPr>
          </p:cxnSp>
        </p:grpSp>
      </p:grpSp>
      <p:grpSp>
        <p:nvGrpSpPr>
          <p:cNvPr id="470103" name="Group 87"/>
          <p:cNvGrpSpPr>
            <a:grpSpLocks/>
          </p:cNvGrpSpPr>
          <p:nvPr/>
        </p:nvGrpSpPr>
        <p:grpSpPr bwMode="auto">
          <a:xfrm>
            <a:off x="4799374" y="3835226"/>
            <a:ext cx="2245530" cy="2978150"/>
            <a:chOff x="3292" y="7636"/>
            <a:chExt cx="3533" cy="4690"/>
          </a:xfrm>
        </p:grpSpPr>
        <p:sp>
          <p:nvSpPr>
            <p:cNvPr id="470104" name="Text Box 88"/>
            <p:cNvSpPr txBox="1">
              <a:spLocks noChangeArrowheads="1"/>
            </p:cNvSpPr>
            <p:nvPr/>
          </p:nvSpPr>
          <p:spPr bwMode="auto">
            <a:xfrm>
              <a:off x="4323" y="10109"/>
              <a:ext cx="614" cy="44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spcAft>
                  <a:spcPts val="1000"/>
                </a:spcAft>
              </a:pPr>
              <a:r>
                <a:rPr lang="es-PY" sz="1400" dirty="0">
                  <a:latin typeface="Calibri" pitchFamily="34" charset="0"/>
                  <a:cs typeface="Arial" pitchFamily="34" charset="0"/>
                </a:rPr>
                <a:t>V</a:t>
              </a:r>
              <a:r>
                <a:rPr lang="es-PY" sz="1400" baseline="-25000" dirty="0">
                  <a:latin typeface="Calibri" pitchFamily="34" charset="0"/>
                  <a:cs typeface="Arial" pitchFamily="34" charset="0"/>
                </a:rPr>
                <a:t>2</a:t>
              </a:r>
              <a:endParaRPr lang="es-AR" sz="1400" dirty="0">
                <a:latin typeface="Arial" pitchFamily="34" charset="0"/>
                <a:cs typeface="Arial" pitchFamily="34" charset="0"/>
              </a:endParaRPr>
            </a:p>
          </p:txBody>
        </p:sp>
        <p:cxnSp>
          <p:nvCxnSpPr>
            <p:cNvPr id="470105" name="AutoShape 89"/>
            <p:cNvCxnSpPr>
              <a:cxnSpLocks noChangeShapeType="1"/>
            </p:cNvCxnSpPr>
            <p:nvPr/>
          </p:nvCxnSpPr>
          <p:spPr bwMode="auto">
            <a:xfrm>
              <a:off x="4081" y="7810"/>
              <a:ext cx="0" cy="2454"/>
            </a:xfrm>
            <a:prstGeom prst="straightConnector1">
              <a:avLst/>
            </a:prstGeom>
            <a:noFill/>
            <a:ln w="9525">
              <a:solidFill>
                <a:srgbClr val="000000"/>
              </a:solidFill>
              <a:round/>
              <a:headEnd/>
              <a:tailEnd/>
            </a:ln>
          </p:spPr>
        </p:cxnSp>
        <p:sp>
          <p:nvSpPr>
            <p:cNvPr id="470106" name="Oval 90"/>
            <p:cNvSpPr>
              <a:spLocks noChangeArrowheads="1"/>
            </p:cNvSpPr>
            <p:nvPr/>
          </p:nvSpPr>
          <p:spPr bwMode="auto">
            <a:xfrm>
              <a:off x="3834" y="10264"/>
              <a:ext cx="489" cy="802"/>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s-AR"/>
            </a:p>
          </p:txBody>
        </p:sp>
        <p:sp>
          <p:nvSpPr>
            <p:cNvPr id="470107" name="AutoShape 91"/>
            <p:cNvSpPr>
              <a:spLocks noChangeArrowheads="1"/>
            </p:cNvSpPr>
            <p:nvPr/>
          </p:nvSpPr>
          <p:spPr bwMode="auto">
            <a:xfrm rot="5400000">
              <a:off x="4024" y="10605"/>
              <a:ext cx="143" cy="143"/>
            </a:xfrm>
            <a:prstGeom prst="can">
              <a:avLst>
                <a:gd name="adj" fmla="val 25000"/>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AR"/>
            </a:p>
          </p:txBody>
        </p:sp>
        <p:cxnSp>
          <p:nvCxnSpPr>
            <p:cNvPr id="470108" name="AutoShape 92"/>
            <p:cNvCxnSpPr>
              <a:cxnSpLocks noChangeShapeType="1"/>
            </p:cNvCxnSpPr>
            <p:nvPr/>
          </p:nvCxnSpPr>
          <p:spPr bwMode="auto">
            <a:xfrm>
              <a:off x="4305" y="10644"/>
              <a:ext cx="401" cy="0"/>
            </a:xfrm>
            <a:prstGeom prst="straightConnector1">
              <a:avLst/>
            </a:prstGeom>
            <a:noFill/>
            <a:ln w="9525">
              <a:solidFill>
                <a:srgbClr val="000000"/>
              </a:solidFill>
              <a:round/>
              <a:headEnd/>
              <a:tailEnd type="triangle" w="med" len="med"/>
            </a:ln>
          </p:spPr>
        </p:cxnSp>
        <p:sp>
          <p:nvSpPr>
            <p:cNvPr id="470109" name="Text Box 93"/>
            <p:cNvSpPr txBox="1">
              <a:spLocks noChangeArrowheads="1"/>
            </p:cNvSpPr>
            <p:nvPr/>
          </p:nvSpPr>
          <p:spPr bwMode="auto">
            <a:xfrm>
              <a:off x="3292" y="11249"/>
              <a:ext cx="3533" cy="107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spcAft>
                  <a:spcPts val="1000"/>
                </a:spcAft>
              </a:pPr>
              <a:r>
                <a:rPr lang="es-PY" sz="2000" dirty="0">
                  <a:latin typeface="+mj-lt"/>
                  <a:cs typeface="Arial" pitchFamily="34" charset="0"/>
                </a:rPr>
                <a:t>Inmediatamente después del impacto</a:t>
              </a:r>
              <a:endParaRPr lang="es-AR" sz="2000" dirty="0">
                <a:latin typeface="+mj-lt"/>
                <a:cs typeface="Arial" pitchFamily="34" charset="0"/>
              </a:endParaRPr>
            </a:p>
          </p:txBody>
        </p:sp>
        <p:grpSp>
          <p:nvGrpSpPr>
            <p:cNvPr id="470110" name="Group 94"/>
            <p:cNvGrpSpPr>
              <a:grpSpLocks/>
            </p:cNvGrpSpPr>
            <p:nvPr/>
          </p:nvGrpSpPr>
          <p:grpSpPr bwMode="auto">
            <a:xfrm>
              <a:off x="3452" y="7636"/>
              <a:ext cx="1241" cy="192"/>
              <a:chOff x="2061" y="7616"/>
              <a:chExt cx="1241" cy="200"/>
            </a:xfrm>
          </p:grpSpPr>
          <p:cxnSp>
            <p:nvCxnSpPr>
              <p:cNvPr id="470111" name="AutoShape 95"/>
              <p:cNvCxnSpPr>
                <a:cxnSpLocks noChangeShapeType="1"/>
              </p:cNvCxnSpPr>
              <p:nvPr/>
            </p:nvCxnSpPr>
            <p:spPr bwMode="auto">
              <a:xfrm>
                <a:off x="2061" y="7810"/>
                <a:ext cx="1241" cy="0"/>
              </a:xfrm>
              <a:prstGeom prst="straightConnector1">
                <a:avLst/>
              </a:prstGeom>
              <a:noFill/>
              <a:ln w="9525">
                <a:solidFill>
                  <a:srgbClr val="000000"/>
                </a:solidFill>
                <a:round/>
                <a:headEnd/>
                <a:tailEnd/>
              </a:ln>
            </p:spPr>
          </p:cxnSp>
          <p:cxnSp>
            <p:nvCxnSpPr>
              <p:cNvPr id="470112" name="AutoShape 96"/>
              <p:cNvCxnSpPr>
                <a:cxnSpLocks noChangeShapeType="1"/>
              </p:cNvCxnSpPr>
              <p:nvPr/>
            </p:nvCxnSpPr>
            <p:spPr bwMode="auto">
              <a:xfrm flipV="1">
                <a:off x="2153" y="7638"/>
                <a:ext cx="104" cy="172"/>
              </a:xfrm>
              <a:prstGeom prst="straightConnector1">
                <a:avLst/>
              </a:prstGeom>
              <a:noFill/>
              <a:ln w="9525">
                <a:solidFill>
                  <a:srgbClr val="000000"/>
                </a:solidFill>
                <a:round/>
                <a:headEnd/>
                <a:tailEnd/>
              </a:ln>
            </p:spPr>
          </p:cxnSp>
          <p:cxnSp>
            <p:nvCxnSpPr>
              <p:cNvPr id="470113" name="AutoShape 97"/>
              <p:cNvCxnSpPr>
                <a:cxnSpLocks noChangeShapeType="1"/>
              </p:cNvCxnSpPr>
              <p:nvPr/>
            </p:nvCxnSpPr>
            <p:spPr bwMode="auto">
              <a:xfrm flipV="1">
                <a:off x="2263" y="7644"/>
                <a:ext cx="104" cy="172"/>
              </a:xfrm>
              <a:prstGeom prst="straightConnector1">
                <a:avLst/>
              </a:prstGeom>
              <a:noFill/>
              <a:ln w="9525">
                <a:solidFill>
                  <a:srgbClr val="000000"/>
                </a:solidFill>
                <a:round/>
                <a:headEnd/>
                <a:tailEnd/>
              </a:ln>
            </p:spPr>
          </p:cxnSp>
          <p:cxnSp>
            <p:nvCxnSpPr>
              <p:cNvPr id="470114" name="AutoShape 98"/>
              <p:cNvCxnSpPr>
                <a:cxnSpLocks noChangeShapeType="1"/>
              </p:cNvCxnSpPr>
              <p:nvPr/>
            </p:nvCxnSpPr>
            <p:spPr bwMode="auto">
              <a:xfrm flipV="1">
                <a:off x="2373" y="7637"/>
                <a:ext cx="104" cy="172"/>
              </a:xfrm>
              <a:prstGeom prst="straightConnector1">
                <a:avLst/>
              </a:prstGeom>
              <a:noFill/>
              <a:ln w="9525">
                <a:solidFill>
                  <a:srgbClr val="000000"/>
                </a:solidFill>
                <a:round/>
                <a:headEnd/>
                <a:tailEnd/>
              </a:ln>
            </p:spPr>
          </p:cxnSp>
          <p:cxnSp>
            <p:nvCxnSpPr>
              <p:cNvPr id="470115" name="AutoShape 99"/>
              <p:cNvCxnSpPr>
                <a:cxnSpLocks noChangeShapeType="1"/>
              </p:cNvCxnSpPr>
              <p:nvPr/>
            </p:nvCxnSpPr>
            <p:spPr bwMode="auto">
              <a:xfrm flipV="1">
                <a:off x="2470" y="7643"/>
                <a:ext cx="104" cy="172"/>
              </a:xfrm>
              <a:prstGeom prst="straightConnector1">
                <a:avLst/>
              </a:prstGeom>
              <a:noFill/>
              <a:ln w="9525">
                <a:solidFill>
                  <a:srgbClr val="000000"/>
                </a:solidFill>
                <a:round/>
                <a:headEnd/>
                <a:tailEnd/>
              </a:ln>
            </p:spPr>
          </p:cxnSp>
          <p:cxnSp>
            <p:nvCxnSpPr>
              <p:cNvPr id="470116" name="AutoShape 100"/>
              <p:cNvCxnSpPr>
                <a:cxnSpLocks noChangeShapeType="1"/>
              </p:cNvCxnSpPr>
              <p:nvPr/>
            </p:nvCxnSpPr>
            <p:spPr bwMode="auto">
              <a:xfrm flipV="1">
                <a:off x="2580" y="7636"/>
                <a:ext cx="104" cy="172"/>
              </a:xfrm>
              <a:prstGeom prst="straightConnector1">
                <a:avLst/>
              </a:prstGeom>
              <a:noFill/>
              <a:ln w="9525">
                <a:solidFill>
                  <a:srgbClr val="000000"/>
                </a:solidFill>
                <a:round/>
                <a:headEnd/>
                <a:tailEnd/>
              </a:ln>
            </p:spPr>
          </p:cxnSp>
          <p:cxnSp>
            <p:nvCxnSpPr>
              <p:cNvPr id="470117" name="AutoShape 101"/>
              <p:cNvCxnSpPr>
                <a:cxnSpLocks noChangeShapeType="1"/>
              </p:cNvCxnSpPr>
              <p:nvPr/>
            </p:nvCxnSpPr>
            <p:spPr bwMode="auto">
              <a:xfrm flipV="1">
                <a:off x="2705" y="7618"/>
                <a:ext cx="104" cy="172"/>
              </a:xfrm>
              <a:prstGeom prst="straightConnector1">
                <a:avLst/>
              </a:prstGeom>
              <a:noFill/>
              <a:ln w="9525">
                <a:solidFill>
                  <a:srgbClr val="000000"/>
                </a:solidFill>
                <a:round/>
                <a:headEnd/>
                <a:tailEnd/>
              </a:ln>
            </p:spPr>
          </p:cxnSp>
          <p:cxnSp>
            <p:nvCxnSpPr>
              <p:cNvPr id="470118" name="AutoShape 102"/>
              <p:cNvCxnSpPr>
                <a:cxnSpLocks noChangeShapeType="1"/>
              </p:cNvCxnSpPr>
              <p:nvPr/>
            </p:nvCxnSpPr>
            <p:spPr bwMode="auto">
              <a:xfrm flipV="1">
                <a:off x="2815" y="7624"/>
                <a:ext cx="104" cy="172"/>
              </a:xfrm>
              <a:prstGeom prst="straightConnector1">
                <a:avLst/>
              </a:prstGeom>
              <a:noFill/>
              <a:ln w="9525">
                <a:solidFill>
                  <a:srgbClr val="000000"/>
                </a:solidFill>
                <a:round/>
                <a:headEnd/>
                <a:tailEnd/>
              </a:ln>
            </p:spPr>
          </p:cxnSp>
          <p:cxnSp>
            <p:nvCxnSpPr>
              <p:cNvPr id="470119" name="AutoShape 103"/>
              <p:cNvCxnSpPr>
                <a:cxnSpLocks noChangeShapeType="1"/>
              </p:cNvCxnSpPr>
              <p:nvPr/>
            </p:nvCxnSpPr>
            <p:spPr bwMode="auto">
              <a:xfrm flipV="1">
                <a:off x="2925" y="7617"/>
                <a:ext cx="104" cy="172"/>
              </a:xfrm>
              <a:prstGeom prst="straightConnector1">
                <a:avLst/>
              </a:prstGeom>
              <a:noFill/>
              <a:ln w="9525">
                <a:solidFill>
                  <a:srgbClr val="000000"/>
                </a:solidFill>
                <a:round/>
                <a:headEnd/>
                <a:tailEnd/>
              </a:ln>
            </p:spPr>
          </p:cxnSp>
          <p:cxnSp>
            <p:nvCxnSpPr>
              <p:cNvPr id="470120" name="AutoShape 104"/>
              <p:cNvCxnSpPr>
                <a:cxnSpLocks noChangeShapeType="1"/>
              </p:cNvCxnSpPr>
              <p:nvPr/>
            </p:nvCxnSpPr>
            <p:spPr bwMode="auto">
              <a:xfrm flipV="1">
                <a:off x="3022" y="7623"/>
                <a:ext cx="104" cy="172"/>
              </a:xfrm>
              <a:prstGeom prst="straightConnector1">
                <a:avLst/>
              </a:prstGeom>
              <a:noFill/>
              <a:ln w="9525">
                <a:solidFill>
                  <a:srgbClr val="000000"/>
                </a:solidFill>
                <a:round/>
                <a:headEnd/>
                <a:tailEnd/>
              </a:ln>
            </p:spPr>
          </p:cxnSp>
          <p:cxnSp>
            <p:nvCxnSpPr>
              <p:cNvPr id="470121" name="AutoShape 105"/>
              <p:cNvCxnSpPr>
                <a:cxnSpLocks noChangeShapeType="1"/>
              </p:cNvCxnSpPr>
              <p:nvPr/>
            </p:nvCxnSpPr>
            <p:spPr bwMode="auto">
              <a:xfrm flipV="1">
                <a:off x="3132" y="7616"/>
                <a:ext cx="104" cy="172"/>
              </a:xfrm>
              <a:prstGeom prst="straightConnector1">
                <a:avLst/>
              </a:prstGeom>
              <a:noFill/>
              <a:ln w="9525">
                <a:solidFill>
                  <a:srgbClr val="000000"/>
                </a:solidFill>
                <a:round/>
                <a:headEnd/>
                <a:tailEnd/>
              </a:ln>
            </p:spPr>
          </p:cxnSp>
        </p:grpSp>
      </p:grpSp>
      <p:grpSp>
        <p:nvGrpSpPr>
          <p:cNvPr id="470122" name="Group 106"/>
          <p:cNvGrpSpPr>
            <a:grpSpLocks/>
          </p:cNvGrpSpPr>
          <p:nvPr/>
        </p:nvGrpSpPr>
        <p:grpSpPr bwMode="auto">
          <a:xfrm>
            <a:off x="7344853" y="3835226"/>
            <a:ext cx="3071553" cy="2873050"/>
            <a:chOff x="5674" y="7711"/>
            <a:chExt cx="4838" cy="4524"/>
          </a:xfrm>
        </p:grpSpPr>
        <p:sp>
          <p:nvSpPr>
            <p:cNvPr id="470123" name="Text Box 107"/>
            <p:cNvSpPr txBox="1">
              <a:spLocks noChangeArrowheads="1"/>
            </p:cNvSpPr>
            <p:nvPr/>
          </p:nvSpPr>
          <p:spPr bwMode="auto">
            <a:xfrm>
              <a:off x="7421" y="10462"/>
              <a:ext cx="663" cy="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spcAft>
                  <a:spcPts val="1000"/>
                </a:spcAft>
              </a:pPr>
              <a:r>
                <a:rPr lang="es-PY" sz="1400">
                  <a:latin typeface="Calibri" pitchFamily="34" charset="0"/>
                  <a:cs typeface="Arial" pitchFamily="34" charset="0"/>
                </a:rPr>
                <a:t>h</a:t>
              </a:r>
              <a:endParaRPr lang="es-AR" sz="1400">
                <a:latin typeface="Arial" pitchFamily="34" charset="0"/>
                <a:cs typeface="Arial" pitchFamily="34" charset="0"/>
              </a:endParaRPr>
            </a:p>
          </p:txBody>
        </p:sp>
        <p:cxnSp>
          <p:nvCxnSpPr>
            <p:cNvPr id="470124" name="AutoShape 108"/>
            <p:cNvCxnSpPr>
              <a:cxnSpLocks noChangeShapeType="1"/>
            </p:cNvCxnSpPr>
            <p:nvPr/>
          </p:nvCxnSpPr>
          <p:spPr bwMode="auto">
            <a:xfrm rot="-1885760">
              <a:off x="6935" y="7738"/>
              <a:ext cx="0" cy="2454"/>
            </a:xfrm>
            <a:prstGeom prst="straightConnector1">
              <a:avLst/>
            </a:prstGeom>
            <a:noFill/>
            <a:ln w="9525">
              <a:solidFill>
                <a:srgbClr val="000000"/>
              </a:solidFill>
              <a:round/>
              <a:headEnd/>
              <a:tailEnd/>
            </a:ln>
          </p:spPr>
        </p:cxnSp>
        <p:sp>
          <p:nvSpPr>
            <p:cNvPr id="470125" name="Oval 109"/>
            <p:cNvSpPr>
              <a:spLocks noChangeArrowheads="1"/>
            </p:cNvSpPr>
            <p:nvPr/>
          </p:nvSpPr>
          <p:spPr bwMode="auto">
            <a:xfrm rot="-1884510">
              <a:off x="7533" y="9945"/>
              <a:ext cx="489" cy="802"/>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s-AR"/>
            </a:p>
          </p:txBody>
        </p:sp>
        <p:cxnSp>
          <p:nvCxnSpPr>
            <p:cNvPr id="470126" name="AutoShape 110"/>
            <p:cNvCxnSpPr>
              <a:cxnSpLocks noChangeShapeType="1"/>
            </p:cNvCxnSpPr>
            <p:nvPr/>
          </p:nvCxnSpPr>
          <p:spPr bwMode="auto">
            <a:xfrm>
              <a:off x="6284" y="7912"/>
              <a:ext cx="0" cy="2454"/>
            </a:xfrm>
            <a:prstGeom prst="straightConnector1">
              <a:avLst/>
            </a:prstGeom>
            <a:noFill/>
            <a:ln w="9525">
              <a:solidFill>
                <a:srgbClr val="000000"/>
              </a:solidFill>
              <a:prstDash val="dash"/>
              <a:round/>
              <a:headEnd/>
              <a:tailEnd/>
            </a:ln>
          </p:spPr>
        </p:cxnSp>
        <p:cxnSp>
          <p:nvCxnSpPr>
            <p:cNvPr id="470127" name="AutoShape 111"/>
            <p:cNvCxnSpPr>
              <a:cxnSpLocks noChangeShapeType="1"/>
            </p:cNvCxnSpPr>
            <p:nvPr/>
          </p:nvCxnSpPr>
          <p:spPr bwMode="auto">
            <a:xfrm>
              <a:off x="6284" y="10821"/>
              <a:ext cx="1738" cy="0"/>
            </a:xfrm>
            <a:prstGeom prst="straightConnector1">
              <a:avLst/>
            </a:prstGeom>
            <a:noFill/>
            <a:ln w="9525">
              <a:solidFill>
                <a:srgbClr val="000000"/>
              </a:solidFill>
              <a:prstDash val="dash"/>
              <a:round/>
              <a:headEnd/>
              <a:tailEnd/>
            </a:ln>
          </p:spPr>
        </p:cxnSp>
        <p:sp>
          <p:nvSpPr>
            <p:cNvPr id="470128" name="Oval 112"/>
            <p:cNvSpPr>
              <a:spLocks noChangeArrowheads="1"/>
            </p:cNvSpPr>
            <p:nvPr/>
          </p:nvSpPr>
          <p:spPr bwMode="auto">
            <a:xfrm>
              <a:off x="6029" y="10371"/>
              <a:ext cx="489" cy="802"/>
            </a:xfrm>
            <a:prstGeom prst="ellipse">
              <a:avLst/>
            </a:prstGeom>
            <a:solidFill>
              <a:srgbClr val="FFFFFF"/>
            </a:solidFill>
            <a:ln w="9525">
              <a:solidFill>
                <a:srgbClr val="000000"/>
              </a:solidFill>
              <a:prstDash val="dashDot"/>
              <a:round/>
              <a:headEnd/>
              <a:tailEnd/>
            </a:ln>
          </p:spPr>
          <p:txBody>
            <a:bodyPr vert="horz" wrap="square" lIns="91440" tIns="45720" rIns="91440" bIns="45720" numCol="1" anchor="t" anchorCtr="0" compatLnSpc="1">
              <a:prstTxWarp prst="textNoShape">
                <a:avLst/>
              </a:prstTxWarp>
            </a:bodyPr>
            <a:lstStyle/>
            <a:p>
              <a:endParaRPr lang="es-AR"/>
            </a:p>
          </p:txBody>
        </p:sp>
        <p:cxnSp>
          <p:nvCxnSpPr>
            <p:cNvPr id="470129" name="AutoShape 113"/>
            <p:cNvCxnSpPr>
              <a:cxnSpLocks noChangeShapeType="1"/>
            </p:cNvCxnSpPr>
            <p:nvPr/>
          </p:nvCxnSpPr>
          <p:spPr bwMode="auto">
            <a:xfrm>
              <a:off x="7764" y="10297"/>
              <a:ext cx="25" cy="524"/>
            </a:xfrm>
            <a:prstGeom prst="straightConnector1">
              <a:avLst/>
            </a:prstGeom>
            <a:noFill/>
            <a:ln w="9525">
              <a:solidFill>
                <a:srgbClr val="000000"/>
              </a:solidFill>
              <a:prstDash val="dash"/>
              <a:round/>
              <a:headEnd/>
              <a:tailEnd/>
            </a:ln>
          </p:spPr>
        </p:cxnSp>
        <p:sp>
          <p:nvSpPr>
            <p:cNvPr id="470130" name="Text Box 114"/>
            <p:cNvSpPr txBox="1">
              <a:spLocks noChangeArrowheads="1"/>
            </p:cNvSpPr>
            <p:nvPr/>
          </p:nvSpPr>
          <p:spPr bwMode="auto">
            <a:xfrm>
              <a:off x="6518" y="11297"/>
              <a:ext cx="3994" cy="9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spcAft>
                  <a:spcPts val="1000"/>
                </a:spcAft>
              </a:pPr>
              <a:r>
                <a:rPr lang="es-PY" sz="2000" dirty="0">
                  <a:latin typeface="+mj-lt"/>
                  <a:cs typeface="Arial" pitchFamily="34" charset="0"/>
                </a:rPr>
                <a:t>Después del impacto en la altura máxima</a:t>
              </a:r>
              <a:endParaRPr lang="es-AR" sz="2000" dirty="0">
                <a:latin typeface="+mj-lt"/>
                <a:cs typeface="Arial" pitchFamily="34" charset="0"/>
              </a:endParaRPr>
            </a:p>
          </p:txBody>
        </p:sp>
        <p:sp>
          <p:nvSpPr>
            <p:cNvPr id="470131" name="AutoShape 115"/>
            <p:cNvSpPr>
              <a:spLocks noChangeArrowheads="1"/>
            </p:cNvSpPr>
            <p:nvPr/>
          </p:nvSpPr>
          <p:spPr bwMode="auto">
            <a:xfrm rot="5400000">
              <a:off x="7803" y="10297"/>
              <a:ext cx="143" cy="143"/>
            </a:xfrm>
            <a:prstGeom prst="can">
              <a:avLst>
                <a:gd name="adj" fmla="val 25000"/>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AR"/>
            </a:p>
          </p:txBody>
        </p:sp>
        <p:grpSp>
          <p:nvGrpSpPr>
            <p:cNvPr id="470132" name="Group 116"/>
            <p:cNvGrpSpPr>
              <a:grpSpLocks/>
            </p:cNvGrpSpPr>
            <p:nvPr/>
          </p:nvGrpSpPr>
          <p:grpSpPr bwMode="auto">
            <a:xfrm>
              <a:off x="5674" y="7711"/>
              <a:ext cx="1241" cy="192"/>
              <a:chOff x="2061" y="7616"/>
              <a:chExt cx="1241" cy="200"/>
            </a:xfrm>
          </p:grpSpPr>
          <p:cxnSp>
            <p:nvCxnSpPr>
              <p:cNvPr id="470133" name="AutoShape 117"/>
              <p:cNvCxnSpPr>
                <a:cxnSpLocks noChangeShapeType="1"/>
              </p:cNvCxnSpPr>
              <p:nvPr/>
            </p:nvCxnSpPr>
            <p:spPr bwMode="auto">
              <a:xfrm>
                <a:off x="2061" y="7810"/>
                <a:ext cx="1241" cy="0"/>
              </a:xfrm>
              <a:prstGeom prst="straightConnector1">
                <a:avLst/>
              </a:prstGeom>
              <a:noFill/>
              <a:ln w="9525">
                <a:solidFill>
                  <a:srgbClr val="000000"/>
                </a:solidFill>
                <a:round/>
                <a:headEnd/>
                <a:tailEnd/>
              </a:ln>
            </p:spPr>
          </p:cxnSp>
          <p:cxnSp>
            <p:nvCxnSpPr>
              <p:cNvPr id="470134" name="AutoShape 118"/>
              <p:cNvCxnSpPr>
                <a:cxnSpLocks noChangeShapeType="1"/>
              </p:cNvCxnSpPr>
              <p:nvPr/>
            </p:nvCxnSpPr>
            <p:spPr bwMode="auto">
              <a:xfrm flipV="1">
                <a:off x="2153" y="7638"/>
                <a:ext cx="104" cy="172"/>
              </a:xfrm>
              <a:prstGeom prst="straightConnector1">
                <a:avLst/>
              </a:prstGeom>
              <a:noFill/>
              <a:ln w="9525">
                <a:solidFill>
                  <a:srgbClr val="000000"/>
                </a:solidFill>
                <a:round/>
                <a:headEnd/>
                <a:tailEnd/>
              </a:ln>
            </p:spPr>
          </p:cxnSp>
          <p:cxnSp>
            <p:nvCxnSpPr>
              <p:cNvPr id="470135" name="AutoShape 119"/>
              <p:cNvCxnSpPr>
                <a:cxnSpLocks noChangeShapeType="1"/>
              </p:cNvCxnSpPr>
              <p:nvPr/>
            </p:nvCxnSpPr>
            <p:spPr bwMode="auto">
              <a:xfrm flipV="1">
                <a:off x="2263" y="7644"/>
                <a:ext cx="104" cy="172"/>
              </a:xfrm>
              <a:prstGeom prst="straightConnector1">
                <a:avLst/>
              </a:prstGeom>
              <a:noFill/>
              <a:ln w="9525">
                <a:solidFill>
                  <a:srgbClr val="000000"/>
                </a:solidFill>
                <a:round/>
                <a:headEnd/>
                <a:tailEnd/>
              </a:ln>
            </p:spPr>
          </p:cxnSp>
          <p:cxnSp>
            <p:nvCxnSpPr>
              <p:cNvPr id="470136" name="AutoShape 120"/>
              <p:cNvCxnSpPr>
                <a:cxnSpLocks noChangeShapeType="1"/>
              </p:cNvCxnSpPr>
              <p:nvPr/>
            </p:nvCxnSpPr>
            <p:spPr bwMode="auto">
              <a:xfrm flipV="1">
                <a:off x="2373" y="7637"/>
                <a:ext cx="104" cy="172"/>
              </a:xfrm>
              <a:prstGeom prst="straightConnector1">
                <a:avLst/>
              </a:prstGeom>
              <a:noFill/>
              <a:ln w="9525">
                <a:solidFill>
                  <a:srgbClr val="000000"/>
                </a:solidFill>
                <a:round/>
                <a:headEnd/>
                <a:tailEnd/>
              </a:ln>
            </p:spPr>
          </p:cxnSp>
          <p:cxnSp>
            <p:nvCxnSpPr>
              <p:cNvPr id="470137" name="AutoShape 121"/>
              <p:cNvCxnSpPr>
                <a:cxnSpLocks noChangeShapeType="1"/>
              </p:cNvCxnSpPr>
              <p:nvPr/>
            </p:nvCxnSpPr>
            <p:spPr bwMode="auto">
              <a:xfrm flipV="1">
                <a:off x="2470" y="7643"/>
                <a:ext cx="104" cy="172"/>
              </a:xfrm>
              <a:prstGeom prst="straightConnector1">
                <a:avLst/>
              </a:prstGeom>
              <a:noFill/>
              <a:ln w="9525">
                <a:solidFill>
                  <a:srgbClr val="000000"/>
                </a:solidFill>
                <a:round/>
                <a:headEnd/>
                <a:tailEnd/>
              </a:ln>
            </p:spPr>
          </p:cxnSp>
          <p:cxnSp>
            <p:nvCxnSpPr>
              <p:cNvPr id="470138" name="AutoShape 122"/>
              <p:cNvCxnSpPr>
                <a:cxnSpLocks noChangeShapeType="1"/>
              </p:cNvCxnSpPr>
              <p:nvPr/>
            </p:nvCxnSpPr>
            <p:spPr bwMode="auto">
              <a:xfrm flipV="1">
                <a:off x="2580" y="7636"/>
                <a:ext cx="104" cy="172"/>
              </a:xfrm>
              <a:prstGeom prst="straightConnector1">
                <a:avLst/>
              </a:prstGeom>
              <a:noFill/>
              <a:ln w="9525">
                <a:solidFill>
                  <a:srgbClr val="000000"/>
                </a:solidFill>
                <a:round/>
                <a:headEnd/>
                <a:tailEnd/>
              </a:ln>
            </p:spPr>
          </p:cxnSp>
          <p:cxnSp>
            <p:nvCxnSpPr>
              <p:cNvPr id="470139" name="AutoShape 123"/>
              <p:cNvCxnSpPr>
                <a:cxnSpLocks noChangeShapeType="1"/>
              </p:cNvCxnSpPr>
              <p:nvPr/>
            </p:nvCxnSpPr>
            <p:spPr bwMode="auto">
              <a:xfrm flipV="1">
                <a:off x="2705" y="7618"/>
                <a:ext cx="104" cy="172"/>
              </a:xfrm>
              <a:prstGeom prst="straightConnector1">
                <a:avLst/>
              </a:prstGeom>
              <a:noFill/>
              <a:ln w="9525">
                <a:solidFill>
                  <a:srgbClr val="000000"/>
                </a:solidFill>
                <a:round/>
                <a:headEnd/>
                <a:tailEnd/>
              </a:ln>
            </p:spPr>
          </p:cxnSp>
          <p:cxnSp>
            <p:nvCxnSpPr>
              <p:cNvPr id="470140" name="AutoShape 124"/>
              <p:cNvCxnSpPr>
                <a:cxnSpLocks noChangeShapeType="1"/>
              </p:cNvCxnSpPr>
              <p:nvPr/>
            </p:nvCxnSpPr>
            <p:spPr bwMode="auto">
              <a:xfrm flipV="1">
                <a:off x="2815" y="7624"/>
                <a:ext cx="104" cy="172"/>
              </a:xfrm>
              <a:prstGeom prst="straightConnector1">
                <a:avLst/>
              </a:prstGeom>
              <a:noFill/>
              <a:ln w="9525">
                <a:solidFill>
                  <a:srgbClr val="000000"/>
                </a:solidFill>
                <a:round/>
                <a:headEnd/>
                <a:tailEnd/>
              </a:ln>
            </p:spPr>
          </p:cxnSp>
          <p:cxnSp>
            <p:nvCxnSpPr>
              <p:cNvPr id="470141" name="AutoShape 125"/>
              <p:cNvCxnSpPr>
                <a:cxnSpLocks noChangeShapeType="1"/>
              </p:cNvCxnSpPr>
              <p:nvPr/>
            </p:nvCxnSpPr>
            <p:spPr bwMode="auto">
              <a:xfrm flipV="1">
                <a:off x="2925" y="7617"/>
                <a:ext cx="104" cy="172"/>
              </a:xfrm>
              <a:prstGeom prst="straightConnector1">
                <a:avLst/>
              </a:prstGeom>
              <a:noFill/>
              <a:ln w="9525">
                <a:solidFill>
                  <a:srgbClr val="000000"/>
                </a:solidFill>
                <a:round/>
                <a:headEnd/>
                <a:tailEnd/>
              </a:ln>
            </p:spPr>
          </p:cxnSp>
          <p:cxnSp>
            <p:nvCxnSpPr>
              <p:cNvPr id="470142" name="AutoShape 126"/>
              <p:cNvCxnSpPr>
                <a:cxnSpLocks noChangeShapeType="1"/>
              </p:cNvCxnSpPr>
              <p:nvPr/>
            </p:nvCxnSpPr>
            <p:spPr bwMode="auto">
              <a:xfrm flipV="1">
                <a:off x="3022" y="7623"/>
                <a:ext cx="104" cy="172"/>
              </a:xfrm>
              <a:prstGeom prst="straightConnector1">
                <a:avLst/>
              </a:prstGeom>
              <a:noFill/>
              <a:ln w="9525">
                <a:solidFill>
                  <a:srgbClr val="000000"/>
                </a:solidFill>
                <a:round/>
                <a:headEnd/>
                <a:tailEnd/>
              </a:ln>
            </p:spPr>
          </p:cxnSp>
          <p:cxnSp>
            <p:nvCxnSpPr>
              <p:cNvPr id="470143" name="AutoShape 127"/>
              <p:cNvCxnSpPr>
                <a:cxnSpLocks noChangeShapeType="1"/>
              </p:cNvCxnSpPr>
              <p:nvPr/>
            </p:nvCxnSpPr>
            <p:spPr bwMode="auto">
              <a:xfrm flipV="1">
                <a:off x="3132" y="7616"/>
                <a:ext cx="104" cy="172"/>
              </a:xfrm>
              <a:prstGeom prst="straightConnector1">
                <a:avLst/>
              </a:prstGeom>
              <a:noFill/>
              <a:ln w="9525">
                <a:solidFill>
                  <a:srgbClr val="000000"/>
                </a:solidFill>
                <a:round/>
                <a:headEnd/>
                <a:tailEnd/>
              </a:ln>
            </p:spPr>
          </p:cxnSp>
        </p:grpSp>
      </p:grpSp>
      <p:sp>
        <p:nvSpPr>
          <p:cNvPr id="135" name="134 CuadroTexto"/>
          <p:cNvSpPr txBox="1"/>
          <p:nvPr/>
        </p:nvSpPr>
        <p:spPr>
          <a:xfrm>
            <a:off x="712138" y="482368"/>
            <a:ext cx="1404156" cy="224676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MX" sz="2000" b="1" dirty="0"/>
              <a:t>Choque inelástico</a:t>
            </a:r>
            <a:r>
              <a:rPr lang="es-MX" sz="2000" dirty="0"/>
              <a:t>: ambas masas salen con distintas velocidades</a:t>
            </a:r>
            <a:endParaRPr lang="es-AR" sz="2000" dirty="0"/>
          </a:p>
        </p:txBody>
      </p:sp>
      <p:sp>
        <p:nvSpPr>
          <p:cNvPr id="136" name="135 CuadroTexto"/>
          <p:cNvSpPr txBox="1"/>
          <p:nvPr/>
        </p:nvSpPr>
        <p:spPr>
          <a:xfrm>
            <a:off x="676865" y="3967548"/>
            <a:ext cx="1800200"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MX" sz="2000" b="1" dirty="0"/>
              <a:t>Choque totalmente inelástico </a:t>
            </a:r>
            <a:r>
              <a:rPr lang="es-MX" sz="2000" dirty="0"/>
              <a:t>(ambas masas salen juntas con igual “V</a:t>
            </a:r>
            <a:r>
              <a:rPr lang="es-MX" sz="2000" baseline="-25000" dirty="0"/>
              <a:t>2</a:t>
            </a:r>
            <a:r>
              <a:rPr lang="es-MX" sz="2000" dirty="0"/>
              <a:t>”)</a:t>
            </a:r>
            <a:endParaRPr lang="es-AR" sz="2000" dirty="0"/>
          </a:p>
        </p:txBody>
      </p:sp>
      <p:cxnSp>
        <p:nvCxnSpPr>
          <p:cNvPr id="3" name="Conector recto 2"/>
          <p:cNvCxnSpPr/>
          <p:nvPr/>
        </p:nvCxnSpPr>
        <p:spPr>
          <a:xfrm flipV="1">
            <a:off x="263352" y="3537012"/>
            <a:ext cx="11629292" cy="0"/>
          </a:xfrm>
          <a:prstGeom prst="line">
            <a:avLst/>
          </a:prstGeom>
          <a:ln w="57150"/>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70084"/>
                                        </p:tgtEl>
                                        <p:attrNameLst>
                                          <p:attrName>style.visibility</p:attrName>
                                        </p:attrNameLst>
                                      </p:cBhvr>
                                      <p:to>
                                        <p:strVal val="visible"/>
                                      </p:to>
                                    </p:set>
                                    <p:animEffect transition="in" filter="blinds(horizontal)">
                                      <p:cBhvr>
                                        <p:cTn id="7" dur="500"/>
                                        <p:tgtEl>
                                          <p:spTgt spid="470084"/>
                                        </p:tgtEl>
                                      </p:cBhvr>
                                    </p:animEffect>
                                  </p:childTnLst>
                                </p:cTn>
                              </p:par>
                              <p:par>
                                <p:cTn id="8" presetID="3" presetClass="entr" presetSubtype="10" fill="hold" nodeType="withEffect">
                                  <p:stCondLst>
                                    <p:cond delay="0"/>
                                  </p:stCondLst>
                                  <p:childTnLst>
                                    <p:set>
                                      <p:cBhvr>
                                        <p:cTn id="9" dur="1" fill="hold">
                                          <p:stCondLst>
                                            <p:cond delay="0"/>
                                          </p:stCondLst>
                                        </p:cTn>
                                        <p:tgtEl>
                                          <p:spTgt spid="470103"/>
                                        </p:tgtEl>
                                        <p:attrNameLst>
                                          <p:attrName>style.visibility</p:attrName>
                                        </p:attrNameLst>
                                      </p:cBhvr>
                                      <p:to>
                                        <p:strVal val="visible"/>
                                      </p:to>
                                    </p:set>
                                    <p:animEffect transition="in" filter="blinds(horizontal)">
                                      <p:cBhvr>
                                        <p:cTn id="10" dur="500"/>
                                        <p:tgtEl>
                                          <p:spTgt spid="470103"/>
                                        </p:tgtEl>
                                      </p:cBhvr>
                                    </p:animEffect>
                                  </p:childTnLst>
                                </p:cTn>
                              </p:par>
                              <p:par>
                                <p:cTn id="11" presetID="3" presetClass="entr" presetSubtype="10" fill="hold" nodeType="withEffect">
                                  <p:stCondLst>
                                    <p:cond delay="0"/>
                                  </p:stCondLst>
                                  <p:childTnLst>
                                    <p:set>
                                      <p:cBhvr>
                                        <p:cTn id="12" dur="1" fill="hold">
                                          <p:stCondLst>
                                            <p:cond delay="0"/>
                                          </p:stCondLst>
                                        </p:cTn>
                                        <p:tgtEl>
                                          <p:spTgt spid="470122"/>
                                        </p:tgtEl>
                                        <p:attrNameLst>
                                          <p:attrName>style.visibility</p:attrName>
                                        </p:attrNameLst>
                                      </p:cBhvr>
                                      <p:to>
                                        <p:strVal val="visible"/>
                                      </p:to>
                                    </p:set>
                                    <p:animEffect transition="in" filter="blinds(horizontal)">
                                      <p:cBhvr>
                                        <p:cTn id="13" dur="500"/>
                                        <p:tgtEl>
                                          <p:spTgt spid="470122"/>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36"/>
                                        </p:tgtEl>
                                        <p:attrNameLst>
                                          <p:attrName>style.visibility</p:attrName>
                                        </p:attrNameLst>
                                      </p:cBhvr>
                                      <p:to>
                                        <p:strVal val="visible"/>
                                      </p:to>
                                    </p:set>
                                    <p:animEffect transition="in" filter="blinds(horizontal)">
                                      <p:cBhvr>
                                        <p:cTn id="16" dur="500"/>
                                        <p:tgtEl>
                                          <p:spTgt spid="1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9</a:t>
            </a:fld>
            <a:endParaRPr lang="es-ES"/>
          </a:p>
        </p:txBody>
      </p:sp>
      <p:pic>
        <p:nvPicPr>
          <p:cNvPr id="474114" name="Picture 2"/>
          <p:cNvPicPr>
            <a:picLocks noChangeAspect="1" noChangeArrowheads="1"/>
          </p:cNvPicPr>
          <p:nvPr/>
        </p:nvPicPr>
        <p:blipFill>
          <a:blip r:embed="rId2" cstate="print"/>
          <a:srcRect/>
          <a:stretch>
            <a:fillRect/>
          </a:stretch>
        </p:blipFill>
        <p:spPr bwMode="auto">
          <a:xfrm>
            <a:off x="5987988" y="2534557"/>
            <a:ext cx="5724635" cy="2058296"/>
          </a:xfrm>
          <a:prstGeom prst="rect">
            <a:avLst/>
          </a:prstGeom>
          <a:noFill/>
          <a:ln w="9525">
            <a:noFill/>
            <a:miter lim="800000"/>
            <a:headEnd/>
            <a:tailEnd/>
          </a:ln>
        </p:spPr>
      </p:pic>
      <p:sp>
        <p:nvSpPr>
          <p:cNvPr id="6" name="5 Rectángulo"/>
          <p:cNvSpPr/>
          <p:nvPr/>
        </p:nvSpPr>
        <p:spPr>
          <a:xfrm>
            <a:off x="0" y="1"/>
            <a:ext cx="12192000" cy="523220"/>
          </a:xfrm>
          <a:prstGeom prst="rect">
            <a:avLst/>
          </a:prstGeom>
          <a:solidFill>
            <a:srgbClr val="FFFF00"/>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s-AR" sz="2800" dirty="0"/>
              <a:t>CENTRO DE MASA</a:t>
            </a:r>
          </a:p>
        </p:txBody>
      </p:sp>
      <p:pic>
        <p:nvPicPr>
          <p:cNvPr id="474115" name="Picture 3"/>
          <p:cNvPicPr>
            <a:picLocks noChangeAspect="1" noChangeArrowheads="1"/>
          </p:cNvPicPr>
          <p:nvPr/>
        </p:nvPicPr>
        <p:blipFill>
          <a:blip r:embed="rId3" cstate="print"/>
          <a:srcRect/>
          <a:stretch>
            <a:fillRect/>
          </a:stretch>
        </p:blipFill>
        <p:spPr bwMode="auto">
          <a:xfrm>
            <a:off x="2948393" y="933060"/>
            <a:ext cx="5688631" cy="1151772"/>
          </a:xfrm>
          <a:prstGeom prst="rect">
            <a:avLst/>
          </a:prstGeom>
          <a:noFill/>
          <a:ln w="9525">
            <a:noFill/>
            <a:miter lim="800000"/>
            <a:headEnd/>
            <a:tailEnd/>
          </a:ln>
        </p:spPr>
      </p:pic>
      <p:sp>
        <p:nvSpPr>
          <p:cNvPr id="8" name="7 CuadroTexto"/>
          <p:cNvSpPr txBox="1"/>
          <p:nvPr/>
        </p:nvSpPr>
        <p:spPr>
          <a:xfrm>
            <a:off x="0" y="4886755"/>
            <a:ext cx="12192000" cy="138499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s-MX" sz="2800" dirty="0"/>
              <a:t>Mediante el centro de masa se puede representar el movimiento de un sistema de partículas o de un cuerpo, por el movimiento de </a:t>
            </a:r>
            <a:r>
              <a:rPr lang="es-MX" sz="2800" b="1" dirty="0"/>
              <a:t>un punto </a:t>
            </a:r>
            <a:r>
              <a:rPr lang="es-MX" sz="2800" dirty="0"/>
              <a:t>donde se supone que se concentra toda la masa y es donde actúan las fuerzas exteriores. </a:t>
            </a:r>
            <a:endParaRPr lang="es-AR" sz="2800" dirty="0"/>
          </a:p>
        </p:txBody>
      </p:sp>
      <p:pic>
        <p:nvPicPr>
          <p:cNvPr id="9" name="8 Imagen" descr="cmc1.gif"/>
          <p:cNvPicPr>
            <a:picLocks noChangeAspect="1"/>
          </p:cNvPicPr>
          <p:nvPr/>
        </p:nvPicPr>
        <p:blipFill>
          <a:blip r:embed="rId4" cstate="print"/>
          <a:stretch>
            <a:fillRect/>
          </a:stretch>
        </p:blipFill>
        <p:spPr>
          <a:xfrm>
            <a:off x="155340" y="2583211"/>
            <a:ext cx="5637369" cy="1870023"/>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7.3|35.5|16.4|1.4"/>
</p:tagLst>
</file>

<file path=ppt/tags/tag2.xml><?xml version="1.0" encoding="utf-8"?>
<p:tagLst xmlns:a="http://schemas.openxmlformats.org/drawingml/2006/main" xmlns:r="http://schemas.openxmlformats.org/officeDocument/2006/relationships" xmlns:p="http://schemas.openxmlformats.org/presentationml/2006/main">
  <p:tag name="TIMING" val="|5.2|13.4|51.7"/>
</p:tagLst>
</file>

<file path=ppt/tags/tag3.xml><?xml version="1.0" encoding="utf-8"?>
<p:tagLst xmlns:a="http://schemas.openxmlformats.org/drawingml/2006/main" xmlns:r="http://schemas.openxmlformats.org/officeDocument/2006/relationships" xmlns:p="http://schemas.openxmlformats.org/presentationml/2006/main">
  <p:tag name="TIMING" val="|30.3|33|9.9|2.5|9.3|1.8"/>
</p:tagLst>
</file>

<file path=ppt/tags/tag4.xml><?xml version="1.0" encoding="utf-8"?>
<p:tagLst xmlns:a="http://schemas.openxmlformats.org/drawingml/2006/main" xmlns:r="http://schemas.openxmlformats.org/officeDocument/2006/relationships" xmlns:p="http://schemas.openxmlformats.org/presentationml/2006/main">
  <p:tag name="TIMING" val="|58.9"/>
</p:tagLst>
</file>

<file path=ppt/tags/tag5.xml><?xml version="1.0" encoding="utf-8"?>
<p:tagLst xmlns:a="http://schemas.openxmlformats.org/drawingml/2006/main" xmlns:r="http://schemas.openxmlformats.org/officeDocument/2006/relationships" xmlns:p="http://schemas.openxmlformats.org/presentationml/2006/main">
  <p:tag name="TIMING" val="|73.9"/>
</p:tagLst>
</file>

<file path=ppt/tags/tag6.xml><?xml version="1.0" encoding="utf-8"?>
<p:tagLst xmlns:a="http://schemas.openxmlformats.org/drawingml/2006/main" xmlns:r="http://schemas.openxmlformats.org/officeDocument/2006/relationships" xmlns:p="http://schemas.openxmlformats.org/presentationml/2006/main">
  <p:tag name="TIMING" val="|113.8"/>
</p:tagLst>
</file>

<file path=ppt/tags/tag7.xml><?xml version="1.0" encoding="utf-8"?>
<p:tagLst xmlns:a="http://schemas.openxmlformats.org/drawingml/2006/main" xmlns:r="http://schemas.openxmlformats.org/officeDocument/2006/relationships" xmlns:p="http://schemas.openxmlformats.org/presentationml/2006/main">
  <p:tag name="TIMING" val="|30.3|7.2"/>
</p:tagLst>
</file>

<file path=ppt/tags/tag8.xml><?xml version="1.0" encoding="utf-8"?>
<p:tagLst xmlns:a="http://schemas.openxmlformats.org/drawingml/2006/main" xmlns:r="http://schemas.openxmlformats.org/officeDocument/2006/relationships" xmlns:p="http://schemas.openxmlformats.org/presentationml/2006/main">
  <p:tag name="TIMING" val="|132.7"/>
</p:tagLst>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17458</TotalTime>
  <Words>1522</Words>
  <Application>Microsoft Office PowerPoint</Application>
  <PresentationFormat>Panorámica</PresentationFormat>
  <Paragraphs>154</Paragraphs>
  <Slides>23</Slides>
  <Notes>1</Notes>
  <HiddenSlides>0</HiddenSlides>
  <MMClips>0</MMClips>
  <ScaleCrop>false</ScaleCrop>
  <HeadingPairs>
    <vt:vector size="8" baseType="variant">
      <vt:variant>
        <vt:lpstr>Fuentes usadas</vt:lpstr>
      </vt:variant>
      <vt:variant>
        <vt:i4>5</vt:i4>
      </vt:variant>
      <vt:variant>
        <vt:lpstr>Tema</vt:lpstr>
      </vt:variant>
      <vt:variant>
        <vt:i4>1</vt:i4>
      </vt:variant>
      <vt:variant>
        <vt:lpstr>Servidores OLE incrustados</vt:lpstr>
      </vt:variant>
      <vt:variant>
        <vt:i4>1</vt:i4>
      </vt:variant>
      <vt:variant>
        <vt:lpstr>Títulos de diapositiva</vt:lpstr>
      </vt:variant>
      <vt:variant>
        <vt:i4>23</vt:i4>
      </vt:variant>
    </vt:vector>
  </HeadingPairs>
  <TitlesOfParts>
    <vt:vector size="30" baseType="lpstr">
      <vt:lpstr>Arial</vt:lpstr>
      <vt:lpstr>Calibri</vt:lpstr>
      <vt:lpstr>Cambria Math</vt:lpstr>
      <vt:lpstr>Copperplate Gothic Bold</vt:lpstr>
      <vt:lpstr>Times New Roman</vt:lpstr>
      <vt:lpstr>Diseño predeterminado</vt:lpstr>
      <vt:lpstr>Ecuación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dc:creator>
  <cp:lastModifiedBy>Mercedes</cp:lastModifiedBy>
  <cp:revision>2066</cp:revision>
  <dcterms:created xsi:type="dcterms:W3CDTF">2007-03-17T13:02:14Z</dcterms:created>
  <dcterms:modified xsi:type="dcterms:W3CDTF">2024-09-25T13:16:11Z</dcterms:modified>
</cp:coreProperties>
</file>