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417" r:id="rId2"/>
    <p:sldId id="540" r:id="rId3"/>
    <p:sldId id="538" r:id="rId4"/>
    <p:sldId id="654" r:id="rId5"/>
    <p:sldId id="677" r:id="rId6"/>
    <p:sldId id="679" r:id="rId7"/>
    <p:sldId id="680" r:id="rId8"/>
    <p:sldId id="682" r:id="rId9"/>
    <p:sldId id="683" r:id="rId10"/>
    <p:sldId id="716" r:id="rId11"/>
    <p:sldId id="686" r:id="rId12"/>
    <p:sldId id="687" r:id="rId13"/>
    <p:sldId id="688" r:id="rId14"/>
    <p:sldId id="689" r:id="rId15"/>
    <p:sldId id="719" r:id="rId16"/>
    <p:sldId id="718" r:id="rId17"/>
    <p:sldId id="720" r:id="rId18"/>
  </p:sldIdLst>
  <p:sldSz cx="12192000" cy="6858000"/>
  <p:notesSz cx="6858000" cy="9144000"/>
  <p:defaultTextStyle>
    <a:defPPr>
      <a:defRPr lang="es-E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D22C"/>
    <a:srgbClr val="E43CA0"/>
    <a:srgbClr val="FFFF99"/>
    <a:srgbClr val="FFFFFF"/>
    <a:srgbClr val="F3FBA3"/>
    <a:srgbClr val="000000"/>
    <a:srgbClr val="BBE0E3"/>
    <a:srgbClr val="00FF99"/>
    <a:srgbClr val="0000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1" autoAdjust="0"/>
  </p:normalViewPr>
  <p:slideViewPr>
    <p:cSldViewPr>
      <p:cViewPr varScale="1">
        <p:scale>
          <a:sx n="64" d="100"/>
          <a:sy n="64" d="100"/>
        </p:scale>
        <p:origin x="954" y="60"/>
      </p:cViewPr>
      <p:guideLst>
        <p:guide orient="horz" pos="2160"/>
        <p:guide pos="3840"/>
      </p:guideLst>
    </p:cSldViewPr>
  </p:slideViewPr>
  <p:notesTextViewPr>
    <p:cViewPr>
      <p:scale>
        <a:sx n="100" d="100"/>
        <a:sy n="100" d="100"/>
      </p:scale>
      <p:origin x="0" y="0"/>
    </p:cViewPr>
  </p:notesTextViewPr>
  <p:notesViewPr>
    <p:cSldViewPr>
      <p:cViewPr varScale="1">
        <p:scale>
          <a:sx n="39" d="100"/>
          <a:sy n="39" d="100"/>
        </p:scale>
        <p:origin x="-1566" y="-96"/>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jpeg"/><Relationship Id="rId4"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4.jpe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4.jpeg"/><Relationship Id="rId4"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4.jpe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4.jpe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4.jpeg"/><Relationship Id="rId4"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4.jpeg"/><Relationship Id="rId5" Type="http://schemas.openxmlformats.org/officeDocument/2006/relationships/image" Target="../media/image32.wmf"/><Relationship Id="rId4"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2150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2150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s-ES"/>
          </a:p>
        </p:txBody>
      </p:sp>
      <p:sp>
        <p:nvSpPr>
          <p:cNvPr id="2150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9B602123-6BB9-482D-BF2C-EA6BDFEBA785}" type="slidenum">
              <a:rPr lang="es-ES"/>
              <a:pPr>
                <a:defRPr/>
              </a:pPr>
              <a:t>‹Nº›</a:t>
            </a:fld>
            <a:endParaRPr lang="es-ES"/>
          </a:p>
        </p:txBody>
      </p:sp>
    </p:spTree>
    <p:extLst>
      <p:ext uri="{BB962C8B-B14F-4D97-AF65-F5344CB8AC3E}">
        <p14:creationId xmlns:p14="http://schemas.microsoft.com/office/powerpoint/2010/main" val="1221339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1946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C4B570B-D8BD-4B4F-8D19-4457C6401FF7}" type="slidenum">
              <a:rPr lang="es-ES"/>
              <a:pPr>
                <a:defRPr/>
              </a:pPr>
              <a:t>‹Nº›</a:t>
            </a:fld>
            <a:endParaRPr lang="es-ES"/>
          </a:p>
        </p:txBody>
      </p:sp>
    </p:spTree>
    <p:extLst>
      <p:ext uri="{BB962C8B-B14F-4D97-AF65-F5344CB8AC3E}">
        <p14:creationId xmlns:p14="http://schemas.microsoft.com/office/powerpoint/2010/main" val="3631480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96FA9DE2-80FA-411A-A121-D6D1674E1971}" type="slidenum">
              <a:rPr lang="es-ES" smtClean="0"/>
              <a:pPr/>
              <a:t>1</a:t>
            </a:fld>
            <a:endParaRPr lang="es-E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p:spPr>
        <p:txBody>
          <a:bodyPr/>
          <a:lstStyle/>
          <a:p>
            <a:pPr eaLnBrk="1" hangingPunct="1"/>
            <a:endParaRPr lang="es-AR"/>
          </a:p>
        </p:txBody>
      </p:sp>
    </p:spTree>
    <p:extLst>
      <p:ext uri="{BB962C8B-B14F-4D97-AF65-F5344CB8AC3E}">
        <p14:creationId xmlns:p14="http://schemas.microsoft.com/office/powerpoint/2010/main" val="312114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defRPr/>
            </a:pPr>
            <a:fld id="{BC4B570B-D8BD-4B4F-8D19-4457C6401FF7}" type="slidenum">
              <a:rPr lang="es-ES" smtClean="0"/>
              <a:pPr>
                <a:defRPr/>
              </a:pPr>
              <a:t>3</a:t>
            </a:fld>
            <a:endParaRPr lang="es-ES"/>
          </a:p>
        </p:txBody>
      </p:sp>
    </p:spTree>
    <p:extLst>
      <p:ext uri="{BB962C8B-B14F-4D97-AF65-F5344CB8AC3E}">
        <p14:creationId xmlns:p14="http://schemas.microsoft.com/office/powerpoint/2010/main" val="3705400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defRPr/>
            </a:pPr>
            <a:fld id="{BC4B570B-D8BD-4B4F-8D19-4457C6401FF7}" type="slidenum">
              <a:rPr lang="es-ES" smtClean="0"/>
              <a:pPr>
                <a:defRPr/>
              </a:pPr>
              <a:t>14</a:t>
            </a:fld>
            <a:endParaRPr lang="es-ES"/>
          </a:p>
        </p:txBody>
      </p:sp>
    </p:spTree>
    <p:extLst>
      <p:ext uri="{BB962C8B-B14F-4D97-AF65-F5344CB8AC3E}">
        <p14:creationId xmlns:p14="http://schemas.microsoft.com/office/powerpoint/2010/main" val="2892240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defRPr/>
            </a:pPr>
            <a:fld id="{BC4B570B-D8BD-4B4F-8D19-4457C6401FF7}" type="slidenum">
              <a:rPr lang="es-ES" smtClean="0"/>
              <a:pPr>
                <a:defRPr/>
              </a:pPr>
              <a:t>15</a:t>
            </a:fld>
            <a:endParaRPr lang="es-ES"/>
          </a:p>
        </p:txBody>
      </p:sp>
    </p:spTree>
    <p:extLst>
      <p:ext uri="{BB962C8B-B14F-4D97-AF65-F5344CB8AC3E}">
        <p14:creationId xmlns:p14="http://schemas.microsoft.com/office/powerpoint/2010/main" val="3414879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C02F4BB-2BCA-4B3A-AA8C-0B74A185422B}"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30C4F2B-D7E1-4985-AB08-220D2C835DE7}"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FCB1657-9DEA-4854-B176-CF9113DF5C3D}"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3E135C6-A02A-4531-BBD7-AE656DF58F71}"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1C8EC7C-01DF-463D-86CB-BE25D2A62E35}"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8A1CDD85-26EC-4265-B0A6-AF04364DC82A}"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78DE8A85-EE76-487D-B932-ABD0149F7409}"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B69B09FF-E5B3-49DF-9F3C-E590CBF2CF8C}"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5F1B4814-0942-4F00-BC30-B4E96089C97E}"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3A4BB268-B772-4326-AEAE-E079175FBCED}"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7108DC16-8FAC-4851-A4E2-9525294BF4E0}"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A8486"/>
            </a:gs>
            <a:gs pos="50000">
              <a:srgbClr val="9ABEC1"/>
            </a:gs>
            <a:gs pos="100000">
              <a:srgbClr val="B8E3E6"/>
            </a:gs>
          </a:gsLst>
          <a:lin ang="5400000"/>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888318" y="6245225"/>
            <a:ext cx="44153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02D758F-69EE-4B53-8A3C-E759815BF14C}"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slideLayout" Target="../slideLayouts/slideLayout7.xml"/><Relationship Id="rId7" Type="http://schemas.openxmlformats.org/officeDocument/2006/relationships/image" Target="../media/image4.jpeg"/><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18.wmf"/><Relationship Id="rId5" Type="http://schemas.openxmlformats.org/officeDocument/2006/relationships/oleObject" Target="../embeddings/oleObject8.bin"/><Relationship Id="rId4" Type="http://schemas.openxmlformats.org/officeDocument/2006/relationships/image" Target="../media/image17.jpeg"/><Relationship Id="rId9" Type="http://schemas.openxmlformats.org/officeDocument/2006/relationships/image" Target="../media/image19.wm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www2.montes.upm.es/dptos/digfa/cfisica/dinamsist/fintext.html" TargetMode="External"/><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image" Target="../media/image4.jpeg"/><Relationship Id="rId5" Type="http://schemas.openxmlformats.org/officeDocument/2006/relationships/image" Target="../media/image25.wmf"/><Relationship Id="rId4"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oleObject" Target="../embeddings/oleObject11.bin"/><Relationship Id="rId7" Type="http://schemas.openxmlformats.org/officeDocument/2006/relationships/image" Target="../media/image27.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2.bin"/><Relationship Id="rId5" Type="http://schemas.openxmlformats.org/officeDocument/2006/relationships/image" Target="../media/image4.jpeg"/><Relationship Id="rId4" Type="http://schemas.openxmlformats.org/officeDocument/2006/relationships/image" Target="../media/image26.wmf"/><Relationship Id="rId9" Type="http://schemas.openxmlformats.org/officeDocument/2006/relationships/image" Target="../media/image28.w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oleObject" Target="../embeddings/oleObject14.bin"/><Relationship Id="rId7" Type="http://schemas.openxmlformats.org/officeDocument/2006/relationships/image" Target="../media/image30.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5.bin"/><Relationship Id="rId11" Type="http://schemas.openxmlformats.org/officeDocument/2006/relationships/image" Target="../media/image32.wmf"/><Relationship Id="rId5" Type="http://schemas.openxmlformats.org/officeDocument/2006/relationships/image" Target="../media/image4.jpeg"/><Relationship Id="rId10" Type="http://schemas.openxmlformats.org/officeDocument/2006/relationships/oleObject" Target="../embeddings/oleObject17.bin"/><Relationship Id="rId4" Type="http://schemas.openxmlformats.org/officeDocument/2006/relationships/image" Target="../media/image29.wmf"/><Relationship Id="rId9" Type="http://schemas.openxmlformats.org/officeDocument/2006/relationships/image" Target="../media/image31.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slideLayout" Target="../slideLayouts/slideLayout7.xml"/><Relationship Id="rId7" Type="http://schemas.openxmlformats.org/officeDocument/2006/relationships/oleObject" Target="../embeddings/oleObject2.bin"/><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4.jpeg"/><Relationship Id="rId5" Type="http://schemas.openxmlformats.org/officeDocument/2006/relationships/image" Target="../media/image5.wmf"/><Relationship Id="rId10" Type="http://schemas.openxmlformats.org/officeDocument/2006/relationships/image" Target="../media/image7.wmf"/><Relationship Id="rId4" Type="http://schemas.openxmlformats.org/officeDocument/2006/relationships/oleObject" Target="../embeddings/oleObject1.bin"/><Relationship Id="rId9"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jpeg"/><Relationship Id="rId5" Type="http://schemas.openxmlformats.org/officeDocument/2006/relationships/image" Target="../media/image8.w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12.png"/><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4.jpeg"/><Relationship Id="rId5" Type="http://schemas.openxmlformats.org/officeDocument/2006/relationships/image" Target="../media/image9.wmf"/><Relationship Id="rId10" Type="http://schemas.openxmlformats.org/officeDocument/2006/relationships/image" Target="../media/image11.wmf"/><Relationship Id="rId4" Type="http://schemas.openxmlformats.org/officeDocument/2006/relationships/oleObject" Target="../embeddings/oleObject5.bin"/><Relationship Id="rId9"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Marcador de fecha"/>
          <p:cNvSpPr>
            <a:spLocks noGrp="1"/>
          </p:cNvSpPr>
          <p:nvPr>
            <p:ph type="dt" sz="quarter" idx="10"/>
          </p:nvPr>
        </p:nvSpPr>
        <p:spPr>
          <a:noFill/>
        </p:spPr>
        <p:txBody>
          <a:bodyPr/>
          <a:lstStyle/>
          <a:p>
            <a:endParaRPr lang="es-ES"/>
          </a:p>
        </p:txBody>
      </p:sp>
      <p:sp>
        <p:nvSpPr>
          <p:cNvPr id="3075" name="2 Marcador de pie de página"/>
          <p:cNvSpPr>
            <a:spLocks noGrp="1"/>
          </p:cNvSpPr>
          <p:nvPr>
            <p:ph type="ftr" sz="quarter" idx="11"/>
          </p:nvPr>
        </p:nvSpPr>
        <p:spPr>
          <a:noFill/>
        </p:spPr>
        <p:txBody>
          <a:bodyPr/>
          <a:lstStyle/>
          <a:p>
            <a:endParaRPr lang="es-ES"/>
          </a:p>
        </p:txBody>
      </p:sp>
      <p:sp>
        <p:nvSpPr>
          <p:cNvPr id="3076" name="3 Marcador de número de diapositiva"/>
          <p:cNvSpPr>
            <a:spLocks noGrp="1"/>
          </p:cNvSpPr>
          <p:nvPr>
            <p:ph type="sldNum" sz="quarter" idx="12"/>
          </p:nvPr>
        </p:nvSpPr>
        <p:spPr>
          <a:noFill/>
        </p:spPr>
        <p:txBody>
          <a:bodyPr/>
          <a:lstStyle/>
          <a:p>
            <a:fld id="{2F10AD06-51B6-4AE0-9CC1-F0E800999600}" type="slidenum">
              <a:rPr lang="es-ES" smtClean="0"/>
              <a:pPr/>
              <a:t>1</a:t>
            </a:fld>
            <a:endParaRPr lang="es-ES"/>
          </a:p>
        </p:txBody>
      </p:sp>
      <p:sp>
        <p:nvSpPr>
          <p:cNvPr id="2" name="Rectangle 4"/>
          <p:cNvSpPr>
            <a:spLocks noChangeArrowheads="1"/>
          </p:cNvSpPr>
          <p:nvPr/>
        </p:nvSpPr>
        <p:spPr bwMode="auto">
          <a:xfrm>
            <a:off x="3438526" y="188913"/>
            <a:ext cx="5249863" cy="1358900"/>
          </a:xfrm>
          <a:prstGeom prst="rect">
            <a:avLst/>
          </a:prstGeom>
          <a:solidFill>
            <a:srgbClr val="CCFFFF"/>
          </a:solidFill>
          <a:ln w="63500">
            <a:solidFill>
              <a:schemeClr val="tx1"/>
            </a:solidFill>
            <a:miter lim="800000"/>
            <a:headEnd/>
            <a:tailEnd/>
          </a:ln>
          <a:effectLst/>
        </p:spPr>
        <p:txBody>
          <a:bodyPr anchor="ctr"/>
          <a:lstStyle/>
          <a:p>
            <a:pPr algn="ctr">
              <a:defRPr/>
            </a:pPr>
            <a:r>
              <a:rPr lang="es-ES" sz="4000" b="1" dirty="0">
                <a:solidFill>
                  <a:schemeClr val="tx2"/>
                </a:solidFill>
                <a:effectLst>
                  <a:outerShdw blurRad="38100" dist="38100" dir="2700000" algn="tl">
                    <a:srgbClr val="FFFFFF"/>
                  </a:outerShdw>
                </a:effectLst>
                <a:latin typeface="Copperplate Gothic Bold" pitchFamily="34" charset="0"/>
              </a:rPr>
              <a:t>FÍSICA1</a:t>
            </a:r>
          </a:p>
        </p:txBody>
      </p:sp>
      <p:pic>
        <p:nvPicPr>
          <p:cNvPr id="3078" name="Picture 5" descr="logo sol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47850" y="1916114"/>
            <a:ext cx="3733800" cy="1481137"/>
          </a:xfrm>
          <a:prstGeom prst="rect">
            <a:avLst/>
          </a:prstGeom>
          <a:noFill/>
          <a:ln w="9525">
            <a:noFill/>
            <a:miter lim="800000"/>
            <a:headEnd/>
            <a:tailEnd/>
          </a:ln>
        </p:spPr>
      </p:pic>
      <p:pic>
        <p:nvPicPr>
          <p:cNvPr id="3079" name="Picture 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697788" y="2749550"/>
            <a:ext cx="2286000" cy="895350"/>
          </a:xfrm>
          <a:prstGeom prst="rect">
            <a:avLst/>
          </a:prstGeom>
          <a:noFill/>
          <a:ln w="9525">
            <a:noFill/>
            <a:miter lim="800000"/>
            <a:headEnd/>
            <a:tailEnd/>
          </a:ln>
        </p:spPr>
      </p:pic>
      <p:sp>
        <p:nvSpPr>
          <p:cNvPr id="3080" name="Rectangle 7"/>
          <p:cNvSpPr>
            <a:spLocks noChangeArrowheads="1"/>
          </p:cNvSpPr>
          <p:nvPr/>
        </p:nvSpPr>
        <p:spPr bwMode="auto">
          <a:xfrm>
            <a:off x="2394547" y="5049180"/>
            <a:ext cx="7596248" cy="720253"/>
          </a:xfrm>
          <a:prstGeom prst="rect">
            <a:avLst/>
          </a:prstGeom>
          <a:solidFill>
            <a:srgbClr val="CCFFFF"/>
          </a:solidFill>
          <a:ln w="9525">
            <a:noFill/>
            <a:miter lim="800000"/>
            <a:headEnd/>
            <a:tailEnd/>
          </a:ln>
        </p:spPr>
        <p:txBody>
          <a:bodyPr/>
          <a:lstStyle/>
          <a:p>
            <a:pPr marL="342900" indent="-342900" algn="ctr">
              <a:spcBef>
                <a:spcPct val="20000"/>
              </a:spcBef>
            </a:pPr>
            <a:r>
              <a:rPr lang="es-ES" sz="4400" b="1" dirty="0"/>
              <a:t>3er Resultado de Aprendizaje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4178" name="Picture 2" descr="p435"/>
          <p:cNvPicPr>
            <a:picLocks noChangeAspect="1" noChangeArrowheads="1"/>
          </p:cNvPicPr>
          <p:nvPr/>
        </p:nvPicPr>
        <p:blipFill>
          <a:blip r:embed="rId4" cstate="print"/>
          <a:srcRect/>
          <a:stretch>
            <a:fillRect/>
          </a:stretch>
        </p:blipFill>
        <p:spPr bwMode="auto">
          <a:xfrm>
            <a:off x="720583" y="174959"/>
            <a:ext cx="3232909" cy="2480810"/>
          </a:xfrm>
          <a:prstGeom prst="rect">
            <a:avLst/>
          </a:prstGeom>
          <a:noFill/>
        </p:spPr>
      </p:pic>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10</a:t>
            </a:fld>
            <a:endParaRPr lang="es-ES"/>
          </a:p>
        </p:txBody>
      </p:sp>
      <p:graphicFrame>
        <p:nvGraphicFramePr>
          <p:cNvPr id="8" name="Object 2" descr="Pergamino"/>
          <p:cNvGraphicFramePr>
            <a:graphicFrameLocks noChangeAspect="1"/>
          </p:cNvGraphicFramePr>
          <p:nvPr>
            <p:extLst>
              <p:ext uri="{D42A27DB-BD31-4B8C-83A1-F6EECF244321}">
                <p14:modId xmlns:p14="http://schemas.microsoft.com/office/powerpoint/2010/main" val="1636722655"/>
              </p:ext>
            </p:extLst>
          </p:nvPr>
        </p:nvGraphicFramePr>
        <p:xfrm>
          <a:off x="133154" y="5212406"/>
          <a:ext cx="11925691" cy="1248260"/>
        </p:xfrm>
        <a:graphic>
          <a:graphicData uri="http://schemas.openxmlformats.org/presentationml/2006/ole">
            <mc:AlternateContent xmlns:mc="http://schemas.openxmlformats.org/markup-compatibility/2006">
              <mc:Choice xmlns:v="urn:schemas-microsoft-com:vml" Requires="v">
                <p:oleObj spid="_x0000_s493676" name="Ecuación" r:id="rId5" imgW="3682800" imgH="444240" progId="Equation.3">
                  <p:embed/>
                </p:oleObj>
              </mc:Choice>
              <mc:Fallback>
                <p:oleObj name="Ecuación" r:id="rId5" imgW="3682800" imgH="4442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54" y="5212406"/>
                        <a:ext cx="11925691" cy="1248260"/>
                      </a:xfrm>
                      <a:prstGeom prst="rect">
                        <a:avLst/>
                      </a:prstGeom>
                      <a:blipFill dpi="0" rotWithShape="0">
                        <a:blip r:embed="rId7"/>
                        <a:srcRect/>
                        <a:tile tx="0" ty="0" sx="100000" sy="100000" flip="none" algn="tl"/>
                      </a:blipFill>
                      <a:ln w="38100">
                        <a:solidFill>
                          <a:srgbClr val="000000"/>
                        </a:solidFill>
                        <a:miter lim="800000"/>
                        <a:headEnd/>
                        <a:tailEnd/>
                      </a:ln>
                    </p:spPr>
                  </p:pic>
                </p:oleObj>
              </mc:Fallback>
            </mc:AlternateContent>
          </a:graphicData>
        </a:graphic>
      </p:graphicFrame>
      <p:sp>
        <p:nvSpPr>
          <p:cNvPr id="9" name="8 CuadroTexto"/>
          <p:cNvSpPr txBox="1"/>
          <p:nvPr/>
        </p:nvSpPr>
        <p:spPr>
          <a:xfrm>
            <a:off x="2423592" y="4410177"/>
            <a:ext cx="7344816"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MX" sz="2400" dirty="0"/>
              <a:t>Ahora resta calcular las fuerzas impulsivas en “x” e “y”</a:t>
            </a:r>
            <a:endParaRPr lang="es-AR" sz="2400" dirty="0"/>
          </a:p>
        </p:txBody>
      </p:sp>
      <p:graphicFrame>
        <p:nvGraphicFramePr>
          <p:cNvPr id="434180" name="Object 4" descr="Pergamino"/>
          <p:cNvGraphicFramePr>
            <a:graphicFrameLocks noChangeAspect="1"/>
          </p:cNvGraphicFramePr>
          <p:nvPr>
            <p:extLst>
              <p:ext uri="{D42A27DB-BD31-4B8C-83A1-F6EECF244321}">
                <p14:modId xmlns:p14="http://schemas.microsoft.com/office/powerpoint/2010/main" val="4225262709"/>
              </p:ext>
            </p:extLst>
          </p:nvPr>
        </p:nvGraphicFramePr>
        <p:xfrm>
          <a:off x="593101" y="2854423"/>
          <a:ext cx="10894659" cy="1270444"/>
        </p:xfrm>
        <a:graphic>
          <a:graphicData uri="http://schemas.openxmlformats.org/presentationml/2006/ole">
            <mc:AlternateContent xmlns:mc="http://schemas.openxmlformats.org/markup-compatibility/2006">
              <mc:Choice xmlns:v="urn:schemas-microsoft-com:vml" Requires="v">
                <p:oleObj spid="_x0000_s493677" name="Ecuación" r:id="rId8" imgW="3593880" imgH="482400" progId="Equation.3">
                  <p:embed/>
                </p:oleObj>
              </mc:Choice>
              <mc:Fallback>
                <p:oleObj name="Ecuación" r:id="rId8" imgW="3593880" imgH="482400" progId="Equation.3">
                  <p:embed/>
                  <p:pic>
                    <p:nvPicPr>
                      <p:cNvPr id="0" name=""/>
                      <p:cNvPicPr>
                        <a:picLocks noChangeAspect="1" noChangeArrowheads="1"/>
                      </p:cNvPicPr>
                      <p:nvPr/>
                    </p:nvPicPr>
                    <p:blipFill>
                      <a:blip r:embed="rId9"/>
                      <a:srcRect/>
                      <a:stretch>
                        <a:fillRect/>
                      </a:stretch>
                    </p:blipFill>
                    <p:spPr bwMode="auto">
                      <a:xfrm>
                        <a:off x="593101" y="2854423"/>
                        <a:ext cx="10894659" cy="1270444"/>
                      </a:xfrm>
                      <a:prstGeom prst="rect">
                        <a:avLst/>
                      </a:prstGeom>
                      <a:blipFill dpi="0" rotWithShape="0">
                        <a:blip r:embed="rId7"/>
                        <a:srcRect/>
                        <a:tile tx="0" ty="0" sx="100000" sy="100000" flip="none" algn="tl"/>
                      </a:blipFill>
                      <a:ln w="38100">
                        <a:solidFill>
                          <a:srgbClr val="000000"/>
                        </a:solidFill>
                        <a:miter lim="800000"/>
                        <a:headEnd/>
                        <a:tailEnd/>
                      </a:ln>
                    </p:spPr>
                  </p:pic>
                </p:oleObj>
              </mc:Fallback>
            </mc:AlternateContent>
          </a:graphicData>
        </a:graphic>
      </p:graphicFrame>
    </p:spTree>
    <p:custDataLst>
      <p:tags r:id="rId2"/>
    </p:custDataLst>
    <p:extLst>
      <p:ext uri="{BB962C8B-B14F-4D97-AF65-F5344CB8AC3E}">
        <p14:creationId xmlns:p14="http://schemas.microsoft.com/office/powerpoint/2010/main" val="120140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nodeType="withEffect">
                                  <p:stCondLst>
                                    <p:cond delay="0"/>
                                  </p:stCondLst>
                                  <p:childTnLst>
                                    <p:set>
                                      <p:cBhvr>
                                        <p:cTn id="9" dur="1" fill="hold">
                                          <p:stCondLst>
                                            <p:cond delay="0"/>
                                          </p:stCondLst>
                                        </p:cTn>
                                        <p:tgtEl>
                                          <p:spTgt spid="434180"/>
                                        </p:tgtEl>
                                        <p:attrNameLst>
                                          <p:attrName>style.visibility</p:attrName>
                                        </p:attrNameLst>
                                      </p:cBhvr>
                                      <p:to>
                                        <p:strVal val="visible"/>
                                      </p:to>
                                    </p:set>
                                    <p:animEffect transition="in" filter="blinds(horizontal)">
                                      <p:cBhvr>
                                        <p:cTn id="10" dur="500"/>
                                        <p:tgtEl>
                                          <p:spTgt spid="43418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11</a:t>
            </a:fld>
            <a:endParaRPr lang="es-ES"/>
          </a:p>
        </p:txBody>
      </p:sp>
      <p:sp>
        <p:nvSpPr>
          <p:cNvPr id="5" name="4 CuadroTexto"/>
          <p:cNvSpPr txBox="1"/>
          <p:nvPr/>
        </p:nvSpPr>
        <p:spPr>
          <a:xfrm>
            <a:off x="6430428" y="942522"/>
            <a:ext cx="5761571"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800" dirty="0"/>
              <a:t>A los dos astronautas se considera un </a:t>
            </a:r>
            <a:r>
              <a:rPr lang="es-MX" sz="2800" b="1" dirty="0"/>
              <a:t>sistema aislado,</a:t>
            </a:r>
            <a:r>
              <a:rPr lang="es-MX" sz="2800" dirty="0"/>
              <a:t> es decir que las únicas fuerzas considerables son las interacciones entre ellos.</a:t>
            </a:r>
            <a:endParaRPr lang="es-AR" sz="2800" dirty="0"/>
          </a:p>
        </p:txBody>
      </p:sp>
      <p:pic>
        <p:nvPicPr>
          <p:cNvPr id="6" name="Picture 2"/>
          <p:cNvPicPr>
            <a:picLocks noChangeAspect="1" noChangeArrowheads="1"/>
          </p:cNvPicPr>
          <p:nvPr/>
        </p:nvPicPr>
        <p:blipFill>
          <a:blip r:embed="rId3" cstate="print"/>
          <a:srcRect/>
          <a:stretch>
            <a:fillRect/>
          </a:stretch>
        </p:blipFill>
        <p:spPr bwMode="auto">
          <a:xfrm>
            <a:off x="911424" y="1305701"/>
            <a:ext cx="3780246" cy="2088696"/>
          </a:xfrm>
          <a:prstGeom prst="rect">
            <a:avLst/>
          </a:prstGeom>
          <a:noFill/>
          <a:ln w="9525">
            <a:noFill/>
            <a:miter lim="800000"/>
            <a:headEnd/>
            <a:tailEnd/>
          </a:ln>
        </p:spPr>
      </p:pic>
      <p:sp>
        <p:nvSpPr>
          <p:cNvPr id="7" name="6 CuadroTexto"/>
          <p:cNvSpPr txBox="1"/>
          <p:nvPr/>
        </p:nvSpPr>
        <p:spPr>
          <a:xfrm>
            <a:off x="6420036" y="3546027"/>
            <a:ext cx="5771964" cy="224676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800" dirty="0"/>
              <a:t>Si realizan fuerzas entre ellos (partículas) por la 3ra ley de Newton la fuerza de A hacia B es igual y contraria a la de B hacia A y la suma de ambas es cero.</a:t>
            </a:r>
            <a:endParaRPr lang="es-AR" sz="2800" dirty="0"/>
          </a:p>
        </p:txBody>
      </p:sp>
      <p:pic>
        <p:nvPicPr>
          <p:cNvPr id="451585" name="Picture 1"/>
          <p:cNvPicPr>
            <a:picLocks noChangeAspect="1" noChangeArrowheads="1"/>
          </p:cNvPicPr>
          <p:nvPr/>
        </p:nvPicPr>
        <p:blipFill>
          <a:blip r:embed="rId4" cstate="print"/>
          <a:srcRect/>
          <a:stretch>
            <a:fillRect/>
          </a:stretch>
        </p:blipFill>
        <p:spPr bwMode="auto">
          <a:xfrm>
            <a:off x="767408" y="3807071"/>
            <a:ext cx="4284476" cy="1724683"/>
          </a:xfrm>
          <a:prstGeom prst="rect">
            <a:avLst/>
          </a:prstGeom>
          <a:noFill/>
          <a:ln w="9525">
            <a:noFill/>
            <a:miter lim="800000"/>
            <a:headEnd/>
            <a:tailEnd/>
          </a:ln>
        </p:spPr>
      </p:pic>
      <p:sp>
        <p:nvSpPr>
          <p:cNvPr id="9" name="5 CuadroTexto"/>
          <p:cNvSpPr txBox="1"/>
          <p:nvPr/>
        </p:nvSpPr>
        <p:spPr>
          <a:xfrm>
            <a:off x="0" y="-2607"/>
            <a:ext cx="12192000" cy="584775"/>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AR" sz="3200" dirty="0"/>
              <a:t>CONSERVACIÓN DEL MOMENTO LINEAL </a:t>
            </a:r>
            <a:r>
              <a:rPr lang="es-AR" sz="3200" b="1" i="1" dirty="0"/>
              <a:t>p</a:t>
            </a:r>
            <a:endParaRPr lang="es-AR" sz="32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par>
                                <p:cTn id="13" presetID="8" presetClass="entr" presetSubtype="16" fill="hold" nodeType="withEffect">
                                  <p:stCondLst>
                                    <p:cond delay="0"/>
                                  </p:stCondLst>
                                  <p:childTnLst>
                                    <p:set>
                                      <p:cBhvr>
                                        <p:cTn id="14" dur="1" fill="hold">
                                          <p:stCondLst>
                                            <p:cond delay="0"/>
                                          </p:stCondLst>
                                        </p:cTn>
                                        <p:tgtEl>
                                          <p:spTgt spid="451585"/>
                                        </p:tgtEl>
                                        <p:attrNameLst>
                                          <p:attrName>style.visibility</p:attrName>
                                        </p:attrNameLst>
                                      </p:cBhvr>
                                      <p:to>
                                        <p:strVal val="visible"/>
                                      </p:to>
                                    </p:set>
                                    <p:animEffect transition="in" filter="diamond(in)">
                                      <p:cBhvr>
                                        <p:cTn id="15" dur="2000"/>
                                        <p:tgtEl>
                                          <p:spTgt spid="4515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12</a:t>
            </a:fld>
            <a:endParaRPr lang="es-ES"/>
          </a:p>
        </p:txBody>
      </p:sp>
      <p:sp>
        <p:nvSpPr>
          <p:cNvPr id="5" name="4 CuadroTexto"/>
          <p:cNvSpPr txBox="1"/>
          <p:nvPr/>
        </p:nvSpPr>
        <p:spPr>
          <a:xfrm>
            <a:off x="422353" y="1227727"/>
            <a:ext cx="3264956" cy="138499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s-MX" sz="2800" dirty="0"/>
              <a:t>Cómo se expresaría en términos del momento lineal </a:t>
            </a:r>
            <a:r>
              <a:rPr lang="es-MX" sz="2800" b="1" i="1" dirty="0"/>
              <a:t>p</a:t>
            </a:r>
            <a:r>
              <a:rPr lang="es-MX" sz="2800" dirty="0"/>
              <a:t>?</a:t>
            </a:r>
            <a:endParaRPr lang="es-AR" sz="2800" dirty="0"/>
          </a:p>
        </p:txBody>
      </p:sp>
      <p:pic>
        <p:nvPicPr>
          <p:cNvPr id="6" name="Picture 2"/>
          <p:cNvPicPr>
            <a:picLocks noChangeAspect="1" noChangeArrowheads="1"/>
          </p:cNvPicPr>
          <p:nvPr/>
        </p:nvPicPr>
        <p:blipFill>
          <a:blip r:embed="rId3" cstate="print"/>
          <a:srcRect/>
          <a:stretch>
            <a:fillRect/>
          </a:stretch>
        </p:blipFill>
        <p:spPr bwMode="auto">
          <a:xfrm>
            <a:off x="4110049" y="1085862"/>
            <a:ext cx="1985950" cy="1724641"/>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6597853" y="1507229"/>
            <a:ext cx="5232018" cy="1279935"/>
          </a:xfrm>
          <a:prstGeom prst="rect">
            <a:avLst/>
          </a:prstGeom>
          <a:noFill/>
          <a:ln w="9525">
            <a:noFill/>
            <a:miter lim="800000"/>
            <a:headEnd/>
            <a:tailEnd/>
          </a:ln>
        </p:spPr>
      </p:pic>
      <p:pic>
        <p:nvPicPr>
          <p:cNvPr id="460802" name="Picture 2"/>
          <p:cNvPicPr>
            <a:picLocks noChangeAspect="1" noChangeArrowheads="1"/>
          </p:cNvPicPr>
          <p:nvPr/>
        </p:nvPicPr>
        <p:blipFill>
          <a:blip r:embed="rId5" cstate="print"/>
          <a:srcRect/>
          <a:stretch>
            <a:fillRect/>
          </a:stretch>
        </p:blipFill>
        <p:spPr bwMode="auto">
          <a:xfrm>
            <a:off x="189444" y="4172982"/>
            <a:ext cx="7397748" cy="1291020"/>
          </a:xfrm>
          <a:prstGeom prst="rect">
            <a:avLst/>
          </a:prstGeom>
          <a:noFill/>
          <a:ln w="9525">
            <a:noFill/>
            <a:miter lim="800000"/>
            <a:headEnd/>
            <a:tailEnd/>
          </a:ln>
        </p:spPr>
      </p:pic>
      <p:sp>
        <p:nvSpPr>
          <p:cNvPr id="9" name="8 CuadroTexto"/>
          <p:cNvSpPr txBox="1"/>
          <p:nvPr/>
        </p:nvSpPr>
        <p:spPr>
          <a:xfrm>
            <a:off x="0" y="2928420"/>
            <a:ext cx="12191999" cy="5847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3200" dirty="0"/>
              <a:t>La suma de las dos fuerzas es cero, porque son iguales y opuestas:</a:t>
            </a:r>
            <a:endParaRPr lang="es-AR" sz="3200" dirty="0"/>
          </a:p>
        </p:txBody>
      </p:sp>
      <p:sp>
        <p:nvSpPr>
          <p:cNvPr id="11" name="10 Elipse"/>
          <p:cNvSpPr/>
          <p:nvPr/>
        </p:nvSpPr>
        <p:spPr>
          <a:xfrm>
            <a:off x="5200904" y="4380341"/>
            <a:ext cx="1201462" cy="648072"/>
          </a:xfrm>
          <a:prstGeom prst="ellipse">
            <a:avLst/>
          </a:prstGeom>
          <a:solidFill>
            <a:srgbClr val="BBE0E3">
              <a:alpha val="14902"/>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11 CuadroTexto"/>
          <p:cNvSpPr txBox="1"/>
          <p:nvPr/>
        </p:nvSpPr>
        <p:spPr>
          <a:xfrm>
            <a:off x="8148868" y="3612932"/>
            <a:ext cx="4043131" cy="3108543"/>
          </a:xfrm>
          <a:prstGeom prst="rect">
            <a:avLst/>
          </a:prstGeom>
          <a:solidFill>
            <a:schemeClr val="accent5">
              <a:lumMod val="25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s-MX" sz="2800" dirty="0"/>
              <a:t>Momento lineal del </a:t>
            </a:r>
            <a:r>
              <a:rPr lang="es-MX" sz="2800" b="1" dirty="0"/>
              <a:t>sistema</a:t>
            </a:r>
            <a:r>
              <a:rPr lang="es-MX" sz="2800" dirty="0"/>
              <a:t> es la suma vectorial de los momentos lineales de cada partícula. Si la fuerza neta es “0” se conserva el momento lineal del sistema</a:t>
            </a:r>
            <a:endParaRPr lang="es-AR" sz="2800" dirty="0"/>
          </a:p>
        </p:txBody>
      </p:sp>
      <p:sp>
        <p:nvSpPr>
          <p:cNvPr id="10" name="9 Flecha derecha"/>
          <p:cNvSpPr/>
          <p:nvPr/>
        </p:nvSpPr>
        <p:spPr>
          <a:xfrm>
            <a:off x="6528048" y="4389469"/>
            <a:ext cx="145995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5 CuadroTexto"/>
          <p:cNvSpPr txBox="1"/>
          <p:nvPr/>
        </p:nvSpPr>
        <p:spPr>
          <a:xfrm>
            <a:off x="0" y="-2607"/>
            <a:ext cx="12192000" cy="584775"/>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AR" sz="3200" dirty="0"/>
              <a:t>CONSERVACIÓN DEL MOMENTO LINEAL </a:t>
            </a:r>
            <a:r>
              <a:rPr lang="es-AR" sz="3200" b="1" i="1" dirty="0"/>
              <a:t>p</a:t>
            </a:r>
            <a:endParaRPr lang="es-AR" sz="32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2000"/>
                                        <p:tgtEl>
                                          <p:spTgt spid="10"/>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amond(in)">
                                      <p:cBhvr>
                                        <p:cTn id="10" dur="2000"/>
                                        <p:tgtEl>
                                          <p:spTgt spid="1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linds(horizont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13</a:t>
            </a:fld>
            <a:endParaRPr lang="es-ES"/>
          </a:p>
        </p:txBody>
      </p:sp>
      <p:sp>
        <p:nvSpPr>
          <p:cNvPr id="6" name="5 CuadroTexto"/>
          <p:cNvSpPr txBox="1"/>
          <p:nvPr/>
        </p:nvSpPr>
        <p:spPr>
          <a:xfrm>
            <a:off x="0" y="1"/>
            <a:ext cx="12192000" cy="954107"/>
          </a:xfrm>
          <a:prstGeom prst="rect">
            <a:avLst/>
          </a:prstGeom>
          <a:solidFill>
            <a:srgbClr val="FFFF00"/>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MX" sz="2800" dirty="0"/>
              <a:t>PRINCIPIO DE CONSERVACIÓN DEL MOMENTO LINEAL EN UN SISTEMA AISLADO</a:t>
            </a:r>
          </a:p>
        </p:txBody>
      </p:sp>
      <p:sp>
        <p:nvSpPr>
          <p:cNvPr id="7" name="6 CuadroTexto"/>
          <p:cNvSpPr txBox="1"/>
          <p:nvPr/>
        </p:nvSpPr>
        <p:spPr>
          <a:xfrm>
            <a:off x="69782" y="2689113"/>
            <a:ext cx="3924436" cy="523220"/>
          </a:xfrm>
          <a:prstGeom prst="rect">
            <a:avLst/>
          </a:prstGeom>
          <a:solidFill>
            <a:schemeClr val="bg2">
              <a:lumMod val="40000"/>
              <a:lumOff val="60000"/>
            </a:schemeClr>
          </a:solidFill>
        </p:spPr>
        <p:txBody>
          <a:bodyPr wrap="square" rtlCol="0">
            <a:spAutoFit/>
          </a:bodyPr>
          <a:lstStyle/>
          <a:p>
            <a:r>
              <a:rPr lang="es-MX" sz="2800" dirty="0"/>
              <a:t>En términos matemáticos:</a:t>
            </a:r>
            <a:endParaRPr lang="es-AR" sz="2800" dirty="0"/>
          </a:p>
        </p:txBody>
      </p:sp>
      <p:graphicFrame>
        <p:nvGraphicFramePr>
          <p:cNvPr id="461827" name="Object 3" descr="Pergamino"/>
          <p:cNvGraphicFramePr>
            <a:graphicFrameLocks noChangeAspect="1"/>
          </p:cNvGraphicFramePr>
          <p:nvPr>
            <p:extLst>
              <p:ext uri="{D42A27DB-BD31-4B8C-83A1-F6EECF244321}">
                <p14:modId xmlns:p14="http://schemas.microsoft.com/office/powerpoint/2010/main" val="3115303588"/>
              </p:ext>
            </p:extLst>
          </p:nvPr>
        </p:nvGraphicFramePr>
        <p:xfrm>
          <a:off x="1525588" y="3571875"/>
          <a:ext cx="9550400" cy="927100"/>
        </p:xfrm>
        <a:graphic>
          <a:graphicData uri="http://schemas.openxmlformats.org/presentationml/2006/ole">
            <mc:AlternateContent xmlns:mc="http://schemas.openxmlformats.org/markup-compatibility/2006">
              <mc:Choice xmlns:v="urn:schemas-microsoft-com:vml" Requires="v">
                <p:oleObj spid="_x0000_s461892" name="Ecuación" r:id="rId4" imgW="2590560" imgH="215640" progId="Equation.3">
                  <p:embed/>
                </p:oleObj>
              </mc:Choice>
              <mc:Fallback>
                <p:oleObj name="Ecuación" r:id="rId4" imgW="2590560" imgH="215640" progId="Equation.3">
                  <p:embed/>
                  <p:pic>
                    <p:nvPicPr>
                      <p:cNvPr id="0" name="Picture 3" descr="Pergamino"/>
                      <p:cNvPicPr>
                        <a:picLocks noChangeAspect="1" noChangeArrowheads="1"/>
                      </p:cNvPicPr>
                      <p:nvPr/>
                    </p:nvPicPr>
                    <p:blipFill>
                      <a:blip r:embed="rId5"/>
                      <a:srcRect/>
                      <a:stretch>
                        <a:fillRect/>
                      </a:stretch>
                    </p:blipFill>
                    <p:spPr bwMode="auto">
                      <a:xfrm>
                        <a:off x="1525588" y="3571875"/>
                        <a:ext cx="9550400" cy="927100"/>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9" name="8 CuadroTexto"/>
          <p:cNvSpPr txBox="1"/>
          <p:nvPr/>
        </p:nvSpPr>
        <p:spPr>
          <a:xfrm>
            <a:off x="3143672" y="4923167"/>
            <a:ext cx="5472608" cy="954107"/>
          </a:xfrm>
          <a:prstGeom prst="rect">
            <a:avLst/>
          </a:prstGeom>
          <a:solidFill>
            <a:srgbClr val="FFFF00"/>
          </a:solidFill>
        </p:spPr>
        <p:txBody>
          <a:bodyPr wrap="square" rtlCol="0">
            <a:spAutoFit/>
          </a:bodyPr>
          <a:lstStyle/>
          <a:p>
            <a:r>
              <a:rPr lang="es-MX" sz="2800" dirty="0"/>
              <a:t>Ojo!!! ES una ecuación vectorial!! A no olvidarse.</a:t>
            </a:r>
          </a:p>
        </p:txBody>
      </p:sp>
      <p:sp>
        <p:nvSpPr>
          <p:cNvPr id="10" name="4 CuadroTexto"/>
          <p:cNvSpPr txBox="1"/>
          <p:nvPr/>
        </p:nvSpPr>
        <p:spPr>
          <a:xfrm>
            <a:off x="0" y="1344557"/>
            <a:ext cx="1219200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800" dirty="0"/>
              <a:t>Si la suma vectorial de las </a:t>
            </a:r>
            <a:r>
              <a:rPr lang="es-MX" sz="2800" b="1" dirty="0"/>
              <a:t>fuerzas externas </a:t>
            </a:r>
            <a:r>
              <a:rPr lang="es-MX" sz="2800" dirty="0"/>
              <a:t>sobre un sistema es cero, el momento lineal del sistema es constante. </a:t>
            </a:r>
            <a:endParaRPr lang="es-AR" sz="2800" dirty="0"/>
          </a:p>
        </p:txBody>
      </p:sp>
      <p:sp>
        <p:nvSpPr>
          <p:cNvPr id="11" name="CuadroTexto 10"/>
          <p:cNvSpPr txBox="1"/>
          <p:nvPr/>
        </p:nvSpPr>
        <p:spPr>
          <a:xfrm>
            <a:off x="4919309" y="1833521"/>
            <a:ext cx="6768752" cy="369332"/>
          </a:xfrm>
          <a:prstGeom prst="rect">
            <a:avLst/>
          </a:prstGeom>
          <a:noFill/>
        </p:spPr>
        <p:txBody>
          <a:bodyPr wrap="square" rtlCol="0">
            <a:spAutoFit/>
          </a:bodyPr>
          <a:lstStyle/>
          <a:p>
            <a:r>
              <a:rPr lang="es-ES" dirty="0">
                <a:hlinkClick r:id="rId7"/>
              </a:rPr>
              <a:t>http://www2.montes.upm.es/dptos/digfa/cfisica/dinamsist/fintext.html</a:t>
            </a:r>
            <a:endParaRPr lang="es-ES" dirty="0"/>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14</a:t>
            </a:fld>
            <a:endParaRPr lang="es-ES"/>
          </a:p>
        </p:txBody>
      </p:sp>
      <p:sp>
        <p:nvSpPr>
          <p:cNvPr id="6" name="5 CuadroTexto"/>
          <p:cNvSpPr txBox="1"/>
          <p:nvPr/>
        </p:nvSpPr>
        <p:spPr>
          <a:xfrm>
            <a:off x="0" y="-27384"/>
            <a:ext cx="12191999" cy="354090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3200" dirty="0"/>
              <a:t>Ej. Estas sobre un trineo en reposo, si se desprecia el rozamiento del trineo con el piso, y atrapas una pelota de 0,4 kg que viaja horizontalmente a 20 m/s. Suponiendo que tu masa es de 60 kg:</a:t>
            </a:r>
          </a:p>
          <a:p>
            <a:pPr marL="342900" indent="-342900" algn="just">
              <a:buFontTx/>
              <a:buAutoNum type="alphaLcParenR"/>
            </a:pPr>
            <a:r>
              <a:rPr lang="es-MX" sz="3200" dirty="0"/>
              <a:t> ¿Qué elementos conformaran el sistema de estudio?</a:t>
            </a:r>
          </a:p>
          <a:p>
            <a:pPr marL="342900" indent="-342900" algn="just">
              <a:buAutoNum type="alphaLcParenR"/>
            </a:pPr>
            <a:r>
              <a:rPr lang="es-MX" sz="3200" dirty="0"/>
              <a:t> Si atrapas la pelota, ¿qué pasará?</a:t>
            </a:r>
          </a:p>
          <a:p>
            <a:pPr marL="342900" indent="-342900" algn="just">
              <a:buAutoNum type="alphaLcParenR"/>
            </a:pPr>
            <a:r>
              <a:rPr lang="es-MX" sz="3200" dirty="0"/>
              <a:t> Determina los valores de las variables que tu crees que cambian luego de atrapar la pelota.</a:t>
            </a:r>
          </a:p>
        </p:txBody>
      </p:sp>
      <p:grpSp>
        <p:nvGrpSpPr>
          <p:cNvPr id="28" name="Grupo 27"/>
          <p:cNvGrpSpPr/>
          <p:nvPr/>
        </p:nvGrpSpPr>
        <p:grpSpPr>
          <a:xfrm>
            <a:off x="3222268" y="3812021"/>
            <a:ext cx="5963356" cy="2101253"/>
            <a:chOff x="4597140" y="3923780"/>
            <a:chExt cx="4212343" cy="1364379"/>
          </a:xfrm>
        </p:grpSpPr>
        <p:cxnSp>
          <p:nvCxnSpPr>
            <p:cNvPr id="7" name="Conector recto 6"/>
            <p:cNvCxnSpPr/>
            <p:nvPr/>
          </p:nvCxnSpPr>
          <p:spPr>
            <a:xfrm>
              <a:off x="4597140" y="5277855"/>
              <a:ext cx="4140460" cy="0"/>
            </a:xfrm>
            <a:prstGeom prst="line">
              <a:avLst/>
            </a:prstGeom>
            <a:ln w="38100">
              <a:solidFill>
                <a:schemeClr val="tx2">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8" name="Elipse 7"/>
            <p:cNvSpPr/>
            <p:nvPr/>
          </p:nvSpPr>
          <p:spPr>
            <a:xfrm>
              <a:off x="5375920" y="4237463"/>
              <a:ext cx="432048" cy="468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8"/>
            <p:cNvCxnSpPr>
              <a:stCxn id="8" idx="4"/>
            </p:cNvCxnSpPr>
            <p:nvPr/>
          </p:nvCxnSpPr>
          <p:spPr>
            <a:xfrm>
              <a:off x="5591944" y="4705515"/>
              <a:ext cx="0" cy="21602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a:off x="5725167" y="4857927"/>
              <a:ext cx="396044" cy="10801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p:nvPr/>
          </p:nvCxnSpPr>
          <p:spPr>
            <a:xfrm>
              <a:off x="5689163" y="4845807"/>
              <a:ext cx="468052"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a:off x="5591944" y="4921539"/>
              <a:ext cx="7283" cy="302296"/>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ángulo 12"/>
            <p:cNvSpPr/>
            <p:nvPr/>
          </p:nvSpPr>
          <p:spPr>
            <a:xfrm>
              <a:off x="5491215" y="4845807"/>
              <a:ext cx="216024" cy="432048"/>
            </a:xfrm>
            <a:prstGeom prst="rect">
              <a:avLst/>
            </a:prstGeom>
            <a:solidFill>
              <a:srgbClr val="E43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4" name="Conector recto 13"/>
            <p:cNvCxnSpPr/>
            <p:nvPr/>
          </p:nvCxnSpPr>
          <p:spPr>
            <a:xfrm flipV="1">
              <a:off x="5707239" y="5047912"/>
              <a:ext cx="112830" cy="18536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a:xfrm>
              <a:off x="5807968" y="5030960"/>
              <a:ext cx="278326" cy="15724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17" name="Forma libre 16"/>
            <p:cNvSpPr/>
            <p:nvPr/>
          </p:nvSpPr>
          <p:spPr>
            <a:xfrm>
              <a:off x="5026021" y="5081833"/>
              <a:ext cx="1528549" cy="206326"/>
            </a:xfrm>
            <a:custGeom>
              <a:avLst/>
              <a:gdLst>
                <a:gd name="connsiteX0" fmla="*/ 0 w 1528549"/>
                <a:gd name="connsiteY0" fmla="*/ 95539 h 206326"/>
                <a:gd name="connsiteX1" fmla="*/ 218364 w 1528549"/>
                <a:gd name="connsiteY1" fmla="*/ 109187 h 206326"/>
                <a:gd name="connsiteX2" fmla="*/ 300251 w 1528549"/>
                <a:gd name="connsiteY2" fmla="*/ 150130 h 206326"/>
                <a:gd name="connsiteX3" fmla="*/ 436728 w 1528549"/>
                <a:gd name="connsiteY3" fmla="*/ 177426 h 206326"/>
                <a:gd name="connsiteX4" fmla="*/ 682388 w 1528549"/>
                <a:gd name="connsiteY4" fmla="*/ 191074 h 206326"/>
                <a:gd name="connsiteX5" fmla="*/ 996286 w 1528549"/>
                <a:gd name="connsiteY5" fmla="*/ 177426 h 206326"/>
                <a:gd name="connsiteX6" fmla="*/ 1050877 w 1528549"/>
                <a:gd name="connsiteY6" fmla="*/ 163778 h 206326"/>
                <a:gd name="connsiteX7" fmla="*/ 1132764 w 1528549"/>
                <a:gd name="connsiteY7" fmla="*/ 136483 h 206326"/>
                <a:gd name="connsiteX8" fmla="*/ 1173707 w 1528549"/>
                <a:gd name="connsiteY8" fmla="*/ 109187 h 206326"/>
                <a:gd name="connsiteX9" fmla="*/ 1214651 w 1528549"/>
                <a:gd name="connsiteY9" fmla="*/ 95539 h 206326"/>
                <a:gd name="connsiteX10" fmla="*/ 1351128 w 1528549"/>
                <a:gd name="connsiteY10" fmla="*/ 54596 h 206326"/>
                <a:gd name="connsiteX11" fmla="*/ 1405719 w 1528549"/>
                <a:gd name="connsiteY11" fmla="*/ 27301 h 206326"/>
                <a:gd name="connsiteX12" fmla="*/ 1528549 w 1528549"/>
                <a:gd name="connsiteY12" fmla="*/ 5 h 206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8549" h="206326">
                  <a:moveTo>
                    <a:pt x="0" y="95539"/>
                  </a:moveTo>
                  <a:cubicBezTo>
                    <a:pt x="72788" y="100088"/>
                    <a:pt x="145835" y="101552"/>
                    <a:pt x="218364" y="109187"/>
                  </a:cubicBezTo>
                  <a:cubicBezTo>
                    <a:pt x="261812" y="113761"/>
                    <a:pt x="262223" y="131116"/>
                    <a:pt x="300251" y="150130"/>
                  </a:cubicBezTo>
                  <a:cubicBezTo>
                    <a:pt x="338365" y="169187"/>
                    <a:pt x="401517" y="172396"/>
                    <a:pt x="436728" y="177426"/>
                  </a:cubicBezTo>
                  <a:cubicBezTo>
                    <a:pt x="577364" y="224305"/>
                    <a:pt x="477034" y="202809"/>
                    <a:pt x="682388" y="191074"/>
                  </a:cubicBezTo>
                  <a:cubicBezTo>
                    <a:pt x="786949" y="185099"/>
                    <a:pt x="891653" y="181975"/>
                    <a:pt x="996286" y="177426"/>
                  </a:cubicBezTo>
                  <a:cubicBezTo>
                    <a:pt x="1014483" y="172877"/>
                    <a:pt x="1032911" y="169168"/>
                    <a:pt x="1050877" y="163778"/>
                  </a:cubicBezTo>
                  <a:cubicBezTo>
                    <a:pt x="1078436" y="155510"/>
                    <a:pt x="1132764" y="136483"/>
                    <a:pt x="1132764" y="136483"/>
                  </a:cubicBezTo>
                  <a:cubicBezTo>
                    <a:pt x="1146412" y="127384"/>
                    <a:pt x="1159036" y="116523"/>
                    <a:pt x="1173707" y="109187"/>
                  </a:cubicBezTo>
                  <a:cubicBezTo>
                    <a:pt x="1186574" y="102753"/>
                    <a:pt x="1200818" y="99491"/>
                    <a:pt x="1214651" y="95539"/>
                  </a:cubicBezTo>
                  <a:cubicBezTo>
                    <a:pt x="1260370" y="82477"/>
                    <a:pt x="1307873" y="76223"/>
                    <a:pt x="1351128" y="54596"/>
                  </a:cubicBezTo>
                  <a:cubicBezTo>
                    <a:pt x="1369325" y="45498"/>
                    <a:pt x="1386418" y="33735"/>
                    <a:pt x="1405719" y="27301"/>
                  </a:cubicBezTo>
                  <a:cubicBezTo>
                    <a:pt x="1490917" y="-1098"/>
                    <a:pt x="1480831" y="5"/>
                    <a:pt x="1528549" y="5"/>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Forma libre 17"/>
            <p:cNvSpPr/>
            <p:nvPr/>
          </p:nvSpPr>
          <p:spPr>
            <a:xfrm>
              <a:off x="5612875" y="4534865"/>
              <a:ext cx="136477" cy="55805"/>
            </a:xfrm>
            <a:custGeom>
              <a:avLst/>
              <a:gdLst>
                <a:gd name="connsiteX0" fmla="*/ 0 w 136477"/>
                <a:gd name="connsiteY0" fmla="*/ 0 h 55805"/>
                <a:gd name="connsiteX1" fmla="*/ 136477 w 136477"/>
                <a:gd name="connsiteY1" fmla="*/ 54591 h 55805"/>
              </a:gdLst>
              <a:ahLst/>
              <a:cxnLst>
                <a:cxn ang="0">
                  <a:pos x="connsiteX0" y="connsiteY0"/>
                </a:cxn>
                <a:cxn ang="0">
                  <a:pos x="connsiteX1" y="connsiteY1"/>
                </a:cxn>
              </a:cxnLst>
              <a:rect l="l" t="t" r="r" b="b"/>
              <a:pathLst>
                <a:path w="136477" h="55805">
                  <a:moveTo>
                    <a:pt x="0" y="0"/>
                  </a:moveTo>
                  <a:cubicBezTo>
                    <a:pt x="86000" y="68801"/>
                    <a:pt x="39109" y="54591"/>
                    <a:pt x="136477" y="5459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Elipse 18"/>
            <p:cNvSpPr/>
            <p:nvPr/>
          </p:nvSpPr>
          <p:spPr>
            <a:xfrm>
              <a:off x="5609946" y="4366008"/>
              <a:ext cx="90010" cy="107108"/>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Forma libre 19"/>
            <p:cNvSpPr/>
            <p:nvPr/>
          </p:nvSpPr>
          <p:spPr>
            <a:xfrm>
              <a:off x="5244361" y="4002602"/>
              <a:ext cx="573230" cy="781186"/>
            </a:xfrm>
            <a:custGeom>
              <a:avLst/>
              <a:gdLst>
                <a:gd name="connsiteX0" fmla="*/ 136502 w 573230"/>
                <a:gd name="connsiteY0" fmla="*/ 545911 h 781186"/>
                <a:gd name="connsiteX1" fmla="*/ 204740 w 573230"/>
                <a:gd name="connsiteY1" fmla="*/ 532263 h 781186"/>
                <a:gd name="connsiteX2" fmla="*/ 218388 w 573230"/>
                <a:gd name="connsiteY2" fmla="*/ 491320 h 781186"/>
                <a:gd name="connsiteX3" fmla="*/ 245684 w 573230"/>
                <a:gd name="connsiteY3" fmla="*/ 450376 h 781186"/>
                <a:gd name="connsiteX4" fmla="*/ 259331 w 573230"/>
                <a:gd name="connsiteY4" fmla="*/ 409433 h 781186"/>
                <a:gd name="connsiteX5" fmla="*/ 354866 w 573230"/>
                <a:gd name="connsiteY5" fmla="*/ 354842 h 781186"/>
                <a:gd name="connsiteX6" fmla="*/ 436752 w 573230"/>
                <a:gd name="connsiteY6" fmla="*/ 382137 h 781186"/>
                <a:gd name="connsiteX7" fmla="*/ 491343 w 573230"/>
                <a:gd name="connsiteY7" fmla="*/ 395785 h 781186"/>
                <a:gd name="connsiteX8" fmla="*/ 573230 w 573230"/>
                <a:gd name="connsiteY8" fmla="*/ 423081 h 781186"/>
                <a:gd name="connsiteX9" fmla="*/ 559582 w 573230"/>
                <a:gd name="connsiteY9" fmla="*/ 218364 h 781186"/>
                <a:gd name="connsiteX10" fmla="*/ 545934 w 573230"/>
                <a:gd name="connsiteY10" fmla="*/ 177421 h 781186"/>
                <a:gd name="connsiteX11" fmla="*/ 504991 w 573230"/>
                <a:gd name="connsiteY11" fmla="*/ 163773 h 781186"/>
                <a:gd name="connsiteX12" fmla="*/ 368514 w 573230"/>
                <a:gd name="connsiteY12" fmla="*/ 150126 h 781186"/>
                <a:gd name="connsiteX13" fmla="*/ 300275 w 573230"/>
                <a:gd name="connsiteY13" fmla="*/ 40943 h 781186"/>
                <a:gd name="connsiteX14" fmla="*/ 286627 w 573230"/>
                <a:gd name="connsiteY14" fmla="*/ 0 h 781186"/>
                <a:gd name="connsiteX15" fmla="*/ 272979 w 573230"/>
                <a:gd name="connsiteY15" fmla="*/ 40943 h 781186"/>
                <a:gd name="connsiteX16" fmla="*/ 259331 w 573230"/>
                <a:gd name="connsiteY16" fmla="*/ 150126 h 781186"/>
                <a:gd name="connsiteX17" fmla="*/ 218388 w 573230"/>
                <a:gd name="connsiteY17" fmla="*/ 163773 h 781186"/>
                <a:gd name="connsiteX18" fmla="*/ 177445 w 573230"/>
                <a:gd name="connsiteY18" fmla="*/ 191069 h 781186"/>
                <a:gd name="connsiteX19" fmla="*/ 122854 w 573230"/>
                <a:gd name="connsiteY19" fmla="*/ 204717 h 781186"/>
                <a:gd name="connsiteX20" fmla="*/ 95558 w 573230"/>
                <a:gd name="connsiteY20" fmla="*/ 245660 h 781186"/>
                <a:gd name="connsiteX21" fmla="*/ 27319 w 573230"/>
                <a:gd name="connsiteY21" fmla="*/ 327546 h 781186"/>
                <a:gd name="connsiteX22" fmla="*/ 13672 w 573230"/>
                <a:gd name="connsiteY22" fmla="*/ 464024 h 781186"/>
                <a:gd name="connsiteX23" fmla="*/ 27319 w 573230"/>
                <a:gd name="connsiteY23" fmla="*/ 504967 h 781186"/>
                <a:gd name="connsiteX24" fmla="*/ 68263 w 573230"/>
                <a:gd name="connsiteY24" fmla="*/ 532263 h 781186"/>
                <a:gd name="connsiteX25" fmla="*/ 81911 w 573230"/>
                <a:gd name="connsiteY25" fmla="*/ 668740 h 781186"/>
                <a:gd name="connsiteX26" fmla="*/ 95558 w 573230"/>
                <a:gd name="connsiteY26" fmla="*/ 777923 h 781186"/>
                <a:gd name="connsiteX27" fmla="*/ 136502 w 573230"/>
                <a:gd name="connsiteY27" fmla="*/ 736979 h 781186"/>
                <a:gd name="connsiteX28" fmla="*/ 204740 w 573230"/>
                <a:gd name="connsiteY28" fmla="*/ 668740 h 781186"/>
                <a:gd name="connsiteX29" fmla="*/ 232036 w 573230"/>
                <a:gd name="connsiteY29" fmla="*/ 586854 h 781186"/>
                <a:gd name="connsiteX30" fmla="*/ 245684 w 573230"/>
                <a:gd name="connsiteY30" fmla="*/ 504967 h 781186"/>
                <a:gd name="connsiteX31" fmla="*/ 259331 w 573230"/>
                <a:gd name="connsiteY31" fmla="*/ 491320 h 78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3230" h="781186">
                  <a:moveTo>
                    <a:pt x="136502" y="545911"/>
                  </a:moveTo>
                  <a:cubicBezTo>
                    <a:pt x="159248" y="541362"/>
                    <a:pt x="185439" y="545130"/>
                    <a:pt x="204740" y="532263"/>
                  </a:cubicBezTo>
                  <a:cubicBezTo>
                    <a:pt x="216710" y="524283"/>
                    <a:pt x="211954" y="504187"/>
                    <a:pt x="218388" y="491320"/>
                  </a:cubicBezTo>
                  <a:cubicBezTo>
                    <a:pt x="225724" y="476649"/>
                    <a:pt x="236585" y="464024"/>
                    <a:pt x="245684" y="450376"/>
                  </a:cubicBezTo>
                  <a:cubicBezTo>
                    <a:pt x="250233" y="436728"/>
                    <a:pt x="250121" y="420485"/>
                    <a:pt x="259331" y="409433"/>
                  </a:cubicBezTo>
                  <a:cubicBezTo>
                    <a:pt x="291109" y="371299"/>
                    <a:pt x="314050" y="368447"/>
                    <a:pt x="354866" y="354842"/>
                  </a:cubicBezTo>
                  <a:cubicBezTo>
                    <a:pt x="382161" y="363940"/>
                    <a:pt x="408839" y="375159"/>
                    <a:pt x="436752" y="382137"/>
                  </a:cubicBezTo>
                  <a:cubicBezTo>
                    <a:pt x="454949" y="386686"/>
                    <a:pt x="473377" y="390395"/>
                    <a:pt x="491343" y="395785"/>
                  </a:cubicBezTo>
                  <a:cubicBezTo>
                    <a:pt x="518902" y="404053"/>
                    <a:pt x="573230" y="423081"/>
                    <a:pt x="573230" y="423081"/>
                  </a:cubicBezTo>
                  <a:cubicBezTo>
                    <a:pt x="568681" y="354842"/>
                    <a:pt x="567135" y="286336"/>
                    <a:pt x="559582" y="218364"/>
                  </a:cubicBezTo>
                  <a:cubicBezTo>
                    <a:pt x="557993" y="204066"/>
                    <a:pt x="556106" y="187593"/>
                    <a:pt x="545934" y="177421"/>
                  </a:cubicBezTo>
                  <a:cubicBezTo>
                    <a:pt x="535762" y="167249"/>
                    <a:pt x="519210" y="165960"/>
                    <a:pt x="504991" y="163773"/>
                  </a:cubicBezTo>
                  <a:cubicBezTo>
                    <a:pt x="459803" y="156821"/>
                    <a:pt x="414006" y="154675"/>
                    <a:pt x="368514" y="150126"/>
                  </a:cubicBezTo>
                  <a:cubicBezTo>
                    <a:pt x="303630" y="106870"/>
                    <a:pt x="332758" y="138392"/>
                    <a:pt x="300275" y="40943"/>
                  </a:cubicBezTo>
                  <a:lnTo>
                    <a:pt x="286627" y="0"/>
                  </a:lnTo>
                  <a:cubicBezTo>
                    <a:pt x="282078" y="13648"/>
                    <a:pt x="275552" y="26789"/>
                    <a:pt x="272979" y="40943"/>
                  </a:cubicBezTo>
                  <a:cubicBezTo>
                    <a:pt x="266418" y="77029"/>
                    <a:pt x="274227" y="116610"/>
                    <a:pt x="259331" y="150126"/>
                  </a:cubicBezTo>
                  <a:cubicBezTo>
                    <a:pt x="253488" y="163272"/>
                    <a:pt x="232036" y="159224"/>
                    <a:pt x="218388" y="163773"/>
                  </a:cubicBezTo>
                  <a:cubicBezTo>
                    <a:pt x="204740" y="172872"/>
                    <a:pt x="192521" y="184608"/>
                    <a:pt x="177445" y="191069"/>
                  </a:cubicBezTo>
                  <a:cubicBezTo>
                    <a:pt x="160205" y="198458"/>
                    <a:pt x="138461" y="194312"/>
                    <a:pt x="122854" y="204717"/>
                  </a:cubicBezTo>
                  <a:cubicBezTo>
                    <a:pt x="109206" y="213815"/>
                    <a:pt x="106059" y="233059"/>
                    <a:pt x="95558" y="245660"/>
                  </a:cubicBezTo>
                  <a:cubicBezTo>
                    <a:pt x="7988" y="350743"/>
                    <a:pt x="95090" y="225892"/>
                    <a:pt x="27319" y="327546"/>
                  </a:cubicBezTo>
                  <a:cubicBezTo>
                    <a:pt x="-3474" y="419928"/>
                    <a:pt x="-8541" y="386279"/>
                    <a:pt x="13672" y="464024"/>
                  </a:cubicBezTo>
                  <a:cubicBezTo>
                    <a:pt x="17624" y="477856"/>
                    <a:pt x="18332" y="493734"/>
                    <a:pt x="27319" y="504967"/>
                  </a:cubicBezTo>
                  <a:cubicBezTo>
                    <a:pt x="37566" y="517775"/>
                    <a:pt x="54615" y="523164"/>
                    <a:pt x="68263" y="532263"/>
                  </a:cubicBezTo>
                  <a:cubicBezTo>
                    <a:pt x="72812" y="577755"/>
                    <a:pt x="76862" y="623300"/>
                    <a:pt x="81911" y="668740"/>
                  </a:cubicBezTo>
                  <a:cubicBezTo>
                    <a:pt x="85961" y="705193"/>
                    <a:pt x="72646" y="749283"/>
                    <a:pt x="95558" y="777923"/>
                  </a:cubicBezTo>
                  <a:cubicBezTo>
                    <a:pt x="107615" y="792995"/>
                    <a:pt x="124146" y="751807"/>
                    <a:pt x="136502" y="736979"/>
                  </a:cubicBezTo>
                  <a:cubicBezTo>
                    <a:pt x="193368" y="668739"/>
                    <a:pt x="129676" y="718784"/>
                    <a:pt x="204740" y="668740"/>
                  </a:cubicBezTo>
                  <a:cubicBezTo>
                    <a:pt x="213839" y="641445"/>
                    <a:pt x="227306" y="615234"/>
                    <a:pt x="232036" y="586854"/>
                  </a:cubicBezTo>
                  <a:cubicBezTo>
                    <a:pt x="236585" y="559558"/>
                    <a:pt x="238082" y="531575"/>
                    <a:pt x="245684" y="504967"/>
                  </a:cubicBezTo>
                  <a:cubicBezTo>
                    <a:pt x="247451" y="498781"/>
                    <a:pt x="254782" y="495869"/>
                    <a:pt x="259331" y="491320"/>
                  </a:cubicBezTo>
                </a:path>
              </a:pathLst>
            </a:custGeom>
            <a:solidFill>
              <a:schemeClr val="tx2">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20"/>
            <p:cNvSpPr/>
            <p:nvPr/>
          </p:nvSpPr>
          <p:spPr>
            <a:xfrm>
              <a:off x="5544636" y="4098136"/>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Forma libre 21"/>
            <p:cNvSpPr/>
            <p:nvPr/>
          </p:nvSpPr>
          <p:spPr>
            <a:xfrm>
              <a:off x="5544636" y="3988954"/>
              <a:ext cx="14342" cy="150126"/>
            </a:xfrm>
            <a:custGeom>
              <a:avLst/>
              <a:gdLst>
                <a:gd name="connsiteX0" fmla="*/ 0 w 14342"/>
                <a:gd name="connsiteY0" fmla="*/ 0 h 150126"/>
                <a:gd name="connsiteX1" fmla="*/ 13647 w 14342"/>
                <a:gd name="connsiteY1" fmla="*/ 150126 h 150126"/>
              </a:gdLst>
              <a:ahLst/>
              <a:cxnLst>
                <a:cxn ang="0">
                  <a:pos x="connsiteX0" y="connsiteY0"/>
                </a:cxn>
                <a:cxn ang="0">
                  <a:pos x="connsiteX1" y="connsiteY1"/>
                </a:cxn>
              </a:cxnLst>
              <a:rect l="l" t="t" r="r" b="b"/>
              <a:pathLst>
                <a:path w="14342" h="150126">
                  <a:moveTo>
                    <a:pt x="0" y="0"/>
                  </a:moveTo>
                  <a:cubicBezTo>
                    <a:pt x="19000" y="95005"/>
                    <a:pt x="13647" y="45042"/>
                    <a:pt x="13647" y="15012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Forma libre 22"/>
            <p:cNvSpPr/>
            <p:nvPr/>
          </p:nvSpPr>
          <p:spPr>
            <a:xfrm>
              <a:off x="5449101" y="4057193"/>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Explosión 1 23"/>
            <p:cNvSpPr/>
            <p:nvPr/>
          </p:nvSpPr>
          <p:spPr>
            <a:xfrm>
              <a:off x="5421658" y="3923780"/>
              <a:ext cx="274640" cy="345963"/>
            </a:xfrm>
            <a:prstGeom prst="irregularSeal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redondeado 24"/>
            <p:cNvSpPr/>
            <p:nvPr/>
          </p:nvSpPr>
          <p:spPr>
            <a:xfrm>
              <a:off x="6046234" y="5122080"/>
              <a:ext cx="157713" cy="661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Elipse 25"/>
            <p:cNvSpPr/>
            <p:nvPr/>
          </p:nvSpPr>
          <p:spPr>
            <a:xfrm>
              <a:off x="8521451" y="4656034"/>
              <a:ext cx="288032" cy="27627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7" name="Conector recto de flecha 26"/>
            <p:cNvCxnSpPr>
              <a:stCxn id="26" idx="2"/>
            </p:cNvCxnSpPr>
            <p:nvPr/>
          </p:nvCxnSpPr>
          <p:spPr>
            <a:xfrm flipH="1" flipV="1">
              <a:off x="7968208" y="4794170"/>
              <a:ext cx="553243" cy="1"/>
            </a:xfrm>
            <a:prstGeom prst="straightConnector1">
              <a:avLst/>
            </a:prstGeom>
            <a:ln w="381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30" name="CuadroTexto 29"/>
          <p:cNvSpPr txBox="1"/>
          <p:nvPr/>
        </p:nvSpPr>
        <p:spPr>
          <a:xfrm>
            <a:off x="8022051" y="4429975"/>
            <a:ext cx="585633" cy="646331"/>
          </a:xfrm>
          <a:prstGeom prst="rect">
            <a:avLst/>
          </a:prstGeom>
          <a:noFill/>
        </p:spPr>
        <p:txBody>
          <a:bodyPr wrap="square" rtlCol="0">
            <a:spAutoFit/>
          </a:bodyPr>
          <a:lstStyle/>
          <a:p>
            <a:r>
              <a:rPr lang="es-ES" sz="3600" i="1" dirty="0" err="1"/>
              <a:t>v</a:t>
            </a:r>
            <a:r>
              <a:rPr lang="es-ES" sz="3600" baseline="-25000" dirty="0" err="1"/>
              <a:t>p</a:t>
            </a:r>
            <a:endParaRPr lang="es-ES" sz="3600" baseline="-25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15</a:t>
            </a:fld>
            <a:endParaRPr lang="es-ES"/>
          </a:p>
        </p:txBody>
      </p:sp>
      <p:sp>
        <p:nvSpPr>
          <p:cNvPr id="6" name="5 CuadroTexto"/>
          <p:cNvSpPr txBox="1"/>
          <p:nvPr/>
        </p:nvSpPr>
        <p:spPr>
          <a:xfrm>
            <a:off x="0" y="10359"/>
            <a:ext cx="12191999" cy="501675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514350" indent="-514350" algn="just">
              <a:buAutoNum type="alphaLcParenR"/>
            </a:pPr>
            <a:r>
              <a:rPr lang="es-MX" sz="3200" dirty="0"/>
              <a:t>¿Qué elementos conformaran el sistema de estudio? </a:t>
            </a:r>
          </a:p>
          <a:p>
            <a:pPr algn="just"/>
            <a:r>
              <a:rPr lang="es-MX" sz="3200" b="1" dirty="0"/>
              <a:t>Tu, el trineo y la pelota.  </a:t>
            </a:r>
          </a:p>
          <a:p>
            <a:pPr algn="just"/>
            <a:endParaRPr lang="es-MX" sz="3200" b="1" dirty="0"/>
          </a:p>
          <a:p>
            <a:pPr algn="just"/>
            <a:r>
              <a:rPr lang="es-MX" sz="3200" dirty="0"/>
              <a:t>b) Si atrapas la pelota, ¿qué pasará? </a:t>
            </a:r>
          </a:p>
          <a:p>
            <a:pPr algn="just"/>
            <a:r>
              <a:rPr lang="es-MX" sz="3200" b="1" dirty="0"/>
              <a:t>Te moverás en la dirección y sentido que venía la pelota.</a:t>
            </a:r>
          </a:p>
          <a:p>
            <a:pPr algn="just"/>
            <a:endParaRPr lang="es-MX" sz="3200" b="1" dirty="0"/>
          </a:p>
          <a:p>
            <a:pPr algn="just"/>
            <a:r>
              <a:rPr lang="es-MX" sz="3200" dirty="0"/>
              <a:t>c) Determina los valores de las variables que tu crees que cambian luego de atrapar la pelota. </a:t>
            </a:r>
          </a:p>
          <a:p>
            <a:pPr algn="just"/>
            <a:endParaRPr lang="es-MX" sz="3200" dirty="0"/>
          </a:p>
          <a:p>
            <a:pPr algn="just"/>
            <a:r>
              <a:rPr lang="es-MX" sz="3200" b="1" dirty="0"/>
              <a:t>Cambian las velocidades de los elementos que conforman el sistema </a:t>
            </a:r>
          </a:p>
        </p:txBody>
      </p:sp>
    </p:spTree>
    <p:extLst>
      <p:ext uri="{BB962C8B-B14F-4D97-AF65-F5344CB8AC3E}">
        <p14:creationId xmlns:p14="http://schemas.microsoft.com/office/powerpoint/2010/main" val="1831659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155340" y="620688"/>
            <a:ext cx="5963356" cy="2101253"/>
            <a:chOff x="4597140" y="3923780"/>
            <a:chExt cx="4212343" cy="1364379"/>
          </a:xfrm>
        </p:grpSpPr>
        <p:cxnSp>
          <p:nvCxnSpPr>
            <p:cNvPr id="7" name="Conector recto 6"/>
            <p:cNvCxnSpPr/>
            <p:nvPr/>
          </p:nvCxnSpPr>
          <p:spPr>
            <a:xfrm>
              <a:off x="4597140" y="5277855"/>
              <a:ext cx="4140460" cy="0"/>
            </a:xfrm>
            <a:prstGeom prst="line">
              <a:avLst/>
            </a:prstGeom>
            <a:ln w="38100">
              <a:solidFill>
                <a:schemeClr val="tx2">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8" name="Elipse 7"/>
            <p:cNvSpPr/>
            <p:nvPr/>
          </p:nvSpPr>
          <p:spPr>
            <a:xfrm>
              <a:off x="5375920" y="4237463"/>
              <a:ext cx="432048" cy="468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8"/>
            <p:cNvCxnSpPr>
              <a:stCxn id="8" idx="4"/>
            </p:cNvCxnSpPr>
            <p:nvPr/>
          </p:nvCxnSpPr>
          <p:spPr>
            <a:xfrm>
              <a:off x="5591944" y="4705515"/>
              <a:ext cx="0" cy="21602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a:off x="5725167" y="4857927"/>
              <a:ext cx="396044" cy="10801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p:nvPr/>
          </p:nvCxnSpPr>
          <p:spPr>
            <a:xfrm>
              <a:off x="5689163" y="4845807"/>
              <a:ext cx="468052"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a:off x="5591944" y="4921539"/>
              <a:ext cx="7283" cy="302296"/>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ángulo 12"/>
            <p:cNvSpPr/>
            <p:nvPr/>
          </p:nvSpPr>
          <p:spPr>
            <a:xfrm>
              <a:off x="5491215" y="4845807"/>
              <a:ext cx="216024" cy="432048"/>
            </a:xfrm>
            <a:prstGeom prst="rect">
              <a:avLst/>
            </a:prstGeom>
            <a:solidFill>
              <a:srgbClr val="E43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4" name="Conector recto 13"/>
            <p:cNvCxnSpPr/>
            <p:nvPr/>
          </p:nvCxnSpPr>
          <p:spPr>
            <a:xfrm flipV="1">
              <a:off x="5707239" y="5047912"/>
              <a:ext cx="112830" cy="18536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a:xfrm>
              <a:off x="5807968" y="5030960"/>
              <a:ext cx="278326" cy="15724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16" name="Forma libre 15"/>
            <p:cNvSpPr/>
            <p:nvPr/>
          </p:nvSpPr>
          <p:spPr>
            <a:xfrm>
              <a:off x="5026021" y="5081833"/>
              <a:ext cx="1528549" cy="206326"/>
            </a:xfrm>
            <a:custGeom>
              <a:avLst/>
              <a:gdLst>
                <a:gd name="connsiteX0" fmla="*/ 0 w 1528549"/>
                <a:gd name="connsiteY0" fmla="*/ 95539 h 206326"/>
                <a:gd name="connsiteX1" fmla="*/ 218364 w 1528549"/>
                <a:gd name="connsiteY1" fmla="*/ 109187 h 206326"/>
                <a:gd name="connsiteX2" fmla="*/ 300251 w 1528549"/>
                <a:gd name="connsiteY2" fmla="*/ 150130 h 206326"/>
                <a:gd name="connsiteX3" fmla="*/ 436728 w 1528549"/>
                <a:gd name="connsiteY3" fmla="*/ 177426 h 206326"/>
                <a:gd name="connsiteX4" fmla="*/ 682388 w 1528549"/>
                <a:gd name="connsiteY4" fmla="*/ 191074 h 206326"/>
                <a:gd name="connsiteX5" fmla="*/ 996286 w 1528549"/>
                <a:gd name="connsiteY5" fmla="*/ 177426 h 206326"/>
                <a:gd name="connsiteX6" fmla="*/ 1050877 w 1528549"/>
                <a:gd name="connsiteY6" fmla="*/ 163778 h 206326"/>
                <a:gd name="connsiteX7" fmla="*/ 1132764 w 1528549"/>
                <a:gd name="connsiteY7" fmla="*/ 136483 h 206326"/>
                <a:gd name="connsiteX8" fmla="*/ 1173707 w 1528549"/>
                <a:gd name="connsiteY8" fmla="*/ 109187 h 206326"/>
                <a:gd name="connsiteX9" fmla="*/ 1214651 w 1528549"/>
                <a:gd name="connsiteY9" fmla="*/ 95539 h 206326"/>
                <a:gd name="connsiteX10" fmla="*/ 1351128 w 1528549"/>
                <a:gd name="connsiteY10" fmla="*/ 54596 h 206326"/>
                <a:gd name="connsiteX11" fmla="*/ 1405719 w 1528549"/>
                <a:gd name="connsiteY11" fmla="*/ 27301 h 206326"/>
                <a:gd name="connsiteX12" fmla="*/ 1528549 w 1528549"/>
                <a:gd name="connsiteY12" fmla="*/ 5 h 206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8549" h="206326">
                  <a:moveTo>
                    <a:pt x="0" y="95539"/>
                  </a:moveTo>
                  <a:cubicBezTo>
                    <a:pt x="72788" y="100088"/>
                    <a:pt x="145835" y="101552"/>
                    <a:pt x="218364" y="109187"/>
                  </a:cubicBezTo>
                  <a:cubicBezTo>
                    <a:pt x="261812" y="113761"/>
                    <a:pt x="262223" y="131116"/>
                    <a:pt x="300251" y="150130"/>
                  </a:cubicBezTo>
                  <a:cubicBezTo>
                    <a:pt x="338365" y="169187"/>
                    <a:pt x="401517" y="172396"/>
                    <a:pt x="436728" y="177426"/>
                  </a:cubicBezTo>
                  <a:cubicBezTo>
                    <a:pt x="577364" y="224305"/>
                    <a:pt x="477034" y="202809"/>
                    <a:pt x="682388" y="191074"/>
                  </a:cubicBezTo>
                  <a:cubicBezTo>
                    <a:pt x="786949" y="185099"/>
                    <a:pt x="891653" y="181975"/>
                    <a:pt x="996286" y="177426"/>
                  </a:cubicBezTo>
                  <a:cubicBezTo>
                    <a:pt x="1014483" y="172877"/>
                    <a:pt x="1032911" y="169168"/>
                    <a:pt x="1050877" y="163778"/>
                  </a:cubicBezTo>
                  <a:cubicBezTo>
                    <a:pt x="1078436" y="155510"/>
                    <a:pt x="1132764" y="136483"/>
                    <a:pt x="1132764" y="136483"/>
                  </a:cubicBezTo>
                  <a:cubicBezTo>
                    <a:pt x="1146412" y="127384"/>
                    <a:pt x="1159036" y="116523"/>
                    <a:pt x="1173707" y="109187"/>
                  </a:cubicBezTo>
                  <a:cubicBezTo>
                    <a:pt x="1186574" y="102753"/>
                    <a:pt x="1200818" y="99491"/>
                    <a:pt x="1214651" y="95539"/>
                  </a:cubicBezTo>
                  <a:cubicBezTo>
                    <a:pt x="1260370" y="82477"/>
                    <a:pt x="1307873" y="76223"/>
                    <a:pt x="1351128" y="54596"/>
                  </a:cubicBezTo>
                  <a:cubicBezTo>
                    <a:pt x="1369325" y="45498"/>
                    <a:pt x="1386418" y="33735"/>
                    <a:pt x="1405719" y="27301"/>
                  </a:cubicBezTo>
                  <a:cubicBezTo>
                    <a:pt x="1490917" y="-1098"/>
                    <a:pt x="1480831" y="5"/>
                    <a:pt x="1528549" y="5"/>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Forma libre 16"/>
            <p:cNvSpPr/>
            <p:nvPr/>
          </p:nvSpPr>
          <p:spPr>
            <a:xfrm>
              <a:off x="5612875" y="4534865"/>
              <a:ext cx="136477" cy="55805"/>
            </a:xfrm>
            <a:custGeom>
              <a:avLst/>
              <a:gdLst>
                <a:gd name="connsiteX0" fmla="*/ 0 w 136477"/>
                <a:gd name="connsiteY0" fmla="*/ 0 h 55805"/>
                <a:gd name="connsiteX1" fmla="*/ 136477 w 136477"/>
                <a:gd name="connsiteY1" fmla="*/ 54591 h 55805"/>
              </a:gdLst>
              <a:ahLst/>
              <a:cxnLst>
                <a:cxn ang="0">
                  <a:pos x="connsiteX0" y="connsiteY0"/>
                </a:cxn>
                <a:cxn ang="0">
                  <a:pos x="connsiteX1" y="connsiteY1"/>
                </a:cxn>
              </a:cxnLst>
              <a:rect l="l" t="t" r="r" b="b"/>
              <a:pathLst>
                <a:path w="136477" h="55805">
                  <a:moveTo>
                    <a:pt x="0" y="0"/>
                  </a:moveTo>
                  <a:cubicBezTo>
                    <a:pt x="86000" y="68801"/>
                    <a:pt x="39109" y="54591"/>
                    <a:pt x="136477" y="5459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Elipse 17"/>
            <p:cNvSpPr/>
            <p:nvPr/>
          </p:nvSpPr>
          <p:spPr>
            <a:xfrm>
              <a:off x="5609946" y="4366008"/>
              <a:ext cx="90010" cy="107108"/>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Forma libre 18"/>
            <p:cNvSpPr/>
            <p:nvPr/>
          </p:nvSpPr>
          <p:spPr>
            <a:xfrm>
              <a:off x="5244361" y="4002602"/>
              <a:ext cx="573230" cy="781186"/>
            </a:xfrm>
            <a:custGeom>
              <a:avLst/>
              <a:gdLst>
                <a:gd name="connsiteX0" fmla="*/ 136502 w 573230"/>
                <a:gd name="connsiteY0" fmla="*/ 545911 h 781186"/>
                <a:gd name="connsiteX1" fmla="*/ 204740 w 573230"/>
                <a:gd name="connsiteY1" fmla="*/ 532263 h 781186"/>
                <a:gd name="connsiteX2" fmla="*/ 218388 w 573230"/>
                <a:gd name="connsiteY2" fmla="*/ 491320 h 781186"/>
                <a:gd name="connsiteX3" fmla="*/ 245684 w 573230"/>
                <a:gd name="connsiteY3" fmla="*/ 450376 h 781186"/>
                <a:gd name="connsiteX4" fmla="*/ 259331 w 573230"/>
                <a:gd name="connsiteY4" fmla="*/ 409433 h 781186"/>
                <a:gd name="connsiteX5" fmla="*/ 354866 w 573230"/>
                <a:gd name="connsiteY5" fmla="*/ 354842 h 781186"/>
                <a:gd name="connsiteX6" fmla="*/ 436752 w 573230"/>
                <a:gd name="connsiteY6" fmla="*/ 382137 h 781186"/>
                <a:gd name="connsiteX7" fmla="*/ 491343 w 573230"/>
                <a:gd name="connsiteY7" fmla="*/ 395785 h 781186"/>
                <a:gd name="connsiteX8" fmla="*/ 573230 w 573230"/>
                <a:gd name="connsiteY8" fmla="*/ 423081 h 781186"/>
                <a:gd name="connsiteX9" fmla="*/ 559582 w 573230"/>
                <a:gd name="connsiteY9" fmla="*/ 218364 h 781186"/>
                <a:gd name="connsiteX10" fmla="*/ 545934 w 573230"/>
                <a:gd name="connsiteY10" fmla="*/ 177421 h 781186"/>
                <a:gd name="connsiteX11" fmla="*/ 504991 w 573230"/>
                <a:gd name="connsiteY11" fmla="*/ 163773 h 781186"/>
                <a:gd name="connsiteX12" fmla="*/ 368514 w 573230"/>
                <a:gd name="connsiteY12" fmla="*/ 150126 h 781186"/>
                <a:gd name="connsiteX13" fmla="*/ 300275 w 573230"/>
                <a:gd name="connsiteY13" fmla="*/ 40943 h 781186"/>
                <a:gd name="connsiteX14" fmla="*/ 286627 w 573230"/>
                <a:gd name="connsiteY14" fmla="*/ 0 h 781186"/>
                <a:gd name="connsiteX15" fmla="*/ 272979 w 573230"/>
                <a:gd name="connsiteY15" fmla="*/ 40943 h 781186"/>
                <a:gd name="connsiteX16" fmla="*/ 259331 w 573230"/>
                <a:gd name="connsiteY16" fmla="*/ 150126 h 781186"/>
                <a:gd name="connsiteX17" fmla="*/ 218388 w 573230"/>
                <a:gd name="connsiteY17" fmla="*/ 163773 h 781186"/>
                <a:gd name="connsiteX18" fmla="*/ 177445 w 573230"/>
                <a:gd name="connsiteY18" fmla="*/ 191069 h 781186"/>
                <a:gd name="connsiteX19" fmla="*/ 122854 w 573230"/>
                <a:gd name="connsiteY19" fmla="*/ 204717 h 781186"/>
                <a:gd name="connsiteX20" fmla="*/ 95558 w 573230"/>
                <a:gd name="connsiteY20" fmla="*/ 245660 h 781186"/>
                <a:gd name="connsiteX21" fmla="*/ 27319 w 573230"/>
                <a:gd name="connsiteY21" fmla="*/ 327546 h 781186"/>
                <a:gd name="connsiteX22" fmla="*/ 13672 w 573230"/>
                <a:gd name="connsiteY22" fmla="*/ 464024 h 781186"/>
                <a:gd name="connsiteX23" fmla="*/ 27319 w 573230"/>
                <a:gd name="connsiteY23" fmla="*/ 504967 h 781186"/>
                <a:gd name="connsiteX24" fmla="*/ 68263 w 573230"/>
                <a:gd name="connsiteY24" fmla="*/ 532263 h 781186"/>
                <a:gd name="connsiteX25" fmla="*/ 81911 w 573230"/>
                <a:gd name="connsiteY25" fmla="*/ 668740 h 781186"/>
                <a:gd name="connsiteX26" fmla="*/ 95558 w 573230"/>
                <a:gd name="connsiteY26" fmla="*/ 777923 h 781186"/>
                <a:gd name="connsiteX27" fmla="*/ 136502 w 573230"/>
                <a:gd name="connsiteY27" fmla="*/ 736979 h 781186"/>
                <a:gd name="connsiteX28" fmla="*/ 204740 w 573230"/>
                <a:gd name="connsiteY28" fmla="*/ 668740 h 781186"/>
                <a:gd name="connsiteX29" fmla="*/ 232036 w 573230"/>
                <a:gd name="connsiteY29" fmla="*/ 586854 h 781186"/>
                <a:gd name="connsiteX30" fmla="*/ 245684 w 573230"/>
                <a:gd name="connsiteY30" fmla="*/ 504967 h 781186"/>
                <a:gd name="connsiteX31" fmla="*/ 259331 w 573230"/>
                <a:gd name="connsiteY31" fmla="*/ 491320 h 78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3230" h="781186">
                  <a:moveTo>
                    <a:pt x="136502" y="545911"/>
                  </a:moveTo>
                  <a:cubicBezTo>
                    <a:pt x="159248" y="541362"/>
                    <a:pt x="185439" y="545130"/>
                    <a:pt x="204740" y="532263"/>
                  </a:cubicBezTo>
                  <a:cubicBezTo>
                    <a:pt x="216710" y="524283"/>
                    <a:pt x="211954" y="504187"/>
                    <a:pt x="218388" y="491320"/>
                  </a:cubicBezTo>
                  <a:cubicBezTo>
                    <a:pt x="225724" y="476649"/>
                    <a:pt x="236585" y="464024"/>
                    <a:pt x="245684" y="450376"/>
                  </a:cubicBezTo>
                  <a:cubicBezTo>
                    <a:pt x="250233" y="436728"/>
                    <a:pt x="250121" y="420485"/>
                    <a:pt x="259331" y="409433"/>
                  </a:cubicBezTo>
                  <a:cubicBezTo>
                    <a:pt x="291109" y="371299"/>
                    <a:pt x="314050" y="368447"/>
                    <a:pt x="354866" y="354842"/>
                  </a:cubicBezTo>
                  <a:cubicBezTo>
                    <a:pt x="382161" y="363940"/>
                    <a:pt x="408839" y="375159"/>
                    <a:pt x="436752" y="382137"/>
                  </a:cubicBezTo>
                  <a:cubicBezTo>
                    <a:pt x="454949" y="386686"/>
                    <a:pt x="473377" y="390395"/>
                    <a:pt x="491343" y="395785"/>
                  </a:cubicBezTo>
                  <a:cubicBezTo>
                    <a:pt x="518902" y="404053"/>
                    <a:pt x="573230" y="423081"/>
                    <a:pt x="573230" y="423081"/>
                  </a:cubicBezTo>
                  <a:cubicBezTo>
                    <a:pt x="568681" y="354842"/>
                    <a:pt x="567135" y="286336"/>
                    <a:pt x="559582" y="218364"/>
                  </a:cubicBezTo>
                  <a:cubicBezTo>
                    <a:pt x="557993" y="204066"/>
                    <a:pt x="556106" y="187593"/>
                    <a:pt x="545934" y="177421"/>
                  </a:cubicBezTo>
                  <a:cubicBezTo>
                    <a:pt x="535762" y="167249"/>
                    <a:pt x="519210" y="165960"/>
                    <a:pt x="504991" y="163773"/>
                  </a:cubicBezTo>
                  <a:cubicBezTo>
                    <a:pt x="459803" y="156821"/>
                    <a:pt x="414006" y="154675"/>
                    <a:pt x="368514" y="150126"/>
                  </a:cubicBezTo>
                  <a:cubicBezTo>
                    <a:pt x="303630" y="106870"/>
                    <a:pt x="332758" y="138392"/>
                    <a:pt x="300275" y="40943"/>
                  </a:cubicBezTo>
                  <a:lnTo>
                    <a:pt x="286627" y="0"/>
                  </a:lnTo>
                  <a:cubicBezTo>
                    <a:pt x="282078" y="13648"/>
                    <a:pt x="275552" y="26789"/>
                    <a:pt x="272979" y="40943"/>
                  </a:cubicBezTo>
                  <a:cubicBezTo>
                    <a:pt x="266418" y="77029"/>
                    <a:pt x="274227" y="116610"/>
                    <a:pt x="259331" y="150126"/>
                  </a:cubicBezTo>
                  <a:cubicBezTo>
                    <a:pt x="253488" y="163272"/>
                    <a:pt x="232036" y="159224"/>
                    <a:pt x="218388" y="163773"/>
                  </a:cubicBezTo>
                  <a:cubicBezTo>
                    <a:pt x="204740" y="172872"/>
                    <a:pt x="192521" y="184608"/>
                    <a:pt x="177445" y="191069"/>
                  </a:cubicBezTo>
                  <a:cubicBezTo>
                    <a:pt x="160205" y="198458"/>
                    <a:pt x="138461" y="194312"/>
                    <a:pt x="122854" y="204717"/>
                  </a:cubicBezTo>
                  <a:cubicBezTo>
                    <a:pt x="109206" y="213815"/>
                    <a:pt x="106059" y="233059"/>
                    <a:pt x="95558" y="245660"/>
                  </a:cubicBezTo>
                  <a:cubicBezTo>
                    <a:pt x="7988" y="350743"/>
                    <a:pt x="95090" y="225892"/>
                    <a:pt x="27319" y="327546"/>
                  </a:cubicBezTo>
                  <a:cubicBezTo>
                    <a:pt x="-3474" y="419928"/>
                    <a:pt x="-8541" y="386279"/>
                    <a:pt x="13672" y="464024"/>
                  </a:cubicBezTo>
                  <a:cubicBezTo>
                    <a:pt x="17624" y="477856"/>
                    <a:pt x="18332" y="493734"/>
                    <a:pt x="27319" y="504967"/>
                  </a:cubicBezTo>
                  <a:cubicBezTo>
                    <a:pt x="37566" y="517775"/>
                    <a:pt x="54615" y="523164"/>
                    <a:pt x="68263" y="532263"/>
                  </a:cubicBezTo>
                  <a:cubicBezTo>
                    <a:pt x="72812" y="577755"/>
                    <a:pt x="76862" y="623300"/>
                    <a:pt x="81911" y="668740"/>
                  </a:cubicBezTo>
                  <a:cubicBezTo>
                    <a:pt x="85961" y="705193"/>
                    <a:pt x="72646" y="749283"/>
                    <a:pt x="95558" y="777923"/>
                  </a:cubicBezTo>
                  <a:cubicBezTo>
                    <a:pt x="107615" y="792995"/>
                    <a:pt x="124146" y="751807"/>
                    <a:pt x="136502" y="736979"/>
                  </a:cubicBezTo>
                  <a:cubicBezTo>
                    <a:pt x="193368" y="668739"/>
                    <a:pt x="129676" y="718784"/>
                    <a:pt x="204740" y="668740"/>
                  </a:cubicBezTo>
                  <a:cubicBezTo>
                    <a:pt x="213839" y="641445"/>
                    <a:pt x="227306" y="615234"/>
                    <a:pt x="232036" y="586854"/>
                  </a:cubicBezTo>
                  <a:cubicBezTo>
                    <a:pt x="236585" y="559558"/>
                    <a:pt x="238082" y="531575"/>
                    <a:pt x="245684" y="504967"/>
                  </a:cubicBezTo>
                  <a:cubicBezTo>
                    <a:pt x="247451" y="498781"/>
                    <a:pt x="254782" y="495869"/>
                    <a:pt x="259331" y="491320"/>
                  </a:cubicBezTo>
                </a:path>
              </a:pathLst>
            </a:custGeom>
            <a:solidFill>
              <a:schemeClr val="tx2">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Forma libre 19"/>
            <p:cNvSpPr/>
            <p:nvPr/>
          </p:nvSpPr>
          <p:spPr>
            <a:xfrm>
              <a:off x="5544636" y="4098136"/>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20"/>
            <p:cNvSpPr/>
            <p:nvPr/>
          </p:nvSpPr>
          <p:spPr>
            <a:xfrm>
              <a:off x="5544636" y="3988954"/>
              <a:ext cx="14342" cy="150126"/>
            </a:xfrm>
            <a:custGeom>
              <a:avLst/>
              <a:gdLst>
                <a:gd name="connsiteX0" fmla="*/ 0 w 14342"/>
                <a:gd name="connsiteY0" fmla="*/ 0 h 150126"/>
                <a:gd name="connsiteX1" fmla="*/ 13647 w 14342"/>
                <a:gd name="connsiteY1" fmla="*/ 150126 h 150126"/>
              </a:gdLst>
              <a:ahLst/>
              <a:cxnLst>
                <a:cxn ang="0">
                  <a:pos x="connsiteX0" y="connsiteY0"/>
                </a:cxn>
                <a:cxn ang="0">
                  <a:pos x="connsiteX1" y="connsiteY1"/>
                </a:cxn>
              </a:cxnLst>
              <a:rect l="l" t="t" r="r" b="b"/>
              <a:pathLst>
                <a:path w="14342" h="150126">
                  <a:moveTo>
                    <a:pt x="0" y="0"/>
                  </a:moveTo>
                  <a:cubicBezTo>
                    <a:pt x="19000" y="95005"/>
                    <a:pt x="13647" y="45042"/>
                    <a:pt x="13647" y="15012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Forma libre 21"/>
            <p:cNvSpPr/>
            <p:nvPr/>
          </p:nvSpPr>
          <p:spPr>
            <a:xfrm>
              <a:off x="5449101" y="4057193"/>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Explosión 1 22"/>
            <p:cNvSpPr/>
            <p:nvPr/>
          </p:nvSpPr>
          <p:spPr>
            <a:xfrm>
              <a:off x="5421658" y="3923780"/>
              <a:ext cx="274640" cy="345963"/>
            </a:xfrm>
            <a:prstGeom prst="irregularSeal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redondeado 23"/>
            <p:cNvSpPr/>
            <p:nvPr/>
          </p:nvSpPr>
          <p:spPr>
            <a:xfrm>
              <a:off x="6046234" y="5122080"/>
              <a:ext cx="157713" cy="661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Elipse 24"/>
            <p:cNvSpPr/>
            <p:nvPr/>
          </p:nvSpPr>
          <p:spPr>
            <a:xfrm>
              <a:off x="8521451" y="4656034"/>
              <a:ext cx="288032" cy="27627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6" name="Conector recto de flecha 25"/>
            <p:cNvCxnSpPr>
              <a:stCxn id="25" idx="2"/>
            </p:cNvCxnSpPr>
            <p:nvPr/>
          </p:nvCxnSpPr>
          <p:spPr>
            <a:xfrm flipH="1" flipV="1">
              <a:off x="7968208" y="4794170"/>
              <a:ext cx="553243" cy="1"/>
            </a:xfrm>
            <a:prstGeom prst="straightConnector1">
              <a:avLst/>
            </a:prstGeom>
            <a:ln w="381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7" name="CuadroTexto 26"/>
          <p:cNvSpPr txBox="1"/>
          <p:nvPr/>
        </p:nvSpPr>
        <p:spPr>
          <a:xfrm>
            <a:off x="4955123" y="1238642"/>
            <a:ext cx="741412" cy="646331"/>
          </a:xfrm>
          <a:prstGeom prst="rect">
            <a:avLst/>
          </a:prstGeom>
          <a:noFill/>
        </p:spPr>
        <p:txBody>
          <a:bodyPr wrap="square" rtlCol="0">
            <a:spAutoFit/>
          </a:bodyPr>
          <a:lstStyle/>
          <a:p>
            <a:r>
              <a:rPr lang="es-ES" sz="3600" i="1" dirty="0"/>
              <a:t>v</a:t>
            </a:r>
            <a:r>
              <a:rPr lang="es-ES" sz="3600" i="1" baseline="-25000" dirty="0"/>
              <a:t>1</a:t>
            </a:r>
            <a:r>
              <a:rPr lang="es-ES" sz="3600" baseline="-25000" dirty="0"/>
              <a:t>p</a:t>
            </a:r>
          </a:p>
        </p:txBody>
      </p:sp>
      <p:grpSp>
        <p:nvGrpSpPr>
          <p:cNvPr id="28" name="Grupo 27"/>
          <p:cNvGrpSpPr/>
          <p:nvPr/>
        </p:nvGrpSpPr>
        <p:grpSpPr>
          <a:xfrm>
            <a:off x="7197367" y="597125"/>
            <a:ext cx="3780420" cy="2101253"/>
            <a:chOff x="4597140" y="3923780"/>
            <a:chExt cx="2670380" cy="1364379"/>
          </a:xfrm>
        </p:grpSpPr>
        <p:cxnSp>
          <p:nvCxnSpPr>
            <p:cNvPr id="29" name="Conector recto 28"/>
            <p:cNvCxnSpPr/>
            <p:nvPr/>
          </p:nvCxnSpPr>
          <p:spPr>
            <a:xfrm>
              <a:off x="4597140" y="5277855"/>
              <a:ext cx="2670380" cy="0"/>
            </a:xfrm>
            <a:prstGeom prst="line">
              <a:avLst/>
            </a:prstGeom>
            <a:ln w="38100">
              <a:solidFill>
                <a:schemeClr val="tx2">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0" name="Elipse 29"/>
            <p:cNvSpPr/>
            <p:nvPr/>
          </p:nvSpPr>
          <p:spPr>
            <a:xfrm>
              <a:off x="5375920" y="4237463"/>
              <a:ext cx="432048" cy="468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1" name="Conector recto 30"/>
            <p:cNvCxnSpPr>
              <a:stCxn id="30" idx="4"/>
            </p:cNvCxnSpPr>
            <p:nvPr/>
          </p:nvCxnSpPr>
          <p:spPr>
            <a:xfrm>
              <a:off x="5591944" y="4705515"/>
              <a:ext cx="0" cy="21602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2" name="Conector recto 31"/>
            <p:cNvCxnSpPr/>
            <p:nvPr/>
          </p:nvCxnSpPr>
          <p:spPr>
            <a:xfrm>
              <a:off x="5725167" y="4857927"/>
              <a:ext cx="396044" cy="10801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3" name="Conector recto 32"/>
            <p:cNvCxnSpPr/>
            <p:nvPr/>
          </p:nvCxnSpPr>
          <p:spPr>
            <a:xfrm>
              <a:off x="5689163" y="4845807"/>
              <a:ext cx="468052"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4" name="Conector recto 33"/>
            <p:cNvCxnSpPr/>
            <p:nvPr/>
          </p:nvCxnSpPr>
          <p:spPr>
            <a:xfrm>
              <a:off x="5591944" y="4921539"/>
              <a:ext cx="7283" cy="302296"/>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ctángulo 34"/>
            <p:cNvSpPr/>
            <p:nvPr/>
          </p:nvSpPr>
          <p:spPr>
            <a:xfrm>
              <a:off x="5491215" y="4845807"/>
              <a:ext cx="216024" cy="432048"/>
            </a:xfrm>
            <a:prstGeom prst="rect">
              <a:avLst/>
            </a:prstGeom>
            <a:solidFill>
              <a:srgbClr val="E43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6" name="Conector recto 35"/>
            <p:cNvCxnSpPr/>
            <p:nvPr/>
          </p:nvCxnSpPr>
          <p:spPr>
            <a:xfrm flipV="1">
              <a:off x="5707239" y="5047912"/>
              <a:ext cx="112830" cy="18536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p:nvCxnSpPr>
          <p:spPr>
            <a:xfrm>
              <a:off x="5807968" y="5030960"/>
              <a:ext cx="278326" cy="15724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38" name="Forma libre 37"/>
            <p:cNvSpPr/>
            <p:nvPr/>
          </p:nvSpPr>
          <p:spPr>
            <a:xfrm>
              <a:off x="5026021" y="5081833"/>
              <a:ext cx="1528549" cy="206326"/>
            </a:xfrm>
            <a:custGeom>
              <a:avLst/>
              <a:gdLst>
                <a:gd name="connsiteX0" fmla="*/ 0 w 1528549"/>
                <a:gd name="connsiteY0" fmla="*/ 95539 h 206326"/>
                <a:gd name="connsiteX1" fmla="*/ 218364 w 1528549"/>
                <a:gd name="connsiteY1" fmla="*/ 109187 h 206326"/>
                <a:gd name="connsiteX2" fmla="*/ 300251 w 1528549"/>
                <a:gd name="connsiteY2" fmla="*/ 150130 h 206326"/>
                <a:gd name="connsiteX3" fmla="*/ 436728 w 1528549"/>
                <a:gd name="connsiteY3" fmla="*/ 177426 h 206326"/>
                <a:gd name="connsiteX4" fmla="*/ 682388 w 1528549"/>
                <a:gd name="connsiteY4" fmla="*/ 191074 h 206326"/>
                <a:gd name="connsiteX5" fmla="*/ 996286 w 1528549"/>
                <a:gd name="connsiteY5" fmla="*/ 177426 h 206326"/>
                <a:gd name="connsiteX6" fmla="*/ 1050877 w 1528549"/>
                <a:gd name="connsiteY6" fmla="*/ 163778 h 206326"/>
                <a:gd name="connsiteX7" fmla="*/ 1132764 w 1528549"/>
                <a:gd name="connsiteY7" fmla="*/ 136483 h 206326"/>
                <a:gd name="connsiteX8" fmla="*/ 1173707 w 1528549"/>
                <a:gd name="connsiteY8" fmla="*/ 109187 h 206326"/>
                <a:gd name="connsiteX9" fmla="*/ 1214651 w 1528549"/>
                <a:gd name="connsiteY9" fmla="*/ 95539 h 206326"/>
                <a:gd name="connsiteX10" fmla="*/ 1351128 w 1528549"/>
                <a:gd name="connsiteY10" fmla="*/ 54596 h 206326"/>
                <a:gd name="connsiteX11" fmla="*/ 1405719 w 1528549"/>
                <a:gd name="connsiteY11" fmla="*/ 27301 h 206326"/>
                <a:gd name="connsiteX12" fmla="*/ 1528549 w 1528549"/>
                <a:gd name="connsiteY12" fmla="*/ 5 h 206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8549" h="206326">
                  <a:moveTo>
                    <a:pt x="0" y="95539"/>
                  </a:moveTo>
                  <a:cubicBezTo>
                    <a:pt x="72788" y="100088"/>
                    <a:pt x="145835" y="101552"/>
                    <a:pt x="218364" y="109187"/>
                  </a:cubicBezTo>
                  <a:cubicBezTo>
                    <a:pt x="261812" y="113761"/>
                    <a:pt x="262223" y="131116"/>
                    <a:pt x="300251" y="150130"/>
                  </a:cubicBezTo>
                  <a:cubicBezTo>
                    <a:pt x="338365" y="169187"/>
                    <a:pt x="401517" y="172396"/>
                    <a:pt x="436728" y="177426"/>
                  </a:cubicBezTo>
                  <a:cubicBezTo>
                    <a:pt x="577364" y="224305"/>
                    <a:pt x="477034" y="202809"/>
                    <a:pt x="682388" y="191074"/>
                  </a:cubicBezTo>
                  <a:cubicBezTo>
                    <a:pt x="786949" y="185099"/>
                    <a:pt x="891653" y="181975"/>
                    <a:pt x="996286" y="177426"/>
                  </a:cubicBezTo>
                  <a:cubicBezTo>
                    <a:pt x="1014483" y="172877"/>
                    <a:pt x="1032911" y="169168"/>
                    <a:pt x="1050877" y="163778"/>
                  </a:cubicBezTo>
                  <a:cubicBezTo>
                    <a:pt x="1078436" y="155510"/>
                    <a:pt x="1132764" y="136483"/>
                    <a:pt x="1132764" y="136483"/>
                  </a:cubicBezTo>
                  <a:cubicBezTo>
                    <a:pt x="1146412" y="127384"/>
                    <a:pt x="1159036" y="116523"/>
                    <a:pt x="1173707" y="109187"/>
                  </a:cubicBezTo>
                  <a:cubicBezTo>
                    <a:pt x="1186574" y="102753"/>
                    <a:pt x="1200818" y="99491"/>
                    <a:pt x="1214651" y="95539"/>
                  </a:cubicBezTo>
                  <a:cubicBezTo>
                    <a:pt x="1260370" y="82477"/>
                    <a:pt x="1307873" y="76223"/>
                    <a:pt x="1351128" y="54596"/>
                  </a:cubicBezTo>
                  <a:cubicBezTo>
                    <a:pt x="1369325" y="45498"/>
                    <a:pt x="1386418" y="33735"/>
                    <a:pt x="1405719" y="27301"/>
                  </a:cubicBezTo>
                  <a:cubicBezTo>
                    <a:pt x="1490917" y="-1098"/>
                    <a:pt x="1480831" y="5"/>
                    <a:pt x="1528549" y="5"/>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Forma libre 38"/>
            <p:cNvSpPr/>
            <p:nvPr/>
          </p:nvSpPr>
          <p:spPr>
            <a:xfrm>
              <a:off x="5612875" y="4534865"/>
              <a:ext cx="136477" cy="55805"/>
            </a:xfrm>
            <a:custGeom>
              <a:avLst/>
              <a:gdLst>
                <a:gd name="connsiteX0" fmla="*/ 0 w 136477"/>
                <a:gd name="connsiteY0" fmla="*/ 0 h 55805"/>
                <a:gd name="connsiteX1" fmla="*/ 136477 w 136477"/>
                <a:gd name="connsiteY1" fmla="*/ 54591 h 55805"/>
              </a:gdLst>
              <a:ahLst/>
              <a:cxnLst>
                <a:cxn ang="0">
                  <a:pos x="connsiteX0" y="connsiteY0"/>
                </a:cxn>
                <a:cxn ang="0">
                  <a:pos x="connsiteX1" y="connsiteY1"/>
                </a:cxn>
              </a:cxnLst>
              <a:rect l="l" t="t" r="r" b="b"/>
              <a:pathLst>
                <a:path w="136477" h="55805">
                  <a:moveTo>
                    <a:pt x="0" y="0"/>
                  </a:moveTo>
                  <a:cubicBezTo>
                    <a:pt x="86000" y="68801"/>
                    <a:pt x="39109" y="54591"/>
                    <a:pt x="136477" y="5459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Elipse 39"/>
            <p:cNvSpPr/>
            <p:nvPr/>
          </p:nvSpPr>
          <p:spPr>
            <a:xfrm>
              <a:off x="5609946" y="4366008"/>
              <a:ext cx="90010" cy="107108"/>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Forma libre 40"/>
            <p:cNvSpPr/>
            <p:nvPr/>
          </p:nvSpPr>
          <p:spPr>
            <a:xfrm>
              <a:off x="5244361" y="4002602"/>
              <a:ext cx="573230" cy="781186"/>
            </a:xfrm>
            <a:custGeom>
              <a:avLst/>
              <a:gdLst>
                <a:gd name="connsiteX0" fmla="*/ 136502 w 573230"/>
                <a:gd name="connsiteY0" fmla="*/ 545911 h 781186"/>
                <a:gd name="connsiteX1" fmla="*/ 204740 w 573230"/>
                <a:gd name="connsiteY1" fmla="*/ 532263 h 781186"/>
                <a:gd name="connsiteX2" fmla="*/ 218388 w 573230"/>
                <a:gd name="connsiteY2" fmla="*/ 491320 h 781186"/>
                <a:gd name="connsiteX3" fmla="*/ 245684 w 573230"/>
                <a:gd name="connsiteY3" fmla="*/ 450376 h 781186"/>
                <a:gd name="connsiteX4" fmla="*/ 259331 w 573230"/>
                <a:gd name="connsiteY4" fmla="*/ 409433 h 781186"/>
                <a:gd name="connsiteX5" fmla="*/ 354866 w 573230"/>
                <a:gd name="connsiteY5" fmla="*/ 354842 h 781186"/>
                <a:gd name="connsiteX6" fmla="*/ 436752 w 573230"/>
                <a:gd name="connsiteY6" fmla="*/ 382137 h 781186"/>
                <a:gd name="connsiteX7" fmla="*/ 491343 w 573230"/>
                <a:gd name="connsiteY7" fmla="*/ 395785 h 781186"/>
                <a:gd name="connsiteX8" fmla="*/ 573230 w 573230"/>
                <a:gd name="connsiteY8" fmla="*/ 423081 h 781186"/>
                <a:gd name="connsiteX9" fmla="*/ 559582 w 573230"/>
                <a:gd name="connsiteY9" fmla="*/ 218364 h 781186"/>
                <a:gd name="connsiteX10" fmla="*/ 545934 w 573230"/>
                <a:gd name="connsiteY10" fmla="*/ 177421 h 781186"/>
                <a:gd name="connsiteX11" fmla="*/ 504991 w 573230"/>
                <a:gd name="connsiteY11" fmla="*/ 163773 h 781186"/>
                <a:gd name="connsiteX12" fmla="*/ 368514 w 573230"/>
                <a:gd name="connsiteY12" fmla="*/ 150126 h 781186"/>
                <a:gd name="connsiteX13" fmla="*/ 300275 w 573230"/>
                <a:gd name="connsiteY13" fmla="*/ 40943 h 781186"/>
                <a:gd name="connsiteX14" fmla="*/ 286627 w 573230"/>
                <a:gd name="connsiteY14" fmla="*/ 0 h 781186"/>
                <a:gd name="connsiteX15" fmla="*/ 272979 w 573230"/>
                <a:gd name="connsiteY15" fmla="*/ 40943 h 781186"/>
                <a:gd name="connsiteX16" fmla="*/ 259331 w 573230"/>
                <a:gd name="connsiteY16" fmla="*/ 150126 h 781186"/>
                <a:gd name="connsiteX17" fmla="*/ 218388 w 573230"/>
                <a:gd name="connsiteY17" fmla="*/ 163773 h 781186"/>
                <a:gd name="connsiteX18" fmla="*/ 177445 w 573230"/>
                <a:gd name="connsiteY18" fmla="*/ 191069 h 781186"/>
                <a:gd name="connsiteX19" fmla="*/ 122854 w 573230"/>
                <a:gd name="connsiteY19" fmla="*/ 204717 h 781186"/>
                <a:gd name="connsiteX20" fmla="*/ 95558 w 573230"/>
                <a:gd name="connsiteY20" fmla="*/ 245660 h 781186"/>
                <a:gd name="connsiteX21" fmla="*/ 27319 w 573230"/>
                <a:gd name="connsiteY21" fmla="*/ 327546 h 781186"/>
                <a:gd name="connsiteX22" fmla="*/ 13672 w 573230"/>
                <a:gd name="connsiteY22" fmla="*/ 464024 h 781186"/>
                <a:gd name="connsiteX23" fmla="*/ 27319 w 573230"/>
                <a:gd name="connsiteY23" fmla="*/ 504967 h 781186"/>
                <a:gd name="connsiteX24" fmla="*/ 68263 w 573230"/>
                <a:gd name="connsiteY24" fmla="*/ 532263 h 781186"/>
                <a:gd name="connsiteX25" fmla="*/ 81911 w 573230"/>
                <a:gd name="connsiteY25" fmla="*/ 668740 h 781186"/>
                <a:gd name="connsiteX26" fmla="*/ 95558 w 573230"/>
                <a:gd name="connsiteY26" fmla="*/ 777923 h 781186"/>
                <a:gd name="connsiteX27" fmla="*/ 136502 w 573230"/>
                <a:gd name="connsiteY27" fmla="*/ 736979 h 781186"/>
                <a:gd name="connsiteX28" fmla="*/ 204740 w 573230"/>
                <a:gd name="connsiteY28" fmla="*/ 668740 h 781186"/>
                <a:gd name="connsiteX29" fmla="*/ 232036 w 573230"/>
                <a:gd name="connsiteY29" fmla="*/ 586854 h 781186"/>
                <a:gd name="connsiteX30" fmla="*/ 245684 w 573230"/>
                <a:gd name="connsiteY30" fmla="*/ 504967 h 781186"/>
                <a:gd name="connsiteX31" fmla="*/ 259331 w 573230"/>
                <a:gd name="connsiteY31" fmla="*/ 491320 h 78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3230" h="781186">
                  <a:moveTo>
                    <a:pt x="136502" y="545911"/>
                  </a:moveTo>
                  <a:cubicBezTo>
                    <a:pt x="159248" y="541362"/>
                    <a:pt x="185439" y="545130"/>
                    <a:pt x="204740" y="532263"/>
                  </a:cubicBezTo>
                  <a:cubicBezTo>
                    <a:pt x="216710" y="524283"/>
                    <a:pt x="211954" y="504187"/>
                    <a:pt x="218388" y="491320"/>
                  </a:cubicBezTo>
                  <a:cubicBezTo>
                    <a:pt x="225724" y="476649"/>
                    <a:pt x="236585" y="464024"/>
                    <a:pt x="245684" y="450376"/>
                  </a:cubicBezTo>
                  <a:cubicBezTo>
                    <a:pt x="250233" y="436728"/>
                    <a:pt x="250121" y="420485"/>
                    <a:pt x="259331" y="409433"/>
                  </a:cubicBezTo>
                  <a:cubicBezTo>
                    <a:pt x="291109" y="371299"/>
                    <a:pt x="314050" y="368447"/>
                    <a:pt x="354866" y="354842"/>
                  </a:cubicBezTo>
                  <a:cubicBezTo>
                    <a:pt x="382161" y="363940"/>
                    <a:pt x="408839" y="375159"/>
                    <a:pt x="436752" y="382137"/>
                  </a:cubicBezTo>
                  <a:cubicBezTo>
                    <a:pt x="454949" y="386686"/>
                    <a:pt x="473377" y="390395"/>
                    <a:pt x="491343" y="395785"/>
                  </a:cubicBezTo>
                  <a:cubicBezTo>
                    <a:pt x="518902" y="404053"/>
                    <a:pt x="573230" y="423081"/>
                    <a:pt x="573230" y="423081"/>
                  </a:cubicBezTo>
                  <a:cubicBezTo>
                    <a:pt x="568681" y="354842"/>
                    <a:pt x="567135" y="286336"/>
                    <a:pt x="559582" y="218364"/>
                  </a:cubicBezTo>
                  <a:cubicBezTo>
                    <a:pt x="557993" y="204066"/>
                    <a:pt x="556106" y="187593"/>
                    <a:pt x="545934" y="177421"/>
                  </a:cubicBezTo>
                  <a:cubicBezTo>
                    <a:pt x="535762" y="167249"/>
                    <a:pt x="519210" y="165960"/>
                    <a:pt x="504991" y="163773"/>
                  </a:cubicBezTo>
                  <a:cubicBezTo>
                    <a:pt x="459803" y="156821"/>
                    <a:pt x="414006" y="154675"/>
                    <a:pt x="368514" y="150126"/>
                  </a:cubicBezTo>
                  <a:cubicBezTo>
                    <a:pt x="303630" y="106870"/>
                    <a:pt x="332758" y="138392"/>
                    <a:pt x="300275" y="40943"/>
                  </a:cubicBezTo>
                  <a:lnTo>
                    <a:pt x="286627" y="0"/>
                  </a:lnTo>
                  <a:cubicBezTo>
                    <a:pt x="282078" y="13648"/>
                    <a:pt x="275552" y="26789"/>
                    <a:pt x="272979" y="40943"/>
                  </a:cubicBezTo>
                  <a:cubicBezTo>
                    <a:pt x="266418" y="77029"/>
                    <a:pt x="274227" y="116610"/>
                    <a:pt x="259331" y="150126"/>
                  </a:cubicBezTo>
                  <a:cubicBezTo>
                    <a:pt x="253488" y="163272"/>
                    <a:pt x="232036" y="159224"/>
                    <a:pt x="218388" y="163773"/>
                  </a:cubicBezTo>
                  <a:cubicBezTo>
                    <a:pt x="204740" y="172872"/>
                    <a:pt x="192521" y="184608"/>
                    <a:pt x="177445" y="191069"/>
                  </a:cubicBezTo>
                  <a:cubicBezTo>
                    <a:pt x="160205" y="198458"/>
                    <a:pt x="138461" y="194312"/>
                    <a:pt x="122854" y="204717"/>
                  </a:cubicBezTo>
                  <a:cubicBezTo>
                    <a:pt x="109206" y="213815"/>
                    <a:pt x="106059" y="233059"/>
                    <a:pt x="95558" y="245660"/>
                  </a:cubicBezTo>
                  <a:cubicBezTo>
                    <a:pt x="7988" y="350743"/>
                    <a:pt x="95090" y="225892"/>
                    <a:pt x="27319" y="327546"/>
                  </a:cubicBezTo>
                  <a:cubicBezTo>
                    <a:pt x="-3474" y="419928"/>
                    <a:pt x="-8541" y="386279"/>
                    <a:pt x="13672" y="464024"/>
                  </a:cubicBezTo>
                  <a:cubicBezTo>
                    <a:pt x="17624" y="477856"/>
                    <a:pt x="18332" y="493734"/>
                    <a:pt x="27319" y="504967"/>
                  </a:cubicBezTo>
                  <a:cubicBezTo>
                    <a:pt x="37566" y="517775"/>
                    <a:pt x="54615" y="523164"/>
                    <a:pt x="68263" y="532263"/>
                  </a:cubicBezTo>
                  <a:cubicBezTo>
                    <a:pt x="72812" y="577755"/>
                    <a:pt x="76862" y="623300"/>
                    <a:pt x="81911" y="668740"/>
                  </a:cubicBezTo>
                  <a:cubicBezTo>
                    <a:pt x="85961" y="705193"/>
                    <a:pt x="72646" y="749283"/>
                    <a:pt x="95558" y="777923"/>
                  </a:cubicBezTo>
                  <a:cubicBezTo>
                    <a:pt x="107615" y="792995"/>
                    <a:pt x="124146" y="751807"/>
                    <a:pt x="136502" y="736979"/>
                  </a:cubicBezTo>
                  <a:cubicBezTo>
                    <a:pt x="193368" y="668739"/>
                    <a:pt x="129676" y="718784"/>
                    <a:pt x="204740" y="668740"/>
                  </a:cubicBezTo>
                  <a:cubicBezTo>
                    <a:pt x="213839" y="641445"/>
                    <a:pt x="227306" y="615234"/>
                    <a:pt x="232036" y="586854"/>
                  </a:cubicBezTo>
                  <a:cubicBezTo>
                    <a:pt x="236585" y="559558"/>
                    <a:pt x="238082" y="531575"/>
                    <a:pt x="245684" y="504967"/>
                  </a:cubicBezTo>
                  <a:cubicBezTo>
                    <a:pt x="247451" y="498781"/>
                    <a:pt x="254782" y="495869"/>
                    <a:pt x="259331" y="491320"/>
                  </a:cubicBezTo>
                </a:path>
              </a:pathLst>
            </a:custGeom>
            <a:solidFill>
              <a:schemeClr val="tx2">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Forma libre 41"/>
            <p:cNvSpPr/>
            <p:nvPr/>
          </p:nvSpPr>
          <p:spPr>
            <a:xfrm>
              <a:off x="5544636" y="4098136"/>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Forma libre 42"/>
            <p:cNvSpPr/>
            <p:nvPr/>
          </p:nvSpPr>
          <p:spPr>
            <a:xfrm>
              <a:off x="5544636" y="3988954"/>
              <a:ext cx="14342" cy="150126"/>
            </a:xfrm>
            <a:custGeom>
              <a:avLst/>
              <a:gdLst>
                <a:gd name="connsiteX0" fmla="*/ 0 w 14342"/>
                <a:gd name="connsiteY0" fmla="*/ 0 h 150126"/>
                <a:gd name="connsiteX1" fmla="*/ 13647 w 14342"/>
                <a:gd name="connsiteY1" fmla="*/ 150126 h 150126"/>
              </a:gdLst>
              <a:ahLst/>
              <a:cxnLst>
                <a:cxn ang="0">
                  <a:pos x="connsiteX0" y="connsiteY0"/>
                </a:cxn>
                <a:cxn ang="0">
                  <a:pos x="connsiteX1" y="connsiteY1"/>
                </a:cxn>
              </a:cxnLst>
              <a:rect l="l" t="t" r="r" b="b"/>
              <a:pathLst>
                <a:path w="14342" h="150126">
                  <a:moveTo>
                    <a:pt x="0" y="0"/>
                  </a:moveTo>
                  <a:cubicBezTo>
                    <a:pt x="19000" y="95005"/>
                    <a:pt x="13647" y="45042"/>
                    <a:pt x="13647" y="15012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Forma libre 43"/>
            <p:cNvSpPr/>
            <p:nvPr/>
          </p:nvSpPr>
          <p:spPr>
            <a:xfrm>
              <a:off x="5449101" y="4057193"/>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Explosión 1 44"/>
            <p:cNvSpPr/>
            <p:nvPr/>
          </p:nvSpPr>
          <p:spPr>
            <a:xfrm>
              <a:off x="5421658" y="3923780"/>
              <a:ext cx="274640" cy="345963"/>
            </a:xfrm>
            <a:prstGeom prst="irregularSeal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ángulo redondeado 45"/>
            <p:cNvSpPr/>
            <p:nvPr/>
          </p:nvSpPr>
          <p:spPr>
            <a:xfrm>
              <a:off x="6046234" y="5122080"/>
              <a:ext cx="157713" cy="661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Elipse 46"/>
            <p:cNvSpPr/>
            <p:nvPr/>
          </p:nvSpPr>
          <p:spPr>
            <a:xfrm>
              <a:off x="6063866" y="4726644"/>
              <a:ext cx="288032" cy="27627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48" name="Conector recto de flecha 47"/>
            <p:cNvCxnSpPr/>
            <p:nvPr/>
          </p:nvCxnSpPr>
          <p:spPr>
            <a:xfrm flipH="1" flipV="1">
              <a:off x="5244361" y="4970637"/>
              <a:ext cx="384967" cy="0"/>
            </a:xfrm>
            <a:prstGeom prst="straightConnector1">
              <a:avLst/>
            </a:prstGeom>
            <a:ln w="381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9" name="CuadroTexto 48"/>
          <p:cNvSpPr txBox="1"/>
          <p:nvPr/>
        </p:nvSpPr>
        <p:spPr>
          <a:xfrm>
            <a:off x="7260053" y="1502270"/>
            <a:ext cx="886912" cy="646331"/>
          </a:xfrm>
          <a:prstGeom prst="rect">
            <a:avLst/>
          </a:prstGeom>
          <a:noFill/>
        </p:spPr>
        <p:txBody>
          <a:bodyPr wrap="square" rtlCol="0">
            <a:spAutoFit/>
          </a:bodyPr>
          <a:lstStyle/>
          <a:p>
            <a:r>
              <a:rPr lang="es-ES" sz="3600" i="1" dirty="0" err="1"/>
              <a:t>v</a:t>
            </a:r>
            <a:r>
              <a:rPr lang="es-ES" sz="3600" baseline="-25000" dirty="0" err="1"/>
              <a:t>p+e</a:t>
            </a:r>
            <a:endParaRPr lang="es-ES" sz="3600" baseline="-25000" dirty="0"/>
          </a:p>
        </p:txBody>
      </p:sp>
      <p:sp>
        <p:nvSpPr>
          <p:cNvPr id="51" name="CuadroTexto 50"/>
          <p:cNvSpPr txBox="1"/>
          <p:nvPr/>
        </p:nvSpPr>
        <p:spPr>
          <a:xfrm>
            <a:off x="2668494" y="496654"/>
            <a:ext cx="1297603" cy="588937"/>
          </a:xfrm>
          <a:prstGeom prst="rect">
            <a:avLst/>
          </a:prstGeom>
          <a:solidFill>
            <a:srgbClr val="FFFF99"/>
          </a:solidFill>
        </p:spPr>
        <p:txBody>
          <a:bodyPr wrap="square" rtlCol="0">
            <a:spAutoFit/>
          </a:bodyPr>
          <a:lstStyle/>
          <a:p>
            <a:r>
              <a:rPr lang="es-ES" sz="3200" dirty="0"/>
              <a:t>Antes</a:t>
            </a:r>
          </a:p>
        </p:txBody>
      </p:sp>
      <p:sp>
        <p:nvSpPr>
          <p:cNvPr id="52" name="CuadroTexto 51"/>
          <p:cNvSpPr txBox="1"/>
          <p:nvPr/>
        </p:nvSpPr>
        <p:spPr>
          <a:xfrm>
            <a:off x="6527526" y="489718"/>
            <a:ext cx="1679011" cy="584775"/>
          </a:xfrm>
          <a:prstGeom prst="rect">
            <a:avLst/>
          </a:prstGeom>
          <a:solidFill>
            <a:srgbClr val="FFFF99"/>
          </a:solidFill>
        </p:spPr>
        <p:txBody>
          <a:bodyPr wrap="square" rtlCol="0">
            <a:spAutoFit/>
          </a:bodyPr>
          <a:lstStyle>
            <a:defPPr>
              <a:defRPr lang="es-ES"/>
            </a:defPPr>
            <a:lvl1pPr>
              <a:defRPr sz="3200"/>
            </a:lvl1pPr>
          </a:lstStyle>
          <a:p>
            <a:r>
              <a:rPr lang="es-ES" dirty="0"/>
              <a:t>Después</a:t>
            </a:r>
          </a:p>
        </p:txBody>
      </p:sp>
      <p:graphicFrame>
        <p:nvGraphicFramePr>
          <p:cNvPr id="55" name="Object 4" descr="Pergamino"/>
          <p:cNvGraphicFramePr>
            <a:graphicFrameLocks noChangeAspect="1"/>
          </p:cNvGraphicFramePr>
          <p:nvPr>
            <p:extLst>
              <p:ext uri="{D42A27DB-BD31-4B8C-83A1-F6EECF244321}">
                <p14:modId xmlns:p14="http://schemas.microsoft.com/office/powerpoint/2010/main" val="2600778672"/>
              </p:ext>
            </p:extLst>
          </p:nvPr>
        </p:nvGraphicFramePr>
        <p:xfrm>
          <a:off x="574675" y="3965575"/>
          <a:ext cx="11087100" cy="2573338"/>
        </p:xfrm>
        <a:graphic>
          <a:graphicData uri="http://schemas.openxmlformats.org/presentationml/2006/ole">
            <mc:AlternateContent xmlns:mc="http://schemas.openxmlformats.org/markup-compatibility/2006">
              <mc:Choice xmlns:v="urn:schemas-microsoft-com:vml" Requires="v">
                <p:oleObj spid="_x0000_s495671" name="Ecuación" r:id="rId3" imgW="3657600" imgH="977760" progId="Equation.3">
                  <p:embed/>
                </p:oleObj>
              </mc:Choice>
              <mc:Fallback>
                <p:oleObj name="Ecuación" r:id="rId3" imgW="3657600" imgH="977760" progId="Equation.3">
                  <p:embed/>
                  <p:pic>
                    <p:nvPicPr>
                      <p:cNvPr id="0" name=""/>
                      <p:cNvPicPr>
                        <a:picLocks noChangeAspect="1" noChangeArrowheads="1"/>
                      </p:cNvPicPr>
                      <p:nvPr/>
                    </p:nvPicPr>
                    <p:blipFill>
                      <a:blip r:embed="rId4"/>
                      <a:srcRect/>
                      <a:stretch>
                        <a:fillRect/>
                      </a:stretch>
                    </p:blipFill>
                    <p:spPr bwMode="auto">
                      <a:xfrm>
                        <a:off x="574675" y="3965575"/>
                        <a:ext cx="11087100" cy="2573338"/>
                      </a:xfrm>
                      <a:prstGeom prst="rect">
                        <a:avLst/>
                      </a:prstGeom>
                      <a:blipFill dpi="0" rotWithShape="0">
                        <a:blip r:embed="rId5"/>
                        <a:srcRect/>
                        <a:tile tx="0" ty="0" sx="100000" sy="100000" flip="none" algn="tl"/>
                      </a:blipFill>
                      <a:ln w="38100">
                        <a:solidFill>
                          <a:srgbClr val="000000"/>
                        </a:solidFill>
                        <a:miter lim="800000"/>
                        <a:headEnd/>
                        <a:tailEnd/>
                      </a:ln>
                    </p:spPr>
                  </p:pic>
                </p:oleObj>
              </mc:Fallback>
            </mc:AlternateContent>
          </a:graphicData>
        </a:graphic>
      </p:graphicFrame>
      <p:sp>
        <p:nvSpPr>
          <p:cNvPr id="59" name="Flecha abajo 58"/>
          <p:cNvSpPr/>
          <p:nvPr/>
        </p:nvSpPr>
        <p:spPr>
          <a:xfrm rot="1360259">
            <a:off x="2865318" y="1138818"/>
            <a:ext cx="366437" cy="25771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Forma libre 59"/>
          <p:cNvSpPr/>
          <p:nvPr/>
        </p:nvSpPr>
        <p:spPr>
          <a:xfrm>
            <a:off x="1883116" y="3772839"/>
            <a:ext cx="1523343" cy="928261"/>
          </a:xfrm>
          <a:custGeom>
            <a:avLst/>
            <a:gdLst>
              <a:gd name="connsiteX0" fmla="*/ 191069 w 1542197"/>
              <a:gd name="connsiteY0" fmla="*/ 81886 h 1146411"/>
              <a:gd name="connsiteX1" fmla="*/ 109182 w 1542197"/>
              <a:gd name="connsiteY1" fmla="*/ 204716 h 1146411"/>
              <a:gd name="connsiteX2" fmla="*/ 54591 w 1542197"/>
              <a:gd name="connsiteY2" fmla="*/ 368489 h 1146411"/>
              <a:gd name="connsiteX3" fmla="*/ 27296 w 1542197"/>
              <a:gd name="connsiteY3" fmla="*/ 450376 h 1146411"/>
              <a:gd name="connsiteX4" fmla="*/ 13648 w 1542197"/>
              <a:gd name="connsiteY4" fmla="*/ 491319 h 1146411"/>
              <a:gd name="connsiteX5" fmla="*/ 0 w 1542197"/>
              <a:gd name="connsiteY5" fmla="*/ 586853 h 1146411"/>
              <a:gd name="connsiteX6" fmla="*/ 13648 w 1542197"/>
              <a:gd name="connsiteY6" fmla="*/ 750626 h 1146411"/>
              <a:gd name="connsiteX7" fmla="*/ 54591 w 1542197"/>
              <a:gd name="connsiteY7" fmla="*/ 846161 h 1146411"/>
              <a:gd name="connsiteX8" fmla="*/ 109182 w 1542197"/>
              <a:gd name="connsiteY8" fmla="*/ 928047 h 1146411"/>
              <a:gd name="connsiteX9" fmla="*/ 136478 w 1542197"/>
              <a:gd name="connsiteY9" fmla="*/ 968991 h 1146411"/>
              <a:gd name="connsiteX10" fmla="*/ 163773 w 1542197"/>
              <a:gd name="connsiteY10" fmla="*/ 1009934 h 1146411"/>
              <a:gd name="connsiteX11" fmla="*/ 204717 w 1542197"/>
              <a:gd name="connsiteY11" fmla="*/ 1050877 h 1146411"/>
              <a:gd name="connsiteX12" fmla="*/ 245660 w 1542197"/>
              <a:gd name="connsiteY12" fmla="*/ 1078173 h 1146411"/>
              <a:gd name="connsiteX13" fmla="*/ 300251 w 1542197"/>
              <a:gd name="connsiteY13" fmla="*/ 1091820 h 1146411"/>
              <a:gd name="connsiteX14" fmla="*/ 354842 w 1542197"/>
              <a:gd name="connsiteY14" fmla="*/ 1119116 h 1146411"/>
              <a:gd name="connsiteX15" fmla="*/ 464024 w 1542197"/>
              <a:gd name="connsiteY15" fmla="*/ 1146411 h 1146411"/>
              <a:gd name="connsiteX16" fmla="*/ 1023582 w 1542197"/>
              <a:gd name="connsiteY16" fmla="*/ 1132764 h 1146411"/>
              <a:gd name="connsiteX17" fmla="*/ 1105469 w 1542197"/>
              <a:gd name="connsiteY17" fmla="*/ 1091820 h 1146411"/>
              <a:gd name="connsiteX18" fmla="*/ 1173708 w 1542197"/>
              <a:gd name="connsiteY18" fmla="*/ 1064525 h 1146411"/>
              <a:gd name="connsiteX19" fmla="*/ 1269242 w 1542197"/>
              <a:gd name="connsiteY19" fmla="*/ 996286 h 1146411"/>
              <a:gd name="connsiteX20" fmla="*/ 1310185 w 1542197"/>
              <a:gd name="connsiteY20" fmla="*/ 968991 h 1146411"/>
              <a:gd name="connsiteX21" fmla="*/ 1392072 w 1542197"/>
              <a:gd name="connsiteY21" fmla="*/ 873456 h 1146411"/>
              <a:gd name="connsiteX22" fmla="*/ 1419368 w 1542197"/>
              <a:gd name="connsiteY22" fmla="*/ 832513 h 1146411"/>
              <a:gd name="connsiteX23" fmla="*/ 1473959 w 1542197"/>
              <a:gd name="connsiteY23" fmla="*/ 723331 h 1146411"/>
              <a:gd name="connsiteX24" fmla="*/ 1501254 w 1542197"/>
              <a:gd name="connsiteY24" fmla="*/ 682388 h 1146411"/>
              <a:gd name="connsiteX25" fmla="*/ 1542197 w 1542197"/>
              <a:gd name="connsiteY25" fmla="*/ 545910 h 1146411"/>
              <a:gd name="connsiteX26" fmla="*/ 1514902 w 1542197"/>
              <a:gd name="connsiteY26" fmla="*/ 300250 h 1146411"/>
              <a:gd name="connsiteX27" fmla="*/ 1446663 w 1542197"/>
              <a:gd name="connsiteY27" fmla="*/ 218364 h 1146411"/>
              <a:gd name="connsiteX28" fmla="*/ 1405720 w 1542197"/>
              <a:gd name="connsiteY28" fmla="*/ 136477 h 1146411"/>
              <a:gd name="connsiteX29" fmla="*/ 1351129 w 1542197"/>
              <a:gd name="connsiteY29" fmla="*/ 109182 h 1146411"/>
              <a:gd name="connsiteX30" fmla="*/ 1269242 w 1542197"/>
              <a:gd name="connsiteY30" fmla="*/ 54591 h 1146411"/>
              <a:gd name="connsiteX31" fmla="*/ 1187356 w 1542197"/>
              <a:gd name="connsiteY31" fmla="*/ 40943 h 1146411"/>
              <a:gd name="connsiteX32" fmla="*/ 1146412 w 1542197"/>
              <a:gd name="connsiteY32" fmla="*/ 27295 h 1146411"/>
              <a:gd name="connsiteX33" fmla="*/ 1037230 w 1542197"/>
              <a:gd name="connsiteY33" fmla="*/ 0 h 1146411"/>
              <a:gd name="connsiteX34" fmla="*/ 545911 w 1542197"/>
              <a:gd name="connsiteY34" fmla="*/ 13647 h 1146411"/>
              <a:gd name="connsiteX35" fmla="*/ 436729 w 1542197"/>
              <a:gd name="connsiteY35" fmla="*/ 54591 h 1146411"/>
              <a:gd name="connsiteX36" fmla="*/ 354842 w 1542197"/>
              <a:gd name="connsiteY36" fmla="*/ 81886 h 1146411"/>
              <a:gd name="connsiteX37" fmla="*/ 286603 w 1542197"/>
              <a:gd name="connsiteY37" fmla="*/ 150125 h 1146411"/>
              <a:gd name="connsiteX38" fmla="*/ 259308 w 1542197"/>
              <a:gd name="connsiteY38" fmla="*/ 191068 h 1146411"/>
              <a:gd name="connsiteX39" fmla="*/ 204717 w 1542197"/>
              <a:gd name="connsiteY39" fmla="*/ 204716 h 1146411"/>
              <a:gd name="connsiteX40" fmla="*/ 150126 w 1542197"/>
              <a:gd name="connsiteY40" fmla="*/ 232011 h 1146411"/>
              <a:gd name="connsiteX41" fmla="*/ 122830 w 1542197"/>
              <a:gd name="connsiteY41" fmla="*/ 272955 h 1146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42197" h="1146411">
                <a:moveTo>
                  <a:pt x="191069" y="81886"/>
                </a:moveTo>
                <a:cubicBezTo>
                  <a:pt x="163773" y="122829"/>
                  <a:pt x="124743" y="158033"/>
                  <a:pt x="109182" y="204716"/>
                </a:cubicBezTo>
                <a:lnTo>
                  <a:pt x="54591" y="368489"/>
                </a:lnTo>
                <a:lnTo>
                  <a:pt x="27296" y="450376"/>
                </a:lnTo>
                <a:lnTo>
                  <a:pt x="13648" y="491319"/>
                </a:lnTo>
                <a:cubicBezTo>
                  <a:pt x="9099" y="523164"/>
                  <a:pt x="0" y="554685"/>
                  <a:pt x="0" y="586853"/>
                </a:cubicBezTo>
                <a:cubicBezTo>
                  <a:pt x="0" y="641633"/>
                  <a:pt x="6408" y="696326"/>
                  <a:pt x="13648" y="750626"/>
                </a:cubicBezTo>
                <a:cubicBezTo>
                  <a:pt x="16875" y="774829"/>
                  <a:pt x="44698" y="829672"/>
                  <a:pt x="54591" y="846161"/>
                </a:cubicBezTo>
                <a:cubicBezTo>
                  <a:pt x="71469" y="874291"/>
                  <a:pt x="90985" y="900752"/>
                  <a:pt x="109182" y="928047"/>
                </a:cubicBezTo>
                <a:lnTo>
                  <a:pt x="136478" y="968991"/>
                </a:lnTo>
                <a:cubicBezTo>
                  <a:pt x="145576" y="982639"/>
                  <a:pt x="152175" y="998336"/>
                  <a:pt x="163773" y="1009934"/>
                </a:cubicBezTo>
                <a:cubicBezTo>
                  <a:pt x="177421" y="1023582"/>
                  <a:pt x="189890" y="1038521"/>
                  <a:pt x="204717" y="1050877"/>
                </a:cubicBezTo>
                <a:cubicBezTo>
                  <a:pt x="217318" y="1061378"/>
                  <a:pt x="230584" y="1071712"/>
                  <a:pt x="245660" y="1078173"/>
                </a:cubicBezTo>
                <a:cubicBezTo>
                  <a:pt x="262900" y="1085562"/>
                  <a:pt x="282054" y="1087271"/>
                  <a:pt x="300251" y="1091820"/>
                </a:cubicBezTo>
                <a:cubicBezTo>
                  <a:pt x="318448" y="1100919"/>
                  <a:pt x="336142" y="1111102"/>
                  <a:pt x="354842" y="1119116"/>
                </a:cubicBezTo>
                <a:cubicBezTo>
                  <a:pt x="391565" y="1134855"/>
                  <a:pt x="423968" y="1138400"/>
                  <a:pt x="464024" y="1146411"/>
                </a:cubicBezTo>
                <a:cubicBezTo>
                  <a:pt x="650543" y="1141862"/>
                  <a:pt x="837200" y="1141236"/>
                  <a:pt x="1023582" y="1132764"/>
                </a:cubicBezTo>
                <a:cubicBezTo>
                  <a:pt x="1061319" y="1131049"/>
                  <a:pt x="1073955" y="1107577"/>
                  <a:pt x="1105469" y="1091820"/>
                </a:cubicBezTo>
                <a:cubicBezTo>
                  <a:pt x="1127381" y="1080864"/>
                  <a:pt x="1151796" y="1075481"/>
                  <a:pt x="1173708" y="1064525"/>
                </a:cubicBezTo>
                <a:cubicBezTo>
                  <a:pt x="1195145" y="1053806"/>
                  <a:pt x="1254824" y="1006584"/>
                  <a:pt x="1269242" y="996286"/>
                </a:cubicBezTo>
                <a:cubicBezTo>
                  <a:pt x="1282589" y="986752"/>
                  <a:pt x="1297584" y="979492"/>
                  <a:pt x="1310185" y="968991"/>
                </a:cubicBezTo>
                <a:cubicBezTo>
                  <a:pt x="1345198" y="939814"/>
                  <a:pt x="1365493" y="910666"/>
                  <a:pt x="1392072" y="873456"/>
                </a:cubicBezTo>
                <a:cubicBezTo>
                  <a:pt x="1401606" y="860109"/>
                  <a:pt x="1411514" y="846913"/>
                  <a:pt x="1419368" y="832513"/>
                </a:cubicBezTo>
                <a:cubicBezTo>
                  <a:pt x="1438852" y="796792"/>
                  <a:pt x="1451389" y="757187"/>
                  <a:pt x="1473959" y="723331"/>
                </a:cubicBezTo>
                <a:cubicBezTo>
                  <a:pt x="1483057" y="709683"/>
                  <a:pt x="1494592" y="697377"/>
                  <a:pt x="1501254" y="682388"/>
                </a:cubicBezTo>
                <a:cubicBezTo>
                  <a:pt x="1520244" y="639661"/>
                  <a:pt x="1530854" y="591285"/>
                  <a:pt x="1542197" y="545910"/>
                </a:cubicBezTo>
                <a:cubicBezTo>
                  <a:pt x="1541381" y="534483"/>
                  <a:pt x="1539875" y="358519"/>
                  <a:pt x="1514902" y="300250"/>
                </a:cubicBezTo>
                <a:cubicBezTo>
                  <a:pt x="1500652" y="267000"/>
                  <a:pt x="1471256" y="242957"/>
                  <a:pt x="1446663" y="218364"/>
                </a:cubicBezTo>
                <a:cubicBezTo>
                  <a:pt x="1437348" y="190419"/>
                  <a:pt x="1430141" y="156828"/>
                  <a:pt x="1405720" y="136477"/>
                </a:cubicBezTo>
                <a:cubicBezTo>
                  <a:pt x="1390091" y="123453"/>
                  <a:pt x="1368575" y="119649"/>
                  <a:pt x="1351129" y="109182"/>
                </a:cubicBezTo>
                <a:cubicBezTo>
                  <a:pt x="1322999" y="92304"/>
                  <a:pt x="1301601" y="59984"/>
                  <a:pt x="1269242" y="54591"/>
                </a:cubicBezTo>
                <a:cubicBezTo>
                  <a:pt x="1241947" y="50042"/>
                  <a:pt x="1214369" y="46946"/>
                  <a:pt x="1187356" y="40943"/>
                </a:cubicBezTo>
                <a:cubicBezTo>
                  <a:pt x="1173312" y="37822"/>
                  <a:pt x="1160291" y="31080"/>
                  <a:pt x="1146412" y="27295"/>
                </a:cubicBezTo>
                <a:cubicBezTo>
                  <a:pt x="1110220" y="17425"/>
                  <a:pt x="1037230" y="0"/>
                  <a:pt x="1037230" y="0"/>
                </a:cubicBezTo>
                <a:cubicBezTo>
                  <a:pt x="873457" y="4549"/>
                  <a:pt x="709553" y="5665"/>
                  <a:pt x="545911" y="13647"/>
                </a:cubicBezTo>
                <a:cubicBezTo>
                  <a:pt x="445962" y="18522"/>
                  <a:pt x="508022" y="22905"/>
                  <a:pt x="436729" y="54591"/>
                </a:cubicBezTo>
                <a:cubicBezTo>
                  <a:pt x="410437" y="66276"/>
                  <a:pt x="354842" y="81886"/>
                  <a:pt x="354842" y="81886"/>
                </a:cubicBezTo>
                <a:cubicBezTo>
                  <a:pt x="282056" y="191066"/>
                  <a:pt x="377588" y="59140"/>
                  <a:pt x="286603" y="150125"/>
                </a:cubicBezTo>
                <a:cubicBezTo>
                  <a:pt x="275005" y="161723"/>
                  <a:pt x="272956" y="181970"/>
                  <a:pt x="259308" y="191068"/>
                </a:cubicBezTo>
                <a:cubicBezTo>
                  <a:pt x="243701" y="201473"/>
                  <a:pt x="222280" y="198130"/>
                  <a:pt x="204717" y="204716"/>
                </a:cubicBezTo>
                <a:cubicBezTo>
                  <a:pt x="185668" y="211859"/>
                  <a:pt x="168323" y="222913"/>
                  <a:pt x="150126" y="232011"/>
                </a:cubicBezTo>
                <a:lnTo>
                  <a:pt x="122830" y="27295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Flecha abajo 60"/>
          <p:cNvSpPr/>
          <p:nvPr/>
        </p:nvSpPr>
        <p:spPr>
          <a:xfrm rot="1173963">
            <a:off x="6488629" y="1150937"/>
            <a:ext cx="366437" cy="28432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 name="Forma libre 61"/>
          <p:cNvSpPr/>
          <p:nvPr/>
        </p:nvSpPr>
        <p:spPr>
          <a:xfrm>
            <a:off x="3738795" y="3823381"/>
            <a:ext cx="3244341" cy="1132764"/>
          </a:xfrm>
          <a:custGeom>
            <a:avLst/>
            <a:gdLst>
              <a:gd name="connsiteX0" fmla="*/ 0 w 3244341"/>
              <a:gd name="connsiteY0" fmla="*/ 0 h 1132764"/>
              <a:gd name="connsiteX1" fmla="*/ 0 w 3244341"/>
              <a:gd name="connsiteY1" fmla="*/ 218364 h 1132764"/>
              <a:gd name="connsiteX2" fmla="*/ 13648 w 3244341"/>
              <a:gd name="connsiteY2" fmla="*/ 573206 h 1132764"/>
              <a:gd name="connsiteX3" fmla="*/ 81886 w 3244341"/>
              <a:gd name="connsiteY3" fmla="*/ 668740 h 1132764"/>
              <a:gd name="connsiteX4" fmla="*/ 191069 w 3244341"/>
              <a:gd name="connsiteY4" fmla="*/ 791570 h 1132764"/>
              <a:gd name="connsiteX5" fmla="*/ 300251 w 3244341"/>
              <a:gd name="connsiteY5" fmla="*/ 859809 h 1132764"/>
              <a:gd name="connsiteX6" fmla="*/ 341194 w 3244341"/>
              <a:gd name="connsiteY6" fmla="*/ 887104 h 1132764"/>
              <a:gd name="connsiteX7" fmla="*/ 382137 w 3244341"/>
              <a:gd name="connsiteY7" fmla="*/ 900752 h 1132764"/>
              <a:gd name="connsiteX8" fmla="*/ 423080 w 3244341"/>
              <a:gd name="connsiteY8" fmla="*/ 941695 h 1132764"/>
              <a:gd name="connsiteX9" fmla="*/ 532263 w 3244341"/>
              <a:gd name="connsiteY9" fmla="*/ 982638 h 1132764"/>
              <a:gd name="connsiteX10" fmla="*/ 641445 w 3244341"/>
              <a:gd name="connsiteY10" fmla="*/ 1037229 h 1132764"/>
              <a:gd name="connsiteX11" fmla="*/ 805218 w 3244341"/>
              <a:gd name="connsiteY11" fmla="*/ 1091820 h 1132764"/>
              <a:gd name="connsiteX12" fmla="*/ 873457 w 3244341"/>
              <a:gd name="connsiteY12" fmla="*/ 1105468 h 1132764"/>
              <a:gd name="connsiteX13" fmla="*/ 1050877 w 3244341"/>
              <a:gd name="connsiteY13" fmla="*/ 1132764 h 1132764"/>
              <a:gd name="connsiteX14" fmla="*/ 2811439 w 3244341"/>
              <a:gd name="connsiteY14" fmla="*/ 1105468 h 1132764"/>
              <a:gd name="connsiteX15" fmla="*/ 2906973 w 3244341"/>
              <a:gd name="connsiteY15" fmla="*/ 1091820 h 1132764"/>
              <a:gd name="connsiteX16" fmla="*/ 3043451 w 3244341"/>
              <a:gd name="connsiteY16" fmla="*/ 1023582 h 1132764"/>
              <a:gd name="connsiteX17" fmla="*/ 3098042 w 3244341"/>
              <a:gd name="connsiteY17" fmla="*/ 996286 h 1132764"/>
              <a:gd name="connsiteX18" fmla="*/ 3138985 w 3244341"/>
              <a:gd name="connsiteY18" fmla="*/ 982638 h 1132764"/>
              <a:gd name="connsiteX19" fmla="*/ 3152633 w 3244341"/>
              <a:gd name="connsiteY19" fmla="*/ 941695 h 1132764"/>
              <a:gd name="connsiteX20" fmla="*/ 3193576 w 3244341"/>
              <a:gd name="connsiteY20" fmla="*/ 900752 h 1132764"/>
              <a:gd name="connsiteX21" fmla="*/ 3220872 w 3244341"/>
              <a:gd name="connsiteY21" fmla="*/ 859809 h 1132764"/>
              <a:gd name="connsiteX22" fmla="*/ 3220872 w 3244341"/>
              <a:gd name="connsiteY22" fmla="*/ 559558 h 1132764"/>
              <a:gd name="connsiteX23" fmla="*/ 3029803 w 3244341"/>
              <a:gd name="connsiteY23" fmla="*/ 409432 h 1132764"/>
              <a:gd name="connsiteX24" fmla="*/ 2879677 w 3244341"/>
              <a:gd name="connsiteY24" fmla="*/ 354841 h 1132764"/>
              <a:gd name="connsiteX25" fmla="*/ 2702257 w 3244341"/>
              <a:gd name="connsiteY25" fmla="*/ 300250 h 1132764"/>
              <a:gd name="connsiteX26" fmla="*/ 2647666 w 3244341"/>
              <a:gd name="connsiteY26" fmla="*/ 286603 h 1132764"/>
              <a:gd name="connsiteX27" fmla="*/ 2538483 w 3244341"/>
              <a:gd name="connsiteY27" fmla="*/ 272955 h 1132764"/>
              <a:gd name="connsiteX28" fmla="*/ 2374710 w 3244341"/>
              <a:gd name="connsiteY28" fmla="*/ 232012 h 1132764"/>
              <a:gd name="connsiteX29" fmla="*/ 2292824 w 3244341"/>
              <a:gd name="connsiteY29" fmla="*/ 204716 h 1132764"/>
              <a:gd name="connsiteX30" fmla="*/ 2251880 w 3244341"/>
              <a:gd name="connsiteY30" fmla="*/ 191068 h 1132764"/>
              <a:gd name="connsiteX31" fmla="*/ 2142698 w 3244341"/>
              <a:gd name="connsiteY31" fmla="*/ 163773 h 1132764"/>
              <a:gd name="connsiteX32" fmla="*/ 1992573 w 3244341"/>
              <a:gd name="connsiteY32" fmla="*/ 122829 h 1132764"/>
              <a:gd name="connsiteX33" fmla="*/ 1883391 w 3244341"/>
              <a:gd name="connsiteY33" fmla="*/ 109182 h 1132764"/>
              <a:gd name="connsiteX34" fmla="*/ 1842448 w 3244341"/>
              <a:gd name="connsiteY34" fmla="*/ 95534 h 1132764"/>
              <a:gd name="connsiteX35" fmla="*/ 1105469 w 3244341"/>
              <a:gd name="connsiteY35" fmla="*/ 95534 h 1132764"/>
              <a:gd name="connsiteX36" fmla="*/ 1050877 w 3244341"/>
              <a:gd name="connsiteY36" fmla="*/ 109182 h 1132764"/>
              <a:gd name="connsiteX37" fmla="*/ 1009934 w 3244341"/>
              <a:gd name="connsiteY37" fmla="*/ 122829 h 1132764"/>
              <a:gd name="connsiteX38" fmla="*/ 40943 w 3244341"/>
              <a:gd name="connsiteY38" fmla="*/ 122829 h 113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244341" h="1132764">
                <a:moveTo>
                  <a:pt x="0" y="0"/>
                </a:moveTo>
                <a:cubicBezTo>
                  <a:pt x="32905" y="230332"/>
                  <a:pt x="0" y="-56838"/>
                  <a:pt x="0" y="218364"/>
                </a:cubicBezTo>
                <a:cubicBezTo>
                  <a:pt x="0" y="336732"/>
                  <a:pt x="1870" y="455425"/>
                  <a:pt x="13648" y="573206"/>
                </a:cubicBezTo>
                <a:cubicBezTo>
                  <a:pt x="18138" y="618104"/>
                  <a:pt x="56380" y="638984"/>
                  <a:pt x="81886" y="668740"/>
                </a:cubicBezTo>
                <a:cubicBezTo>
                  <a:pt x="132772" y="728106"/>
                  <a:pt x="119982" y="736888"/>
                  <a:pt x="191069" y="791570"/>
                </a:cubicBezTo>
                <a:cubicBezTo>
                  <a:pt x="225086" y="817737"/>
                  <a:pt x="264541" y="836003"/>
                  <a:pt x="300251" y="859809"/>
                </a:cubicBezTo>
                <a:cubicBezTo>
                  <a:pt x="313899" y="868907"/>
                  <a:pt x="326523" y="879769"/>
                  <a:pt x="341194" y="887104"/>
                </a:cubicBezTo>
                <a:cubicBezTo>
                  <a:pt x="354061" y="893538"/>
                  <a:pt x="368489" y="896203"/>
                  <a:pt x="382137" y="900752"/>
                </a:cubicBezTo>
                <a:cubicBezTo>
                  <a:pt x="395785" y="914400"/>
                  <a:pt x="407374" y="930477"/>
                  <a:pt x="423080" y="941695"/>
                </a:cubicBezTo>
                <a:cubicBezTo>
                  <a:pt x="461511" y="969145"/>
                  <a:pt x="488301" y="971648"/>
                  <a:pt x="532263" y="982638"/>
                </a:cubicBezTo>
                <a:cubicBezTo>
                  <a:pt x="585209" y="1017936"/>
                  <a:pt x="570494" y="1012188"/>
                  <a:pt x="641445" y="1037229"/>
                </a:cubicBezTo>
                <a:cubicBezTo>
                  <a:pt x="695708" y="1056381"/>
                  <a:pt x="748792" y="1080535"/>
                  <a:pt x="805218" y="1091820"/>
                </a:cubicBezTo>
                <a:lnTo>
                  <a:pt x="873457" y="1105468"/>
                </a:lnTo>
                <a:cubicBezTo>
                  <a:pt x="942891" y="1118093"/>
                  <a:pt x="979310" y="1122540"/>
                  <a:pt x="1050877" y="1132764"/>
                </a:cubicBezTo>
                <a:lnTo>
                  <a:pt x="2811439" y="1105468"/>
                </a:lnTo>
                <a:cubicBezTo>
                  <a:pt x="2843599" y="1104759"/>
                  <a:pt x="2876639" y="1102526"/>
                  <a:pt x="2906973" y="1091820"/>
                </a:cubicBezTo>
                <a:cubicBezTo>
                  <a:pt x="2954936" y="1074892"/>
                  <a:pt x="2997958" y="1046328"/>
                  <a:pt x="3043451" y="1023582"/>
                </a:cubicBezTo>
                <a:cubicBezTo>
                  <a:pt x="3061648" y="1014484"/>
                  <a:pt x="3078741" y="1002720"/>
                  <a:pt x="3098042" y="996286"/>
                </a:cubicBezTo>
                <a:lnTo>
                  <a:pt x="3138985" y="982638"/>
                </a:lnTo>
                <a:cubicBezTo>
                  <a:pt x="3143534" y="968990"/>
                  <a:pt x="3144653" y="953665"/>
                  <a:pt x="3152633" y="941695"/>
                </a:cubicBezTo>
                <a:cubicBezTo>
                  <a:pt x="3163339" y="925636"/>
                  <a:pt x="3181220" y="915579"/>
                  <a:pt x="3193576" y="900752"/>
                </a:cubicBezTo>
                <a:cubicBezTo>
                  <a:pt x="3204077" y="888151"/>
                  <a:pt x="3211773" y="873457"/>
                  <a:pt x="3220872" y="859809"/>
                </a:cubicBezTo>
                <a:cubicBezTo>
                  <a:pt x="3242273" y="752799"/>
                  <a:pt x="3260724" y="690502"/>
                  <a:pt x="3220872" y="559558"/>
                </a:cubicBezTo>
                <a:cubicBezTo>
                  <a:pt x="3206455" y="512189"/>
                  <a:pt x="3062966" y="426013"/>
                  <a:pt x="3029803" y="409432"/>
                </a:cubicBezTo>
                <a:cubicBezTo>
                  <a:pt x="2937510" y="363286"/>
                  <a:pt x="3007926" y="394302"/>
                  <a:pt x="2879677" y="354841"/>
                </a:cubicBezTo>
                <a:cubicBezTo>
                  <a:pt x="2723069" y="306654"/>
                  <a:pt x="2875301" y="347444"/>
                  <a:pt x="2702257" y="300250"/>
                </a:cubicBezTo>
                <a:cubicBezTo>
                  <a:pt x="2684161" y="295315"/>
                  <a:pt x="2666168" y="289687"/>
                  <a:pt x="2647666" y="286603"/>
                </a:cubicBezTo>
                <a:cubicBezTo>
                  <a:pt x="2611487" y="280573"/>
                  <a:pt x="2574877" y="277504"/>
                  <a:pt x="2538483" y="272955"/>
                </a:cubicBezTo>
                <a:cubicBezTo>
                  <a:pt x="2430345" y="236908"/>
                  <a:pt x="2484977" y="250389"/>
                  <a:pt x="2374710" y="232012"/>
                </a:cubicBezTo>
                <a:lnTo>
                  <a:pt x="2292824" y="204716"/>
                </a:lnTo>
                <a:cubicBezTo>
                  <a:pt x="2279176" y="200167"/>
                  <a:pt x="2265837" y="194557"/>
                  <a:pt x="2251880" y="191068"/>
                </a:cubicBezTo>
                <a:cubicBezTo>
                  <a:pt x="2215486" y="181970"/>
                  <a:pt x="2178287" y="175636"/>
                  <a:pt x="2142698" y="163773"/>
                </a:cubicBezTo>
                <a:cubicBezTo>
                  <a:pt x="2094499" y="147706"/>
                  <a:pt x="2041827" y="128985"/>
                  <a:pt x="1992573" y="122829"/>
                </a:cubicBezTo>
                <a:lnTo>
                  <a:pt x="1883391" y="109182"/>
                </a:lnTo>
                <a:cubicBezTo>
                  <a:pt x="1869743" y="104633"/>
                  <a:pt x="1856491" y="98655"/>
                  <a:pt x="1842448" y="95534"/>
                </a:cubicBezTo>
                <a:cubicBezTo>
                  <a:pt x="1613083" y="44563"/>
                  <a:pt x="1251822" y="92485"/>
                  <a:pt x="1105469" y="95534"/>
                </a:cubicBezTo>
                <a:cubicBezTo>
                  <a:pt x="1087272" y="100083"/>
                  <a:pt x="1068913" y="104029"/>
                  <a:pt x="1050877" y="109182"/>
                </a:cubicBezTo>
                <a:cubicBezTo>
                  <a:pt x="1037045" y="113134"/>
                  <a:pt x="1024319" y="122635"/>
                  <a:pt x="1009934" y="122829"/>
                </a:cubicBezTo>
                <a:cubicBezTo>
                  <a:pt x="686966" y="127193"/>
                  <a:pt x="363940" y="122829"/>
                  <a:pt x="40943" y="12282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Forma libre 62"/>
          <p:cNvSpPr/>
          <p:nvPr/>
        </p:nvSpPr>
        <p:spPr>
          <a:xfrm>
            <a:off x="5695091" y="188976"/>
            <a:ext cx="616933" cy="3454976"/>
          </a:xfrm>
          <a:custGeom>
            <a:avLst/>
            <a:gdLst>
              <a:gd name="connsiteX0" fmla="*/ 0 w 409433"/>
              <a:gd name="connsiteY0" fmla="*/ 0 h 3480179"/>
              <a:gd name="connsiteX1" fmla="*/ 13648 w 409433"/>
              <a:gd name="connsiteY1" fmla="*/ 136478 h 3480179"/>
              <a:gd name="connsiteX2" fmla="*/ 27296 w 409433"/>
              <a:gd name="connsiteY2" fmla="*/ 177421 h 3480179"/>
              <a:gd name="connsiteX3" fmla="*/ 54591 w 409433"/>
              <a:gd name="connsiteY3" fmla="*/ 272955 h 3480179"/>
              <a:gd name="connsiteX4" fmla="*/ 68239 w 409433"/>
              <a:gd name="connsiteY4" fmla="*/ 368490 h 3480179"/>
              <a:gd name="connsiteX5" fmla="*/ 81887 w 409433"/>
              <a:gd name="connsiteY5" fmla="*/ 409433 h 3480179"/>
              <a:gd name="connsiteX6" fmla="*/ 95535 w 409433"/>
              <a:gd name="connsiteY6" fmla="*/ 477672 h 3480179"/>
              <a:gd name="connsiteX7" fmla="*/ 122830 w 409433"/>
              <a:gd name="connsiteY7" fmla="*/ 518615 h 3480179"/>
              <a:gd name="connsiteX8" fmla="*/ 136478 w 409433"/>
              <a:gd name="connsiteY8" fmla="*/ 600502 h 3480179"/>
              <a:gd name="connsiteX9" fmla="*/ 163773 w 409433"/>
              <a:gd name="connsiteY9" fmla="*/ 682388 h 3480179"/>
              <a:gd name="connsiteX10" fmla="*/ 177421 w 409433"/>
              <a:gd name="connsiteY10" fmla="*/ 736979 h 3480179"/>
              <a:gd name="connsiteX11" fmla="*/ 191069 w 409433"/>
              <a:gd name="connsiteY11" fmla="*/ 996287 h 3480179"/>
              <a:gd name="connsiteX12" fmla="*/ 218364 w 409433"/>
              <a:gd name="connsiteY12" fmla="*/ 1091821 h 3480179"/>
              <a:gd name="connsiteX13" fmla="*/ 245660 w 409433"/>
              <a:gd name="connsiteY13" fmla="*/ 1201003 h 3480179"/>
              <a:gd name="connsiteX14" fmla="*/ 272955 w 409433"/>
              <a:gd name="connsiteY14" fmla="*/ 1351128 h 3480179"/>
              <a:gd name="connsiteX15" fmla="*/ 300251 w 409433"/>
              <a:gd name="connsiteY15" fmla="*/ 1460311 h 3480179"/>
              <a:gd name="connsiteX16" fmla="*/ 313899 w 409433"/>
              <a:gd name="connsiteY16" fmla="*/ 1501254 h 3480179"/>
              <a:gd name="connsiteX17" fmla="*/ 341194 w 409433"/>
              <a:gd name="connsiteY17" fmla="*/ 1774209 h 3480179"/>
              <a:gd name="connsiteX18" fmla="*/ 368490 w 409433"/>
              <a:gd name="connsiteY18" fmla="*/ 1828800 h 3480179"/>
              <a:gd name="connsiteX19" fmla="*/ 395785 w 409433"/>
              <a:gd name="connsiteY19" fmla="*/ 1910687 h 3480179"/>
              <a:gd name="connsiteX20" fmla="*/ 409433 w 409433"/>
              <a:gd name="connsiteY20" fmla="*/ 1951630 h 3480179"/>
              <a:gd name="connsiteX21" fmla="*/ 382138 w 409433"/>
              <a:gd name="connsiteY21" fmla="*/ 2797791 h 3480179"/>
              <a:gd name="connsiteX22" fmla="*/ 354842 w 409433"/>
              <a:gd name="connsiteY22" fmla="*/ 2879678 h 3480179"/>
              <a:gd name="connsiteX23" fmla="*/ 341194 w 409433"/>
              <a:gd name="connsiteY23" fmla="*/ 2934269 h 3480179"/>
              <a:gd name="connsiteX24" fmla="*/ 313899 w 409433"/>
              <a:gd name="connsiteY24" fmla="*/ 3016155 h 3480179"/>
              <a:gd name="connsiteX25" fmla="*/ 259308 w 409433"/>
              <a:gd name="connsiteY25" fmla="*/ 3098042 h 3480179"/>
              <a:gd name="connsiteX26" fmla="*/ 232012 w 409433"/>
              <a:gd name="connsiteY26" fmla="*/ 3179928 h 3480179"/>
              <a:gd name="connsiteX27" fmla="*/ 204717 w 409433"/>
              <a:gd name="connsiteY27" fmla="*/ 3343702 h 3480179"/>
              <a:gd name="connsiteX28" fmla="*/ 191069 w 409433"/>
              <a:gd name="connsiteY28" fmla="*/ 3384645 h 3480179"/>
              <a:gd name="connsiteX29" fmla="*/ 191069 w 409433"/>
              <a:gd name="connsiteY29" fmla="*/ 3480179 h 348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09433" h="3480179">
                <a:moveTo>
                  <a:pt x="0" y="0"/>
                </a:moveTo>
                <a:cubicBezTo>
                  <a:pt x="4549" y="45493"/>
                  <a:pt x="6696" y="91290"/>
                  <a:pt x="13648" y="136478"/>
                </a:cubicBezTo>
                <a:cubicBezTo>
                  <a:pt x="15836" y="150697"/>
                  <a:pt x="23162" y="163642"/>
                  <a:pt x="27296" y="177421"/>
                </a:cubicBezTo>
                <a:cubicBezTo>
                  <a:pt x="36813" y="209143"/>
                  <a:pt x="47652" y="240571"/>
                  <a:pt x="54591" y="272955"/>
                </a:cubicBezTo>
                <a:cubicBezTo>
                  <a:pt x="61331" y="304409"/>
                  <a:pt x="61930" y="336946"/>
                  <a:pt x="68239" y="368490"/>
                </a:cubicBezTo>
                <a:cubicBezTo>
                  <a:pt x="71060" y="382597"/>
                  <a:pt x="78398" y="395477"/>
                  <a:pt x="81887" y="409433"/>
                </a:cubicBezTo>
                <a:cubicBezTo>
                  <a:pt x="87513" y="431937"/>
                  <a:pt x="87390" y="455952"/>
                  <a:pt x="95535" y="477672"/>
                </a:cubicBezTo>
                <a:cubicBezTo>
                  <a:pt x="101294" y="493030"/>
                  <a:pt x="113732" y="504967"/>
                  <a:pt x="122830" y="518615"/>
                </a:cubicBezTo>
                <a:cubicBezTo>
                  <a:pt x="127379" y="545911"/>
                  <a:pt x="129767" y="573656"/>
                  <a:pt x="136478" y="600502"/>
                </a:cubicBezTo>
                <a:cubicBezTo>
                  <a:pt x="143456" y="628415"/>
                  <a:pt x="156795" y="654475"/>
                  <a:pt x="163773" y="682388"/>
                </a:cubicBezTo>
                <a:lnTo>
                  <a:pt x="177421" y="736979"/>
                </a:lnTo>
                <a:cubicBezTo>
                  <a:pt x="181970" y="823415"/>
                  <a:pt x="183571" y="910057"/>
                  <a:pt x="191069" y="996287"/>
                </a:cubicBezTo>
                <a:cubicBezTo>
                  <a:pt x="193970" y="1029651"/>
                  <a:pt x="209704" y="1060068"/>
                  <a:pt x="218364" y="1091821"/>
                </a:cubicBezTo>
                <a:cubicBezTo>
                  <a:pt x="228235" y="1128013"/>
                  <a:pt x="239493" y="1163999"/>
                  <a:pt x="245660" y="1201003"/>
                </a:cubicBezTo>
                <a:cubicBezTo>
                  <a:pt x="254017" y="1251143"/>
                  <a:pt x="261513" y="1301547"/>
                  <a:pt x="272955" y="1351128"/>
                </a:cubicBezTo>
                <a:cubicBezTo>
                  <a:pt x="281390" y="1387682"/>
                  <a:pt x="288388" y="1424722"/>
                  <a:pt x="300251" y="1460311"/>
                </a:cubicBezTo>
                <a:lnTo>
                  <a:pt x="313899" y="1501254"/>
                </a:lnTo>
                <a:cubicBezTo>
                  <a:pt x="315792" y="1529647"/>
                  <a:pt x="318646" y="1706564"/>
                  <a:pt x="341194" y="1774209"/>
                </a:cubicBezTo>
                <a:cubicBezTo>
                  <a:pt x="347628" y="1793510"/>
                  <a:pt x="360934" y="1809910"/>
                  <a:pt x="368490" y="1828800"/>
                </a:cubicBezTo>
                <a:cubicBezTo>
                  <a:pt x="379176" y="1855514"/>
                  <a:pt x="386687" y="1883391"/>
                  <a:pt x="395785" y="1910687"/>
                </a:cubicBezTo>
                <a:lnTo>
                  <a:pt x="409433" y="1951630"/>
                </a:lnTo>
                <a:cubicBezTo>
                  <a:pt x="409160" y="1961178"/>
                  <a:pt x="388651" y="2726152"/>
                  <a:pt x="382138" y="2797791"/>
                </a:cubicBezTo>
                <a:cubicBezTo>
                  <a:pt x="379533" y="2826445"/>
                  <a:pt x="361820" y="2851765"/>
                  <a:pt x="354842" y="2879678"/>
                </a:cubicBezTo>
                <a:cubicBezTo>
                  <a:pt x="350293" y="2897875"/>
                  <a:pt x="346584" y="2916303"/>
                  <a:pt x="341194" y="2934269"/>
                </a:cubicBezTo>
                <a:cubicBezTo>
                  <a:pt x="332927" y="2961827"/>
                  <a:pt x="329859" y="2992215"/>
                  <a:pt x="313899" y="3016155"/>
                </a:cubicBezTo>
                <a:cubicBezTo>
                  <a:pt x="295702" y="3043451"/>
                  <a:pt x="269682" y="3066920"/>
                  <a:pt x="259308" y="3098042"/>
                </a:cubicBezTo>
                <a:lnTo>
                  <a:pt x="232012" y="3179928"/>
                </a:lnTo>
                <a:cubicBezTo>
                  <a:pt x="224310" y="3233839"/>
                  <a:pt x="218019" y="3290494"/>
                  <a:pt x="204717" y="3343702"/>
                </a:cubicBezTo>
                <a:cubicBezTo>
                  <a:pt x="201228" y="3357658"/>
                  <a:pt x="192500" y="3370330"/>
                  <a:pt x="191069" y="3384645"/>
                </a:cubicBezTo>
                <a:cubicBezTo>
                  <a:pt x="187900" y="3416332"/>
                  <a:pt x="191069" y="3448334"/>
                  <a:pt x="191069" y="3480179"/>
                </a:cubicBezTo>
              </a:path>
            </a:pathLst>
          </a:custGeom>
          <a:noFill/>
          <a:ln>
            <a:solidFill>
              <a:srgbClr val="40D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65" name="Object 4" descr="Pergamino"/>
          <p:cNvGraphicFramePr>
            <a:graphicFrameLocks noChangeAspect="1"/>
          </p:cNvGraphicFramePr>
          <p:nvPr>
            <p:extLst>
              <p:ext uri="{D42A27DB-BD31-4B8C-83A1-F6EECF244321}">
                <p14:modId xmlns:p14="http://schemas.microsoft.com/office/powerpoint/2010/main" val="3100497195"/>
              </p:ext>
            </p:extLst>
          </p:nvPr>
        </p:nvGraphicFramePr>
        <p:xfrm>
          <a:off x="157121" y="2850067"/>
          <a:ext cx="2155825" cy="633413"/>
        </p:xfrm>
        <a:graphic>
          <a:graphicData uri="http://schemas.openxmlformats.org/presentationml/2006/ole">
            <mc:AlternateContent xmlns:mc="http://schemas.openxmlformats.org/markup-compatibility/2006">
              <mc:Choice xmlns:v="urn:schemas-microsoft-com:vml" Requires="v">
                <p:oleObj spid="_x0000_s495672" name="Ecuación" r:id="rId6" imgW="711000" imgH="241200" progId="Equation.3">
                  <p:embed/>
                </p:oleObj>
              </mc:Choice>
              <mc:Fallback>
                <p:oleObj name="Ecuación" r:id="rId6" imgW="711000" imgH="241200" progId="Equation.3">
                  <p:embed/>
                  <p:pic>
                    <p:nvPicPr>
                      <p:cNvPr id="0" name=""/>
                      <p:cNvPicPr>
                        <a:picLocks noChangeAspect="1" noChangeArrowheads="1"/>
                      </p:cNvPicPr>
                      <p:nvPr/>
                    </p:nvPicPr>
                    <p:blipFill>
                      <a:blip r:embed="rId7"/>
                      <a:srcRect/>
                      <a:stretch>
                        <a:fillRect/>
                      </a:stretch>
                    </p:blipFill>
                    <p:spPr bwMode="auto">
                      <a:xfrm>
                        <a:off x="157121" y="2850067"/>
                        <a:ext cx="2155825" cy="633413"/>
                      </a:xfrm>
                      <a:prstGeom prst="rect">
                        <a:avLst/>
                      </a:prstGeom>
                      <a:blipFill dpi="0" rotWithShape="0">
                        <a:blip r:embed="rId5"/>
                        <a:srcRect/>
                        <a:tile tx="0" ty="0" sx="100000" sy="100000" flip="none" algn="tl"/>
                      </a:blipFill>
                      <a:ln w="38100">
                        <a:solidFill>
                          <a:srgbClr val="000000"/>
                        </a:solidFill>
                        <a:miter lim="800000"/>
                        <a:headEnd/>
                        <a:tailEnd/>
                      </a:ln>
                    </p:spPr>
                  </p:pic>
                </p:oleObj>
              </mc:Fallback>
            </mc:AlternateContent>
          </a:graphicData>
        </a:graphic>
      </p:graphicFrame>
      <p:graphicFrame>
        <p:nvGraphicFramePr>
          <p:cNvPr id="66" name="Object 4" descr="Pergamino"/>
          <p:cNvGraphicFramePr>
            <a:graphicFrameLocks noChangeAspect="1"/>
          </p:cNvGraphicFramePr>
          <p:nvPr>
            <p:extLst>
              <p:ext uri="{D42A27DB-BD31-4B8C-83A1-F6EECF244321}">
                <p14:modId xmlns:p14="http://schemas.microsoft.com/office/powerpoint/2010/main" val="2121607590"/>
              </p:ext>
            </p:extLst>
          </p:nvPr>
        </p:nvGraphicFramePr>
        <p:xfrm>
          <a:off x="6981825" y="2852738"/>
          <a:ext cx="3733800" cy="633412"/>
        </p:xfrm>
        <a:graphic>
          <a:graphicData uri="http://schemas.openxmlformats.org/presentationml/2006/ole">
            <mc:AlternateContent xmlns:mc="http://schemas.openxmlformats.org/markup-compatibility/2006">
              <mc:Choice xmlns:v="urn:schemas-microsoft-com:vml" Requires="v">
                <p:oleObj spid="_x0000_s495673" name="Ecuación" r:id="rId8" imgW="1231560" imgH="241200" progId="Equation.3">
                  <p:embed/>
                </p:oleObj>
              </mc:Choice>
              <mc:Fallback>
                <p:oleObj name="Ecuación" r:id="rId8" imgW="1231560" imgH="241200" progId="Equation.3">
                  <p:embed/>
                  <p:pic>
                    <p:nvPicPr>
                      <p:cNvPr id="0" name=""/>
                      <p:cNvPicPr>
                        <a:picLocks noChangeAspect="1" noChangeArrowheads="1"/>
                      </p:cNvPicPr>
                      <p:nvPr/>
                    </p:nvPicPr>
                    <p:blipFill>
                      <a:blip r:embed="rId9"/>
                      <a:srcRect/>
                      <a:stretch>
                        <a:fillRect/>
                      </a:stretch>
                    </p:blipFill>
                    <p:spPr bwMode="auto">
                      <a:xfrm>
                        <a:off x="6981825" y="2852738"/>
                        <a:ext cx="3733800" cy="633412"/>
                      </a:xfrm>
                      <a:prstGeom prst="rect">
                        <a:avLst/>
                      </a:prstGeom>
                      <a:blipFill dpi="0" rotWithShape="0">
                        <a:blip r:embed="rId5"/>
                        <a:srcRect/>
                        <a:tile tx="0" ty="0" sx="100000" sy="100000" flip="none" algn="tl"/>
                      </a:blipFill>
                      <a:ln w="38100">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227630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linds(horizontal)">
                                      <p:cBhvr>
                                        <p:cTn id="7" dur="500"/>
                                        <p:tgtEl>
                                          <p:spTgt spid="55"/>
                                        </p:tgtEl>
                                      </p:cBhvr>
                                    </p:animEffect>
                                  </p:childTnLst>
                                </p:cTn>
                              </p:par>
                              <p:par>
                                <p:cTn id="8" presetID="3" presetClass="entr" presetSubtype="10"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blinds(horizontal)">
                                      <p:cBhvr>
                                        <p:cTn id="10" dur="500"/>
                                        <p:tgtEl>
                                          <p:spTgt spid="65"/>
                                        </p:tgtEl>
                                      </p:cBhvr>
                                    </p:animEffect>
                                  </p:childTnLst>
                                </p:cTn>
                              </p:par>
                              <p:par>
                                <p:cTn id="11" presetID="3" presetClass="entr" presetSubtype="10" fill="hold"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blinds(horizontal)">
                                      <p:cBhvr>
                                        <p:cTn id="13"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a:defRPr/>
            </a:pPr>
            <a:endParaRPr lang="es-ES"/>
          </a:p>
        </p:txBody>
      </p:sp>
      <p:sp>
        <p:nvSpPr>
          <p:cNvPr id="3" name="Marcador de pie de página 2"/>
          <p:cNvSpPr>
            <a:spLocks noGrp="1"/>
          </p:cNvSpPr>
          <p:nvPr>
            <p:ph type="ftr" sz="quarter" idx="11"/>
          </p:nvPr>
        </p:nvSpPr>
        <p:spPr/>
        <p:txBody>
          <a:bodyPr/>
          <a:lstStyle/>
          <a:p>
            <a:pPr>
              <a:defRPr/>
            </a:pPr>
            <a:endParaRPr lang="es-ES"/>
          </a:p>
        </p:txBody>
      </p:sp>
      <p:sp>
        <p:nvSpPr>
          <p:cNvPr id="4" name="Marcador de número de diapositiva 3"/>
          <p:cNvSpPr>
            <a:spLocks noGrp="1"/>
          </p:cNvSpPr>
          <p:nvPr>
            <p:ph type="sldNum" sz="quarter" idx="12"/>
          </p:nvPr>
        </p:nvSpPr>
        <p:spPr/>
        <p:txBody>
          <a:bodyPr/>
          <a:lstStyle/>
          <a:p>
            <a:pPr>
              <a:defRPr/>
            </a:pPr>
            <a:fld id="{5F1B4814-0942-4F00-BC30-B4E96089C97E}" type="slidenum">
              <a:rPr lang="es-ES" smtClean="0"/>
              <a:pPr>
                <a:defRPr/>
              </a:pPr>
              <a:t>17</a:t>
            </a:fld>
            <a:endParaRPr lang="es-ES"/>
          </a:p>
        </p:txBody>
      </p:sp>
      <p:grpSp>
        <p:nvGrpSpPr>
          <p:cNvPr id="5" name="Grupo 4"/>
          <p:cNvGrpSpPr/>
          <p:nvPr/>
        </p:nvGrpSpPr>
        <p:grpSpPr>
          <a:xfrm>
            <a:off x="1545261" y="597125"/>
            <a:ext cx="3780420" cy="2101253"/>
            <a:chOff x="4597140" y="3923780"/>
            <a:chExt cx="2670380" cy="1364379"/>
          </a:xfrm>
        </p:grpSpPr>
        <p:cxnSp>
          <p:nvCxnSpPr>
            <p:cNvPr id="6" name="Conector recto 5"/>
            <p:cNvCxnSpPr/>
            <p:nvPr/>
          </p:nvCxnSpPr>
          <p:spPr>
            <a:xfrm>
              <a:off x="4597140" y="5277855"/>
              <a:ext cx="2670380" cy="0"/>
            </a:xfrm>
            <a:prstGeom prst="line">
              <a:avLst/>
            </a:prstGeom>
            <a:ln w="38100">
              <a:solidFill>
                <a:schemeClr val="tx2">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7" name="Elipse 6"/>
            <p:cNvSpPr/>
            <p:nvPr/>
          </p:nvSpPr>
          <p:spPr>
            <a:xfrm>
              <a:off x="5375920" y="4237463"/>
              <a:ext cx="432048" cy="468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7"/>
            <p:cNvCxnSpPr>
              <a:stCxn id="7" idx="4"/>
            </p:cNvCxnSpPr>
            <p:nvPr/>
          </p:nvCxnSpPr>
          <p:spPr>
            <a:xfrm>
              <a:off x="5591944" y="4705515"/>
              <a:ext cx="0" cy="21602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5725167" y="4857927"/>
              <a:ext cx="396044" cy="10801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a:off x="5689163" y="4845807"/>
              <a:ext cx="468052"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p:nvPr/>
          </p:nvCxnSpPr>
          <p:spPr>
            <a:xfrm>
              <a:off x="5591944" y="4921539"/>
              <a:ext cx="7283" cy="302296"/>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ángulo 11"/>
            <p:cNvSpPr/>
            <p:nvPr/>
          </p:nvSpPr>
          <p:spPr>
            <a:xfrm>
              <a:off x="5491215" y="4845807"/>
              <a:ext cx="216024" cy="432048"/>
            </a:xfrm>
            <a:prstGeom prst="rect">
              <a:avLst/>
            </a:prstGeom>
            <a:solidFill>
              <a:srgbClr val="E43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3" name="Conector recto 12"/>
            <p:cNvCxnSpPr/>
            <p:nvPr/>
          </p:nvCxnSpPr>
          <p:spPr>
            <a:xfrm flipV="1">
              <a:off x="5707239" y="5047912"/>
              <a:ext cx="112830" cy="18536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a:off x="5807968" y="5030960"/>
              <a:ext cx="278326" cy="15724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Forma libre 14"/>
            <p:cNvSpPr/>
            <p:nvPr/>
          </p:nvSpPr>
          <p:spPr>
            <a:xfrm>
              <a:off x="5026021" y="5081833"/>
              <a:ext cx="1528549" cy="206326"/>
            </a:xfrm>
            <a:custGeom>
              <a:avLst/>
              <a:gdLst>
                <a:gd name="connsiteX0" fmla="*/ 0 w 1528549"/>
                <a:gd name="connsiteY0" fmla="*/ 95539 h 206326"/>
                <a:gd name="connsiteX1" fmla="*/ 218364 w 1528549"/>
                <a:gd name="connsiteY1" fmla="*/ 109187 h 206326"/>
                <a:gd name="connsiteX2" fmla="*/ 300251 w 1528549"/>
                <a:gd name="connsiteY2" fmla="*/ 150130 h 206326"/>
                <a:gd name="connsiteX3" fmla="*/ 436728 w 1528549"/>
                <a:gd name="connsiteY3" fmla="*/ 177426 h 206326"/>
                <a:gd name="connsiteX4" fmla="*/ 682388 w 1528549"/>
                <a:gd name="connsiteY4" fmla="*/ 191074 h 206326"/>
                <a:gd name="connsiteX5" fmla="*/ 996286 w 1528549"/>
                <a:gd name="connsiteY5" fmla="*/ 177426 h 206326"/>
                <a:gd name="connsiteX6" fmla="*/ 1050877 w 1528549"/>
                <a:gd name="connsiteY6" fmla="*/ 163778 h 206326"/>
                <a:gd name="connsiteX7" fmla="*/ 1132764 w 1528549"/>
                <a:gd name="connsiteY7" fmla="*/ 136483 h 206326"/>
                <a:gd name="connsiteX8" fmla="*/ 1173707 w 1528549"/>
                <a:gd name="connsiteY8" fmla="*/ 109187 h 206326"/>
                <a:gd name="connsiteX9" fmla="*/ 1214651 w 1528549"/>
                <a:gd name="connsiteY9" fmla="*/ 95539 h 206326"/>
                <a:gd name="connsiteX10" fmla="*/ 1351128 w 1528549"/>
                <a:gd name="connsiteY10" fmla="*/ 54596 h 206326"/>
                <a:gd name="connsiteX11" fmla="*/ 1405719 w 1528549"/>
                <a:gd name="connsiteY11" fmla="*/ 27301 h 206326"/>
                <a:gd name="connsiteX12" fmla="*/ 1528549 w 1528549"/>
                <a:gd name="connsiteY12" fmla="*/ 5 h 206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8549" h="206326">
                  <a:moveTo>
                    <a:pt x="0" y="95539"/>
                  </a:moveTo>
                  <a:cubicBezTo>
                    <a:pt x="72788" y="100088"/>
                    <a:pt x="145835" y="101552"/>
                    <a:pt x="218364" y="109187"/>
                  </a:cubicBezTo>
                  <a:cubicBezTo>
                    <a:pt x="261812" y="113761"/>
                    <a:pt x="262223" y="131116"/>
                    <a:pt x="300251" y="150130"/>
                  </a:cubicBezTo>
                  <a:cubicBezTo>
                    <a:pt x="338365" y="169187"/>
                    <a:pt x="401517" y="172396"/>
                    <a:pt x="436728" y="177426"/>
                  </a:cubicBezTo>
                  <a:cubicBezTo>
                    <a:pt x="577364" y="224305"/>
                    <a:pt x="477034" y="202809"/>
                    <a:pt x="682388" y="191074"/>
                  </a:cubicBezTo>
                  <a:cubicBezTo>
                    <a:pt x="786949" y="185099"/>
                    <a:pt x="891653" y="181975"/>
                    <a:pt x="996286" y="177426"/>
                  </a:cubicBezTo>
                  <a:cubicBezTo>
                    <a:pt x="1014483" y="172877"/>
                    <a:pt x="1032911" y="169168"/>
                    <a:pt x="1050877" y="163778"/>
                  </a:cubicBezTo>
                  <a:cubicBezTo>
                    <a:pt x="1078436" y="155510"/>
                    <a:pt x="1132764" y="136483"/>
                    <a:pt x="1132764" y="136483"/>
                  </a:cubicBezTo>
                  <a:cubicBezTo>
                    <a:pt x="1146412" y="127384"/>
                    <a:pt x="1159036" y="116523"/>
                    <a:pt x="1173707" y="109187"/>
                  </a:cubicBezTo>
                  <a:cubicBezTo>
                    <a:pt x="1186574" y="102753"/>
                    <a:pt x="1200818" y="99491"/>
                    <a:pt x="1214651" y="95539"/>
                  </a:cubicBezTo>
                  <a:cubicBezTo>
                    <a:pt x="1260370" y="82477"/>
                    <a:pt x="1307873" y="76223"/>
                    <a:pt x="1351128" y="54596"/>
                  </a:cubicBezTo>
                  <a:cubicBezTo>
                    <a:pt x="1369325" y="45498"/>
                    <a:pt x="1386418" y="33735"/>
                    <a:pt x="1405719" y="27301"/>
                  </a:cubicBezTo>
                  <a:cubicBezTo>
                    <a:pt x="1490917" y="-1098"/>
                    <a:pt x="1480831" y="5"/>
                    <a:pt x="1528549" y="5"/>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Forma libre 15"/>
            <p:cNvSpPr/>
            <p:nvPr/>
          </p:nvSpPr>
          <p:spPr>
            <a:xfrm>
              <a:off x="5612875" y="4534865"/>
              <a:ext cx="136477" cy="55805"/>
            </a:xfrm>
            <a:custGeom>
              <a:avLst/>
              <a:gdLst>
                <a:gd name="connsiteX0" fmla="*/ 0 w 136477"/>
                <a:gd name="connsiteY0" fmla="*/ 0 h 55805"/>
                <a:gd name="connsiteX1" fmla="*/ 136477 w 136477"/>
                <a:gd name="connsiteY1" fmla="*/ 54591 h 55805"/>
              </a:gdLst>
              <a:ahLst/>
              <a:cxnLst>
                <a:cxn ang="0">
                  <a:pos x="connsiteX0" y="connsiteY0"/>
                </a:cxn>
                <a:cxn ang="0">
                  <a:pos x="connsiteX1" y="connsiteY1"/>
                </a:cxn>
              </a:cxnLst>
              <a:rect l="l" t="t" r="r" b="b"/>
              <a:pathLst>
                <a:path w="136477" h="55805">
                  <a:moveTo>
                    <a:pt x="0" y="0"/>
                  </a:moveTo>
                  <a:cubicBezTo>
                    <a:pt x="86000" y="68801"/>
                    <a:pt x="39109" y="54591"/>
                    <a:pt x="136477" y="5459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Elipse 16"/>
            <p:cNvSpPr/>
            <p:nvPr/>
          </p:nvSpPr>
          <p:spPr>
            <a:xfrm>
              <a:off x="5609946" y="4366008"/>
              <a:ext cx="90010" cy="107108"/>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Forma libre 17"/>
            <p:cNvSpPr/>
            <p:nvPr/>
          </p:nvSpPr>
          <p:spPr>
            <a:xfrm>
              <a:off x="5244361" y="4002602"/>
              <a:ext cx="573230" cy="781186"/>
            </a:xfrm>
            <a:custGeom>
              <a:avLst/>
              <a:gdLst>
                <a:gd name="connsiteX0" fmla="*/ 136502 w 573230"/>
                <a:gd name="connsiteY0" fmla="*/ 545911 h 781186"/>
                <a:gd name="connsiteX1" fmla="*/ 204740 w 573230"/>
                <a:gd name="connsiteY1" fmla="*/ 532263 h 781186"/>
                <a:gd name="connsiteX2" fmla="*/ 218388 w 573230"/>
                <a:gd name="connsiteY2" fmla="*/ 491320 h 781186"/>
                <a:gd name="connsiteX3" fmla="*/ 245684 w 573230"/>
                <a:gd name="connsiteY3" fmla="*/ 450376 h 781186"/>
                <a:gd name="connsiteX4" fmla="*/ 259331 w 573230"/>
                <a:gd name="connsiteY4" fmla="*/ 409433 h 781186"/>
                <a:gd name="connsiteX5" fmla="*/ 354866 w 573230"/>
                <a:gd name="connsiteY5" fmla="*/ 354842 h 781186"/>
                <a:gd name="connsiteX6" fmla="*/ 436752 w 573230"/>
                <a:gd name="connsiteY6" fmla="*/ 382137 h 781186"/>
                <a:gd name="connsiteX7" fmla="*/ 491343 w 573230"/>
                <a:gd name="connsiteY7" fmla="*/ 395785 h 781186"/>
                <a:gd name="connsiteX8" fmla="*/ 573230 w 573230"/>
                <a:gd name="connsiteY8" fmla="*/ 423081 h 781186"/>
                <a:gd name="connsiteX9" fmla="*/ 559582 w 573230"/>
                <a:gd name="connsiteY9" fmla="*/ 218364 h 781186"/>
                <a:gd name="connsiteX10" fmla="*/ 545934 w 573230"/>
                <a:gd name="connsiteY10" fmla="*/ 177421 h 781186"/>
                <a:gd name="connsiteX11" fmla="*/ 504991 w 573230"/>
                <a:gd name="connsiteY11" fmla="*/ 163773 h 781186"/>
                <a:gd name="connsiteX12" fmla="*/ 368514 w 573230"/>
                <a:gd name="connsiteY12" fmla="*/ 150126 h 781186"/>
                <a:gd name="connsiteX13" fmla="*/ 300275 w 573230"/>
                <a:gd name="connsiteY13" fmla="*/ 40943 h 781186"/>
                <a:gd name="connsiteX14" fmla="*/ 286627 w 573230"/>
                <a:gd name="connsiteY14" fmla="*/ 0 h 781186"/>
                <a:gd name="connsiteX15" fmla="*/ 272979 w 573230"/>
                <a:gd name="connsiteY15" fmla="*/ 40943 h 781186"/>
                <a:gd name="connsiteX16" fmla="*/ 259331 w 573230"/>
                <a:gd name="connsiteY16" fmla="*/ 150126 h 781186"/>
                <a:gd name="connsiteX17" fmla="*/ 218388 w 573230"/>
                <a:gd name="connsiteY17" fmla="*/ 163773 h 781186"/>
                <a:gd name="connsiteX18" fmla="*/ 177445 w 573230"/>
                <a:gd name="connsiteY18" fmla="*/ 191069 h 781186"/>
                <a:gd name="connsiteX19" fmla="*/ 122854 w 573230"/>
                <a:gd name="connsiteY19" fmla="*/ 204717 h 781186"/>
                <a:gd name="connsiteX20" fmla="*/ 95558 w 573230"/>
                <a:gd name="connsiteY20" fmla="*/ 245660 h 781186"/>
                <a:gd name="connsiteX21" fmla="*/ 27319 w 573230"/>
                <a:gd name="connsiteY21" fmla="*/ 327546 h 781186"/>
                <a:gd name="connsiteX22" fmla="*/ 13672 w 573230"/>
                <a:gd name="connsiteY22" fmla="*/ 464024 h 781186"/>
                <a:gd name="connsiteX23" fmla="*/ 27319 w 573230"/>
                <a:gd name="connsiteY23" fmla="*/ 504967 h 781186"/>
                <a:gd name="connsiteX24" fmla="*/ 68263 w 573230"/>
                <a:gd name="connsiteY24" fmla="*/ 532263 h 781186"/>
                <a:gd name="connsiteX25" fmla="*/ 81911 w 573230"/>
                <a:gd name="connsiteY25" fmla="*/ 668740 h 781186"/>
                <a:gd name="connsiteX26" fmla="*/ 95558 w 573230"/>
                <a:gd name="connsiteY26" fmla="*/ 777923 h 781186"/>
                <a:gd name="connsiteX27" fmla="*/ 136502 w 573230"/>
                <a:gd name="connsiteY27" fmla="*/ 736979 h 781186"/>
                <a:gd name="connsiteX28" fmla="*/ 204740 w 573230"/>
                <a:gd name="connsiteY28" fmla="*/ 668740 h 781186"/>
                <a:gd name="connsiteX29" fmla="*/ 232036 w 573230"/>
                <a:gd name="connsiteY29" fmla="*/ 586854 h 781186"/>
                <a:gd name="connsiteX30" fmla="*/ 245684 w 573230"/>
                <a:gd name="connsiteY30" fmla="*/ 504967 h 781186"/>
                <a:gd name="connsiteX31" fmla="*/ 259331 w 573230"/>
                <a:gd name="connsiteY31" fmla="*/ 491320 h 78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3230" h="781186">
                  <a:moveTo>
                    <a:pt x="136502" y="545911"/>
                  </a:moveTo>
                  <a:cubicBezTo>
                    <a:pt x="159248" y="541362"/>
                    <a:pt x="185439" y="545130"/>
                    <a:pt x="204740" y="532263"/>
                  </a:cubicBezTo>
                  <a:cubicBezTo>
                    <a:pt x="216710" y="524283"/>
                    <a:pt x="211954" y="504187"/>
                    <a:pt x="218388" y="491320"/>
                  </a:cubicBezTo>
                  <a:cubicBezTo>
                    <a:pt x="225724" y="476649"/>
                    <a:pt x="236585" y="464024"/>
                    <a:pt x="245684" y="450376"/>
                  </a:cubicBezTo>
                  <a:cubicBezTo>
                    <a:pt x="250233" y="436728"/>
                    <a:pt x="250121" y="420485"/>
                    <a:pt x="259331" y="409433"/>
                  </a:cubicBezTo>
                  <a:cubicBezTo>
                    <a:pt x="291109" y="371299"/>
                    <a:pt x="314050" y="368447"/>
                    <a:pt x="354866" y="354842"/>
                  </a:cubicBezTo>
                  <a:cubicBezTo>
                    <a:pt x="382161" y="363940"/>
                    <a:pt x="408839" y="375159"/>
                    <a:pt x="436752" y="382137"/>
                  </a:cubicBezTo>
                  <a:cubicBezTo>
                    <a:pt x="454949" y="386686"/>
                    <a:pt x="473377" y="390395"/>
                    <a:pt x="491343" y="395785"/>
                  </a:cubicBezTo>
                  <a:cubicBezTo>
                    <a:pt x="518902" y="404053"/>
                    <a:pt x="573230" y="423081"/>
                    <a:pt x="573230" y="423081"/>
                  </a:cubicBezTo>
                  <a:cubicBezTo>
                    <a:pt x="568681" y="354842"/>
                    <a:pt x="567135" y="286336"/>
                    <a:pt x="559582" y="218364"/>
                  </a:cubicBezTo>
                  <a:cubicBezTo>
                    <a:pt x="557993" y="204066"/>
                    <a:pt x="556106" y="187593"/>
                    <a:pt x="545934" y="177421"/>
                  </a:cubicBezTo>
                  <a:cubicBezTo>
                    <a:pt x="535762" y="167249"/>
                    <a:pt x="519210" y="165960"/>
                    <a:pt x="504991" y="163773"/>
                  </a:cubicBezTo>
                  <a:cubicBezTo>
                    <a:pt x="459803" y="156821"/>
                    <a:pt x="414006" y="154675"/>
                    <a:pt x="368514" y="150126"/>
                  </a:cubicBezTo>
                  <a:cubicBezTo>
                    <a:pt x="303630" y="106870"/>
                    <a:pt x="332758" y="138392"/>
                    <a:pt x="300275" y="40943"/>
                  </a:cubicBezTo>
                  <a:lnTo>
                    <a:pt x="286627" y="0"/>
                  </a:lnTo>
                  <a:cubicBezTo>
                    <a:pt x="282078" y="13648"/>
                    <a:pt x="275552" y="26789"/>
                    <a:pt x="272979" y="40943"/>
                  </a:cubicBezTo>
                  <a:cubicBezTo>
                    <a:pt x="266418" y="77029"/>
                    <a:pt x="274227" y="116610"/>
                    <a:pt x="259331" y="150126"/>
                  </a:cubicBezTo>
                  <a:cubicBezTo>
                    <a:pt x="253488" y="163272"/>
                    <a:pt x="232036" y="159224"/>
                    <a:pt x="218388" y="163773"/>
                  </a:cubicBezTo>
                  <a:cubicBezTo>
                    <a:pt x="204740" y="172872"/>
                    <a:pt x="192521" y="184608"/>
                    <a:pt x="177445" y="191069"/>
                  </a:cubicBezTo>
                  <a:cubicBezTo>
                    <a:pt x="160205" y="198458"/>
                    <a:pt x="138461" y="194312"/>
                    <a:pt x="122854" y="204717"/>
                  </a:cubicBezTo>
                  <a:cubicBezTo>
                    <a:pt x="109206" y="213815"/>
                    <a:pt x="106059" y="233059"/>
                    <a:pt x="95558" y="245660"/>
                  </a:cubicBezTo>
                  <a:cubicBezTo>
                    <a:pt x="7988" y="350743"/>
                    <a:pt x="95090" y="225892"/>
                    <a:pt x="27319" y="327546"/>
                  </a:cubicBezTo>
                  <a:cubicBezTo>
                    <a:pt x="-3474" y="419928"/>
                    <a:pt x="-8541" y="386279"/>
                    <a:pt x="13672" y="464024"/>
                  </a:cubicBezTo>
                  <a:cubicBezTo>
                    <a:pt x="17624" y="477856"/>
                    <a:pt x="18332" y="493734"/>
                    <a:pt x="27319" y="504967"/>
                  </a:cubicBezTo>
                  <a:cubicBezTo>
                    <a:pt x="37566" y="517775"/>
                    <a:pt x="54615" y="523164"/>
                    <a:pt x="68263" y="532263"/>
                  </a:cubicBezTo>
                  <a:cubicBezTo>
                    <a:pt x="72812" y="577755"/>
                    <a:pt x="76862" y="623300"/>
                    <a:pt x="81911" y="668740"/>
                  </a:cubicBezTo>
                  <a:cubicBezTo>
                    <a:pt x="85961" y="705193"/>
                    <a:pt x="72646" y="749283"/>
                    <a:pt x="95558" y="777923"/>
                  </a:cubicBezTo>
                  <a:cubicBezTo>
                    <a:pt x="107615" y="792995"/>
                    <a:pt x="124146" y="751807"/>
                    <a:pt x="136502" y="736979"/>
                  </a:cubicBezTo>
                  <a:cubicBezTo>
                    <a:pt x="193368" y="668739"/>
                    <a:pt x="129676" y="718784"/>
                    <a:pt x="204740" y="668740"/>
                  </a:cubicBezTo>
                  <a:cubicBezTo>
                    <a:pt x="213839" y="641445"/>
                    <a:pt x="227306" y="615234"/>
                    <a:pt x="232036" y="586854"/>
                  </a:cubicBezTo>
                  <a:cubicBezTo>
                    <a:pt x="236585" y="559558"/>
                    <a:pt x="238082" y="531575"/>
                    <a:pt x="245684" y="504967"/>
                  </a:cubicBezTo>
                  <a:cubicBezTo>
                    <a:pt x="247451" y="498781"/>
                    <a:pt x="254782" y="495869"/>
                    <a:pt x="259331" y="491320"/>
                  </a:cubicBezTo>
                </a:path>
              </a:pathLst>
            </a:custGeom>
            <a:solidFill>
              <a:schemeClr val="tx2">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Forma libre 18"/>
            <p:cNvSpPr/>
            <p:nvPr/>
          </p:nvSpPr>
          <p:spPr>
            <a:xfrm>
              <a:off x="5544636" y="4098136"/>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Forma libre 19"/>
            <p:cNvSpPr/>
            <p:nvPr/>
          </p:nvSpPr>
          <p:spPr>
            <a:xfrm>
              <a:off x="5544636" y="3988954"/>
              <a:ext cx="14342" cy="150126"/>
            </a:xfrm>
            <a:custGeom>
              <a:avLst/>
              <a:gdLst>
                <a:gd name="connsiteX0" fmla="*/ 0 w 14342"/>
                <a:gd name="connsiteY0" fmla="*/ 0 h 150126"/>
                <a:gd name="connsiteX1" fmla="*/ 13647 w 14342"/>
                <a:gd name="connsiteY1" fmla="*/ 150126 h 150126"/>
              </a:gdLst>
              <a:ahLst/>
              <a:cxnLst>
                <a:cxn ang="0">
                  <a:pos x="connsiteX0" y="connsiteY0"/>
                </a:cxn>
                <a:cxn ang="0">
                  <a:pos x="connsiteX1" y="connsiteY1"/>
                </a:cxn>
              </a:cxnLst>
              <a:rect l="l" t="t" r="r" b="b"/>
              <a:pathLst>
                <a:path w="14342" h="150126">
                  <a:moveTo>
                    <a:pt x="0" y="0"/>
                  </a:moveTo>
                  <a:cubicBezTo>
                    <a:pt x="19000" y="95005"/>
                    <a:pt x="13647" y="45042"/>
                    <a:pt x="13647" y="15012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20"/>
            <p:cNvSpPr/>
            <p:nvPr/>
          </p:nvSpPr>
          <p:spPr>
            <a:xfrm>
              <a:off x="5449101" y="4057193"/>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Explosión 1 21"/>
            <p:cNvSpPr/>
            <p:nvPr/>
          </p:nvSpPr>
          <p:spPr>
            <a:xfrm>
              <a:off x="5421658" y="3923780"/>
              <a:ext cx="274640" cy="345963"/>
            </a:xfrm>
            <a:prstGeom prst="irregularSeal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redondeado 22"/>
            <p:cNvSpPr/>
            <p:nvPr/>
          </p:nvSpPr>
          <p:spPr>
            <a:xfrm>
              <a:off x="6046234" y="5122080"/>
              <a:ext cx="157713" cy="661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Elipse 23"/>
            <p:cNvSpPr/>
            <p:nvPr/>
          </p:nvSpPr>
          <p:spPr>
            <a:xfrm>
              <a:off x="6063866" y="4726644"/>
              <a:ext cx="288032" cy="27627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5" name="Conector recto de flecha 24"/>
            <p:cNvCxnSpPr/>
            <p:nvPr/>
          </p:nvCxnSpPr>
          <p:spPr>
            <a:xfrm flipH="1" flipV="1">
              <a:off x="5244361" y="4970637"/>
              <a:ext cx="384967" cy="0"/>
            </a:xfrm>
            <a:prstGeom prst="straightConnector1">
              <a:avLst/>
            </a:prstGeom>
            <a:ln w="381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6" name="CuadroTexto 25"/>
          <p:cNvSpPr txBox="1"/>
          <p:nvPr/>
        </p:nvSpPr>
        <p:spPr>
          <a:xfrm>
            <a:off x="639132" y="1665253"/>
            <a:ext cx="1908338" cy="646331"/>
          </a:xfrm>
          <a:prstGeom prst="rect">
            <a:avLst/>
          </a:prstGeom>
          <a:noFill/>
        </p:spPr>
        <p:txBody>
          <a:bodyPr wrap="square" rtlCol="0">
            <a:spAutoFit/>
          </a:bodyPr>
          <a:lstStyle/>
          <a:p>
            <a:r>
              <a:rPr lang="es-ES" sz="3600" i="1" dirty="0" err="1"/>
              <a:t>v</a:t>
            </a:r>
            <a:r>
              <a:rPr lang="es-ES" sz="3600" baseline="-25000" dirty="0" err="1"/>
              <a:t>p+e</a:t>
            </a:r>
            <a:r>
              <a:rPr lang="es-ES" sz="3600" baseline="-25000" dirty="0"/>
              <a:t> </a:t>
            </a:r>
            <a:r>
              <a:rPr lang="es-ES" sz="3600" dirty="0"/>
              <a:t>= 0</a:t>
            </a:r>
          </a:p>
        </p:txBody>
      </p:sp>
      <p:sp>
        <p:nvSpPr>
          <p:cNvPr id="27" name="CuadroTexto 26"/>
          <p:cNvSpPr txBox="1"/>
          <p:nvPr/>
        </p:nvSpPr>
        <p:spPr>
          <a:xfrm>
            <a:off x="875420" y="489718"/>
            <a:ext cx="1679011" cy="584775"/>
          </a:xfrm>
          <a:prstGeom prst="rect">
            <a:avLst/>
          </a:prstGeom>
          <a:solidFill>
            <a:srgbClr val="FFFF99"/>
          </a:solidFill>
        </p:spPr>
        <p:txBody>
          <a:bodyPr wrap="square" rtlCol="0">
            <a:spAutoFit/>
          </a:bodyPr>
          <a:lstStyle>
            <a:defPPr>
              <a:defRPr lang="es-ES"/>
            </a:defPPr>
            <a:lvl1pPr>
              <a:defRPr sz="3200"/>
            </a:lvl1pPr>
          </a:lstStyle>
          <a:p>
            <a:r>
              <a:rPr lang="es-ES" dirty="0"/>
              <a:t>Antes</a:t>
            </a:r>
          </a:p>
        </p:txBody>
      </p:sp>
      <p:graphicFrame>
        <p:nvGraphicFramePr>
          <p:cNvPr id="28" name="Object 4" descr="Pergamino"/>
          <p:cNvGraphicFramePr>
            <a:graphicFrameLocks noChangeAspect="1"/>
          </p:cNvGraphicFramePr>
          <p:nvPr>
            <p:extLst>
              <p:ext uri="{D42A27DB-BD31-4B8C-83A1-F6EECF244321}">
                <p14:modId xmlns:p14="http://schemas.microsoft.com/office/powerpoint/2010/main" val="1076227109"/>
              </p:ext>
            </p:extLst>
          </p:nvPr>
        </p:nvGraphicFramePr>
        <p:xfrm>
          <a:off x="1806575" y="2981325"/>
          <a:ext cx="1309688" cy="566738"/>
        </p:xfrm>
        <a:graphic>
          <a:graphicData uri="http://schemas.openxmlformats.org/presentationml/2006/ole">
            <mc:AlternateContent xmlns:mc="http://schemas.openxmlformats.org/markup-compatibility/2006">
              <mc:Choice xmlns:v="urn:schemas-microsoft-com:vml" Requires="v">
                <p:oleObj spid="_x0000_s496703" name="Ecuación" r:id="rId3" imgW="431640" imgH="215640" progId="Equation.3">
                  <p:embed/>
                </p:oleObj>
              </mc:Choice>
              <mc:Fallback>
                <p:oleObj name="Ecuación" r:id="rId3" imgW="431640" imgH="215640" progId="Equation.3">
                  <p:embed/>
                  <p:pic>
                    <p:nvPicPr>
                      <p:cNvPr id="0" name=""/>
                      <p:cNvPicPr>
                        <a:picLocks noChangeAspect="1" noChangeArrowheads="1"/>
                      </p:cNvPicPr>
                      <p:nvPr/>
                    </p:nvPicPr>
                    <p:blipFill>
                      <a:blip r:embed="rId4"/>
                      <a:srcRect/>
                      <a:stretch>
                        <a:fillRect/>
                      </a:stretch>
                    </p:blipFill>
                    <p:spPr bwMode="auto">
                      <a:xfrm>
                        <a:off x="1806575" y="2981325"/>
                        <a:ext cx="1309688" cy="566738"/>
                      </a:xfrm>
                      <a:prstGeom prst="rect">
                        <a:avLst/>
                      </a:prstGeom>
                      <a:blipFill dpi="0" rotWithShape="0">
                        <a:blip r:embed="rId5"/>
                        <a:srcRect/>
                        <a:tile tx="0" ty="0" sx="100000" sy="100000" flip="none" algn="tl"/>
                      </a:blipFill>
                      <a:ln w="38100">
                        <a:solidFill>
                          <a:srgbClr val="000000"/>
                        </a:solidFill>
                        <a:miter lim="800000"/>
                        <a:headEnd/>
                        <a:tailEnd/>
                      </a:ln>
                    </p:spPr>
                  </p:pic>
                </p:oleObj>
              </mc:Fallback>
            </mc:AlternateContent>
          </a:graphicData>
        </a:graphic>
      </p:graphicFrame>
      <p:grpSp>
        <p:nvGrpSpPr>
          <p:cNvPr id="29" name="Grupo 28"/>
          <p:cNvGrpSpPr/>
          <p:nvPr/>
        </p:nvGrpSpPr>
        <p:grpSpPr>
          <a:xfrm>
            <a:off x="5638508" y="635632"/>
            <a:ext cx="5861591" cy="2101253"/>
            <a:chOff x="4597140" y="3923780"/>
            <a:chExt cx="4140460" cy="1364379"/>
          </a:xfrm>
        </p:grpSpPr>
        <p:cxnSp>
          <p:nvCxnSpPr>
            <p:cNvPr id="30" name="Conector recto 29"/>
            <p:cNvCxnSpPr/>
            <p:nvPr/>
          </p:nvCxnSpPr>
          <p:spPr>
            <a:xfrm>
              <a:off x="4597140" y="5277855"/>
              <a:ext cx="4140460" cy="0"/>
            </a:xfrm>
            <a:prstGeom prst="line">
              <a:avLst/>
            </a:prstGeom>
            <a:ln w="38100">
              <a:solidFill>
                <a:schemeClr val="tx2">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1" name="Elipse 30"/>
            <p:cNvSpPr/>
            <p:nvPr/>
          </p:nvSpPr>
          <p:spPr>
            <a:xfrm>
              <a:off x="5375920" y="4237463"/>
              <a:ext cx="432048" cy="468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2" name="Conector recto 31"/>
            <p:cNvCxnSpPr>
              <a:stCxn id="31" idx="4"/>
            </p:cNvCxnSpPr>
            <p:nvPr/>
          </p:nvCxnSpPr>
          <p:spPr>
            <a:xfrm>
              <a:off x="5591944" y="4705515"/>
              <a:ext cx="0" cy="21602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3" name="Conector recto 32"/>
            <p:cNvCxnSpPr/>
            <p:nvPr/>
          </p:nvCxnSpPr>
          <p:spPr>
            <a:xfrm>
              <a:off x="5725167" y="4857927"/>
              <a:ext cx="396044" cy="10801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4" name="Conector recto 33"/>
            <p:cNvCxnSpPr/>
            <p:nvPr/>
          </p:nvCxnSpPr>
          <p:spPr>
            <a:xfrm>
              <a:off x="5689163" y="4845807"/>
              <a:ext cx="468052"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5" name="Conector recto 34"/>
            <p:cNvCxnSpPr/>
            <p:nvPr/>
          </p:nvCxnSpPr>
          <p:spPr>
            <a:xfrm>
              <a:off x="5591944" y="4921539"/>
              <a:ext cx="7283" cy="302296"/>
            </a:xfrm>
            <a:prstGeom prst="line">
              <a:avLst/>
            </a:prstGeom>
          </p:spPr>
          <p:style>
            <a:lnRef idx="1">
              <a:schemeClr val="accent1"/>
            </a:lnRef>
            <a:fillRef idx="0">
              <a:schemeClr val="accent1"/>
            </a:fillRef>
            <a:effectRef idx="0">
              <a:schemeClr val="accent1"/>
            </a:effectRef>
            <a:fontRef idx="minor">
              <a:schemeClr val="tx1"/>
            </a:fontRef>
          </p:style>
        </p:cxnSp>
        <p:sp>
          <p:nvSpPr>
            <p:cNvPr id="36" name="Rectángulo 35"/>
            <p:cNvSpPr/>
            <p:nvPr/>
          </p:nvSpPr>
          <p:spPr>
            <a:xfrm>
              <a:off x="5491215" y="4845807"/>
              <a:ext cx="216024" cy="432048"/>
            </a:xfrm>
            <a:prstGeom prst="rect">
              <a:avLst/>
            </a:prstGeom>
            <a:solidFill>
              <a:srgbClr val="E43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7" name="Conector recto 36"/>
            <p:cNvCxnSpPr/>
            <p:nvPr/>
          </p:nvCxnSpPr>
          <p:spPr>
            <a:xfrm flipV="1">
              <a:off x="5707239" y="5047912"/>
              <a:ext cx="112830" cy="18536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8" name="Conector recto 37"/>
            <p:cNvCxnSpPr/>
            <p:nvPr/>
          </p:nvCxnSpPr>
          <p:spPr>
            <a:xfrm>
              <a:off x="5807968" y="5030960"/>
              <a:ext cx="278326" cy="15724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39" name="Forma libre 38"/>
            <p:cNvSpPr/>
            <p:nvPr/>
          </p:nvSpPr>
          <p:spPr>
            <a:xfrm>
              <a:off x="5026021" y="5081833"/>
              <a:ext cx="1528549" cy="206326"/>
            </a:xfrm>
            <a:custGeom>
              <a:avLst/>
              <a:gdLst>
                <a:gd name="connsiteX0" fmla="*/ 0 w 1528549"/>
                <a:gd name="connsiteY0" fmla="*/ 95539 h 206326"/>
                <a:gd name="connsiteX1" fmla="*/ 218364 w 1528549"/>
                <a:gd name="connsiteY1" fmla="*/ 109187 h 206326"/>
                <a:gd name="connsiteX2" fmla="*/ 300251 w 1528549"/>
                <a:gd name="connsiteY2" fmla="*/ 150130 h 206326"/>
                <a:gd name="connsiteX3" fmla="*/ 436728 w 1528549"/>
                <a:gd name="connsiteY3" fmla="*/ 177426 h 206326"/>
                <a:gd name="connsiteX4" fmla="*/ 682388 w 1528549"/>
                <a:gd name="connsiteY4" fmla="*/ 191074 h 206326"/>
                <a:gd name="connsiteX5" fmla="*/ 996286 w 1528549"/>
                <a:gd name="connsiteY5" fmla="*/ 177426 h 206326"/>
                <a:gd name="connsiteX6" fmla="*/ 1050877 w 1528549"/>
                <a:gd name="connsiteY6" fmla="*/ 163778 h 206326"/>
                <a:gd name="connsiteX7" fmla="*/ 1132764 w 1528549"/>
                <a:gd name="connsiteY7" fmla="*/ 136483 h 206326"/>
                <a:gd name="connsiteX8" fmla="*/ 1173707 w 1528549"/>
                <a:gd name="connsiteY8" fmla="*/ 109187 h 206326"/>
                <a:gd name="connsiteX9" fmla="*/ 1214651 w 1528549"/>
                <a:gd name="connsiteY9" fmla="*/ 95539 h 206326"/>
                <a:gd name="connsiteX10" fmla="*/ 1351128 w 1528549"/>
                <a:gd name="connsiteY10" fmla="*/ 54596 h 206326"/>
                <a:gd name="connsiteX11" fmla="*/ 1405719 w 1528549"/>
                <a:gd name="connsiteY11" fmla="*/ 27301 h 206326"/>
                <a:gd name="connsiteX12" fmla="*/ 1528549 w 1528549"/>
                <a:gd name="connsiteY12" fmla="*/ 5 h 206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8549" h="206326">
                  <a:moveTo>
                    <a:pt x="0" y="95539"/>
                  </a:moveTo>
                  <a:cubicBezTo>
                    <a:pt x="72788" y="100088"/>
                    <a:pt x="145835" y="101552"/>
                    <a:pt x="218364" y="109187"/>
                  </a:cubicBezTo>
                  <a:cubicBezTo>
                    <a:pt x="261812" y="113761"/>
                    <a:pt x="262223" y="131116"/>
                    <a:pt x="300251" y="150130"/>
                  </a:cubicBezTo>
                  <a:cubicBezTo>
                    <a:pt x="338365" y="169187"/>
                    <a:pt x="401517" y="172396"/>
                    <a:pt x="436728" y="177426"/>
                  </a:cubicBezTo>
                  <a:cubicBezTo>
                    <a:pt x="577364" y="224305"/>
                    <a:pt x="477034" y="202809"/>
                    <a:pt x="682388" y="191074"/>
                  </a:cubicBezTo>
                  <a:cubicBezTo>
                    <a:pt x="786949" y="185099"/>
                    <a:pt x="891653" y="181975"/>
                    <a:pt x="996286" y="177426"/>
                  </a:cubicBezTo>
                  <a:cubicBezTo>
                    <a:pt x="1014483" y="172877"/>
                    <a:pt x="1032911" y="169168"/>
                    <a:pt x="1050877" y="163778"/>
                  </a:cubicBezTo>
                  <a:cubicBezTo>
                    <a:pt x="1078436" y="155510"/>
                    <a:pt x="1132764" y="136483"/>
                    <a:pt x="1132764" y="136483"/>
                  </a:cubicBezTo>
                  <a:cubicBezTo>
                    <a:pt x="1146412" y="127384"/>
                    <a:pt x="1159036" y="116523"/>
                    <a:pt x="1173707" y="109187"/>
                  </a:cubicBezTo>
                  <a:cubicBezTo>
                    <a:pt x="1186574" y="102753"/>
                    <a:pt x="1200818" y="99491"/>
                    <a:pt x="1214651" y="95539"/>
                  </a:cubicBezTo>
                  <a:cubicBezTo>
                    <a:pt x="1260370" y="82477"/>
                    <a:pt x="1307873" y="76223"/>
                    <a:pt x="1351128" y="54596"/>
                  </a:cubicBezTo>
                  <a:cubicBezTo>
                    <a:pt x="1369325" y="45498"/>
                    <a:pt x="1386418" y="33735"/>
                    <a:pt x="1405719" y="27301"/>
                  </a:cubicBezTo>
                  <a:cubicBezTo>
                    <a:pt x="1490917" y="-1098"/>
                    <a:pt x="1480831" y="5"/>
                    <a:pt x="1528549" y="5"/>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Forma libre 39"/>
            <p:cNvSpPr/>
            <p:nvPr/>
          </p:nvSpPr>
          <p:spPr>
            <a:xfrm>
              <a:off x="5612875" y="4534865"/>
              <a:ext cx="136477" cy="55805"/>
            </a:xfrm>
            <a:custGeom>
              <a:avLst/>
              <a:gdLst>
                <a:gd name="connsiteX0" fmla="*/ 0 w 136477"/>
                <a:gd name="connsiteY0" fmla="*/ 0 h 55805"/>
                <a:gd name="connsiteX1" fmla="*/ 136477 w 136477"/>
                <a:gd name="connsiteY1" fmla="*/ 54591 h 55805"/>
              </a:gdLst>
              <a:ahLst/>
              <a:cxnLst>
                <a:cxn ang="0">
                  <a:pos x="connsiteX0" y="connsiteY0"/>
                </a:cxn>
                <a:cxn ang="0">
                  <a:pos x="connsiteX1" y="connsiteY1"/>
                </a:cxn>
              </a:cxnLst>
              <a:rect l="l" t="t" r="r" b="b"/>
              <a:pathLst>
                <a:path w="136477" h="55805">
                  <a:moveTo>
                    <a:pt x="0" y="0"/>
                  </a:moveTo>
                  <a:cubicBezTo>
                    <a:pt x="86000" y="68801"/>
                    <a:pt x="39109" y="54591"/>
                    <a:pt x="136477" y="5459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Elipse 40"/>
            <p:cNvSpPr/>
            <p:nvPr/>
          </p:nvSpPr>
          <p:spPr>
            <a:xfrm>
              <a:off x="5609946" y="4366008"/>
              <a:ext cx="90010" cy="107108"/>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Forma libre 41"/>
            <p:cNvSpPr/>
            <p:nvPr/>
          </p:nvSpPr>
          <p:spPr>
            <a:xfrm>
              <a:off x="5244361" y="4002602"/>
              <a:ext cx="573230" cy="781186"/>
            </a:xfrm>
            <a:custGeom>
              <a:avLst/>
              <a:gdLst>
                <a:gd name="connsiteX0" fmla="*/ 136502 w 573230"/>
                <a:gd name="connsiteY0" fmla="*/ 545911 h 781186"/>
                <a:gd name="connsiteX1" fmla="*/ 204740 w 573230"/>
                <a:gd name="connsiteY1" fmla="*/ 532263 h 781186"/>
                <a:gd name="connsiteX2" fmla="*/ 218388 w 573230"/>
                <a:gd name="connsiteY2" fmla="*/ 491320 h 781186"/>
                <a:gd name="connsiteX3" fmla="*/ 245684 w 573230"/>
                <a:gd name="connsiteY3" fmla="*/ 450376 h 781186"/>
                <a:gd name="connsiteX4" fmla="*/ 259331 w 573230"/>
                <a:gd name="connsiteY4" fmla="*/ 409433 h 781186"/>
                <a:gd name="connsiteX5" fmla="*/ 354866 w 573230"/>
                <a:gd name="connsiteY5" fmla="*/ 354842 h 781186"/>
                <a:gd name="connsiteX6" fmla="*/ 436752 w 573230"/>
                <a:gd name="connsiteY6" fmla="*/ 382137 h 781186"/>
                <a:gd name="connsiteX7" fmla="*/ 491343 w 573230"/>
                <a:gd name="connsiteY7" fmla="*/ 395785 h 781186"/>
                <a:gd name="connsiteX8" fmla="*/ 573230 w 573230"/>
                <a:gd name="connsiteY8" fmla="*/ 423081 h 781186"/>
                <a:gd name="connsiteX9" fmla="*/ 559582 w 573230"/>
                <a:gd name="connsiteY9" fmla="*/ 218364 h 781186"/>
                <a:gd name="connsiteX10" fmla="*/ 545934 w 573230"/>
                <a:gd name="connsiteY10" fmla="*/ 177421 h 781186"/>
                <a:gd name="connsiteX11" fmla="*/ 504991 w 573230"/>
                <a:gd name="connsiteY11" fmla="*/ 163773 h 781186"/>
                <a:gd name="connsiteX12" fmla="*/ 368514 w 573230"/>
                <a:gd name="connsiteY12" fmla="*/ 150126 h 781186"/>
                <a:gd name="connsiteX13" fmla="*/ 300275 w 573230"/>
                <a:gd name="connsiteY13" fmla="*/ 40943 h 781186"/>
                <a:gd name="connsiteX14" fmla="*/ 286627 w 573230"/>
                <a:gd name="connsiteY14" fmla="*/ 0 h 781186"/>
                <a:gd name="connsiteX15" fmla="*/ 272979 w 573230"/>
                <a:gd name="connsiteY15" fmla="*/ 40943 h 781186"/>
                <a:gd name="connsiteX16" fmla="*/ 259331 w 573230"/>
                <a:gd name="connsiteY16" fmla="*/ 150126 h 781186"/>
                <a:gd name="connsiteX17" fmla="*/ 218388 w 573230"/>
                <a:gd name="connsiteY17" fmla="*/ 163773 h 781186"/>
                <a:gd name="connsiteX18" fmla="*/ 177445 w 573230"/>
                <a:gd name="connsiteY18" fmla="*/ 191069 h 781186"/>
                <a:gd name="connsiteX19" fmla="*/ 122854 w 573230"/>
                <a:gd name="connsiteY19" fmla="*/ 204717 h 781186"/>
                <a:gd name="connsiteX20" fmla="*/ 95558 w 573230"/>
                <a:gd name="connsiteY20" fmla="*/ 245660 h 781186"/>
                <a:gd name="connsiteX21" fmla="*/ 27319 w 573230"/>
                <a:gd name="connsiteY21" fmla="*/ 327546 h 781186"/>
                <a:gd name="connsiteX22" fmla="*/ 13672 w 573230"/>
                <a:gd name="connsiteY22" fmla="*/ 464024 h 781186"/>
                <a:gd name="connsiteX23" fmla="*/ 27319 w 573230"/>
                <a:gd name="connsiteY23" fmla="*/ 504967 h 781186"/>
                <a:gd name="connsiteX24" fmla="*/ 68263 w 573230"/>
                <a:gd name="connsiteY24" fmla="*/ 532263 h 781186"/>
                <a:gd name="connsiteX25" fmla="*/ 81911 w 573230"/>
                <a:gd name="connsiteY25" fmla="*/ 668740 h 781186"/>
                <a:gd name="connsiteX26" fmla="*/ 95558 w 573230"/>
                <a:gd name="connsiteY26" fmla="*/ 777923 h 781186"/>
                <a:gd name="connsiteX27" fmla="*/ 136502 w 573230"/>
                <a:gd name="connsiteY27" fmla="*/ 736979 h 781186"/>
                <a:gd name="connsiteX28" fmla="*/ 204740 w 573230"/>
                <a:gd name="connsiteY28" fmla="*/ 668740 h 781186"/>
                <a:gd name="connsiteX29" fmla="*/ 232036 w 573230"/>
                <a:gd name="connsiteY29" fmla="*/ 586854 h 781186"/>
                <a:gd name="connsiteX30" fmla="*/ 245684 w 573230"/>
                <a:gd name="connsiteY30" fmla="*/ 504967 h 781186"/>
                <a:gd name="connsiteX31" fmla="*/ 259331 w 573230"/>
                <a:gd name="connsiteY31" fmla="*/ 491320 h 78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3230" h="781186">
                  <a:moveTo>
                    <a:pt x="136502" y="545911"/>
                  </a:moveTo>
                  <a:cubicBezTo>
                    <a:pt x="159248" y="541362"/>
                    <a:pt x="185439" y="545130"/>
                    <a:pt x="204740" y="532263"/>
                  </a:cubicBezTo>
                  <a:cubicBezTo>
                    <a:pt x="216710" y="524283"/>
                    <a:pt x="211954" y="504187"/>
                    <a:pt x="218388" y="491320"/>
                  </a:cubicBezTo>
                  <a:cubicBezTo>
                    <a:pt x="225724" y="476649"/>
                    <a:pt x="236585" y="464024"/>
                    <a:pt x="245684" y="450376"/>
                  </a:cubicBezTo>
                  <a:cubicBezTo>
                    <a:pt x="250233" y="436728"/>
                    <a:pt x="250121" y="420485"/>
                    <a:pt x="259331" y="409433"/>
                  </a:cubicBezTo>
                  <a:cubicBezTo>
                    <a:pt x="291109" y="371299"/>
                    <a:pt x="314050" y="368447"/>
                    <a:pt x="354866" y="354842"/>
                  </a:cubicBezTo>
                  <a:cubicBezTo>
                    <a:pt x="382161" y="363940"/>
                    <a:pt x="408839" y="375159"/>
                    <a:pt x="436752" y="382137"/>
                  </a:cubicBezTo>
                  <a:cubicBezTo>
                    <a:pt x="454949" y="386686"/>
                    <a:pt x="473377" y="390395"/>
                    <a:pt x="491343" y="395785"/>
                  </a:cubicBezTo>
                  <a:cubicBezTo>
                    <a:pt x="518902" y="404053"/>
                    <a:pt x="573230" y="423081"/>
                    <a:pt x="573230" y="423081"/>
                  </a:cubicBezTo>
                  <a:cubicBezTo>
                    <a:pt x="568681" y="354842"/>
                    <a:pt x="567135" y="286336"/>
                    <a:pt x="559582" y="218364"/>
                  </a:cubicBezTo>
                  <a:cubicBezTo>
                    <a:pt x="557993" y="204066"/>
                    <a:pt x="556106" y="187593"/>
                    <a:pt x="545934" y="177421"/>
                  </a:cubicBezTo>
                  <a:cubicBezTo>
                    <a:pt x="535762" y="167249"/>
                    <a:pt x="519210" y="165960"/>
                    <a:pt x="504991" y="163773"/>
                  </a:cubicBezTo>
                  <a:cubicBezTo>
                    <a:pt x="459803" y="156821"/>
                    <a:pt x="414006" y="154675"/>
                    <a:pt x="368514" y="150126"/>
                  </a:cubicBezTo>
                  <a:cubicBezTo>
                    <a:pt x="303630" y="106870"/>
                    <a:pt x="332758" y="138392"/>
                    <a:pt x="300275" y="40943"/>
                  </a:cubicBezTo>
                  <a:lnTo>
                    <a:pt x="286627" y="0"/>
                  </a:lnTo>
                  <a:cubicBezTo>
                    <a:pt x="282078" y="13648"/>
                    <a:pt x="275552" y="26789"/>
                    <a:pt x="272979" y="40943"/>
                  </a:cubicBezTo>
                  <a:cubicBezTo>
                    <a:pt x="266418" y="77029"/>
                    <a:pt x="274227" y="116610"/>
                    <a:pt x="259331" y="150126"/>
                  </a:cubicBezTo>
                  <a:cubicBezTo>
                    <a:pt x="253488" y="163272"/>
                    <a:pt x="232036" y="159224"/>
                    <a:pt x="218388" y="163773"/>
                  </a:cubicBezTo>
                  <a:cubicBezTo>
                    <a:pt x="204740" y="172872"/>
                    <a:pt x="192521" y="184608"/>
                    <a:pt x="177445" y="191069"/>
                  </a:cubicBezTo>
                  <a:cubicBezTo>
                    <a:pt x="160205" y="198458"/>
                    <a:pt x="138461" y="194312"/>
                    <a:pt x="122854" y="204717"/>
                  </a:cubicBezTo>
                  <a:cubicBezTo>
                    <a:pt x="109206" y="213815"/>
                    <a:pt x="106059" y="233059"/>
                    <a:pt x="95558" y="245660"/>
                  </a:cubicBezTo>
                  <a:cubicBezTo>
                    <a:pt x="7988" y="350743"/>
                    <a:pt x="95090" y="225892"/>
                    <a:pt x="27319" y="327546"/>
                  </a:cubicBezTo>
                  <a:cubicBezTo>
                    <a:pt x="-3474" y="419928"/>
                    <a:pt x="-8541" y="386279"/>
                    <a:pt x="13672" y="464024"/>
                  </a:cubicBezTo>
                  <a:cubicBezTo>
                    <a:pt x="17624" y="477856"/>
                    <a:pt x="18332" y="493734"/>
                    <a:pt x="27319" y="504967"/>
                  </a:cubicBezTo>
                  <a:cubicBezTo>
                    <a:pt x="37566" y="517775"/>
                    <a:pt x="54615" y="523164"/>
                    <a:pt x="68263" y="532263"/>
                  </a:cubicBezTo>
                  <a:cubicBezTo>
                    <a:pt x="72812" y="577755"/>
                    <a:pt x="76862" y="623300"/>
                    <a:pt x="81911" y="668740"/>
                  </a:cubicBezTo>
                  <a:cubicBezTo>
                    <a:pt x="85961" y="705193"/>
                    <a:pt x="72646" y="749283"/>
                    <a:pt x="95558" y="777923"/>
                  </a:cubicBezTo>
                  <a:cubicBezTo>
                    <a:pt x="107615" y="792995"/>
                    <a:pt x="124146" y="751807"/>
                    <a:pt x="136502" y="736979"/>
                  </a:cubicBezTo>
                  <a:cubicBezTo>
                    <a:pt x="193368" y="668739"/>
                    <a:pt x="129676" y="718784"/>
                    <a:pt x="204740" y="668740"/>
                  </a:cubicBezTo>
                  <a:cubicBezTo>
                    <a:pt x="213839" y="641445"/>
                    <a:pt x="227306" y="615234"/>
                    <a:pt x="232036" y="586854"/>
                  </a:cubicBezTo>
                  <a:cubicBezTo>
                    <a:pt x="236585" y="559558"/>
                    <a:pt x="238082" y="531575"/>
                    <a:pt x="245684" y="504967"/>
                  </a:cubicBezTo>
                  <a:cubicBezTo>
                    <a:pt x="247451" y="498781"/>
                    <a:pt x="254782" y="495869"/>
                    <a:pt x="259331" y="491320"/>
                  </a:cubicBezTo>
                </a:path>
              </a:pathLst>
            </a:custGeom>
            <a:solidFill>
              <a:schemeClr val="tx2">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Forma libre 42"/>
            <p:cNvSpPr/>
            <p:nvPr/>
          </p:nvSpPr>
          <p:spPr>
            <a:xfrm>
              <a:off x="5544636" y="4098136"/>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Forma libre 43"/>
            <p:cNvSpPr/>
            <p:nvPr/>
          </p:nvSpPr>
          <p:spPr>
            <a:xfrm>
              <a:off x="5544636" y="3988954"/>
              <a:ext cx="14342" cy="150126"/>
            </a:xfrm>
            <a:custGeom>
              <a:avLst/>
              <a:gdLst>
                <a:gd name="connsiteX0" fmla="*/ 0 w 14342"/>
                <a:gd name="connsiteY0" fmla="*/ 0 h 150126"/>
                <a:gd name="connsiteX1" fmla="*/ 13647 w 14342"/>
                <a:gd name="connsiteY1" fmla="*/ 150126 h 150126"/>
              </a:gdLst>
              <a:ahLst/>
              <a:cxnLst>
                <a:cxn ang="0">
                  <a:pos x="connsiteX0" y="connsiteY0"/>
                </a:cxn>
                <a:cxn ang="0">
                  <a:pos x="connsiteX1" y="connsiteY1"/>
                </a:cxn>
              </a:cxnLst>
              <a:rect l="l" t="t" r="r" b="b"/>
              <a:pathLst>
                <a:path w="14342" h="150126">
                  <a:moveTo>
                    <a:pt x="0" y="0"/>
                  </a:moveTo>
                  <a:cubicBezTo>
                    <a:pt x="19000" y="95005"/>
                    <a:pt x="13647" y="45042"/>
                    <a:pt x="13647" y="15012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Forma libre 44"/>
            <p:cNvSpPr/>
            <p:nvPr/>
          </p:nvSpPr>
          <p:spPr>
            <a:xfrm>
              <a:off x="5449101" y="4057193"/>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Explosión 1 45"/>
            <p:cNvSpPr/>
            <p:nvPr/>
          </p:nvSpPr>
          <p:spPr>
            <a:xfrm>
              <a:off x="5421658" y="3923780"/>
              <a:ext cx="274640" cy="345963"/>
            </a:xfrm>
            <a:prstGeom prst="irregularSeal1">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Rectángulo redondeado 46"/>
            <p:cNvSpPr/>
            <p:nvPr/>
          </p:nvSpPr>
          <p:spPr>
            <a:xfrm>
              <a:off x="6046234" y="5122080"/>
              <a:ext cx="157713" cy="661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Elipse 47"/>
            <p:cNvSpPr/>
            <p:nvPr/>
          </p:nvSpPr>
          <p:spPr>
            <a:xfrm>
              <a:off x="6349129" y="4745221"/>
              <a:ext cx="288032" cy="27627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49" name="Conector recto de flecha 48"/>
            <p:cNvCxnSpPr/>
            <p:nvPr/>
          </p:nvCxnSpPr>
          <p:spPr>
            <a:xfrm flipH="1" flipV="1">
              <a:off x="6615456" y="4891769"/>
              <a:ext cx="553243" cy="1"/>
            </a:xfrm>
            <a:prstGeom prst="straightConnector1">
              <a:avLst/>
            </a:prstGeom>
            <a:ln w="38100">
              <a:solidFill>
                <a:srgbClr val="FFC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50" name="CuadroTexto 49"/>
          <p:cNvSpPr txBox="1"/>
          <p:nvPr/>
        </p:nvSpPr>
        <p:spPr>
          <a:xfrm>
            <a:off x="8528376" y="1427962"/>
            <a:ext cx="741412" cy="646331"/>
          </a:xfrm>
          <a:prstGeom prst="rect">
            <a:avLst/>
          </a:prstGeom>
          <a:noFill/>
        </p:spPr>
        <p:txBody>
          <a:bodyPr wrap="square" rtlCol="0">
            <a:spAutoFit/>
          </a:bodyPr>
          <a:lstStyle/>
          <a:p>
            <a:r>
              <a:rPr lang="es-ES" sz="3600" i="1" dirty="0"/>
              <a:t>v</a:t>
            </a:r>
            <a:r>
              <a:rPr lang="es-ES" sz="3600" i="1" baseline="-25000" dirty="0"/>
              <a:t>2</a:t>
            </a:r>
            <a:r>
              <a:rPr lang="es-ES" sz="3600" baseline="-25000" dirty="0"/>
              <a:t>p</a:t>
            </a:r>
          </a:p>
        </p:txBody>
      </p:sp>
      <p:sp>
        <p:nvSpPr>
          <p:cNvPr id="51" name="CuadroTexto 50"/>
          <p:cNvSpPr txBox="1"/>
          <p:nvPr/>
        </p:nvSpPr>
        <p:spPr>
          <a:xfrm>
            <a:off x="8190414" y="496654"/>
            <a:ext cx="1650002" cy="584775"/>
          </a:xfrm>
          <a:prstGeom prst="rect">
            <a:avLst/>
          </a:prstGeom>
          <a:solidFill>
            <a:srgbClr val="FFFF99"/>
          </a:solidFill>
        </p:spPr>
        <p:txBody>
          <a:bodyPr wrap="square" rtlCol="0">
            <a:spAutoFit/>
          </a:bodyPr>
          <a:lstStyle/>
          <a:p>
            <a:r>
              <a:rPr lang="es-ES" sz="3200" dirty="0"/>
              <a:t>Después</a:t>
            </a:r>
          </a:p>
        </p:txBody>
      </p:sp>
      <p:cxnSp>
        <p:nvCxnSpPr>
          <p:cNvPr id="52" name="Conector recto de flecha 51"/>
          <p:cNvCxnSpPr/>
          <p:nvPr/>
        </p:nvCxnSpPr>
        <p:spPr>
          <a:xfrm flipH="1" flipV="1">
            <a:off x="6540598" y="2209369"/>
            <a:ext cx="544992" cy="0"/>
          </a:xfrm>
          <a:prstGeom prst="straightConnector1">
            <a:avLst/>
          </a:prstGeom>
          <a:ln w="381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3" name="CuadroTexto 52"/>
          <p:cNvSpPr txBox="1"/>
          <p:nvPr/>
        </p:nvSpPr>
        <p:spPr>
          <a:xfrm>
            <a:off x="6004623" y="1509392"/>
            <a:ext cx="886912" cy="646331"/>
          </a:xfrm>
          <a:prstGeom prst="rect">
            <a:avLst/>
          </a:prstGeom>
          <a:noFill/>
        </p:spPr>
        <p:txBody>
          <a:bodyPr wrap="square" rtlCol="0">
            <a:spAutoFit/>
          </a:bodyPr>
          <a:lstStyle/>
          <a:p>
            <a:r>
              <a:rPr lang="es-ES" sz="3600" i="1" dirty="0"/>
              <a:t>v</a:t>
            </a:r>
            <a:r>
              <a:rPr lang="es-ES" sz="3600" i="1" baseline="-25000" dirty="0"/>
              <a:t>2</a:t>
            </a:r>
            <a:r>
              <a:rPr lang="es-ES" sz="3600" baseline="-25000" dirty="0"/>
              <a:t>e</a:t>
            </a:r>
          </a:p>
        </p:txBody>
      </p:sp>
      <p:graphicFrame>
        <p:nvGraphicFramePr>
          <p:cNvPr id="55" name="Object 4" descr="Pergamino"/>
          <p:cNvGraphicFramePr>
            <a:graphicFrameLocks noChangeAspect="1"/>
          </p:cNvGraphicFramePr>
          <p:nvPr>
            <p:extLst>
              <p:ext uri="{D42A27DB-BD31-4B8C-83A1-F6EECF244321}">
                <p14:modId xmlns:p14="http://schemas.microsoft.com/office/powerpoint/2010/main" val="1335181057"/>
              </p:ext>
            </p:extLst>
          </p:nvPr>
        </p:nvGraphicFramePr>
        <p:xfrm>
          <a:off x="6779768" y="2921537"/>
          <a:ext cx="3733800" cy="633412"/>
        </p:xfrm>
        <a:graphic>
          <a:graphicData uri="http://schemas.openxmlformats.org/presentationml/2006/ole">
            <mc:AlternateContent xmlns:mc="http://schemas.openxmlformats.org/markup-compatibility/2006">
              <mc:Choice xmlns:v="urn:schemas-microsoft-com:vml" Requires="v">
                <p:oleObj spid="_x0000_s496704" name="Ecuación" r:id="rId6" imgW="1231560" imgH="241200" progId="Equation.3">
                  <p:embed/>
                </p:oleObj>
              </mc:Choice>
              <mc:Fallback>
                <p:oleObj name="Ecuación" r:id="rId6" imgW="1231560" imgH="241200" progId="Equation.3">
                  <p:embed/>
                  <p:pic>
                    <p:nvPicPr>
                      <p:cNvPr id="0" name=""/>
                      <p:cNvPicPr>
                        <a:picLocks noChangeAspect="1" noChangeArrowheads="1"/>
                      </p:cNvPicPr>
                      <p:nvPr/>
                    </p:nvPicPr>
                    <p:blipFill>
                      <a:blip r:embed="rId7"/>
                      <a:srcRect/>
                      <a:stretch>
                        <a:fillRect/>
                      </a:stretch>
                    </p:blipFill>
                    <p:spPr bwMode="auto">
                      <a:xfrm>
                        <a:off x="6779768" y="2921537"/>
                        <a:ext cx="3733800" cy="633412"/>
                      </a:xfrm>
                      <a:prstGeom prst="rect">
                        <a:avLst/>
                      </a:prstGeom>
                      <a:blipFill dpi="0" rotWithShape="0">
                        <a:blip r:embed="rId5"/>
                        <a:srcRect/>
                        <a:tile tx="0" ty="0" sx="100000" sy="100000" flip="none" algn="tl"/>
                      </a:blipFill>
                      <a:ln w="38100">
                        <a:solidFill>
                          <a:srgbClr val="000000"/>
                        </a:solidFill>
                        <a:miter lim="800000"/>
                        <a:headEnd/>
                        <a:tailEnd/>
                      </a:ln>
                    </p:spPr>
                  </p:pic>
                </p:oleObj>
              </mc:Fallback>
            </mc:AlternateContent>
          </a:graphicData>
        </a:graphic>
      </p:graphicFrame>
      <p:graphicFrame>
        <p:nvGraphicFramePr>
          <p:cNvPr id="56" name="Object 4" descr="Pergamino"/>
          <p:cNvGraphicFramePr>
            <a:graphicFrameLocks noChangeAspect="1"/>
          </p:cNvGraphicFramePr>
          <p:nvPr>
            <p:extLst>
              <p:ext uri="{D42A27DB-BD31-4B8C-83A1-F6EECF244321}">
                <p14:modId xmlns:p14="http://schemas.microsoft.com/office/powerpoint/2010/main" val="1662252443"/>
              </p:ext>
            </p:extLst>
          </p:nvPr>
        </p:nvGraphicFramePr>
        <p:xfrm>
          <a:off x="1796605" y="4075139"/>
          <a:ext cx="6850063" cy="633413"/>
        </p:xfrm>
        <a:graphic>
          <a:graphicData uri="http://schemas.openxmlformats.org/presentationml/2006/ole">
            <mc:AlternateContent xmlns:mc="http://schemas.openxmlformats.org/markup-compatibility/2006">
              <mc:Choice xmlns:v="urn:schemas-microsoft-com:vml" Requires="v">
                <p:oleObj spid="_x0000_s496705" name="Ecuación" r:id="rId8" imgW="2260440" imgH="241200" progId="Equation.3">
                  <p:embed/>
                </p:oleObj>
              </mc:Choice>
              <mc:Fallback>
                <p:oleObj name="Ecuación" r:id="rId8" imgW="2260440" imgH="241200" progId="Equation.3">
                  <p:embed/>
                  <p:pic>
                    <p:nvPicPr>
                      <p:cNvPr id="0" name=""/>
                      <p:cNvPicPr>
                        <a:picLocks noChangeAspect="1" noChangeArrowheads="1"/>
                      </p:cNvPicPr>
                      <p:nvPr/>
                    </p:nvPicPr>
                    <p:blipFill>
                      <a:blip r:embed="rId9"/>
                      <a:srcRect/>
                      <a:stretch>
                        <a:fillRect/>
                      </a:stretch>
                    </p:blipFill>
                    <p:spPr bwMode="auto">
                      <a:xfrm>
                        <a:off x="1796605" y="4075139"/>
                        <a:ext cx="6850063" cy="633413"/>
                      </a:xfrm>
                      <a:prstGeom prst="rect">
                        <a:avLst/>
                      </a:prstGeom>
                      <a:blipFill dpi="0" rotWithShape="0">
                        <a:blip r:embed="rId5"/>
                        <a:srcRect/>
                        <a:tile tx="0" ty="0" sx="100000" sy="100000" flip="none" algn="tl"/>
                      </a:blipFill>
                      <a:ln w="38100">
                        <a:solidFill>
                          <a:srgbClr val="000000"/>
                        </a:solidFill>
                        <a:miter lim="800000"/>
                        <a:headEnd/>
                        <a:tailEnd/>
                      </a:ln>
                    </p:spPr>
                  </p:pic>
                </p:oleObj>
              </mc:Fallback>
            </mc:AlternateContent>
          </a:graphicData>
        </a:graphic>
      </p:graphicFrame>
      <p:sp>
        <p:nvSpPr>
          <p:cNvPr id="57" name="CuadroTexto 56"/>
          <p:cNvSpPr txBox="1"/>
          <p:nvPr/>
        </p:nvSpPr>
        <p:spPr>
          <a:xfrm>
            <a:off x="8874669" y="3897541"/>
            <a:ext cx="2743646" cy="1200329"/>
          </a:xfrm>
          <a:prstGeom prst="rect">
            <a:avLst/>
          </a:prstGeom>
          <a:noFill/>
        </p:spPr>
        <p:txBody>
          <a:bodyPr wrap="square" rtlCol="0">
            <a:spAutoFit/>
          </a:bodyPr>
          <a:lstStyle/>
          <a:p>
            <a:r>
              <a:rPr lang="es-ES" sz="2400" dirty="0"/>
              <a:t>Si la pelota es lanzada con una velocidad de 10 m/s</a:t>
            </a:r>
          </a:p>
        </p:txBody>
      </p:sp>
      <p:graphicFrame>
        <p:nvGraphicFramePr>
          <p:cNvPr id="58" name="Object 4" descr="Pergamino"/>
          <p:cNvGraphicFramePr>
            <a:graphicFrameLocks noChangeAspect="1"/>
          </p:cNvGraphicFramePr>
          <p:nvPr>
            <p:extLst>
              <p:ext uri="{D42A27DB-BD31-4B8C-83A1-F6EECF244321}">
                <p14:modId xmlns:p14="http://schemas.microsoft.com/office/powerpoint/2010/main" val="1493917237"/>
              </p:ext>
            </p:extLst>
          </p:nvPr>
        </p:nvGraphicFramePr>
        <p:xfrm>
          <a:off x="1982788" y="5402263"/>
          <a:ext cx="8043862" cy="1200150"/>
        </p:xfrm>
        <a:graphic>
          <a:graphicData uri="http://schemas.openxmlformats.org/presentationml/2006/ole">
            <mc:AlternateContent xmlns:mc="http://schemas.openxmlformats.org/markup-compatibility/2006">
              <mc:Choice xmlns:v="urn:schemas-microsoft-com:vml" Requires="v">
                <p:oleObj spid="_x0000_s496706" name="Ecuación" r:id="rId10" imgW="2654280" imgH="457200" progId="Equation.3">
                  <p:embed/>
                </p:oleObj>
              </mc:Choice>
              <mc:Fallback>
                <p:oleObj name="Ecuación" r:id="rId10" imgW="2654280" imgH="457200" progId="Equation.3">
                  <p:embed/>
                  <p:pic>
                    <p:nvPicPr>
                      <p:cNvPr id="0" name=""/>
                      <p:cNvPicPr>
                        <a:picLocks noChangeAspect="1" noChangeArrowheads="1"/>
                      </p:cNvPicPr>
                      <p:nvPr/>
                    </p:nvPicPr>
                    <p:blipFill>
                      <a:blip r:embed="rId11"/>
                      <a:srcRect/>
                      <a:stretch>
                        <a:fillRect/>
                      </a:stretch>
                    </p:blipFill>
                    <p:spPr bwMode="auto">
                      <a:xfrm>
                        <a:off x="1982788" y="5402263"/>
                        <a:ext cx="8043862" cy="1200150"/>
                      </a:xfrm>
                      <a:prstGeom prst="rect">
                        <a:avLst/>
                      </a:prstGeom>
                      <a:blipFill dpi="0" rotWithShape="0">
                        <a:blip r:embed="rId5"/>
                        <a:srcRect/>
                        <a:tile tx="0" ty="0" sx="100000" sy="100000" flip="none" algn="tl"/>
                      </a:blipFill>
                      <a:ln w="38100">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60693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par>
                                <p:cTn id="8" presetID="3" presetClass="entr" presetSubtype="10" fill="hold"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blinds(horizontal)">
                                      <p:cBhvr>
                                        <p:cTn id="10" dur="500"/>
                                        <p:tgtEl>
                                          <p:spTgt spid="55"/>
                                        </p:tgtEl>
                                      </p:cBhvr>
                                    </p:animEffect>
                                  </p:childTnLst>
                                </p:cTn>
                              </p:par>
                              <p:par>
                                <p:cTn id="11" presetID="3" presetClass="entr" presetSubtype="1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blinds(horizontal)">
                                      <p:cBhvr>
                                        <p:cTn id="13" dur="500"/>
                                        <p:tgtEl>
                                          <p:spTgt spid="56"/>
                                        </p:tgtEl>
                                      </p:cBhvr>
                                    </p:animEffect>
                                  </p:childTnLst>
                                </p:cTn>
                              </p:par>
                              <p:par>
                                <p:cTn id="14" presetID="3" presetClass="entr" presetSubtype="10" fill="hold"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blinds(horizontal)">
                                      <p:cBhvr>
                                        <p:cTn id="1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2</a:t>
            </a:fld>
            <a:endParaRPr lang="es-ES" dirty="0"/>
          </a:p>
        </p:txBody>
      </p:sp>
      <p:sp>
        <p:nvSpPr>
          <p:cNvPr id="5" name="6 CuadroTexto"/>
          <p:cNvSpPr txBox="1">
            <a:spLocks noChangeArrowheads="1"/>
          </p:cNvSpPr>
          <p:nvPr/>
        </p:nvSpPr>
        <p:spPr bwMode="auto">
          <a:xfrm>
            <a:off x="0" y="1359255"/>
            <a:ext cx="12192000" cy="4524315"/>
          </a:xfrm>
          <a:prstGeom prst="rect">
            <a:avLst/>
          </a:prstGeom>
          <a:noFill/>
          <a:ln w="9525">
            <a:noFill/>
            <a:miter lim="800000"/>
            <a:headEnd/>
            <a:tailEnd/>
          </a:ln>
        </p:spPr>
        <p:txBody>
          <a:bodyPr wrap="square">
            <a:spAutoFit/>
          </a:bodyPr>
          <a:lstStyle/>
          <a:p>
            <a:pPr algn="just"/>
            <a:r>
              <a:rPr lang="es-ES" sz="3200" b="1" dirty="0"/>
              <a:t>UNIDAD 6: MOMENTO LINEAL, IMPULSO </a:t>
            </a:r>
            <a:r>
              <a:rPr lang="es-ES" sz="3200" dirty="0">
                <a:solidFill>
                  <a:schemeClr val="bg1">
                    <a:lumMod val="85000"/>
                  </a:schemeClr>
                </a:solidFill>
              </a:rPr>
              <a:t>Y CHOQUES </a:t>
            </a:r>
          </a:p>
          <a:p>
            <a:pPr algn="just"/>
            <a:r>
              <a:rPr lang="es-ES" sz="3200" b="1" dirty="0"/>
              <a:t>Introducción. Momento lineal o cantidad de movimiento e impulso. Segunda ley de Newton en términos del momento lineal. Teorema del impulso y el momento lineal. Comparación del momento lineal y energía cinética. Conservación del momento lineal. Fuerzas impulsivas</a:t>
            </a:r>
            <a:r>
              <a:rPr lang="es-ES" sz="3200" dirty="0"/>
              <a:t>. </a:t>
            </a:r>
            <a:r>
              <a:rPr lang="es-ES" sz="3200" dirty="0">
                <a:solidFill>
                  <a:schemeClr val="bg1">
                    <a:lumMod val="85000"/>
                  </a:schemeClr>
                </a:solidFill>
              </a:rPr>
              <a:t>Choques elásticos e inelásticos. Choque totalmente inelástico. El péndulo balístico. Choque elástico en dos dimensiones. Centro de masa. Movimiento del centro de masa. Dimensiones y unidades. </a:t>
            </a:r>
            <a:endParaRPr lang="es-AR" sz="3200" dirty="0">
              <a:solidFill>
                <a:schemeClr val="bg1">
                  <a:lumMod val="85000"/>
                </a:schemeClr>
              </a:solidFill>
            </a:endParaRPr>
          </a:p>
        </p:txBody>
      </p:sp>
      <p:sp>
        <p:nvSpPr>
          <p:cNvPr id="6" name="16 CuadroTexto"/>
          <p:cNvSpPr txBox="1"/>
          <p:nvPr/>
        </p:nvSpPr>
        <p:spPr>
          <a:xfrm>
            <a:off x="0" y="-47195"/>
            <a:ext cx="12192000" cy="584775"/>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MX" sz="3200" b="1" dirty="0">
                <a:sym typeface="Symbol"/>
              </a:rPr>
              <a:t>RA3 - 3ra Parte</a:t>
            </a:r>
            <a:endParaRPr lang="es-AR"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0" y="706603"/>
            <a:ext cx="12192000" cy="206210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defRPr/>
            </a:pPr>
            <a:r>
              <a:rPr lang="es-MX" sz="3200" dirty="0"/>
              <a:t>3ra Ley de Newton, ¿pero cómo son las interacciones mientras duran? La 2da Ley es insuficiente por sí sola para analizar el movimiento que sigue luego de producirse las interacciones, sin embargo  el análisis que seguimos parte de la 2da ley de N.</a:t>
            </a:r>
            <a:endParaRPr lang="es-AR" sz="3200" dirty="0"/>
          </a:p>
        </p:txBody>
      </p:sp>
      <p:sp>
        <p:nvSpPr>
          <p:cNvPr id="17" name="16 CuadroTexto"/>
          <p:cNvSpPr txBox="1"/>
          <p:nvPr/>
        </p:nvSpPr>
        <p:spPr>
          <a:xfrm>
            <a:off x="0" y="-47195"/>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MX" sz="2800" dirty="0">
                <a:sym typeface="Symbol"/>
              </a:rPr>
              <a:t>MOMENTO LINEAL (CANTIDAD DE MOVIMIENTO) E IMPULSO </a:t>
            </a:r>
            <a:endParaRPr lang="es-AR" sz="2800" dirty="0"/>
          </a:p>
        </p:txBody>
      </p:sp>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3</a:t>
            </a:fld>
            <a:endParaRPr lang="es-ES" dirty="0"/>
          </a:p>
        </p:txBody>
      </p:sp>
      <p:sp>
        <p:nvSpPr>
          <p:cNvPr id="6" name="AutoShape 11" descr="data:image/jpeg;base64,/9j/4AAQSkZJRgABAQAAAQABAAD/2wCEAAkGBxISEhUTExMWFhUXGRgXGBgXGBUYFhYXGBgdGBcYGBgYHSggGh0lGxgVITEhJSkrLi4uFx8zODMtNygtLisBCgoKDg0OGhAQGi0fHR0rKy0tLS0tLS0tLS0tLS0tLS0tLS0tLSstLS0tLS0tLS0tLS0tLS0tLS0tLS0tLSs3Lf/AABEIAKgBLAMBIgACEQEDEQH/xAAcAAACAgMBAQAAAAAAAAAAAAAEBQMGAAECBwj/xABGEAABAwEFBQYCBwUGBgMBAAABAgMRAAQFEiExBkFRYXETIoGRobEywQcUI0JSYtEzcpLh8BYkQ1OCohU0k6Oy8URzwiX/xAAZAQADAQEBAAAAAAAAAAAAAAAAAQIDBAX/xAAjEQACAgICAgMAAwAAAAAAAAAAAQIRAzESIUFREyIyBBRx/9oADAMBAAIRAxEAPwD2ewv40BRieVE1VUPKG+irutJ7RIPSnQrLBWVqa3NIZhqs3w8sOmF4RlqYE1ZSard7H7Q5gZ7xO6rx7InoWtWh2SSuVDUzu1p3d17ICAFGSJz4yeNISvva8d2uVd2VRzMjdGVaySZCdF0bVIB4ia7qGyfAnoPapq5zYysrKygDKysrKAMrKyonXQnUgdaAJKV3lbk95GZOHURlSW8rwdlWFRn8pMeFLLO65ilQI1zIM6itVDyzNy9DPt1iTjgDmdKQ3req3oE9xOg4n8RoO87QpzuBZiZJzgwdOlRCBWqSItmzwrmaxNbAFUSaE61gVNcrOdcOGDQAR2dQrRrH9frXST5VskTVJ0DRxYLyeZkE4knUcOOHhVysFsQ6gKQZEeI5GqY8kKHvzHCumLWpBxIMexHCKbSeiba2X1s5jqKsdUm5b4Q8QPhXllx6VdQa5cuzfGdVpSopVbL5Q0+hpZSAtJMk54pAAjnNcqvplxCuzWleakGDoRkZrOmW2gy029CBMhXIGlTm0SStTaMPaBOLDMmCYBHHOlF5WlQZcKfiCFRGecZQBVH/ALM2hxQeDZClgjCVFCkjeSZBEyedaPHRHJnod07Qdu6ttCyotkY4gjMTkeG6rNY1koSTrXnmxezQsv2gHfOSiSTIB0HAT7Vb0vrCUgGI4b+tJxGmO65KxxFKC4o6qJriKXAdlaTeBBE+XzomwXgAsqOiTkKROuwROh4eZrEPAqEacM8xXMpTEWZ3ahc90JHrXdm2jWVQcOe/gKr9pYSFHDOs58wK6QJUABE03GS8iH7t7lRnFygEj0qFTxJxZnPPn40idcAUUwTGXWp/rGUCeh3cquGanUkSxoFo3oz1EE+tTtgTSIWhZ5eE12i1uDif9JFdcJRkuhdl3u204gE7wPSj6otnvFfAg8gRVmuu9u2xDARhE7/Sspxrs1jIZ1ulL98oghJ726QfWhGb5cxZwpI1gR71PFhyRYJoW0W9CDBmeVKbbfBVh7NRHEQNd1LV2halSskkAndv6DlTUH5E5ehuq9FBRM9yRlkDHWlNvvFSyE4tDlznpQi7UFCKAUv7Yf6feq4q6FbofWZGFPjSLaC9k4i0gyoZLjdOgnjTG9rellpSpz0A4k6VQO1VjK1GZMmtHJaJSsboMCowrPOg02gqz8qnBo5A4hQVWsWdQYq7BmrJJDWKM1g61lAjU1ykmsVNdE0AcuQRFcInfu0PyNbKxNdYss6LodJnIyMjJQzH8jTkbYWpCQMlkccirxjM0keIiDvy4eRqFIDbZSDjUgb4xRun+t1OSUhRtA15bWhapcs6FKCsQlbuJKuuLTIZaVu6dqWWf/iozVjMKVIJzMYp31Vb4txeXkAkzEjygjfQL7r7Udo2IOaSQRI3EEGuV2tM3Xez2+6Nq7G+QnF2asu6uEz0Ohp4pUlShySn9fX0r5zF8Z5tDwUoe807ubbZ2z/s1OAfhJC0eRijmwcT3lpuAAN2VbNUG5PpLbcEOoKd0pHymrjYb3YeEtuJPKYNNT9i4hs1wp0gwEk9K2tUCf6FRlsHj61V2BTHEjCDqdPXfQ5dUFAhI1nLf06UNZnQTkYEeB1muW7SSAAIzz9RXNfQrGItRWZOQJBB9CDUgtGFEwMXHfrxpYzaE4tMgRyHE+1G2dJcSTGpPUJn3qkm0BG0/iJM5kmKlUkg4lGdY5UK62ltZgdP50UgFWRz0kndyiolHj2BO04M4rSFxEnf/U12hCdDP6VHhSAN+efOtcWSL6EwlpXfOmlWPZlRJXoRh13zw6VWWVDHlw0qwbO2lKSuRnh1nnpW8l0C2BYvtPHpXbSsznvG/XM0PiBc8etYoiSI3k8N+/jQIIYVAzoR56MRiMiRvB5/yopRypa+YUrIplM8jlqOtAUdNEwkkjTIDd1qJwpCiSYOWfyzruxtOFAwNzzzAz/e1rm3bNvutLTiwkzHeMzu7wGQmubInJ9FrQo2kUSAqSRMEHhGRFVt98Crhe9kZsrATaXe2cITAAIAgRmRmROe6qJbEFJkZpPmK0hCSiF9hrNpopFomq+l3fRTVoqkwaHwfqULzFKkPzRLLwnSrsmhhjqUKpep9I1IHp4TU6Xd1WmSwlS61iqMqFbx7xTJNGZzoO9LUUtOFOoSSDzg7vKjMc60mv0pShajI7p0OvAUMYJs/fyFuAPhakxJCDmd3gP66OFX62lJQpme8rAcYDhQVSlBKQSSAdTuBry1FphQKdYo27lOKcSRJMiNax5Ns0pI9Ds90WNSu0CXUZzBwrSctxBSRnyo9ywtujAVIwncsKSnpJEA0Bc7qlMpKxCt4iIzyypq3mOFbqPRlbsTW36MLQe/ZsC0/hC0K8jNRr+iu2hBUUoKonAkmY5EiCeVO0WcBQUhSm1gzKFFM9QMjTexbUWts5rxj8LgEj/UnP3rKWN+C1kPN2tlbWyFLWw6lA1OCY5kTIHOo27UEqgLwkcZSfWvVLRt47hKFWVKsQI7izHOQRIoazPXdb0Bm1pQ0pPdSmMCkcClw5nxrJwa2aJrwUSx7VuM22zrdViSlKkZmRDnGDGoFenWbbOzlIPd8SJrznbX6MnbKhVoYWHmRGf30DcSBkRzFV+xXoplAbesmNY+8cQMbpFTxsZaHLR2Uakzpy4+VSWW2YlEagd7x3iktuteIk5qkxrp0iiWRgiScShHh/6qOPRmP3ENF0CYGGTHHMGobLaCjD3yUnXPnS7tgSo55A58TzqRbOmLLKesCTFOKaAcLJJBSrEo6QcgOdSJXCszi38h40DdVgdUJQhYCjGeoHXdT6y7OL3qCRrnmaXCTGQIfxdN9bSRuyPj505s1wCc1k9BHvTKzXQyj7s75UZOVVDFx7ArVhZUtw4ElRjdJpjZLOtK80KAIIJIyp0q0tN6qSmOY+VCWi92R97yBro5CoFbsCpnIAf1oKmRdySrFiPhkKHO0LRySFHyHvUZ2hA7qWSToO9+lKwoaizJ0ip2rMNyRSK2X+mzpx2kpb4NggrI3FROSfHOq9aNorbbjgs6C02cp7wJHH8Sv9oosC5Xtf1nswPaLlX4RmfE6Dxqpq29LpUQ2pLSQTjSCoCN+Qg57gaDtFwWazJx2lRecGiCoRPNI7qfU1wq8C7ZLWstpCR2aUhIiJIGEeE1cYXshzEFtt63cSlnETmDxB06UO/3UAGZ8zSi02kpKYBSNwVGfEZa8ay2X4pQygc6qTr6jj7OLQ/h6VKzbARIM1W7RaiVQmSTU7dkWkggmd/CufRqWti0+FGofGVVZm1H+dHNWyhMCxpdBEHPrnRCFRSJm16UY1as6tMlobIertDlLEviImtF4jQ1oQNFvAVX9rXYs6+cDzNHB4GZqnbT3sFnskCUpOZ3SDoOXOlJ0gS7A9nrGHXwk6CVHmBuq+2axIREJAzHvPyqm7Ij7ZROQCDPLMZ1ab4SexKm3SlSRiGHQxuJ6T6UY6UbHPZYmm48aIEAVTbPtqVLsyQ2lMwHi5OAqmJSQcgfSatT221jYUAtiJBzIxJxD8uZid9N5USsbCUGaJNhWrRJPPQeZpHaNrHS58DLYKJxIAnvDuAKGXPTdzqKy36+orJdUoAYQITGI5A9wA5CTrwqVlvwV8ZYv+FrSCpSkJA1MzH8M1E9YbJKe2eSSSIGQJnQZmczyqlP2pa3olS8A/EtXfVoO+oTAk60VYVGSsnCE5JExKyOCiBkM9TnFZym5MtRotDV52Vp0tNKWMIJcQVkJga9xRSCBEmAaS3rtC5aHC4SpIOSQhDOaRoTibJk9dIpHaUgyw24GyuVOOEKASAckgDcDqRr4U6TddzpSkOXo0peEYiUSSfCYyjImahlIUM2NSQ24uAlRJHhr0ppb7qeAxoZWQDM4VGQeVX22bKWMNhPaALAGFSglWGDOhGmdSf8NZbEqtrugnCoAyeB3UURxKHcl3O4ocbWlH31FJ05AjMmvR7FdzSUgoQlEj70YgOZOfhRDFms5ABcWr95cnnnXFquJLiQG31tqCiUqGE906oUlWSgeJzpp0PiDu3m0g95WmeQJqG7HyXFKQXFtqzwltXdVxSqdOVd2+0MsLgNsLUAO+cpVvyCSAf1qFW1r24sD/qH5VVth0O302gI+yZClGfjWEAcDoT4VBbbhfeKSpxKABmEycz8Rpenat3eWj4uD/8ANd/2odn/AAY/fVPnFLsYS3scB8TyjvnCkVC5d1hZH2jxUeo6aJFJ9o7+tSlJahKUqzOEkqVIy8N9V5y8whRQhJfe3pH7Nv8A+xWg4x700iW6LY65YUAr7NQQPvLWUg8YAzUar39onXnMN22fL/NWFK0Gon5edK3me0JctTgfWNG0yGEcB+b2o203u6EhCSEJG5ICfarUGQ5BVj2aYal+2ul53MxIMHUjgPDzqc7SqzS0kIRoABp3ePGarxeURrUl3gZzyrVY0tkOTYK+4V6mTpUqVEWV1Jy7yT45R86itJCFZkAc6XXrfqEM4c1YlCY5AnfWtryRT8FbvcFSwVgwCQI4aA+JmliEKkpGfKf6mmNtvJDiSYUNBuyznjUV1WbtXCUblDkYOXnXPmSu09m+O+PYbdtzBv7V1xCToBMkdQKIcWzGTqD4kH1q4s3UhKQhKR5e9JNobAw2ZJEaEJSCRP3j0zqeNIalbEdksoUY4mB5TNAWhtbRI+IdRNaecS24oIWpQnuk7wRvwkelHM3aAnGqc8939CoXZV0C2a8h/WtE2m3KSmR4T71Hd92Yj2qhlPdB38zyqW8rPiEmq4tKxcldC9N7vTM+gqQXy8BlA8KXOOhNcIQpZ0J9qztlUg1y9nliAsgb4AFBGAKYWK5H3TDaFKPBCVKP+0Vbrl+i62OJKl2c/lDrnZDqQBijxFJsKKOwT2TpSSIKBllkSaY3PehDbiXDKAnLiVHIJHAZ516W39ELzmS3WLOjIFDKVrKo0JUs5nnXFz/RK32yg66tbaDHdTgC1dT90CM9SZ0GopVoKPM0Q53iYzAOUJSBuEcoqbaFIVhLaguE9+CCEqPeAyJ+7E869xur6NrC05jU2laRohZKxpmSD3T5GKsDjbKZZYabSYhRwJDaQeITGIxuotsZ843G64kobbCRjEZ93EqcsyQCTIG+vQGNjrcUAdgEkiSVuNiFHXEAZ8jXpSbgshbZQ60h0MwUYkpASRoQBpTf60OA8hSth0eTWP6Nbccu3YbSc1d1TqiTqdE+UnSn1k+jIBISu1OkARDaA3mTJOZMq51eVW6Kj+v0BZWbN9GNgSILa1/vuHPrhifGjUbAXcBAsNm8UgnzImmqrfO+ojbxxo4jKCi1Nkr+0mMyeQAn0IqN23owftRGUiTxgZda88ZvlwFWQhXdPiAJH8Ioi0X0FgymJSlORn4FYs+GVbqKvZjyZ6My9IyX6g5jlXdptiltLaUohKgUkoJSU9Iqi2W9UKbASohZcSrDnOFTo3jI5a0farzUwcK++ClR4K+KBG6IPpRwt9D5M42adabaWFKiHF/EdJIjPypsy6mQMQ86oi7xStD4AglaSBOcSmT6U7tzQLbqhqUGSOhjSr4UQ5FnJGcGamw9wHnVVu3NpBziB7VC1eDv1pTWM4A2FBP5p140cQUiw2suOrIUstpGUpP2i0gaTEIEdT0oYuhIwIGFMnupkDPeTqo8zUlxMOPY1Ek4VRJ4Zj5VOu53CSBhAnMk7o1HOioxdMLcgay5yNJj51zblgEjeDnWX2wuyWZx8KSst55xn3sOg61BdtmFos7VocWJcAKgJ1kgwPCl8isfxtgS7bhJzBG4DWd8nSltu2kU1EIkkZCYGQ1JpsLjbabKu0xAlZg6jfFVDaBI+yI3hXqIqXNtFKCRO5bC8A4rUweIEjQTuoW+DDTfFRWfAQB64qywn7NHSgbcorXhn4chJyjX5mktFUQtKyUPGnuwiEl5RVPdwmBvOcZbzMGkbbBnz40+2IfSwVvOA4SQlP7wmVRvAmnGLclQpNJHpoXhTJ+IiqCLOl1xwE4UpWrJO+TTe23gymFOPkAmQATmddQJjMUJd747ImEZlXeAMiSSDMGTnvqpejNewV2zsoQpKEQlYKT2moKfhWDrE7ulK7EiRDhhIgkbidyeWWZo0dnj7zqnM0gyAIkiYANI7aSp4pB+IgAcyAKi60XVjl++U6NpncOHgKb3PsJb7aAtaksNHQr1I/KkUJdCbLZ1YsReWDuSopEagQOPOrYvbl45IQvgIbIj+I0Sm5IcYpDW6PopsDMdqpbyucAeWdWex7OXez8Fmakb1DGfNU158NoLa58Lbnk2PnUiHrwVqnDp8boG6dyazovo9TRbEIECEjgAAPSonL1T+KvNTZ7dvWgZf5iz7AVAi6rWoyXGUjicaj70UKz0d2+kDVQ8xUC9oGvxjzFUZu5Ht9obHRsfMmpf7OqOtqMckNj5U6Cy3ObSNjRQPShkbRNiY3kkwCZJ8KrqNmzMm1L8MI9k10Nn0aG0un/WqPSgB6dqE8/I1EvaUHcryH60jGzLG91w/wCtf610dmbIdSo9So/OigGq9oxvB8wKFd2pQnUoHVaRQjOzdhB/Zg9QD71ILgsYzCE/wiihWcO7YoH+I1/HPsaj/tkn/Mb9aYNXfZhHdB8BU31Rj8PpT7CzzCxuIElxqSp5Gm5IGfhmKjtvY9iSlJC+0Vv0ChI9BTGxXWceStWlQOiUj3qG/LChKSSCMKErMbzOH2JprYAzbzaVNlIyISPHFmeWlBptaigJUScMxJmAQiAOWXrXH1FQAUM25whXMKOo3UKg5eJHklNVi/aJn+SNtQxrnl5SJp3dKB2oUlCsEWnFKu7m0cMjkY8aQsR2hB3lIPTEAaeXhaUqcCG8oXaEmN4w5T/D61WV/YmC6CG7xtDaAlEBPYoKWyJzITKp54p8a7s96Rau3daAH1dKlpAOQxagcd1aK0qY7RX3WURzwpaJHvXTsBwNnT/h+GczmnvyeOdZKTLaG13XrLVpLSjgwlSIBBzBnXPWaa7JvKXZGFKJUS3mSSZOk0j2bskWZzmIndET86V2DaF2z2WyNtgd5KiSdwDmGI8aU+2VHpFp22RNhf8A3ZPgoH5ULsbaG03eypxQSO8ASY0Wqqw5eTzv1oOLJSWnwEwABhUI9KBcGKw2PgFP/wDlUDLre162QJTicgKlQgEkiSJAHSqdtM0jBZ3EElCyqCRBMKio32QoWYkaNKEdFLqe+YN32M/hdcT86aYiG77NNnC/wlKfMH9KSW3JxXWrhcFlx2MD8S0jyMfOq7tRY+ztTiOY5apBrRaA1YWHFoyIAJCRlnmCSegAqwMXZ2iFYTgaZTqd54RvJ18aS2S2EKCdVLAAPADKI3aelWe2W5r6mGUHCQoYhvVvKucx7V0wfDG5LZk05TS8FNt6VynEolAyAzhPGBTG5LyW2ghLmHMZRMjd86JKE4SsjKIROpOhg7wJzpps5cGIY1ohO46KVxB/Ka5I3Jm8koqwG+iJacwhJWCSE6Zb/EkUZsrdmMpfW0kpleFyTjKgSNJiB8qH24ch9KE/cbGnOT+lXKwWUNWZhvelAnqoSfUmrrtmV9I4ZQgSAMugohA5VEG85ojeOlMLN2d4gGK7U4TUTWtbkTFAghtdYVVppNdRTA1jreM1CpUGu00DJMZrEqNc1oUASSawk1xNdzQBsE1syRrXM10kg0AaTUgJrRTFc4xQKim3JerbpCkqGINqlOihMGI6g06tTaHW8KhILYkHLeDrXjjLqkqCkkhQMggwR0q9XJtclxJS+QhYSRi0Ssc+BrI0Jy0E2RRH+Yf/ACnOgdpLEhotFAIx4iRuBgaU1eWBZ1BOaceIH8pIMjlQ23yVFDao+DEfMpHzpxdOyXG0VMRK+Pd96s67hcRDiFEoxOLWDqJRGo4GfOqpZQV4icjKa9HfadTZcJSSDkcsiCTTySthGNFMftCkYUfdFmSrCZwmQmZFE2h4qUF6YrGVDOY70a9BTy5LvQ/ZkYx3i0EyZ0KfaaW2ix4bSGW++U2RxABzkgkhOcTUoqh9skvFZCCYznwwiqco/wB2Y4jth4ByatWxxKmFYk4IMEZ5ECJz4xVStCsLCOS7Sn1B+dKWwWglrNT44otA/wBs/KoWnf7hZ+Trn6/OiLKQq0LTxS96sk0BZ/8AkWuT6/8AxTSGEoVIs/Rwf7ifnXd4q/8A5rYOqbT7oNBFwhDB5u+4NSvuYrvV+W0J9UUCLfsXZ8VlZ5KXP8RAqv7cWRAtrilrwjAgjIkmQRlH7tW36OEf3RCvzuDyXVU+kof3lCuLY9FH9acW7HQFdlmbXDiAchhk7zHeVn5UZ9WB1zouz2JTLTaSNRiJ1Eqz1Hl4VKlvhXrYMMJY6Zw5MslLoJsttbKW23mxhbMpIGQ6gf0atNjdQsd0g9P0qplkJEmIFLrTev3W8vzb6eTDBa6JhkkwLadfaW50a99LY8IT+tegBck5zAAry2wWr7cLVJ7+I8Tvq3Wm+9C0rIjORvrz4Qcm6OqTos6dKkOvhVSbvl0x3h5CphfL06p8q1WGRHyIsoraRVbRfLv5TruP61OL4cG5Pr+tN4WLmh4/asBA5Z0Ul9MgcfnXnNp20+0IwTGWXLqaIa26RiBUgiIyrlt2bV0Xp0Ca0g0o/wCNIMHCfSp2r3a3hQ6j9K2+OXojkhiTW00Ab0a/ER4GpEXg0fvj2pcJeh8kGAZ10uKF+tt7lp8xXD1oA+8D0z1qaY7QamtpNQIVPCKlE0ASYqiw8q2TXIVQM8JI4VpJ1npRDidwocprBoseXFfZbT2Lh+zVkCROCfl7Vbr+tRHZK1SZE7s4Iz8BXmlPLmtYdCbO64oInuEHQ7knlTTAb2tIJeKYBSlJPhOXWry/aHTZ4wmIT01/nXmTVrQy462ucKxBIJOE8Z11r0dp0LZwhRKVIEQeWRBG+aoEqBdmWz9XbIGiE+QFIrSo/XUmNG3SP+qrOn2yrhFmQDIIEEcAMhSW0EG2IB3peH/cUaQFoNmSA6n4SQkwPH9K8xvEQ2ROj7w9AZ9K9Ktijhdc/KB4CZPrVCZu/wCsh1IVgUHFL7yVZyYzjSgCG7BNsSCciD6s1BY/+QB4WiPNANOmLkWh1p0KSR3cQkhQOHDoRnOvSl1zWJTlgeCQVYHkmBmfgImBSoAB9Z7FrktweBCf50S3nd787nmo8QRQjzR+rIVwdUP9oomyAmwWk7gtr3j50gLvsBasNi6OOepFI/pFR32T+RQ8iP1onYVKlWZYG5w+oSfnTDapttsocdzLWIhP4lKAwj0mqgrYSdIpNmva0WZRQvMZApVmIj9KsNnvFteae6r8B08D8qpl52kuLKlakyepzrPrRUANCN431cM0sb6ZEsalstNutSiYVI5aUudMSetB2e9lpGFffTwOo6Gpi8lyQnyJzro/tKS72Z/C46FjLsZ86bXe5KJ4mlq0CYOUZCmFibAHKajBakPJ2hxZanOooOyhXD2oh0q/Cff2rrWSPsxcWYlWfnU6nRhPSl5d4giunXO4elDlaFVFYQiV9T8qEc1PjTBgfaDqfYUvc1PU+9eZPZ2ovl2Klps/lHtRWtBXP+xb/dHtRqK9KOkcctm0nLOsTyrsorhIq7JOXE0jv20LStKYhORniZ0PThViig7wYCwARMGfGonHkuhxdMyyrPGi0vKGileZoRkxRgFXSFZK1bHAPjV5muxb3f8AMVUBiK4ilxXodsowaJ3x6e9RrYzEnXfByqRBByPrP9CtqSSfiHy8uleYdoCtPHWuUGM6PtfegQBE5wAeWIigBUMDbjhJkmabXFtC5Zzh+Jo6p4c08KTqNc0DPVdmnEFhOBUgTnOYkzBoK0tAXgxwUFkg7siSR1qjXVerlnXiQcj8Sdyv586uNivIWl1laFQE4sSSBi00nX/3TTsC1Xm4OwtCRvbV7Us2YI7W0iM8c+aEmpLS5KXgT/hqjxpHs48Q65nqUn/tJqkItV7tpKDqAtTQMakFYBE7sqq+wrZQq0AEgJcSkgEgFPeGcb+dOrztJ7MT+Js+AcFJtkXYtFqB3uI9FLoYFlesaVpIgKOR7wChEQPSc9arO1SG7PZ3Wm0JR2gb7qMUDCr41TMTprnFXaz/AApHMelINp7JiNoTElVnbgcSHFD5ipGKfo/tIQ06knMKC4P4SkCfQ0ZtXhNmW44DjUQUzqMwfAkTPgKj2TupKQWwoEpKS6RnKzmlHQRn/wC6Sbe2tzt3GVK7iSCB/pBJ9fU1T+qohduyqLMmpLMypROEExwqLdVkuRjC0DvVn4aCs0rNBCtKxqD4zXdmQpUADx4VY3E1zZ1QcO46dabig5ADhwJIMKAzzGc8Qa6sp7o6Ua+yOFDtpyrbB03/AIZZPAnU6vEe8Rnxohi1LzKXFZQczQ69VeNZdmjnT9axNA1i91kwZhWW7h0o9xXd8Kr4yKetPVHu11fx30zDKgCwpl5I5q+VKXNT1NN7u/bfx0qebIgn72Y6SR7g1zS2bR0XS5lDskfuj2pkJJypRdH7NP7opdtFbFhYCVFMDcY/rdXbOfCCZzqNyLXiUNUmo1vDpVOZv20oHxz+8Aabs7QOYsKgjkSSJrJfyS3iHwWKjXBoZF4hUS0DzSUmOe6pG3cQnfJB6gwa2x5eXRnLG4m2UiiykRQlkbJPxAdd9FPNHcU8dY96p5EnViUGYRUZNdBC4HdPgQfY0Gt5QOh8jTjkXgTgynKQYxCMtRof51N9aSVABKQInOCSd+JW6srK89ujrNPnFmEoBn4QCBpuG4Vq0sgiABIjvSfIjSsrKYC88K4rKyoGYTRFjtS2lJWgwR5HiDyrdZQMtlhv4OgpOS1JII8jI9azZ5UPqQoEEAeSUYZ8aysqokPZYrzaHZE8AD5LBpRs0kC22pP50n/ef1rKyq8jL8lkQOtVvbNLgxlteE/VyZ3wh0FQB3ZGsrKVAVPYy/kWXtMaFqSpSSVJE4Y40r2qvMWi0uOJ+EkBOUZAQJ55VlZSYClVWa7HZZRkTAjKNxisrKURkq1VBPfT+8K3WVQBdoUADPCgQcqysrXF+ZMzn+kIlnJXjXV36L6VlZXOaI4P3etPHPhrKyt8HkyyANh/beC/egrae40PyE+biqysrGW2arRebussolOgSj1SDSLaFqFA75jwisrK1k24maVMRvDu+dE2wadfkKysrE0BC0QcsulXK51Et58T+tZWVvg/Rll0J79ehf7sb43T+lQpvZGH/FQeKVkjyNZWVjP9M0joLsd6rwKKHSopjJSeM0a1f64zW1O+SQfKaysqbY6P/9k="/>
          <p:cNvSpPr>
            <a:spLocks noChangeAspect="1" noChangeArrowheads="1"/>
          </p:cNvSpPr>
          <p:nvPr/>
        </p:nvSpPr>
        <p:spPr bwMode="auto">
          <a:xfrm>
            <a:off x="1679576" y="-1790700"/>
            <a:ext cx="6657975" cy="3743325"/>
          </a:xfrm>
          <a:prstGeom prst="rect">
            <a:avLst/>
          </a:prstGeom>
          <a:noFill/>
        </p:spPr>
        <p:txBody>
          <a:bodyPr vert="horz" wrap="square" lIns="91440" tIns="45720" rIns="91440" bIns="45720" numCol="1" anchor="t" anchorCtr="0" compatLnSpc="1">
            <a:prstTxWarp prst="textNoShape">
              <a:avLst/>
            </a:prstTxWarp>
          </a:bodyPr>
          <a:lstStyle/>
          <a:p>
            <a:endParaRPr lang="es-AR"/>
          </a:p>
        </p:txBody>
      </p:sp>
      <p:pic>
        <p:nvPicPr>
          <p:cNvPr id="364546" name="Picture 2" descr="Resultado de imagen para choque gif animados física"/>
          <p:cNvPicPr>
            <a:picLocks noChangeAspect="1" noChangeArrowheads="1" noCrop="1"/>
          </p:cNvPicPr>
          <p:nvPr/>
        </p:nvPicPr>
        <p:blipFill>
          <a:blip r:embed="rId4" cstate="print"/>
          <a:srcRect/>
          <a:stretch>
            <a:fillRect/>
          </a:stretch>
        </p:blipFill>
        <p:spPr bwMode="auto">
          <a:xfrm>
            <a:off x="4589508" y="3400881"/>
            <a:ext cx="2628900" cy="2857500"/>
          </a:xfrm>
          <a:prstGeom prst="rect">
            <a:avLst/>
          </a:prstGeom>
          <a:noFill/>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4</a:t>
            </a:fld>
            <a:endParaRPr lang="es-ES"/>
          </a:p>
        </p:txBody>
      </p:sp>
      <p:sp>
        <p:nvSpPr>
          <p:cNvPr id="13" name="12 Flecha derecha"/>
          <p:cNvSpPr/>
          <p:nvPr/>
        </p:nvSpPr>
        <p:spPr>
          <a:xfrm>
            <a:off x="6228447" y="2280757"/>
            <a:ext cx="1044000" cy="43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15" name="Object 6" descr="Pergamino"/>
          <p:cNvGraphicFramePr>
            <a:graphicFrameLocks noChangeAspect="1"/>
          </p:cNvGraphicFramePr>
          <p:nvPr>
            <p:extLst>
              <p:ext uri="{D42A27DB-BD31-4B8C-83A1-F6EECF244321}">
                <p14:modId xmlns:p14="http://schemas.microsoft.com/office/powerpoint/2010/main" val="1583101258"/>
              </p:ext>
            </p:extLst>
          </p:nvPr>
        </p:nvGraphicFramePr>
        <p:xfrm>
          <a:off x="238152" y="1795905"/>
          <a:ext cx="6048570" cy="1368152"/>
        </p:xfrm>
        <a:graphic>
          <a:graphicData uri="http://schemas.openxmlformats.org/presentationml/2006/ole">
            <mc:AlternateContent xmlns:mc="http://schemas.openxmlformats.org/markup-compatibility/2006">
              <mc:Choice xmlns:v="urn:schemas-microsoft-com:vml" Requires="v">
                <p:oleObj spid="_x0000_s363674" name="Ecuación" r:id="rId4" imgW="1739880" imgH="393480" progId="Equation.3">
                  <p:embed/>
                </p:oleObj>
              </mc:Choice>
              <mc:Fallback>
                <p:oleObj name="Ecuación" r:id="rId4" imgW="1739880" imgH="393480" progId="Equation.3">
                  <p:embed/>
                  <p:pic>
                    <p:nvPicPr>
                      <p:cNvPr id="0" name="Picture 1" descr="Pergamin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52" y="1795905"/>
                        <a:ext cx="6048570" cy="1368152"/>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17" name="16 CuadroTexto"/>
          <p:cNvSpPr txBox="1"/>
          <p:nvPr/>
        </p:nvSpPr>
        <p:spPr>
          <a:xfrm>
            <a:off x="238152" y="831885"/>
            <a:ext cx="6768752" cy="58477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s-MX" sz="3200" dirty="0">
                <a:sym typeface="Symbol"/>
              </a:rPr>
              <a:t> </a:t>
            </a:r>
            <a:r>
              <a:rPr lang="es-MX" sz="3200" dirty="0"/>
              <a:t>Una reinterpretación de la 2da Ley</a:t>
            </a:r>
            <a:r>
              <a:rPr lang="es-MX" sz="3200" dirty="0">
                <a:sym typeface="Symbol"/>
              </a:rPr>
              <a:t>  </a:t>
            </a:r>
            <a:endParaRPr lang="es-AR" sz="3200" dirty="0"/>
          </a:p>
        </p:txBody>
      </p:sp>
      <p:graphicFrame>
        <p:nvGraphicFramePr>
          <p:cNvPr id="363523" name="Object 3" descr="Pergamino"/>
          <p:cNvGraphicFramePr>
            <a:graphicFrameLocks noChangeAspect="1"/>
          </p:cNvGraphicFramePr>
          <p:nvPr>
            <p:extLst>
              <p:ext uri="{D42A27DB-BD31-4B8C-83A1-F6EECF244321}">
                <p14:modId xmlns:p14="http://schemas.microsoft.com/office/powerpoint/2010/main" val="1524712763"/>
              </p:ext>
            </p:extLst>
          </p:nvPr>
        </p:nvGraphicFramePr>
        <p:xfrm>
          <a:off x="7345980" y="2100737"/>
          <a:ext cx="2158506" cy="883300"/>
        </p:xfrm>
        <a:graphic>
          <a:graphicData uri="http://schemas.openxmlformats.org/presentationml/2006/ole">
            <mc:AlternateContent xmlns:mc="http://schemas.openxmlformats.org/markup-compatibility/2006">
              <mc:Choice xmlns:v="urn:schemas-microsoft-com:vml" Requires="v">
                <p:oleObj spid="_x0000_s363675" name="Ecuación" r:id="rId7" imgW="495000" imgH="203040" progId="Equation.3">
                  <p:embed/>
                </p:oleObj>
              </mc:Choice>
              <mc:Fallback>
                <p:oleObj name="Ecuación" r:id="rId7" imgW="495000" imgH="203040" progId="Equation.3">
                  <p:embed/>
                  <p:pic>
                    <p:nvPicPr>
                      <p:cNvPr id="0" name="Picture 3" descr="Pergamin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45980" y="2100737"/>
                        <a:ext cx="2158506" cy="883300"/>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18" name="17 Elipse"/>
          <p:cNvSpPr/>
          <p:nvPr/>
        </p:nvSpPr>
        <p:spPr>
          <a:xfrm>
            <a:off x="5112323" y="1975925"/>
            <a:ext cx="1116124" cy="1008112"/>
          </a:xfrm>
          <a:prstGeom prst="ellipse">
            <a:avLst/>
          </a:prstGeom>
          <a:solidFill>
            <a:srgbClr val="BBE0E3">
              <a:alpha val="14902"/>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9" name="18 CuadroTexto"/>
          <p:cNvSpPr txBox="1"/>
          <p:nvPr/>
        </p:nvSpPr>
        <p:spPr>
          <a:xfrm>
            <a:off x="371364" y="4487463"/>
            <a:ext cx="4536504" cy="461665"/>
          </a:xfrm>
          <a:prstGeom prst="rect">
            <a:avLst/>
          </a:prstGeom>
          <a:solidFill>
            <a:srgbClr val="FFFF00"/>
          </a:solidFill>
        </p:spPr>
        <p:txBody>
          <a:bodyPr wrap="square" rtlCol="0">
            <a:spAutoFit/>
          </a:bodyPr>
          <a:lstStyle/>
          <a:p>
            <a:r>
              <a:rPr lang="es-MX" sz="2400" dirty="0"/>
              <a:t>Análisis dimensional y de unidades</a:t>
            </a:r>
          </a:p>
        </p:txBody>
      </p:sp>
      <p:sp>
        <p:nvSpPr>
          <p:cNvPr id="16" name="15 CuadroTexto"/>
          <p:cNvSpPr txBox="1"/>
          <p:nvPr/>
        </p:nvSpPr>
        <p:spPr>
          <a:xfrm>
            <a:off x="0" y="-4017"/>
            <a:ext cx="12191999"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MX" sz="2800" dirty="0">
                <a:sym typeface="Symbol"/>
              </a:rPr>
              <a:t>MOMENTO LINEAL (CANTIDAD DE MOVIMIENTO)</a:t>
            </a:r>
            <a:endParaRPr lang="es-AR" sz="2800" dirty="0"/>
          </a:p>
        </p:txBody>
      </p:sp>
      <p:graphicFrame>
        <p:nvGraphicFramePr>
          <p:cNvPr id="20" name="Object 3" descr="Pergamino"/>
          <p:cNvGraphicFramePr>
            <a:graphicFrameLocks noChangeAspect="1"/>
          </p:cNvGraphicFramePr>
          <p:nvPr>
            <p:extLst>
              <p:ext uri="{D42A27DB-BD31-4B8C-83A1-F6EECF244321}">
                <p14:modId xmlns:p14="http://schemas.microsoft.com/office/powerpoint/2010/main" val="2056513601"/>
              </p:ext>
            </p:extLst>
          </p:nvPr>
        </p:nvGraphicFramePr>
        <p:xfrm>
          <a:off x="5875337" y="3905578"/>
          <a:ext cx="4284663" cy="2035175"/>
        </p:xfrm>
        <a:graphic>
          <a:graphicData uri="http://schemas.openxmlformats.org/presentationml/2006/ole">
            <mc:AlternateContent xmlns:mc="http://schemas.openxmlformats.org/markup-compatibility/2006">
              <mc:Choice xmlns:v="urn:schemas-microsoft-com:vml" Requires="v">
                <p:oleObj spid="_x0000_s363676" name="Ecuación" r:id="rId9" imgW="1866600" imgH="888840" progId="Equation.3">
                  <p:embed/>
                </p:oleObj>
              </mc:Choice>
              <mc:Fallback>
                <p:oleObj name="Ecuación" r:id="rId9" imgW="1866600" imgH="888840" progId="Equation.3">
                  <p:embed/>
                  <p:pic>
                    <p:nvPicPr>
                      <p:cNvPr id="0" name=""/>
                      <p:cNvPicPr>
                        <a:picLocks noChangeAspect="1" noChangeArrowheads="1"/>
                      </p:cNvPicPr>
                      <p:nvPr/>
                    </p:nvPicPr>
                    <p:blipFill>
                      <a:blip r:embed="rId10"/>
                      <a:srcRect/>
                      <a:stretch>
                        <a:fillRect/>
                      </a:stretch>
                    </p:blipFill>
                    <p:spPr bwMode="auto">
                      <a:xfrm>
                        <a:off x="5875337" y="3905578"/>
                        <a:ext cx="4284663" cy="2035175"/>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5" name="CuadroTexto 4"/>
          <p:cNvSpPr txBox="1"/>
          <p:nvPr/>
        </p:nvSpPr>
        <p:spPr>
          <a:xfrm>
            <a:off x="9696400" y="1975925"/>
            <a:ext cx="1886000" cy="1077218"/>
          </a:xfrm>
          <a:prstGeom prst="rect">
            <a:avLst/>
          </a:prstGeom>
          <a:solidFill>
            <a:srgbClr val="FFFFFF"/>
          </a:solidFill>
        </p:spPr>
        <p:txBody>
          <a:bodyPr wrap="square" rtlCol="0">
            <a:spAutoFit/>
          </a:bodyPr>
          <a:lstStyle/>
          <a:p>
            <a:r>
              <a:rPr lang="es-ES" sz="3200" dirty="0"/>
              <a:t>Momento Lineal </a:t>
            </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1"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cTn>
                              </p:par>
                              <p:par>
                                <p:cTn id="8" presetID="8" presetClass="entr" presetSubtype="16" fill="hold" nodeType="withEffect">
                                  <p:stCondLst>
                                    <p:cond delay="0"/>
                                  </p:stCondLst>
                                  <p:childTnLst>
                                    <p:set>
                                      <p:cBhvr>
                                        <p:cTn id="9" dur="1" fill="hold">
                                          <p:stCondLst>
                                            <p:cond delay="0"/>
                                          </p:stCondLst>
                                        </p:cTn>
                                        <p:tgtEl>
                                          <p:spTgt spid="363523"/>
                                        </p:tgtEl>
                                        <p:attrNameLst>
                                          <p:attrName>style.visibility</p:attrName>
                                        </p:attrNameLst>
                                      </p:cBhvr>
                                      <p:to>
                                        <p:strVal val="visible"/>
                                      </p:to>
                                    </p:set>
                                    <p:animEffect transition="in" filter="diamond(in)">
                                      <p:cBhvr>
                                        <p:cTn id="10" dur="2000"/>
                                        <p:tgtEl>
                                          <p:spTgt spid="363523"/>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diamond(in)">
                                      <p:cBhvr>
                                        <p:cTn id="13" dur="2000"/>
                                        <p:tgtEl>
                                          <p:spTgt spid="1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linds(horizontal)">
                                      <p:cBhvr>
                                        <p:cTn id="21" dur="500"/>
                                        <p:tgtEl>
                                          <p:spTgt spid="19"/>
                                        </p:tgtEl>
                                      </p:cBhvr>
                                    </p:animEffect>
                                  </p:childTnLst>
                                </p:cTn>
                              </p:par>
                              <p:par>
                                <p:cTn id="22" presetID="8" presetClass="entr" presetSubtype="16"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diamond(in)">
                                      <p:cBhvr>
                                        <p:cTn id="24"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animBg="1"/>
      <p:bldP spid="18" grpId="0" animBg="1"/>
      <p:bldP spid="19"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5</a:t>
            </a:fld>
            <a:endParaRPr lang="es-ES"/>
          </a:p>
        </p:txBody>
      </p:sp>
      <p:sp>
        <p:nvSpPr>
          <p:cNvPr id="6" name="5 CuadroTexto"/>
          <p:cNvSpPr txBox="1"/>
          <p:nvPr/>
        </p:nvSpPr>
        <p:spPr>
          <a:xfrm>
            <a:off x="469629" y="753708"/>
            <a:ext cx="11112771" cy="1200329"/>
          </a:xfrm>
          <a:prstGeom prst="rect">
            <a:avLst/>
          </a:prstGeom>
          <a:noFill/>
        </p:spPr>
        <p:txBody>
          <a:bodyPr wrap="square" rtlCol="0">
            <a:spAutoFit/>
          </a:bodyPr>
          <a:lstStyle/>
          <a:p>
            <a:pPr algn="just"/>
            <a:r>
              <a:rPr lang="es-MX" sz="3600" dirty="0"/>
              <a:t>Ej. ¿Qué magnitud tiene el momento lineal de un camión de 10.000 kg que viaja con rapidez de 12,0 m/s?</a:t>
            </a:r>
          </a:p>
        </p:txBody>
      </p:sp>
      <p:graphicFrame>
        <p:nvGraphicFramePr>
          <p:cNvPr id="7" name="Object 3" descr="Pergamino"/>
          <p:cNvGraphicFramePr>
            <a:graphicFrameLocks noChangeAspect="1"/>
          </p:cNvGraphicFramePr>
          <p:nvPr>
            <p:extLst>
              <p:ext uri="{D42A27DB-BD31-4B8C-83A1-F6EECF244321}">
                <p14:modId xmlns:p14="http://schemas.microsoft.com/office/powerpoint/2010/main" val="4025163017"/>
              </p:ext>
            </p:extLst>
          </p:nvPr>
        </p:nvGraphicFramePr>
        <p:xfrm>
          <a:off x="875420" y="2960948"/>
          <a:ext cx="10527692" cy="1677202"/>
        </p:xfrm>
        <a:graphic>
          <a:graphicData uri="http://schemas.openxmlformats.org/presentationml/2006/ole">
            <mc:AlternateContent xmlns:mc="http://schemas.openxmlformats.org/markup-compatibility/2006">
              <mc:Choice xmlns:v="urn:schemas-microsoft-com:vml" Requires="v">
                <p:oleObj spid="_x0000_s494617" name="Ecuación" r:id="rId4" imgW="2705040" imgH="431640" progId="Equation.3">
                  <p:embed/>
                </p:oleObj>
              </mc:Choice>
              <mc:Fallback>
                <p:oleObj name="Ecuación" r:id="rId4" imgW="2705040" imgH="431640" progId="Equation.3">
                  <p:embed/>
                  <p:pic>
                    <p:nvPicPr>
                      <p:cNvPr id="0" name=""/>
                      <p:cNvPicPr>
                        <a:picLocks noChangeAspect="1" noChangeArrowheads="1"/>
                      </p:cNvPicPr>
                      <p:nvPr/>
                    </p:nvPicPr>
                    <p:blipFill>
                      <a:blip r:embed="rId5"/>
                      <a:srcRect/>
                      <a:stretch>
                        <a:fillRect/>
                      </a:stretch>
                    </p:blipFill>
                    <p:spPr bwMode="auto">
                      <a:xfrm>
                        <a:off x="875420" y="2960948"/>
                        <a:ext cx="10527692" cy="1677202"/>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6</a:t>
            </a:fld>
            <a:endParaRPr lang="es-ES"/>
          </a:p>
        </p:txBody>
      </p:sp>
      <p:pic>
        <p:nvPicPr>
          <p:cNvPr id="406530" name="Picture 2"/>
          <p:cNvPicPr>
            <a:picLocks noChangeAspect="1" noChangeArrowheads="1"/>
          </p:cNvPicPr>
          <p:nvPr/>
        </p:nvPicPr>
        <p:blipFill>
          <a:blip r:embed="rId3" cstate="print"/>
          <a:srcRect/>
          <a:stretch>
            <a:fillRect/>
          </a:stretch>
        </p:blipFill>
        <p:spPr bwMode="auto">
          <a:xfrm>
            <a:off x="472412" y="1426065"/>
            <a:ext cx="2174168" cy="1378741"/>
          </a:xfrm>
          <a:prstGeom prst="rect">
            <a:avLst/>
          </a:prstGeom>
          <a:noFill/>
          <a:ln w="9525">
            <a:noFill/>
            <a:miter lim="800000"/>
            <a:headEnd/>
            <a:tailEnd/>
          </a:ln>
        </p:spPr>
      </p:pic>
      <p:sp>
        <p:nvSpPr>
          <p:cNvPr id="8" name="7 CuadroTexto"/>
          <p:cNvSpPr txBox="1"/>
          <p:nvPr/>
        </p:nvSpPr>
        <p:spPr>
          <a:xfrm>
            <a:off x="3176689" y="1400552"/>
            <a:ext cx="4392488" cy="138499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2800" dirty="0"/>
              <a:t>Si la fuerza neta es constante, el cambio de momento lineal se puede expresar como: </a:t>
            </a:r>
            <a:endParaRPr lang="es-AR" sz="2800" dirty="0"/>
          </a:p>
        </p:txBody>
      </p:sp>
      <p:graphicFrame>
        <p:nvGraphicFramePr>
          <p:cNvPr id="406531" name="Object 3" descr="Pergamino"/>
          <p:cNvGraphicFramePr>
            <a:graphicFrameLocks noChangeAspect="1"/>
          </p:cNvGraphicFramePr>
          <p:nvPr>
            <p:extLst>
              <p:ext uri="{D42A27DB-BD31-4B8C-83A1-F6EECF244321}">
                <p14:modId xmlns:p14="http://schemas.microsoft.com/office/powerpoint/2010/main" val="229559493"/>
              </p:ext>
            </p:extLst>
          </p:nvPr>
        </p:nvGraphicFramePr>
        <p:xfrm>
          <a:off x="9354361" y="1638620"/>
          <a:ext cx="2052227" cy="1199835"/>
        </p:xfrm>
        <a:graphic>
          <a:graphicData uri="http://schemas.openxmlformats.org/presentationml/2006/ole">
            <mc:AlternateContent xmlns:mc="http://schemas.openxmlformats.org/markup-compatibility/2006">
              <mc:Choice xmlns:v="urn:schemas-microsoft-com:vml" Requires="v">
                <p:oleObj spid="_x0000_s406708" name="Ecuación" r:id="rId4" imgW="583920" imgH="393480" progId="Equation.3">
                  <p:embed/>
                </p:oleObj>
              </mc:Choice>
              <mc:Fallback>
                <p:oleObj name="Ecuación" r:id="rId4" imgW="583920" imgH="393480" progId="Equation.3">
                  <p:embed/>
                  <p:pic>
                    <p:nvPicPr>
                      <p:cNvPr id="0" name="Picture 3" descr="Pergamin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54361" y="1638620"/>
                        <a:ext cx="2052227" cy="1199835"/>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10" name="9 Flecha derecha"/>
          <p:cNvSpPr/>
          <p:nvPr/>
        </p:nvSpPr>
        <p:spPr>
          <a:xfrm>
            <a:off x="7939769" y="1952368"/>
            <a:ext cx="1044000" cy="43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406532" name="Object 4" descr="Pergamino"/>
          <p:cNvGraphicFramePr>
            <a:graphicFrameLocks noChangeAspect="1"/>
          </p:cNvGraphicFramePr>
          <p:nvPr>
            <p:extLst>
              <p:ext uri="{D42A27DB-BD31-4B8C-83A1-F6EECF244321}">
                <p14:modId xmlns:p14="http://schemas.microsoft.com/office/powerpoint/2010/main" val="468570328"/>
              </p:ext>
            </p:extLst>
          </p:nvPr>
        </p:nvGraphicFramePr>
        <p:xfrm>
          <a:off x="472412" y="3229725"/>
          <a:ext cx="3816003" cy="840090"/>
        </p:xfrm>
        <a:graphic>
          <a:graphicData uri="http://schemas.openxmlformats.org/presentationml/2006/ole">
            <mc:AlternateContent xmlns:mc="http://schemas.openxmlformats.org/markup-compatibility/2006">
              <mc:Choice xmlns:v="urn:schemas-microsoft-com:vml" Requires="v">
                <p:oleObj spid="_x0000_s406709" name="Ecuación" r:id="rId7" imgW="952200" imgH="241200" progId="Equation.3">
                  <p:embed/>
                </p:oleObj>
              </mc:Choice>
              <mc:Fallback>
                <p:oleObj name="Ecuación" r:id="rId7" imgW="952200" imgH="241200" progId="Equation.3">
                  <p:embed/>
                  <p:pic>
                    <p:nvPicPr>
                      <p:cNvPr id="0" name="Picture 4" descr="Pergamin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412" y="3229725"/>
                        <a:ext cx="3816003" cy="840090"/>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11" name="10 CuadroTexto"/>
          <p:cNvSpPr txBox="1"/>
          <p:nvPr/>
        </p:nvSpPr>
        <p:spPr>
          <a:xfrm>
            <a:off x="4691844" y="3176571"/>
            <a:ext cx="6246936" cy="954107"/>
          </a:xfrm>
          <a:prstGeom prst="rect">
            <a:avLst/>
          </a:prstGeom>
          <a:solidFill>
            <a:srgbClr val="FFC000"/>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2800" dirty="0"/>
              <a:t>Teorema del impulso y el momento lineal, para </a:t>
            </a:r>
            <a:r>
              <a:rPr lang="es-MX" sz="2800" b="1" dirty="0"/>
              <a:t>fuerzas constantes!!</a:t>
            </a:r>
            <a:endParaRPr lang="es-AR" sz="2800" b="1" dirty="0"/>
          </a:p>
        </p:txBody>
      </p:sp>
      <p:sp>
        <p:nvSpPr>
          <p:cNvPr id="16" name="9 CuadroTexto"/>
          <p:cNvSpPr txBox="1"/>
          <p:nvPr/>
        </p:nvSpPr>
        <p:spPr>
          <a:xfrm>
            <a:off x="0" y="0"/>
            <a:ext cx="12192000" cy="523220"/>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MX" sz="2800" dirty="0">
                <a:sym typeface="Symbol"/>
              </a:rPr>
              <a:t>IMPULSO </a:t>
            </a:r>
            <a:endParaRPr lang="es-AR" sz="2800" dirty="0"/>
          </a:p>
        </p:txBody>
      </p:sp>
      <p:sp>
        <p:nvSpPr>
          <p:cNvPr id="17" name="14 CuadroTexto"/>
          <p:cNvSpPr txBox="1"/>
          <p:nvPr/>
        </p:nvSpPr>
        <p:spPr>
          <a:xfrm>
            <a:off x="1624749" y="633208"/>
            <a:ext cx="9073008" cy="646331"/>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es-AR" sz="3600" dirty="0"/>
              <a:t>Fuerzas impulsivas: intensas y de corta duración</a:t>
            </a:r>
          </a:p>
        </p:txBody>
      </p:sp>
      <p:graphicFrame>
        <p:nvGraphicFramePr>
          <p:cNvPr id="18" name="Object 3" descr="Pergamino"/>
          <p:cNvGraphicFramePr>
            <a:graphicFrameLocks noChangeAspect="1"/>
          </p:cNvGraphicFramePr>
          <p:nvPr>
            <p:extLst>
              <p:ext uri="{D42A27DB-BD31-4B8C-83A1-F6EECF244321}">
                <p14:modId xmlns:p14="http://schemas.microsoft.com/office/powerpoint/2010/main" val="3873953242"/>
              </p:ext>
            </p:extLst>
          </p:nvPr>
        </p:nvGraphicFramePr>
        <p:xfrm>
          <a:off x="3421063" y="4657725"/>
          <a:ext cx="5218112" cy="2035175"/>
        </p:xfrm>
        <a:graphic>
          <a:graphicData uri="http://schemas.openxmlformats.org/presentationml/2006/ole">
            <mc:AlternateContent xmlns:mc="http://schemas.openxmlformats.org/markup-compatibility/2006">
              <mc:Choice xmlns:v="urn:schemas-microsoft-com:vml" Requires="v">
                <p:oleObj spid="_x0000_s406710" name="Ecuación" r:id="rId9" imgW="2273040" imgH="888840" progId="Equation.3">
                  <p:embed/>
                </p:oleObj>
              </mc:Choice>
              <mc:Fallback>
                <p:oleObj name="Ecuación" r:id="rId9" imgW="2273040" imgH="888840" progId="Equation.3">
                  <p:embed/>
                  <p:pic>
                    <p:nvPicPr>
                      <p:cNvPr id="0" name=""/>
                      <p:cNvPicPr>
                        <a:picLocks noChangeAspect="1" noChangeArrowheads="1"/>
                      </p:cNvPicPr>
                      <p:nvPr/>
                    </p:nvPicPr>
                    <p:blipFill>
                      <a:blip r:embed="rId10"/>
                      <a:srcRect/>
                      <a:stretch>
                        <a:fillRect/>
                      </a:stretch>
                    </p:blipFill>
                    <p:spPr bwMode="auto">
                      <a:xfrm>
                        <a:off x="3421063" y="4657725"/>
                        <a:ext cx="5218112" cy="2035175"/>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5" name="Forma libre 4"/>
          <p:cNvSpPr/>
          <p:nvPr/>
        </p:nvSpPr>
        <p:spPr>
          <a:xfrm>
            <a:off x="5951984" y="5745176"/>
            <a:ext cx="1723730" cy="947724"/>
          </a:xfrm>
          <a:custGeom>
            <a:avLst/>
            <a:gdLst>
              <a:gd name="connsiteX0" fmla="*/ 594068 w 1514140"/>
              <a:gd name="connsiteY0" fmla="*/ 14179 h 887636"/>
              <a:gd name="connsiteX1" fmla="*/ 252874 w 1514140"/>
              <a:gd name="connsiteY1" fmla="*/ 55123 h 887636"/>
              <a:gd name="connsiteX2" fmla="*/ 157339 w 1514140"/>
              <a:gd name="connsiteY2" fmla="*/ 82418 h 887636"/>
              <a:gd name="connsiteX3" fmla="*/ 116396 w 1514140"/>
              <a:gd name="connsiteY3" fmla="*/ 109714 h 887636"/>
              <a:gd name="connsiteX4" fmla="*/ 34510 w 1514140"/>
              <a:gd name="connsiteY4" fmla="*/ 137009 h 887636"/>
              <a:gd name="connsiteX5" fmla="*/ 20862 w 1514140"/>
              <a:gd name="connsiteY5" fmla="*/ 273487 h 887636"/>
              <a:gd name="connsiteX6" fmla="*/ 61805 w 1514140"/>
              <a:gd name="connsiteY6" fmla="*/ 300782 h 887636"/>
              <a:gd name="connsiteX7" fmla="*/ 89101 w 1514140"/>
              <a:gd name="connsiteY7" fmla="*/ 341725 h 887636"/>
              <a:gd name="connsiteX8" fmla="*/ 130044 w 1514140"/>
              <a:gd name="connsiteY8" fmla="*/ 355373 h 887636"/>
              <a:gd name="connsiteX9" fmla="*/ 170987 w 1514140"/>
              <a:gd name="connsiteY9" fmla="*/ 382669 h 887636"/>
              <a:gd name="connsiteX10" fmla="*/ 184635 w 1514140"/>
              <a:gd name="connsiteY10" fmla="*/ 423612 h 887636"/>
              <a:gd name="connsiteX11" fmla="*/ 198283 w 1514140"/>
              <a:gd name="connsiteY11" fmla="*/ 669272 h 887636"/>
              <a:gd name="connsiteX12" fmla="*/ 211930 w 1514140"/>
              <a:gd name="connsiteY12" fmla="*/ 737511 h 887636"/>
              <a:gd name="connsiteX13" fmla="*/ 225578 w 1514140"/>
              <a:gd name="connsiteY13" fmla="*/ 778454 h 887636"/>
              <a:gd name="connsiteX14" fmla="*/ 334760 w 1514140"/>
              <a:gd name="connsiteY14" fmla="*/ 873988 h 887636"/>
              <a:gd name="connsiteX15" fmla="*/ 389351 w 1514140"/>
              <a:gd name="connsiteY15" fmla="*/ 887636 h 887636"/>
              <a:gd name="connsiteX16" fmla="*/ 553125 w 1514140"/>
              <a:gd name="connsiteY16" fmla="*/ 873988 h 887636"/>
              <a:gd name="connsiteX17" fmla="*/ 635011 w 1514140"/>
              <a:gd name="connsiteY17" fmla="*/ 846693 h 887636"/>
              <a:gd name="connsiteX18" fmla="*/ 675954 w 1514140"/>
              <a:gd name="connsiteY18" fmla="*/ 833045 h 887636"/>
              <a:gd name="connsiteX19" fmla="*/ 867023 w 1514140"/>
              <a:gd name="connsiteY19" fmla="*/ 819397 h 887636"/>
              <a:gd name="connsiteX20" fmla="*/ 907966 w 1514140"/>
              <a:gd name="connsiteY20" fmla="*/ 805749 h 887636"/>
              <a:gd name="connsiteX21" fmla="*/ 935262 w 1514140"/>
              <a:gd name="connsiteY21" fmla="*/ 764806 h 887636"/>
              <a:gd name="connsiteX22" fmla="*/ 1003501 w 1514140"/>
              <a:gd name="connsiteY22" fmla="*/ 682920 h 887636"/>
              <a:gd name="connsiteX23" fmla="*/ 1030796 w 1514140"/>
              <a:gd name="connsiteY23" fmla="*/ 723863 h 887636"/>
              <a:gd name="connsiteX24" fmla="*/ 1071739 w 1514140"/>
              <a:gd name="connsiteY24" fmla="*/ 805749 h 887636"/>
              <a:gd name="connsiteX25" fmla="*/ 1153626 w 1514140"/>
              <a:gd name="connsiteY25" fmla="*/ 833045 h 887636"/>
              <a:gd name="connsiteX26" fmla="*/ 1194569 w 1514140"/>
              <a:gd name="connsiteY26" fmla="*/ 846693 h 887636"/>
              <a:gd name="connsiteX27" fmla="*/ 1235513 w 1514140"/>
              <a:gd name="connsiteY27" fmla="*/ 873988 h 887636"/>
              <a:gd name="connsiteX28" fmla="*/ 1412933 w 1514140"/>
              <a:gd name="connsiteY28" fmla="*/ 846693 h 887636"/>
              <a:gd name="connsiteX29" fmla="*/ 1453877 w 1514140"/>
              <a:gd name="connsiteY29" fmla="*/ 819397 h 887636"/>
              <a:gd name="connsiteX30" fmla="*/ 1467525 w 1514140"/>
              <a:gd name="connsiteY30" fmla="*/ 560090 h 887636"/>
              <a:gd name="connsiteX31" fmla="*/ 1331047 w 1514140"/>
              <a:gd name="connsiteY31" fmla="*/ 546442 h 887636"/>
              <a:gd name="connsiteX32" fmla="*/ 1276456 w 1514140"/>
              <a:gd name="connsiteY32" fmla="*/ 532794 h 887636"/>
              <a:gd name="connsiteX33" fmla="*/ 1180922 w 1514140"/>
              <a:gd name="connsiteY33" fmla="*/ 491851 h 887636"/>
              <a:gd name="connsiteX34" fmla="*/ 1126330 w 1514140"/>
              <a:gd name="connsiteY34" fmla="*/ 450908 h 887636"/>
              <a:gd name="connsiteX35" fmla="*/ 1085387 w 1514140"/>
              <a:gd name="connsiteY35" fmla="*/ 396317 h 887636"/>
              <a:gd name="connsiteX36" fmla="*/ 962557 w 1514140"/>
              <a:gd name="connsiteY36" fmla="*/ 328078 h 887636"/>
              <a:gd name="connsiteX37" fmla="*/ 948910 w 1514140"/>
              <a:gd name="connsiteY37" fmla="*/ 287134 h 887636"/>
              <a:gd name="connsiteX38" fmla="*/ 935262 w 1514140"/>
              <a:gd name="connsiteY38" fmla="*/ 123361 h 887636"/>
              <a:gd name="connsiteX39" fmla="*/ 839727 w 1514140"/>
              <a:gd name="connsiteY39" fmla="*/ 82418 h 887636"/>
              <a:gd name="connsiteX40" fmla="*/ 757841 w 1514140"/>
              <a:gd name="connsiteY40" fmla="*/ 55123 h 887636"/>
              <a:gd name="connsiteX41" fmla="*/ 716898 w 1514140"/>
              <a:gd name="connsiteY41" fmla="*/ 41475 h 887636"/>
              <a:gd name="connsiteX42" fmla="*/ 635011 w 1514140"/>
              <a:gd name="connsiteY42" fmla="*/ 531 h 887636"/>
              <a:gd name="connsiteX43" fmla="*/ 594068 w 1514140"/>
              <a:gd name="connsiteY43" fmla="*/ 14179 h 887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514140" h="887636">
                <a:moveTo>
                  <a:pt x="594068" y="14179"/>
                </a:moveTo>
                <a:cubicBezTo>
                  <a:pt x="530379" y="23278"/>
                  <a:pt x="330682" y="29189"/>
                  <a:pt x="252874" y="55123"/>
                </a:cubicBezTo>
                <a:cubicBezTo>
                  <a:pt x="194135" y="74701"/>
                  <a:pt x="225887" y="65281"/>
                  <a:pt x="157339" y="82418"/>
                </a:cubicBezTo>
                <a:cubicBezTo>
                  <a:pt x="143691" y="91517"/>
                  <a:pt x="131385" y="103052"/>
                  <a:pt x="116396" y="109714"/>
                </a:cubicBezTo>
                <a:cubicBezTo>
                  <a:pt x="90104" y="121399"/>
                  <a:pt x="34510" y="137009"/>
                  <a:pt x="34510" y="137009"/>
                </a:cubicBezTo>
                <a:cubicBezTo>
                  <a:pt x="-317" y="189248"/>
                  <a:pt x="-15331" y="192052"/>
                  <a:pt x="20862" y="273487"/>
                </a:cubicBezTo>
                <a:cubicBezTo>
                  <a:pt x="27524" y="288476"/>
                  <a:pt x="48157" y="291684"/>
                  <a:pt x="61805" y="300782"/>
                </a:cubicBezTo>
                <a:cubicBezTo>
                  <a:pt x="70904" y="314430"/>
                  <a:pt x="76293" y="331478"/>
                  <a:pt x="89101" y="341725"/>
                </a:cubicBezTo>
                <a:cubicBezTo>
                  <a:pt x="100335" y="350712"/>
                  <a:pt x="117177" y="348939"/>
                  <a:pt x="130044" y="355373"/>
                </a:cubicBezTo>
                <a:cubicBezTo>
                  <a:pt x="144715" y="362709"/>
                  <a:pt x="157339" y="373570"/>
                  <a:pt x="170987" y="382669"/>
                </a:cubicBezTo>
                <a:cubicBezTo>
                  <a:pt x="175536" y="396317"/>
                  <a:pt x="183271" y="409291"/>
                  <a:pt x="184635" y="423612"/>
                </a:cubicBezTo>
                <a:cubicBezTo>
                  <a:pt x="192411" y="505255"/>
                  <a:pt x="191178" y="587567"/>
                  <a:pt x="198283" y="669272"/>
                </a:cubicBezTo>
                <a:cubicBezTo>
                  <a:pt x="200292" y="692382"/>
                  <a:pt x="206304" y="715007"/>
                  <a:pt x="211930" y="737511"/>
                </a:cubicBezTo>
                <a:cubicBezTo>
                  <a:pt x="215419" y="751467"/>
                  <a:pt x="219144" y="765587"/>
                  <a:pt x="225578" y="778454"/>
                </a:cubicBezTo>
                <a:cubicBezTo>
                  <a:pt x="246700" y="820696"/>
                  <a:pt x="287969" y="862290"/>
                  <a:pt x="334760" y="873988"/>
                </a:cubicBezTo>
                <a:lnTo>
                  <a:pt x="389351" y="887636"/>
                </a:lnTo>
                <a:cubicBezTo>
                  <a:pt x="443942" y="883087"/>
                  <a:pt x="499090" y="882994"/>
                  <a:pt x="553125" y="873988"/>
                </a:cubicBezTo>
                <a:cubicBezTo>
                  <a:pt x="581505" y="869258"/>
                  <a:pt x="607716" y="855791"/>
                  <a:pt x="635011" y="846693"/>
                </a:cubicBezTo>
                <a:cubicBezTo>
                  <a:pt x="648659" y="842144"/>
                  <a:pt x="661605" y="834070"/>
                  <a:pt x="675954" y="833045"/>
                </a:cubicBezTo>
                <a:lnTo>
                  <a:pt x="867023" y="819397"/>
                </a:lnTo>
                <a:cubicBezTo>
                  <a:pt x="880671" y="814848"/>
                  <a:pt x="896732" y="814736"/>
                  <a:pt x="907966" y="805749"/>
                </a:cubicBezTo>
                <a:cubicBezTo>
                  <a:pt x="920774" y="795502"/>
                  <a:pt x="924761" y="777407"/>
                  <a:pt x="935262" y="764806"/>
                </a:cubicBezTo>
                <a:cubicBezTo>
                  <a:pt x="1022832" y="659723"/>
                  <a:pt x="935730" y="784574"/>
                  <a:pt x="1003501" y="682920"/>
                </a:cubicBezTo>
                <a:cubicBezTo>
                  <a:pt x="1012599" y="696568"/>
                  <a:pt x="1023461" y="709192"/>
                  <a:pt x="1030796" y="723863"/>
                </a:cubicBezTo>
                <a:cubicBezTo>
                  <a:pt x="1043640" y="749551"/>
                  <a:pt x="1043295" y="787972"/>
                  <a:pt x="1071739" y="805749"/>
                </a:cubicBezTo>
                <a:cubicBezTo>
                  <a:pt x="1096138" y="820998"/>
                  <a:pt x="1126330" y="823946"/>
                  <a:pt x="1153626" y="833045"/>
                </a:cubicBezTo>
                <a:cubicBezTo>
                  <a:pt x="1167274" y="837594"/>
                  <a:pt x="1182599" y="838713"/>
                  <a:pt x="1194569" y="846693"/>
                </a:cubicBezTo>
                <a:lnTo>
                  <a:pt x="1235513" y="873988"/>
                </a:lnTo>
                <a:cubicBezTo>
                  <a:pt x="1274644" y="870075"/>
                  <a:pt x="1363751" y="871284"/>
                  <a:pt x="1412933" y="846693"/>
                </a:cubicBezTo>
                <a:cubicBezTo>
                  <a:pt x="1427604" y="839357"/>
                  <a:pt x="1440229" y="828496"/>
                  <a:pt x="1453877" y="819397"/>
                </a:cubicBezTo>
                <a:cubicBezTo>
                  <a:pt x="1505965" y="741264"/>
                  <a:pt x="1551827" y="690375"/>
                  <a:pt x="1467525" y="560090"/>
                </a:cubicBezTo>
                <a:cubicBezTo>
                  <a:pt x="1442688" y="521705"/>
                  <a:pt x="1376540" y="550991"/>
                  <a:pt x="1331047" y="546442"/>
                </a:cubicBezTo>
                <a:cubicBezTo>
                  <a:pt x="1312850" y="541893"/>
                  <a:pt x="1294491" y="537947"/>
                  <a:pt x="1276456" y="532794"/>
                </a:cubicBezTo>
                <a:cubicBezTo>
                  <a:pt x="1242243" y="523019"/>
                  <a:pt x="1211568" y="511004"/>
                  <a:pt x="1180922" y="491851"/>
                </a:cubicBezTo>
                <a:cubicBezTo>
                  <a:pt x="1161633" y="479796"/>
                  <a:pt x="1142414" y="466992"/>
                  <a:pt x="1126330" y="450908"/>
                </a:cubicBezTo>
                <a:cubicBezTo>
                  <a:pt x="1110246" y="434824"/>
                  <a:pt x="1102388" y="411429"/>
                  <a:pt x="1085387" y="396317"/>
                </a:cubicBezTo>
                <a:cubicBezTo>
                  <a:pt x="1029070" y="346257"/>
                  <a:pt x="1018161" y="346611"/>
                  <a:pt x="962557" y="328078"/>
                </a:cubicBezTo>
                <a:cubicBezTo>
                  <a:pt x="958008" y="314430"/>
                  <a:pt x="950811" y="301394"/>
                  <a:pt x="948910" y="287134"/>
                </a:cubicBezTo>
                <a:cubicBezTo>
                  <a:pt x="941670" y="232834"/>
                  <a:pt x="950311" y="176033"/>
                  <a:pt x="935262" y="123361"/>
                </a:cubicBezTo>
                <a:cubicBezTo>
                  <a:pt x="927819" y="97311"/>
                  <a:pt x="854074" y="86722"/>
                  <a:pt x="839727" y="82418"/>
                </a:cubicBezTo>
                <a:cubicBezTo>
                  <a:pt x="812169" y="74151"/>
                  <a:pt x="785136" y="64221"/>
                  <a:pt x="757841" y="55123"/>
                </a:cubicBezTo>
                <a:cubicBezTo>
                  <a:pt x="744193" y="50574"/>
                  <a:pt x="728868" y="49455"/>
                  <a:pt x="716898" y="41475"/>
                </a:cubicBezTo>
                <a:cubicBezTo>
                  <a:pt x="687413" y="21818"/>
                  <a:pt x="670967" y="5668"/>
                  <a:pt x="635011" y="531"/>
                </a:cubicBezTo>
                <a:cubicBezTo>
                  <a:pt x="616997" y="-2042"/>
                  <a:pt x="657757" y="5080"/>
                  <a:pt x="594068" y="14179"/>
                </a:cubicBezTo>
                <a:close/>
              </a:path>
            </a:pathLst>
          </a:custGeom>
          <a:noFill/>
          <a:ln>
            <a:solidFill>
              <a:srgbClr val="40D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2920" name="Picture 8"/>
          <p:cNvPicPr>
            <a:picLocks noChangeAspect="1" noChangeArrowheads="1"/>
          </p:cNvPicPr>
          <p:nvPr/>
        </p:nvPicPr>
        <p:blipFill>
          <a:blip r:embed="rId3" cstate="print"/>
          <a:srcRect/>
          <a:stretch>
            <a:fillRect/>
          </a:stretch>
        </p:blipFill>
        <p:spPr bwMode="auto">
          <a:xfrm>
            <a:off x="7959618" y="1752363"/>
            <a:ext cx="3622782" cy="3248011"/>
          </a:xfrm>
          <a:prstGeom prst="rect">
            <a:avLst/>
          </a:prstGeom>
          <a:noFill/>
          <a:ln w="9525">
            <a:noFill/>
            <a:miter lim="800000"/>
            <a:headEnd/>
            <a:tailEnd/>
          </a:ln>
        </p:spPr>
      </p:pic>
      <p:pic>
        <p:nvPicPr>
          <p:cNvPr id="422919" name="Picture 7" descr="0903a"/>
          <p:cNvPicPr>
            <a:picLocks noChangeAspect="1" noChangeArrowheads="1"/>
          </p:cNvPicPr>
          <p:nvPr/>
        </p:nvPicPr>
        <p:blipFill>
          <a:blip r:embed="rId4" cstate="print"/>
          <a:srcRect/>
          <a:stretch>
            <a:fillRect/>
          </a:stretch>
        </p:blipFill>
        <p:spPr bwMode="auto">
          <a:xfrm>
            <a:off x="359254" y="1735408"/>
            <a:ext cx="3059142" cy="3256132"/>
          </a:xfrm>
          <a:prstGeom prst="rect">
            <a:avLst/>
          </a:prstGeom>
          <a:noFill/>
        </p:spPr>
      </p:pic>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7</a:t>
            </a:fld>
            <a:endParaRPr lang="es-ES"/>
          </a:p>
        </p:txBody>
      </p:sp>
      <p:sp>
        <p:nvSpPr>
          <p:cNvPr id="5" name="4 CuadroTexto"/>
          <p:cNvSpPr txBox="1"/>
          <p:nvPr/>
        </p:nvSpPr>
        <p:spPr>
          <a:xfrm>
            <a:off x="0" y="0"/>
            <a:ext cx="12192000" cy="646331"/>
          </a:xfrm>
          <a:prstGeom prst="rect">
            <a:avLst/>
          </a:prstGeom>
          <a:solidFill>
            <a:srgbClr val="FFFF00"/>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MX" sz="3600" dirty="0"/>
              <a:t>Interpretación gráfica</a:t>
            </a:r>
            <a:endParaRPr lang="es-AR" sz="3600" dirty="0"/>
          </a:p>
        </p:txBody>
      </p:sp>
      <p:pic>
        <p:nvPicPr>
          <p:cNvPr id="422917" name="Picture 5"/>
          <p:cNvPicPr>
            <a:picLocks noChangeAspect="1" noChangeArrowheads="1"/>
          </p:cNvPicPr>
          <p:nvPr/>
        </p:nvPicPr>
        <p:blipFill>
          <a:blip r:embed="rId5" cstate="print"/>
          <a:srcRect/>
          <a:stretch>
            <a:fillRect/>
          </a:stretch>
        </p:blipFill>
        <p:spPr bwMode="auto">
          <a:xfrm>
            <a:off x="3606175" y="2562419"/>
            <a:ext cx="4301111" cy="3543987"/>
          </a:xfrm>
          <a:prstGeom prst="rect">
            <a:avLst/>
          </a:prstGeom>
          <a:noFill/>
          <a:ln w="9525">
            <a:noFill/>
            <a:miter lim="800000"/>
            <a:headEnd/>
            <a:tailEnd/>
          </a:ln>
        </p:spPr>
      </p:pic>
      <p:sp>
        <p:nvSpPr>
          <p:cNvPr id="8" name="7 CuadroTexto"/>
          <p:cNvSpPr txBox="1"/>
          <p:nvPr/>
        </p:nvSpPr>
        <p:spPr>
          <a:xfrm>
            <a:off x="1019436" y="867704"/>
            <a:ext cx="986509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3600" dirty="0"/>
              <a:t>El impulso </a:t>
            </a:r>
            <a:r>
              <a:rPr lang="es-MX" sz="3600" b="1" i="1" dirty="0"/>
              <a:t>J </a:t>
            </a:r>
            <a:r>
              <a:rPr lang="es-MX" sz="3600" dirty="0"/>
              <a:t>=</a:t>
            </a:r>
            <a:r>
              <a:rPr lang="es-MX" sz="3600" dirty="0">
                <a:sym typeface="Symbol"/>
              </a:rPr>
              <a:t></a:t>
            </a:r>
            <a:r>
              <a:rPr lang="es-MX" sz="3600" b="1" i="1" dirty="0" err="1"/>
              <a:t>F</a:t>
            </a:r>
            <a:r>
              <a:rPr lang="es-MX" sz="3600" baseline="-25000" dirty="0" err="1"/>
              <a:t>med</a:t>
            </a:r>
            <a:r>
              <a:rPr lang="es-MX" sz="3600" dirty="0" err="1">
                <a:sym typeface="Symbol"/>
              </a:rPr>
              <a:t>t</a:t>
            </a:r>
            <a:r>
              <a:rPr lang="es-MX" sz="3600" dirty="0">
                <a:sym typeface="Symbol"/>
              </a:rPr>
              <a:t> </a:t>
            </a:r>
            <a:r>
              <a:rPr lang="es-MX" sz="3600" b="1" i="1" dirty="0"/>
              <a:t>= </a:t>
            </a:r>
            <a:r>
              <a:rPr lang="es-MX" sz="3600" dirty="0"/>
              <a:t>Área bajo las curvas</a:t>
            </a:r>
            <a:endParaRPr lang="es-AR" sz="3600" dirty="0"/>
          </a:p>
        </p:txBody>
      </p:sp>
      <p:sp>
        <p:nvSpPr>
          <p:cNvPr id="10" name="9 Flecha derecha"/>
          <p:cNvSpPr/>
          <p:nvPr/>
        </p:nvSpPr>
        <p:spPr>
          <a:xfrm rot="3166295">
            <a:off x="7143003" y="1694515"/>
            <a:ext cx="1062021" cy="38211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2 Flecha derecha"/>
          <p:cNvSpPr/>
          <p:nvPr/>
        </p:nvSpPr>
        <p:spPr>
          <a:xfrm rot="8599090">
            <a:off x="2393244" y="1789299"/>
            <a:ext cx="1254063" cy="27802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22917"/>
                                        </p:tgtEl>
                                        <p:attrNameLst>
                                          <p:attrName>style.visibility</p:attrName>
                                        </p:attrNameLst>
                                      </p:cBhvr>
                                      <p:to>
                                        <p:strVal val="visible"/>
                                      </p:to>
                                    </p:set>
                                    <p:animEffect transition="in" filter="blinds(horizontal)">
                                      <p:cBhvr>
                                        <p:cTn id="7" dur="500"/>
                                        <p:tgtEl>
                                          <p:spTgt spid="422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8</a:t>
            </a:fld>
            <a:endParaRPr lang="es-ES"/>
          </a:p>
        </p:txBody>
      </p:sp>
      <p:sp>
        <p:nvSpPr>
          <p:cNvPr id="6" name="5 CuadroTexto"/>
          <p:cNvSpPr txBox="1"/>
          <p:nvPr/>
        </p:nvSpPr>
        <p:spPr>
          <a:xfrm>
            <a:off x="767408" y="512676"/>
            <a:ext cx="11053228"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MX" sz="3200" dirty="0"/>
              <a:t>¿Cómo explican el efecto de la bolsa de aire con el concepto de impulso?</a:t>
            </a:r>
            <a:endParaRPr lang="es-AR" sz="3200" dirty="0"/>
          </a:p>
        </p:txBody>
      </p:sp>
      <p:pic>
        <p:nvPicPr>
          <p:cNvPr id="433156" name="Picture 4" descr="http://2.cdn.gruporivero.inspirelightning.com/wp-content/uploads/2011/06/bolsas1.png"/>
          <p:cNvPicPr>
            <a:picLocks noChangeAspect="1" noChangeArrowheads="1"/>
          </p:cNvPicPr>
          <p:nvPr/>
        </p:nvPicPr>
        <p:blipFill>
          <a:blip r:embed="rId3" cstate="print"/>
          <a:srcRect/>
          <a:stretch>
            <a:fillRect/>
          </a:stretch>
        </p:blipFill>
        <p:spPr bwMode="auto">
          <a:xfrm>
            <a:off x="443372" y="1880828"/>
            <a:ext cx="5125876" cy="3420152"/>
          </a:xfrm>
          <a:prstGeom prst="rect">
            <a:avLst/>
          </a:prstGeom>
          <a:noFill/>
        </p:spPr>
      </p:pic>
      <p:pic>
        <p:nvPicPr>
          <p:cNvPr id="9" name="Picture 5"/>
          <p:cNvPicPr>
            <a:picLocks noChangeAspect="1" noChangeArrowheads="1"/>
          </p:cNvPicPr>
          <p:nvPr/>
        </p:nvPicPr>
        <p:blipFill>
          <a:blip r:embed="rId4" cstate="print"/>
          <a:srcRect/>
          <a:stretch>
            <a:fillRect/>
          </a:stretch>
        </p:blipFill>
        <p:spPr bwMode="auto">
          <a:xfrm>
            <a:off x="7403965" y="1880828"/>
            <a:ext cx="4301111" cy="3543987"/>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4178" name="Picture 2" descr="p435"/>
          <p:cNvPicPr>
            <a:picLocks noChangeAspect="1" noChangeArrowheads="1"/>
          </p:cNvPicPr>
          <p:nvPr/>
        </p:nvPicPr>
        <p:blipFill>
          <a:blip r:embed="rId3" cstate="print"/>
          <a:srcRect/>
          <a:stretch>
            <a:fillRect/>
          </a:stretch>
        </p:blipFill>
        <p:spPr bwMode="auto">
          <a:xfrm>
            <a:off x="4331804" y="2631944"/>
            <a:ext cx="3757587" cy="2883428"/>
          </a:xfrm>
          <a:prstGeom prst="rect">
            <a:avLst/>
          </a:prstGeom>
          <a:noFill/>
        </p:spPr>
      </p:pic>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1B4814-0942-4F00-BC30-B4E96089C97E}" type="slidenum">
              <a:rPr lang="es-ES" smtClean="0"/>
              <a:pPr>
                <a:defRPr/>
              </a:pPr>
              <a:t>9</a:t>
            </a:fld>
            <a:endParaRPr lang="es-ES"/>
          </a:p>
        </p:txBody>
      </p:sp>
      <p:sp>
        <p:nvSpPr>
          <p:cNvPr id="6" name="5 CuadroTexto"/>
          <p:cNvSpPr txBox="1"/>
          <p:nvPr/>
        </p:nvSpPr>
        <p:spPr>
          <a:xfrm>
            <a:off x="0" y="-27384"/>
            <a:ext cx="12192000" cy="1815882"/>
          </a:xfrm>
          <a:prstGeom prst="rect">
            <a:avLst/>
          </a:prstGeom>
          <a:solidFill>
            <a:schemeClr val="bg1">
              <a:lumMod val="95000"/>
            </a:schemeClr>
          </a:solidFill>
        </p:spPr>
        <p:txBody>
          <a:bodyPr wrap="square" rtlCol="0">
            <a:spAutoFit/>
          </a:bodyPr>
          <a:lstStyle/>
          <a:p>
            <a:pPr algn="just"/>
            <a:r>
              <a:rPr lang="es-MX" sz="2800" dirty="0"/>
              <a:t>Ej. Una pelota de beisbol de 120 g es lanzada con una velocidad de 24m/s. Luego de que es golpeada por el bate, tiene una velocidad de 36 m/s en la dirección que se muestra en la figura. ¿Qué </a:t>
            </a:r>
            <a:r>
              <a:rPr lang="es-MX" sz="2800" b="1" dirty="0"/>
              <a:t>fuerza impulsiva</a:t>
            </a:r>
            <a:r>
              <a:rPr lang="es-MX" sz="2800" dirty="0"/>
              <a:t> media actuó sobre la pelota mientras duró el contacto de 0,015 segundos?    </a:t>
            </a:r>
            <a:endParaRPr lang="es-AR" sz="2800" dirty="0"/>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7.2"/>
</p:tagLst>
</file>

<file path=ppt/tags/tag10.xml><?xml version="1.0" encoding="utf-8"?>
<p:tagLst xmlns:a="http://schemas.openxmlformats.org/drawingml/2006/main" xmlns:r="http://schemas.openxmlformats.org/officeDocument/2006/relationships" xmlns:p="http://schemas.openxmlformats.org/presentationml/2006/main">
  <p:tag name="TIMING" val="|2.3|55.3|64.8"/>
</p:tagLst>
</file>

<file path=ppt/tags/tag2.xml><?xml version="1.0" encoding="utf-8"?>
<p:tagLst xmlns:a="http://schemas.openxmlformats.org/drawingml/2006/main" xmlns:r="http://schemas.openxmlformats.org/officeDocument/2006/relationships" xmlns:p="http://schemas.openxmlformats.org/presentationml/2006/main">
  <p:tag name="TIMING" val="|34.9|18.8"/>
</p:tagLst>
</file>

<file path=ppt/tags/tag3.xml><?xml version="1.0" encoding="utf-8"?>
<p:tagLst xmlns:a="http://schemas.openxmlformats.org/drawingml/2006/main" xmlns:r="http://schemas.openxmlformats.org/officeDocument/2006/relationships" xmlns:p="http://schemas.openxmlformats.org/presentationml/2006/main">
  <p:tag name="TIMING" val="|12.7"/>
</p:tagLst>
</file>

<file path=ppt/tags/tag4.xml><?xml version="1.0" encoding="utf-8"?>
<p:tagLst xmlns:a="http://schemas.openxmlformats.org/drawingml/2006/main" xmlns:r="http://schemas.openxmlformats.org/officeDocument/2006/relationships" xmlns:p="http://schemas.openxmlformats.org/presentationml/2006/main">
  <p:tag name="TIMING" val="|79.8"/>
</p:tagLst>
</file>

<file path=ppt/tags/tag5.xml><?xml version="1.0" encoding="utf-8"?>
<p:tagLst xmlns:a="http://schemas.openxmlformats.org/drawingml/2006/main" xmlns:r="http://schemas.openxmlformats.org/officeDocument/2006/relationships" xmlns:p="http://schemas.openxmlformats.org/presentationml/2006/main">
  <p:tag name="TIMING" val="|47.6"/>
</p:tagLst>
</file>

<file path=ppt/tags/tag6.xml><?xml version="1.0" encoding="utf-8"?>
<p:tagLst xmlns:a="http://schemas.openxmlformats.org/drawingml/2006/main" xmlns:r="http://schemas.openxmlformats.org/officeDocument/2006/relationships" xmlns:p="http://schemas.openxmlformats.org/presentationml/2006/main">
  <p:tag name="TIMING" val="|72.6"/>
</p:tagLst>
</file>

<file path=ppt/tags/tag7.xml><?xml version="1.0" encoding="utf-8"?>
<p:tagLst xmlns:a="http://schemas.openxmlformats.org/drawingml/2006/main" xmlns:r="http://schemas.openxmlformats.org/officeDocument/2006/relationships" xmlns:p="http://schemas.openxmlformats.org/presentationml/2006/main">
  <p:tag name="TIMING" val="|1.5|56.3"/>
</p:tagLst>
</file>

<file path=ppt/tags/tag8.xml><?xml version="1.0" encoding="utf-8"?>
<p:tagLst xmlns:a="http://schemas.openxmlformats.org/drawingml/2006/main" xmlns:r="http://schemas.openxmlformats.org/officeDocument/2006/relationships" xmlns:p="http://schemas.openxmlformats.org/presentationml/2006/main">
  <p:tag name="TIMING" val="|5.9|33.1"/>
</p:tagLst>
</file>

<file path=ppt/tags/tag9.xml><?xml version="1.0" encoding="utf-8"?>
<p:tagLst xmlns:a="http://schemas.openxmlformats.org/drawingml/2006/main" xmlns:r="http://schemas.openxmlformats.org/officeDocument/2006/relationships" xmlns:p="http://schemas.openxmlformats.org/presentationml/2006/main">
  <p:tag name="TIMING" val="|66.4"/>
</p:tagLst>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17292</TotalTime>
  <Words>742</Words>
  <Application>Microsoft Office PowerPoint</Application>
  <PresentationFormat>Panorámica</PresentationFormat>
  <Paragraphs>77</Paragraphs>
  <Slides>17</Slides>
  <Notes>4</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17</vt:i4>
      </vt:variant>
    </vt:vector>
  </HeadingPairs>
  <TitlesOfParts>
    <vt:vector size="22" baseType="lpstr">
      <vt:lpstr>Arial</vt:lpstr>
      <vt:lpstr>Copperplate Gothic Bold</vt:lpstr>
      <vt:lpstr>Times New Roman</vt:lpstr>
      <vt:lpstr>Diseño predeterminado</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c:creator>
  <cp:lastModifiedBy>Mercedes</cp:lastModifiedBy>
  <cp:revision>2046</cp:revision>
  <dcterms:created xsi:type="dcterms:W3CDTF">2007-03-17T13:02:14Z</dcterms:created>
  <dcterms:modified xsi:type="dcterms:W3CDTF">2024-09-25T13:16:17Z</dcterms:modified>
</cp:coreProperties>
</file>