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1" r:id="rId7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6" autoAdjust="0"/>
    <p:restoredTop sz="94660"/>
  </p:normalViewPr>
  <p:slideViewPr>
    <p:cSldViewPr snapToGrid="0">
      <p:cViewPr varScale="1">
        <p:scale>
          <a:sx n="73" d="100"/>
          <a:sy n="73" d="100"/>
        </p:scale>
        <p:origin x="67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2532-8E00-4884-8B6C-1223DCB24F47}" type="datetimeFigureOut">
              <a:rPr lang="es-AR" smtClean="0"/>
              <a:t>13/5/2023</a:t>
            </a:fld>
            <a:endParaRPr lang="es-A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0222-AA34-4E22-BDAB-DD2DBD821DEC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32279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2532-8E00-4884-8B6C-1223DCB24F47}" type="datetimeFigureOut">
              <a:rPr lang="es-AR" smtClean="0"/>
              <a:t>13/5/2023</a:t>
            </a:fld>
            <a:endParaRPr lang="es-A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0222-AA34-4E22-BDAB-DD2DBD821DEC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88274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2532-8E00-4884-8B6C-1223DCB24F47}" type="datetimeFigureOut">
              <a:rPr lang="es-AR" smtClean="0"/>
              <a:t>13/5/2023</a:t>
            </a:fld>
            <a:endParaRPr lang="es-A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0222-AA34-4E22-BDAB-DD2DBD821DEC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71934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2532-8E00-4884-8B6C-1223DCB24F47}" type="datetimeFigureOut">
              <a:rPr lang="es-AR" smtClean="0"/>
              <a:t>13/5/2023</a:t>
            </a:fld>
            <a:endParaRPr lang="es-A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0222-AA34-4E22-BDAB-DD2DBD821DEC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87223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2532-8E00-4884-8B6C-1223DCB24F47}" type="datetimeFigureOut">
              <a:rPr lang="es-AR" smtClean="0"/>
              <a:t>13/5/2023</a:t>
            </a:fld>
            <a:endParaRPr lang="es-A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0222-AA34-4E22-BDAB-DD2DBD821DEC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18373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2532-8E00-4884-8B6C-1223DCB24F47}" type="datetimeFigureOut">
              <a:rPr lang="es-AR" smtClean="0"/>
              <a:t>13/5/2023</a:t>
            </a:fld>
            <a:endParaRPr lang="es-AR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0222-AA34-4E22-BDAB-DD2DBD821DEC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76625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2532-8E00-4884-8B6C-1223DCB24F47}" type="datetimeFigureOut">
              <a:rPr lang="es-AR" smtClean="0"/>
              <a:t>13/5/2023</a:t>
            </a:fld>
            <a:endParaRPr lang="es-AR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0222-AA34-4E22-BDAB-DD2DBD821DEC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5765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2532-8E00-4884-8B6C-1223DCB24F47}" type="datetimeFigureOut">
              <a:rPr lang="es-AR" smtClean="0"/>
              <a:t>13/5/2023</a:t>
            </a:fld>
            <a:endParaRPr lang="es-AR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0222-AA34-4E22-BDAB-DD2DBD821DEC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72992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2532-8E00-4884-8B6C-1223DCB24F47}" type="datetimeFigureOut">
              <a:rPr lang="es-AR" smtClean="0"/>
              <a:t>13/5/2023</a:t>
            </a:fld>
            <a:endParaRPr lang="es-AR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0222-AA34-4E22-BDAB-DD2DBD821DEC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1592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2532-8E00-4884-8B6C-1223DCB24F47}" type="datetimeFigureOut">
              <a:rPr lang="es-AR" smtClean="0"/>
              <a:t>13/5/2023</a:t>
            </a:fld>
            <a:endParaRPr lang="es-AR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0222-AA34-4E22-BDAB-DD2DBD821DEC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3333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32532-8E00-4884-8B6C-1223DCB24F47}" type="datetimeFigureOut">
              <a:rPr lang="es-AR" smtClean="0"/>
              <a:t>13/5/2023</a:t>
            </a:fld>
            <a:endParaRPr lang="es-AR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0222-AA34-4E22-BDAB-DD2DBD821DEC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26318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32532-8E00-4884-8B6C-1223DCB24F47}" type="datetimeFigureOut">
              <a:rPr lang="es-AR" smtClean="0"/>
              <a:t>13/5/2023</a:t>
            </a:fld>
            <a:endParaRPr lang="es-A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30222-AA34-4E22-BDAB-DD2DBD821DEC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65289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6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LAB. 2 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TIRO VERTICAL - CAIDA LIBRE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31371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596073" cy="6078404"/>
          </a:xfrm>
        </p:spPr>
        <p:txBody>
          <a:bodyPr/>
          <a:lstStyle/>
          <a:p>
            <a:r>
              <a:rPr lang="es-MX" u="sng" dirty="0"/>
              <a:t>ELEMENTOS NECESARIOS</a:t>
            </a:r>
            <a:br>
              <a:rPr lang="es-MX" u="sng" dirty="0"/>
            </a:br>
            <a:r>
              <a:rPr lang="es-MX" dirty="0"/>
              <a:t>* Cinta Métrica.</a:t>
            </a:r>
            <a:br>
              <a:rPr lang="es-MX" dirty="0"/>
            </a:br>
            <a:r>
              <a:rPr lang="es-MX" dirty="0"/>
              <a:t>*Cronometro (puede ser el del Celular).</a:t>
            </a:r>
            <a:br>
              <a:rPr lang="es-MX" dirty="0"/>
            </a:br>
            <a:r>
              <a:rPr lang="es-MX" dirty="0"/>
              <a:t>*Papel para anotar. Guía de Laboratorio.</a:t>
            </a:r>
            <a:br>
              <a:rPr lang="es-MX" dirty="0"/>
            </a:br>
            <a:r>
              <a:rPr lang="es-MX" dirty="0"/>
              <a:t>*Tener presente el reglamento de laboratorio.</a:t>
            </a:r>
            <a:br>
              <a:rPr lang="es-MX" dirty="0"/>
            </a:br>
            <a:r>
              <a:rPr lang="es-MX" dirty="0"/>
              <a:t>*Pelotita de tenis/metegol/papel/cualquier objeto. El que Ud. Elija o tenga a mano.</a:t>
            </a:r>
            <a:br>
              <a:rPr lang="es-MX" dirty="0"/>
            </a:br>
            <a:r>
              <a:rPr lang="es-MX" dirty="0"/>
              <a:t>* Ganas de aprender con la física recreativa.</a:t>
            </a:r>
            <a:br>
              <a:rPr lang="es-MX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31788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53183" y="402515"/>
            <a:ext cx="9144000" cy="1031177"/>
          </a:xfrm>
        </p:spPr>
        <p:txBody>
          <a:bodyPr>
            <a:normAutofit fontScale="90000"/>
          </a:bodyPr>
          <a:lstStyle/>
          <a:p>
            <a:br>
              <a:rPr lang="es-MX" sz="4900" baseline="-6000" dirty="0"/>
            </a:br>
            <a:r>
              <a:rPr lang="es-MX" sz="4900" baseline="-6000" dirty="0"/>
              <a:t>Ver video ajunto. Sistema de referencia </a:t>
            </a:r>
            <a:endParaRPr lang="es-AR" sz="4900" dirty="0"/>
          </a:p>
        </p:txBody>
      </p:sp>
      <p:pic>
        <p:nvPicPr>
          <p:cNvPr id="4" name="WhatsApp Video 2020-04-15 at 21.46.1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2642" y="1586092"/>
            <a:ext cx="9313814" cy="512381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809" y="72818"/>
            <a:ext cx="2230748" cy="2223135"/>
          </a:xfrm>
          <a:prstGeom prst="rect">
            <a:avLst/>
          </a:prstGeom>
        </p:spPr>
      </p:pic>
      <p:cxnSp>
        <p:nvCxnSpPr>
          <p:cNvPr id="7" name="Conector recto de flecha 6"/>
          <p:cNvCxnSpPr/>
          <p:nvPr/>
        </p:nvCxnSpPr>
        <p:spPr>
          <a:xfrm>
            <a:off x="9161092" y="1184385"/>
            <a:ext cx="290557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83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215" y="859999"/>
            <a:ext cx="11709645" cy="5673216"/>
          </a:xfrm>
        </p:spPr>
        <p:txBody>
          <a:bodyPr>
            <a:noAutofit/>
          </a:bodyPr>
          <a:lstStyle/>
          <a:p>
            <a:r>
              <a:rPr lang="es-MX" sz="3200" dirty="0"/>
              <a:t>1. Con los  5 valores de </a:t>
            </a:r>
            <a:r>
              <a:rPr lang="es-MX" sz="3200" dirty="0" err="1"/>
              <a:t>t</a:t>
            </a:r>
            <a:r>
              <a:rPr lang="es-MX" sz="3200" baseline="-4000" dirty="0" err="1"/>
              <a:t>f</a:t>
            </a:r>
            <a:r>
              <a:rPr lang="es-MX" sz="3200" baseline="-4000" dirty="0"/>
              <a:t>,</a:t>
            </a:r>
            <a:r>
              <a:rPr lang="es-MX" sz="3200" dirty="0"/>
              <a:t> calcular un tiempo promedio de caída (Tc), el tiempo de caída se mide hasta que la pelotita toque el suelo. </a:t>
            </a:r>
            <a:br>
              <a:rPr lang="es-MX" sz="3200" dirty="0"/>
            </a:br>
            <a:r>
              <a:rPr lang="es-MX" sz="3200" dirty="0"/>
              <a:t>Calcular el tiempo teórico(</a:t>
            </a:r>
            <a:r>
              <a:rPr lang="es-MX" sz="3200" dirty="0" err="1"/>
              <a:t>Tt</a:t>
            </a:r>
            <a:r>
              <a:rPr lang="es-MX" sz="3200" dirty="0"/>
              <a:t>) usando g=9,8 m/s</a:t>
            </a:r>
            <a:r>
              <a:rPr lang="es-MX" sz="3200" baseline="10000" dirty="0"/>
              <a:t>2. </a:t>
            </a:r>
            <a:r>
              <a:rPr lang="es-MX" sz="3200" dirty="0"/>
              <a:t>Calcular error relativo porcentual (considerando como valor aceptado (</a:t>
            </a:r>
            <a:r>
              <a:rPr lang="es-MX" sz="3200" dirty="0" err="1"/>
              <a:t>Tt</a:t>
            </a:r>
            <a:r>
              <a:rPr lang="es-MX" sz="3200" dirty="0"/>
              <a:t>)).</a:t>
            </a:r>
            <a:br>
              <a:rPr lang="es-MX" sz="3200" dirty="0"/>
            </a:br>
            <a:r>
              <a:rPr lang="es-MX" sz="3200" dirty="0"/>
              <a:t>2. Usando la ecuación horaria, con </a:t>
            </a:r>
            <a:r>
              <a:rPr lang="es-MX" sz="3200" dirty="0" err="1"/>
              <a:t>Vo</a:t>
            </a:r>
            <a:r>
              <a:rPr lang="es-MX" sz="3200" dirty="0"/>
              <a:t>=0, y con el tiempo promedio de caída (Tc), calcular la aceleración de la gravedad en forma experimental (g*).</a:t>
            </a:r>
            <a:br>
              <a:rPr lang="es-MX" sz="3200" dirty="0"/>
            </a:br>
            <a:r>
              <a:rPr lang="es-MX" sz="3200" dirty="0"/>
              <a:t>3. Con el tiempo de caída promedio (Tc), calcular la velocidad final (</a:t>
            </a:r>
            <a:r>
              <a:rPr lang="es-MX" sz="3200" dirty="0" err="1"/>
              <a:t>V</a:t>
            </a:r>
            <a:r>
              <a:rPr lang="es-MX" sz="3200" baseline="-6000" dirty="0" err="1"/>
              <a:t>f</a:t>
            </a:r>
            <a:r>
              <a:rPr lang="es-MX" sz="3200" dirty="0"/>
              <a:t>).</a:t>
            </a:r>
            <a:br>
              <a:rPr lang="es-MX" sz="3200" baseline="-6000" dirty="0"/>
            </a:br>
            <a:r>
              <a:rPr lang="es-MX" sz="3200" dirty="0"/>
              <a:t>4. Comparar ambos valores con los teóricos, g=9,8 m/s</a:t>
            </a:r>
            <a:r>
              <a:rPr lang="es-MX" sz="3200" baseline="10000" dirty="0"/>
              <a:t>2,</a:t>
            </a:r>
            <a:r>
              <a:rPr lang="es-MX" sz="3200" dirty="0"/>
              <a:t> y </a:t>
            </a:r>
            <a:r>
              <a:rPr lang="es-MX" sz="3200" dirty="0" err="1"/>
              <a:t>V</a:t>
            </a:r>
            <a:r>
              <a:rPr lang="es-MX" sz="3200" baseline="-6000" dirty="0" err="1"/>
              <a:t>f</a:t>
            </a:r>
            <a:r>
              <a:rPr lang="es-MX" sz="3200" dirty="0"/>
              <a:t> calculado con Y</a:t>
            </a:r>
            <a:r>
              <a:rPr lang="es-MX" sz="3200" baseline="-6000" dirty="0"/>
              <a:t>o</a:t>
            </a:r>
            <a:r>
              <a:rPr lang="es-MX" sz="3200" dirty="0"/>
              <a:t> y tiempo teórico de caída. Utilizar conceptos de Error Relativo Porcentual (</a:t>
            </a:r>
            <a:r>
              <a:rPr lang="es-MX" sz="3200" dirty="0" err="1"/>
              <a:t>Erel</a:t>
            </a:r>
            <a:r>
              <a:rPr lang="es-MX" sz="3200" dirty="0"/>
              <a:t>%).</a:t>
            </a:r>
            <a:endParaRPr lang="es-AR" sz="3200" dirty="0"/>
          </a:p>
        </p:txBody>
      </p:sp>
      <p:sp>
        <p:nvSpPr>
          <p:cNvPr id="3" name="2 CuadroTexto"/>
          <p:cNvSpPr txBox="1"/>
          <p:nvPr/>
        </p:nvSpPr>
        <p:spPr>
          <a:xfrm>
            <a:off x="431800" y="184665"/>
            <a:ext cx="10541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400" u="sng" dirty="0">
                <a:latin typeface="+mj-lt"/>
                <a:ea typeface="+mj-ea"/>
                <a:cs typeface="+mj-cs"/>
              </a:rPr>
              <a:t>Consignas</a:t>
            </a:r>
          </a:p>
        </p:txBody>
      </p:sp>
    </p:spTree>
    <p:extLst>
      <p:ext uri="{BB962C8B-B14F-4D97-AF65-F5344CB8AC3E}">
        <p14:creationId xmlns:p14="http://schemas.microsoft.com/office/powerpoint/2010/main" val="301393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6019800" y="3321050"/>
          <a:ext cx="152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114151" imgH="215619" progId="Equation.3">
                  <p:embed/>
                </p:oleObj>
              </mc:Choice>
              <mc:Fallback>
                <p:oleObj name="Ecuación" r:id="rId2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3321050"/>
                        <a:ext cx="1524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17 CuadroTexto"/>
          <p:cNvSpPr txBox="1">
            <a:spLocks noChangeArrowheads="1"/>
          </p:cNvSpPr>
          <p:nvPr/>
        </p:nvSpPr>
        <p:spPr bwMode="auto">
          <a:xfrm>
            <a:off x="251884" y="2693194"/>
            <a:ext cx="36068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AR" sz="3200" dirty="0">
                <a:latin typeface="Arial Narrow" pitchFamily="34" charset="0"/>
              </a:rPr>
              <a:t>Ecuaciones de desplazamiento</a:t>
            </a:r>
          </a:p>
          <a:p>
            <a:pPr eaLnBrk="1" hangingPunct="1"/>
            <a:r>
              <a:rPr lang="en-US" sz="3200" dirty="0" err="1">
                <a:latin typeface="Arial Narrow" pitchFamily="34" charset="0"/>
              </a:rPr>
              <a:t>Caída</a:t>
            </a:r>
            <a:r>
              <a:rPr lang="en-US" sz="3200" dirty="0">
                <a:latin typeface="Arial Narrow" pitchFamily="34" charset="0"/>
              </a:rPr>
              <a:t> </a:t>
            </a:r>
            <a:r>
              <a:rPr lang="en-US" sz="3200" dirty="0" err="1">
                <a:latin typeface="Arial Narrow" pitchFamily="34" charset="0"/>
              </a:rPr>
              <a:t>libre</a:t>
            </a:r>
            <a:endParaRPr lang="es-AR" sz="3200" dirty="0">
              <a:latin typeface="Arial Narrow" pitchFamily="34" charset="0"/>
            </a:endParaRPr>
          </a:p>
        </p:txBody>
      </p:sp>
      <p:graphicFrame>
        <p:nvGraphicFramePr>
          <p:cNvPr id="5" name="4 Objeto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424298561"/>
              </p:ext>
            </p:extLst>
          </p:nvPr>
        </p:nvGraphicFramePr>
        <p:xfrm>
          <a:off x="6427717" y="2233494"/>
          <a:ext cx="3092450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4" imgW="838080" imgH="330120" progId="Equation.3">
                  <p:embed/>
                </p:oleObj>
              </mc:Choice>
              <mc:Fallback>
                <p:oleObj name="Ecuación" r:id="rId4" imgW="838080" imgH="33012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7717" y="2233494"/>
                        <a:ext cx="3092450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6 Abrir llave"/>
          <p:cNvSpPr/>
          <p:nvPr/>
        </p:nvSpPr>
        <p:spPr>
          <a:xfrm>
            <a:off x="4108451" y="1511301"/>
            <a:ext cx="673100" cy="3933825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es-AR"/>
          </a:p>
        </p:txBody>
      </p:sp>
      <p:sp>
        <p:nvSpPr>
          <p:cNvPr id="9223" name="16 Rectángulo"/>
          <p:cNvSpPr>
            <a:spLocks noChangeArrowheads="1"/>
          </p:cNvSpPr>
          <p:nvPr/>
        </p:nvSpPr>
        <p:spPr bwMode="auto">
          <a:xfrm>
            <a:off x="912285" y="188914"/>
            <a:ext cx="99843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4000" b="1" dirty="0">
                <a:latin typeface="Arial Narrow" pitchFamily="34" charset="0"/>
              </a:rPr>
              <a:t>Ecuaciones de movimiento para una caída libre </a:t>
            </a:r>
          </a:p>
        </p:txBody>
      </p:sp>
      <p:pic>
        <p:nvPicPr>
          <p:cNvPr id="92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317" y="1301632"/>
            <a:ext cx="4595283" cy="93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3016021" y="5765834"/>
            <a:ext cx="86243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Valor Aceptado:</a:t>
            </a:r>
            <a:r>
              <a:rPr lang="es-AR" dirty="0"/>
              <a:t> es el valor de </a:t>
            </a:r>
            <a:r>
              <a:rPr lang="es-AR" i="1" dirty="0"/>
              <a:t>tiempo</a:t>
            </a:r>
            <a:r>
              <a:rPr lang="es-AR" dirty="0"/>
              <a:t> calculado con la fórmula obtenida de la bibliografía.</a:t>
            </a:r>
            <a:endParaRPr lang="es-ES" dirty="0"/>
          </a:p>
          <a:p>
            <a:r>
              <a:rPr lang="es-AR" b="1" dirty="0"/>
              <a:t>Valor Medido:</a:t>
            </a:r>
            <a:r>
              <a:rPr lang="es-AR" dirty="0"/>
              <a:t> es el valor de </a:t>
            </a:r>
            <a:r>
              <a:rPr lang="es-AR" i="1" dirty="0"/>
              <a:t>tiempo</a:t>
            </a:r>
            <a:r>
              <a:rPr lang="es-AR" dirty="0"/>
              <a:t> obtenido con las mediciones de tiempo con la barrera </a:t>
            </a:r>
            <a:endParaRPr lang="es-E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8B64A447-5ECA-4259-844C-35295F5DABE1}"/>
                  </a:ext>
                </a:extLst>
              </p:cNvPr>
              <p:cNvSpPr txBox="1"/>
              <p:nvPr/>
            </p:nvSpPr>
            <p:spPr>
              <a:xfrm>
                <a:off x="6480634" y="3238446"/>
                <a:ext cx="3096297" cy="9490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s-MX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s-MX" sz="3600" b="0" i="1" smtClean="0">
                          <a:latin typeface="Cambria Math" panose="02040503050406030204" pitchFamily="18" charset="0"/>
                        </a:rPr>
                        <m:t>=9,8 </m:t>
                      </m:r>
                      <m:f>
                        <m:fPr>
                          <m:ctrlPr>
                            <a:rPr lang="es-MX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MX" sz="3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sSup>
                            <m:sSupPr>
                              <m:ctrlPr>
                                <a:rPr lang="es-MX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MX" sz="36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s-MX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AR" sz="3600" dirty="0"/>
              </a:p>
            </p:txBody>
          </p:sp>
        </mc:Choice>
        <mc:Fallback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8B64A447-5ECA-4259-844C-35295F5DAB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634" y="3238446"/>
                <a:ext cx="3096297" cy="9490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10C0C537-C469-467E-A930-F8D5AB667011}"/>
                  </a:ext>
                </a:extLst>
              </p:cNvPr>
              <p:cNvSpPr txBox="1"/>
              <p:nvPr/>
            </p:nvSpPr>
            <p:spPr>
              <a:xfrm>
                <a:off x="4781551" y="4433979"/>
                <a:ext cx="6744795" cy="829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ε</m:t>
                          </m:r>
                        </m:e>
                        <m:sub>
                          <m:r>
                            <a:rPr lang="es-MX" sz="2400" b="0" i="1" smtClean="0">
                              <a:latin typeface="Cambria Math" panose="02040503050406030204" pitchFamily="18" charset="0"/>
                            </a:rPr>
                            <m:t>𝑟𝑒𝑙</m:t>
                          </m:r>
                          <m:r>
                            <a:rPr lang="es-MX" sz="2400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sub>
                      </m:sSub>
                      <m:r>
                        <a:rPr lang="es-MX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s-MX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MX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s-MX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MX" sz="2400" b="0" i="1" smtClean="0">
                                      <a:latin typeface="Cambria Math" panose="02040503050406030204" pitchFamily="18" charset="0"/>
                                    </a:rPr>
                                    <m:t>𝑣𝑎𝑙𝑜𝑟</m:t>
                                  </m:r>
                                  <m:r>
                                    <a:rPr lang="es-MX" sz="24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s-MX" sz="2400" b="0" i="1" smtClean="0">
                                      <a:latin typeface="Cambria Math" panose="02040503050406030204" pitchFamily="18" charset="0"/>
                                    </a:rPr>
                                    <m:t>𝑚𝑒𝑑𝑖𝑑𝑜</m:t>
                                  </m:r>
                                  <m:r>
                                    <a:rPr lang="es-MX" sz="2400" b="0" i="1" smtClean="0">
                                      <a:latin typeface="Cambria Math" panose="02040503050406030204" pitchFamily="18" charset="0"/>
                                    </a:rPr>
                                    <m:t> −</m:t>
                                  </m:r>
                                  <m:r>
                                    <a:rPr lang="es-MX" sz="2400" b="0" i="1" smtClean="0">
                                      <a:latin typeface="Cambria Math" panose="02040503050406030204" pitchFamily="18" charset="0"/>
                                    </a:rPr>
                                    <m:t>𝑣𝑎𝑙𝑜𝑟</m:t>
                                  </m:r>
                                  <m:r>
                                    <a:rPr lang="es-MX" sz="24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s-MX" sz="2400" b="0" i="1" smtClean="0">
                                      <a:latin typeface="Cambria Math" panose="02040503050406030204" pitchFamily="18" charset="0"/>
                                    </a:rPr>
                                    <m:t>𝑎𝑐𝑒𝑝𝑡𝑎𝑑𝑜</m:t>
                                  </m:r>
                                </m:e>
                              </m:d>
                            </m:num>
                            <m:den>
                              <m:r>
                                <a:rPr lang="es-MX" sz="2400" b="0" i="1" smtClean="0">
                                  <a:latin typeface="Cambria Math" panose="02040503050406030204" pitchFamily="18" charset="0"/>
                                </a:rPr>
                                <m:t>𝑣𝑎𝑙𝑜𝑟</m:t>
                              </m:r>
                              <m:r>
                                <a:rPr lang="es-MX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MX" sz="2400" b="0" i="1" smtClean="0">
                                  <a:latin typeface="Cambria Math" panose="02040503050406030204" pitchFamily="18" charset="0"/>
                                </a:rPr>
                                <m:t>𝑎𝑐𝑒𝑝𝑡𝑎𝑑𝑜</m:t>
                              </m:r>
                            </m:den>
                          </m:f>
                        </m:e>
                      </m:d>
                      <m:r>
                        <a:rPr lang="es-MX" sz="2400" b="0" i="1" smtClean="0">
                          <a:latin typeface="Cambria Math" panose="02040503050406030204" pitchFamily="18" charset="0"/>
                        </a:rPr>
                        <m:t>. 100</m:t>
                      </m:r>
                    </m:oMath>
                  </m:oMathPara>
                </a14:m>
                <a:endParaRPr lang="es-AR" sz="2400" dirty="0"/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10C0C537-C469-467E-A930-F8D5AB6670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551" y="4433979"/>
                <a:ext cx="6744795" cy="8298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087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43901" cy="5941671"/>
          </a:xfrm>
        </p:spPr>
        <p:txBody>
          <a:bodyPr/>
          <a:lstStyle/>
          <a:p>
            <a:r>
              <a:rPr lang="es-MX" dirty="0"/>
              <a:t>* Graficar Y(t).</a:t>
            </a:r>
            <a:br>
              <a:rPr lang="es-MX" dirty="0"/>
            </a:br>
            <a:r>
              <a:rPr lang="es-MX" dirty="0"/>
              <a:t>* Graficar V(t).</a:t>
            </a:r>
            <a:br>
              <a:rPr lang="es-MX" dirty="0"/>
            </a:br>
            <a:r>
              <a:rPr lang="es-MX" dirty="0"/>
              <a:t>*Graficar g(t).</a:t>
            </a:r>
            <a:br>
              <a:rPr lang="es-MX" dirty="0"/>
            </a:br>
            <a:br>
              <a:rPr lang="es-MX" dirty="0"/>
            </a:br>
            <a:r>
              <a:rPr lang="es-MX" dirty="0"/>
              <a:t>Usando Tiempo medido.-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071807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321</Words>
  <Application>Microsoft Office PowerPoint</Application>
  <PresentationFormat>Panorámica</PresentationFormat>
  <Paragraphs>14</Paragraphs>
  <Slides>6</Slides>
  <Notes>0</Notes>
  <HiddenSlides>0</HiddenSlides>
  <MMClips>1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Cambria Math</vt:lpstr>
      <vt:lpstr>Tema de Office</vt:lpstr>
      <vt:lpstr>Ecuación</vt:lpstr>
      <vt:lpstr>LAB. 2 </vt:lpstr>
      <vt:lpstr>ELEMENTOS NECESARIOS * Cinta Métrica. *Cronometro (puede ser el del Celular). *Papel para anotar. Guía de Laboratorio. *Tener presente el reglamento de laboratorio. *Pelotita de tenis/metegol/papel/cualquier objeto. El que Ud. Elija o tenga a mano. * Ganas de aprender con la física recreativa. </vt:lpstr>
      <vt:lpstr> Ver video ajunto. Sistema de referencia </vt:lpstr>
      <vt:lpstr>1. Con los  5 valores de tf, calcular un tiempo promedio de caída (Tc), el tiempo de caída se mide hasta que la pelotita toque el suelo.  Calcular el tiempo teórico(Tt) usando g=9,8 m/s2. Calcular error relativo porcentual (considerando como valor aceptado (Tt)). 2. Usando la ecuación horaria, con Vo=0, y con el tiempo promedio de caída (Tc), calcular la aceleración de la gravedad en forma experimental (g*). 3. Con el tiempo de caída promedio (Tc), calcular la velocidad final (Vf). 4. Comparar ambos valores con los teóricos, g=9,8 m/s2, y Vf calculado con Yo y tiempo teórico de caída. Utilizar conceptos de Error Relativo Porcentual (Erel%).</vt:lpstr>
      <vt:lpstr>Presentación de PowerPoint</vt:lpstr>
      <vt:lpstr>* Graficar Y(t). * Graficar V(t). *Graficar g(t).  Usando Tiempo medido.-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LAB. 4</dc:title>
  <dc:creator>Usuario</dc:creator>
  <cp:lastModifiedBy>Fernando Portillo</cp:lastModifiedBy>
  <cp:revision>22</cp:revision>
  <dcterms:created xsi:type="dcterms:W3CDTF">2020-04-16T00:22:06Z</dcterms:created>
  <dcterms:modified xsi:type="dcterms:W3CDTF">2023-05-13T11:55:30Z</dcterms:modified>
</cp:coreProperties>
</file>