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Override1.xml" ContentType="application/vnd.openxmlformats-officedocument.themeOverr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tags/tag21.xml" ContentType="application/vnd.openxmlformats-officedocument.presentationml.tags+xml"/>
  <Override PartName="/ppt/tags/tag22.xml" ContentType="application/vnd.openxmlformats-officedocument.presentationml.tags+xml"/>
  <Override PartName="/ppt/notesSlides/notesSlide2.xml" ContentType="application/vnd.openxmlformats-officedocument.presentationml.notesSlide+xml"/>
  <Override PartName="/ppt/tags/tag23.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417" r:id="rId2"/>
    <p:sldId id="586" r:id="rId3"/>
    <p:sldId id="520" r:id="rId4"/>
    <p:sldId id="541" r:id="rId5"/>
    <p:sldId id="542" r:id="rId6"/>
    <p:sldId id="561" r:id="rId7"/>
    <p:sldId id="562" r:id="rId8"/>
    <p:sldId id="563" r:id="rId9"/>
    <p:sldId id="564" r:id="rId10"/>
    <p:sldId id="543" r:id="rId11"/>
    <p:sldId id="545" r:id="rId12"/>
    <p:sldId id="547" r:id="rId13"/>
    <p:sldId id="548" r:id="rId14"/>
    <p:sldId id="551" r:id="rId15"/>
    <p:sldId id="600" r:id="rId16"/>
    <p:sldId id="601" r:id="rId17"/>
    <p:sldId id="602" r:id="rId18"/>
    <p:sldId id="603" r:id="rId19"/>
    <p:sldId id="604" r:id="rId20"/>
    <p:sldId id="580" r:id="rId21"/>
    <p:sldId id="558" r:id="rId22"/>
    <p:sldId id="589" r:id="rId23"/>
    <p:sldId id="590" r:id="rId24"/>
    <p:sldId id="592" r:id="rId25"/>
    <p:sldId id="593" r:id="rId26"/>
    <p:sldId id="591" r:id="rId27"/>
    <p:sldId id="594" r:id="rId28"/>
    <p:sldId id="595" r:id="rId29"/>
    <p:sldId id="596" r:id="rId30"/>
  </p:sldIdLst>
  <p:sldSz cx="12192000" cy="6858000"/>
  <p:notesSz cx="6858000" cy="9144000"/>
  <p:defaultTextStyle>
    <a:defPPr>
      <a:defRPr lang="es-ES"/>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B6DCDF"/>
    <a:srgbClr val="FFFFFF"/>
    <a:srgbClr val="FF0066"/>
    <a:srgbClr val="B4EACC"/>
    <a:srgbClr val="BBE0E3"/>
    <a:srgbClr val="0000FF"/>
    <a:srgbClr val="67B5BD"/>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431" autoAdjust="0"/>
  </p:normalViewPr>
  <p:slideViewPr>
    <p:cSldViewPr>
      <p:cViewPr varScale="1">
        <p:scale>
          <a:sx n="64" d="100"/>
          <a:sy n="64" d="100"/>
        </p:scale>
        <p:origin x="954" y="78"/>
      </p:cViewPr>
      <p:guideLst>
        <p:guide orient="horz" pos="2160"/>
        <p:guide pos="3840"/>
      </p:guideLst>
    </p:cSldViewPr>
  </p:slideViewPr>
  <p:notesTextViewPr>
    <p:cViewPr>
      <p:scale>
        <a:sx n="100" d="100"/>
        <a:sy n="100" d="100"/>
      </p:scale>
      <p:origin x="0" y="0"/>
    </p:cViewPr>
  </p:notesTextViewPr>
  <p:notesViewPr>
    <p:cSldViewPr>
      <p:cViewPr varScale="1">
        <p:scale>
          <a:sx n="39" d="100"/>
          <a:sy n="39" d="100"/>
        </p:scale>
        <p:origin x="-156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image" Target="../media/image9.jpe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9.jpeg"/><Relationship Id="rId5" Type="http://schemas.openxmlformats.org/officeDocument/2006/relationships/image" Target="../media/image18.wmf"/><Relationship Id="rId4" Type="http://schemas.openxmlformats.org/officeDocument/2006/relationships/image" Target="../media/image17.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9.jpeg"/></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image" Target="../media/image9.jpeg"/></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9.jpeg"/></Relationships>
</file>

<file path=ppt/drawings/_rels/vmlDrawing8.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9.jpe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s-ES"/>
          </a:p>
        </p:txBody>
      </p:sp>
      <p:sp>
        <p:nvSpPr>
          <p:cNvPr id="21507"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s-ES"/>
          </a:p>
        </p:txBody>
      </p:sp>
      <p:sp>
        <p:nvSpPr>
          <p:cNvPr id="21508"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s-ES"/>
          </a:p>
        </p:txBody>
      </p:sp>
      <p:sp>
        <p:nvSpPr>
          <p:cNvPr id="21509"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A54F8E7C-28CC-4DB5-A25A-72651A65490E}" type="slidenum">
              <a:rPr lang="es-ES"/>
              <a:pPr>
                <a:defRPr/>
              </a:pPr>
              <a:t>‹Nº›</a:t>
            </a:fld>
            <a:endParaRPr lang="es-ES"/>
          </a:p>
        </p:txBody>
      </p:sp>
    </p:spTree>
    <p:extLst>
      <p:ext uri="{BB962C8B-B14F-4D97-AF65-F5344CB8AC3E}">
        <p14:creationId xmlns:p14="http://schemas.microsoft.com/office/powerpoint/2010/main" val="119883071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6T08:38:41.434"/>
    </inkml:context>
    <inkml:brush xml:id="br0">
      <inkml:brushProperty name="width" value="0.05" units="cm"/>
      <inkml:brushProperty name="height" value="0.3" units="cm"/>
      <inkml:brushProperty name="color" value="#F6630D"/>
      <inkml:brushProperty name="ignorePressure" value="1"/>
      <inkml:brushProperty name="inkEffects" value="pencil"/>
    </inkml:brush>
  </inkml:definitions>
  <inkml:trace contextRef="#ctx0" brushRef="#br0">1 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6T08:39:04.592"/>
    </inkml:context>
    <inkml:brush xml:id="br0">
      <inkml:brushProperty name="width" value="0.05" units="cm"/>
      <inkml:brushProperty name="height" value="0.3" units="cm"/>
      <inkml:brushProperty name="color" value="#F6630D"/>
      <inkml:brushProperty name="ignorePressure" value="1"/>
      <inkml:brushProperty name="inkEffects" value="pencil"/>
    </inkml:brush>
  </inkml:definitions>
  <inkml:trace contextRef="#ctx0" brushRef="#br0">0 1,'0'7,"0"3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6T08:39:05.028"/>
    </inkml:context>
    <inkml:brush xml:id="br0">
      <inkml:brushProperty name="width" value="0.05" units="cm"/>
      <inkml:brushProperty name="height" value="0.3" units="cm"/>
      <inkml:brushProperty name="color" value="#F6630D"/>
      <inkml:brushProperty name="ignorePressure" value="1"/>
      <inkml:brushProperty name="inkEffects" value="pencil"/>
    </inkml:brush>
  </inkml:definitions>
  <inkml:trace contextRef="#ctx0" brushRef="#br0">0 17,'0'-7,"0"-3</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6T08:39:05.447"/>
    </inkml:context>
    <inkml:brush xml:id="br0">
      <inkml:brushProperty name="width" value="0.05" units="cm"/>
      <inkml:brushProperty name="height" value="0.3" units="cm"/>
      <inkml:brushProperty name="color" value="#F6630D"/>
      <inkml:brushProperty name="ignorePressure" value="1"/>
      <inkml:brushProperty name="inkEffects" value="pencil"/>
    </inkml:brush>
  </inkml:definitions>
  <inkml:trace contextRef="#ctx0" brushRef="#br0">1 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26T08:39:06.070"/>
    </inkml:context>
    <inkml:brush xml:id="br0">
      <inkml:brushProperty name="width" value="0.05" units="cm"/>
      <inkml:brushProperty name="height" value="0.3" units="cm"/>
      <inkml:brushProperty name="color" value="#F6630D"/>
      <inkml:brushProperty name="ignorePressure" value="1"/>
      <inkml:brushProperty name="inkEffects" value="pencil"/>
    </inkml:brush>
  </inkml:definitions>
  <inkml:trace contextRef="#ctx0" brushRef="#br0">0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s-E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s-ES"/>
          </a:p>
        </p:txBody>
      </p:sp>
      <p:sp>
        <p:nvSpPr>
          <p:cNvPr id="1946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s-E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193A3F6F-947B-409A-A891-13942EA43E23}" type="slidenum">
              <a:rPr lang="es-ES"/>
              <a:pPr>
                <a:defRPr/>
              </a:pPr>
              <a:t>‹Nº›</a:t>
            </a:fld>
            <a:endParaRPr lang="es-ES"/>
          </a:p>
        </p:txBody>
      </p:sp>
    </p:spTree>
    <p:extLst>
      <p:ext uri="{BB962C8B-B14F-4D97-AF65-F5344CB8AC3E}">
        <p14:creationId xmlns:p14="http://schemas.microsoft.com/office/powerpoint/2010/main" val="336263034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05E2A34B-EAAD-4DAF-9153-1E5E95C11BF3}" type="slidenum">
              <a:rPr lang="es-ES" smtClean="0"/>
              <a:pPr/>
              <a:t>1</a:t>
            </a:fld>
            <a:endParaRPr lang="es-ES"/>
          </a:p>
        </p:txBody>
      </p:sp>
      <p:sp>
        <p:nvSpPr>
          <p:cNvPr id="20483" name="Rectangle 2"/>
          <p:cNvSpPr>
            <a:spLocks noGrp="1" noRot="1" noChangeAspect="1" noChangeArrowheads="1" noTextEdit="1"/>
          </p:cNvSpPr>
          <p:nvPr>
            <p:ph type="sldImg"/>
          </p:nvPr>
        </p:nvSpPr>
        <p:spPr>
          <a:xfrm>
            <a:off x="381000" y="685800"/>
            <a:ext cx="6096000" cy="3429000"/>
          </a:xfrm>
          <a:ln/>
        </p:spPr>
      </p:sp>
      <p:sp>
        <p:nvSpPr>
          <p:cNvPr id="20484" name="Rectangle 3"/>
          <p:cNvSpPr>
            <a:spLocks noGrp="1" noChangeArrowheads="1"/>
          </p:cNvSpPr>
          <p:nvPr>
            <p:ph type="body" idx="1"/>
          </p:nvPr>
        </p:nvSpPr>
        <p:spPr>
          <a:noFill/>
          <a:ln/>
        </p:spPr>
        <p:txBody>
          <a:bodyPr/>
          <a:lstStyle/>
          <a:p>
            <a:pPr eaLnBrk="1" hangingPunct="1"/>
            <a:endParaRPr lang="es-AR"/>
          </a:p>
        </p:txBody>
      </p:sp>
    </p:spTree>
    <p:extLst>
      <p:ext uri="{BB962C8B-B14F-4D97-AF65-F5344CB8AC3E}">
        <p14:creationId xmlns:p14="http://schemas.microsoft.com/office/powerpoint/2010/main" val="34166143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5"/>
          </p:nvPr>
        </p:nvSpPr>
        <p:spPr/>
        <p:txBody>
          <a:bodyPr/>
          <a:lstStyle/>
          <a:p>
            <a:pPr>
              <a:defRPr/>
            </a:pPr>
            <a:fld id="{193A3F6F-947B-409A-A891-13942EA43E23}" type="slidenum">
              <a:rPr lang="es-ES" smtClean="0"/>
              <a:pPr>
                <a:defRPr/>
              </a:pPr>
              <a:t>28</a:t>
            </a:fld>
            <a:endParaRPr lang="es-ES"/>
          </a:p>
        </p:txBody>
      </p:sp>
    </p:spTree>
    <p:extLst>
      <p:ext uri="{BB962C8B-B14F-4D97-AF65-F5344CB8AC3E}">
        <p14:creationId xmlns:p14="http://schemas.microsoft.com/office/powerpoint/2010/main" val="2476900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5"/>
          </p:nvPr>
        </p:nvSpPr>
        <p:spPr/>
        <p:txBody>
          <a:bodyPr/>
          <a:lstStyle/>
          <a:p>
            <a:pPr>
              <a:defRPr/>
            </a:pPr>
            <a:fld id="{193A3F6F-947B-409A-A891-13942EA43E23}" type="slidenum">
              <a:rPr lang="es-ES" smtClean="0"/>
              <a:pPr>
                <a:defRPr/>
              </a:pPr>
              <a:t>29</a:t>
            </a:fld>
            <a:endParaRPr lang="es-ES"/>
          </a:p>
        </p:txBody>
      </p:sp>
    </p:spTree>
    <p:extLst>
      <p:ext uri="{BB962C8B-B14F-4D97-AF65-F5344CB8AC3E}">
        <p14:creationId xmlns:p14="http://schemas.microsoft.com/office/powerpoint/2010/main" val="2941760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a:t>Haga clic para modificar el estilo de subtítulo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912CEA05-B9A9-4476-91D3-9B399C3D4E20}" type="slidenum">
              <a:rPr lang="es-ES"/>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2D8EFE62-5359-4015-B0F2-83362E62E805}" type="slidenum">
              <a:rPr lang="es-ES"/>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BB4BC52C-A758-4601-A00F-EE9109C69DD5}"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14B1D2B8-538C-47D3-BD77-A795C249067D}" type="slidenum">
              <a:rPr lang="es-ES"/>
              <a:pPr>
                <a:defRPr/>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AB1F4DC4-AB5C-45BE-A9B0-31E42A07CB98}" type="slidenum">
              <a:rPr lang="es-ES"/>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202D7E45-937E-4608-9CCE-35FD98688606}" type="slidenum">
              <a:rPr lang="es-ES"/>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4"/>
          <p:cNvSpPr>
            <a:spLocks noGrp="1" noChangeArrowheads="1"/>
          </p:cNvSpPr>
          <p:nvPr>
            <p:ph type="dt" sz="half" idx="10"/>
          </p:nvPr>
        </p:nvSpPr>
        <p:spPr>
          <a:ln/>
        </p:spPr>
        <p:txBody>
          <a:bodyPr/>
          <a:lstStyle>
            <a:lvl1pPr>
              <a:defRPr/>
            </a:lvl1pPr>
          </a:lstStyle>
          <a:p>
            <a:pPr>
              <a:defRPr/>
            </a:pPr>
            <a:endParaRPr lang="es-ES"/>
          </a:p>
        </p:txBody>
      </p:sp>
      <p:sp>
        <p:nvSpPr>
          <p:cNvPr id="8" name="Rectangle 5"/>
          <p:cNvSpPr>
            <a:spLocks noGrp="1" noChangeArrowheads="1"/>
          </p:cNvSpPr>
          <p:nvPr>
            <p:ph type="ftr" sz="quarter" idx="11"/>
          </p:nvPr>
        </p:nvSpPr>
        <p:spPr>
          <a:ln/>
        </p:spPr>
        <p:txBody>
          <a:bodyPr/>
          <a:lstStyle>
            <a:lvl1pPr>
              <a:defRPr/>
            </a:lvl1pPr>
          </a:lstStyle>
          <a:p>
            <a:pPr>
              <a:defRPr/>
            </a:pPr>
            <a:endParaRPr lang="es-ES"/>
          </a:p>
        </p:txBody>
      </p:sp>
      <p:sp>
        <p:nvSpPr>
          <p:cNvPr id="9" name="Rectangle 6"/>
          <p:cNvSpPr>
            <a:spLocks noGrp="1" noChangeArrowheads="1"/>
          </p:cNvSpPr>
          <p:nvPr>
            <p:ph type="sldNum" sz="quarter" idx="12"/>
          </p:nvPr>
        </p:nvSpPr>
        <p:spPr>
          <a:ln/>
        </p:spPr>
        <p:txBody>
          <a:bodyPr/>
          <a:lstStyle>
            <a:lvl1pPr>
              <a:defRPr/>
            </a:lvl1pPr>
          </a:lstStyle>
          <a:p>
            <a:pPr>
              <a:defRPr/>
            </a:pPr>
            <a:fld id="{9662763A-B187-4444-8869-C9EBACAB20E4}" type="slidenum">
              <a:rPr lang="es-ES"/>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7DC60722-9F3B-48E2-8172-333E4A0B3FB4}" type="slidenum">
              <a:rPr lang="es-ES"/>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p>
        </p:txBody>
      </p:sp>
      <p:sp>
        <p:nvSpPr>
          <p:cNvPr id="3" name="Rectangle 5"/>
          <p:cNvSpPr>
            <a:spLocks noGrp="1" noChangeArrowheads="1"/>
          </p:cNvSpPr>
          <p:nvPr>
            <p:ph type="ftr" sz="quarter" idx="11"/>
          </p:nvPr>
        </p:nvSpPr>
        <p:spPr>
          <a:ln/>
        </p:spPr>
        <p:txBody>
          <a:bodyPr/>
          <a:lstStyle>
            <a:lvl1pPr>
              <a:defRPr/>
            </a:lvl1pPr>
          </a:lstStyle>
          <a:p>
            <a:pPr>
              <a:defRPr/>
            </a:pPr>
            <a:endParaRPr lang="es-ES"/>
          </a:p>
        </p:txBody>
      </p:sp>
      <p:sp>
        <p:nvSpPr>
          <p:cNvPr id="4" name="Rectangle 6"/>
          <p:cNvSpPr>
            <a:spLocks noGrp="1" noChangeArrowheads="1"/>
          </p:cNvSpPr>
          <p:nvPr>
            <p:ph type="sldNum" sz="quarter" idx="12"/>
          </p:nvPr>
        </p:nvSpPr>
        <p:spPr>
          <a:ln/>
        </p:spPr>
        <p:txBody>
          <a:bodyPr/>
          <a:lstStyle>
            <a:lvl1pPr>
              <a:defRPr/>
            </a:lvl1pPr>
          </a:lstStyle>
          <a:p>
            <a:pPr>
              <a:defRPr/>
            </a:pPr>
            <a:fld id="{CB079163-C5FB-4B91-9DD6-D6AA28068BDC}" type="slidenum">
              <a:rPr lang="es-ES"/>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423C7A1F-4318-46DA-AE6E-F2E1092B4EE7}" type="slidenum">
              <a:rPr lang="es-ES"/>
              <a:pPr>
                <a:defRPr/>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CDF11EE3-B264-4E94-920D-AFF1F6191920}" type="slidenum">
              <a:rPr lang="es-ES"/>
              <a:pPr>
                <a:defRPr/>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6A8486"/>
            </a:gs>
            <a:gs pos="50000">
              <a:srgbClr val="9ABEC1"/>
            </a:gs>
            <a:gs pos="100000">
              <a:srgbClr val="B8E3E6"/>
            </a:gs>
          </a:gsLst>
          <a:lin ang="5400000"/>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a:t>Haga clic para cambiar el estilo de título	</a:t>
            </a:r>
          </a:p>
        </p:txBody>
      </p:sp>
      <p:sp>
        <p:nvSpPr>
          <p:cNvPr id="2051"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s-ES"/>
          </a:p>
        </p:txBody>
      </p:sp>
      <p:sp>
        <p:nvSpPr>
          <p:cNvPr id="1029" name="Rectangle 5"/>
          <p:cNvSpPr>
            <a:spLocks noGrp="1" noChangeArrowheads="1"/>
          </p:cNvSpPr>
          <p:nvPr>
            <p:ph type="ftr" sz="quarter" idx="3"/>
          </p:nvPr>
        </p:nvSpPr>
        <p:spPr bwMode="auto">
          <a:xfrm>
            <a:off x="3888318" y="6245225"/>
            <a:ext cx="4415367"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s-E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4AF5510D-6A8B-4CB3-8205-7ACB591B4428}"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6.wmf"/><Relationship Id="rId3" Type="http://schemas.openxmlformats.org/officeDocument/2006/relationships/slideLayout" Target="../slideLayouts/slideLayout7.xml"/><Relationship Id="rId7" Type="http://schemas.openxmlformats.org/officeDocument/2006/relationships/oleObject" Target="../embeddings/oleObject5.bin"/><Relationship Id="rId12" Type="http://schemas.openxmlformats.org/officeDocument/2006/relationships/image" Target="../media/image18.wmf"/><Relationship Id="rId2" Type="http://schemas.openxmlformats.org/officeDocument/2006/relationships/tags" Target="../tags/tag7.xml"/><Relationship Id="rId1" Type="http://schemas.openxmlformats.org/officeDocument/2006/relationships/vmlDrawing" Target="../drawings/vmlDrawing4.vml"/><Relationship Id="rId6" Type="http://schemas.openxmlformats.org/officeDocument/2006/relationships/image" Target="../media/image9.jpeg"/><Relationship Id="rId11" Type="http://schemas.openxmlformats.org/officeDocument/2006/relationships/oleObject" Target="../embeddings/oleObject7.bin"/><Relationship Id="rId5" Type="http://schemas.openxmlformats.org/officeDocument/2006/relationships/image" Target="../media/image15.wmf"/><Relationship Id="rId10" Type="http://schemas.openxmlformats.org/officeDocument/2006/relationships/image" Target="../media/image17.wmf"/><Relationship Id="rId4" Type="http://schemas.openxmlformats.org/officeDocument/2006/relationships/oleObject" Target="../embeddings/oleObject4.bin"/><Relationship Id="rId9" Type="http://schemas.openxmlformats.org/officeDocument/2006/relationships/oleObject" Target="../embeddings/oleObject6.bin"/></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xml"/></Relationships>
</file>

<file path=ppt/slides/_rels/slide12.xml.rels><?xml version="1.0" encoding="UTF-8" standalone="yes"?>
<Relationships xmlns="http://schemas.openxmlformats.org/package/2006/relationships"><Relationship Id="rId8" Type="http://schemas.openxmlformats.org/officeDocument/2006/relationships/image" Target="../media/image19.wmf"/><Relationship Id="rId3" Type="http://schemas.openxmlformats.org/officeDocument/2006/relationships/image" Target="../media/image9.jpeg"/><Relationship Id="rId7"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21.png"/></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7.xml"/><Relationship Id="rId7" Type="http://schemas.openxmlformats.org/officeDocument/2006/relationships/image" Target="../media/image9.jpeg"/><Relationship Id="rId2" Type="http://schemas.openxmlformats.org/officeDocument/2006/relationships/tags" Target="../tags/tag9.xml"/><Relationship Id="rId1" Type="http://schemas.openxmlformats.org/officeDocument/2006/relationships/vmlDrawing" Target="../drawings/vmlDrawing6.vml"/><Relationship Id="rId6" Type="http://schemas.openxmlformats.org/officeDocument/2006/relationships/image" Target="../media/image20.wmf"/><Relationship Id="rId5" Type="http://schemas.openxmlformats.org/officeDocument/2006/relationships/oleObject" Target="../embeddings/oleObject9.bin"/><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7.xml"/><Relationship Id="rId1" Type="http://schemas.openxmlformats.org/officeDocument/2006/relationships/tags" Target="../tags/tag10.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11.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12.xml"/><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13.xml"/><Relationship Id="rId5"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14.xml"/><Relationship Id="rId5" Type="http://schemas.openxmlformats.org/officeDocument/2006/relationships/image" Target="../media/image29.pn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15.xml"/><Relationship Id="rId5" Type="http://schemas.openxmlformats.org/officeDocument/2006/relationships/image" Target="../media/image31.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7.xml"/><Relationship Id="rId1" Type="http://schemas.openxmlformats.org/officeDocument/2006/relationships/tags" Target="../tags/tag1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12" Type="http://schemas.openxmlformats.org/officeDocument/2006/relationships/image" Target="../media/image34.png"/><Relationship Id="rId2" Type="http://schemas.openxmlformats.org/officeDocument/2006/relationships/tags" Target="../tags/tag18.xml"/><Relationship Id="rId1" Type="http://schemas.openxmlformats.org/officeDocument/2006/relationships/vmlDrawing" Target="../drawings/vmlDrawing7.vml"/><Relationship Id="rId6" Type="http://schemas.openxmlformats.org/officeDocument/2006/relationships/image" Target="../media/image9.jpeg"/><Relationship Id="rId11" Type="http://schemas.openxmlformats.org/officeDocument/2006/relationships/image" Target="../media/image330.png"/><Relationship Id="rId5" Type="http://schemas.openxmlformats.org/officeDocument/2006/relationships/image" Target="../media/image19.wmf"/><Relationship Id="rId10" Type="http://schemas.openxmlformats.org/officeDocument/2006/relationships/image" Target="../media/image320.png"/><Relationship Id="rId4" Type="http://schemas.openxmlformats.org/officeDocument/2006/relationships/oleObject" Target="../embeddings/oleObject8.bin"/><Relationship Id="rId9" Type="http://schemas.openxmlformats.org/officeDocument/2006/relationships/image" Target="../media/image310.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7.xml"/><Relationship Id="rId1" Type="http://schemas.openxmlformats.org/officeDocument/2006/relationships/tags" Target="../tags/tag19.xml"/></Relationships>
</file>

<file path=ppt/slides/_rels/slide26.xml.rels><?xml version="1.0" encoding="UTF-8" standalone="yes"?>
<Relationships xmlns="http://schemas.openxmlformats.org/package/2006/relationships"><Relationship Id="rId13" Type="http://schemas.openxmlformats.org/officeDocument/2006/relationships/customXml" Target="../ink/ink2.xml"/><Relationship Id="rId18" Type="http://schemas.openxmlformats.org/officeDocument/2006/relationships/image" Target="../media/image290.png"/><Relationship Id="rId3" Type="http://schemas.openxmlformats.org/officeDocument/2006/relationships/slideLayout" Target="../slideLayouts/slideLayout7.xml"/><Relationship Id="rId12" Type="http://schemas.openxmlformats.org/officeDocument/2006/relationships/image" Target="../media/image260.png"/><Relationship Id="rId17" Type="http://schemas.openxmlformats.org/officeDocument/2006/relationships/customXml" Target="../ink/ink4.xml"/><Relationship Id="rId2" Type="http://schemas.openxmlformats.org/officeDocument/2006/relationships/tags" Target="../tags/tag20.xml"/><Relationship Id="rId16" Type="http://schemas.openxmlformats.org/officeDocument/2006/relationships/image" Target="../media/image280.png"/><Relationship Id="rId20" Type="http://schemas.openxmlformats.org/officeDocument/2006/relationships/image" Target="../media/image300.png"/><Relationship Id="rId1" Type="http://schemas.openxmlformats.org/officeDocument/2006/relationships/vmlDrawing" Target="../drawings/vmlDrawing8.vml"/><Relationship Id="rId6" Type="http://schemas.openxmlformats.org/officeDocument/2006/relationships/image" Target="../media/image9.jpeg"/><Relationship Id="rId11" Type="http://schemas.openxmlformats.org/officeDocument/2006/relationships/customXml" Target="../ink/ink1.xml"/><Relationship Id="rId5" Type="http://schemas.openxmlformats.org/officeDocument/2006/relationships/image" Target="../media/image19.wmf"/><Relationship Id="rId15" Type="http://schemas.openxmlformats.org/officeDocument/2006/relationships/customXml" Target="../ink/ink3.xml"/><Relationship Id="rId10" Type="http://schemas.openxmlformats.org/officeDocument/2006/relationships/image" Target="../media/image36.png"/><Relationship Id="rId19" Type="http://schemas.openxmlformats.org/officeDocument/2006/relationships/customXml" Target="../ink/ink5.xml"/><Relationship Id="rId4" Type="http://schemas.openxmlformats.org/officeDocument/2006/relationships/oleObject" Target="../embeddings/oleObject10.bin"/><Relationship Id="rId9" Type="http://schemas.openxmlformats.org/officeDocument/2006/relationships/image" Target="../media/image35.png"/><Relationship Id="rId14" Type="http://schemas.openxmlformats.org/officeDocument/2006/relationships/image" Target="../media/image270.png"/></Relationships>
</file>

<file path=ppt/slides/_rels/slide27.xml.rels><?xml version="1.0" encoding="UTF-8" standalone="yes"?>
<Relationships xmlns="http://schemas.openxmlformats.org/package/2006/relationships"><Relationship Id="rId8" Type="http://schemas.openxmlformats.org/officeDocument/2006/relationships/image" Target="../media/image40.png"/><Relationship Id="rId7"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21.xml"/><Relationship Id="rId6" Type="http://schemas.openxmlformats.org/officeDocument/2006/relationships/image" Target="../media/image38.png"/><Relationship Id="rId5" Type="http://schemas.openxmlformats.org/officeDocument/2006/relationships/image" Target="../media/image37.png"/><Relationship Id="rId10" Type="http://schemas.openxmlformats.org/officeDocument/2006/relationships/image" Target="../media/image42.png"/><Relationship Id="rId9" Type="http://schemas.openxmlformats.org/officeDocument/2006/relationships/image" Target="../media/image41.png"/></Relationships>
</file>

<file path=ppt/slides/_rels/slide28.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notesSlide" Target="../notesSlides/notesSlide2.xml"/><Relationship Id="rId7" Type="http://schemas.openxmlformats.org/officeDocument/2006/relationships/image" Target="../media/image44.png"/><Relationship Id="rId2" Type="http://schemas.openxmlformats.org/officeDocument/2006/relationships/slideLayout" Target="../slideLayouts/slideLayout7.xml"/><Relationship Id="rId1" Type="http://schemas.openxmlformats.org/officeDocument/2006/relationships/tags" Target="../tags/tag22.xml"/><Relationship Id="rId6" Type="http://schemas.openxmlformats.org/officeDocument/2006/relationships/image" Target="../media/image43.png"/></Relationships>
</file>

<file path=ppt/slides/_rels/slide2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notesSlide" Target="../notesSlides/notesSlide3.xml"/><Relationship Id="rId7" Type="http://schemas.openxmlformats.org/officeDocument/2006/relationships/image" Target="../media/image47.png"/><Relationship Id="rId2" Type="http://schemas.openxmlformats.org/officeDocument/2006/relationships/slideLayout" Target="../slideLayouts/slideLayout7.xml"/><Relationship Id="rId1" Type="http://schemas.openxmlformats.org/officeDocument/2006/relationships/tags" Target="../tags/tag23.xml"/><Relationship Id="rId6" Type="http://schemas.openxmlformats.org/officeDocument/2006/relationships/image" Target="../media/image46.png"/><Relationship Id="rId11" Type="http://schemas.openxmlformats.org/officeDocument/2006/relationships/image" Target="../media/image32.png"/><Relationship Id="rId10" Type="http://schemas.openxmlformats.org/officeDocument/2006/relationships/image" Target="../media/image50.png"/><Relationship Id="rId9" Type="http://schemas.openxmlformats.org/officeDocument/2006/relationships/image" Target="../media/image49.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3.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9.jpeg"/><Relationship Id="rId5" Type="http://schemas.openxmlformats.org/officeDocument/2006/relationships/image" Target="../media/image10.wmf"/><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xml"/><Relationship Id="rId1" Type="http://schemas.openxmlformats.org/officeDocument/2006/relationships/vmlDrawing" Target="../drawings/vmlDrawing2.vml"/><Relationship Id="rId5" Type="http://schemas.openxmlformats.org/officeDocument/2006/relationships/image" Target="../media/image13.wmf"/><Relationship Id="rId4" Type="http://schemas.openxmlformats.org/officeDocument/2006/relationships/oleObject" Target="../embeddings/oleObject2.bin"/></Relationships>
</file>

<file path=ppt/slides/_rels/slide9.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vmlDrawing" Target="../drawings/vmlDrawing3.vml"/><Relationship Id="rId1" Type="http://schemas.openxmlformats.org/officeDocument/2006/relationships/themeOverride" Target="../theme/themeOverride1.xml"/><Relationship Id="rId6" Type="http://schemas.openxmlformats.org/officeDocument/2006/relationships/image" Target="../media/image14.wmf"/><Relationship Id="rId5" Type="http://schemas.openxmlformats.org/officeDocument/2006/relationships/oleObject" Target="../embeddings/oleObject3.bin"/><Relationship Id="rId4" Type="http://schemas.openxmlformats.org/officeDocument/2006/relationships/slideLayout" Target="../slideLayouts/slideLayout7.xml"/><Relationship Id="rId9"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Marcador de fecha"/>
          <p:cNvSpPr>
            <a:spLocks noGrp="1"/>
          </p:cNvSpPr>
          <p:nvPr>
            <p:ph type="dt" sz="quarter" idx="10"/>
          </p:nvPr>
        </p:nvSpPr>
        <p:spPr>
          <a:noFill/>
        </p:spPr>
        <p:txBody>
          <a:bodyPr/>
          <a:lstStyle/>
          <a:p>
            <a:endParaRPr lang="es-ES"/>
          </a:p>
        </p:txBody>
      </p:sp>
      <p:sp>
        <p:nvSpPr>
          <p:cNvPr id="3075" name="2 Marcador de pie de página"/>
          <p:cNvSpPr>
            <a:spLocks noGrp="1"/>
          </p:cNvSpPr>
          <p:nvPr>
            <p:ph type="ftr" sz="quarter" idx="11"/>
          </p:nvPr>
        </p:nvSpPr>
        <p:spPr>
          <a:noFill/>
        </p:spPr>
        <p:txBody>
          <a:bodyPr/>
          <a:lstStyle/>
          <a:p>
            <a:endParaRPr lang="es-ES"/>
          </a:p>
        </p:txBody>
      </p:sp>
      <p:sp>
        <p:nvSpPr>
          <p:cNvPr id="3076" name="3 Marcador de número de diapositiva"/>
          <p:cNvSpPr>
            <a:spLocks noGrp="1"/>
          </p:cNvSpPr>
          <p:nvPr>
            <p:ph type="sldNum" sz="quarter" idx="12"/>
          </p:nvPr>
        </p:nvSpPr>
        <p:spPr>
          <a:noFill/>
        </p:spPr>
        <p:txBody>
          <a:bodyPr/>
          <a:lstStyle/>
          <a:p>
            <a:fld id="{9647B5F7-79AC-4846-899A-C30FE004A1A9}" type="slidenum">
              <a:rPr lang="es-ES" smtClean="0"/>
              <a:pPr/>
              <a:t>1</a:t>
            </a:fld>
            <a:endParaRPr lang="es-ES"/>
          </a:p>
        </p:txBody>
      </p:sp>
      <p:sp>
        <p:nvSpPr>
          <p:cNvPr id="2" name="Rectangle 4"/>
          <p:cNvSpPr>
            <a:spLocks noChangeArrowheads="1"/>
          </p:cNvSpPr>
          <p:nvPr/>
        </p:nvSpPr>
        <p:spPr bwMode="auto">
          <a:xfrm>
            <a:off x="3438526" y="188913"/>
            <a:ext cx="5249863" cy="1358900"/>
          </a:xfrm>
          <a:prstGeom prst="rect">
            <a:avLst/>
          </a:prstGeom>
          <a:solidFill>
            <a:srgbClr val="CCFFFF"/>
          </a:solidFill>
          <a:ln w="63500">
            <a:solidFill>
              <a:schemeClr val="tx1"/>
            </a:solidFill>
            <a:miter lim="800000"/>
            <a:headEnd/>
            <a:tailEnd/>
          </a:ln>
          <a:effectLst/>
        </p:spPr>
        <p:txBody>
          <a:bodyPr anchor="ctr"/>
          <a:lstStyle/>
          <a:p>
            <a:pPr algn="ctr">
              <a:defRPr/>
            </a:pPr>
            <a:r>
              <a:rPr lang="es-ES" sz="4000" b="1" dirty="0">
                <a:solidFill>
                  <a:schemeClr val="tx2"/>
                </a:solidFill>
                <a:effectLst>
                  <a:outerShdw blurRad="38100" dist="38100" dir="2700000" algn="tl">
                    <a:srgbClr val="FFFFFF"/>
                  </a:outerShdw>
                </a:effectLst>
                <a:latin typeface="Copperplate Gothic Bold" pitchFamily="34" charset="0"/>
              </a:rPr>
              <a:t>FÍSICA1</a:t>
            </a:r>
          </a:p>
        </p:txBody>
      </p:sp>
      <p:pic>
        <p:nvPicPr>
          <p:cNvPr id="3078" name="Picture 5" descr="logo solo"/>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055440" y="3644900"/>
            <a:ext cx="3733800" cy="1481137"/>
          </a:xfrm>
          <a:prstGeom prst="rect">
            <a:avLst/>
          </a:prstGeom>
          <a:noFill/>
          <a:ln w="9525">
            <a:noFill/>
            <a:miter lim="800000"/>
            <a:headEnd/>
            <a:tailEnd/>
          </a:ln>
        </p:spPr>
      </p:pic>
      <p:pic>
        <p:nvPicPr>
          <p:cNvPr id="3079" name="Picture 6"/>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8677462" y="3679377"/>
            <a:ext cx="2286000" cy="895350"/>
          </a:xfrm>
          <a:prstGeom prst="rect">
            <a:avLst/>
          </a:prstGeom>
          <a:noFill/>
          <a:ln w="9525">
            <a:noFill/>
            <a:miter lim="800000"/>
            <a:headEnd/>
            <a:tailEnd/>
          </a:ln>
        </p:spPr>
      </p:pic>
      <p:sp>
        <p:nvSpPr>
          <p:cNvPr id="3" name="CuadroTexto 2"/>
          <p:cNvSpPr txBox="1"/>
          <p:nvPr/>
        </p:nvSpPr>
        <p:spPr>
          <a:xfrm>
            <a:off x="2475646" y="5100849"/>
            <a:ext cx="7344816" cy="461665"/>
          </a:xfrm>
          <a:prstGeom prst="rect">
            <a:avLst/>
          </a:prstGeom>
          <a:noFill/>
        </p:spPr>
        <p:txBody>
          <a:bodyPr wrap="square" rtlCol="0">
            <a:spAutoFit/>
          </a:bodyPr>
          <a:lstStyle/>
          <a:p>
            <a:r>
              <a:rPr lang="es-ES" sz="2400" b="1" dirty="0"/>
              <a:t>1er RESULTADO DE APRENDIZAJE, 2da PARTE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CB079163-C5FB-4B91-9DD6-D6AA28068BDC}" type="slidenum">
              <a:rPr lang="es-ES" smtClean="0"/>
              <a:pPr>
                <a:defRPr/>
              </a:pPr>
              <a:t>10</a:t>
            </a:fld>
            <a:endParaRPr lang="es-ES"/>
          </a:p>
        </p:txBody>
      </p:sp>
      <p:sp>
        <p:nvSpPr>
          <p:cNvPr id="5" name="4 CuadroTexto"/>
          <p:cNvSpPr txBox="1"/>
          <p:nvPr/>
        </p:nvSpPr>
        <p:spPr>
          <a:xfrm>
            <a:off x="0" y="-27384"/>
            <a:ext cx="12192000" cy="52322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a:defRPr sz="2800" b="1">
                <a:solidFill>
                  <a:srgbClr val="0000FF"/>
                </a:solidFill>
              </a:defRPr>
            </a:lvl1pPr>
          </a:lstStyle>
          <a:p>
            <a:r>
              <a:rPr lang="es-MX" dirty="0"/>
              <a:t>MASA Y PESO</a:t>
            </a:r>
            <a:endParaRPr lang="es-AR" dirty="0"/>
          </a:p>
        </p:txBody>
      </p:sp>
      <p:sp>
        <p:nvSpPr>
          <p:cNvPr id="6" name="5 CuadroTexto"/>
          <p:cNvSpPr txBox="1"/>
          <p:nvPr/>
        </p:nvSpPr>
        <p:spPr>
          <a:xfrm>
            <a:off x="0" y="596478"/>
            <a:ext cx="12192000" cy="138499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es-MX" sz="2800" dirty="0"/>
              <a:t>El </a:t>
            </a:r>
            <a:r>
              <a:rPr lang="es-MX" sz="2800" i="1" dirty="0"/>
              <a:t>peso es la fuerza </a:t>
            </a:r>
            <a:r>
              <a:rPr lang="es-MX" sz="2800" dirty="0"/>
              <a:t>con que la tierra atrae a los cuerpos y </a:t>
            </a:r>
            <a:r>
              <a:rPr lang="es-MX" sz="2800" i="1" dirty="0"/>
              <a:t>la masa es la cantidad de materia</a:t>
            </a:r>
            <a:r>
              <a:rPr lang="es-MX" sz="2800" dirty="0"/>
              <a:t> que tiene el cuerpo. El </a:t>
            </a:r>
            <a:r>
              <a:rPr lang="es-MX" sz="2800" b="1" dirty="0"/>
              <a:t>peso es una magnitud vectorial </a:t>
            </a:r>
            <a:r>
              <a:rPr lang="es-MX" sz="2800" dirty="0"/>
              <a:t>mientras que la </a:t>
            </a:r>
            <a:r>
              <a:rPr lang="es-MX" sz="2800" b="1" dirty="0"/>
              <a:t>masa es una magnitud escalar.</a:t>
            </a:r>
            <a:endParaRPr lang="es-AR" sz="2800" b="1" dirty="0"/>
          </a:p>
        </p:txBody>
      </p:sp>
      <p:graphicFrame>
        <p:nvGraphicFramePr>
          <p:cNvPr id="7" name="Object 2" descr="Pergamino"/>
          <p:cNvGraphicFramePr>
            <a:graphicFrameLocks noChangeAspect="1"/>
          </p:cNvGraphicFramePr>
          <p:nvPr>
            <p:extLst>
              <p:ext uri="{D42A27DB-BD31-4B8C-83A1-F6EECF244321}">
                <p14:modId xmlns:p14="http://schemas.microsoft.com/office/powerpoint/2010/main" val="1013582722"/>
              </p:ext>
            </p:extLst>
          </p:nvPr>
        </p:nvGraphicFramePr>
        <p:xfrm>
          <a:off x="4816438" y="4637035"/>
          <a:ext cx="6418262" cy="1239838"/>
        </p:xfrm>
        <a:graphic>
          <a:graphicData uri="http://schemas.openxmlformats.org/presentationml/2006/ole">
            <mc:AlternateContent xmlns:mc="http://schemas.openxmlformats.org/markup-compatibility/2006">
              <mc:Choice xmlns:v="urn:schemas-microsoft-com:vml" Requires="v">
                <p:oleObj spid="_x0000_s41660" name="Ecuación" r:id="rId4" imgW="2031840" imgH="393480" progId="Equation.3">
                  <p:embed/>
                </p:oleObj>
              </mc:Choice>
              <mc:Fallback>
                <p:oleObj name="Ecuación" r:id="rId4" imgW="2031840" imgH="393480" progId="Equation.3">
                  <p:embed/>
                  <p:pic>
                    <p:nvPicPr>
                      <p:cNvPr id="0" name="Object 2" descr="Pergamin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16438" y="4637035"/>
                        <a:ext cx="6418262" cy="1239838"/>
                      </a:xfrm>
                      <a:prstGeom prst="rect">
                        <a:avLst/>
                      </a:prstGeom>
                      <a:blipFill dpi="0" rotWithShape="0">
                        <a:blip r:embed="rId6"/>
                        <a:srcRect/>
                        <a:tile tx="0" ty="0" sx="100000" sy="100000" flip="none" algn="tl"/>
                      </a:blipFill>
                      <a:ln w="38100">
                        <a:solidFill>
                          <a:srgbClr val="000000"/>
                        </a:solidFill>
                        <a:miter lim="800000"/>
                        <a:headEnd/>
                        <a:tailEnd/>
                      </a:ln>
                    </p:spPr>
                  </p:pic>
                </p:oleObj>
              </mc:Fallback>
            </mc:AlternateContent>
          </a:graphicData>
        </a:graphic>
      </p:graphicFrame>
      <p:graphicFrame>
        <p:nvGraphicFramePr>
          <p:cNvPr id="9" name="Object 2" descr="Pergamino"/>
          <p:cNvGraphicFramePr>
            <a:graphicFrameLocks noChangeAspect="1"/>
          </p:cNvGraphicFramePr>
          <p:nvPr>
            <p:extLst>
              <p:ext uri="{D42A27DB-BD31-4B8C-83A1-F6EECF244321}">
                <p14:modId xmlns:p14="http://schemas.microsoft.com/office/powerpoint/2010/main" val="774644899"/>
              </p:ext>
            </p:extLst>
          </p:nvPr>
        </p:nvGraphicFramePr>
        <p:xfrm>
          <a:off x="609600" y="2359053"/>
          <a:ext cx="2463995" cy="1008112"/>
        </p:xfrm>
        <a:graphic>
          <a:graphicData uri="http://schemas.openxmlformats.org/presentationml/2006/ole">
            <mc:AlternateContent xmlns:mc="http://schemas.openxmlformats.org/markup-compatibility/2006">
              <mc:Choice xmlns:v="urn:schemas-microsoft-com:vml" Requires="v">
                <p:oleObj spid="_x0000_s41661" name="Ecuación" r:id="rId7" imgW="495000" imgH="203040" progId="Equation.3">
                  <p:embed/>
                </p:oleObj>
              </mc:Choice>
              <mc:Fallback>
                <p:oleObj name="Ecuación" r:id="rId7" imgW="495000" imgH="203040" progId="Equation.3">
                  <p:embed/>
                  <p:pic>
                    <p:nvPicPr>
                      <p:cNvPr id="0" name="Picture 3" descr="Pergamin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9600" y="2359053"/>
                        <a:ext cx="2463995" cy="1008112"/>
                      </a:xfrm>
                      <a:prstGeom prst="rect">
                        <a:avLst/>
                      </a:prstGeom>
                      <a:blipFill dpi="0" rotWithShape="0">
                        <a:blip r:embed="rId6"/>
                        <a:srcRect/>
                        <a:tile tx="0" ty="0" sx="100000" sy="100000" flip="none" algn="tl"/>
                      </a:blipFill>
                      <a:ln w="38100">
                        <a:solidFill>
                          <a:srgbClr val="000000"/>
                        </a:solidFill>
                        <a:miter lim="800000"/>
                        <a:headEnd/>
                        <a:tailEnd/>
                      </a:ln>
                    </p:spPr>
                  </p:pic>
                </p:oleObj>
              </mc:Fallback>
            </mc:AlternateContent>
          </a:graphicData>
        </a:graphic>
      </p:graphicFrame>
      <p:sp>
        <p:nvSpPr>
          <p:cNvPr id="11" name="10 CuadroTexto"/>
          <p:cNvSpPr txBox="1"/>
          <p:nvPr/>
        </p:nvSpPr>
        <p:spPr>
          <a:xfrm>
            <a:off x="6937400" y="2309081"/>
            <a:ext cx="1800200" cy="1200329"/>
          </a:xfrm>
          <a:prstGeom prst="rect">
            <a:avLst/>
          </a:prstGeom>
          <a:solidFill>
            <a:srgbClr val="FFFF00"/>
          </a:solidFill>
        </p:spPr>
        <p:txBody>
          <a:bodyPr wrap="square" rtlCol="0">
            <a:spAutoFit/>
          </a:bodyPr>
          <a:lstStyle/>
          <a:p>
            <a:r>
              <a:rPr lang="es-MX" sz="2400" dirty="0"/>
              <a:t>Análisis </a:t>
            </a:r>
          </a:p>
          <a:p>
            <a:r>
              <a:rPr lang="es-MX" sz="2400" dirty="0"/>
              <a:t>Dimensional del peso</a:t>
            </a:r>
            <a:endParaRPr lang="es-AR" sz="2400" dirty="0"/>
          </a:p>
        </p:txBody>
      </p:sp>
      <p:graphicFrame>
        <p:nvGraphicFramePr>
          <p:cNvPr id="12" name="Object 4" descr="Pergamino"/>
          <p:cNvGraphicFramePr>
            <a:graphicFrameLocks noChangeAspect="1"/>
          </p:cNvGraphicFramePr>
          <p:nvPr>
            <p:extLst>
              <p:ext uri="{D42A27DB-BD31-4B8C-83A1-F6EECF244321}">
                <p14:modId xmlns:p14="http://schemas.microsoft.com/office/powerpoint/2010/main" val="2644756318"/>
              </p:ext>
            </p:extLst>
          </p:nvPr>
        </p:nvGraphicFramePr>
        <p:xfrm>
          <a:off x="9005627" y="2199926"/>
          <a:ext cx="2308745" cy="1326366"/>
        </p:xfrm>
        <a:graphic>
          <a:graphicData uri="http://schemas.openxmlformats.org/presentationml/2006/ole">
            <mc:AlternateContent xmlns:mc="http://schemas.openxmlformats.org/markup-compatibility/2006">
              <mc:Choice xmlns:v="urn:schemas-microsoft-com:vml" Requires="v">
                <p:oleObj spid="_x0000_s41662" name="Ecuación" r:id="rId9" imgW="749160" imgH="431640" progId="Equation.3">
                  <p:embed/>
                </p:oleObj>
              </mc:Choice>
              <mc:Fallback>
                <p:oleObj name="Ecuación" r:id="rId9" imgW="749160" imgH="431640" progId="Equation.3">
                  <p:embed/>
                  <p:pic>
                    <p:nvPicPr>
                      <p:cNvPr id="0" name="Picture 4" descr="Pergamino"/>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005627" y="2199926"/>
                        <a:ext cx="2308745" cy="1326366"/>
                      </a:xfrm>
                      <a:prstGeom prst="rect">
                        <a:avLst/>
                      </a:prstGeom>
                      <a:blipFill dpi="0" rotWithShape="0">
                        <a:blip r:embed="rId6"/>
                        <a:srcRect/>
                        <a:tile tx="0" ty="0" sx="100000" sy="100000" flip="none" algn="tl"/>
                      </a:blipFill>
                      <a:ln w="38100">
                        <a:solidFill>
                          <a:srgbClr val="000000"/>
                        </a:solidFill>
                        <a:miter lim="800000"/>
                        <a:headEnd/>
                        <a:tailEnd/>
                      </a:ln>
                    </p:spPr>
                  </p:pic>
                </p:oleObj>
              </mc:Fallback>
            </mc:AlternateContent>
          </a:graphicData>
        </a:graphic>
      </p:graphicFrame>
      <p:graphicFrame>
        <p:nvGraphicFramePr>
          <p:cNvPr id="13" name="Object 2" descr="Pergamino"/>
          <p:cNvGraphicFramePr>
            <a:graphicFrameLocks noChangeAspect="1"/>
          </p:cNvGraphicFramePr>
          <p:nvPr>
            <p:extLst>
              <p:ext uri="{D42A27DB-BD31-4B8C-83A1-F6EECF244321}">
                <p14:modId xmlns:p14="http://schemas.microsoft.com/office/powerpoint/2010/main" val="884230454"/>
              </p:ext>
            </p:extLst>
          </p:nvPr>
        </p:nvGraphicFramePr>
        <p:xfrm>
          <a:off x="3719736" y="2253106"/>
          <a:ext cx="2193404" cy="1329008"/>
        </p:xfrm>
        <a:graphic>
          <a:graphicData uri="http://schemas.openxmlformats.org/presentationml/2006/ole">
            <mc:AlternateContent xmlns:mc="http://schemas.openxmlformats.org/markup-compatibility/2006">
              <mc:Choice xmlns:v="urn:schemas-microsoft-com:vml" Requires="v">
                <p:oleObj spid="_x0000_s41663" name="Ecuación" r:id="rId11" imgW="647640" imgH="393480" progId="Equation.3">
                  <p:embed/>
                </p:oleObj>
              </mc:Choice>
              <mc:Fallback>
                <p:oleObj name="Ecuación" r:id="rId11" imgW="647640" imgH="393480" progId="Equation.3">
                  <p:embed/>
                  <p:pic>
                    <p:nvPicPr>
                      <p:cNvPr id="0" name=""/>
                      <p:cNvPicPr>
                        <a:picLocks noChangeAspect="1" noChangeArrowheads="1"/>
                      </p:cNvPicPr>
                      <p:nvPr/>
                    </p:nvPicPr>
                    <p:blipFill>
                      <a:blip r:embed="rId12"/>
                      <a:srcRect/>
                      <a:stretch>
                        <a:fillRect/>
                      </a:stretch>
                    </p:blipFill>
                    <p:spPr bwMode="auto">
                      <a:xfrm>
                        <a:off x="3719736" y="2253106"/>
                        <a:ext cx="2193404" cy="1329008"/>
                      </a:xfrm>
                      <a:prstGeom prst="rect">
                        <a:avLst/>
                      </a:prstGeom>
                      <a:blipFill dpi="0" rotWithShape="0">
                        <a:blip r:embed="rId6"/>
                        <a:srcRect/>
                        <a:tile tx="0" ty="0" sx="100000" sy="100000" flip="none" algn="tl"/>
                      </a:blipFill>
                      <a:ln w="38100">
                        <a:solidFill>
                          <a:srgbClr val="000000"/>
                        </a:solidFill>
                        <a:miter lim="800000"/>
                        <a:headEnd/>
                        <a:tailEnd/>
                      </a:ln>
                    </p:spPr>
                  </p:pic>
                </p:oleObj>
              </mc:Fallback>
            </mc:AlternateContent>
          </a:graphicData>
        </a:graphic>
      </p:graphicFrame>
      <p:sp>
        <p:nvSpPr>
          <p:cNvPr id="15" name="10 CuadroTexto"/>
          <p:cNvSpPr txBox="1"/>
          <p:nvPr/>
        </p:nvSpPr>
        <p:spPr>
          <a:xfrm>
            <a:off x="609600" y="4846492"/>
            <a:ext cx="3665762" cy="830997"/>
          </a:xfrm>
          <a:prstGeom prst="rect">
            <a:avLst/>
          </a:prstGeom>
          <a:solidFill>
            <a:srgbClr val="FFFF00"/>
          </a:solidFill>
        </p:spPr>
        <p:txBody>
          <a:bodyPr wrap="square" rtlCol="0">
            <a:spAutoFit/>
          </a:bodyPr>
          <a:lstStyle/>
          <a:p>
            <a:r>
              <a:rPr lang="es-MX" sz="2400" dirty="0"/>
              <a:t>Valor del peso para una masa de valor 1kg (en el SI)</a:t>
            </a: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CB079163-C5FB-4B91-9DD6-D6AA28068BDC}" type="slidenum">
              <a:rPr lang="es-ES" smtClean="0"/>
              <a:pPr>
                <a:defRPr/>
              </a:pPr>
              <a:t>11</a:t>
            </a:fld>
            <a:endParaRPr lang="es-ES"/>
          </a:p>
        </p:txBody>
      </p:sp>
      <p:sp>
        <p:nvSpPr>
          <p:cNvPr id="5" name="4 CuadroTexto"/>
          <p:cNvSpPr txBox="1"/>
          <p:nvPr/>
        </p:nvSpPr>
        <p:spPr>
          <a:xfrm>
            <a:off x="0" y="-27384"/>
            <a:ext cx="12192000" cy="52322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a:defRPr sz="2800" b="1">
                <a:solidFill>
                  <a:srgbClr val="0000FF"/>
                </a:solidFill>
              </a:defRPr>
            </a:lvl1pPr>
          </a:lstStyle>
          <a:p>
            <a:r>
              <a:rPr lang="es-MX" dirty="0"/>
              <a:t>PRINCIPIOS DE LA DINÁMICA</a:t>
            </a:r>
          </a:p>
        </p:txBody>
      </p:sp>
      <p:sp>
        <p:nvSpPr>
          <p:cNvPr id="6" name="5 CuadroTexto"/>
          <p:cNvSpPr txBox="1"/>
          <p:nvPr/>
        </p:nvSpPr>
        <p:spPr>
          <a:xfrm>
            <a:off x="59668" y="1062385"/>
            <a:ext cx="12072664" cy="181588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defRPr/>
            </a:pPr>
            <a:r>
              <a:rPr lang="es-MX" sz="2800" dirty="0"/>
              <a:t>Tres leyes formuladas por </a:t>
            </a:r>
            <a:r>
              <a:rPr lang="es-MX" sz="2800" dirty="0" err="1"/>
              <a:t>Issac</a:t>
            </a:r>
            <a:r>
              <a:rPr lang="es-MX" sz="2800" dirty="0"/>
              <a:t> Newton, publicado en 1687:</a:t>
            </a:r>
          </a:p>
          <a:p>
            <a:pPr>
              <a:defRPr/>
            </a:pPr>
            <a:endParaRPr lang="es-MX" sz="2800" dirty="0"/>
          </a:p>
          <a:p>
            <a:pPr>
              <a:defRPr/>
            </a:pPr>
            <a:r>
              <a:rPr lang="es-MX" sz="2800" b="1" dirty="0"/>
              <a:t>Leyes del movimiento de Newton </a:t>
            </a:r>
            <a:r>
              <a:rPr lang="es-MX" sz="2800" dirty="0"/>
              <a:t>(de características empíricas)</a:t>
            </a:r>
          </a:p>
          <a:p>
            <a:pPr>
              <a:defRPr/>
            </a:pPr>
            <a:endParaRPr lang="es-MX" sz="2800" dirty="0">
              <a:sym typeface="Symbol"/>
            </a:endParaRPr>
          </a:p>
        </p:txBody>
      </p:sp>
      <p:sp>
        <p:nvSpPr>
          <p:cNvPr id="8" name="7 CuadroTexto"/>
          <p:cNvSpPr txBox="1"/>
          <p:nvPr/>
        </p:nvSpPr>
        <p:spPr>
          <a:xfrm>
            <a:off x="0" y="3444816"/>
            <a:ext cx="12192000" cy="230832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defRPr/>
            </a:pPr>
            <a:r>
              <a:rPr lang="es-AR" sz="2400" b="1" i="1" dirty="0"/>
              <a:t>1ra ley</a:t>
            </a:r>
            <a:r>
              <a:rPr lang="es-AR" sz="2400" b="1" dirty="0"/>
              <a:t>: </a:t>
            </a:r>
            <a:r>
              <a:rPr lang="es-AR" sz="2400" dirty="0"/>
              <a:t>si la fuerza neta sobre un cuerpo es cero, su movimiento no cambia. (</a:t>
            </a:r>
            <a:r>
              <a:rPr lang="es-AR" sz="2400" b="1" dirty="0"/>
              <a:t>reposo: </a:t>
            </a:r>
            <a:r>
              <a:rPr lang="es-AR" sz="2400" dirty="0"/>
              <a:t>implica velocidad=0; o en movimiento a velocidad constante)</a:t>
            </a:r>
          </a:p>
          <a:p>
            <a:pPr>
              <a:defRPr/>
            </a:pPr>
            <a:r>
              <a:rPr lang="es-AR" sz="2400" dirty="0"/>
              <a:t>También denominada </a:t>
            </a:r>
            <a:r>
              <a:rPr lang="es-AR" sz="2400" b="1" dirty="0"/>
              <a:t>Ley de Inercia </a:t>
            </a:r>
          </a:p>
          <a:p>
            <a:r>
              <a:rPr lang="es-AR" sz="2400" b="1" i="1" dirty="0"/>
              <a:t>2da ley</a:t>
            </a:r>
            <a:r>
              <a:rPr lang="es-AR" sz="2400" dirty="0"/>
              <a:t>: relaciona la fuerza con la aceleración cuando la fuerza neta no es cero</a:t>
            </a:r>
          </a:p>
          <a:p>
            <a:endParaRPr lang="es-AR" sz="2400" i="1" dirty="0"/>
          </a:p>
          <a:p>
            <a:r>
              <a:rPr lang="es-AR" sz="2400" b="1" i="1" dirty="0"/>
              <a:t>3ra ley: </a:t>
            </a:r>
            <a:r>
              <a:rPr lang="es-AR" sz="2400" dirty="0"/>
              <a:t>es una relación entre las fuerzas que ejercen dos cuerpos que interactúan entre si.</a:t>
            </a:r>
            <a:endParaRPr lang="es-MX" sz="2400" b="1" dirty="0"/>
          </a:p>
        </p:txBody>
      </p:sp>
      <p:sp>
        <p:nvSpPr>
          <p:cNvPr id="9" name="8 Rectángulo"/>
          <p:cNvSpPr/>
          <p:nvPr/>
        </p:nvSpPr>
        <p:spPr>
          <a:xfrm>
            <a:off x="5430" y="4598978"/>
            <a:ext cx="12192000" cy="46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dirty="0">
                <a:solidFill>
                  <a:srgbClr val="FF3300"/>
                </a:solidFill>
              </a:rPr>
              <a:t>Veremos más adelante</a:t>
            </a:r>
            <a:endParaRPr lang="es-AR" sz="3200" dirty="0">
              <a:solidFill>
                <a:srgbClr val="FF3300"/>
              </a:solidFill>
            </a:endParaRPr>
          </a:p>
        </p:txBody>
      </p:sp>
      <p:sp>
        <p:nvSpPr>
          <p:cNvPr id="11" name="13 Elipse"/>
          <p:cNvSpPr/>
          <p:nvPr/>
        </p:nvSpPr>
        <p:spPr>
          <a:xfrm>
            <a:off x="1415480" y="3344339"/>
            <a:ext cx="1800200" cy="648072"/>
          </a:xfrm>
          <a:prstGeom prst="ellipse">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CuadroTexto 6">
            <a:extLst>
              <a:ext uri="{FF2B5EF4-FFF2-40B4-BE49-F238E27FC236}">
                <a16:creationId xmlns:a16="http://schemas.microsoft.com/office/drawing/2014/main" id="{B8457E80-4988-4AF5-8123-4268EE7514B5}"/>
              </a:ext>
            </a:extLst>
          </p:cNvPr>
          <p:cNvSpPr txBox="1"/>
          <p:nvPr/>
        </p:nvSpPr>
        <p:spPr>
          <a:xfrm>
            <a:off x="479376" y="2941126"/>
            <a:ext cx="4680520" cy="461665"/>
          </a:xfrm>
          <a:prstGeom prst="rect">
            <a:avLst/>
          </a:prstGeom>
          <a:solidFill>
            <a:srgbClr val="FFFF00"/>
          </a:solidFill>
        </p:spPr>
        <p:txBody>
          <a:bodyPr wrap="square" rtlCol="0">
            <a:spAutoFit/>
          </a:bodyPr>
          <a:lstStyle/>
          <a:p>
            <a:r>
              <a:rPr lang="es-AR" sz="2400" dirty="0"/>
              <a:t>O Resultante de todas las fuerzas </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amond(in)">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linds(horizont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CB079163-C5FB-4B91-9DD6-D6AA28068BDC}" type="slidenum">
              <a:rPr lang="es-ES" smtClean="0"/>
              <a:pPr>
                <a:defRPr/>
              </a:pPr>
              <a:t>12</a:t>
            </a:fld>
            <a:endParaRPr lang="es-ES"/>
          </a:p>
        </p:txBody>
      </p:sp>
      <p:sp>
        <p:nvSpPr>
          <p:cNvPr id="5" name="4 Rectángulo"/>
          <p:cNvSpPr/>
          <p:nvPr/>
        </p:nvSpPr>
        <p:spPr>
          <a:xfrm>
            <a:off x="0" y="0"/>
            <a:ext cx="12192000" cy="52322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s-AR" sz="2800" b="1" dirty="0">
                <a:solidFill>
                  <a:srgbClr val="0000FF"/>
                </a:solidFill>
              </a:rPr>
              <a:t>EQUILIBRIO DE LA PÁRTICULA </a:t>
            </a:r>
          </a:p>
        </p:txBody>
      </p:sp>
      <p:sp>
        <p:nvSpPr>
          <p:cNvPr id="8" name="7 CuadroTexto"/>
          <p:cNvSpPr txBox="1"/>
          <p:nvPr/>
        </p:nvSpPr>
        <p:spPr>
          <a:xfrm>
            <a:off x="1343661" y="3281758"/>
            <a:ext cx="9307672" cy="523220"/>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lang="es-MX" sz="2800" dirty="0"/>
              <a:t>Sumatoria de fuerzas expresada en componentes rectangulares:</a:t>
            </a:r>
            <a:endParaRPr lang="es-AR" sz="2800" dirty="0"/>
          </a:p>
        </p:txBody>
      </p:sp>
      <mc:AlternateContent xmlns:mc="http://schemas.openxmlformats.org/markup-compatibility/2006" xmlns:a14="http://schemas.microsoft.com/office/drawing/2010/main">
        <mc:Choice Requires="a14">
          <p:sp>
            <p:nvSpPr>
              <p:cNvPr id="58369" name="Object 1" descr="Pergamino"/>
              <p:cNvSpPr txBox="1"/>
              <p:nvPr/>
            </p:nvSpPr>
            <p:spPr bwMode="auto">
              <a:xfrm>
                <a:off x="1526381" y="1676657"/>
                <a:ext cx="9139238" cy="800100"/>
              </a:xfrm>
              <a:prstGeom prst="rect">
                <a:avLst/>
              </a:prstGeom>
              <a:blipFill dpi="0" rotWithShape="0">
                <a:blip r:embed="rId3"/>
                <a:srcRect/>
                <a:tile tx="0" ty="0" sx="100000" sy="100000" flip="none" algn="tl"/>
              </a:blipFill>
              <a:ln w="38100">
                <a:solidFill>
                  <a:srgbClr val="000000"/>
                </a:solidFill>
                <a:miter lim="800000"/>
                <a:headEnd/>
                <a:tailEnd/>
              </a:ln>
            </p:spPr>
            <p:txBody>
              <a:bodyPr>
                <a:noAutofit/>
              </a:bodyPr>
              <a:lstStyle/>
              <a:p>
                <a:pPr/>
                <a14:m>
                  <m:oMathPara xmlns:m="http://schemas.openxmlformats.org/officeDocument/2006/math">
                    <m:oMathParaPr>
                      <m:jc m:val="center"/>
                    </m:oMathParaPr>
                    <m:oMath xmlns:m="http://schemas.openxmlformats.org/officeDocument/2006/math">
                      <m:nary>
                        <m:naryPr>
                          <m:chr m:val="∑"/>
                          <m:subHide m:val="on"/>
                          <m:supHide m:val="on"/>
                          <m:ctrlPr>
                            <a:rPr lang="es-AR" sz="2400" i="1" smtClean="0">
                              <a:solidFill>
                                <a:srgbClr val="000000"/>
                              </a:solidFill>
                              <a:latin typeface="Cambria Math" panose="02040503050406030204" pitchFamily="18" charset="0"/>
                            </a:rPr>
                          </m:ctrlPr>
                        </m:naryPr>
                        <m:sub/>
                        <m:sup/>
                        <m:e>
                          <m:acc>
                            <m:accPr>
                              <m:chr m:val="⃗"/>
                              <m:ctrlPr>
                                <a:rPr lang="es-AR" sz="2400" i="1">
                                  <a:solidFill>
                                    <a:srgbClr val="000000"/>
                                  </a:solidFill>
                                  <a:latin typeface="Cambria Math" panose="02040503050406030204" pitchFamily="18" charset="0"/>
                                </a:rPr>
                              </m:ctrlPr>
                            </m:accPr>
                            <m:e>
                              <m:r>
                                <a:rPr lang="es-AR" sz="2400" i="1">
                                  <a:solidFill>
                                    <a:srgbClr val="000000"/>
                                  </a:solidFill>
                                  <a:latin typeface="Cambria Math" panose="02040503050406030204" pitchFamily="18" charset="0"/>
                                </a:rPr>
                                <m:t>𝐹</m:t>
                              </m:r>
                            </m:e>
                          </m:acc>
                        </m:e>
                      </m:nary>
                      <m:r>
                        <a:rPr lang="es-AR" sz="2400" i="1">
                          <a:solidFill>
                            <a:srgbClr val="000000"/>
                          </a:solidFill>
                          <a:latin typeface="Cambria Math" panose="02040503050406030204" pitchFamily="18" charset="0"/>
                        </a:rPr>
                        <m:t>=0 (</m:t>
                      </m:r>
                      <m:r>
                        <a:rPr lang="es-AR" sz="2400" b="0" i="1" smtClean="0">
                          <a:solidFill>
                            <a:srgbClr val="000000"/>
                          </a:solidFill>
                          <a:latin typeface="Cambria Math" panose="02040503050406030204" pitchFamily="18" charset="0"/>
                        </a:rPr>
                        <m:t>𝑃𝑎𝑟𝑡</m:t>
                      </m:r>
                      <m:r>
                        <a:rPr lang="es-AR" sz="2400" b="0" i="1" smtClean="0">
                          <a:solidFill>
                            <a:srgbClr val="000000"/>
                          </a:solidFill>
                          <a:latin typeface="Cambria Math" panose="02040503050406030204" pitchFamily="18" charset="0"/>
                        </a:rPr>
                        <m:t>í</m:t>
                      </m:r>
                      <m:r>
                        <a:rPr lang="es-AR" sz="2400" b="0" i="1" smtClean="0">
                          <a:solidFill>
                            <a:srgbClr val="000000"/>
                          </a:solidFill>
                          <a:latin typeface="Cambria Math" panose="02040503050406030204" pitchFamily="18" charset="0"/>
                        </a:rPr>
                        <m:t>𝑐𝑢𝑙𝑎</m:t>
                      </m:r>
                      <m:r>
                        <a:rPr lang="es-AR" sz="2400" i="1">
                          <a:solidFill>
                            <a:srgbClr val="000000"/>
                          </a:solidFill>
                          <a:latin typeface="Cambria Math" panose="02040503050406030204" pitchFamily="18" charset="0"/>
                        </a:rPr>
                        <m:t> </m:t>
                      </m:r>
                      <m:r>
                        <a:rPr lang="es-AR" sz="2400" i="1">
                          <a:solidFill>
                            <a:srgbClr val="000000"/>
                          </a:solidFill>
                          <a:latin typeface="Cambria Math" panose="02040503050406030204" pitchFamily="18" charset="0"/>
                        </a:rPr>
                        <m:t>𝑒𝑛</m:t>
                      </m:r>
                      <m:r>
                        <a:rPr lang="es-AR" sz="2400" i="1">
                          <a:solidFill>
                            <a:srgbClr val="000000"/>
                          </a:solidFill>
                          <a:latin typeface="Cambria Math" panose="02040503050406030204" pitchFamily="18" charset="0"/>
                        </a:rPr>
                        <m:t> </m:t>
                      </m:r>
                      <m:r>
                        <a:rPr lang="es-AR" sz="2400" i="1">
                          <a:solidFill>
                            <a:srgbClr val="000000"/>
                          </a:solidFill>
                          <a:latin typeface="Cambria Math" panose="02040503050406030204" pitchFamily="18" charset="0"/>
                        </a:rPr>
                        <m:t>𝑒𝑞𝑢𝑖𝑙𝑖𝑏𝑟𝑖𝑜</m:t>
                      </m:r>
                      <m:r>
                        <a:rPr lang="es-AR" sz="2400" i="1">
                          <a:solidFill>
                            <a:srgbClr val="000000"/>
                          </a:solidFill>
                          <a:latin typeface="Cambria Math" panose="02040503050406030204" pitchFamily="18" charset="0"/>
                        </a:rPr>
                        <m:t> </m:t>
                      </m:r>
                      <m:r>
                        <a:rPr lang="es-AR" sz="2400" i="1">
                          <a:solidFill>
                            <a:srgbClr val="000000"/>
                          </a:solidFill>
                          <a:latin typeface="Cambria Math" panose="02040503050406030204" pitchFamily="18" charset="0"/>
                        </a:rPr>
                        <m:t>𝑒𝑠𝑡</m:t>
                      </m:r>
                      <m:r>
                        <a:rPr lang="es-AR" sz="2400" i="1">
                          <a:solidFill>
                            <a:srgbClr val="000000"/>
                          </a:solidFill>
                          <a:latin typeface="Cambria Math" panose="02040503050406030204" pitchFamily="18" charset="0"/>
                        </a:rPr>
                        <m:t>á</m:t>
                      </m:r>
                      <m:r>
                        <a:rPr lang="es-AR" sz="2400" i="1">
                          <a:solidFill>
                            <a:srgbClr val="000000"/>
                          </a:solidFill>
                          <a:latin typeface="Cambria Math" panose="02040503050406030204" pitchFamily="18" charset="0"/>
                        </a:rPr>
                        <m:t>𝑡𝑖𝑐𝑜</m:t>
                      </m:r>
                      <m:r>
                        <a:rPr lang="es-AR" sz="2400" i="1">
                          <a:solidFill>
                            <a:srgbClr val="000000"/>
                          </a:solidFill>
                          <a:latin typeface="Cambria Math" panose="02040503050406030204" pitchFamily="18" charset="0"/>
                        </a:rPr>
                        <m:t> </m:t>
                      </m:r>
                      <m:r>
                        <a:rPr lang="es-AR" sz="2400" i="1">
                          <a:solidFill>
                            <a:srgbClr val="000000"/>
                          </a:solidFill>
                          <a:latin typeface="Cambria Math" panose="02040503050406030204" pitchFamily="18" charset="0"/>
                        </a:rPr>
                        <m:t>𝑜</m:t>
                      </m:r>
                      <m:r>
                        <a:rPr lang="es-AR" sz="2400" i="1">
                          <a:solidFill>
                            <a:srgbClr val="000000"/>
                          </a:solidFill>
                          <a:latin typeface="Cambria Math" panose="02040503050406030204" pitchFamily="18" charset="0"/>
                        </a:rPr>
                        <m:t> </m:t>
                      </m:r>
                      <m:r>
                        <a:rPr lang="es-AR" sz="2400" i="1">
                          <a:solidFill>
                            <a:srgbClr val="000000"/>
                          </a:solidFill>
                          <a:latin typeface="Cambria Math" panose="02040503050406030204" pitchFamily="18" charset="0"/>
                        </a:rPr>
                        <m:t>𝑑𝑖𝑛</m:t>
                      </m:r>
                      <m:r>
                        <a:rPr lang="es-AR" sz="2400" i="1">
                          <a:solidFill>
                            <a:srgbClr val="000000"/>
                          </a:solidFill>
                          <a:latin typeface="Cambria Math" panose="02040503050406030204" pitchFamily="18" charset="0"/>
                        </a:rPr>
                        <m:t>á</m:t>
                      </m:r>
                      <m:r>
                        <a:rPr lang="es-AR" sz="2400" i="1">
                          <a:solidFill>
                            <a:srgbClr val="000000"/>
                          </a:solidFill>
                          <a:latin typeface="Cambria Math" panose="02040503050406030204" pitchFamily="18" charset="0"/>
                        </a:rPr>
                        <m:t>𝑚𝑖𝑐𝑜</m:t>
                      </m:r>
                      <m:r>
                        <a:rPr lang="es-AR" sz="2400" i="1">
                          <a:solidFill>
                            <a:srgbClr val="000000"/>
                          </a:solidFill>
                          <a:latin typeface="Cambria Math" panose="02040503050406030204" pitchFamily="18" charset="0"/>
                        </a:rPr>
                        <m:t>)</m:t>
                      </m:r>
                    </m:oMath>
                  </m:oMathPara>
                </a14:m>
                <a:endParaRPr lang="es-AR" sz="2400" dirty="0"/>
              </a:p>
            </p:txBody>
          </p:sp>
        </mc:Choice>
        <mc:Fallback xmlns="">
          <p:sp>
            <p:nvSpPr>
              <p:cNvPr id="58369" name="Object 1" descr="Pergamino"/>
              <p:cNvSpPr txBox="1">
                <a:spLocks noRot="1" noChangeAspect="1" noMove="1" noResize="1" noEditPoints="1" noAdjustHandles="1" noChangeArrowheads="1" noChangeShapeType="1" noTextEdit="1"/>
              </p:cNvSpPr>
              <p:nvPr/>
            </p:nvSpPr>
            <p:spPr bwMode="auto">
              <a:xfrm>
                <a:off x="1526381" y="1676657"/>
                <a:ext cx="9139238" cy="800100"/>
              </a:xfrm>
              <a:prstGeom prst="rect">
                <a:avLst/>
              </a:prstGeom>
              <a:blipFill>
                <a:blip r:embed="rId6"/>
                <a:stretch>
                  <a:fillRect/>
                </a:stretch>
              </a:blipFill>
              <a:ln w="38100">
                <a:solidFill>
                  <a:srgbClr val="000000"/>
                </a:solidFill>
                <a:miter lim="800000"/>
                <a:headEnd/>
                <a:tailEnd/>
              </a:ln>
            </p:spPr>
            <p:txBody>
              <a:bodyPr/>
              <a:lstStyle/>
              <a:p>
                <a:r>
                  <a:rPr lang="es-AR">
                    <a:noFill/>
                  </a:rPr>
                  <a:t> </a:t>
                </a:r>
              </a:p>
            </p:txBody>
          </p:sp>
        </mc:Fallback>
      </mc:AlternateContent>
      <p:graphicFrame>
        <p:nvGraphicFramePr>
          <p:cNvPr id="58370" name="Object 2" descr="Pergamino"/>
          <p:cNvGraphicFramePr>
            <a:graphicFrameLocks noChangeAspect="1"/>
          </p:cNvGraphicFramePr>
          <p:nvPr>
            <p:extLst>
              <p:ext uri="{D42A27DB-BD31-4B8C-83A1-F6EECF244321}">
                <p14:modId xmlns:p14="http://schemas.microsoft.com/office/powerpoint/2010/main" val="1532181898"/>
              </p:ext>
            </p:extLst>
          </p:nvPr>
        </p:nvGraphicFramePr>
        <p:xfrm>
          <a:off x="1427878" y="4609337"/>
          <a:ext cx="9139238" cy="800100"/>
        </p:xfrm>
        <a:graphic>
          <a:graphicData uri="http://schemas.openxmlformats.org/presentationml/2006/ole">
            <mc:AlternateContent xmlns:mc="http://schemas.openxmlformats.org/markup-compatibility/2006">
              <mc:Choice xmlns:v="urn:schemas-microsoft-com:vml" Requires="v">
                <p:oleObj spid="_x0000_s58624" name="Ecuación" r:id="rId7" imgW="2895480" imgH="253800" progId="Equation.3">
                  <p:embed/>
                </p:oleObj>
              </mc:Choice>
              <mc:Fallback>
                <p:oleObj name="Ecuación" r:id="rId7" imgW="2895480" imgH="253800" progId="Equation.3">
                  <p:embed/>
                  <p:pic>
                    <p:nvPicPr>
                      <p:cNvPr id="0" name="Picture 2" descr="Pergamino"/>
                      <p:cNvPicPr>
                        <a:picLocks noChangeAspect="1" noChangeArrowheads="1"/>
                      </p:cNvPicPr>
                      <p:nvPr/>
                    </p:nvPicPr>
                    <p:blipFill>
                      <a:blip r:embed="rId8"/>
                      <a:srcRect/>
                      <a:stretch>
                        <a:fillRect/>
                      </a:stretch>
                    </p:blipFill>
                    <p:spPr bwMode="auto">
                      <a:xfrm>
                        <a:off x="1427878" y="4609337"/>
                        <a:ext cx="9139238" cy="800100"/>
                      </a:xfrm>
                      <a:prstGeom prst="rect">
                        <a:avLst/>
                      </a:prstGeom>
                      <a:blipFill dpi="0" rotWithShape="0">
                        <a:blip r:embed="rId3"/>
                        <a:srcRect/>
                        <a:tile tx="0" ty="0" sx="100000" sy="100000" flip="none" algn="tl"/>
                      </a:blipFill>
                      <a:ln w="38100">
                        <a:solidFill>
                          <a:srgbClr val="000000"/>
                        </a:solidFill>
                        <a:miter lim="800000"/>
                        <a:headEnd/>
                        <a:tailEnd/>
                      </a:ln>
                    </p:spPr>
                  </p:pic>
                </p:oleObj>
              </mc:Fallback>
            </mc:AlternateContent>
          </a:graphicData>
        </a:graphic>
      </p:graphicFrame>
      <p:sp>
        <p:nvSpPr>
          <p:cNvPr id="10" name="7 CuadroTexto">
            <a:extLst>
              <a:ext uri="{FF2B5EF4-FFF2-40B4-BE49-F238E27FC236}">
                <a16:creationId xmlns:a16="http://schemas.microsoft.com/office/drawing/2014/main" id="{766A81AC-73B4-4550-9466-3C4839E7F194}"/>
              </a:ext>
            </a:extLst>
          </p:cNvPr>
          <p:cNvSpPr txBox="1"/>
          <p:nvPr/>
        </p:nvSpPr>
        <p:spPr>
          <a:xfrm>
            <a:off x="-25580" y="985972"/>
            <a:ext cx="121920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defRPr/>
            </a:pPr>
            <a:r>
              <a:rPr lang="es-AR" sz="2400" b="1" i="1" dirty="0"/>
              <a:t>1ra ley de Newton</a:t>
            </a:r>
            <a:r>
              <a:rPr lang="es-AR" sz="2400" b="1" dirty="0"/>
              <a:t>: </a:t>
            </a:r>
            <a:r>
              <a:rPr lang="es-AR" sz="2400" dirty="0"/>
              <a:t>si la fuerza neta sobre un cuerpo es cero, su movimiento no cambia</a:t>
            </a:r>
            <a:endParaRPr lang="es-MX" sz="2400"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CB079163-C5FB-4B91-9DD6-D6AA28068BDC}" type="slidenum">
              <a:rPr lang="es-ES" smtClean="0"/>
              <a:pPr>
                <a:defRPr/>
              </a:pPr>
              <a:t>13</a:t>
            </a:fld>
            <a:endParaRPr lang="es-ES" dirty="0"/>
          </a:p>
        </p:txBody>
      </p:sp>
      <p:sp>
        <p:nvSpPr>
          <p:cNvPr id="5" name="4 CuadroTexto"/>
          <p:cNvSpPr txBox="1"/>
          <p:nvPr/>
        </p:nvSpPr>
        <p:spPr>
          <a:xfrm>
            <a:off x="-96688" y="7461"/>
            <a:ext cx="12288688" cy="52322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a:defRPr sz="2800" b="1">
                <a:solidFill>
                  <a:srgbClr val="0000FF"/>
                </a:solidFill>
              </a:defRPr>
            </a:lvl1pPr>
          </a:lstStyle>
          <a:p>
            <a:r>
              <a:rPr lang="es-MX" dirty="0"/>
              <a:t>TERCERA  LEY DE NEWTON</a:t>
            </a:r>
            <a:endParaRPr lang="es-AR" dirty="0"/>
          </a:p>
        </p:txBody>
      </p:sp>
      <p:sp>
        <p:nvSpPr>
          <p:cNvPr id="7" name="6 CuadroTexto"/>
          <p:cNvSpPr txBox="1"/>
          <p:nvPr/>
        </p:nvSpPr>
        <p:spPr>
          <a:xfrm>
            <a:off x="695400" y="905859"/>
            <a:ext cx="10887000" cy="95410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s-AR" sz="2800" b="1" i="1" dirty="0"/>
              <a:t>3ra ley: </a:t>
            </a:r>
            <a:r>
              <a:rPr lang="es-AR" sz="2800" dirty="0"/>
              <a:t>es una relación entre las fuerzas que ejercen dos cuerpos que interactúan entre sí.</a:t>
            </a:r>
            <a:endParaRPr lang="es-MX" sz="2800" b="1" dirty="0"/>
          </a:p>
        </p:txBody>
      </p:sp>
      <p:pic>
        <p:nvPicPr>
          <p:cNvPr id="8" name="Picture 2"/>
          <p:cNvPicPr>
            <a:picLocks noChangeAspect="1" noChangeArrowheads="1"/>
          </p:cNvPicPr>
          <p:nvPr/>
        </p:nvPicPr>
        <p:blipFill>
          <a:blip r:embed="rId4" cstate="print"/>
          <a:srcRect/>
          <a:stretch>
            <a:fillRect/>
          </a:stretch>
        </p:blipFill>
        <p:spPr bwMode="auto">
          <a:xfrm>
            <a:off x="663085" y="2254901"/>
            <a:ext cx="7640600" cy="1230808"/>
          </a:xfrm>
          <a:prstGeom prst="rect">
            <a:avLst/>
          </a:prstGeom>
          <a:noFill/>
          <a:ln w="9525">
            <a:noFill/>
            <a:miter lim="800000"/>
            <a:headEnd/>
            <a:tailEnd/>
          </a:ln>
        </p:spPr>
      </p:pic>
      <p:graphicFrame>
        <p:nvGraphicFramePr>
          <p:cNvPr id="10" name="Object 1" descr="Pergamino"/>
          <p:cNvGraphicFramePr>
            <a:graphicFrameLocks noChangeAspect="1"/>
          </p:cNvGraphicFramePr>
          <p:nvPr>
            <p:extLst>
              <p:ext uri="{D42A27DB-BD31-4B8C-83A1-F6EECF244321}">
                <p14:modId xmlns:p14="http://schemas.microsoft.com/office/powerpoint/2010/main" val="195173527"/>
              </p:ext>
            </p:extLst>
          </p:nvPr>
        </p:nvGraphicFramePr>
        <p:xfrm>
          <a:off x="695400" y="3980628"/>
          <a:ext cx="3313113" cy="760412"/>
        </p:xfrm>
        <a:graphic>
          <a:graphicData uri="http://schemas.openxmlformats.org/presentationml/2006/ole">
            <mc:AlternateContent xmlns:mc="http://schemas.openxmlformats.org/markup-compatibility/2006">
              <mc:Choice xmlns:v="urn:schemas-microsoft-com:vml" Requires="v">
                <p:oleObj spid="_x0000_s42161" name="Ecuación" r:id="rId5" imgW="1104840" imgH="253800" progId="Equation.3">
                  <p:embed/>
                </p:oleObj>
              </mc:Choice>
              <mc:Fallback>
                <p:oleObj name="Ecuación" r:id="rId5" imgW="1104840" imgH="253800" progId="Equation.3">
                  <p:embed/>
                  <p:pic>
                    <p:nvPicPr>
                      <p:cNvPr id="0" name="Picture 2" descr="Pergamin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5400" y="3980628"/>
                        <a:ext cx="3313113" cy="760412"/>
                      </a:xfrm>
                      <a:prstGeom prst="rect">
                        <a:avLst/>
                      </a:prstGeom>
                      <a:blipFill dpi="0" rotWithShape="0">
                        <a:blip r:embed="rId7"/>
                        <a:srcRect/>
                        <a:tile tx="0" ty="0" sx="100000" sy="100000" flip="none" algn="tl"/>
                      </a:blipFill>
                      <a:ln w="38100">
                        <a:solidFill>
                          <a:srgbClr val="000000"/>
                        </a:solidFill>
                        <a:miter lim="800000"/>
                        <a:headEnd/>
                        <a:tailEnd/>
                      </a:ln>
                    </p:spPr>
                  </p:pic>
                </p:oleObj>
              </mc:Fallback>
            </mc:AlternateContent>
          </a:graphicData>
        </a:graphic>
      </p:graphicFrame>
      <p:sp>
        <p:nvSpPr>
          <p:cNvPr id="11" name="10 CuadroTexto"/>
          <p:cNvSpPr txBox="1"/>
          <p:nvPr/>
        </p:nvSpPr>
        <p:spPr>
          <a:xfrm>
            <a:off x="695400" y="4885716"/>
            <a:ext cx="5184576"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AR" sz="2400" dirty="0"/>
              <a:t>Ojo!! </a:t>
            </a:r>
            <a:r>
              <a:rPr lang="es-AR" sz="2400" b="1" dirty="0"/>
              <a:t>Actúan sobre cuerpos distintos</a:t>
            </a:r>
            <a:r>
              <a:rPr lang="es-AR" sz="2400" dirty="0"/>
              <a:t>. Esto es importante cuando queremos ver la fuerza neta sobre uno de los cuerpos.</a:t>
            </a:r>
            <a:endParaRPr lang="es-MX" sz="2400" dirty="0"/>
          </a:p>
        </p:txBody>
      </p:sp>
      <p:pic>
        <p:nvPicPr>
          <p:cNvPr id="12" name="Picture 3"/>
          <p:cNvPicPr>
            <a:picLocks noChangeAspect="1" noChangeArrowheads="1"/>
          </p:cNvPicPr>
          <p:nvPr/>
        </p:nvPicPr>
        <p:blipFill>
          <a:blip r:embed="rId8" cstate="print"/>
          <a:srcRect/>
          <a:stretch>
            <a:fillRect/>
          </a:stretch>
        </p:blipFill>
        <p:spPr bwMode="auto">
          <a:xfrm>
            <a:off x="8328248" y="3212976"/>
            <a:ext cx="3348570" cy="1771144"/>
          </a:xfrm>
          <a:prstGeom prst="rect">
            <a:avLst/>
          </a:prstGeom>
          <a:noFill/>
          <a:ln w="9525">
            <a:noFill/>
            <a:miter lim="800000"/>
            <a:headEnd/>
            <a:tailEnd/>
          </a:ln>
        </p:spPr>
      </p:pic>
      <p:cxnSp>
        <p:nvCxnSpPr>
          <p:cNvPr id="13" name="7 Conector recto de flecha"/>
          <p:cNvCxnSpPr/>
          <p:nvPr/>
        </p:nvCxnSpPr>
        <p:spPr>
          <a:xfrm flipV="1">
            <a:off x="9840416" y="4725144"/>
            <a:ext cx="792088" cy="0"/>
          </a:xfrm>
          <a:prstGeom prst="straightConnector1">
            <a:avLst/>
          </a:prstGeom>
          <a:ln w="57150">
            <a:solidFill>
              <a:srgbClr val="FF0066"/>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8 Conector recto de flecha"/>
          <p:cNvCxnSpPr/>
          <p:nvPr/>
        </p:nvCxnSpPr>
        <p:spPr>
          <a:xfrm flipV="1">
            <a:off x="9048328" y="4725144"/>
            <a:ext cx="792088" cy="0"/>
          </a:xfrm>
          <a:prstGeom prst="straightConnector1">
            <a:avLst/>
          </a:prstGeom>
          <a:ln w="571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5" name="9 CuadroTexto"/>
          <p:cNvSpPr txBox="1"/>
          <p:nvPr/>
        </p:nvSpPr>
        <p:spPr>
          <a:xfrm>
            <a:off x="8076220" y="5301208"/>
            <a:ext cx="1764196"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s-MX" dirty="0"/>
              <a:t>Fuerza del bloque sobre la cuerda (-</a:t>
            </a:r>
            <a:r>
              <a:rPr lang="es-MX" dirty="0" err="1"/>
              <a:t>F</a:t>
            </a:r>
            <a:r>
              <a:rPr lang="es-MX" baseline="-25000" dirty="0" err="1"/>
              <a:t>BsobreA</a:t>
            </a:r>
            <a:r>
              <a:rPr lang="es-MX" dirty="0"/>
              <a:t>)</a:t>
            </a:r>
            <a:endParaRPr lang="es-AR" dirty="0"/>
          </a:p>
        </p:txBody>
      </p:sp>
      <p:sp>
        <p:nvSpPr>
          <p:cNvPr id="16" name="10 CuadroTexto"/>
          <p:cNvSpPr txBox="1"/>
          <p:nvPr/>
        </p:nvSpPr>
        <p:spPr>
          <a:xfrm>
            <a:off x="10164452" y="5157192"/>
            <a:ext cx="1836204"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s-MX" dirty="0"/>
              <a:t>Fuerza de la cuerda sobre el bloque (</a:t>
            </a:r>
            <a:r>
              <a:rPr lang="es-MX" dirty="0" err="1"/>
              <a:t>F</a:t>
            </a:r>
            <a:r>
              <a:rPr lang="es-MX" baseline="-25000" dirty="0" err="1"/>
              <a:t>AsobreB</a:t>
            </a:r>
            <a:r>
              <a:rPr lang="es-MX" dirty="0"/>
              <a:t>)</a:t>
            </a:r>
            <a:endParaRPr lang="es-AR" dirty="0"/>
          </a:p>
        </p:txBody>
      </p:sp>
      <p:sp>
        <p:nvSpPr>
          <p:cNvPr id="17" name="11 Flecha abajo"/>
          <p:cNvSpPr/>
          <p:nvPr/>
        </p:nvSpPr>
        <p:spPr>
          <a:xfrm rot="1504234">
            <a:off x="8922578" y="4776828"/>
            <a:ext cx="396044" cy="68407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8" name="13 Flecha derecha"/>
          <p:cNvSpPr/>
          <p:nvPr/>
        </p:nvSpPr>
        <p:spPr>
          <a:xfrm rot="2993150">
            <a:off x="10344738" y="4771792"/>
            <a:ext cx="609742" cy="4413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linds(horizontal)">
                                      <p:cBhvr>
                                        <p:cTn id="10" dur="500"/>
                                        <p:tgtEl>
                                          <p:spTgt spid="15"/>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linds(horizontal)">
                                      <p:cBhvr>
                                        <p:cTn id="13" dur="500"/>
                                        <p:tgtEl>
                                          <p:spTgt spid="17"/>
                                        </p:tgtEl>
                                      </p:cBhvr>
                                    </p:animEffect>
                                  </p:childTnLst>
                                </p:cTn>
                              </p:par>
                              <p:par>
                                <p:cTn id="14" presetID="3" presetClass="entr" presetSubtype="1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linds(horizontal)">
                                      <p:cBhvr>
                                        <p:cTn id="16" dur="500"/>
                                        <p:tgtEl>
                                          <p:spTgt spid="13"/>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linds(horizontal)">
                                      <p:cBhvr>
                                        <p:cTn id="19" dur="500"/>
                                        <p:tgtEl>
                                          <p:spTgt spid="16"/>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linds(horizontal)">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ángulo 29">
            <a:extLst>
              <a:ext uri="{FF2B5EF4-FFF2-40B4-BE49-F238E27FC236}">
                <a16:creationId xmlns:a16="http://schemas.microsoft.com/office/drawing/2014/main" id="{4966E3A5-8F3C-4EF2-9269-99B03202EDAF}"/>
              </a:ext>
            </a:extLst>
          </p:cNvPr>
          <p:cNvSpPr/>
          <p:nvPr/>
        </p:nvSpPr>
        <p:spPr>
          <a:xfrm rot="19024904">
            <a:off x="8480304" y="2627867"/>
            <a:ext cx="886792" cy="576064"/>
          </a:xfrm>
          <a:prstGeom prst="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Triángulo isósceles 6">
            <a:extLst>
              <a:ext uri="{FF2B5EF4-FFF2-40B4-BE49-F238E27FC236}">
                <a16:creationId xmlns:a16="http://schemas.microsoft.com/office/drawing/2014/main" id="{B9B118C3-89EF-47CA-9D2D-5EC18B911780}"/>
              </a:ext>
            </a:extLst>
          </p:cNvPr>
          <p:cNvSpPr/>
          <p:nvPr/>
        </p:nvSpPr>
        <p:spPr>
          <a:xfrm>
            <a:off x="8292419" y="2564669"/>
            <a:ext cx="1440160" cy="1296144"/>
          </a:xfrm>
          <a:prstGeom prst="triangle">
            <a:avLst>
              <a:gd name="adj" fmla="val 10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CB079163-C5FB-4B91-9DD6-D6AA28068BDC}" type="slidenum">
              <a:rPr lang="es-ES" smtClean="0"/>
              <a:pPr>
                <a:defRPr/>
              </a:pPr>
              <a:t>14</a:t>
            </a:fld>
            <a:endParaRPr lang="es-ES"/>
          </a:p>
        </p:txBody>
      </p:sp>
      <p:sp>
        <p:nvSpPr>
          <p:cNvPr id="5" name="4 CuadroTexto"/>
          <p:cNvSpPr txBox="1"/>
          <p:nvPr/>
        </p:nvSpPr>
        <p:spPr>
          <a:xfrm>
            <a:off x="0" y="-27384"/>
            <a:ext cx="12191999" cy="52322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a:defRPr sz="2800" b="1">
                <a:solidFill>
                  <a:srgbClr val="0000FF"/>
                </a:solidFill>
              </a:defRPr>
            </a:lvl1pPr>
          </a:lstStyle>
          <a:p>
            <a:r>
              <a:rPr lang="es-MX" dirty="0"/>
              <a:t>FUERZAS ACTUANTES SOBRE UN CUERPO APOYADO</a:t>
            </a:r>
          </a:p>
        </p:txBody>
      </p:sp>
      <p:sp>
        <p:nvSpPr>
          <p:cNvPr id="8" name="Rectángulo 7">
            <a:extLst>
              <a:ext uri="{FF2B5EF4-FFF2-40B4-BE49-F238E27FC236}">
                <a16:creationId xmlns:a16="http://schemas.microsoft.com/office/drawing/2014/main" id="{8FD703C2-3094-4012-89D4-DB6467EA2A48}"/>
              </a:ext>
            </a:extLst>
          </p:cNvPr>
          <p:cNvSpPr/>
          <p:nvPr/>
        </p:nvSpPr>
        <p:spPr>
          <a:xfrm>
            <a:off x="1343472" y="2951903"/>
            <a:ext cx="3312368"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9" name="Rectángulo 8">
            <a:extLst>
              <a:ext uri="{FF2B5EF4-FFF2-40B4-BE49-F238E27FC236}">
                <a16:creationId xmlns:a16="http://schemas.microsoft.com/office/drawing/2014/main" id="{8BDE116A-7CB9-467D-8B37-221A87578B49}"/>
              </a:ext>
            </a:extLst>
          </p:cNvPr>
          <p:cNvSpPr/>
          <p:nvPr/>
        </p:nvSpPr>
        <p:spPr>
          <a:xfrm>
            <a:off x="1343472" y="3239935"/>
            <a:ext cx="144016"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1" name="Rectángulo 20">
            <a:extLst>
              <a:ext uri="{FF2B5EF4-FFF2-40B4-BE49-F238E27FC236}">
                <a16:creationId xmlns:a16="http://schemas.microsoft.com/office/drawing/2014/main" id="{D076447D-BA16-4E28-803B-1428CDFCF172}"/>
              </a:ext>
            </a:extLst>
          </p:cNvPr>
          <p:cNvSpPr/>
          <p:nvPr/>
        </p:nvSpPr>
        <p:spPr>
          <a:xfrm>
            <a:off x="4511824" y="3239935"/>
            <a:ext cx="144016"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 name="Rectángulo 9">
            <a:extLst>
              <a:ext uri="{FF2B5EF4-FFF2-40B4-BE49-F238E27FC236}">
                <a16:creationId xmlns:a16="http://schemas.microsoft.com/office/drawing/2014/main" id="{A47F55CF-032C-4929-95B1-031E10A9061F}"/>
              </a:ext>
            </a:extLst>
          </p:cNvPr>
          <p:cNvSpPr/>
          <p:nvPr/>
        </p:nvSpPr>
        <p:spPr>
          <a:xfrm>
            <a:off x="2711624" y="2375839"/>
            <a:ext cx="886792" cy="576064"/>
          </a:xfrm>
          <a:prstGeom prst="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cxnSp>
        <p:nvCxnSpPr>
          <p:cNvPr id="12" name="Conector recto de flecha 11">
            <a:extLst>
              <a:ext uri="{FF2B5EF4-FFF2-40B4-BE49-F238E27FC236}">
                <a16:creationId xmlns:a16="http://schemas.microsoft.com/office/drawing/2014/main" id="{20F1FFB0-6A01-4B5C-90B9-54DC2F5CF166}"/>
              </a:ext>
            </a:extLst>
          </p:cNvPr>
          <p:cNvCxnSpPr>
            <a:cxnSpLocks/>
          </p:cNvCxnSpPr>
          <p:nvPr/>
        </p:nvCxnSpPr>
        <p:spPr>
          <a:xfrm>
            <a:off x="9012499" y="2915899"/>
            <a:ext cx="0" cy="720080"/>
          </a:xfrm>
          <a:prstGeom prst="straightConnector1">
            <a:avLst/>
          </a:prstGeom>
          <a:ln w="28575">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29" name="Conector recto de flecha 28">
            <a:extLst>
              <a:ext uri="{FF2B5EF4-FFF2-40B4-BE49-F238E27FC236}">
                <a16:creationId xmlns:a16="http://schemas.microsoft.com/office/drawing/2014/main" id="{FB3B60CB-0E9E-4800-8583-D43C11A39D51}"/>
              </a:ext>
            </a:extLst>
          </p:cNvPr>
          <p:cNvCxnSpPr>
            <a:cxnSpLocks/>
          </p:cNvCxnSpPr>
          <p:nvPr/>
        </p:nvCxnSpPr>
        <p:spPr>
          <a:xfrm flipV="1">
            <a:off x="3143672" y="2079423"/>
            <a:ext cx="0" cy="872480"/>
          </a:xfrm>
          <a:prstGeom prst="straightConnector1">
            <a:avLst/>
          </a:prstGeom>
          <a:ln w="38100">
            <a:solidFill>
              <a:srgbClr val="92D050"/>
            </a:solidFill>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31" name="Conector recto de flecha 30">
            <a:extLst>
              <a:ext uri="{FF2B5EF4-FFF2-40B4-BE49-F238E27FC236}">
                <a16:creationId xmlns:a16="http://schemas.microsoft.com/office/drawing/2014/main" id="{03EF0EDD-46A9-4910-8E4E-8B464F92AA1D}"/>
              </a:ext>
            </a:extLst>
          </p:cNvPr>
          <p:cNvCxnSpPr>
            <a:cxnSpLocks/>
          </p:cNvCxnSpPr>
          <p:nvPr/>
        </p:nvCxnSpPr>
        <p:spPr>
          <a:xfrm>
            <a:off x="3155020" y="2591863"/>
            <a:ext cx="0" cy="720080"/>
          </a:xfrm>
          <a:prstGeom prst="straightConnector1">
            <a:avLst/>
          </a:prstGeom>
          <a:ln w="28575">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32" name="Conector recto de flecha 31">
            <a:extLst>
              <a:ext uri="{FF2B5EF4-FFF2-40B4-BE49-F238E27FC236}">
                <a16:creationId xmlns:a16="http://schemas.microsoft.com/office/drawing/2014/main" id="{9F504D0A-D1CA-46FA-822E-1CE05EE5D18A}"/>
              </a:ext>
            </a:extLst>
          </p:cNvPr>
          <p:cNvCxnSpPr>
            <a:cxnSpLocks/>
          </p:cNvCxnSpPr>
          <p:nvPr/>
        </p:nvCxnSpPr>
        <p:spPr>
          <a:xfrm flipH="1" flipV="1">
            <a:off x="8580451" y="2544637"/>
            <a:ext cx="497220" cy="524088"/>
          </a:xfrm>
          <a:prstGeom prst="straightConnector1">
            <a:avLst/>
          </a:prstGeom>
          <a:ln w="38100">
            <a:solidFill>
              <a:srgbClr val="92D050"/>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34" name="CuadroTexto 33">
            <a:extLst>
              <a:ext uri="{FF2B5EF4-FFF2-40B4-BE49-F238E27FC236}">
                <a16:creationId xmlns:a16="http://schemas.microsoft.com/office/drawing/2014/main" id="{6C40FA20-1075-43A9-897A-1C81790CC61E}"/>
              </a:ext>
            </a:extLst>
          </p:cNvPr>
          <p:cNvSpPr txBox="1"/>
          <p:nvPr/>
        </p:nvSpPr>
        <p:spPr>
          <a:xfrm>
            <a:off x="3143672" y="3127277"/>
            <a:ext cx="864096" cy="369332"/>
          </a:xfrm>
          <a:prstGeom prst="rect">
            <a:avLst/>
          </a:prstGeom>
          <a:noFill/>
        </p:spPr>
        <p:txBody>
          <a:bodyPr wrap="square" rtlCol="0">
            <a:spAutoFit/>
          </a:bodyPr>
          <a:lstStyle/>
          <a:p>
            <a:r>
              <a:rPr lang="es-AR" b="1" i="1" dirty="0"/>
              <a:t>w</a:t>
            </a:r>
          </a:p>
        </p:txBody>
      </p:sp>
      <p:sp>
        <p:nvSpPr>
          <p:cNvPr id="35" name="CuadroTexto 34">
            <a:extLst>
              <a:ext uri="{FF2B5EF4-FFF2-40B4-BE49-F238E27FC236}">
                <a16:creationId xmlns:a16="http://schemas.microsoft.com/office/drawing/2014/main" id="{07FA48F5-BBCF-4A27-BB50-448CB4962171}"/>
              </a:ext>
            </a:extLst>
          </p:cNvPr>
          <p:cNvSpPr txBox="1"/>
          <p:nvPr/>
        </p:nvSpPr>
        <p:spPr>
          <a:xfrm>
            <a:off x="2999656" y="1764061"/>
            <a:ext cx="454744" cy="369332"/>
          </a:xfrm>
          <a:prstGeom prst="rect">
            <a:avLst/>
          </a:prstGeom>
          <a:noFill/>
        </p:spPr>
        <p:txBody>
          <a:bodyPr wrap="square" rtlCol="0">
            <a:spAutoFit/>
          </a:bodyPr>
          <a:lstStyle/>
          <a:p>
            <a:r>
              <a:rPr lang="es-AR" b="1" i="1" dirty="0"/>
              <a:t>N</a:t>
            </a:r>
          </a:p>
        </p:txBody>
      </p:sp>
      <p:sp>
        <p:nvSpPr>
          <p:cNvPr id="36" name="CuadroTexto 35">
            <a:extLst>
              <a:ext uri="{FF2B5EF4-FFF2-40B4-BE49-F238E27FC236}">
                <a16:creationId xmlns:a16="http://schemas.microsoft.com/office/drawing/2014/main" id="{9C96432A-F8ED-4C4E-9C67-59A0405AA154}"/>
              </a:ext>
            </a:extLst>
          </p:cNvPr>
          <p:cNvSpPr txBox="1"/>
          <p:nvPr/>
        </p:nvSpPr>
        <p:spPr>
          <a:xfrm>
            <a:off x="8491652" y="2124237"/>
            <a:ext cx="442935" cy="369332"/>
          </a:xfrm>
          <a:prstGeom prst="rect">
            <a:avLst/>
          </a:prstGeom>
          <a:noFill/>
        </p:spPr>
        <p:txBody>
          <a:bodyPr wrap="square" rtlCol="0">
            <a:spAutoFit/>
          </a:bodyPr>
          <a:lstStyle/>
          <a:p>
            <a:r>
              <a:rPr lang="es-AR" b="1" i="1" dirty="0"/>
              <a:t>N</a:t>
            </a:r>
          </a:p>
        </p:txBody>
      </p:sp>
      <p:sp>
        <p:nvSpPr>
          <p:cNvPr id="37" name="CuadroTexto 36">
            <a:extLst>
              <a:ext uri="{FF2B5EF4-FFF2-40B4-BE49-F238E27FC236}">
                <a16:creationId xmlns:a16="http://schemas.microsoft.com/office/drawing/2014/main" id="{A9C27919-EBFE-4B92-BAC4-893800C72DB6}"/>
              </a:ext>
            </a:extLst>
          </p:cNvPr>
          <p:cNvSpPr txBox="1"/>
          <p:nvPr/>
        </p:nvSpPr>
        <p:spPr>
          <a:xfrm>
            <a:off x="9017461" y="3387644"/>
            <a:ext cx="427085" cy="369332"/>
          </a:xfrm>
          <a:prstGeom prst="rect">
            <a:avLst/>
          </a:prstGeom>
          <a:noFill/>
        </p:spPr>
        <p:txBody>
          <a:bodyPr wrap="square" rtlCol="0">
            <a:spAutoFit/>
          </a:bodyPr>
          <a:lstStyle/>
          <a:p>
            <a:r>
              <a:rPr lang="es-AR" b="1" i="1" dirty="0"/>
              <a:t>w</a:t>
            </a:r>
          </a:p>
        </p:txBody>
      </p:sp>
      <p:cxnSp>
        <p:nvCxnSpPr>
          <p:cNvPr id="39" name="Conector recto de flecha 38">
            <a:extLst>
              <a:ext uri="{FF2B5EF4-FFF2-40B4-BE49-F238E27FC236}">
                <a16:creationId xmlns:a16="http://schemas.microsoft.com/office/drawing/2014/main" id="{045746B5-63FF-4325-87F4-50055EC48626}"/>
              </a:ext>
            </a:extLst>
          </p:cNvPr>
          <p:cNvCxnSpPr>
            <a:cxnSpLocks/>
          </p:cNvCxnSpPr>
          <p:nvPr/>
        </p:nvCxnSpPr>
        <p:spPr>
          <a:xfrm flipV="1">
            <a:off x="9072172" y="2681899"/>
            <a:ext cx="504000" cy="468000"/>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41" name="CuadroTexto 40">
            <a:extLst>
              <a:ext uri="{FF2B5EF4-FFF2-40B4-BE49-F238E27FC236}">
                <a16:creationId xmlns:a16="http://schemas.microsoft.com/office/drawing/2014/main" id="{2064FBE8-A1E3-410D-A955-F7D34571F3C8}"/>
              </a:ext>
            </a:extLst>
          </p:cNvPr>
          <p:cNvSpPr txBox="1"/>
          <p:nvPr/>
        </p:nvSpPr>
        <p:spPr>
          <a:xfrm>
            <a:off x="9389330" y="2344453"/>
            <a:ext cx="402921" cy="369332"/>
          </a:xfrm>
          <a:prstGeom prst="rect">
            <a:avLst/>
          </a:prstGeom>
          <a:noFill/>
        </p:spPr>
        <p:txBody>
          <a:bodyPr wrap="square" rtlCol="0">
            <a:spAutoFit/>
          </a:bodyPr>
          <a:lstStyle/>
          <a:p>
            <a:r>
              <a:rPr lang="es-AR" b="1" i="1" dirty="0"/>
              <a:t>f</a:t>
            </a:r>
          </a:p>
        </p:txBody>
      </p:sp>
      <p:sp>
        <p:nvSpPr>
          <p:cNvPr id="6" name="CuadroTexto 5">
            <a:extLst>
              <a:ext uri="{FF2B5EF4-FFF2-40B4-BE49-F238E27FC236}">
                <a16:creationId xmlns:a16="http://schemas.microsoft.com/office/drawing/2014/main" id="{7615B604-F59E-4E32-BE36-99EADB36437D}"/>
              </a:ext>
            </a:extLst>
          </p:cNvPr>
          <p:cNvSpPr txBox="1"/>
          <p:nvPr/>
        </p:nvSpPr>
        <p:spPr>
          <a:xfrm>
            <a:off x="439424" y="627372"/>
            <a:ext cx="11142976" cy="954107"/>
          </a:xfrm>
          <a:prstGeom prst="rect">
            <a:avLst/>
          </a:prstGeom>
          <a:noFill/>
        </p:spPr>
        <p:txBody>
          <a:bodyPr wrap="square" rtlCol="0">
            <a:spAutoFit/>
          </a:bodyPr>
          <a:lstStyle/>
          <a:p>
            <a:r>
              <a:rPr lang="es-AR" sz="2800" dirty="0"/>
              <a:t>Identificar las fuerzas que actúan sobre los bloques apoyados en una mesa y en un plano inclinado </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fade">
                                      <p:cBhvr>
                                        <p:cTn id="10" dur="500"/>
                                        <p:tgtEl>
                                          <p:spTgt spid="3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fade">
                                      <p:cBhvr>
                                        <p:cTn id="18" dur="500"/>
                                        <p:tgtEl>
                                          <p:spTgt spid="3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fade">
                                      <p:cBhvr>
                                        <p:cTn id="26" dur="500"/>
                                        <p:tgtEl>
                                          <p:spTgt spid="3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500"/>
                                        <p:tgtEl>
                                          <p:spTgt spid="3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fade">
                                      <p:cBhvr>
                                        <p:cTn id="34" dur="500"/>
                                        <p:tgtEl>
                                          <p:spTgt spid="3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9"/>
                                        </p:tgtEl>
                                        <p:attrNameLst>
                                          <p:attrName>style.visibility</p:attrName>
                                        </p:attrNameLst>
                                      </p:cBhvr>
                                      <p:to>
                                        <p:strVal val="visible"/>
                                      </p:to>
                                    </p:set>
                                    <p:animEffect transition="in" filter="fade">
                                      <p:cBhvr>
                                        <p:cTn id="39" dur="500"/>
                                        <p:tgtEl>
                                          <p:spTgt spid="39"/>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41"/>
                                        </p:tgtEl>
                                        <p:attrNameLst>
                                          <p:attrName>style.visibility</p:attrName>
                                        </p:attrNameLst>
                                      </p:cBhvr>
                                      <p:to>
                                        <p:strVal val="visible"/>
                                      </p:to>
                                    </p:set>
                                    <p:animEffect transition="in" filter="fade">
                                      <p:cBhvr>
                                        <p:cTn id="42"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P spid="36" grpId="0"/>
      <p:bldP spid="37" grpId="0"/>
      <p:bldP spid="4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CB079163-C5FB-4B91-9DD6-D6AA28068BDC}" type="slidenum">
              <a:rPr lang="es-ES" smtClean="0"/>
              <a:pPr>
                <a:defRPr/>
              </a:pPr>
              <a:t>15</a:t>
            </a:fld>
            <a:endParaRPr lang="es-ES"/>
          </a:p>
        </p:txBody>
      </p:sp>
      <p:sp>
        <p:nvSpPr>
          <p:cNvPr id="5" name="4 CuadroTexto"/>
          <p:cNvSpPr txBox="1"/>
          <p:nvPr/>
        </p:nvSpPr>
        <p:spPr>
          <a:xfrm>
            <a:off x="0" y="-27384"/>
            <a:ext cx="12191999" cy="52322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a:defRPr sz="2800" b="1">
                <a:solidFill>
                  <a:srgbClr val="0000FF"/>
                </a:solidFill>
              </a:defRPr>
            </a:lvl1pPr>
          </a:lstStyle>
          <a:p>
            <a:r>
              <a:rPr lang="es-MX" dirty="0"/>
              <a:t>FUERZAS ACTUANTES SOBRE UN CUERPO</a:t>
            </a:r>
          </a:p>
        </p:txBody>
      </p:sp>
      <p:sp>
        <p:nvSpPr>
          <p:cNvPr id="6" name="CuadroTexto 5">
            <a:extLst>
              <a:ext uri="{FF2B5EF4-FFF2-40B4-BE49-F238E27FC236}">
                <a16:creationId xmlns:a16="http://schemas.microsoft.com/office/drawing/2014/main" id="{7615B604-F59E-4E32-BE36-99EADB36437D}"/>
              </a:ext>
            </a:extLst>
          </p:cNvPr>
          <p:cNvSpPr txBox="1"/>
          <p:nvPr/>
        </p:nvSpPr>
        <p:spPr>
          <a:xfrm>
            <a:off x="439424" y="627372"/>
            <a:ext cx="11633240" cy="1754326"/>
          </a:xfrm>
          <a:prstGeom prst="rect">
            <a:avLst/>
          </a:prstGeom>
          <a:noFill/>
        </p:spPr>
        <p:txBody>
          <a:bodyPr wrap="square" rtlCol="0">
            <a:spAutoFit/>
          </a:bodyPr>
          <a:lstStyle/>
          <a:p>
            <a:r>
              <a:rPr lang="es-AR" sz="3600" dirty="0"/>
              <a:t>Identificar las fuerzas que actúan sobre el bloque unido al resorte en reposo, en movimiento sobre una superficie lisa y cuando impacta contra el otro bloque.</a:t>
            </a:r>
          </a:p>
        </p:txBody>
      </p:sp>
      <p:pic>
        <p:nvPicPr>
          <p:cNvPr id="11" name="Imagen 10">
            <a:extLst>
              <a:ext uri="{FF2B5EF4-FFF2-40B4-BE49-F238E27FC236}">
                <a16:creationId xmlns:a16="http://schemas.microsoft.com/office/drawing/2014/main" id="{C7649344-6A54-4CA8-9B89-28F622866D21}"/>
              </a:ext>
            </a:extLst>
          </p:cNvPr>
          <p:cNvPicPr>
            <a:picLocks noChangeAspect="1"/>
          </p:cNvPicPr>
          <p:nvPr/>
        </p:nvPicPr>
        <p:blipFill>
          <a:blip r:embed="rId3"/>
          <a:stretch>
            <a:fillRect/>
          </a:stretch>
        </p:blipFill>
        <p:spPr>
          <a:xfrm>
            <a:off x="2164485" y="2614418"/>
            <a:ext cx="8183117" cy="2238687"/>
          </a:xfrm>
          <a:prstGeom prst="rect">
            <a:avLst/>
          </a:prstGeom>
        </p:spPr>
      </p:pic>
    </p:spTree>
    <p:custDataLst>
      <p:tags r:id="rId1"/>
    </p:custDataLst>
    <p:extLst>
      <p:ext uri="{BB962C8B-B14F-4D97-AF65-F5344CB8AC3E}">
        <p14:creationId xmlns:p14="http://schemas.microsoft.com/office/powerpoint/2010/main" val="2160639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CB079163-C5FB-4B91-9DD6-D6AA28068BDC}" type="slidenum">
              <a:rPr lang="es-ES" smtClean="0"/>
              <a:pPr>
                <a:defRPr/>
              </a:pPr>
              <a:t>16</a:t>
            </a:fld>
            <a:endParaRPr lang="es-ES"/>
          </a:p>
        </p:txBody>
      </p:sp>
      <p:sp>
        <p:nvSpPr>
          <p:cNvPr id="5" name="4 CuadroTexto"/>
          <p:cNvSpPr txBox="1"/>
          <p:nvPr/>
        </p:nvSpPr>
        <p:spPr>
          <a:xfrm>
            <a:off x="0" y="-27384"/>
            <a:ext cx="12191999" cy="52322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a:defRPr sz="2800" b="1">
                <a:solidFill>
                  <a:srgbClr val="0000FF"/>
                </a:solidFill>
              </a:defRPr>
            </a:lvl1pPr>
          </a:lstStyle>
          <a:p>
            <a:r>
              <a:rPr lang="es-MX" dirty="0"/>
              <a:t>FUERZAS ACTUANTES SOBRE UN CUERPO</a:t>
            </a:r>
          </a:p>
        </p:txBody>
      </p:sp>
      <p:pic>
        <p:nvPicPr>
          <p:cNvPr id="11" name="Imagen 10">
            <a:extLst>
              <a:ext uri="{FF2B5EF4-FFF2-40B4-BE49-F238E27FC236}">
                <a16:creationId xmlns:a16="http://schemas.microsoft.com/office/drawing/2014/main" id="{C7649344-6A54-4CA8-9B89-28F622866D21}"/>
              </a:ext>
            </a:extLst>
          </p:cNvPr>
          <p:cNvPicPr>
            <a:picLocks noChangeAspect="1"/>
          </p:cNvPicPr>
          <p:nvPr/>
        </p:nvPicPr>
        <p:blipFill>
          <a:blip r:embed="rId3"/>
          <a:stretch>
            <a:fillRect/>
          </a:stretch>
        </p:blipFill>
        <p:spPr>
          <a:xfrm>
            <a:off x="2216539" y="555802"/>
            <a:ext cx="8183117" cy="2238687"/>
          </a:xfrm>
          <a:prstGeom prst="rect">
            <a:avLst/>
          </a:prstGeom>
        </p:spPr>
      </p:pic>
      <p:pic>
        <p:nvPicPr>
          <p:cNvPr id="7" name="Imagen 6">
            <a:extLst>
              <a:ext uri="{FF2B5EF4-FFF2-40B4-BE49-F238E27FC236}">
                <a16:creationId xmlns:a16="http://schemas.microsoft.com/office/drawing/2014/main" id="{59C6CD85-6D0B-4DDD-8EB8-08C1DC416FDF}"/>
              </a:ext>
            </a:extLst>
          </p:cNvPr>
          <p:cNvPicPr>
            <a:picLocks noChangeAspect="1"/>
          </p:cNvPicPr>
          <p:nvPr/>
        </p:nvPicPr>
        <p:blipFill>
          <a:blip r:embed="rId4"/>
          <a:stretch>
            <a:fillRect/>
          </a:stretch>
        </p:blipFill>
        <p:spPr>
          <a:xfrm>
            <a:off x="363668" y="3816772"/>
            <a:ext cx="3705742" cy="2219635"/>
          </a:xfrm>
          <a:prstGeom prst="rect">
            <a:avLst/>
          </a:prstGeom>
        </p:spPr>
      </p:pic>
      <p:sp>
        <p:nvSpPr>
          <p:cNvPr id="8" name="CuadroTexto 7">
            <a:extLst>
              <a:ext uri="{FF2B5EF4-FFF2-40B4-BE49-F238E27FC236}">
                <a16:creationId xmlns:a16="http://schemas.microsoft.com/office/drawing/2014/main" id="{D8124FE1-96CB-4B82-8924-5B6D5BF72335}"/>
              </a:ext>
            </a:extLst>
          </p:cNvPr>
          <p:cNvSpPr txBox="1"/>
          <p:nvPr/>
        </p:nvSpPr>
        <p:spPr>
          <a:xfrm>
            <a:off x="-124220" y="2794489"/>
            <a:ext cx="12192000" cy="954107"/>
          </a:xfrm>
          <a:prstGeom prst="rect">
            <a:avLst/>
          </a:prstGeom>
          <a:noFill/>
        </p:spPr>
        <p:txBody>
          <a:bodyPr wrap="square" rtlCol="0">
            <a:spAutoFit/>
          </a:bodyPr>
          <a:lstStyle/>
          <a:p>
            <a:pPr algn="ctr"/>
            <a:r>
              <a:rPr lang="es-AR" sz="2800" dirty="0"/>
              <a:t>Primero identificamos las fuerzas actuantes sobre el cuerpo que queremos estudiar, en el instante que elijamos, y después recién realizamos el DCL </a:t>
            </a:r>
          </a:p>
        </p:txBody>
      </p:sp>
      <p:pic>
        <p:nvPicPr>
          <p:cNvPr id="9" name="Imagen 8">
            <a:extLst>
              <a:ext uri="{FF2B5EF4-FFF2-40B4-BE49-F238E27FC236}">
                <a16:creationId xmlns:a16="http://schemas.microsoft.com/office/drawing/2014/main" id="{A1CC6581-DE75-43A5-8E8B-44414B0CA67B}"/>
              </a:ext>
            </a:extLst>
          </p:cNvPr>
          <p:cNvPicPr>
            <a:picLocks noChangeAspect="1"/>
          </p:cNvPicPr>
          <p:nvPr/>
        </p:nvPicPr>
        <p:blipFill>
          <a:blip r:embed="rId5"/>
          <a:stretch>
            <a:fillRect/>
          </a:stretch>
        </p:blipFill>
        <p:spPr>
          <a:xfrm>
            <a:off x="8757620" y="3717032"/>
            <a:ext cx="3362794" cy="3115110"/>
          </a:xfrm>
          <a:prstGeom prst="rect">
            <a:avLst/>
          </a:prstGeom>
        </p:spPr>
      </p:pic>
    </p:spTree>
    <p:custDataLst>
      <p:tags r:id="rId1"/>
    </p:custDataLst>
    <p:extLst>
      <p:ext uri="{BB962C8B-B14F-4D97-AF65-F5344CB8AC3E}">
        <p14:creationId xmlns:p14="http://schemas.microsoft.com/office/powerpoint/2010/main" val="17217519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CB079163-C5FB-4B91-9DD6-D6AA28068BDC}" type="slidenum">
              <a:rPr lang="es-ES" smtClean="0"/>
              <a:pPr>
                <a:defRPr/>
              </a:pPr>
              <a:t>17</a:t>
            </a:fld>
            <a:endParaRPr lang="es-ES"/>
          </a:p>
        </p:txBody>
      </p:sp>
      <p:sp>
        <p:nvSpPr>
          <p:cNvPr id="5" name="4 CuadroTexto"/>
          <p:cNvSpPr txBox="1"/>
          <p:nvPr/>
        </p:nvSpPr>
        <p:spPr>
          <a:xfrm>
            <a:off x="0" y="-27384"/>
            <a:ext cx="12191999" cy="52322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a:defRPr sz="2800" b="1">
                <a:solidFill>
                  <a:srgbClr val="0000FF"/>
                </a:solidFill>
              </a:defRPr>
            </a:lvl1pPr>
          </a:lstStyle>
          <a:p>
            <a:r>
              <a:rPr lang="es-MX" dirty="0"/>
              <a:t>FUERZAS ACTUANTES SOBRE UN CUERPO</a:t>
            </a:r>
          </a:p>
        </p:txBody>
      </p:sp>
      <p:pic>
        <p:nvPicPr>
          <p:cNvPr id="11" name="Imagen 10">
            <a:extLst>
              <a:ext uri="{FF2B5EF4-FFF2-40B4-BE49-F238E27FC236}">
                <a16:creationId xmlns:a16="http://schemas.microsoft.com/office/drawing/2014/main" id="{C7649344-6A54-4CA8-9B89-28F622866D21}"/>
              </a:ext>
            </a:extLst>
          </p:cNvPr>
          <p:cNvPicPr>
            <a:picLocks noChangeAspect="1"/>
          </p:cNvPicPr>
          <p:nvPr/>
        </p:nvPicPr>
        <p:blipFill>
          <a:blip r:embed="rId3"/>
          <a:stretch>
            <a:fillRect/>
          </a:stretch>
        </p:blipFill>
        <p:spPr>
          <a:xfrm>
            <a:off x="2221257" y="635699"/>
            <a:ext cx="8183117" cy="2238687"/>
          </a:xfrm>
          <a:prstGeom prst="rect">
            <a:avLst/>
          </a:prstGeom>
        </p:spPr>
      </p:pic>
      <p:sp>
        <p:nvSpPr>
          <p:cNvPr id="8" name="CuadroTexto 7">
            <a:extLst>
              <a:ext uri="{FF2B5EF4-FFF2-40B4-BE49-F238E27FC236}">
                <a16:creationId xmlns:a16="http://schemas.microsoft.com/office/drawing/2014/main" id="{D8124FE1-96CB-4B82-8924-5B6D5BF72335}"/>
              </a:ext>
            </a:extLst>
          </p:cNvPr>
          <p:cNvSpPr txBox="1"/>
          <p:nvPr/>
        </p:nvSpPr>
        <p:spPr>
          <a:xfrm>
            <a:off x="0" y="2905780"/>
            <a:ext cx="12192000" cy="954107"/>
          </a:xfrm>
          <a:prstGeom prst="rect">
            <a:avLst/>
          </a:prstGeom>
          <a:noFill/>
        </p:spPr>
        <p:txBody>
          <a:bodyPr wrap="square" rtlCol="0">
            <a:spAutoFit/>
          </a:bodyPr>
          <a:lstStyle/>
          <a:p>
            <a:pPr algn="ctr"/>
            <a:r>
              <a:rPr lang="es-AR" sz="2800" dirty="0"/>
              <a:t>Primero identificamos las fuerzas actuantes sobre el cuerpo que queremos estudiar, en el instante que elegimos y después recién realizamos el DCL </a:t>
            </a:r>
          </a:p>
        </p:txBody>
      </p:sp>
      <p:pic>
        <p:nvPicPr>
          <p:cNvPr id="6" name="Imagen 5">
            <a:extLst>
              <a:ext uri="{FF2B5EF4-FFF2-40B4-BE49-F238E27FC236}">
                <a16:creationId xmlns:a16="http://schemas.microsoft.com/office/drawing/2014/main" id="{A6162357-1160-48CF-9198-6A4AEBF09D71}"/>
              </a:ext>
            </a:extLst>
          </p:cNvPr>
          <p:cNvPicPr>
            <a:picLocks noChangeAspect="1"/>
          </p:cNvPicPr>
          <p:nvPr/>
        </p:nvPicPr>
        <p:blipFill>
          <a:blip r:embed="rId4"/>
          <a:stretch>
            <a:fillRect/>
          </a:stretch>
        </p:blipFill>
        <p:spPr>
          <a:xfrm>
            <a:off x="609600" y="4033811"/>
            <a:ext cx="3672408" cy="2501037"/>
          </a:xfrm>
          <a:prstGeom prst="rect">
            <a:avLst/>
          </a:prstGeom>
        </p:spPr>
      </p:pic>
      <p:pic>
        <p:nvPicPr>
          <p:cNvPr id="10" name="Imagen 9">
            <a:extLst>
              <a:ext uri="{FF2B5EF4-FFF2-40B4-BE49-F238E27FC236}">
                <a16:creationId xmlns:a16="http://schemas.microsoft.com/office/drawing/2014/main" id="{A23336B4-F86A-4EAA-827B-BDA622108DBC}"/>
              </a:ext>
            </a:extLst>
          </p:cNvPr>
          <p:cNvPicPr>
            <a:picLocks noChangeAspect="1"/>
          </p:cNvPicPr>
          <p:nvPr/>
        </p:nvPicPr>
        <p:blipFill>
          <a:blip r:embed="rId5"/>
          <a:stretch>
            <a:fillRect/>
          </a:stretch>
        </p:blipFill>
        <p:spPr>
          <a:xfrm>
            <a:off x="6989518" y="3802985"/>
            <a:ext cx="3496163" cy="2962688"/>
          </a:xfrm>
          <a:prstGeom prst="rect">
            <a:avLst/>
          </a:prstGeom>
        </p:spPr>
      </p:pic>
    </p:spTree>
    <p:custDataLst>
      <p:tags r:id="rId1"/>
    </p:custDataLst>
    <p:extLst>
      <p:ext uri="{BB962C8B-B14F-4D97-AF65-F5344CB8AC3E}">
        <p14:creationId xmlns:p14="http://schemas.microsoft.com/office/powerpoint/2010/main" val="27019151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CB079163-C5FB-4B91-9DD6-D6AA28068BDC}" type="slidenum">
              <a:rPr lang="es-ES" smtClean="0"/>
              <a:pPr>
                <a:defRPr/>
              </a:pPr>
              <a:t>18</a:t>
            </a:fld>
            <a:endParaRPr lang="es-ES"/>
          </a:p>
        </p:txBody>
      </p:sp>
      <p:sp>
        <p:nvSpPr>
          <p:cNvPr id="5" name="4 CuadroTexto"/>
          <p:cNvSpPr txBox="1"/>
          <p:nvPr/>
        </p:nvSpPr>
        <p:spPr>
          <a:xfrm>
            <a:off x="0" y="-27384"/>
            <a:ext cx="12191999" cy="52322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a:defRPr sz="2800" b="1">
                <a:solidFill>
                  <a:srgbClr val="0000FF"/>
                </a:solidFill>
              </a:defRPr>
            </a:lvl1pPr>
          </a:lstStyle>
          <a:p>
            <a:r>
              <a:rPr lang="es-MX" dirty="0"/>
              <a:t>FUERZAS ACTUANTES SOBRE UN CUERPO</a:t>
            </a:r>
          </a:p>
        </p:txBody>
      </p:sp>
      <p:pic>
        <p:nvPicPr>
          <p:cNvPr id="11" name="Imagen 10">
            <a:extLst>
              <a:ext uri="{FF2B5EF4-FFF2-40B4-BE49-F238E27FC236}">
                <a16:creationId xmlns:a16="http://schemas.microsoft.com/office/drawing/2014/main" id="{C7649344-6A54-4CA8-9B89-28F622866D21}"/>
              </a:ext>
            </a:extLst>
          </p:cNvPr>
          <p:cNvPicPr>
            <a:picLocks noChangeAspect="1"/>
          </p:cNvPicPr>
          <p:nvPr/>
        </p:nvPicPr>
        <p:blipFill>
          <a:blip r:embed="rId3"/>
          <a:stretch>
            <a:fillRect/>
          </a:stretch>
        </p:blipFill>
        <p:spPr>
          <a:xfrm>
            <a:off x="2221257" y="635699"/>
            <a:ext cx="8183117" cy="2238687"/>
          </a:xfrm>
          <a:prstGeom prst="rect">
            <a:avLst/>
          </a:prstGeom>
        </p:spPr>
      </p:pic>
      <p:sp>
        <p:nvSpPr>
          <p:cNvPr id="8" name="CuadroTexto 7">
            <a:extLst>
              <a:ext uri="{FF2B5EF4-FFF2-40B4-BE49-F238E27FC236}">
                <a16:creationId xmlns:a16="http://schemas.microsoft.com/office/drawing/2014/main" id="{D8124FE1-96CB-4B82-8924-5B6D5BF72335}"/>
              </a:ext>
            </a:extLst>
          </p:cNvPr>
          <p:cNvSpPr txBox="1"/>
          <p:nvPr/>
        </p:nvSpPr>
        <p:spPr>
          <a:xfrm>
            <a:off x="0" y="2905780"/>
            <a:ext cx="12192000" cy="954107"/>
          </a:xfrm>
          <a:prstGeom prst="rect">
            <a:avLst/>
          </a:prstGeom>
          <a:noFill/>
        </p:spPr>
        <p:txBody>
          <a:bodyPr wrap="square" rtlCol="0">
            <a:spAutoFit/>
          </a:bodyPr>
          <a:lstStyle/>
          <a:p>
            <a:pPr algn="ctr"/>
            <a:r>
              <a:rPr lang="es-AR" sz="2800" dirty="0"/>
              <a:t>Primero identificamos las fuerzas actuantes sobre el cuerpo que queremos estudiar, en el instante que elegimos y después recién realizamos el DCL </a:t>
            </a:r>
          </a:p>
        </p:txBody>
      </p:sp>
      <p:pic>
        <p:nvPicPr>
          <p:cNvPr id="6" name="Imagen 5">
            <a:extLst>
              <a:ext uri="{FF2B5EF4-FFF2-40B4-BE49-F238E27FC236}">
                <a16:creationId xmlns:a16="http://schemas.microsoft.com/office/drawing/2014/main" id="{A6162357-1160-48CF-9198-6A4AEBF09D71}"/>
              </a:ext>
            </a:extLst>
          </p:cNvPr>
          <p:cNvPicPr>
            <a:picLocks noChangeAspect="1"/>
          </p:cNvPicPr>
          <p:nvPr/>
        </p:nvPicPr>
        <p:blipFill>
          <a:blip r:embed="rId4"/>
          <a:stretch>
            <a:fillRect/>
          </a:stretch>
        </p:blipFill>
        <p:spPr>
          <a:xfrm>
            <a:off x="609600" y="4033811"/>
            <a:ext cx="3672408" cy="2501037"/>
          </a:xfrm>
          <a:prstGeom prst="rect">
            <a:avLst/>
          </a:prstGeom>
        </p:spPr>
      </p:pic>
      <p:pic>
        <p:nvPicPr>
          <p:cNvPr id="10" name="Imagen 9">
            <a:extLst>
              <a:ext uri="{FF2B5EF4-FFF2-40B4-BE49-F238E27FC236}">
                <a16:creationId xmlns:a16="http://schemas.microsoft.com/office/drawing/2014/main" id="{A23336B4-F86A-4EAA-827B-BDA622108DBC}"/>
              </a:ext>
            </a:extLst>
          </p:cNvPr>
          <p:cNvPicPr>
            <a:picLocks noChangeAspect="1"/>
          </p:cNvPicPr>
          <p:nvPr/>
        </p:nvPicPr>
        <p:blipFill>
          <a:blip r:embed="rId5"/>
          <a:stretch>
            <a:fillRect/>
          </a:stretch>
        </p:blipFill>
        <p:spPr>
          <a:xfrm>
            <a:off x="6989518" y="3802985"/>
            <a:ext cx="3496163" cy="2962688"/>
          </a:xfrm>
          <a:prstGeom prst="rect">
            <a:avLst/>
          </a:prstGeom>
        </p:spPr>
      </p:pic>
    </p:spTree>
    <p:custDataLst>
      <p:tags r:id="rId1"/>
    </p:custDataLst>
    <p:extLst>
      <p:ext uri="{BB962C8B-B14F-4D97-AF65-F5344CB8AC3E}">
        <p14:creationId xmlns:p14="http://schemas.microsoft.com/office/powerpoint/2010/main" val="1831995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CB079163-C5FB-4B91-9DD6-D6AA28068BDC}" type="slidenum">
              <a:rPr lang="es-ES" smtClean="0"/>
              <a:pPr>
                <a:defRPr/>
              </a:pPr>
              <a:t>19</a:t>
            </a:fld>
            <a:endParaRPr lang="es-ES"/>
          </a:p>
        </p:txBody>
      </p:sp>
      <p:sp>
        <p:nvSpPr>
          <p:cNvPr id="5" name="4 CuadroTexto"/>
          <p:cNvSpPr txBox="1"/>
          <p:nvPr/>
        </p:nvSpPr>
        <p:spPr>
          <a:xfrm>
            <a:off x="0" y="-27384"/>
            <a:ext cx="12191999" cy="52322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a:defRPr sz="2800" b="1">
                <a:solidFill>
                  <a:srgbClr val="0000FF"/>
                </a:solidFill>
              </a:defRPr>
            </a:lvl1pPr>
          </a:lstStyle>
          <a:p>
            <a:r>
              <a:rPr lang="es-MX" dirty="0"/>
              <a:t>FUERZAS ACTUANTES SOBRE UN CUERPO</a:t>
            </a:r>
          </a:p>
        </p:txBody>
      </p:sp>
      <p:pic>
        <p:nvPicPr>
          <p:cNvPr id="11" name="Imagen 10">
            <a:extLst>
              <a:ext uri="{FF2B5EF4-FFF2-40B4-BE49-F238E27FC236}">
                <a16:creationId xmlns:a16="http://schemas.microsoft.com/office/drawing/2014/main" id="{C7649344-6A54-4CA8-9B89-28F622866D21}"/>
              </a:ext>
            </a:extLst>
          </p:cNvPr>
          <p:cNvPicPr>
            <a:picLocks noChangeAspect="1"/>
          </p:cNvPicPr>
          <p:nvPr/>
        </p:nvPicPr>
        <p:blipFill>
          <a:blip r:embed="rId3"/>
          <a:stretch>
            <a:fillRect/>
          </a:stretch>
        </p:blipFill>
        <p:spPr>
          <a:xfrm>
            <a:off x="2221257" y="635699"/>
            <a:ext cx="8183117" cy="2238687"/>
          </a:xfrm>
          <a:prstGeom prst="rect">
            <a:avLst/>
          </a:prstGeom>
        </p:spPr>
      </p:pic>
      <p:sp>
        <p:nvSpPr>
          <p:cNvPr id="8" name="CuadroTexto 7">
            <a:extLst>
              <a:ext uri="{FF2B5EF4-FFF2-40B4-BE49-F238E27FC236}">
                <a16:creationId xmlns:a16="http://schemas.microsoft.com/office/drawing/2014/main" id="{D8124FE1-96CB-4B82-8924-5B6D5BF72335}"/>
              </a:ext>
            </a:extLst>
          </p:cNvPr>
          <p:cNvSpPr txBox="1"/>
          <p:nvPr/>
        </p:nvSpPr>
        <p:spPr>
          <a:xfrm>
            <a:off x="0" y="2905780"/>
            <a:ext cx="12192000" cy="523220"/>
          </a:xfrm>
          <a:prstGeom prst="rect">
            <a:avLst/>
          </a:prstGeom>
          <a:noFill/>
        </p:spPr>
        <p:txBody>
          <a:bodyPr wrap="square" rtlCol="0">
            <a:spAutoFit/>
          </a:bodyPr>
          <a:lstStyle/>
          <a:p>
            <a:pPr algn="ctr"/>
            <a:r>
              <a:rPr lang="es-AR" sz="2800" dirty="0"/>
              <a:t>A qué estado corresponde cada uno de estos diagramas, y cuál es un DCL?</a:t>
            </a:r>
          </a:p>
        </p:txBody>
      </p:sp>
      <p:pic>
        <p:nvPicPr>
          <p:cNvPr id="7" name="Imagen 6">
            <a:extLst>
              <a:ext uri="{FF2B5EF4-FFF2-40B4-BE49-F238E27FC236}">
                <a16:creationId xmlns:a16="http://schemas.microsoft.com/office/drawing/2014/main" id="{A3E0DB12-004C-47C7-96E8-806463ECEE9C}"/>
              </a:ext>
            </a:extLst>
          </p:cNvPr>
          <p:cNvPicPr>
            <a:picLocks noChangeAspect="1"/>
          </p:cNvPicPr>
          <p:nvPr/>
        </p:nvPicPr>
        <p:blipFill>
          <a:blip r:embed="rId4"/>
          <a:stretch>
            <a:fillRect/>
          </a:stretch>
        </p:blipFill>
        <p:spPr>
          <a:xfrm>
            <a:off x="479376" y="4473802"/>
            <a:ext cx="4229690" cy="1571844"/>
          </a:xfrm>
          <a:prstGeom prst="rect">
            <a:avLst/>
          </a:prstGeom>
        </p:spPr>
      </p:pic>
      <p:pic>
        <p:nvPicPr>
          <p:cNvPr id="9" name="Imagen 8">
            <a:extLst>
              <a:ext uri="{FF2B5EF4-FFF2-40B4-BE49-F238E27FC236}">
                <a16:creationId xmlns:a16="http://schemas.microsoft.com/office/drawing/2014/main" id="{1653D1CB-909B-4645-A239-3D25DA4C596C}"/>
              </a:ext>
            </a:extLst>
          </p:cNvPr>
          <p:cNvPicPr>
            <a:picLocks noChangeAspect="1"/>
          </p:cNvPicPr>
          <p:nvPr/>
        </p:nvPicPr>
        <p:blipFill>
          <a:blip r:embed="rId5"/>
          <a:stretch>
            <a:fillRect/>
          </a:stretch>
        </p:blipFill>
        <p:spPr>
          <a:xfrm>
            <a:off x="7482936" y="3928676"/>
            <a:ext cx="3400050" cy="2686802"/>
          </a:xfrm>
          <a:prstGeom prst="rect">
            <a:avLst/>
          </a:prstGeom>
        </p:spPr>
      </p:pic>
    </p:spTree>
    <p:custDataLst>
      <p:tags r:id="rId1"/>
    </p:custDataLst>
    <p:extLst>
      <p:ext uri="{BB962C8B-B14F-4D97-AF65-F5344CB8AC3E}">
        <p14:creationId xmlns:p14="http://schemas.microsoft.com/office/powerpoint/2010/main" val="839352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16A11B9-01B9-4FA4-8D57-0635E0477E9E}"/>
              </a:ext>
            </a:extLst>
          </p:cNvPr>
          <p:cNvSpPr>
            <a:spLocks noGrp="1"/>
          </p:cNvSpPr>
          <p:nvPr>
            <p:ph type="dt" sz="half" idx="10"/>
          </p:nvPr>
        </p:nvSpPr>
        <p:spPr/>
        <p:txBody>
          <a:bodyPr/>
          <a:lstStyle/>
          <a:p>
            <a:pPr>
              <a:defRPr/>
            </a:pPr>
            <a:endParaRPr lang="es-ES"/>
          </a:p>
        </p:txBody>
      </p:sp>
      <p:sp>
        <p:nvSpPr>
          <p:cNvPr id="3" name="Marcador de pie de página 2">
            <a:extLst>
              <a:ext uri="{FF2B5EF4-FFF2-40B4-BE49-F238E27FC236}">
                <a16:creationId xmlns:a16="http://schemas.microsoft.com/office/drawing/2014/main" id="{C967AF15-2088-48FA-BBFB-3941B1B09238}"/>
              </a:ext>
            </a:extLst>
          </p:cNvPr>
          <p:cNvSpPr>
            <a:spLocks noGrp="1"/>
          </p:cNvSpPr>
          <p:nvPr>
            <p:ph type="ftr" sz="quarter" idx="11"/>
          </p:nvPr>
        </p:nvSpPr>
        <p:spPr/>
        <p:txBody>
          <a:bodyPr/>
          <a:lstStyle/>
          <a:p>
            <a:pPr>
              <a:defRPr/>
            </a:pPr>
            <a:endParaRPr lang="es-ES"/>
          </a:p>
        </p:txBody>
      </p:sp>
      <p:sp>
        <p:nvSpPr>
          <p:cNvPr id="4" name="Marcador de número de diapositiva 3">
            <a:extLst>
              <a:ext uri="{FF2B5EF4-FFF2-40B4-BE49-F238E27FC236}">
                <a16:creationId xmlns:a16="http://schemas.microsoft.com/office/drawing/2014/main" id="{C9C67CB9-C284-4827-BE7E-B968A923BE93}"/>
              </a:ext>
            </a:extLst>
          </p:cNvPr>
          <p:cNvSpPr>
            <a:spLocks noGrp="1"/>
          </p:cNvSpPr>
          <p:nvPr>
            <p:ph type="sldNum" sz="quarter" idx="12"/>
          </p:nvPr>
        </p:nvSpPr>
        <p:spPr/>
        <p:txBody>
          <a:bodyPr/>
          <a:lstStyle/>
          <a:p>
            <a:pPr>
              <a:defRPr/>
            </a:pPr>
            <a:fld id="{CB079163-C5FB-4B91-9DD6-D6AA28068BDC}" type="slidenum">
              <a:rPr lang="es-ES" smtClean="0"/>
              <a:pPr>
                <a:defRPr/>
              </a:pPr>
              <a:t>2</a:t>
            </a:fld>
            <a:endParaRPr lang="es-ES"/>
          </a:p>
        </p:txBody>
      </p:sp>
      <p:sp>
        <p:nvSpPr>
          <p:cNvPr id="5" name="Rectangle 4">
            <a:extLst>
              <a:ext uri="{FF2B5EF4-FFF2-40B4-BE49-F238E27FC236}">
                <a16:creationId xmlns:a16="http://schemas.microsoft.com/office/drawing/2014/main" id="{3DF1364A-0AA1-4C37-86B9-9396137C7274}"/>
              </a:ext>
            </a:extLst>
          </p:cNvPr>
          <p:cNvSpPr>
            <a:spLocks noChangeArrowheads="1"/>
          </p:cNvSpPr>
          <p:nvPr/>
        </p:nvSpPr>
        <p:spPr bwMode="auto">
          <a:xfrm>
            <a:off x="1103" y="-8308"/>
            <a:ext cx="12192000" cy="523875"/>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p>
            <a:pPr algn="ctr">
              <a:defRPr/>
            </a:pPr>
            <a:r>
              <a:rPr lang="en-US" sz="2800" b="1" dirty="0">
                <a:solidFill>
                  <a:srgbClr val="0000FF"/>
                </a:solidFill>
              </a:rPr>
              <a:t>MODELOS IDEALIZADOS. LA PARTÍCULA  </a:t>
            </a:r>
            <a:endParaRPr lang="es-ES" sz="2800" b="1" dirty="0">
              <a:solidFill>
                <a:srgbClr val="0000FF"/>
              </a:solidFill>
            </a:endParaRPr>
          </a:p>
        </p:txBody>
      </p:sp>
      <p:sp>
        <p:nvSpPr>
          <p:cNvPr id="6" name="6 CuadroTexto">
            <a:extLst>
              <a:ext uri="{FF2B5EF4-FFF2-40B4-BE49-F238E27FC236}">
                <a16:creationId xmlns:a16="http://schemas.microsoft.com/office/drawing/2014/main" id="{0DDB79C3-F720-4C40-8EAB-2E2B9E8568B3}"/>
              </a:ext>
            </a:extLst>
          </p:cNvPr>
          <p:cNvSpPr txBox="1"/>
          <p:nvPr/>
        </p:nvSpPr>
        <p:spPr>
          <a:xfrm>
            <a:off x="364468" y="696462"/>
            <a:ext cx="11463064" cy="138499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defRPr/>
            </a:pPr>
            <a:r>
              <a:rPr lang="es-AR" sz="2800" b="1" dirty="0"/>
              <a:t>Una partícula u objeto puntual </a:t>
            </a:r>
            <a:r>
              <a:rPr lang="es-AR" sz="2800" dirty="0"/>
              <a:t>es una </a:t>
            </a:r>
            <a:r>
              <a:rPr lang="es-AR" sz="2800" i="1" dirty="0"/>
              <a:t>simplificación de la realidad, </a:t>
            </a:r>
            <a:r>
              <a:rPr lang="es-AR" sz="2800" dirty="0"/>
              <a:t>en la cual se representa el objeto a estudiar como un punto en el que se supone concentrada toda su masa (centro de masa). </a:t>
            </a:r>
            <a:endParaRPr lang="es-MX" sz="2800" dirty="0">
              <a:sym typeface="Symbol"/>
            </a:endParaRPr>
          </a:p>
        </p:txBody>
      </p:sp>
      <p:sp>
        <p:nvSpPr>
          <p:cNvPr id="7" name="7 Rectángulo">
            <a:extLst>
              <a:ext uri="{FF2B5EF4-FFF2-40B4-BE49-F238E27FC236}">
                <a16:creationId xmlns:a16="http://schemas.microsoft.com/office/drawing/2014/main" id="{EC43CEBD-8844-4C41-A20D-0E81922CA8B2}"/>
              </a:ext>
            </a:extLst>
          </p:cNvPr>
          <p:cNvSpPr/>
          <p:nvPr/>
        </p:nvSpPr>
        <p:spPr>
          <a:xfrm>
            <a:off x="1991544" y="3789784"/>
            <a:ext cx="3024336" cy="15841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cxnSp>
        <p:nvCxnSpPr>
          <p:cNvPr id="8" name="8 Conector recto">
            <a:extLst>
              <a:ext uri="{FF2B5EF4-FFF2-40B4-BE49-F238E27FC236}">
                <a16:creationId xmlns:a16="http://schemas.microsoft.com/office/drawing/2014/main" id="{F60B1333-367D-410B-B78E-E4BD9A3146EB}"/>
              </a:ext>
            </a:extLst>
          </p:cNvPr>
          <p:cNvCxnSpPr/>
          <p:nvPr/>
        </p:nvCxnSpPr>
        <p:spPr>
          <a:xfrm>
            <a:off x="1055440" y="5373216"/>
            <a:ext cx="5904656" cy="0"/>
          </a:xfrm>
          <a:prstGeom prst="line">
            <a:avLst/>
          </a:prstGeom>
          <a:ln/>
        </p:spPr>
        <p:style>
          <a:lnRef idx="3">
            <a:schemeClr val="dk1"/>
          </a:lnRef>
          <a:fillRef idx="0">
            <a:schemeClr val="dk1"/>
          </a:fillRef>
          <a:effectRef idx="2">
            <a:schemeClr val="dk1"/>
          </a:effectRef>
          <a:fontRef idx="minor">
            <a:schemeClr val="tx1"/>
          </a:fontRef>
        </p:style>
      </p:cxnSp>
      <p:sp>
        <p:nvSpPr>
          <p:cNvPr id="15" name="Elipse 14">
            <a:extLst>
              <a:ext uri="{FF2B5EF4-FFF2-40B4-BE49-F238E27FC236}">
                <a16:creationId xmlns:a16="http://schemas.microsoft.com/office/drawing/2014/main" id="{C394E217-A1D6-4568-B942-62CCBE91CDD0}"/>
              </a:ext>
            </a:extLst>
          </p:cNvPr>
          <p:cNvSpPr/>
          <p:nvPr/>
        </p:nvSpPr>
        <p:spPr>
          <a:xfrm>
            <a:off x="10125607" y="4319844"/>
            <a:ext cx="144000" cy="144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AR"/>
          </a:p>
        </p:txBody>
      </p:sp>
      <p:sp>
        <p:nvSpPr>
          <p:cNvPr id="18" name="Flecha: a la derecha 17">
            <a:extLst>
              <a:ext uri="{FF2B5EF4-FFF2-40B4-BE49-F238E27FC236}">
                <a16:creationId xmlns:a16="http://schemas.microsoft.com/office/drawing/2014/main" id="{3F1540D9-F00D-496F-9BBF-146150CAC0CE}"/>
              </a:ext>
            </a:extLst>
          </p:cNvPr>
          <p:cNvSpPr/>
          <p:nvPr/>
        </p:nvSpPr>
        <p:spPr>
          <a:xfrm>
            <a:off x="6276028" y="3991184"/>
            <a:ext cx="1944216" cy="945352"/>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1" name="CuadroTexto 10">
            <a:extLst>
              <a:ext uri="{FF2B5EF4-FFF2-40B4-BE49-F238E27FC236}">
                <a16:creationId xmlns:a16="http://schemas.microsoft.com/office/drawing/2014/main" id="{1F75E9D3-D51B-4148-8BBE-73968AF0B90C}"/>
              </a:ext>
            </a:extLst>
          </p:cNvPr>
          <p:cNvSpPr txBox="1"/>
          <p:nvPr/>
        </p:nvSpPr>
        <p:spPr>
          <a:xfrm>
            <a:off x="4114935" y="4369889"/>
            <a:ext cx="1248702" cy="523220"/>
          </a:xfrm>
          <a:prstGeom prst="rect">
            <a:avLst/>
          </a:prstGeom>
          <a:noFill/>
        </p:spPr>
        <p:txBody>
          <a:bodyPr wrap="square" rtlCol="0">
            <a:spAutoFit/>
          </a:bodyPr>
          <a:lstStyle/>
          <a:p>
            <a:r>
              <a:rPr lang="es-AR" sz="2800" i="1" dirty="0"/>
              <a:t>m</a:t>
            </a:r>
          </a:p>
        </p:txBody>
      </p:sp>
      <p:sp>
        <p:nvSpPr>
          <p:cNvPr id="21" name="CuadroTexto 20">
            <a:extLst>
              <a:ext uri="{FF2B5EF4-FFF2-40B4-BE49-F238E27FC236}">
                <a16:creationId xmlns:a16="http://schemas.microsoft.com/office/drawing/2014/main" id="{4A3005E5-0108-49A7-808D-B8446A9295F0}"/>
              </a:ext>
            </a:extLst>
          </p:cNvPr>
          <p:cNvSpPr txBox="1"/>
          <p:nvPr/>
        </p:nvSpPr>
        <p:spPr>
          <a:xfrm>
            <a:off x="10402523" y="4339318"/>
            <a:ext cx="1248702" cy="523220"/>
          </a:xfrm>
          <a:prstGeom prst="rect">
            <a:avLst/>
          </a:prstGeom>
          <a:noFill/>
        </p:spPr>
        <p:txBody>
          <a:bodyPr wrap="square" rtlCol="0">
            <a:spAutoFit/>
          </a:bodyPr>
          <a:lstStyle/>
          <a:p>
            <a:r>
              <a:rPr lang="es-AR" sz="2800" i="1" dirty="0"/>
              <a:t>m</a:t>
            </a:r>
          </a:p>
        </p:txBody>
      </p:sp>
    </p:spTree>
    <p:custDataLst>
      <p:tags r:id="rId1"/>
    </p:custDataLst>
    <p:extLst>
      <p:ext uri="{BB962C8B-B14F-4D97-AF65-F5344CB8AC3E}">
        <p14:creationId xmlns:p14="http://schemas.microsoft.com/office/powerpoint/2010/main" val="2187062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animBg="1"/>
      <p:bldP spid="2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pPr>
              <a:defRPr/>
            </a:pPr>
            <a:endParaRPr lang="es-ES"/>
          </a:p>
        </p:txBody>
      </p:sp>
      <p:sp>
        <p:nvSpPr>
          <p:cNvPr id="3" name="Marcador de pie de página 2"/>
          <p:cNvSpPr>
            <a:spLocks noGrp="1"/>
          </p:cNvSpPr>
          <p:nvPr>
            <p:ph type="ftr" sz="quarter" idx="11"/>
          </p:nvPr>
        </p:nvSpPr>
        <p:spPr/>
        <p:txBody>
          <a:bodyPr/>
          <a:lstStyle/>
          <a:p>
            <a:pPr>
              <a:defRPr/>
            </a:pPr>
            <a:endParaRPr lang="es-ES"/>
          </a:p>
        </p:txBody>
      </p:sp>
      <p:sp>
        <p:nvSpPr>
          <p:cNvPr id="4" name="Marcador de número de diapositiva 3"/>
          <p:cNvSpPr>
            <a:spLocks noGrp="1"/>
          </p:cNvSpPr>
          <p:nvPr>
            <p:ph type="sldNum" sz="quarter" idx="12"/>
          </p:nvPr>
        </p:nvSpPr>
        <p:spPr/>
        <p:txBody>
          <a:bodyPr/>
          <a:lstStyle/>
          <a:p>
            <a:pPr>
              <a:defRPr/>
            </a:pPr>
            <a:fld id="{CB079163-C5FB-4B91-9DD6-D6AA28068BDC}" type="slidenum">
              <a:rPr lang="es-ES" smtClean="0"/>
              <a:pPr>
                <a:defRPr/>
              </a:pPr>
              <a:t>20</a:t>
            </a:fld>
            <a:endParaRPr lang="es-ES"/>
          </a:p>
        </p:txBody>
      </p:sp>
      <p:sp>
        <p:nvSpPr>
          <p:cNvPr id="5" name="4 CuadroTexto"/>
          <p:cNvSpPr txBox="1"/>
          <p:nvPr/>
        </p:nvSpPr>
        <p:spPr>
          <a:xfrm>
            <a:off x="0" y="-27384"/>
            <a:ext cx="12192000" cy="52322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a:defRPr sz="2800" b="1">
                <a:solidFill>
                  <a:srgbClr val="0000FF"/>
                </a:solidFill>
              </a:defRPr>
            </a:lvl1pPr>
          </a:lstStyle>
          <a:p>
            <a:r>
              <a:rPr lang="es-MX" dirty="0"/>
              <a:t>DIAGRAMAS DE CUERPO LIBRE</a:t>
            </a:r>
            <a:endParaRPr lang="es-AR" dirty="0"/>
          </a:p>
        </p:txBody>
      </p:sp>
      <p:sp>
        <p:nvSpPr>
          <p:cNvPr id="6" name="5 CuadroTexto"/>
          <p:cNvSpPr txBox="1"/>
          <p:nvPr/>
        </p:nvSpPr>
        <p:spPr>
          <a:xfrm>
            <a:off x="0" y="1340768"/>
            <a:ext cx="12192000" cy="138499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s-MX" sz="2800" dirty="0"/>
              <a:t>Cómo su nombre lo indica: se analiza el </a:t>
            </a:r>
            <a:r>
              <a:rPr lang="es-MX" sz="2800" b="1" dirty="0"/>
              <a:t>cuerpo libre de su entorno</a:t>
            </a:r>
            <a:r>
              <a:rPr lang="es-MX" sz="2800" dirty="0"/>
              <a:t>, es una representación gráfica de todas las fuerzas que concurren en un mismo punto, donde se supone concentrada toda la masa.</a:t>
            </a:r>
            <a:endParaRPr lang="es-AR" sz="2800" dirty="0"/>
          </a:p>
        </p:txBody>
      </p:sp>
      <p:sp>
        <p:nvSpPr>
          <p:cNvPr id="7" name="6 CuadroTexto"/>
          <p:cNvSpPr txBox="1"/>
          <p:nvPr/>
        </p:nvSpPr>
        <p:spPr>
          <a:xfrm>
            <a:off x="0" y="3068960"/>
            <a:ext cx="12192000" cy="95410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es-MX" sz="2800" dirty="0"/>
              <a:t>Es un modelo gráfico, una representación que nos permite analizar fuerzas actuantes y estados de movimiento.</a:t>
            </a:r>
            <a:endParaRPr lang="es-AR" sz="2800" dirty="0"/>
          </a:p>
        </p:txBody>
      </p:sp>
      <p:sp>
        <p:nvSpPr>
          <p:cNvPr id="8" name="7 CuadroTexto"/>
          <p:cNvSpPr txBox="1"/>
          <p:nvPr/>
        </p:nvSpPr>
        <p:spPr>
          <a:xfrm>
            <a:off x="0" y="4470867"/>
            <a:ext cx="12192000" cy="95410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s-MX" sz="2800" dirty="0"/>
              <a:t>Se aísla el cuerpo de su entorno representando todas las interacciones (fuerzas) del entorno sobre el cuerpo.</a:t>
            </a:r>
            <a:endParaRPr lang="es-AR" sz="2800" dirty="0"/>
          </a:p>
        </p:txBody>
      </p:sp>
    </p:spTree>
    <p:custDataLst>
      <p:tags r:id="rId1"/>
    </p:custDataLst>
    <p:extLst>
      <p:ext uri="{BB962C8B-B14F-4D97-AF65-F5344CB8AC3E}">
        <p14:creationId xmlns:p14="http://schemas.microsoft.com/office/powerpoint/2010/main" val="1186817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CB079163-C5FB-4B91-9DD6-D6AA28068BDC}" type="slidenum">
              <a:rPr lang="es-ES" smtClean="0"/>
              <a:pPr>
                <a:defRPr/>
              </a:pPr>
              <a:t>21</a:t>
            </a:fld>
            <a:endParaRPr lang="es-ES"/>
          </a:p>
        </p:txBody>
      </p:sp>
      <p:sp>
        <p:nvSpPr>
          <p:cNvPr id="5" name="4 CuadroTexto"/>
          <p:cNvSpPr txBox="1"/>
          <p:nvPr/>
        </p:nvSpPr>
        <p:spPr>
          <a:xfrm>
            <a:off x="0" y="1116027"/>
            <a:ext cx="12192000" cy="440120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s-MX" sz="2800" dirty="0"/>
              <a:t>Qué debemos tener en cuenta para realizar el diagrama de cuerpo libre (DCL)</a:t>
            </a:r>
            <a:r>
              <a:rPr lang="es-AR" sz="2800" dirty="0"/>
              <a:t>:</a:t>
            </a:r>
          </a:p>
          <a:p>
            <a:pPr algn="just"/>
            <a:endParaRPr lang="es-AR" sz="2800" dirty="0"/>
          </a:p>
          <a:p>
            <a:pPr algn="just"/>
            <a:r>
              <a:rPr lang="es-MX" sz="2800" dirty="0"/>
              <a:t>1) Elegir el cuerpo que queremos analizar</a:t>
            </a:r>
          </a:p>
          <a:p>
            <a:pPr algn="just"/>
            <a:endParaRPr lang="es-AR" sz="2800" dirty="0"/>
          </a:p>
          <a:p>
            <a:pPr algn="just"/>
            <a:r>
              <a:rPr lang="es-MX" sz="2800" dirty="0"/>
              <a:t>2) Identificar todas las fuerzas que actúan </a:t>
            </a:r>
            <a:r>
              <a:rPr lang="es-MX" sz="2800" b="1" dirty="0"/>
              <a:t>sobre </a:t>
            </a:r>
            <a:r>
              <a:rPr lang="es-MX" sz="2800" dirty="0"/>
              <a:t>el cuerpo analizado </a:t>
            </a:r>
          </a:p>
          <a:p>
            <a:pPr algn="just"/>
            <a:endParaRPr lang="es-MX" sz="2800" dirty="0"/>
          </a:p>
          <a:p>
            <a:pPr algn="just"/>
            <a:r>
              <a:rPr lang="es-MX" sz="2800" dirty="0"/>
              <a:t>3) Dibujar un sistema de ejes cartesianos</a:t>
            </a:r>
          </a:p>
          <a:p>
            <a:pPr algn="just"/>
            <a:endParaRPr lang="es-MX" sz="2800" dirty="0"/>
          </a:p>
          <a:p>
            <a:pPr algn="just"/>
            <a:r>
              <a:rPr lang="es-MX" sz="2800" dirty="0"/>
              <a:t>4) Representar todas las fuerzas externas identificadas en el centro de coordenadas  </a:t>
            </a:r>
          </a:p>
          <a:p>
            <a:pPr algn="just"/>
            <a:endParaRPr lang="es-MX" sz="2800" dirty="0"/>
          </a:p>
        </p:txBody>
      </p:sp>
      <p:sp>
        <p:nvSpPr>
          <p:cNvPr id="6" name="6 CuadroTexto"/>
          <p:cNvSpPr txBox="1"/>
          <p:nvPr/>
        </p:nvSpPr>
        <p:spPr>
          <a:xfrm>
            <a:off x="-5110" y="-27384"/>
            <a:ext cx="12191999" cy="52322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a:defRPr sz="2800" b="1">
                <a:solidFill>
                  <a:srgbClr val="0000FF"/>
                </a:solidFill>
              </a:defRPr>
            </a:lvl1pPr>
          </a:lstStyle>
          <a:p>
            <a:r>
              <a:rPr lang="es-MX" dirty="0"/>
              <a:t>EL PASO A PASO PARA REALIZAR DIAGRAMAS DE CUERPO LIBRE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6744FBD-116F-4FC3-9D1E-351DA786BFF2}"/>
              </a:ext>
            </a:extLst>
          </p:cNvPr>
          <p:cNvSpPr>
            <a:spLocks noGrp="1"/>
          </p:cNvSpPr>
          <p:nvPr>
            <p:ph type="dt" sz="half" idx="10"/>
          </p:nvPr>
        </p:nvSpPr>
        <p:spPr/>
        <p:txBody>
          <a:bodyPr/>
          <a:lstStyle/>
          <a:p>
            <a:pPr>
              <a:defRPr/>
            </a:pPr>
            <a:endParaRPr lang="es-ES"/>
          </a:p>
        </p:txBody>
      </p:sp>
      <p:sp>
        <p:nvSpPr>
          <p:cNvPr id="3" name="Marcador de pie de página 2">
            <a:extLst>
              <a:ext uri="{FF2B5EF4-FFF2-40B4-BE49-F238E27FC236}">
                <a16:creationId xmlns:a16="http://schemas.microsoft.com/office/drawing/2014/main" id="{655B33B6-32CB-48C3-A72E-BEB97D6839ED}"/>
              </a:ext>
            </a:extLst>
          </p:cNvPr>
          <p:cNvSpPr>
            <a:spLocks noGrp="1"/>
          </p:cNvSpPr>
          <p:nvPr>
            <p:ph type="ftr" sz="quarter" idx="11"/>
          </p:nvPr>
        </p:nvSpPr>
        <p:spPr/>
        <p:txBody>
          <a:bodyPr/>
          <a:lstStyle/>
          <a:p>
            <a:pPr>
              <a:defRPr/>
            </a:pPr>
            <a:endParaRPr lang="es-ES"/>
          </a:p>
        </p:txBody>
      </p:sp>
      <p:sp>
        <p:nvSpPr>
          <p:cNvPr id="4" name="Marcador de número de diapositiva 3">
            <a:extLst>
              <a:ext uri="{FF2B5EF4-FFF2-40B4-BE49-F238E27FC236}">
                <a16:creationId xmlns:a16="http://schemas.microsoft.com/office/drawing/2014/main" id="{AD77C315-25A7-4353-93D7-8D79CCC89467}"/>
              </a:ext>
            </a:extLst>
          </p:cNvPr>
          <p:cNvSpPr>
            <a:spLocks noGrp="1"/>
          </p:cNvSpPr>
          <p:nvPr>
            <p:ph type="sldNum" sz="quarter" idx="12"/>
          </p:nvPr>
        </p:nvSpPr>
        <p:spPr/>
        <p:txBody>
          <a:bodyPr/>
          <a:lstStyle/>
          <a:p>
            <a:pPr>
              <a:defRPr/>
            </a:pPr>
            <a:fld id="{CB079163-C5FB-4B91-9DD6-D6AA28068BDC}" type="slidenum">
              <a:rPr lang="es-ES" smtClean="0"/>
              <a:pPr>
                <a:defRPr/>
              </a:pPr>
              <a:t>22</a:t>
            </a:fld>
            <a:endParaRPr lang="es-ES"/>
          </a:p>
        </p:txBody>
      </p:sp>
      <p:sp>
        <p:nvSpPr>
          <p:cNvPr id="19" name="5 CuadroTexto">
            <a:extLst>
              <a:ext uri="{FF2B5EF4-FFF2-40B4-BE49-F238E27FC236}">
                <a16:creationId xmlns:a16="http://schemas.microsoft.com/office/drawing/2014/main" id="{3F64709C-2686-4D3B-A2F7-CB598CF5968B}"/>
              </a:ext>
            </a:extLst>
          </p:cNvPr>
          <p:cNvSpPr txBox="1"/>
          <p:nvPr/>
        </p:nvSpPr>
        <p:spPr>
          <a:xfrm>
            <a:off x="0" y="-9344"/>
            <a:ext cx="12192000" cy="120032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s-MX" sz="2400" dirty="0"/>
              <a:t>Ejemplo 3. Se sujeta un carga de masa 110 kg mediante un sistema de dos poleas como se observa en la figura. Determinar las fuerzas que se deben ejercer en cada lado para mantener la carga suspendida en reposo antes de que esta se apoye sobre la carrocería del camión. </a:t>
            </a:r>
            <a:endParaRPr lang="es-AR" sz="2400" dirty="0"/>
          </a:p>
        </p:txBody>
      </p:sp>
      <p:pic>
        <p:nvPicPr>
          <p:cNvPr id="34" name="Imagen 33">
            <a:extLst>
              <a:ext uri="{FF2B5EF4-FFF2-40B4-BE49-F238E27FC236}">
                <a16:creationId xmlns:a16="http://schemas.microsoft.com/office/drawing/2014/main" id="{05354542-BD9F-4EEC-9661-6B91304B4D08}"/>
              </a:ext>
            </a:extLst>
          </p:cNvPr>
          <p:cNvPicPr>
            <a:picLocks noChangeAspect="1"/>
          </p:cNvPicPr>
          <p:nvPr/>
        </p:nvPicPr>
        <p:blipFill>
          <a:blip r:embed="rId2"/>
          <a:stretch>
            <a:fillRect/>
          </a:stretch>
        </p:blipFill>
        <p:spPr>
          <a:xfrm>
            <a:off x="2999656" y="1611469"/>
            <a:ext cx="5990456" cy="4771025"/>
          </a:xfrm>
          <a:prstGeom prst="rect">
            <a:avLst/>
          </a:prstGeom>
        </p:spPr>
      </p:pic>
    </p:spTree>
    <p:extLst>
      <p:ext uri="{BB962C8B-B14F-4D97-AF65-F5344CB8AC3E}">
        <p14:creationId xmlns:p14="http://schemas.microsoft.com/office/powerpoint/2010/main" val="244888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6744FBD-116F-4FC3-9D1E-351DA786BFF2}"/>
              </a:ext>
            </a:extLst>
          </p:cNvPr>
          <p:cNvSpPr>
            <a:spLocks noGrp="1"/>
          </p:cNvSpPr>
          <p:nvPr>
            <p:ph type="dt" sz="half" idx="10"/>
          </p:nvPr>
        </p:nvSpPr>
        <p:spPr/>
        <p:txBody>
          <a:bodyPr/>
          <a:lstStyle/>
          <a:p>
            <a:pPr>
              <a:defRPr/>
            </a:pPr>
            <a:endParaRPr lang="es-ES"/>
          </a:p>
        </p:txBody>
      </p:sp>
      <p:sp>
        <p:nvSpPr>
          <p:cNvPr id="4" name="Marcador de número de diapositiva 3">
            <a:extLst>
              <a:ext uri="{FF2B5EF4-FFF2-40B4-BE49-F238E27FC236}">
                <a16:creationId xmlns:a16="http://schemas.microsoft.com/office/drawing/2014/main" id="{AD77C315-25A7-4353-93D7-8D79CCC89467}"/>
              </a:ext>
            </a:extLst>
          </p:cNvPr>
          <p:cNvSpPr>
            <a:spLocks noGrp="1"/>
          </p:cNvSpPr>
          <p:nvPr>
            <p:ph type="sldNum" sz="quarter" idx="12"/>
          </p:nvPr>
        </p:nvSpPr>
        <p:spPr/>
        <p:txBody>
          <a:bodyPr/>
          <a:lstStyle/>
          <a:p>
            <a:pPr>
              <a:defRPr/>
            </a:pPr>
            <a:fld id="{CB079163-C5FB-4B91-9DD6-D6AA28068BDC}" type="slidenum">
              <a:rPr lang="es-ES" smtClean="0"/>
              <a:pPr>
                <a:defRPr/>
              </a:pPr>
              <a:t>23</a:t>
            </a:fld>
            <a:endParaRPr lang="es-ES"/>
          </a:p>
        </p:txBody>
      </p:sp>
      <p:pic>
        <p:nvPicPr>
          <p:cNvPr id="34" name="Imagen 33">
            <a:extLst>
              <a:ext uri="{FF2B5EF4-FFF2-40B4-BE49-F238E27FC236}">
                <a16:creationId xmlns:a16="http://schemas.microsoft.com/office/drawing/2014/main" id="{05354542-BD9F-4EEC-9661-6B91304B4D08}"/>
              </a:ext>
            </a:extLst>
          </p:cNvPr>
          <p:cNvPicPr>
            <a:picLocks noChangeAspect="1"/>
          </p:cNvPicPr>
          <p:nvPr/>
        </p:nvPicPr>
        <p:blipFill>
          <a:blip r:embed="rId3"/>
          <a:stretch>
            <a:fillRect/>
          </a:stretch>
        </p:blipFill>
        <p:spPr>
          <a:xfrm>
            <a:off x="609600" y="1538295"/>
            <a:ext cx="5990456" cy="4771025"/>
          </a:xfrm>
          <a:prstGeom prst="rect">
            <a:avLst/>
          </a:prstGeom>
        </p:spPr>
      </p:pic>
      <p:sp>
        <p:nvSpPr>
          <p:cNvPr id="6" name="CuadroTexto 5">
            <a:extLst>
              <a:ext uri="{FF2B5EF4-FFF2-40B4-BE49-F238E27FC236}">
                <a16:creationId xmlns:a16="http://schemas.microsoft.com/office/drawing/2014/main" id="{FA86E546-CEA5-4E03-9C25-A66A7431B5E4}"/>
              </a:ext>
            </a:extLst>
          </p:cNvPr>
          <p:cNvSpPr txBox="1"/>
          <p:nvPr/>
        </p:nvSpPr>
        <p:spPr>
          <a:xfrm>
            <a:off x="6864923" y="522218"/>
            <a:ext cx="5317151" cy="476250"/>
          </a:xfrm>
          <a:prstGeom prst="rect">
            <a:avLst/>
          </a:prstGeom>
          <a:noFill/>
        </p:spPr>
        <p:txBody>
          <a:bodyPr wrap="square" rtlCol="0">
            <a:spAutoFit/>
          </a:bodyPr>
          <a:lstStyle/>
          <a:p>
            <a:r>
              <a:rPr lang="es-AR" sz="2400" dirty="0"/>
              <a:t>1) Elegir el cuerpo que queremos analizar </a:t>
            </a:r>
          </a:p>
        </p:txBody>
      </p:sp>
      <p:sp>
        <p:nvSpPr>
          <p:cNvPr id="9" name="Forma libre: forma 8">
            <a:extLst>
              <a:ext uri="{FF2B5EF4-FFF2-40B4-BE49-F238E27FC236}">
                <a16:creationId xmlns:a16="http://schemas.microsoft.com/office/drawing/2014/main" id="{DCF7D276-FF2B-47F0-A5D5-F80943BDEAD1}"/>
              </a:ext>
            </a:extLst>
          </p:cNvPr>
          <p:cNvSpPr/>
          <p:nvPr/>
        </p:nvSpPr>
        <p:spPr>
          <a:xfrm>
            <a:off x="2463298" y="4660325"/>
            <a:ext cx="1646426" cy="1223889"/>
          </a:xfrm>
          <a:custGeom>
            <a:avLst/>
            <a:gdLst>
              <a:gd name="connsiteX0" fmla="*/ 1139483 w 1646426"/>
              <a:gd name="connsiteY0" fmla="*/ 239150 h 1223889"/>
              <a:gd name="connsiteX1" fmla="*/ 1125415 w 1646426"/>
              <a:gd name="connsiteY1" fmla="*/ 168812 h 1223889"/>
              <a:gd name="connsiteX2" fmla="*/ 1055077 w 1646426"/>
              <a:gd name="connsiteY2" fmla="*/ 126609 h 1223889"/>
              <a:gd name="connsiteX3" fmla="*/ 928468 w 1646426"/>
              <a:gd name="connsiteY3" fmla="*/ 98473 h 1223889"/>
              <a:gd name="connsiteX4" fmla="*/ 872197 w 1646426"/>
              <a:gd name="connsiteY4" fmla="*/ 84406 h 1223889"/>
              <a:gd name="connsiteX5" fmla="*/ 576775 w 1646426"/>
              <a:gd name="connsiteY5" fmla="*/ 112541 h 1223889"/>
              <a:gd name="connsiteX6" fmla="*/ 464234 w 1646426"/>
              <a:gd name="connsiteY6" fmla="*/ 140676 h 1223889"/>
              <a:gd name="connsiteX7" fmla="*/ 407963 w 1646426"/>
              <a:gd name="connsiteY7" fmla="*/ 154744 h 1223889"/>
              <a:gd name="connsiteX8" fmla="*/ 309489 w 1646426"/>
              <a:gd name="connsiteY8" fmla="*/ 196947 h 1223889"/>
              <a:gd name="connsiteX9" fmla="*/ 281354 w 1646426"/>
              <a:gd name="connsiteY9" fmla="*/ 225083 h 1223889"/>
              <a:gd name="connsiteX10" fmla="*/ 154744 w 1646426"/>
              <a:gd name="connsiteY10" fmla="*/ 295421 h 1223889"/>
              <a:gd name="connsiteX11" fmla="*/ 84406 w 1646426"/>
              <a:gd name="connsiteY11" fmla="*/ 379827 h 1223889"/>
              <a:gd name="connsiteX12" fmla="*/ 42203 w 1646426"/>
              <a:gd name="connsiteY12" fmla="*/ 450166 h 1223889"/>
              <a:gd name="connsiteX13" fmla="*/ 14068 w 1646426"/>
              <a:gd name="connsiteY13" fmla="*/ 534572 h 1223889"/>
              <a:gd name="connsiteX14" fmla="*/ 0 w 1646426"/>
              <a:gd name="connsiteY14" fmla="*/ 576775 h 1223889"/>
              <a:gd name="connsiteX15" fmla="*/ 14068 w 1646426"/>
              <a:gd name="connsiteY15" fmla="*/ 886264 h 1223889"/>
              <a:gd name="connsiteX16" fmla="*/ 28135 w 1646426"/>
              <a:gd name="connsiteY16" fmla="*/ 928467 h 1223889"/>
              <a:gd name="connsiteX17" fmla="*/ 98474 w 1646426"/>
              <a:gd name="connsiteY17" fmla="*/ 984738 h 1223889"/>
              <a:gd name="connsiteX18" fmla="*/ 211015 w 1646426"/>
              <a:gd name="connsiteY18" fmla="*/ 1055076 h 1223889"/>
              <a:gd name="connsiteX19" fmla="*/ 253218 w 1646426"/>
              <a:gd name="connsiteY19" fmla="*/ 1083212 h 1223889"/>
              <a:gd name="connsiteX20" fmla="*/ 309489 w 1646426"/>
              <a:gd name="connsiteY20" fmla="*/ 1111347 h 1223889"/>
              <a:gd name="connsiteX21" fmla="*/ 351692 w 1646426"/>
              <a:gd name="connsiteY21" fmla="*/ 1139483 h 1223889"/>
              <a:gd name="connsiteX22" fmla="*/ 478301 w 1646426"/>
              <a:gd name="connsiteY22" fmla="*/ 1181686 h 1223889"/>
              <a:gd name="connsiteX23" fmla="*/ 534572 w 1646426"/>
              <a:gd name="connsiteY23" fmla="*/ 1209821 h 1223889"/>
              <a:gd name="connsiteX24" fmla="*/ 618978 w 1646426"/>
              <a:gd name="connsiteY24" fmla="*/ 1223889 h 1223889"/>
              <a:gd name="connsiteX25" fmla="*/ 1139483 w 1646426"/>
              <a:gd name="connsiteY25" fmla="*/ 1209821 h 1223889"/>
              <a:gd name="connsiteX26" fmla="*/ 1181686 w 1646426"/>
              <a:gd name="connsiteY26" fmla="*/ 1181686 h 1223889"/>
              <a:gd name="connsiteX27" fmla="*/ 1237957 w 1646426"/>
              <a:gd name="connsiteY27" fmla="*/ 1153550 h 1223889"/>
              <a:gd name="connsiteX28" fmla="*/ 1280160 w 1646426"/>
              <a:gd name="connsiteY28" fmla="*/ 1111347 h 1223889"/>
              <a:gd name="connsiteX29" fmla="*/ 1420837 w 1646426"/>
              <a:gd name="connsiteY29" fmla="*/ 1012873 h 1223889"/>
              <a:gd name="connsiteX30" fmla="*/ 1491175 w 1646426"/>
              <a:gd name="connsiteY30" fmla="*/ 928467 h 1223889"/>
              <a:gd name="connsiteX31" fmla="*/ 1547446 w 1646426"/>
              <a:gd name="connsiteY31" fmla="*/ 815926 h 1223889"/>
              <a:gd name="connsiteX32" fmla="*/ 1575581 w 1646426"/>
              <a:gd name="connsiteY32" fmla="*/ 731520 h 1223889"/>
              <a:gd name="connsiteX33" fmla="*/ 1617784 w 1646426"/>
              <a:gd name="connsiteY33" fmla="*/ 689316 h 1223889"/>
              <a:gd name="connsiteX34" fmla="*/ 1645920 w 1646426"/>
              <a:gd name="connsiteY34" fmla="*/ 604910 h 1223889"/>
              <a:gd name="connsiteX35" fmla="*/ 1617784 w 1646426"/>
              <a:gd name="connsiteY35" fmla="*/ 407963 h 1223889"/>
              <a:gd name="connsiteX36" fmla="*/ 1561514 w 1646426"/>
              <a:gd name="connsiteY36" fmla="*/ 323556 h 1223889"/>
              <a:gd name="connsiteX37" fmla="*/ 1547446 w 1646426"/>
              <a:gd name="connsiteY37" fmla="*/ 281353 h 1223889"/>
              <a:gd name="connsiteX38" fmla="*/ 1477108 w 1646426"/>
              <a:gd name="connsiteY38" fmla="*/ 196947 h 1223889"/>
              <a:gd name="connsiteX39" fmla="*/ 1406769 w 1646426"/>
              <a:gd name="connsiteY39" fmla="*/ 98473 h 1223889"/>
              <a:gd name="connsiteX40" fmla="*/ 1364566 w 1646426"/>
              <a:gd name="connsiteY40" fmla="*/ 70338 h 1223889"/>
              <a:gd name="connsiteX41" fmla="*/ 1308295 w 1646426"/>
              <a:gd name="connsiteY41" fmla="*/ 28135 h 1223889"/>
              <a:gd name="connsiteX42" fmla="*/ 1252024 w 1646426"/>
              <a:gd name="connsiteY42" fmla="*/ 14067 h 1223889"/>
              <a:gd name="connsiteX43" fmla="*/ 1209821 w 1646426"/>
              <a:gd name="connsiteY43" fmla="*/ 0 h 1223889"/>
              <a:gd name="connsiteX44" fmla="*/ 942535 w 1646426"/>
              <a:gd name="connsiteY44" fmla="*/ 14067 h 1223889"/>
              <a:gd name="connsiteX45" fmla="*/ 703384 w 1646426"/>
              <a:gd name="connsiteY45" fmla="*/ 84406 h 1223889"/>
              <a:gd name="connsiteX46" fmla="*/ 618978 w 1646426"/>
              <a:gd name="connsiteY46" fmla="*/ 98473 h 1223889"/>
              <a:gd name="connsiteX47" fmla="*/ 464234 w 1646426"/>
              <a:gd name="connsiteY47" fmla="*/ 154744 h 1223889"/>
              <a:gd name="connsiteX48" fmla="*/ 365760 w 1646426"/>
              <a:gd name="connsiteY48" fmla="*/ 211015 h 1223889"/>
              <a:gd name="connsiteX49" fmla="*/ 281354 w 1646426"/>
              <a:gd name="connsiteY49" fmla="*/ 239150 h 1223889"/>
              <a:gd name="connsiteX50" fmla="*/ 253218 w 1646426"/>
              <a:gd name="connsiteY50" fmla="*/ 267286 h 1223889"/>
              <a:gd name="connsiteX51" fmla="*/ 140677 w 1646426"/>
              <a:gd name="connsiteY51" fmla="*/ 309489 h 1223889"/>
              <a:gd name="connsiteX52" fmla="*/ 84406 w 1646426"/>
              <a:gd name="connsiteY52" fmla="*/ 365760 h 1223889"/>
              <a:gd name="connsiteX53" fmla="*/ 28135 w 1646426"/>
              <a:gd name="connsiteY53" fmla="*/ 393895 h 1223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646426" h="1223889">
                <a:moveTo>
                  <a:pt x="1139483" y="239150"/>
                </a:moveTo>
                <a:cubicBezTo>
                  <a:pt x="1134794" y="215704"/>
                  <a:pt x="1134834" y="190789"/>
                  <a:pt x="1125415" y="168812"/>
                </a:cubicBezTo>
                <a:cubicBezTo>
                  <a:pt x="1113081" y="140034"/>
                  <a:pt x="1080474" y="133865"/>
                  <a:pt x="1055077" y="126609"/>
                </a:cubicBezTo>
                <a:cubicBezTo>
                  <a:pt x="995037" y="109455"/>
                  <a:pt x="993740" y="112978"/>
                  <a:pt x="928468" y="98473"/>
                </a:cubicBezTo>
                <a:cubicBezTo>
                  <a:pt x="909594" y="94279"/>
                  <a:pt x="890954" y="89095"/>
                  <a:pt x="872197" y="84406"/>
                </a:cubicBezTo>
                <a:cubicBezTo>
                  <a:pt x="786517" y="90526"/>
                  <a:pt x="667686" y="94359"/>
                  <a:pt x="576775" y="112541"/>
                </a:cubicBezTo>
                <a:cubicBezTo>
                  <a:pt x="538858" y="120124"/>
                  <a:pt x="501748" y="131298"/>
                  <a:pt x="464234" y="140676"/>
                </a:cubicBezTo>
                <a:lnTo>
                  <a:pt x="407963" y="154744"/>
                </a:lnTo>
                <a:cubicBezTo>
                  <a:pt x="254350" y="257155"/>
                  <a:pt x="491168" y="106107"/>
                  <a:pt x="309489" y="196947"/>
                </a:cubicBezTo>
                <a:cubicBezTo>
                  <a:pt x="297626" y="202878"/>
                  <a:pt x="292147" y="217374"/>
                  <a:pt x="281354" y="225083"/>
                </a:cubicBezTo>
                <a:cubicBezTo>
                  <a:pt x="240139" y="254523"/>
                  <a:pt x="199343" y="273122"/>
                  <a:pt x="154744" y="295421"/>
                </a:cubicBezTo>
                <a:cubicBezTo>
                  <a:pt x="123631" y="326534"/>
                  <a:pt x="103992" y="340655"/>
                  <a:pt x="84406" y="379827"/>
                </a:cubicBezTo>
                <a:cubicBezTo>
                  <a:pt x="47882" y="452875"/>
                  <a:pt x="97157" y="395210"/>
                  <a:pt x="42203" y="450166"/>
                </a:cubicBezTo>
                <a:lnTo>
                  <a:pt x="14068" y="534572"/>
                </a:lnTo>
                <a:lnTo>
                  <a:pt x="0" y="576775"/>
                </a:lnTo>
                <a:cubicBezTo>
                  <a:pt x="4689" y="679938"/>
                  <a:pt x="5833" y="783323"/>
                  <a:pt x="14068" y="886264"/>
                </a:cubicBezTo>
                <a:cubicBezTo>
                  <a:pt x="15250" y="901045"/>
                  <a:pt x="20506" y="915752"/>
                  <a:pt x="28135" y="928467"/>
                </a:cubicBezTo>
                <a:cubicBezTo>
                  <a:pt x="42251" y="951993"/>
                  <a:pt x="78347" y="970361"/>
                  <a:pt x="98474" y="984738"/>
                </a:cubicBezTo>
                <a:cubicBezTo>
                  <a:pt x="232971" y="1080808"/>
                  <a:pt x="78809" y="979530"/>
                  <a:pt x="211015" y="1055076"/>
                </a:cubicBezTo>
                <a:cubicBezTo>
                  <a:pt x="225695" y="1063464"/>
                  <a:pt x="238538" y="1074824"/>
                  <a:pt x="253218" y="1083212"/>
                </a:cubicBezTo>
                <a:cubicBezTo>
                  <a:pt x="271426" y="1093616"/>
                  <a:pt x="291281" y="1100943"/>
                  <a:pt x="309489" y="1111347"/>
                </a:cubicBezTo>
                <a:cubicBezTo>
                  <a:pt x="324169" y="1119735"/>
                  <a:pt x="336085" y="1132980"/>
                  <a:pt x="351692" y="1139483"/>
                </a:cubicBezTo>
                <a:cubicBezTo>
                  <a:pt x="392756" y="1156593"/>
                  <a:pt x="438511" y="1161792"/>
                  <a:pt x="478301" y="1181686"/>
                </a:cubicBezTo>
                <a:cubicBezTo>
                  <a:pt x="497058" y="1191064"/>
                  <a:pt x="514486" y="1203795"/>
                  <a:pt x="534572" y="1209821"/>
                </a:cubicBezTo>
                <a:cubicBezTo>
                  <a:pt x="561893" y="1218017"/>
                  <a:pt x="590843" y="1219200"/>
                  <a:pt x="618978" y="1223889"/>
                </a:cubicBezTo>
                <a:cubicBezTo>
                  <a:pt x="792480" y="1219200"/>
                  <a:pt x="966404" y="1222802"/>
                  <a:pt x="1139483" y="1209821"/>
                </a:cubicBezTo>
                <a:cubicBezTo>
                  <a:pt x="1156343" y="1208557"/>
                  <a:pt x="1167006" y="1190074"/>
                  <a:pt x="1181686" y="1181686"/>
                </a:cubicBezTo>
                <a:cubicBezTo>
                  <a:pt x="1199894" y="1171281"/>
                  <a:pt x="1220892" y="1165739"/>
                  <a:pt x="1237957" y="1153550"/>
                </a:cubicBezTo>
                <a:cubicBezTo>
                  <a:pt x="1254146" y="1141986"/>
                  <a:pt x="1265188" y="1124448"/>
                  <a:pt x="1280160" y="1111347"/>
                </a:cubicBezTo>
                <a:cubicBezTo>
                  <a:pt x="1346845" y="1052997"/>
                  <a:pt x="1347521" y="1056862"/>
                  <a:pt x="1420837" y="1012873"/>
                </a:cubicBezTo>
                <a:cubicBezTo>
                  <a:pt x="1458890" y="898709"/>
                  <a:pt x="1396839" y="1058179"/>
                  <a:pt x="1491175" y="928467"/>
                </a:cubicBezTo>
                <a:cubicBezTo>
                  <a:pt x="1515844" y="894547"/>
                  <a:pt x="1534183" y="855715"/>
                  <a:pt x="1547446" y="815926"/>
                </a:cubicBezTo>
                <a:cubicBezTo>
                  <a:pt x="1556824" y="787791"/>
                  <a:pt x="1554610" y="752491"/>
                  <a:pt x="1575581" y="731520"/>
                </a:cubicBezTo>
                <a:lnTo>
                  <a:pt x="1617784" y="689316"/>
                </a:lnTo>
                <a:cubicBezTo>
                  <a:pt x="1627163" y="661181"/>
                  <a:pt x="1650114" y="634269"/>
                  <a:pt x="1645920" y="604910"/>
                </a:cubicBezTo>
                <a:cubicBezTo>
                  <a:pt x="1636541" y="539261"/>
                  <a:pt x="1636840" y="471482"/>
                  <a:pt x="1617784" y="407963"/>
                </a:cubicBezTo>
                <a:cubicBezTo>
                  <a:pt x="1608067" y="375574"/>
                  <a:pt x="1572207" y="355635"/>
                  <a:pt x="1561514" y="323556"/>
                </a:cubicBezTo>
                <a:cubicBezTo>
                  <a:pt x="1556825" y="309488"/>
                  <a:pt x="1554803" y="294228"/>
                  <a:pt x="1547446" y="281353"/>
                </a:cubicBezTo>
                <a:cubicBezTo>
                  <a:pt x="1499569" y="197570"/>
                  <a:pt x="1520529" y="251224"/>
                  <a:pt x="1477108" y="196947"/>
                </a:cubicBezTo>
                <a:cubicBezTo>
                  <a:pt x="1445163" y="157016"/>
                  <a:pt x="1446363" y="138067"/>
                  <a:pt x="1406769" y="98473"/>
                </a:cubicBezTo>
                <a:cubicBezTo>
                  <a:pt x="1394814" y="86518"/>
                  <a:pt x="1378324" y="80165"/>
                  <a:pt x="1364566" y="70338"/>
                </a:cubicBezTo>
                <a:cubicBezTo>
                  <a:pt x="1345487" y="56710"/>
                  <a:pt x="1329266" y="38620"/>
                  <a:pt x="1308295" y="28135"/>
                </a:cubicBezTo>
                <a:cubicBezTo>
                  <a:pt x="1291002" y="19488"/>
                  <a:pt x="1270614" y="19378"/>
                  <a:pt x="1252024" y="14067"/>
                </a:cubicBezTo>
                <a:cubicBezTo>
                  <a:pt x="1237766" y="9993"/>
                  <a:pt x="1223889" y="4689"/>
                  <a:pt x="1209821" y="0"/>
                </a:cubicBezTo>
                <a:cubicBezTo>
                  <a:pt x="1120726" y="4689"/>
                  <a:pt x="1031445" y="6658"/>
                  <a:pt x="942535" y="14067"/>
                </a:cubicBezTo>
                <a:cubicBezTo>
                  <a:pt x="839553" y="22649"/>
                  <a:pt x="831576" y="63042"/>
                  <a:pt x="703384" y="84406"/>
                </a:cubicBezTo>
                <a:lnTo>
                  <a:pt x="618978" y="98473"/>
                </a:lnTo>
                <a:cubicBezTo>
                  <a:pt x="406686" y="204619"/>
                  <a:pt x="646369" y="94031"/>
                  <a:pt x="464234" y="154744"/>
                </a:cubicBezTo>
                <a:cubicBezTo>
                  <a:pt x="351948" y="192174"/>
                  <a:pt x="458381" y="169851"/>
                  <a:pt x="365760" y="211015"/>
                </a:cubicBezTo>
                <a:cubicBezTo>
                  <a:pt x="338659" y="223060"/>
                  <a:pt x="309489" y="229772"/>
                  <a:pt x="281354" y="239150"/>
                </a:cubicBezTo>
                <a:cubicBezTo>
                  <a:pt x="271975" y="248529"/>
                  <a:pt x="264734" y="260705"/>
                  <a:pt x="253218" y="267286"/>
                </a:cubicBezTo>
                <a:cubicBezTo>
                  <a:pt x="229671" y="280741"/>
                  <a:pt x="171274" y="299290"/>
                  <a:pt x="140677" y="309489"/>
                </a:cubicBezTo>
                <a:cubicBezTo>
                  <a:pt x="121920" y="328246"/>
                  <a:pt x="109571" y="357372"/>
                  <a:pt x="84406" y="365760"/>
                </a:cubicBezTo>
                <a:cubicBezTo>
                  <a:pt x="35912" y="381924"/>
                  <a:pt x="52688" y="369342"/>
                  <a:pt x="28135" y="393895"/>
                </a:cubicBezTo>
              </a:path>
            </a:pathLst>
          </a:custGeom>
          <a:no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cxnSp>
        <p:nvCxnSpPr>
          <p:cNvPr id="11" name="Conector recto de flecha 10">
            <a:extLst>
              <a:ext uri="{FF2B5EF4-FFF2-40B4-BE49-F238E27FC236}">
                <a16:creationId xmlns:a16="http://schemas.microsoft.com/office/drawing/2014/main" id="{C01A3B4D-C20C-4667-A1DA-C802BDC88108}"/>
              </a:ext>
            </a:extLst>
          </p:cNvPr>
          <p:cNvCxnSpPr>
            <a:cxnSpLocks/>
          </p:cNvCxnSpPr>
          <p:nvPr/>
        </p:nvCxnSpPr>
        <p:spPr>
          <a:xfrm flipV="1">
            <a:off x="3215680" y="4562631"/>
            <a:ext cx="0" cy="39563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6" name="Conector recto de flecha 15">
            <a:extLst>
              <a:ext uri="{FF2B5EF4-FFF2-40B4-BE49-F238E27FC236}">
                <a16:creationId xmlns:a16="http://schemas.microsoft.com/office/drawing/2014/main" id="{4F7C7F74-47E4-4722-AAD5-880200B88F93}"/>
              </a:ext>
            </a:extLst>
          </p:cNvPr>
          <p:cNvCxnSpPr>
            <a:cxnSpLocks/>
          </p:cNvCxnSpPr>
          <p:nvPr/>
        </p:nvCxnSpPr>
        <p:spPr>
          <a:xfrm>
            <a:off x="3209858" y="5282711"/>
            <a:ext cx="0" cy="434639"/>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8" name="CuadroTexto 17">
            <a:extLst>
              <a:ext uri="{FF2B5EF4-FFF2-40B4-BE49-F238E27FC236}">
                <a16:creationId xmlns:a16="http://schemas.microsoft.com/office/drawing/2014/main" id="{5AC87943-68C0-4F4E-8652-71A44AED29C1}"/>
              </a:ext>
            </a:extLst>
          </p:cNvPr>
          <p:cNvSpPr txBox="1"/>
          <p:nvPr/>
        </p:nvSpPr>
        <p:spPr>
          <a:xfrm>
            <a:off x="3191143" y="4395767"/>
            <a:ext cx="413675" cy="369332"/>
          </a:xfrm>
          <a:prstGeom prst="rect">
            <a:avLst/>
          </a:prstGeom>
          <a:noFill/>
        </p:spPr>
        <p:txBody>
          <a:bodyPr wrap="square" rtlCol="0">
            <a:spAutoFit/>
          </a:bodyPr>
          <a:lstStyle/>
          <a:p>
            <a:r>
              <a:rPr lang="es-AR" b="1" dirty="0"/>
              <a:t>T</a:t>
            </a:r>
            <a:r>
              <a:rPr lang="es-AR" b="1" baseline="-25000" dirty="0"/>
              <a:t>1</a:t>
            </a:r>
          </a:p>
        </p:txBody>
      </p:sp>
      <p:sp>
        <p:nvSpPr>
          <p:cNvPr id="21" name="CuadroTexto 20">
            <a:extLst>
              <a:ext uri="{FF2B5EF4-FFF2-40B4-BE49-F238E27FC236}">
                <a16:creationId xmlns:a16="http://schemas.microsoft.com/office/drawing/2014/main" id="{BC693B31-6DC4-4374-B38F-70002792EF5B}"/>
              </a:ext>
            </a:extLst>
          </p:cNvPr>
          <p:cNvSpPr txBox="1"/>
          <p:nvPr/>
        </p:nvSpPr>
        <p:spPr>
          <a:xfrm>
            <a:off x="3244788" y="5337878"/>
            <a:ext cx="360040" cy="369332"/>
          </a:xfrm>
          <a:prstGeom prst="rect">
            <a:avLst/>
          </a:prstGeom>
          <a:noFill/>
        </p:spPr>
        <p:txBody>
          <a:bodyPr wrap="square" rtlCol="0">
            <a:spAutoFit/>
          </a:bodyPr>
          <a:lstStyle/>
          <a:p>
            <a:r>
              <a:rPr lang="es-AR" b="1" dirty="0"/>
              <a:t>w</a:t>
            </a:r>
          </a:p>
        </p:txBody>
      </p:sp>
      <p:sp>
        <p:nvSpPr>
          <p:cNvPr id="20" name="Rectángulo 19">
            <a:extLst>
              <a:ext uri="{FF2B5EF4-FFF2-40B4-BE49-F238E27FC236}">
                <a16:creationId xmlns:a16="http://schemas.microsoft.com/office/drawing/2014/main" id="{93746725-7D34-4F6F-92B8-566AB5F28CC3}"/>
              </a:ext>
            </a:extLst>
          </p:cNvPr>
          <p:cNvSpPr/>
          <p:nvPr/>
        </p:nvSpPr>
        <p:spPr>
          <a:xfrm>
            <a:off x="6852026" y="1054443"/>
            <a:ext cx="5375920" cy="830997"/>
          </a:xfrm>
          <a:prstGeom prst="rect">
            <a:avLst/>
          </a:prstGeom>
          <a:noFill/>
        </p:spPr>
        <p:txBody>
          <a:bodyPr wrap="square" rtlCol="0">
            <a:spAutoFit/>
          </a:bodyPr>
          <a:lstStyle/>
          <a:p>
            <a:r>
              <a:rPr lang="es-MX" sz="2400" dirty="0"/>
              <a:t>2) Identificar todas las fuerzas que actúan sobre el cuerpo elegido </a:t>
            </a:r>
          </a:p>
        </p:txBody>
      </p:sp>
      <p:sp>
        <p:nvSpPr>
          <p:cNvPr id="22" name="Rectángulo 21">
            <a:extLst>
              <a:ext uri="{FF2B5EF4-FFF2-40B4-BE49-F238E27FC236}">
                <a16:creationId xmlns:a16="http://schemas.microsoft.com/office/drawing/2014/main" id="{F2A918EA-C24E-464C-9FD5-74BF7543B493}"/>
              </a:ext>
            </a:extLst>
          </p:cNvPr>
          <p:cNvSpPr/>
          <p:nvPr/>
        </p:nvSpPr>
        <p:spPr>
          <a:xfrm>
            <a:off x="6882733" y="1935362"/>
            <a:ext cx="3954929" cy="369332"/>
          </a:xfrm>
          <a:prstGeom prst="rect">
            <a:avLst/>
          </a:prstGeom>
          <a:noFill/>
        </p:spPr>
        <p:txBody>
          <a:bodyPr wrap="square" rtlCol="0">
            <a:spAutoFit/>
          </a:bodyPr>
          <a:lstStyle/>
          <a:p>
            <a:r>
              <a:rPr lang="es-MX" sz="2400" dirty="0"/>
              <a:t>3) Dibujar un sistema de ejes cartesianos</a:t>
            </a:r>
          </a:p>
        </p:txBody>
      </p:sp>
      <p:cxnSp>
        <p:nvCxnSpPr>
          <p:cNvPr id="24" name="Conector recto de flecha 23">
            <a:extLst>
              <a:ext uri="{FF2B5EF4-FFF2-40B4-BE49-F238E27FC236}">
                <a16:creationId xmlns:a16="http://schemas.microsoft.com/office/drawing/2014/main" id="{CF23CFC8-550D-4BBF-BB27-C371B14E912D}"/>
              </a:ext>
            </a:extLst>
          </p:cNvPr>
          <p:cNvCxnSpPr/>
          <p:nvPr/>
        </p:nvCxnSpPr>
        <p:spPr>
          <a:xfrm>
            <a:off x="9550385" y="3919330"/>
            <a:ext cx="0" cy="2440723"/>
          </a:xfrm>
          <a:prstGeom prst="straightConnector1">
            <a:avLst/>
          </a:prstGeom>
          <a:ln>
            <a:headEnd type="triangle" w="med" len="med"/>
            <a:tailEnd type="none" w="med" len="med"/>
          </a:ln>
        </p:spPr>
        <p:style>
          <a:lnRef idx="1">
            <a:schemeClr val="dk1"/>
          </a:lnRef>
          <a:fillRef idx="0">
            <a:schemeClr val="dk1"/>
          </a:fillRef>
          <a:effectRef idx="0">
            <a:schemeClr val="dk1"/>
          </a:effectRef>
          <a:fontRef idx="minor">
            <a:schemeClr val="tx1"/>
          </a:fontRef>
        </p:style>
      </p:cxnSp>
      <p:cxnSp>
        <p:nvCxnSpPr>
          <p:cNvPr id="26" name="Conector recto de flecha 25">
            <a:extLst>
              <a:ext uri="{FF2B5EF4-FFF2-40B4-BE49-F238E27FC236}">
                <a16:creationId xmlns:a16="http://schemas.microsoft.com/office/drawing/2014/main" id="{F73F94A7-23B2-4A4E-87BB-A1397BEB89A8}"/>
              </a:ext>
            </a:extLst>
          </p:cNvPr>
          <p:cNvCxnSpPr>
            <a:cxnSpLocks/>
          </p:cNvCxnSpPr>
          <p:nvPr/>
        </p:nvCxnSpPr>
        <p:spPr>
          <a:xfrm flipH="1">
            <a:off x="8469943" y="5097784"/>
            <a:ext cx="1800522" cy="0"/>
          </a:xfrm>
          <a:prstGeom prst="straightConnector1">
            <a:avLst/>
          </a:prstGeom>
          <a:ln>
            <a:headEnd type="triangle" w="med" len="med"/>
            <a:tailEnd type="none" w="med" len="med"/>
          </a:ln>
        </p:spPr>
        <p:style>
          <a:lnRef idx="1">
            <a:schemeClr val="dk1"/>
          </a:lnRef>
          <a:fillRef idx="0">
            <a:schemeClr val="dk1"/>
          </a:fillRef>
          <a:effectRef idx="0">
            <a:schemeClr val="dk1"/>
          </a:effectRef>
          <a:fontRef idx="minor">
            <a:schemeClr val="tx1"/>
          </a:fontRef>
        </p:style>
      </p:cxnSp>
      <p:sp>
        <p:nvSpPr>
          <p:cNvPr id="28" name="CuadroTexto 27">
            <a:extLst>
              <a:ext uri="{FF2B5EF4-FFF2-40B4-BE49-F238E27FC236}">
                <a16:creationId xmlns:a16="http://schemas.microsoft.com/office/drawing/2014/main" id="{5072E34D-196A-487B-A6AA-7756476CC53A}"/>
              </a:ext>
            </a:extLst>
          </p:cNvPr>
          <p:cNvSpPr txBox="1"/>
          <p:nvPr/>
        </p:nvSpPr>
        <p:spPr>
          <a:xfrm>
            <a:off x="10270791" y="4863944"/>
            <a:ext cx="360037" cy="369332"/>
          </a:xfrm>
          <a:prstGeom prst="rect">
            <a:avLst/>
          </a:prstGeom>
          <a:noFill/>
        </p:spPr>
        <p:txBody>
          <a:bodyPr wrap="square" rtlCol="0">
            <a:spAutoFit/>
          </a:bodyPr>
          <a:lstStyle/>
          <a:p>
            <a:r>
              <a:rPr lang="es-AR" i="1" dirty="0"/>
              <a:t>x</a:t>
            </a:r>
          </a:p>
        </p:txBody>
      </p:sp>
      <p:sp>
        <p:nvSpPr>
          <p:cNvPr id="30" name="CuadroTexto 29">
            <a:extLst>
              <a:ext uri="{FF2B5EF4-FFF2-40B4-BE49-F238E27FC236}">
                <a16:creationId xmlns:a16="http://schemas.microsoft.com/office/drawing/2014/main" id="{76541A13-92EF-4BA0-BE09-4F5B8FA6FCD4}"/>
              </a:ext>
            </a:extLst>
          </p:cNvPr>
          <p:cNvSpPr txBox="1"/>
          <p:nvPr/>
        </p:nvSpPr>
        <p:spPr>
          <a:xfrm>
            <a:off x="9680554" y="3698917"/>
            <a:ext cx="360037" cy="369332"/>
          </a:xfrm>
          <a:prstGeom prst="rect">
            <a:avLst/>
          </a:prstGeom>
          <a:noFill/>
        </p:spPr>
        <p:txBody>
          <a:bodyPr wrap="square" rtlCol="0">
            <a:spAutoFit/>
          </a:bodyPr>
          <a:lstStyle/>
          <a:p>
            <a:r>
              <a:rPr lang="es-AR" i="1" dirty="0"/>
              <a:t>y</a:t>
            </a:r>
          </a:p>
        </p:txBody>
      </p:sp>
      <p:cxnSp>
        <p:nvCxnSpPr>
          <p:cNvPr id="32" name="Conector recto de flecha 31">
            <a:extLst>
              <a:ext uri="{FF2B5EF4-FFF2-40B4-BE49-F238E27FC236}">
                <a16:creationId xmlns:a16="http://schemas.microsoft.com/office/drawing/2014/main" id="{43CE8A99-8049-4B1E-B5F6-B4021A612CA8}"/>
              </a:ext>
            </a:extLst>
          </p:cNvPr>
          <p:cNvCxnSpPr>
            <a:cxnSpLocks/>
          </p:cNvCxnSpPr>
          <p:nvPr/>
        </p:nvCxnSpPr>
        <p:spPr>
          <a:xfrm flipV="1">
            <a:off x="9550385" y="4725144"/>
            <a:ext cx="0" cy="39563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3" name="Conector recto de flecha 32">
            <a:extLst>
              <a:ext uri="{FF2B5EF4-FFF2-40B4-BE49-F238E27FC236}">
                <a16:creationId xmlns:a16="http://schemas.microsoft.com/office/drawing/2014/main" id="{CE343EA5-66C3-4300-A651-38DC2E539B73}"/>
              </a:ext>
            </a:extLst>
          </p:cNvPr>
          <p:cNvCxnSpPr>
            <a:cxnSpLocks/>
          </p:cNvCxnSpPr>
          <p:nvPr/>
        </p:nvCxnSpPr>
        <p:spPr>
          <a:xfrm>
            <a:off x="9552384" y="5097784"/>
            <a:ext cx="0" cy="434639"/>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35" name="CuadroTexto 34">
            <a:extLst>
              <a:ext uri="{FF2B5EF4-FFF2-40B4-BE49-F238E27FC236}">
                <a16:creationId xmlns:a16="http://schemas.microsoft.com/office/drawing/2014/main" id="{26120A7F-FED2-4AE2-BFCA-F19B99F7029D}"/>
              </a:ext>
            </a:extLst>
          </p:cNvPr>
          <p:cNvSpPr txBox="1"/>
          <p:nvPr/>
        </p:nvSpPr>
        <p:spPr>
          <a:xfrm>
            <a:off x="9564473" y="4543406"/>
            <a:ext cx="476107" cy="369332"/>
          </a:xfrm>
          <a:prstGeom prst="rect">
            <a:avLst/>
          </a:prstGeom>
          <a:noFill/>
        </p:spPr>
        <p:txBody>
          <a:bodyPr wrap="square" rtlCol="0">
            <a:spAutoFit/>
          </a:bodyPr>
          <a:lstStyle/>
          <a:p>
            <a:r>
              <a:rPr lang="es-AR" b="1" dirty="0"/>
              <a:t>T</a:t>
            </a:r>
            <a:r>
              <a:rPr lang="es-AR" b="1" baseline="-25000" dirty="0"/>
              <a:t>1</a:t>
            </a:r>
          </a:p>
        </p:txBody>
      </p:sp>
      <p:sp>
        <p:nvSpPr>
          <p:cNvPr id="36" name="CuadroTexto 35">
            <a:extLst>
              <a:ext uri="{FF2B5EF4-FFF2-40B4-BE49-F238E27FC236}">
                <a16:creationId xmlns:a16="http://schemas.microsoft.com/office/drawing/2014/main" id="{3B737CF9-3A04-4E64-B5DD-04FBCE3758BC}"/>
              </a:ext>
            </a:extLst>
          </p:cNvPr>
          <p:cNvSpPr txBox="1"/>
          <p:nvPr/>
        </p:nvSpPr>
        <p:spPr>
          <a:xfrm>
            <a:off x="9574267" y="5246703"/>
            <a:ext cx="360040" cy="369332"/>
          </a:xfrm>
          <a:prstGeom prst="rect">
            <a:avLst/>
          </a:prstGeom>
          <a:noFill/>
        </p:spPr>
        <p:txBody>
          <a:bodyPr wrap="square" rtlCol="0">
            <a:spAutoFit/>
          </a:bodyPr>
          <a:lstStyle/>
          <a:p>
            <a:r>
              <a:rPr lang="es-AR" b="1" dirty="0"/>
              <a:t>w</a:t>
            </a:r>
          </a:p>
        </p:txBody>
      </p:sp>
      <p:sp>
        <p:nvSpPr>
          <p:cNvPr id="31" name="Rectángulo 30">
            <a:extLst>
              <a:ext uri="{FF2B5EF4-FFF2-40B4-BE49-F238E27FC236}">
                <a16:creationId xmlns:a16="http://schemas.microsoft.com/office/drawing/2014/main" id="{B3F11539-E256-4F3A-A4C8-989268D07CD2}"/>
              </a:ext>
            </a:extLst>
          </p:cNvPr>
          <p:cNvSpPr/>
          <p:nvPr/>
        </p:nvSpPr>
        <p:spPr>
          <a:xfrm>
            <a:off x="6845769" y="2751000"/>
            <a:ext cx="5375919" cy="830997"/>
          </a:xfrm>
          <a:prstGeom prst="rect">
            <a:avLst/>
          </a:prstGeom>
          <a:noFill/>
        </p:spPr>
        <p:txBody>
          <a:bodyPr wrap="square" rtlCol="0">
            <a:spAutoFit/>
          </a:bodyPr>
          <a:lstStyle/>
          <a:p>
            <a:r>
              <a:rPr lang="es-MX" sz="2400" dirty="0"/>
              <a:t>4) Representar todas las fuerzas externas identificadas en el centro de coordenadas  </a:t>
            </a:r>
          </a:p>
        </p:txBody>
      </p:sp>
      <p:sp>
        <p:nvSpPr>
          <p:cNvPr id="37" name="6 CuadroTexto">
            <a:extLst>
              <a:ext uri="{FF2B5EF4-FFF2-40B4-BE49-F238E27FC236}">
                <a16:creationId xmlns:a16="http://schemas.microsoft.com/office/drawing/2014/main" id="{784913AF-B016-49D5-8B31-EC03C3B593B0}"/>
              </a:ext>
            </a:extLst>
          </p:cNvPr>
          <p:cNvSpPr txBox="1"/>
          <p:nvPr/>
        </p:nvSpPr>
        <p:spPr>
          <a:xfrm>
            <a:off x="-5110" y="-27384"/>
            <a:ext cx="12191999" cy="52322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a:defRPr sz="2800" b="1">
                <a:solidFill>
                  <a:srgbClr val="0000FF"/>
                </a:solidFill>
              </a:defRPr>
            </a:lvl1pPr>
          </a:lstStyle>
          <a:p>
            <a:r>
              <a:rPr lang="es-MX" dirty="0"/>
              <a:t>EL PASO A PASO PARA REALIZAR DIAGRAMAS DE CUERPO LIBRE</a:t>
            </a:r>
          </a:p>
        </p:txBody>
      </p:sp>
      <p:sp>
        <p:nvSpPr>
          <p:cNvPr id="38" name="CuadroTexto 37">
            <a:extLst>
              <a:ext uri="{FF2B5EF4-FFF2-40B4-BE49-F238E27FC236}">
                <a16:creationId xmlns:a16="http://schemas.microsoft.com/office/drawing/2014/main" id="{D9987E31-2DCD-4346-8BDB-3B7295C8F43B}"/>
              </a:ext>
            </a:extLst>
          </p:cNvPr>
          <p:cNvSpPr txBox="1"/>
          <p:nvPr/>
        </p:nvSpPr>
        <p:spPr>
          <a:xfrm>
            <a:off x="5978153" y="5890478"/>
            <a:ext cx="3275820" cy="830997"/>
          </a:xfrm>
          <a:prstGeom prst="rect">
            <a:avLst/>
          </a:prstGeom>
          <a:solidFill>
            <a:srgbClr val="FFFF00"/>
          </a:solidFill>
        </p:spPr>
        <p:txBody>
          <a:bodyPr wrap="square" rtlCol="0">
            <a:spAutoFit/>
          </a:bodyPr>
          <a:lstStyle/>
          <a:p>
            <a:pPr algn="ctr"/>
            <a:r>
              <a:rPr lang="es-AR" sz="2400" dirty="0"/>
              <a:t>Hemos modelado la carga como una partícula</a:t>
            </a:r>
          </a:p>
        </p:txBody>
      </p:sp>
      <p:sp>
        <p:nvSpPr>
          <p:cNvPr id="25" name="12 CuadroTexto">
            <a:extLst>
              <a:ext uri="{FF2B5EF4-FFF2-40B4-BE49-F238E27FC236}">
                <a16:creationId xmlns:a16="http://schemas.microsoft.com/office/drawing/2014/main" id="{E34E91C7-1B0C-42BF-85C1-D10A2090FE41}"/>
              </a:ext>
            </a:extLst>
          </p:cNvPr>
          <p:cNvSpPr txBox="1"/>
          <p:nvPr/>
        </p:nvSpPr>
        <p:spPr>
          <a:xfrm>
            <a:off x="76483" y="630774"/>
            <a:ext cx="6755833" cy="707886"/>
          </a:xfrm>
          <a:prstGeom prst="rect">
            <a:avLst/>
          </a:prstGeom>
          <a:solidFill>
            <a:schemeClr val="bg2">
              <a:lumMod val="40000"/>
              <a:lumOff val="60000"/>
            </a:schemeClr>
          </a:solidFill>
          <a:ln>
            <a:noFill/>
          </a:ln>
        </p:spPr>
        <p:style>
          <a:lnRef idx="3">
            <a:schemeClr val="lt1"/>
          </a:lnRef>
          <a:fillRef idx="1">
            <a:schemeClr val="accent2"/>
          </a:fillRef>
          <a:effectRef idx="1">
            <a:schemeClr val="accent2"/>
          </a:effectRef>
          <a:fontRef idx="minor">
            <a:schemeClr val="lt1"/>
          </a:fontRef>
        </p:style>
        <p:txBody>
          <a:bodyPr wrap="square" rtlCol="0">
            <a:spAutoFit/>
          </a:bodyPr>
          <a:lstStyle/>
          <a:p>
            <a:r>
              <a:rPr lang="es-MX" sz="2000" dirty="0">
                <a:solidFill>
                  <a:schemeClr val="tx1"/>
                </a:solidFill>
              </a:rPr>
              <a:t>Las tensiones “</a:t>
            </a:r>
            <a:r>
              <a:rPr lang="es-MX" sz="2000" b="1" i="1" dirty="0">
                <a:solidFill>
                  <a:schemeClr val="tx1"/>
                </a:solidFill>
              </a:rPr>
              <a:t>T</a:t>
            </a:r>
            <a:r>
              <a:rPr lang="es-MX" sz="2000" dirty="0">
                <a:solidFill>
                  <a:schemeClr val="tx1"/>
                </a:solidFill>
              </a:rPr>
              <a:t>” en las cuerdas siempre mantienen la dirección de la cuerda y se supone que su masa es despreciable.</a:t>
            </a:r>
            <a:endParaRPr lang="es-AR" sz="2000" dirty="0">
              <a:solidFill>
                <a:schemeClr val="tx1"/>
              </a:solidFill>
            </a:endParaRPr>
          </a:p>
        </p:txBody>
      </p:sp>
    </p:spTree>
    <p:custDataLst>
      <p:tags r:id="rId1"/>
    </p:custDataLst>
    <p:extLst>
      <p:ext uri="{BB962C8B-B14F-4D97-AF65-F5344CB8AC3E}">
        <p14:creationId xmlns:p14="http://schemas.microsoft.com/office/powerpoint/2010/main" val="662842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9"/>
                                        </p:tgtEl>
                                      </p:cBhvr>
                                    </p:animEffect>
                                    <p:set>
                                      <p:cBhvr>
                                        <p:cTn id="17" dur="1" fill="hold">
                                          <p:stCondLst>
                                            <p:cond delay="499"/>
                                          </p:stCondLst>
                                        </p:cTn>
                                        <p:tgtEl>
                                          <p:spTgt spid="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10" presetClass="entr" presetSubtype="0" fill="hold"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500"/>
                                        <p:tgtEl>
                                          <p:spTgt spid="21"/>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5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500"/>
                                        <p:tgtEl>
                                          <p:spTgt spid="24"/>
                                        </p:tgtEl>
                                      </p:cBhvr>
                                    </p:animEffect>
                                  </p:childTnLst>
                                </p:cTn>
                              </p:par>
                              <p:par>
                                <p:cTn id="47" presetID="10" presetClass="entr" presetSubtype="0" fill="hold" nodeType="with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500"/>
                                        <p:tgtEl>
                                          <p:spTgt spid="26"/>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fade">
                                      <p:cBhvr>
                                        <p:cTn id="52" dur="500"/>
                                        <p:tgtEl>
                                          <p:spTgt spid="28"/>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0"/>
                                        </p:tgtEl>
                                        <p:attrNameLst>
                                          <p:attrName>style.visibility</p:attrName>
                                        </p:attrNameLst>
                                      </p:cBhvr>
                                      <p:to>
                                        <p:strVal val="visible"/>
                                      </p:to>
                                    </p:set>
                                    <p:animEffect transition="in" filter="fade">
                                      <p:cBhvr>
                                        <p:cTn id="55" dur="500"/>
                                        <p:tgtEl>
                                          <p:spTgt spid="30"/>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31"/>
                                        </p:tgtEl>
                                        <p:attrNameLst>
                                          <p:attrName>style.visibility</p:attrName>
                                        </p:attrNameLst>
                                      </p:cBhvr>
                                      <p:to>
                                        <p:strVal val="visible"/>
                                      </p:to>
                                    </p:set>
                                    <p:animEffect transition="in" filter="fade">
                                      <p:cBhvr>
                                        <p:cTn id="60" dur="500"/>
                                        <p:tgtEl>
                                          <p:spTgt spid="31"/>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32"/>
                                        </p:tgtEl>
                                        <p:attrNameLst>
                                          <p:attrName>style.visibility</p:attrName>
                                        </p:attrNameLst>
                                      </p:cBhvr>
                                      <p:to>
                                        <p:strVal val="visible"/>
                                      </p:to>
                                    </p:set>
                                    <p:animEffect transition="in" filter="fade">
                                      <p:cBhvr>
                                        <p:cTn id="65" dur="500"/>
                                        <p:tgtEl>
                                          <p:spTgt spid="32"/>
                                        </p:tgtEl>
                                      </p:cBhvr>
                                    </p:animEffect>
                                  </p:childTnLst>
                                </p:cTn>
                              </p:par>
                              <p:par>
                                <p:cTn id="66" presetID="10" presetClass="entr" presetSubtype="0" fill="hold" nodeType="withEffect">
                                  <p:stCondLst>
                                    <p:cond delay="0"/>
                                  </p:stCondLst>
                                  <p:childTnLst>
                                    <p:set>
                                      <p:cBhvr>
                                        <p:cTn id="67" dur="1" fill="hold">
                                          <p:stCondLst>
                                            <p:cond delay="0"/>
                                          </p:stCondLst>
                                        </p:cTn>
                                        <p:tgtEl>
                                          <p:spTgt spid="33"/>
                                        </p:tgtEl>
                                        <p:attrNameLst>
                                          <p:attrName>style.visibility</p:attrName>
                                        </p:attrNameLst>
                                      </p:cBhvr>
                                      <p:to>
                                        <p:strVal val="visible"/>
                                      </p:to>
                                    </p:set>
                                    <p:animEffect transition="in" filter="fade">
                                      <p:cBhvr>
                                        <p:cTn id="68" dur="500"/>
                                        <p:tgtEl>
                                          <p:spTgt spid="33"/>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35"/>
                                        </p:tgtEl>
                                        <p:attrNameLst>
                                          <p:attrName>style.visibility</p:attrName>
                                        </p:attrNameLst>
                                      </p:cBhvr>
                                      <p:to>
                                        <p:strVal val="visible"/>
                                      </p:to>
                                    </p:set>
                                    <p:animEffect transition="in" filter="fade">
                                      <p:cBhvr>
                                        <p:cTn id="71" dur="500"/>
                                        <p:tgtEl>
                                          <p:spTgt spid="35"/>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36"/>
                                        </p:tgtEl>
                                        <p:attrNameLst>
                                          <p:attrName>style.visibility</p:attrName>
                                        </p:attrNameLst>
                                      </p:cBhvr>
                                      <p:to>
                                        <p:strVal val="visible"/>
                                      </p:to>
                                    </p:set>
                                    <p:animEffect transition="in" filter="fade">
                                      <p:cBhvr>
                                        <p:cTn id="74" dur="500"/>
                                        <p:tgtEl>
                                          <p:spTgt spid="36"/>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38"/>
                                        </p:tgtEl>
                                        <p:attrNameLst>
                                          <p:attrName>style.visibility</p:attrName>
                                        </p:attrNameLst>
                                      </p:cBhvr>
                                      <p:to>
                                        <p:strVal val="visible"/>
                                      </p:to>
                                    </p:set>
                                    <p:animEffect transition="in" filter="fade">
                                      <p:cBhvr>
                                        <p:cTn id="79"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9" grpId="1" animBg="1"/>
      <p:bldP spid="18" grpId="0"/>
      <p:bldP spid="21" grpId="0"/>
      <p:bldP spid="20" grpId="0"/>
      <p:bldP spid="22" grpId="0"/>
      <p:bldP spid="28" grpId="0"/>
      <p:bldP spid="30" grpId="0"/>
      <p:bldP spid="35" grpId="0"/>
      <p:bldP spid="36" grpId="0"/>
      <p:bldP spid="31" grpId="0"/>
      <p:bldP spid="3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6744FBD-116F-4FC3-9D1E-351DA786BFF2}"/>
              </a:ext>
            </a:extLst>
          </p:cNvPr>
          <p:cNvSpPr>
            <a:spLocks noGrp="1"/>
          </p:cNvSpPr>
          <p:nvPr>
            <p:ph type="dt" sz="half" idx="10"/>
          </p:nvPr>
        </p:nvSpPr>
        <p:spPr/>
        <p:txBody>
          <a:bodyPr/>
          <a:lstStyle/>
          <a:p>
            <a:pPr>
              <a:defRPr/>
            </a:pPr>
            <a:endParaRPr lang="es-ES"/>
          </a:p>
        </p:txBody>
      </p:sp>
      <p:sp>
        <p:nvSpPr>
          <p:cNvPr id="3" name="Marcador de pie de página 2">
            <a:extLst>
              <a:ext uri="{FF2B5EF4-FFF2-40B4-BE49-F238E27FC236}">
                <a16:creationId xmlns:a16="http://schemas.microsoft.com/office/drawing/2014/main" id="{655B33B6-32CB-48C3-A72E-BEB97D6839ED}"/>
              </a:ext>
            </a:extLst>
          </p:cNvPr>
          <p:cNvSpPr>
            <a:spLocks noGrp="1"/>
          </p:cNvSpPr>
          <p:nvPr>
            <p:ph type="ftr" sz="quarter" idx="11"/>
          </p:nvPr>
        </p:nvSpPr>
        <p:spPr/>
        <p:txBody>
          <a:bodyPr/>
          <a:lstStyle/>
          <a:p>
            <a:pPr>
              <a:defRPr/>
            </a:pPr>
            <a:endParaRPr lang="es-ES"/>
          </a:p>
        </p:txBody>
      </p:sp>
      <p:sp>
        <p:nvSpPr>
          <p:cNvPr id="4" name="Marcador de número de diapositiva 3">
            <a:extLst>
              <a:ext uri="{FF2B5EF4-FFF2-40B4-BE49-F238E27FC236}">
                <a16:creationId xmlns:a16="http://schemas.microsoft.com/office/drawing/2014/main" id="{AD77C315-25A7-4353-93D7-8D79CCC89467}"/>
              </a:ext>
            </a:extLst>
          </p:cNvPr>
          <p:cNvSpPr>
            <a:spLocks noGrp="1"/>
          </p:cNvSpPr>
          <p:nvPr>
            <p:ph type="sldNum" sz="quarter" idx="12"/>
          </p:nvPr>
        </p:nvSpPr>
        <p:spPr/>
        <p:txBody>
          <a:bodyPr/>
          <a:lstStyle/>
          <a:p>
            <a:pPr>
              <a:defRPr/>
            </a:pPr>
            <a:fld id="{CB079163-C5FB-4B91-9DD6-D6AA28068BDC}" type="slidenum">
              <a:rPr lang="es-ES" smtClean="0"/>
              <a:pPr>
                <a:defRPr/>
              </a:pPr>
              <a:t>24</a:t>
            </a:fld>
            <a:endParaRPr lang="es-ES"/>
          </a:p>
        </p:txBody>
      </p:sp>
      <p:cxnSp>
        <p:nvCxnSpPr>
          <p:cNvPr id="24" name="Conector recto de flecha 23">
            <a:extLst>
              <a:ext uri="{FF2B5EF4-FFF2-40B4-BE49-F238E27FC236}">
                <a16:creationId xmlns:a16="http://schemas.microsoft.com/office/drawing/2014/main" id="{CF23CFC8-550D-4BBF-BB27-C371B14E912D}"/>
              </a:ext>
            </a:extLst>
          </p:cNvPr>
          <p:cNvCxnSpPr/>
          <p:nvPr/>
        </p:nvCxnSpPr>
        <p:spPr>
          <a:xfrm>
            <a:off x="1847850" y="965129"/>
            <a:ext cx="0" cy="2440723"/>
          </a:xfrm>
          <a:prstGeom prst="straightConnector1">
            <a:avLst/>
          </a:prstGeom>
          <a:ln>
            <a:headEnd type="triangle" w="med" len="med"/>
            <a:tailEnd type="none" w="med" len="med"/>
          </a:ln>
        </p:spPr>
        <p:style>
          <a:lnRef idx="1">
            <a:schemeClr val="dk1"/>
          </a:lnRef>
          <a:fillRef idx="0">
            <a:schemeClr val="dk1"/>
          </a:fillRef>
          <a:effectRef idx="0">
            <a:schemeClr val="dk1"/>
          </a:effectRef>
          <a:fontRef idx="minor">
            <a:schemeClr val="tx1"/>
          </a:fontRef>
        </p:style>
      </p:cxnSp>
      <p:cxnSp>
        <p:nvCxnSpPr>
          <p:cNvPr id="26" name="Conector recto de flecha 25">
            <a:extLst>
              <a:ext uri="{FF2B5EF4-FFF2-40B4-BE49-F238E27FC236}">
                <a16:creationId xmlns:a16="http://schemas.microsoft.com/office/drawing/2014/main" id="{F73F94A7-23B2-4A4E-87BB-A1397BEB89A8}"/>
              </a:ext>
            </a:extLst>
          </p:cNvPr>
          <p:cNvCxnSpPr>
            <a:cxnSpLocks/>
          </p:cNvCxnSpPr>
          <p:nvPr/>
        </p:nvCxnSpPr>
        <p:spPr>
          <a:xfrm flipH="1">
            <a:off x="767408" y="2143583"/>
            <a:ext cx="1800522" cy="0"/>
          </a:xfrm>
          <a:prstGeom prst="straightConnector1">
            <a:avLst/>
          </a:prstGeom>
          <a:ln>
            <a:headEnd type="triangle" w="med" len="med"/>
            <a:tailEnd type="none" w="med" len="med"/>
          </a:ln>
        </p:spPr>
        <p:style>
          <a:lnRef idx="1">
            <a:schemeClr val="dk1"/>
          </a:lnRef>
          <a:fillRef idx="0">
            <a:schemeClr val="dk1"/>
          </a:fillRef>
          <a:effectRef idx="0">
            <a:schemeClr val="dk1"/>
          </a:effectRef>
          <a:fontRef idx="minor">
            <a:schemeClr val="tx1"/>
          </a:fontRef>
        </p:style>
      </p:cxnSp>
      <p:sp>
        <p:nvSpPr>
          <p:cNvPr id="28" name="CuadroTexto 27">
            <a:extLst>
              <a:ext uri="{FF2B5EF4-FFF2-40B4-BE49-F238E27FC236}">
                <a16:creationId xmlns:a16="http://schemas.microsoft.com/office/drawing/2014/main" id="{5072E34D-196A-487B-A6AA-7756476CC53A}"/>
              </a:ext>
            </a:extLst>
          </p:cNvPr>
          <p:cNvSpPr txBox="1"/>
          <p:nvPr/>
        </p:nvSpPr>
        <p:spPr>
          <a:xfrm>
            <a:off x="2596736" y="1923170"/>
            <a:ext cx="360037" cy="369332"/>
          </a:xfrm>
          <a:prstGeom prst="rect">
            <a:avLst/>
          </a:prstGeom>
          <a:noFill/>
        </p:spPr>
        <p:txBody>
          <a:bodyPr wrap="square" rtlCol="0">
            <a:spAutoFit/>
          </a:bodyPr>
          <a:lstStyle/>
          <a:p>
            <a:r>
              <a:rPr lang="es-AR" i="1" dirty="0"/>
              <a:t>x</a:t>
            </a:r>
          </a:p>
        </p:txBody>
      </p:sp>
      <p:sp>
        <p:nvSpPr>
          <p:cNvPr id="30" name="CuadroTexto 29">
            <a:extLst>
              <a:ext uri="{FF2B5EF4-FFF2-40B4-BE49-F238E27FC236}">
                <a16:creationId xmlns:a16="http://schemas.microsoft.com/office/drawing/2014/main" id="{76541A13-92EF-4BA0-BE09-4F5B8FA6FCD4}"/>
              </a:ext>
            </a:extLst>
          </p:cNvPr>
          <p:cNvSpPr txBox="1"/>
          <p:nvPr/>
        </p:nvSpPr>
        <p:spPr>
          <a:xfrm>
            <a:off x="1978019" y="744716"/>
            <a:ext cx="360037" cy="369332"/>
          </a:xfrm>
          <a:prstGeom prst="rect">
            <a:avLst/>
          </a:prstGeom>
          <a:noFill/>
        </p:spPr>
        <p:txBody>
          <a:bodyPr wrap="square" rtlCol="0">
            <a:spAutoFit/>
          </a:bodyPr>
          <a:lstStyle/>
          <a:p>
            <a:r>
              <a:rPr lang="es-AR" i="1" dirty="0"/>
              <a:t>y</a:t>
            </a:r>
          </a:p>
        </p:txBody>
      </p:sp>
      <p:cxnSp>
        <p:nvCxnSpPr>
          <p:cNvPr id="32" name="Conector recto de flecha 31">
            <a:extLst>
              <a:ext uri="{FF2B5EF4-FFF2-40B4-BE49-F238E27FC236}">
                <a16:creationId xmlns:a16="http://schemas.microsoft.com/office/drawing/2014/main" id="{43CE8A99-8049-4B1E-B5F6-B4021A612CA8}"/>
              </a:ext>
            </a:extLst>
          </p:cNvPr>
          <p:cNvCxnSpPr>
            <a:cxnSpLocks/>
          </p:cNvCxnSpPr>
          <p:nvPr/>
        </p:nvCxnSpPr>
        <p:spPr>
          <a:xfrm flipV="1">
            <a:off x="1847850" y="1770943"/>
            <a:ext cx="0" cy="39563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3" name="Conector recto de flecha 32">
            <a:extLst>
              <a:ext uri="{FF2B5EF4-FFF2-40B4-BE49-F238E27FC236}">
                <a16:creationId xmlns:a16="http://schemas.microsoft.com/office/drawing/2014/main" id="{CE343EA5-66C3-4300-A651-38DC2E539B73}"/>
              </a:ext>
            </a:extLst>
          </p:cNvPr>
          <p:cNvCxnSpPr>
            <a:cxnSpLocks/>
          </p:cNvCxnSpPr>
          <p:nvPr/>
        </p:nvCxnSpPr>
        <p:spPr>
          <a:xfrm>
            <a:off x="1849849" y="2143583"/>
            <a:ext cx="0" cy="434639"/>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35" name="CuadroTexto 34">
            <a:extLst>
              <a:ext uri="{FF2B5EF4-FFF2-40B4-BE49-F238E27FC236}">
                <a16:creationId xmlns:a16="http://schemas.microsoft.com/office/drawing/2014/main" id="{26120A7F-FED2-4AE2-BFCA-F19B99F7029D}"/>
              </a:ext>
            </a:extLst>
          </p:cNvPr>
          <p:cNvSpPr txBox="1"/>
          <p:nvPr/>
        </p:nvSpPr>
        <p:spPr>
          <a:xfrm>
            <a:off x="1861938" y="1589205"/>
            <a:ext cx="476113" cy="369332"/>
          </a:xfrm>
          <a:prstGeom prst="rect">
            <a:avLst/>
          </a:prstGeom>
          <a:noFill/>
        </p:spPr>
        <p:txBody>
          <a:bodyPr wrap="square" rtlCol="0">
            <a:spAutoFit/>
          </a:bodyPr>
          <a:lstStyle/>
          <a:p>
            <a:r>
              <a:rPr lang="es-AR" b="1" dirty="0"/>
              <a:t>T</a:t>
            </a:r>
            <a:r>
              <a:rPr lang="es-AR" b="1" baseline="-25000" dirty="0"/>
              <a:t>1</a:t>
            </a:r>
          </a:p>
        </p:txBody>
      </p:sp>
      <p:sp>
        <p:nvSpPr>
          <p:cNvPr id="36" name="CuadroTexto 35">
            <a:extLst>
              <a:ext uri="{FF2B5EF4-FFF2-40B4-BE49-F238E27FC236}">
                <a16:creationId xmlns:a16="http://schemas.microsoft.com/office/drawing/2014/main" id="{3B737CF9-3A04-4E64-B5DD-04FBCE3758BC}"/>
              </a:ext>
            </a:extLst>
          </p:cNvPr>
          <p:cNvSpPr txBox="1"/>
          <p:nvPr/>
        </p:nvSpPr>
        <p:spPr>
          <a:xfrm>
            <a:off x="1871732" y="2292502"/>
            <a:ext cx="360040" cy="369332"/>
          </a:xfrm>
          <a:prstGeom prst="rect">
            <a:avLst/>
          </a:prstGeom>
          <a:noFill/>
        </p:spPr>
        <p:txBody>
          <a:bodyPr wrap="square" rtlCol="0">
            <a:spAutoFit/>
          </a:bodyPr>
          <a:lstStyle/>
          <a:p>
            <a:r>
              <a:rPr lang="es-AR" b="1" dirty="0"/>
              <a:t>w</a:t>
            </a:r>
          </a:p>
        </p:txBody>
      </p:sp>
      <p:sp>
        <p:nvSpPr>
          <p:cNvPr id="37" name="6 CuadroTexto">
            <a:extLst>
              <a:ext uri="{FF2B5EF4-FFF2-40B4-BE49-F238E27FC236}">
                <a16:creationId xmlns:a16="http://schemas.microsoft.com/office/drawing/2014/main" id="{784913AF-B016-49D5-8B31-EC03C3B593B0}"/>
              </a:ext>
            </a:extLst>
          </p:cNvPr>
          <p:cNvSpPr txBox="1"/>
          <p:nvPr/>
        </p:nvSpPr>
        <p:spPr>
          <a:xfrm>
            <a:off x="7071" y="0"/>
            <a:ext cx="12191999" cy="52322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a:defRPr sz="2800" b="1">
                <a:solidFill>
                  <a:srgbClr val="0000FF"/>
                </a:solidFill>
              </a:defRPr>
            </a:lvl1pPr>
          </a:lstStyle>
          <a:p>
            <a:r>
              <a:rPr lang="es-MX" dirty="0"/>
              <a:t>APLICACIÓN DE LA 1ra LEY DE NEWTON</a:t>
            </a:r>
          </a:p>
        </p:txBody>
      </p:sp>
      <p:graphicFrame>
        <p:nvGraphicFramePr>
          <p:cNvPr id="25" name="Object 2" descr="Pergamino">
            <a:extLst>
              <a:ext uri="{FF2B5EF4-FFF2-40B4-BE49-F238E27FC236}">
                <a16:creationId xmlns:a16="http://schemas.microsoft.com/office/drawing/2014/main" id="{A0628D4C-6DD1-453D-A431-9D489E8F790E}"/>
              </a:ext>
            </a:extLst>
          </p:cNvPr>
          <p:cNvGraphicFramePr>
            <a:graphicFrameLocks noChangeAspect="1"/>
          </p:cNvGraphicFramePr>
          <p:nvPr>
            <p:extLst>
              <p:ext uri="{D42A27DB-BD31-4B8C-83A1-F6EECF244321}">
                <p14:modId xmlns:p14="http://schemas.microsoft.com/office/powerpoint/2010/main" val="2799698595"/>
              </p:ext>
            </p:extLst>
          </p:nvPr>
        </p:nvGraphicFramePr>
        <p:xfrm>
          <a:off x="3059832" y="1217381"/>
          <a:ext cx="9139238" cy="800100"/>
        </p:xfrm>
        <a:graphic>
          <a:graphicData uri="http://schemas.openxmlformats.org/presentationml/2006/ole">
            <mc:AlternateContent xmlns:mc="http://schemas.openxmlformats.org/markup-compatibility/2006">
              <mc:Choice xmlns:v="urn:schemas-microsoft-com:vml" Requires="v">
                <p:oleObj spid="_x0000_s91212" name="Ecuación" r:id="rId4" imgW="2895480" imgH="253800" progId="Equation.3">
                  <p:embed/>
                </p:oleObj>
              </mc:Choice>
              <mc:Fallback>
                <p:oleObj name="Ecuación" r:id="rId4" imgW="2895480" imgH="253800" progId="Equation.3">
                  <p:embed/>
                  <p:pic>
                    <p:nvPicPr>
                      <p:cNvPr id="58370" name="Object 2" descr="Pergamino"/>
                      <p:cNvPicPr>
                        <a:picLocks noChangeAspect="1" noChangeArrowheads="1"/>
                      </p:cNvPicPr>
                      <p:nvPr/>
                    </p:nvPicPr>
                    <p:blipFill>
                      <a:blip r:embed="rId5"/>
                      <a:srcRect/>
                      <a:stretch>
                        <a:fillRect/>
                      </a:stretch>
                    </p:blipFill>
                    <p:spPr bwMode="auto">
                      <a:xfrm>
                        <a:off x="3059832" y="1217381"/>
                        <a:ext cx="9139238" cy="800100"/>
                      </a:xfrm>
                      <a:prstGeom prst="rect">
                        <a:avLst/>
                      </a:prstGeom>
                      <a:blipFill dpi="0" rotWithShape="0">
                        <a:blip r:embed="rId6"/>
                        <a:srcRect/>
                        <a:tile tx="0" ty="0" sx="100000" sy="100000" flip="none" algn="tl"/>
                      </a:blipFill>
                      <a:ln w="38100">
                        <a:solidFill>
                          <a:srgbClr val="000000"/>
                        </a:solidFill>
                        <a:miter lim="800000"/>
                        <a:headEnd/>
                        <a:tailEnd/>
                      </a:ln>
                    </p:spPr>
                  </p:pic>
                </p:oleObj>
              </mc:Fallback>
            </mc:AlternateContent>
          </a:graphicData>
        </a:graphic>
      </p:graphicFrame>
      <p:sp>
        <p:nvSpPr>
          <p:cNvPr id="5" name="Forma libre: forma 4">
            <a:extLst>
              <a:ext uri="{FF2B5EF4-FFF2-40B4-BE49-F238E27FC236}">
                <a16:creationId xmlns:a16="http://schemas.microsoft.com/office/drawing/2014/main" id="{F2661E7B-91E5-4EC6-AC80-A0E68A2F960C}"/>
              </a:ext>
            </a:extLst>
          </p:cNvPr>
          <p:cNvSpPr/>
          <p:nvPr/>
        </p:nvSpPr>
        <p:spPr>
          <a:xfrm>
            <a:off x="3221502" y="984738"/>
            <a:ext cx="1772529" cy="1083213"/>
          </a:xfrm>
          <a:custGeom>
            <a:avLst/>
            <a:gdLst>
              <a:gd name="connsiteX0" fmla="*/ 0 w 1772529"/>
              <a:gd name="connsiteY0" fmla="*/ 0 h 1083213"/>
              <a:gd name="connsiteX1" fmla="*/ 182880 w 1772529"/>
              <a:gd name="connsiteY1" fmla="*/ 112542 h 1083213"/>
              <a:gd name="connsiteX2" fmla="*/ 225083 w 1772529"/>
              <a:gd name="connsiteY2" fmla="*/ 140677 h 1083213"/>
              <a:gd name="connsiteX3" fmla="*/ 281353 w 1772529"/>
              <a:gd name="connsiteY3" fmla="*/ 168813 h 1083213"/>
              <a:gd name="connsiteX4" fmla="*/ 309489 w 1772529"/>
              <a:gd name="connsiteY4" fmla="*/ 196948 h 1083213"/>
              <a:gd name="connsiteX5" fmla="*/ 422030 w 1772529"/>
              <a:gd name="connsiteY5" fmla="*/ 281354 h 1083213"/>
              <a:gd name="connsiteX6" fmla="*/ 450166 w 1772529"/>
              <a:gd name="connsiteY6" fmla="*/ 323557 h 1083213"/>
              <a:gd name="connsiteX7" fmla="*/ 492369 w 1772529"/>
              <a:gd name="connsiteY7" fmla="*/ 337625 h 1083213"/>
              <a:gd name="connsiteX8" fmla="*/ 562707 w 1772529"/>
              <a:gd name="connsiteY8" fmla="*/ 379828 h 1083213"/>
              <a:gd name="connsiteX9" fmla="*/ 703384 w 1772529"/>
              <a:gd name="connsiteY9" fmla="*/ 436099 h 1083213"/>
              <a:gd name="connsiteX10" fmla="*/ 844061 w 1772529"/>
              <a:gd name="connsiteY10" fmla="*/ 492370 h 1083213"/>
              <a:gd name="connsiteX11" fmla="*/ 970670 w 1772529"/>
              <a:gd name="connsiteY11" fmla="*/ 562708 h 1083213"/>
              <a:gd name="connsiteX12" fmla="*/ 1041009 w 1772529"/>
              <a:gd name="connsiteY12" fmla="*/ 604911 h 1083213"/>
              <a:gd name="connsiteX13" fmla="*/ 1083212 w 1772529"/>
              <a:gd name="connsiteY13" fmla="*/ 633047 h 1083213"/>
              <a:gd name="connsiteX14" fmla="*/ 1181686 w 1772529"/>
              <a:gd name="connsiteY14" fmla="*/ 675250 h 1083213"/>
              <a:gd name="connsiteX15" fmla="*/ 1266092 w 1772529"/>
              <a:gd name="connsiteY15" fmla="*/ 731520 h 1083213"/>
              <a:gd name="connsiteX16" fmla="*/ 1322363 w 1772529"/>
              <a:gd name="connsiteY16" fmla="*/ 759656 h 1083213"/>
              <a:gd name="connsiteX17" fmla="*/ 1364566 w 1772529"/>
              <a:gd name="connsiteY17" fmla="*/ 787791 h 1083213"/>
              <a:gd name="connsiteX18" fmla="*/ 1406769 w 1772529"/>
              <a:gd name="connsiteY18" fmla="*/ 801859 h 1083213"/>
              <a:gd name="connsiteX19" fmla="*/ 1505243 w 1772529"/>
              <a:gd name="connsiteY19" fmla="*/ 872197 h 1083213"/>
              <a:gd name="connsiteX20" fmla="*/ 1589649 w 1772529"/>
              <a:gd name="connsiteY20" fmla="*/ 914400 h 1083213"/>
              <a:gd name="connsiteX21" fmla="*/ 1631852 w 1772529"/>
              <a:gd name="connsiteY21" fmla="*/ 942536 h 1083213"/>
              <a:gd name="connsiteX22" fmla="*/ 1702190 w 1772529"/>
              <a:gd name="connsiteY22" fmla="*/ 984739 h 1083213"/>
              <a:gd name="connsiteX23" fmla="*/ 1772529 w 1772529"/>
              <a:gd name="connsiteY23" fmla="*/ 1083213 h 1083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2529" h="1083213">
                <a:moveTo>
                  <a:pt x="0" y="0"/>
                </a:moveTo>
                <a:cubicBezTo>
                  <a:pt x="55822" y="33494"/>
                  <a:pt x="132011" y="78630"/>
                  <a:pt x="182880" y="112542"/>
                </a:cubicBezTo>
                <a:cubicBezTo>
                  <a:pt x="196948" y="121920"/>
                  <a:pt x="210404" y="132289"/>
                  <a:pt x="225083" y="140677"/>
                </a:cubicBezTo>
                <a:cubicBezTo>
                  <a:pt x="243291" y="151082"/>
                  <a:pt x="263904" y="157180"/>
                  <a:pt x="281353" y="168813"/>
                </a:cubicBezTo>
                <a:cubicBezTo>
                  <a:pt x="292389" y="176170"/>
                  <a:pt x="299132" y="188663"/>
                  <a:pt x="309489" y="196948"/>
                </a:cubicBezTo>
                <a:cubicBezTo>
                  <a:pt x="374418" y="248891"/>
                  <a:pt x="342497" y="201822"/>
                  <a:pt x="422030" y="281354"/>
                </a:cubicBezTo>
                <a:cubicBezTo>
                  <a:pt x="433985" y="293309"/>
                  <a:pt x="436964" y="312995"/>
                  <a:pt x="450166" y="323557"/>
                </a:cubicBezTo>
                <a:cubicBezTo>
                  <a:pt x="461745" y="332820"/>
                  <a:pt x="479106" y="330993"/>
                  <a:pt x="492369" y="337625"/>
                </a:cubicBezTo>
                <a:cubicBezTo>
                  <a:pt x="516825" y="349853"/>
                  <a:pt x="537930" y="368265"/>
                  <a:pt x="562707" y="379828"/>
                </a:cubicBezTo>
                <a:cubicBezTo>
                  <a:pt x="608473" y="401186"/>
                  <a:pt x="660077" y="410115"/>
                  <a:pt x="703384" y="436099"/>
                </a:cubicBezTo>
                <a:cubicBezTo>
                  <a:pt x="794226" y="490604"/>
                  <a:pt x="746911" y="472939"/>
                  <a:pt x="844061" y="492370"/>
                </a:cubicBezTo>
                <a:cubicBezTo>
                  <a:pt x="888662" y="514670"/>
                  <a:pt x="929452" y="533266"/>
                  <a:pt x="970670" y="562708"/>
                </a:cubicBezTo>
                <a:cubicBezTo>
                  <a:pt x="1038255" y="610984"/>
                  <a:pt x="953841" y="575856"/>
                  <a:pt x="1041009" y="604911"/>
                </a:cubicBezTo>
                <a:cubicBezTo>
                  <a:pt x="1055077" y="614290"/>
                  <a:pt x="1068090" y="625486"/>
                  <a:pt x="1083212" y="633047"/>
                </a:cubicBezTo>
                <a:cubicBezTo>
                  <a:pt x="1199655" y="691268"/>
                  <a:pt x="1035295" y="587416"/>
                  <a:pt x="1181686" y="675250"/>
                </a:cubicBezTo>
                <a:cubicBezTo>
                  <a:pt x="1210682" y="692647"/>
                  <a:pt x="1235848" y="716398"/>
                  <a:pt x="1266092" y="731520"/>
                </a:cubicBezTo>
                <a:cubicBezTo>
                  <a:pt x="1284849" y="740899"/>
                  <a:pt x="1304155" y="749251"/>
                  <a:pt x="1322363" y="759656"/>
                </a:cubicBezTo>
                <a:cubicBezTo>
                  <a:pt x="1337043" y="768044"/>
                  <a:pt x="1349444" y="780230"/>
                  <a:pt x="1364566" y="787791"/>
                </a:cubicBezTo>
                <a:cubicBezTo>
                  <a:pt x="1377829" y="794423"/>
                  <a:pt x="1393506" y="795227"/>
                  <a:pt x="1406769" y="801859"/>
                </a:cubicBezTo>
                <a:cubicBezTo>
                  <a:pt x="1441127" y="819038"/>
                  <a:pt x="1473379" y="853079"/>
                  <a:pt x="1505243" y="872197"/>
                </a:cubicBezTo>
                <a:cubicBezTo>
                  <a:pt x="1532217" y="888381"/>
                  <a:pt x="1562151" y="899123"/>
                  <a:pt x="1589649" y="914400"/>
                </a:cubicBezTo>
                <a:cubicBezTo>
                  <a:pt x="1604429" y="922611"/>
                  <a:pt x="1617515" y="933575"/>
                  <a:pt x="1631852" y="942536"/>
                </a:cubicBezTo>
                <a:cubicBezTo>
                  <a:pt x="1655038" y="957028"/>
                  <a:pt x="1678744" y="970671"/>
                  <a:pt x="1702190" y="984739"/>
                </a:cubicBezTo>
                <a:cubicBezTo>
                  <a:pt x="1762140" y="1074663"/>
                  <a:pt x="1734551" y="1045235"/>
                  <a:pt x="1772529" y="108321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Forma libre: forma 6">
            <a:extLst>
              <a:ext uri="{FF2B5EF4-FFF2-40B4-BE49-F238E27FC236}">
                <a16:creationId xmlns:a16="http://schemas.microsoft.com/office/drawing/2014/main" id="{54391D5F-2D4C-4FBA-BF41-1D05745360ED}"/>
              </a:ext>
            </a:extLst>
          </p:cNvPr>
          <p:cNvSpPr/>
          <p:nvPr/>
        </p:nvSpPr>
        <p:spPr>
          <a:xfrm>
            <a:off x="3207434" y="984738"/>
            <a:ext cx="1899138" cy="1167619"/>
          </a:xfrm>
          <a:custGeom>
            <a:avLst/>
            <a:gdLst>
              <a:gd name="connsiteX0" fmla="*/ 1899138 w 1899138"/>
              <a:gd name="connsiteY0" fmla="*/ 0 h 1167619"/>
              <a:gd name="connsiteX1" fmla="*/ 1814732 w 1899138"/>
              <a:gd name="connsiteY1" fmla="*/ 14068 h 1167619"/>
              <a:gd name="connsiteX2" fmla="*/ 1631852 w 1899138"/>
              <a:gd name="connsiteY2" fmla="*/ 112542 h 1167619"/>
              <a:gd name="connsiteX3" fmla="*/ 1505243 w 1899138"/>
              <a:gd name="connsiteY3" fmla="*/ 154745 h 1167619"/>
              <a:gd name="connsiteX4" fmla="*/ 1392701 w 1899138"/>
              <a:gd name="connsiteY4" fmla="*/ 182880 h 1167619"/>
              <a:gd name="connsiteX5" fmla="*/ 1252024 w 1899138"/>
              <a:gd name="connsiteY5" fmla="*/ 239151 h 1167619"/>
              <a:gd name="connsiteX6" fmla="*/ 1041009 w 1899138"/>
              <a:gd name="connsiteY6" fmla="*/ 295422 h 1167619"/>
              <a:gd name="connsiteX7" fmla="*/ 956603 w 1899138"/>
              <a:gd name="connsiteY7" fmla="*/ 337625 h 1167619"/>
              <a:gd name="connsiteX8" fmla="*/ 858129 w 1899138"/>
              <a:gd name="connsiteY8" fmla="*/ 379828 h 1167619"/>
              <a:gd name="connsiteX9" fmla="*/ 815926 w 1899138"/>
              <a:gd name="connsiteY9" fmla="*/ 407964 h 1167619"/>
              <a:gd name="connsiteX10" fmla="*/ 745588 w 1899138"/>
              <a:gd name="connsiteY10" fmla="*/ 450167 h 1167619"/>
              <a:gd name="connsiteX11" fmla="*/ 717452 w 1899138"/>
              <a:gd name="connsiteY11" fmla="*/ 478302 h 1167619"/>
              <a:gd name="connsiteX12" fmla="*/ 661181 w 1899138"/>
              <a:gd name="connsiteY12" fmla="*/ 520505 h 1167619"/>
              <a:gd name="connsiteX13" fmla="*/ 562708 w 1899138"/>
              <a:gd name="connsiteY13" fmla="*/ 590844 h 1167619"/>
              <a:gd name="connsiteX14" fmla="*/ 478301 w 1899138"/>
              <a:gd name="connsiteY14" fmla="*/ 661182 h 1167619"/>
              <a:gd name="connsiteX15" fmla="*/ 450166 w 1899138"/>
              <a:gd name="connsiteY15" fmla="*/ 703385 h 1167619"/>
              <a:gd name="connsiteX16" fmla="*/ 393895 w 1899138"/>
              <a:gd name="connsiteY16" fmla="*/ 731520 h 1167619"/>
              <a:gd name="connsiteX17" fmla="*/ 351692 w 1899138"/>
              <a:gd name="connsiteY17" fmla="*/ 759656 h 1167619"/>
              <a:gd name="connsiteX18" fmla="*/ 253218 w 1899138"/>
              <a:gd name="connsiteY18" fmla="*/ 844062 h 1167619"/>
              <a:gd name="connsiteX19" fmla="*/ 211015 w 1899138"/>
              <a:gd name="connsiteY19" fmla="*/ 872197 h 1167619"/>
              <a:gd name="connsiteX20" fmla="*/ 112541 w 1899138"/>
              <a:gd name="connsiteY20" fmla="*/ 998807 h 1167619"/>
              <a:gd name="connsiteX21" fmla="*/ 42203 w 1899138"/>
              <a:gd name="connsiteY21" fmla="*/ 1083213 h 1167619"/>
              <a:gd name="connsiteX22" fmla="*/ 0 w 1899138"/>
              <a:gd name="connsiteY22" fmla="*/ 1167619 h 116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99138" h="1167619">
                <a:moveTo>
                  <a:pt x="1899138" y="0"/>
                </a:moveTo>
                <a:cubicBezTo>
                  <a:pt x="1871003" y="4689"/>
                  <a:pt x="1841792" y="5048"/>
                  <a:pt x="1814732" y="14068"/>
                </a:cubicBezTo>
                <a:cubicBezTo>
                  <a:pt x="1751100" y="35279"/>
                  <a:pt x="1692030" y="86214"/>
                  <a:pt x="1631852" y="112542"/>
                </a:cubicBezTo>
                <a:cubicBezTo>
                  <a:pt x="1591096" y="130373"/>
                  <a:pt x="1547921" y="142193"/>
                  <a:pt x="1505243" y="154745"/>
                </a:cubicBezTo>
                <a:cubicBezTo>
                  <a:pt x="1468146" y="165656"/>
                  <a:pt x="1429385" y="170652"/>
                  <a:pt x="1392701" y="182880"/>
                </a:cubicBezTo>
                <a:cubicBezTo>
                  <a:pt x="1344788" y="198851"/>
                  <a:pt x="1299937" y="223180"/>
                  <a:pt x="1252024" y="239151"/>
                </a:cubicBezTo>
                <a:cubicBezTo>
                  <a:pt x="1166024" y="267818"/>
                  <a:pt x="1123993" y="263505"/>
                  <a:pt x="1041009" y="295422"/>
                </a:cubicBezTo>
                <a:cubicBezTo>
                  <a:pt x="1011649" y="306714"/>
                  <a:pt x="985348" y="324849"/>
                  <a:pt x="956603" y="337625"/>
                </a:cubicBezTo>
                <a:cubicBezTo>
                  <a:pt x="867833" y="377078"/>
                  <a:pt x="965383" y="318540"/>
                  <a:pt x="858129" y="379828"/>
                </a:cubicBezTo>
                <a:cubicBezTo>
                  <a:pt x="843449" y="388216"/>
                  <a:pt x="830263" y="399003"/>
                  <a:pt x="815926" y="407964"/>
                </a:cubicBezTo>
                <a:cubicBezTo>
                  <a:pt x="792740" y="422456"/>
                  <a:pt x="767838" y="434275"/>
                  <a:pt x="745588" y="450167"/>
                </a:cubicBezTo>
                <a:cubicBezTo>
                  <a:pt x="734795" y="457876"/>
                  <a:pt x="727641" y="469811"/>
                  <a:pt x="717452" y="478302"/>
                </a:cubicBezTo>
                <a:cubicBezTo>
                  <a:pt x="699440" y="493312"/>
                  <a:pt x="680260" y="506877"/>
                  <a:pt x="661181" y="520505"/>
                </a:cubicBezTo>
                <a:cubicBezTo>
                  <a:pt x="633218" y="540478"/>
                  <a:pt x="585703" y="567849"/>
                  <a:pt x="562708" y="590844"/>
                </a:cubicBezTo>
                <a:cubicBezTo>
                  <a:pt x="483176" y="670377"/>
                  <a:pt x="599015" y="600826"/>
                  <a:pt x="478301" y="661182"/>
                </a:cubicBezTo>
                <a:cubicBezTo>
                  <a:pt x="468923" y="675250"/>
                  <a:pt x="463154" y="692561"/>
                  <a:pt x="450166" y="703385"/>
                </a:cubicBezTo>
                <a:cubicBezTo>
                  <a:pt x="434056" y="716810"/>
                  <a:pt x="412103" y="721116"/>
                  <a:pt x="393895" y="731520"/>
                </a:cubicBezTo>
                <a:cubicBezTo>
                  <a:pt x="379215" y="739908"/>
                  <a:pt x="365450" y="749829"/>
                  <a:pt x="351692" y="759656"/>
                </a:cubicBezTo>
                <a:cubicBezTo>
                  <a:pt x="204163" y="865035"/>
                  <a:pt x="375930" y="741803"/>
                  <a:pt x="253218" y="844062"/>
                </a:cubicBezTo>
                <a:cubicBezTo>
                  <a:pt x="240230" y="854886"/>
                  <a:pt x="225083" y="862819"/>
                  <a:pt x="211015" y="872197"/>
                </a:cubicBezTo>
                <a:cubicBezTo>
                  <a:pt x="68792" y="1085533"/>
                  <a:pt x="222731" y="866578"/>
                  <a:pt x="112541" y="998807"/>
                </a:cubicBezTo>
                <a:cubicBezTo>
                  <a:pt x="14614" y="1116320"/>
                  <a:pt x="165500" y="959916"/>
                  <a:pt x="42203" y="1083213"/>
                </a:cubicBezTo>
                <a:lnTo>
                  <a:pt x="0" y="1167619"/>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mc:AlternateContent xmlns:mc="http://schemas.openxmlformats.org/markup-compatibility/2006" xmlns:a14="http://schemas.microsoft.com/office/drawing/2010/main">
        <mc:Choice Requires="a14">
          <p:sp>
            <p:nvSpPr>
              <p:cNvPr id="27" name="Object 2" descr="Pergamino">
                <a:extLst>
                  <a:ext uri="{FF2B5EF4-FFF2-40B4-BE49-F238E27FC236}">
                    <a16:creationId xmlns:a16="http://schemas.microsoft.com/office/drawing/2014/main" id="{4DB310A5-91D5-4E06-817F-E49FFD8BB5ED}"/>
                  </a:ext>
                </a:extLst>
              </p:cNvPr>
              <p:cNvSpPr txBox="1"/>
              <p:nvPr/>
            </p:nvSpPr>
            <p:spPr bwMode="auto">
              <a:xfrm>
                <a:off x="4107766" y="2414174"/>
                <a:ext cx="3271980" cy="800100"/>
              </a:xfrm>
              <a:prstGeom prst="rect">
                <a:avLst/>
              </a:prstGeom>
              <a:noFill/>
              <a:ln w="38100">
                <a:noFill/>
                <a:miter lim="800000"/>
                <a:headEnd/>
                <a:tailEnd/>
              </a:ln>
            </p:spPr>
            <p:txBody>
              <a:bodyPr>
                <a:noAutofit/>
              </a:bodyPr>
              <a:lstStyle/>
              <a:p>
                <a:pPr/>
                <a14:m>
                  <m:oMathPara xmlns:m="http://schemas.openxmlformats.org/officeDocument/2006/math">
                    <m:oMathParaPr>
                      <m:jc m:val="left"/>
                    </m:oMathParaPr>
                    <m:oMath xmlns:m="http://schemas.openxmlformats.org/officeDocument/2006/math">
                      <m:nary>
                        <m:naryPr>
                          <m:chr m:val="∑"/>
                          <m:subHide m:val="on"/>
                          <m:supHide m:val="on"/>
                          <m:ctrlPr>
                            <a:rPr lang="es-AR" sz="2400" i="1" smtClean="0">
                              <a:solidFill>
                                <a:srgbClr val="000000"/>
                              </a:solidFill>
                              <a:latin typeface="Cambria Math" panose="02040503050406030204" pitchFamily="18" charset="0"/>
                            </a:rPr>
                          </m:ctrlPr>
                        </m:naryPr>
                        <m:sub/>
                        <m:sup/>
                        <m:e>
                          <m:sSub>
                            <m:sSubPr>
                              <m:ctrlPr>
                                <a:rPr lang="es-AR" sz="2400" i="1">
                                  <a:solidFill>
                                    <a:srgbClr val="000000"/>
                                  </a:solidFill>
                                  <a:latin typeface="Cambria Math" panose="02040503050406030204" pitchFamily="18" charset="0"/>
                                </a:rPr>
                              </m:ctrlPr>
                            </m:sSubPr>
                            <m:e>
                              <m:r>
                                <a:rPr lang="es-AR" sz="2400" i="1">
                                  <a:solidFill>
                                    <a:srgbClr val="000000"/>
                                  </a:solidFill>
                                  <a:latin typeface="Cambria Math" panose="02040503050406030204" pitchFamily="18" charset="0"/>
                                </a:rPr>
                                <m:t>𝐹</m:t>
                              </m:r>
                            </m:e>
                            <m:sub>
                              <m:r>
                                <a:rPr lang="es-AR" sz="2400" i="1">
                                  <a:solidFill>
                                    <a:srgbClr val="000000"/>
                                  </a:solidFill>
                                  <a:latin typeface="Cambria Math" panose="02040503050406030204" pitchFamily="18" charset="0"/>
                                </a:rPr>
                                <m:t>𝑦</m:t>
                              </m:r>
                            </m:sub>
                          </m:sSub>
                        </m:e>
                      </m:nary>
                      <m:r>
                        <a:rPr lang="es-AR" sz="2400" i="1">
                          <a:solidFill>
                            <a:srgbClr val="000000"/>
                          </a:solidFill>
                          <a:latin typeface="Cambria Math" panose="02040503050406030204" pitchFamily="18" charset="0"/>
                        </a:rPr>
                        <m:t>=</m:t>
                      </m:r>
                      <m:sSub>
                        <m:sSubPr>
                          <m:ctrlPr>
                            <a:rPr lang="es-AR" sz="2400" i="1" smtClean="0">
                              <a:solidFill>
                                <a:srgbClr val="000000"/>
                              </a:solidFill>
                              <a:latin typeface="Cambria Math" panose="02040503050406030204" pitchFamily="18" charset="0"/>
                            </a:rPr>
                          </m:ctrlPr>
                        </m:sSubPr>
                        <m:e>
                          <m:r>
                            <a:rPr lang="es-AR" sz="2400" b="0" i="1" smtClean="0">
                              <a:solidFill>
                                <a:srgbClr val="000000"/>
                              </a:solidFill>
                              <a:latin typeface="Cambria Math" panose="02040503050406030204" pitchFamily="18" charset="0"/>
                            </a:rPr>
                            <m:t>𝑇</m:t>
                          </m:r>
                        </m:e>
                        <m:sub>
                          <m:r>
                            <a:rPr lang="es-AR" sz="2400" b="0" i="1" smtClean="0">
                              <a:solidFill>
                                <a:srgbClr val="000000"/>
                              </a:solidFill>
                              <a:latin typeface="Cambria Math" panose="02040503050406030204" pitchFamily="18" charset="0"/>
                            </a:rPr>
                            <m:t>1</m:t>
                          </m:r>
                        </m:sub>
                      </m:sSub>
                      <m:r>
                        <a:rPr lang="es-AR" sz="2400" b="0" i="1" smtClean="0">
                          <a:solidFill>
                            <a:srgbClr val="000000"/>
                          </a:solidFill>
                          <a:latin typeface="Cambria Math" panose="02040503050406030204" pitchFamily="18" charset="0"/>
                        </a:rPr>
                        <m:t>−</m:t>
                      </m:r>
                      <m:r>
                        <a:rPr lang="es-AR" sz="2400" b="0" i="1" smtClean="0">
                          <a:solidFill>
                            <a:srgbClr val="000000"/>
                          </a:solidFill>
                          <a:latin typeface="Cambria Math" panose="02040503050406030204" pitchFamily="18" charset="0"/>
                        </a:rPr>
                        <m:t>𝑤</m:t>
                      </m:r>
                      <m:r>
                        <a:rPr lang="es-AR" sz="2400" b="0" i="1" smtClean="0">
                          <a:solidFill>
                            <a:srgbClr val="000000"/>
                          </a:solidFill>
                          <a:latin typeface="Cambria Math" panose="02040503050406030204" pitchFamily="18" charset="0"/>
                        </a:rPr>
                        <m:t>=0  </m:t>
                      </m:r>
                    </m:oMath>
                  </m:oMathPara>
                </a14:m>
                <a:endParaRPr lang="es-AR" sz="2400" dirty="0"/>
              </a:p>
            </p:txBody>
          </p:sp>
        </mc:Choice>
        <mc:Fallback xmlns="">
          <p:sp>
            <p:nvSpPr>
              <p:cNvPr id="27" name="Object 2" descr="Pergamino">
                <a:extLst>
                  <a:ext uri="{FF2B5EF4-FFF2-40B4-BE49-F238E27FC236}">
                    <a16:creationId xmlns:a16="http://schemas.microsoft.com/office/drawing/2014/main" id="{4DB310A5-91D5-4E06-817F-E49FFD8BB5ED}"/>
                  </a:ext>
                </a:extLst>
              </p:cNvPr>
              <p:cNvSpPr txBox="1">
                <a:spLocks noRot="1" noChangeAspect="1" noMove="1" noResize="1" noEditPoints="1" noAdjustHandles="1" noChangeArrowheads="1" noChangeShapeType="1" noTextEdit="1"/>
              </p:cNvSpPr>
              <p:nvPr/>
            </p:nvSpPr>
            <p:spPr bwMode="auto">
              <a:xfrm>
                <a:off x="4107766" y="2414174"/>
                <a:ext cx="3271980" cy="800100"/>
              </a:xfrm>
              <a:prstGeom prst="rect">
                <a:avLst/>
              </a:prstGeom>
              <a:blipFill>
                <a:blip r:embed="rId9"/>
                <a:stretch>
                  <a:fillRect/>
                </a:stretch>
              </a:blipFill>
              <a:ln w="38100">
                <a:noFill/>
                <a:miter lim="800000"/>
                <a:headEnd/>
                <a:tailEnd/>
              </a:ln>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38" name="Object 2" descr="Pergamino">
                <a:extLst>
                  <a:ext uri="{FF2B5EF4-FFF2-40B4-BE49-F238E27FC236}">
                    <a16:creationId xmlns:a16="http://schemas.microsoft.com/office/drawing/2014/main" id="{449800A1-28D0-4355-8E49-43D6AF0708D5}"/>
                  </a:ext>
                </a:extLst>
              </p:cNvPr>
              <p:cNvSpPr txBox="1"/>
              <p:nvPr/>
            </p:nvSpPr>
            <p:spPr bwMode="auto">
              <a:xfrm>
                <a:off x="5879976" y="3167717"/>
                <a:ext cx="1295499" cy="563607"/>
              </a:xfrm>
              <a:prstGeom prst="rect">
                <a:avLst/>
              </a:prstGeom>
              <a:noFill/>
              <a:ln w="38100">
                <a:noFill/>
                <a:miter lim="800000"/>
                <a:headEnd/>
                <a:tailEnd/>
              </a:ln>
            </p:spPr>
            <p:txBody>
              <a:bodyPr>
                <a:normAutofit fontScale="92500"/>
              </a:bodyPr>
              <a:lstStyle/>
              <a:p>
                <a:pPr/>
                <a14:m>
                  <m:oMathPara xmlns:m="http://schemas.openxmlformats.org/officeDocument/2006/math">
                    <m:oMathParaPr>
                      <m:jc m:val="left"/>
                    </m:oMathParaPr>
                    <m:oMath xmlns:m="http://schemas.openxmlformats.org/officeDocument/2006/math">
                      <m:sSub>
                        <m:sSubPr>
                          <m:ctrlPr>
                            <a:rPr lang="es-AR" sz="2400" b="0" i="1" smtClean="0">
                              <a:solidFill>
                                <a:srgbClr val="000000"/>
                              </a:solidFill>
                              <a:latin typeface="Cambria Math" panose="02040503050406030204" pitchFamily="18" charset="0"/>
                            </a:rPr>
                          </m:ctrlPr>
                        </m:sSubPr>
                        <m:e>
                          <m:r>
                            <a:rPr lang="es-AR" sz="2400" b="0" i="1" smtClean="0">
                              <a:solidFill>
                                <a:srgbClr val="000000"/>
                              </a:solidFill>
                              <a:latin typeface="Cambria Math" panose="02040503050406030204" pitchFamily="18" charset="0"/>
                            </a:rPr>
                            <m:t>𝑇</m:t>
                          </m:r>
                        </m:e>
                        <m:sub>
                          <m:r>
                            <a:rPr lang="es-AR" sz="2400" b="0" i="1" smtClean="0">
                              <a:solidFill>
                                <a:srgbClr val="000000"/>
                              </a:solidFill>
                              <a:latin typeface="Cambria Math" panose="02040503050406030204" pitchFamily="18" charset="0"/>
                            </a:rPr>
                            <m:t>1</m:t>
                          </m:r>
                        </m:sub>
                      </m:sSub>
                      <m:r>
                        <a:rPr lang="es-AR" sz="2400" b="0" i="1" smtClean="0">
                          <a:solidFill>
                            <a:srgbClr val="000000"/>
                          </a:solidFill>
                          <a:latin typeface="Cambria Math" panose="02040503050406030204" pitchFamily="18" charset="0"/>
                        </a:rPr>
                        <m:t>=</m:t>
                      </m:r>
                      <m:r>
                        <a:rPr lang="es-AR" sz="2400" b="0" i="1" smtClean="0">
                          <a:solidFill>
                            <a:srgbClr val="000000"/>
                          </a:solidFill>
                          <a:latin typeface="Cambria Math" panose="02040503050406030204" pitchFamily="18" charset="0"/>
                        </a:rPr>
                        <m:t>𝑤</m:t>
                      </m:r>
                      <m:r>
                        <a:rPr lang="es-AR" sz="2400" i="1">
                          <a:solidFill>
                            <a:srgbClr val="000000"/>
                          </a:solidFill>
                          <a:latin typeface="Cambria Math" panose="02040503050406030204" pitchFamily="18" charset="0"/>
                        </a:rPr>
                        <m:t>  </m:t>
                      </m:r>
                    </m:oMath>
                  </m:oMathPara>
                </a14:m>
                <a:endParaRPr lang="es-AR" sz="2400" dirty="0"/>
              </a:p>
            </p:txBody>
          </p:sp>
        </mc:Choice>
        <mc:Fallback xmlns="">
          <p:sp>
            <p:nvSpPr>
              <p:cNvPr id="38" name="Object 2" descr="Pergamino">
                <a:extLst>
                  <a:ext uri="{FF2B5EF4-FFF2-40B4-BE49-F238E27FC236}">
                    <a16:creationId xmlns:a16="http://schemas.microsoft.com/office/drawing/2014/main" id="{449800A1-28D0-4355-8E49-43D6AF0708D5}"/>
                  </a:ext>
                </a:extLst>
              </p:cNvPr>
              <p:cNvSpPr txBox="1">
                <a:spLocks noRot="1" noChangeAspect="1" noMove="1" noResize="1" noEditPoints="1" noAdjustHandles="1" noChangeArrowheads="1" noChangeShapeType="1" noTextEdit="1"/>
              </p:cNvSpPr>
              <p:nvPr/>
            </p:nvSpPr>
            <p:spPr bwMode="auto">
              <a:xfrm>
                <a:off x="5879976" y="3167717"/>
                <a:ext cx="1295499" cy="563607"/>
              </a:xfrm>
              <a:prstGeom prst="rect">
                <a:avLst/>
              </a:prstGeom>
              <a:blipFill>
                <a:blip r:embed="rId10"/>
                <a:stretch>
                  <a:fillRect l="-472"/>
                </a:stretch>
              </a:blipFill>
              <a:ln w="38100">
                <a:noFill/>
                <a:miter lim="800000"/>
                <a:headEnd/>
                <a:tailEnd/>
              </a:ln>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39" name="Object 2" descr="Pergamino">
                <a:extLst>
                  <a:ext uri="{FF2B5EF4-FFF2-40B4-BE49-F238E27FC236}">
                    <a16:creationId xmlns:a16="http://schemas.microsoft.com/office/drawing/2014/main" id="{C206B5BB-C0A5-4FC1-A2BC-35343B5D1185}"/>
                  </a:ext>
                </a:extLst>
              </p:cNvPr>
              <p:cNvSpPr txBox="1"/>
              <p:nvPr/>
            </p:nvSpPr>
            <p:spPr bwMode="auto">
              <a:xfrm>
                <a:off x="3221502" y="4162839"/>
                <a:ext cx="5741312" cy="800100"/>
              </a:xfrm>
              <a:prstGeom prst="rect">
                <a:avLst/>
              </a:prstGeom>
              <a:noFill/>
              <a:ln w="38100">
                <a:noFill/>
                <a:miter lim="800000"/>
                <a:headEnd/>
                <a:tailEnd/>
              </a:ln>
            </p:spPr>
            <p:txBody>
              <a:bodyPr>
                <a:normAutofit/>
              </a:bodyPr>
              <a:lstStyle/>
              <a:p>
                <a:pPr/>
                <a14:m>
                  <m:oMathPara xmlns:m="http://schemas.openxmlformats.org/officeDocument/2006/math">
                    <m:oMathParaPr>
                      <m:jc m:val="left"/>
                    </m:oMathParaPr>
                    <m:oMath xmlns:m="http://schemas.openxmlformats.org/officeDocument/2006/math">
                      <m:r>
                        <a:rPr lang="es-AR" sz="2400" b="0" i="1" smtClean="0">
                          <a:solidFill>
                            <a:srgbClr val="000000"/>
                          </a:solidFill>
                          <a:latin typeface="Cambria Math" panose="02040503050406030204" pitchFamily="18" charset="0"/>
                        </a:rPr>
                        <m:t>𝑤</m:t>
                      </m:r>
                      <m:r>
                        <a:rPr lang="es-AR" sz="2400" b="0" i="1" smtClean="0">
                          <a:solidFill>
                            <a:srgbClr val="000000"/>
                          </a:solidFill>
                          <a:latin typeface="Cambria Math" panose="02040503050406030204" pitchFamily="18" charset="0"/>
                        </a:rPr>
                        <m:t>=</m:t>
                      </m:r>
                      <m:r>
                        <a:rPr lang="es-AR" sz="2400" b="0" i="1" smtClean="0">
                          <a:solidFill>
                            <a:srgbClr val="000000"/>
                          </a:solidFill>
                          <a:latin typeface="Cambria Math" panose="02040503050406030204" pitchFamily="18" charset="0"/>
                        </a:rPr>
                        <m:t>𝑚𝑔</m:t>
                      </m:r>
                      <m:r>
                        <a:rPr lang="es-AR" sz="2400" b="0" i="1" smtClean="0">
                          <a:solidFill>
                            <a:srgbClr val="000000"/>
                          </a:solidFill>
                          <a:latin typeface="Cambria Math" panose="02040503050406030204" pitchFamily="18" charset="0"/>
                        </a:rPr>
                        <m:t>=110 </m:t>
                      </m:r>
                      <m:r>
                        <a:rPr lang="es-AR" sz="2400" b="0" i="1" smtClean="0">
                          <a:solidFill>
                            <a:srgbClr val="000000"/>
                          </a:solidFill>
                          <a:latin typeface="Cambria Math" panose="02040503050406030204" pitchFamily="18" charset="0"/>
                        </a:rPr>
                        <m:t>𝑘𝑔</m:t>
                      </m:r>
                      <m:r>
                        <a:rPr lang="es-AR" sz="2400" b="0" i="1" smtClean="0">
                          <a:solidFill>
                            <a:srgbClr val="000000"/>
                          </a:solidFill>
                          <a:latin typeface="Cambria Math" panose="02040503050406030204" pitchFamily="18" charset="0"/>
                        </a:rPr>
                        <m:t> </m:t>
                      </m:r>
                      <m:d>
                        <m:dPr>
                          <m:ctrlPr>
                            <a:rPr lang="es-AR" sz="2400" b="0" i="1" smtClean="0">
                              <a:solidFill>
                                <a:srgbClr val="000000"/>
                              </a:solidFill>
                              <a:latin typeface="Cambria Math" panose="02040503050406030204" pitchFamily="18" charset="0"/>
                            </a:rPr>
                          </m:ctrlPr>
                        </m:dPr>
                        <m:e>
                          <m:r>
                            <a:rPr lang="es-AR" sz="2400" b="0" i="1" smtClean="0">
                              <a:solidFill>
                                <a:srgbClr val="000000"/>
                              </a:solidFill>
                              <a:latin typeface="Cambria Math" panose="02040503050406030204" pitchFamily="18" charset="0"/>
                            </a:rPr>
                            <m:t>9,8</m:t>
                          </m:r>
                          <m:f>
                            <m:fPr>
                              <m:ctrlPr>
                                <a:rPr lang="es-AR" sz="2400" b="0" i="1" smtClean="0">
                                  <a:solidFill>
                                    <a:srgbClr val="000000"/>
                                  </a:solidFill>
                                  <a:latin typeface="Cambria Math" panose="02040503050406030204" pitchFamily="18" charset="0"/>
                                </a:rPr>
                              </m:ctrlPr>
                            </m:fPr>
                            <m:num>
                              <m:r>
                                <a:rPr lang="es-AR" sz="2400" b="0" i="1" smtClean="0">
                                  <a:solidFill>
                                    <a:srgbClr val="000000"/>
                                  </a:solidFill>
                                  <a:latin typeface="Cambria Math" panose="02040503050406030204" pitchFamily="18" charset="0"/>
                                </a:rPr>
                                <m:t>𝑚</m:t>
                              </m:r>
                            </m:num>
                            <m:den>
                              <m:sSup>
                                <m:sSupPr>
                                  <m:ctrlPr>
                                    <a:rPr lang="es-AR" sz="2400" b="0" i="1" smtClean="0">
                                      <a:solidFill>
                                        <a:srgbClr val="000000"/>
                                      </a:solidFill>
                                      <a:latin typeface="Cambria Math" panose="02040503050406030204" pitchFamily="18" charset="0"/>
                                    </a:rPr>
                                  </m:ctrlPr>
                                </m:sSupPr>
                                <m:e>
                                  <m:r>
                                    <a:rPr lang="es-AR" sz="2400" b="0" i="1" smtClean="0">
                                      <a:solidFill>
                                        <a:srgbClr val="000000"/>
                                      </a:solidFill>
                                      <a:latin typeface="Cambria Math" panose="02040503050406030204" pitchFamily="18" charset="0"/>
                                    </a:rPr>
                                    <m:t>𝑠</m:t>
                                  </m:r>
                                </m:e>
                                <m:sup>
                                  <m:r>
                                    <a:rPr lang="es-AR" sz="2400" b="0" i="1" smtClean="0">
                                      <a:solidFill>
                                        <a:srgbClr val="000000"/>
                                      </a:solidFill>
                                      <a:latin typeface="Cambria Math" panose="02040503050406030204" pitchFamily="18" charset="0"/>
                                    </a:rPr>
                                    <m:t>2</m:t>
                                  </m:r>
                                </m:sup>
                              </m:sSup>
                            </m:den>
                          </m:f>
                        </m:e>
                      </m:d>
                      <m:r>
                        <a:rPr lang="es-AR" sz="2400" b="0" i="1" smtClean="0">
                          <a:solidFill>
                            <a:srgbClr val="000000"/>
                          </a:solidFill>
                          <a:latin typeface="Cambria Math" panose="02040503050406030204" pitchFamily="18" charset="0"/>
                        </a:rPr>
                        <m:t>=1078</m:t>
                      </m:r>
                      <m:r>
                        <a:rPr lang="es-AR" sz="2400" b="0" i="1" smtClean="0">
                          <a:solidFill>
                            <a:srgbClr val="000000"/>
                          </a:solidFill>
                          <a:latin typeface="Cambria Math" panose="02040503050406030204" pitchFamily="18" charset="0"/>
                        </a:rPr>
                        <m:t>𝑁</m:t>
                      </m:r>
                      <m:r>
                        <a:rPr lang="es-AR" sz="2400" i="1">
                          <a:solidFill>
                            <a:srgbClr val="000000"/>
                          </a:solidFill>
                          <a:latin typeface="Cambria Math" panose="02040503050406030204" pitchFamily="18" charset="0"/>
                        </a:rPr>
                        <m:t>  </m:t>
                      </m:r>
                    </m:oMath>
                  </m:oMathPara>
                </a14:m>
                <a:endParaRPr lang="es-AR" sz="2400" dirty="0"/>
              </a:p>
            </p:txBody>
          </p:sp>
        </mc:Choice>
        <mc:Fallback xmlns="">
          <p:sp>
            <p:nvSpPr>
              <p:cNvPr id="39" name="Object 2" descr="Pergamino">
                <a:extLst>
                  <a:ext uri="{FF2B5EF4-FFF2-40B4-BE49-F238E27FC236}">
                    <a16:creationId xmlns:a16="http://schemas.microsoft.com/office/drawing/2014/main" id="{C206B5BB-C0A5-4FC1-A2BC-35343B5D1185}"/>
                  </a:ext>
                </a:extLst>
              </p:cNvPr>
              <p:cNvSpPr txBox="1">
                <a:spLocks noRot="1" noChangeAspect="1" noMove="1" noResize="1" noEditPoints="1" noAdjustHandles="1" noChangeArrowheads="1" noChangeShapeType="1" noTextEdit="1"/>
              </p:cNvSpPr>
              <p:nvPr/>
            </p:nvSpPr>
            <p:spPr bwMode="auto">
              <a:xfrm>
                <a:off x="3221502" y="4162839"/>
                <a:ext cx="5741312" cy="800100"/>
              </a:xfrm>
              <a:prstGeom prst="rect">
                <a:avLst/>
              </a:prstGeom>
              <a:blipFill>
                <a:blip r:embed="rId11"/>
                <a:stretch>
                  <a:fillRect/>
                </a:stretch>
              </a:blipFill>
              <a:ln w="38100">
                <a:noFill/>
                <a:miter lim="800000"/>
                <a:headEnd/>
                <a:tailEnd/>
              </a:ln>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40" name="Object 2" descr="Pergamino">
                <a:extLst>
                  <a:ext uri="{FF2B5EF4-FFF2-40B4-BE49-F238E27FC236}">
                    <a16:creationId xmlns:a16="http://schemas.microsoft.com/office/drawing/2014/main" id="{B194B742-2BBD-48D8-A07E-2FB3F5F06AA8}"/>
                  </a:ext>
                </a:extLst>
              </p:cNvPr>
              <p:cNvSpPr txBox="1"/>
              <p:nvPr/>
            </p:nvSpPr>
            <p:spPr bwMode="auto">
              <a:xfrm>
                <a:off x="3207434" y="5103014"/>
                <a:ext cx="3199086" cy="476250"/>
              </a:xfrm>
              <a:prstGeom prst="rect">
                <a:avLst/>
              </a:prstGeom>
              <a:noFill/>
              <a:ln w="38100">
                <a:noFill/>
                <a:miter lim="800000"/>
                <a:headEnd/>
                <a:tailEnd/>
              </a:ln>
            </p:spPr>
            <p:txBody>
              <a:bodyPr>
                <a:normAutofit/>
              </a:bodyPr>
              <a:lstStyle/>
              <a:p>
                <a:pPr/>
                <a14:m>
                  <m:oMathPara xmlns:m="http://schemas.openxmlformats.org/officeDocument/2006/math">
                    <m:oMathParaPr>
                      <m:jc m:val="left"/>
                    </m:oMathParaPr>
                    <m:oMath xmlns:m="http://schemas.openxmlformats.org/officeDocument/2006/math">
                      <m:sSub>
                        <m:sSubPr>
                          <m:ctrlPr>
                            <a:rPr lang="es-AR" sz="2400" b="0" i="1" smtClean="0">
                              <a:solidFill>
                                <a:srgbClr val="000000"/>
                              </a:solidFill>
                              <a:latin typeface="Cambria Math" panose="02040503050406030204" pitchFamily="18" charset="0"/>
                            </a:rPr>
                          </m:ctrlPr>
                        </m:sSubPr>
                        <m:e>
                          <m:r>
                            <a:rPr lang="es-AR" sz="2400" b="0" i="1" smtClean="0">
                              <a:solidFill>
                                <a:srgbClr val="000000"/>
                              </a:solidFill>
                              <a:latin typeface="Cambria Math" panose="02040503050406030204" pitchFamily="18" charset="0"/>
                            </a:rPr>
                            <m:t>𝑇</m:t>
                          </m:r>
                        </m:e>
                        <m:sub>
                          <m:r>
                            <a:rPr lang="es-AR" sz="2400" b="0" i="1" smtClean="0">
                              <a:solidFill>
                                <a:srgbClr val="000000"/>
                              </a:solidFill>
                              <a:latin typeface="Cambria Math" panose="02040503050406030204" pitchFamily="18" charset="0"/>
                            </a:rPr>
                            <m:t>1</m:t>
                          </m:r>
                        </m:sub>
                      </m:sSub>
                      <m:r>
                        <a:rPr lang="es-AR" sz="2400" b="0" i="1" smtClean="0">
                          <a:solidFill>
                            <a:srgbClr val="000000"/>
                          </a:solidFill>
                          <a:latin typeface="Cambria Math" panose="02040503050406030204" pitchFamily="18" charset="0"/>
                        </a:rPr>
                        <m:t>=</m:t>
                      </m:r>
                      <m:r>
                        <a:rPr lang="es-AR" sz="2400" b="0" i="1" smtClean="0">
                          <a:solidFill>
                            <a:srgbClr val="000000"/>
                          </a:solidFill>
                          <a:latin typeface="Cambria Math" panose="02040503050406030204" pitchFamily="18" charset="0"/>
                        </a:rPr>
                        <m:t>𝑤</m:t>
                      </m:r>
                      <m:r>
                        <a:rPr lang="es-AR" sz="2400" b="0" i="1" smtClean="0">
                          <a:solidFill>
                            <a:srgbClr val="000000"/>
                          </a:solidFill>
                          <a:latin typeface="Cambria Math" panose="02040503050406030204" pitchFamily="18" charset="0"/>
                        </a:rPr>
                        <m:t>=1078</m:t>
                      </m:r>
                      <m:r>
                        <a:rPr lang="es-AR" sz="2400" b="0" i="1" smtClean="0">
                          <a:solidFill>
                            <a:srgbClr val="000000"/>
                          </a:solidFill>
                          <a:latin typeface="Cambria Math" panose="02040503050406030204" pitchFamily="18" charset="0"/>
                        </a:rPr>
                        <m:t>𝑁</m:t>
                      </m:r>
                      <m:r>
                        <a:rPr lang="es-AR" sz="2400" i="1">
                          <a:solidFill>
                            <a:srgbClr val="000000"/>
                          </a:solidFill>
                          <a:latin typeface="Cambria Math" panose="02040503050406030204" pitchFamily="18" charset="0"/>
                        </a:rPr>
                        <m:t>  </m:t>
                      </m:r>
                    </m:oMath>
                  </m:oMathPara>
                </a14:m>
                <a:endParaRPr lang="es-AR" sz="2400" dirty="0"/>
              </a:p>
            </p:txBody>
          </p:sp>
        </mc:Choice>
        <mc:Fallback xmlns="">
          <p:sp>
            <p:nvSpPr>
              <p:cNvPr id="40" name="Object 2" descr="Pergamino">
                <a:extLst>
                  <a:ext uri="{FF2B5EF4-FFF2-40B4-BE49-F238E27FC236}">
                    <a16:creationId xmlns:a16="http://schemas.microsoft.com/office/drawing/2014/main" id="{B194B742-2BBD-48D8-A07E-2FB3F5F06AA8}"/>
                  </a:ext>
                </a:extLst>
              </p:cNvPr>
              <p:cNvSpPr txBox="1">
                <a:spLocks noRot="1" noChangeAspect="1" noMove="1" noResize="1" noEditPoints="1" noAdjustHandles="1" noChangeArrowheads="1" noChangeShapeType="1" noTextEdit="1"/>
              </p:cNvSpPr>
              <p:nvPr/>
            </p:nvSpPr>
            <p:spPr bwMode="auto">
              <a:xfrm>
                <a:off x="3207434" y="5103014"/>
                <a:ext cx="3199086" cy="476250"/>
              </a:xfrm>
              <a:prstGeom prst="rect">
                <a:avLst/>
              </a:prstGeom>
              <a:blipFill>
                <a:blip r:embed="rId12"/>
                <a:stretch>
                  <a:fillRect l="-381"/>
                </a:stretch>
              </a:blipFill>
              <a:ln w="38100">
                <a:noFill/>
                <a:miter lim="800000"/>
                <a:headEnd/>
                <a:tailEnd/>
              </a:ln>
            </p:spPr>
            <p:txBody>
              <a:bodyPr/>
              <a:lstStyle/>
              <a:p>
                <a:r>
                  <a:rPr lang="es-AR">
                    <a:noFill/>
                  </a:rPr>
                  <a:t> </a:t>
                </a:r>
              </a:p>
            </p:txBody>
          </p:sp>
        </mc:Fallback>
      </mc:AlternateContent>
    </p:spTree>
    <p:custDataLst>
      <p:tags r:id="rId2"/>
    </p:custDataLst>
    <p:extLst>
      <p:ext uri="{BB962C8B-B14F-4D97-AF65-F5344CB8AC3E}">
        <p14:creationId xmlns:p14="http://schemas.microsoft.com/office/powerpoint/2010/main" val="1958563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fade">
                                      <p:cBhvr>
                                        <p:cTn id="18"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8" grpId="0"/>
      <p:bldP spid="39" grpId="0"/>
      <p:bldP spid="4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6744FBD-116F-4FC3-9D1E-351DA786BFF2}"/>
              </a:ext>
            </a:extLst>
          </p:cNvPr>
          <p:cNvSpPr>
            <a:spLocks noGrp="1"/>
          </p:cNvSpPr>
          <p:nvPr>
            <p:ph type="dt" sz="half" idx="10"/>
          </p:nvPr>
        </p:nvSpPr>
        <p:spPr/>
        <p:txBody>
          <a:bodyPr/>
          <a:lstStyle/>
          <a:p>
            <a:pPr>
              <a:defRPr/>
            </a:pPr>
            <a:endParaRPr lang="es-ES"/>
          </a:p>
        </p:txBody>
      </p:sp>
      <p:sp>
        <p:nvSpPr>
          <p:cNvPr id="4" name="Marcador de número de diapositiva 3">
            <a:extLst>
              <a:ext uri="{FF2B5EF4-FFF2-40B4-BE49-F238E27FC236}">
                <a16:creationId xmlns:a16="http://schemas.microsoft.com/office/drawing/2014/main" id="{AD77C315-25A7-4353-93D7-8D79CCC89467}"/>
              </a:ext>
            </a:extLst>
          </p:cNvPr>
          <p:cNvSpPr>
            <a:spLocks noGrp="1"/>
          </p:cNvSpPr>
          <p:nvPr>
            <p:ph type="sldNum" sz="quarter" idx="12"/>
          </p:nvPr>
        </p:nvSpPr>
        <p:spPr/>
        <p:txBody>
          <a:bodyPr/>
          <a:lstStyle/>
          <a:p>
            <a:pPr>
              <a:defRPr/>
            </a:pPr>
            <a:fld id="{CB079163-C5FB-4B91-9DD6-D6AA28068BDC}" type="slidenum">
              <a:rPr lang="es-ES" smtClean="0"/>
              <a:pPr>
                <a:defRPr/>
              </a:pPr>
              <a:t>25</a:t>
            </a:fld>
            <a:endParaRPr lang="es-ES"/>
          </a:p>
        </p:txBody>
      </p:sp>
      <p:pic>
        <p:nvPicPr>
          <p:cNvPr id="34" name="Imagen 33">
            <a:extLst>
              <a:ext uri="{FF2B5EF4-FFF2-40B4-BE49-F238E27FC236}">
                <a16:creationId xmlns:a16="http://schemas.microsoft.com/office/drawing/2014/main" id="{05354542-BD9F-4EEC-9661-6B91304B4D08}"/>
              </a:ext>
            </a:extLst>
          </p:cNvPr>
          <p:cNvPicPr>
            <a:picLocks noChangeAspect="1"/>
          </p:cNvPicPr>
          <p:nvPr/>
        </p:nvPicPr>
        <p:blipFill>
          <a:blip r:embed="rId3"/>
          <a:stretch>
            <a:fillRect/>
          </a:stretch>
        </p:blipFill>
        <p:spPr>
          <a:xfrm>
            <a:off x="588317" y="1213743"/>
            <a:ext cx="5990456" cy="4771025"/>
          </a:xfrm>
          <a:prstGeom prst="rect">
            <a:avLst/>
          </a:prstGeom>
        </p:spPr>
      </p:pic>
      <p:cxnSp>
        <p:nvCxnSpPr>
          <p:cNvPr id="7" name="Conector recto de flecha 6">
            <a:extLst>
              <a:ext uri="{FF2B5EF4-FFF2-40B4-BE49-F238E27FC236}">
                <a16:creationId xmlns:a16="http://schemas.microsoft.com/office/drawing/2014/main" id="{0F0A6DF7-5A06-4A41-A8DE-9D84EB9F43D4}"/>
              </a:ext>
            </a:extLst>
          </p:cNvPr>
          <p:cNvCxnSpPr>
            <a:cxnSpLocks/>
          </p:cNvCxnSpPr>
          <p:nvPr/>
        </p:nvCxnSpPr>
        <p:spPr>
          <a:xfrm flipV="1">
            <a:off x="3259545" y="3734023"/>
            <a:ext cx="569132" cy="33323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6" name="CuadroTexto 5">
            <a:extLst>
              <a:ext uri="{FF2B5EF4-FFF2-40B4-BE49-F238E27FC236}">
                <a16:creationId xmlns:a16="http://schemas.microsoft.com/office/drawing/2014/main" id="{FA86E546-CEA5-4E03-9C25-A66A7431B5E4}"/>
              </a:ext>
            </a:extLst>
          </p:cNvPr>
          <p:cNvSpPr txBox="1"/>
          <p:nvPr/>
        </p:nvSpPr>
        <p:spPr>
          <a:xfrm>
            <a:off x="6897434" y="775499"/>
            <a:ext cx="4955091" cy="1203044"/>
          </a:xfrm>
          <a:prstGeom prst="rect">
            <a:avLst/>
          </a:prstGeom>
          <a:noFill/>
        </p:spPr>
        <p:txBody>
          <a:bodyPr wrap="square" rtlCol="0">
            <a:spAutoFit/>
          </a:bodyPr>
          <a:lstStyle/>
          <a:p>
            <a:r>
              <a:rPr lang="es-AR" sz="2400" dirty="0"/>
              <a:t>1) Elegir el cuerpo que queremos analizar (en este caso será un punto donde concurren tres fuerzas)</a:t>
            </a:r>
          </a:p>
        </p:txBody>
      </p:sp>
      <p:cxnSp>
        <p:nvCxnSpPr>
          <p:cNvPr id="12" name="Conector recto de flecha 11">
            <a:extLst>
              <a:ext uri="{FF2B5EF4-FFF2-40B4-BE49-F238E27FC236}">
                <a16:creationId xmlns:a16="http://schemas.microsoft.com/office/drawing/2014/main" id="{CFB38FC1-CDE3-4376-9773-23BD44C791BF}"/>
              </a:ext>
            </a:extLst>
          </p:cNvPr>
          <p:cNvCxnSpPr>
            <a:cxnSpLocks/>
          </p:cNvCxnSpPr>
          <p:nvPr/>
        </p:nvCxnSpPr>
        <p:spPr>
          <a:xfrm flipH="1" flipV="1">
            <a:off x="2820605" y="3630657"/>
            <a:ext cx="360000" cy="46340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5" name="CuadroTexto 14">
            <a:extLst>
              <a:ext uri="{FF2B5EF4-FFF2-40B4-BE49-F238E27FC236}">
                <a16:creationId xmlns:a16="http://schemas.microsoft.com/office/drawing/2014/main" id="{90AFB1AF-A0D8-43F0-9D55-3D5622DD31B6}"/>
              </a:ext>
            </a:extLst>
          </p:cNvPr>
          <p:cNvSpPr txBox="1"/>
          <p:nvPr/>
        </p:nvSpPr>
        <p:spPr>
          <a:xfrm>
            <a:off x="3583545" y="3261325"/>
            <a:ext cx="413675" cy="369332"/>
          </a:xfrm>
          <a:prstGeom prst="rect">
            <a:avLst/>
          </a:prstGeom>
          <a:noFill/>
        </p:spPr>
        <p:txBody>
          <a:bodyPr wrap="square" rtlCol="0">
            <a:spAutoFit/>
          </a:bodyPr>
          <a:lstStyle/>
          <a:p>
            <a:r>
              <a:rPr lang="es-AR" b="1" dirty="0"/>
              <a:t>T</a:t>
            </a:r>
            <a:r>
              <a:rPr lang="es-AR" b="1" baseline="-25000" dirty="0"/>
              <a:t>2</a:t>
            </a:r>
          </a:p>
        </p:txBody>
      </p:sp>
      <p:sp>
        <p:nvSpPr>
          <p:cNvPr id="16" name="CuadroTexto 15">
            <a:extLst>
              <a:ext uri="{FF2B5EF4-FFF2-40B4-BE49-F238E27FC236}">
                <a16:creationId xmlns:a16="http://schemas.microsoft.com/office/drawing/2014/main" id="{6EC492FE-5E1D-44BF-99B1-021C762F9450}"/>
              </a:ext>
            </a:extLst>
          </p:cNvPr>
          <p:cNvSpPr txBox="1"/>
          <p:nvPr/>
        </p:nvSpPr>
        <p:spPr>
          <a:xfrm>
            <a:off x="2622914" y="3212723"/>
            <a:ext cx="413675" cy="369332"/>
          </a:xfrm>
          <a:prstGeom prst="rect">
            <a:avLst/>
          </a:prstGeom>
          <a:noFill/>
        </p:spPr>
        <p:txBody>
          <a:bodyPr wrap="square" rtlCol="0">
            <a:spAutoFit/>
          </a:bodyPr>
          <a:lstStyle/>
          <a:p>
            <a:r>
              <a:rPr lang="es-AR" b="1" dirty="0"/>
              <a:t>T</a:t>
            </a:r>
            <a:r>
              <a:rPr lang="es-AR" b="1" baseline="-25000" dirty="0"/>
              <a:t>3</a:t>
            </a:r>
          </a:p>
        </p:txBody>
      </p:sp>
      <p:cxnSp>
        <p:nvCxnSpPr>
          <p:cNvPr id="17" name="Conector recto de flecha 16">
            <a:extLst>
              <a:ext uri="{FF2B5EF4-FFF2-40B4-BE49-F238E27FC236}">
                <a16:creationId xmlns:a16="http://schemas.microsoft.com/office/drawing/2014/main" id="{3B1BFCBD-9079-475E-BCC8-C127C9A87CC3}"/>
              </a:ext>
            </a:extLst>
          </p:cNvPr>
          <p:cNvCxnSpPr>
            <a:cxnSpLocks/>
          </p:cNvCxnSpPr>
          <p:nvPr/>
        </p:nvCxnSpPr>
        <p:spPr>
          <a:xfrm>
            <a:off x="3180605" y="4094063"/>
            <a:ext cx="0" cy="39600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2" name="CuadroTexto 21">
            <a:extLst>
              <a:ext uri="{FF2B5EF4-FFF2-40B4-BE49-F238E27FC236}">
                <a16:creationId xmlns:a16="http://schemas.microsoft.com/office/drawing/2014/main" id="{555B66AC-FE35-4803-9493-BBAD03058639}"/>
              </a:ext>
            </a:extLst>
          </p:cNvPr>
          <p:cNvSpPr txBox="1"/>
          <p:nvPr/>
        </p:nvSpPr>
        <p:spPr>
          <a:xfrm>
            <a:off x="3180605" y="4220081"/>
            <a:ext cx="413675" cy="369332"/>
          </a:xfrm>
          <a:prstGeom prst="rect">
            <a:avLst/>
          </a:prstGeom>
          <a:noFill/>
        </p:spPr>
        <p:txBody>
          <a:bodyPr wrap="square" rtlCol="0">
            <a:spAutoFit/>
          </a:bodyPr>
          <a:lstStyle/>
          <a:p>
            <a:r>
              <a:rPr lang="es-AR" b="1" dirty="0"/>
              <a:t>T</a:t>
            </a:r>
            <a:r>
              <a:rPr lang="es-AR" b="1" baseline="-25000" dirty="0"/>
              <a:t>1</a:t>
            </a:r>
          </a:p>
        </p:txBody>
      </p:sp>
      <p:cxnSp>
        <p:nvCxnSpPr>
          <p:cNvPr id="23" name="Conector recto de flecha 22">
            <a:extLst>
              <a:ext uri="{FF2B5EF4-FFF2-40B4-BE49-F238E27FC236}">
                <a16:creationId xmlns:a16="http://schemas.microsoft.com/office/drawing/2014/main" id="{AE96D437-576D-4A92-8E07-53E415A9A58A}"/>
              </a:ext>
            </a:extLst>
          </p:cNvPr>
          <p:cNvCxnSpPr/>
          <p:nvPr/>
        </p:nvCxnSpPr>
        <p:spPr>
          <a:xfrm>
            <a:off x="9555161" y="3132219"/>
            <a:ext cx="0" cy="2440723"/>
          </a:xfrm>
          <a:prstGeom prst="straightConnector1">
            <a:avLst/>
          </a:prstGeom>
          <a:ln>
            <a:headEnd type="triangle" w="med" len="med"/>
            <a:tailEnd type="none" w="med" len="med"/>
          </a:ln>
        </p:spPr>
        <p:style>
          <a:lnRef idx="1">
            <a:schemeClr val="dk1"/>
          </a:lnRef>
          <a:fillRef idx="0">
            <a:schemeClr val="dk1"/>
          </a:fillRef>
          <a:effectRef idx="0">
            <a:schemeClr val="dk1"/>
          </a:effectRef>
          <a:fontRef idx="minor">
            <a:schemeClr val="tx1"/>
          </a:fontRef>
        </p:style>
      </p:cxnSp>
      <p:cxnSp>
        <p:nvCxnSpPr>
          <p:cNvPr id="24" name="Conector recto de flecha 23">
            <a:extLst>
              <a:ext uri="{FF2B5EF4-FFF2-40B4-BE49-F238E27FC236}">
                <a16:creationId xmlns:a16="http://schemas.microsoft.com/office/drawing/2014/main" id="{BF822863-B59F-49E1-9846-B15D7D267C1D}"/>
              </a:ext>
            </a:extLst>
          </p:cNvPr>
          <p:cNvCxnSpPr>
            <a:cxnSpLocks/>
          </p:cNvCxnSpPr>
          <p:nvPr/>
        </p:nvCxnSpPr>
        <p:spPr>
          <a:xfrm flipH="1">
            <a:off x="8474719" y="4310673"/>
            <a:ext cx="1800522" cy="0"/>
          </a:xfrm>
          <a:prstGeom prst="straightConnector1">
            <a:avLst/>
          </a:prstGeom>
          <a:ln>
            <a:headEnd type="triangle" w="med" len="med"/>
            <a:tailEnd type="none" w="med" len="med"/>
          </a:ln>
        </p:spPr>
        <p:style>
          <a:lnRef idx="1">
            <a:schemeClr val="dk1"/>
          </a:lnRef>
          <a:fillRef idx="0">
            <a:schemeClr val="dk1"/>
          </a:fillRef>
          <a:effectRef idx="0">
            <a:schemeClr val="dk1"/>
          </a:effectRef>
          <a:fontRef idx="minor">
            <a:schemeClr val="tx1"/>
          </a:fontRef>
        </p:style>
      </p:cxnSp>
      <p:sp>
        <p:nvSpPr>
          <p:cNvPr id="25" name="CuadroTexto 24">
            <a:extLst>
              <a:ext uri="{FF2B5EF4-FFF2-40B4-BE49-F238E27FC236}">
                <a16:creationId xmlns:a16="http://schemas.microsoft.com/office/drawing/2014/main" id="{920963A0-4863-42D6-8921-E32BD4DBD168}"/>
              </a:ext>
            </a:extLst>
          </p:cNvPr>
          <p:cNvSpPr txBox="1"/>
          <p:nvPr/>
        </p:nvSpPr>
        <p:spPr>
          <a:xfrm>
            <a:off x="10275567" y="4076833"/>
            <a:ext cx="360037" cy="369332"/>
          </a:xfrm>
          <a:prstGeom prst="rect">
            <a:avLst/>
          </a:prstGeom>
          <a:noFill/>
        </p:spPr>
        <p:txBody>
          <a:bodyPr wrap="square" rtlCol="0">
            <a:spAutoFit/>
          </a:bodyPr>
          <a:lstStyle/>
          <a:p>
            <a:r>
              <a:rPr lang="es-AR" i="1" dirty="0"/>
              <a:t>x</a:t>
            </a:r>
          </a:p>
        </p:txBody>
      </p:sp>
      <p:cxnSp>
        <p:nvCxnSpPr>
          <p:cNvPr id="27" name="Conector recto de flecha 26">
            <a:extLst>
              <a:ext uri="{FF2B5EF4-FFF2-40B4-BE49-F238E27FC236}">
                <a16:creationId xmlns:a16="http://schemas.microsoft.com/office/drawing/2014/main" id="{D96BDBCD-39E4-4C79-8FF0-33C7B83110AE}"/>
              </a:ext>
            </a:extLst>
          </p:cNvPr>
          <p:cNvCxnSpPr>
            <a:cxnSpLocks/>
          </p:cNvCxnSpPr>
          <p:nvPr/>
        </p:nvCxnSpPr>
        <p:spPr>
          <a:xfrm>
            <a:off x="9557160" y="4310673"/>
            <a:ext cx="0" cy="434639"/>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8" name="CuadroTexto 27">
            <a:extLst>
              <a:ext uri="{FF2B5EF4-FFF2-40B4-BE49-F238E27FC236}">
                <a16:creationId xmlns:a16="http://schemas.microsoft.com/office/drawing/2014/main" id="{34C4A940-370F-4A80-9453-0D379221055F}"/>
              </a:ext>
            </a:extLst>
          </p:cNvPr>
          <p:cNvSpPr txBox="1"/>
          <p:nvPr/>
        </p:nvSpPr>
        <p:spPr>
          <a:xfrm>
            <a:off x="9569086" y="4589413"/>
            <a:ext cx="476107" cy="369332"/>
          </a:xfrm>
          <a:prstGeom prst="rect">
            <a:avLst/>
          </a:prstGeom>
          <a:noFill/>
        </p:spPr>
        <p:txBody>
          <a:bodyPr wrap="square" rtlCol="0">
            <a:spAutoFit/>
          </a:bodyPr>
          <a:lstStyle/>
          <a:p>
            <a:r>
              <a:rPr lang="es-AR" b="1" dirty="0"/>
              <a:t>T</a:t>
            </a:r>
            <a:r>
              <a:rPr lang="es-AR" b="1" baseline="-25000" dirty="0"/>
              <a:t>1</a:t>
            </a:r>
          </a:p>
        </p:txBody>
      </p:sp>
      <p:cxnSp>
        <p:nvCxnSpPr>
          <p:cNvPr id="30" name="Conector recto de flecha 29">
            <a:extLst>
              <a:ext uri="{FF2B5EF4-FFF2-40B4-BE49-F238E27FC236}">
                <a16:creationId xmlns:a16="http://schemas.microsoft.com/office/drawing/2014/main" id="{B1202139-224B-4017-BE0C-42371C824419}"/>
              </a:ext>
            </a:extLst>
          </p:cNvPr>
          <p:cNvCxnSpPr>
            <a:cxnSpLocks/>
          </p:cNvCxnSpPr>
          <p:nvPr/>
        </p:nvCxnSpPr>
        <p:spPr>
          <a:xfrm flipV="1">
            <a:off x="9564092" y="3993201"/>
            <a:ext cx="569132" cy="33323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1" name="Conector recto de flecha 30">
            <a:extLst>
              <a:ext uri="{FF2B5EF4-FFF2-40B4-BE49-F238E27FC236}">
                <a16:creationId xmlns:a16="http://schemas.microsoft.com/office/drawing/2014/main" id="{A8DDE78B-1BDC-4584-B9F5-55EB2353BCD7}"/>
              </a:ext>
            </a:extLst>
          </p:cNvPr>
          <p:cNvCxnSpPr>
            <a:cxnSpLocks/>
          </p:cNvCxnSpPr>
          <p:nvPr/>
        </p:nvCxnSpPr>
        <p:spPr>
          <a:xfrm flipH="1" flipV="1">
            <a:off x="9209086" y="3863027"/>
            <a:ext cx="360000" cy="46340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32" name="CuadroTexto 31">
            <a:extLst>
              <a:ext uri="{FF2B5EF4-FFF2-40B4-BE49-F238E27FC236}">
                <a16:creationId xmlns:a16="http://schemas.microsoft.com/office/drawing/2014/main" id="{F8F4D2C3-0B52-40E1-8A4F-9C40FF9E168B}"/>
              </a:ext>
            </a:extLst>
          </p:cNvPr>
          <p:cNvSpPr txBox="1"/>
          <p:nvPr/>
        </p:nvSpPr>
        <p:spPr>
          <a:xfrm>
            <a:off x="9627120" y="2916206"/>
            <a:ext cx="360037" cy="369332"/>
          </a:xfrm>
          <a:prstGeom prst="rect">
            <a:avLst/>
          </a:prstGeom>
          <a:noFill/>
        </p:spPr>
        <p:txBody>
          <a:bodyPr wrap="square" rtlCol="0">
            <a:spAutoFit/>
          </a:bodyPr>
          <a:lstStyle/>
          <a:p>
            <a:r>
              <a:rPr lang="es-AR" i="1" dirty="0"/>
              <a:t>y</a:t>
            </a:r>
          </a:p>
        </p:txBody>
      </p:sp>
      <p:sp>
        <p:nvSpPr>
          <p:cNvPr id="33" name="CuadroTexto 32">
            <a:extLst>
              <a:ext uri="{FF2B5EF4-FFF2-40B4-BE49-F238E27FC236}">
                <a16:creationId xmlns:a16="http://schemas.microsoft.com/office/drawing/2014/main" id="{2126E060-DD9E-4991-B44F-948B8ABE3B58}"/>
              </a:ext>
            </a:extLst>
          </p:cNvPr>
          <p:cNvSpPr txBox="1"/>
          <p:nvPr/>
        </p:nvSpPr>
        <p:spPr>
          <a:xfrm>
            <a:off x="8898873" y="3486258"/>
            <a:ext cx="476107" cy="369332"/>
          </a:xfrm>
          <a:prstGeom prst="rect">
            <a:avLst/>
          </a:prstGeom>
          <a:noFill/>
        </p:spPr>
        <p:txBody>
          <a:bodyPr wrap="square" rtlCol="0">
            <a:spAutoFit/>
          </a:bodyPr>
          <a:lstStyle/>
          <a:p>
            <a:r>
              <a:rPr lang="es-AR" b="1" dirty="0"/>
              <a:t>T</a:t>
            </a:r>
            <a:r>
              <a:rPr lang="es-AR" b="1" baseline="-25000" dirty="0"/>
              <a:t>3</a:t>
            </a:r>
          </a:p>
        </p:txBody>
      </p:sp>
      <p:sp>
        <p:nvSpPr>
          <p:cNvPr id="35" name="CuadroTexto 34">
            <a:extLst>
              <a:ext uri="{FF2B5EF4-FFF2-40B4-BE49-F238E27FC236}">
                <a16:creationId xmlns:a16="http://schemas.microsoft.com/office/drawing/2014/main" id="{2E71F844-BABE-4E5D-BD85-9D5EDFED8BD0}"/>
              </a:ext>
            </a:extLst>
          </p:cNvPr>
          <p:cNvSpPr txBox="1"/>
          <p:nvPr/>
        </p:nvSpPr>
        <p:spPr>
          <a:xfrm>
            <a:off x="10065399" y="3670551"/>
            <a:ext cx="476107" cy="369332"/>
          </a:xfrm>
          <a:prstGeom prst="rect">
            <a:avLst/>
          </a:prstGeom>
          <a:noFill/>
        </p:spPr>
        <p:txBody>
          <a:bodyPr wrap="square" rtlCol="0">
            <a:spAutoFit/>
          </a:bodyPr>
          <a:lstStyle/>
          <a:p>
            <a:r>
              <a:rPr lang="es-AR" b="1" dirty="0"/>
              <a:t>T</a:t>
            </a:r>
            <a:r>
              <a:rPr lang="es-AR" b="1" baseline="-25000" dirty="0"/>
              <a:t>2</a:t>
            </a:r>
          </a:p>
        </p:txBody>
      </p:sp>
      <p:sp>
        <p:nvSpPr>
          <p:cNvPr id="26" name="6 CuadroTexto">
            <a:extLst>
              <a:ext uri="{FF2B5EF4-FFF2-40B4-BE49-F238E27FC236}">
                <a16:creationId xmlns:a16="http://schemas.microsoft.com/office/drawing/2014/main" id="{CAC9F949-ED7A-49BA-9B0B-01C4463B4E97}"/>
              </a:ext>
            </a:extLst>
          </p:cNvPr>
          <p:cNvSpPr txBox="1"/>
          <p:nvPr/>
        </p:nvSpPr>
        <p:spPr>
          <a:xfrm>
            <a:off x="-5110" y="-27384"/>
            <a:ext cx="12191999" cy="52322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a:defRPr sz="2800" b="1">
                <a:solidFill>
                  <a:srgbClr val="0000FF"/>
                </a:solidFill>
              </a:defRPr>
            </a:lvl1pPr>
          </a:lstStyle>
          <a:p>
            <a:r>
              <a:rPr lang="es-MX" dirty="0"/>
              <a:t>EL PASO A PASO PARA REALIZAR DIAGRAMAS DE CUERPO LIBRE</a:t>
            </a:r>
          </a:p>
        </p:txBody>
      </p:sp>
    </p:spTree>
    <p:custDataLst>
      <p:tags r:id="rId1"/>
    </p:custDataLst>
    <p:extLst>
      <p:ext uri="{BB962C8B-B14F-4D97-AF65-F5344CB8AC3E}">
        <p14:creationId xmlns:p14="http://schemas.microsoft.com/office/powerpoint/2010/main" val="4169173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par>
                                <p:cTn id="22" presetID="10" presetClass="entr" presetSubtype="0"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par>
                                <p:cTn id="33" presetID="10" presetClass="entr" presetSubtype="0" fill="hold" nodeType="with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500"/>
                                        <p:tgtEl>
                                          <p:spTgt spid="24"/>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500"/>
                                        <p:tgtEl>
                                          <p:spTgt spid="25"/>
                                        </p:tgtEl>
                                      </p:cBhvr>
                                    </p:animEffect>
                                  </p:childTnLst>
                                </p:cTn>
                              </p:par>
                              <p:par>
                                <p:cTn id="39" presetID="10" presetClass="entr" presetSubtype="0" fill="hold" nodeType="with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fade">
                                      <p:cBhvr>
                                        <p:cTn id="41" dur="500"/>
                                        <p:tgtEl>
                                          <p:spTgt spid="27"/>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500"/>
                                        <p:tgtEl>
                                          <p:spTgt spid="28"/>
                                        </p:tgtEl>
                                      </p:cBhvr>
                                    </p:animEffect>
                                  </p:childTnLst>
                                </p:cTn>
                              </p:par>
                              <p:par>
                                <p:cTn id="45" presetID="10" presetClass="entr" presetSubtype="0" fill="hold" nodeType="with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fade">
                                      <p:cBhvr>
                                        <p:cTn id="47" dur="500"/>
                                        <p:tgtEl>
                                          <p:spTgt spid="30"/>
                                        </p:tgtEl>
                                      </p:cBhvr>
                                    </p:animEffect>
                                  </p:childTnLst>
                                </p:cTn>
                              </p:par>
                              <p:par>
                                <p:cTn id="48" presetID="10" presetClass="entr" presetSubtype="0" fill="hold" nodeType="with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fade">
                                      <p:cBhvr>
                                        <p:cTn id="50" dur="500"/>
                                        <p:tgtEl>
                                          <p:spTgt spid="31"/>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32"/>
                                        </p:tgtEl>
                                        <p:attrNameLst>
                                          <p:attrName>style.visibility</p:attrName>
                                        </p:attrNameLst>
                                      </p:cBhvr>
                                      <p:to>
                                        <p:strVal val="visible"/>
                                      </p:to>
                                    </p:set>
                                    <p:animEffect transition="in" filter="fade">
                                      <p:cBhvr>
                                        <p:cTn id="53" dur="500"/>
                                        <p:tgtEl>
                                          <p:spTgt spid="32"/>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33"/>
                                        </p:tgtEl>
                                        <p:attrNameLst>
                                          <p:attrName>style.visibility</p:attrName>
                                        </p:attrNameLst>
                                      </p:cBhvr>
                                      <p:to>
                                        <p:strVal val="visible"/>
                                      </p:to>
                                    </p:set>
                                    <p:animEffect transition="in" filter="fade">
                                      <p:cBhvr>
                                        <p:cTn id="56" dur="500"/>
                                        <p:tgtEl>
                                          <p:spTgt spid="33"/>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35"/>
                                        </p:tgtEl>
                                        <p:attrNameLst>
                                          <p:attrName>style.visibility</p:attrName>
                                        </p:attrNameLst>
                                      </p:cBhvr>
                                      <p:to>
                                        <p:strVal val="visible"/>
                                      </p:to>
                                    </p:set>
                                    <p:animEffect transition="in" filter="fade">
                                      <p:cBhvr>
                                        <p:cTn id="59"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p:bldP spid="16" grpId="0"/>
      <p:bldP spid="22" grpId="0"/>
      <p:bldP spid="25" grpId="0"/>
      <p:bldP spid="28" grpId="0"/>
      <p:bldP spid="32" grpId="0"/>
      <p:bldP spid="33" grpId="0"/>
      <p:bldP spid="3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6744FBD-116F-4FC3-9D1E-351DA786BFF2}"/>
              </a:ext>
            </a:extLst>
          </p:cNvPr>
          <p:cNvSpPr>
            <a:spLocks noGrp="1"/>
          </p:cNvSpPr>
          <p:nvPr>
            <p:ph type="dt" sz="half" idx="10"/>
          </p:nvPr>
        </p:nvSpPr>
        <p:spPr/>
        <p:txBody>
          <a:bodyPr/>
          <a:lstStyle/>
          <a:p>
            <a:pPr>
              <a:defRPr/>
            </a:pPr>
            <a:endParaRPr lang="es-ES"/>
          </a:p>
        </p:txBody>
      </p:sp>
      <p:sp>
        <p:nvSpPr>
          <p:cNvPr id="4" name="Marcador de número de diapositiva 3">
            <a:extLst>
              <a:ext uri="{FF2B5EF4-FFF2-40B4-BE49-F238E27FC236}">
                <a16:creationId xmlns:a16="http://schemas.microsoft.com/office/drawing/2014/main" id="{AD77C315-25A7-4353-93D7-8D79CCC89467}"/>
              </a:ext>
            </a:extLst>
          </p:cNvPr>
          <p:cNvSpPr>
            <a:spLocks noGrp="1"/>
          </p:cNvSpPr>
          <p:nvPr>
            <p:ph type="sldNum" sz="quarter" idx="12"/>
          </p:nvPr>
        </p:nvSpPr>
        <p:spPr/>
        <p:txBody>
          <a:bodyPr/>
          <a:lstStyle/>
          <a:p>
            <a:pPr>
              <a:defRPr/>
            </a:pPr>
            <a:fld id="{CB079163-C5FB-4B91-9DD6-D6AA28068BDC}" type="slidenum">
              <a:rPr lang="es-ES" smtClean="0"/>
              <a:pPr>
                <a:defRPr/>
              </a:pPr>
              <a:t>26</a:t>
            </a:fld>
            <a:endParaRPr lang="es-ES"/>
          </a:p>
        </p:txBody>
      </p:sp>
      <p:cxnSp>
        <p:nvCxnSpPr>
          <p:cNvPr id="23" name="Conector recto de flecha 22">
            <a:extLst>
              <a:ext uri="{FF2B5EF4-FFF2-40B4-BE49-F238E27FC236}">
                <a16:creationId xmlns:a16="http://schemas.microsoft.com/office/drawing/2014/main" id="{AE96D437-576D-4A92-8E07-53E415A9A58A}"/>
              </a:ext>
            </a:extLst>
          </p:cNvPr>
          <p:cNvCxnSpPr>
            <a:cxnSpLocks/>
          </p:cNvCxnSpPr>
          <p:nvPr/>
        </p:nvCxnSpPr>
        <p:spPr>
          <a:xfrm flipH="1">
            <a:off x="2193643" y="1916832"/>
            <a:ext cx="0" cy="3158602"/>
          </a:xfrm>
          <a:prstGeom prst="straightConnector1">
            <a:avLst/>
          </a:prstGeom>
          <a:ln>
            <a:headEnd type="triangle" w="med" len="med"/>
            <a:tailEnd type="none" w="med" len="med"/>
          </a:ln>
        </p:spPr>
        <p:style>
          <a:lnRef idx="1">
            <a:schemeClr val="dk1"/>
          </a:lnRef>
          <a:fillRef idx="0">
            <a:schemeClr val="dk1"/>
          </a:fillRef>
          <a:effectRef idx="0">
            <a:schemeClr val="dk1"/>
          </a:effectRef>
          <a:fontRef idx="minor">
            <a:schemeClr val="tx1"/>
          </a:fontRef>
        </p:style>
      </p:cxnSp>
      <p:cxnSp>
        <p:nvCxnSpPr>
          <p:cNvPr id="24" name="Conector recto de flecha 23">
            <a:extLst>
              <a:ext uri="{FF2B5EF4-FFF2-40B4-BE49-F238E27FC236}">
                <a16:creationId xmlns:a16="http://schemas.microsoft.com/office/drawing/2014/main" id="{BF822863-B59F-49E1-9846-B15D7D267C1D}"/>
              </a:ext>
            </a:extLst>
          </p:cNvPr>
          <p:cNvCxnSpPr>
            <a:cxnSpLocks/>
            <a:stCxn id="25" idx="1"/>
          </p:cNvCxnSpPr>
          <p:nvPr/>
        </p:nvCxnSpPr>
        <p:spPr>
          <a:xfrm flipH="1">
            <a:off x="407368" y="3781888"/>
            <a:ext cx="3398304" cy="0"/>
          </a:xfrm>
          <a:prstGeom prst="straightConnector1">
            <a:avLst/>
          </a:prstGeom>
          <a:ln>
            <a:headEnd type="triangle" w="med" len="med"/>
            <a:tailEnd type="none" w="med" len="med"/>
          </a:ln>
        </p:spPr>
        <p:style>
          <a:lnRef idx="1">
            <a:schemeClr val="dk1"/>
          </a:lnRef>
          <a:fillRef idx="0">
            <a:schemeClr val="dk1"/>
          </a:fillRef>
          <a:effectRef idx="0">
            <a:schemeClr val="dk1"/>
          </a:effectRef>
          <a:fontRef idx="minor">
            <a:schemeClr val="tx1"/>
          </a:fontRef>
        </p:style>
      </p:cxnSp>
      <p:sp>
        <p:nvSpPr>
          <p:cNvPr id="25" name="CuadroTexto 24">
            <a:extLst>
              <a:ext uri="{FF2B5EF4-FFF2-40B4-BE49-F238E27FC236}">
                <a16:creationId xmlns:a16="http://schemas.microsoft.com/office/drawing/2014/main" id="{920963A0-4863-42D6-8921-E32BD4DBD168}"/>
              </a:ext>
            </a:extLst>
          </p:cNvPr>
          <p:cNvSpPr txBox="1"/>
          <p:nvPr/>
        </p:nvSpPr>
        <p:spPr>
          <a:xfrm>
            <a:off x="3805672" y="3597222"/>
            <a:ext cx="360037" cy="369332"/>
          </a:xfrm>
          <a:prstGeom prst="rect">
            <a:avLst/>
          </a:prstGeom>
          <a:noFill/>
        </p:spPr>
        <p:txBody>
          <a:bodyPr wrap="square" rtlCol="0">
            <a:spAutoFit/>
          </a:bodyPr>
          <a:lstStyle/>
          <a:p>
            <a:r>
              <a:rPr lang="es-AR" i="1" dirty="0"/>
              <a:t>x</a:t>
            </a:r>
          </a:p>
        </p:txBody>
      </p:sp>
      <p:cxnSp>
        <p:nvCxnSpPr>
          <p:cNvPr id="27" name="Conector recto de flecha 26">
            <a:extLst>
              <a:ext uri="{FF2B5EF4-FFF2-40B4-BE49-F238E27FC236}">
                <a16:creationId xmlns:a16="http://schemas.microsoft.com/office/drawing/2014/main" id="{D96BDBCD-39E4-4C79-8FF0-33C7B83110AE}"/>
              </a:ext>
            </a:extLst>
          </p:cNvPr>
          <p:cNvCxnSpPr>
            <a:cxnSpLocks/>
          </p:cNvCxnSpPr>
          <p:nvPr/>
        </p:nvCxnSpPr>
        <p:spPr>
          <a:xfrm>
            <a:off x="2195642" y="3789040"/>
            <a:ext cx="6932" cy="112800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8" name="CuadroTexto 27">
            <a:extLst>
              <a:ext uri="{FF2B5EF4-FFF2-40B4-BE49-F238E27FC236}">
                <a16:creationId xmlns:a16="http://schemas.microsoft.com/office/drawing/2014/main" id="{34C4A940-370F-4A80-9453-0D379221055F}"/>
              </a:ext>
            </a:extLst>
          </p:cNvPr>
          <p:cNvSpPr txBox="1"/>
          <p:nvPr/>
        </p:nvSpPr>
        <p:spPr>
          <a:xfrm>
            <a:off x="2207568" y="4091905"/>
            <a:ext cx="476107" cy="369332"/>
          </a:xfrm>
          <a:prstGeom prst="rect">
            <a:avLst/>
          </a:prstGeom>
          <a:noFill/>
        </p:spPr>
        <p:txBody>
          <a:bodyPr wrap="square" rtlCol="0">
            <a:spAutoFit/>
          </a:bodyPr>
          <a:lstStyle/>
          <a:p>
            <a:r>
              <a:rPr lang="es-AR" b="1" dirty="0"/>
              <a:t>T</a:t>
            </a:r>
            <a:r>
              <a:rPr lang="es-AR" b="1" baseline="-25000" dirty="0"/>
              <a:t>1</a:t>
            </a:r>
          </a:p>
        </p:txBody>
      </p:sp>
      <p:cxnSp>
        <p:nvCxnSpPr>
          <p:cNvPr id="30" name="Conector recto de flecha 29">
            <a:extLst>
              <a:ext uri="{FF2B5EF4-FFF2-40B4-BE49-F238E27FC236}">
                <a16:creationId xmlns:a16="http://schemas.microsoft.com/office/drawing/2014/main" id="{B1202139-224B-4017-BE0C-42371C824419}"/>
              </a:ext>
            </a:extLst>
          </p:cNvPr>
          <p:cNvCxnSpPr>
            <a:cxnSpLocks/>
          </p:cNvCxnSpPr>
          <p:nvPr/>
        </p:nvCxnSpPr>
        <p:spPr>
          <a:xfrm flipV="1">
            <a:off x="2202574" y="3140968"/>
            <a:ext cx="1251826" cy="65770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1" name="Conector recto de flecha 30">
            <a:extLst>
              <a:ext uri="{FF2B5EF4-FFF2-40B4-BE49-F238E27FC236}">
                <a16:creationId xmlns:a16="http://schemas.microsoft.com/office/drawing/2014/main" id="{A8DDE78B-1BDC-4584-B9F5-55EB2353BCD7}"/>
              </a:ext>
            </a:extLst>
          </p:cNvPr>
          <p:cNvCxnSpPr>
            <a:cxnSpLocks/>
          </p:cNvCxnSpPr>
          <p:nvPr/>
        </p:nvCxnSpPr>
        <p:spPr>
          <a:xfrm flipH="1" flipV="1">
            <a:off x="983432" y="2924944"/>
            <a:ext cx="1224136" cy="87372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32" name="CuadroTexto 31">
            <a:extLst>
              <a:ext uri="{FF2B5EF4-FFF2-40B4-BE49-F238E27FC236}">
                <a16:creationId xmlns:a16="http://schemas.microsoft.com/office/drawing/2014/main" id="{F8F4D2C3-0B52-40E1-8A4F-9C40FF9E168B}"/>
              </a:ext>
            </a:extLst>
          </p:cNvPr>
          <p:cNvSpPr txBox="1"/>
          <p:nvPr/>
        </p:nvSpPr>
        <p:spPr>
          <a:xfrm>
            <a:off x="2265602" y="1791737"/>
            <a:ext cx="360037" cy="369332"/>
          </a:xfrm>
          <a:prstGeom prst="rect">
            <a:avLst/>
          </a:prstGeom>
          <a:noFill/>
        </p:spPr>
        <p:txBody>
          <a:bodyPr wrap="square" rtlCol="0">
            <a:spAutoFit/>
          </a:bodyPr>
          <a:lstStyle/>
          <a:p>
            <a:r>
              <a:rPr lang="es-AR" i="1" dirty="0"/>
              <a:t>y</a:t>
            </a:r>
          </a:p>
        </p:txBody>
      </p:sp>
      <p:sp>
        <p:nvSpPr>
          <p:cNvPr id="33" name="CuadroTexto 32">
            <a:extLst>
              <a:ext uri="{FF2B5EF4-FFF2-40B4-BE49-F238E27FC236}">
                <a16:creationId xmlns:a16="http://schemas.microsoft.com/office/drawing/2014/main" id="{2126E060-DD9E-4991-B44F-948B8ABE3B58}"/>
              </a:ext>
            </a:extLst>
          </p:cNvPr>
          <p:cNvSpPr txBox="1"/>
          <p:nvPr/>
        </p:nvSpPr>
        <p:spPr>
          <a:xfrm>
            <a:off x="889777" y="2555612"/>
            <a:ext cx="476107" cy="369332"/>
          </a:xfrm>
          <a:prstGeom prst="rect">
            <a:avLst/>
          </a:prstGeom>
          <a:noFill/>
        </p:spPr>
        <p:txBody>
          <a:bodyPr wrap="square" rtlCol="0">
            <a:spAutoFit/>
          </a:bodyPr>
          <a:lstStyle/>
          <a:p>
            <a:r>
              <a:rPr lang="es-AR" b="1" dirty="0"/>
              <a:t>T</a:t>
            </a:r>
            <a:r>
              <a:rPr lang="es-AR" b="1" baseline="-25000" dirty="0"/>
              <a:t>3</a:t>
            </a:r>
          </a:p>
        </p:txBody>
      </p:sp>
      <p:sp>
        <p:nvSpPr>
          <p:cNvPr id="35" name="CuadroTexto 34">
            <a:extLst>
              <a:ext uri="{FF2B5EF4-FFF2-40B4-BE49-F238E27FC236}">
                <a16:creationId xmlns:a16="http://schemas.microsoft.com/office/drawing/2014/main" id="{2E71F844-BABE-4E5D-BD85-9D5EDFED8BD0}"/>
              </a:ext>
            </a:extLst>
          </p:cNvPr>
          <p:cNvSpPr txBox="1"/>
          <p:nvPr/>
        </p:nvSpPr>
        <p:spPr>
          <a:xfrm>
            <a:off x="3216346" y="2801890"/>
            <a:ext cx="476107" cy="369332"/>
          </a:xfrm>
          <a:prstGeom prst="rect">
            <a:avLst/>
          </a:prstGeom>
          <a:noFill/>
        </p:spPr>
        <p:txBody>
          <a:bodyPr wrap="square" rtlCol="0">
            <a:spAutoFit/>
          </a:bodyPr>
          <a:lstStyle/>
          <a:p>
            <a:r>
              <a:rPr lang="es-AR" b="1" dirty="0"/>
              <a:t>T</a:t>
            </a:r>
            <a:r>
              <a:rPr lang="es-AR" b="1" baseline="-25000" dirty="0"/>
              <a:t>2</a:t>
            </a:r>
          </a:p>
        </p:txBody>
      </p:sp>
      <p:graphicFrame>
        <p:nvGraphicFramePr>
          <p:cNvPr id="37" name="Object 2" descr="Pergamino">
            <a:extLst>
              <a:ext uri="{FF2B5EF4-FFF2-40B4-BE49-F238E27FC236}">
                <a16:creationId xmlns:a16="http://schemas.microsoft.com/office/drawing/2014/main" id="{6F230274-738C-42DF-8122-4FD1877A6AC4}"/>
              </a:ext>
            </a:extLst>
          </p:cNvPr>
          <p:cNvGraphicFramePr>
            <a:graphicFrameLocks noChangeAspect="1"/>
          </p:cNvGraphicFramePr>
          <p:nvPr>
            <p:extLst>
              <p:ext uri="{D42A27DB-BD31-4B8C-83A1-F6EECF244321}">
                <p14:modId xmlns:p14="http://schemas.microsoft.com/office/powerpoint/2010/main" val="2997666740"/>
              </p:ext>
            </p:extLst>
          </p:nvPr>
        </p:nvGraphicFramePr>
        <p:xfrm>
          <a:off x="1526381" y="837225"/>
          <a:ext cx="9139238" cy="800100"/>
        </p:xfrm>
        <a:graphic>
          <a:graphicData uri="http://schemas.openxmlformats.org/presentationml/2006/ole">
            <mc:AlternateContent xmlns:mc="http://schemas.openxmlformats.org/markup-compatibility/2006">
              <mc:Choice xmlns:v="urn:schemas-microsoft-com:vml" Requires="v">
                <p:oleObj spid="_x0000_s93255" name="Ecuación" r:id="rId4" imgW="2895480" imgH="253800" progId="Equation.3">
                  <p:embed/>
                </p:oleObj>
              </mc:Choice>
              <mc:Fallback>
                <p:oleObj name="Ecuación" r:id="rId4" imgW="2895480" imgH="253800" progId="Equation.3">
                  <p:embed/>
                  <p:pic>
                    <p:nvPicPr>
                      <p:cNvPr id="36" name="Object 2" descr="Pergamino">
                        <a:extLst>
                          <a:ext uri="{FF2B5EF4-FFF2-40B4-BE49-F238E27FC236}">
                            <a16:creationId xmlns:a16="http://schemas.microsoft.com/office/drawing/2014/main" id="{E6979D61-8B74-4679-9F57-1007AB283DE6}"/>
                          </a:ext>
                        </a:extLst>
                      </p:cNvPr>
                      <p:cNvPicPr>
                        <a:picLocks noChangeAspect="1" noChangeArrowheads="1"/>
                      </p:cNvPicPr>
                      <p:nvPr/>
                    </p:nvPicPr>
                    <p:blipFill>
                      <a:blip r:embed="rId5"/>
                      <a:srcRect/>
                      <a:stretch>
                        <a:fillRect/>
                      </a:stretch>
                    </p:blipFill>
                    <p:spPr bwMode="auto">
                      <a:xfrm>
                        <a:off x="1526381" y="837225"/>
                        <a:ext cx="9139238" cy="800100"/>
                      </a:xfrm>
                      <a:prstGeom prst="rect">
                        <a:avLst/>
                      </a:prstGeom>
                      <a:blipFill dpi="0" rotWithShape="0">
                        <a:blip r:embed="rId6"/>
                        <a:srcRect/>
                        <a:tile tx="0" ty="0" sx="100000" sy="100000" flip="none" algn="tl"/>
                      </a:blipFill>
                      <a:ln w="38100">
                        <a:solidFill>
                          <a:srgbClr val="000000"/>
                        </a:solidFill>
                        <a:miter lim="800000"/>
                        <a:headEnd/>
                        <a:tailEnd/>
                      </a:ln>
                    </p:spPr>
                  </p:pic>
                </p:oleObj>
              </mc:Fallback>
            </mc:AlternateContent>
          </a:graphicData>
        </a:graphic>
      </p:graphicFrame>
      <p:sp>
        <p:nvSpPr>
          <p:cNvPr id="38" name="6 CuadroTexto">
            <a:extLst>
              <a:ext uri="{FF2B5EF4-FFF2-40B4-BE49-F238E27FC236}">
                <a16:creationId xmlns:a16="http://schemas.microsoft.com/office/drawing/2014/main" id="{19C1D7E4-F0D9-42E6-9846-0EA70DAD6A5A}"/>
              </a:ext>
            </a:extLst>
          </p:cNvPr>
          <p:cNvSpPr txBox="1"/>
          <p:nvPr/>
        </p:nvSpPr>
        <p:spPr>
          <a:xfrm>
            <a:off x="7071" y="0"/>
            <a:ext cx="12191999" cy="52322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a:defRPr sz="2800" b="1">
                <a:solidFill>
                  <a:srgbClr val="0000FF"/>
                </a:solidFill>
              </a:defRPr>
            </a:lvl1pPr>
          </a:lstStyle>
          <a:p>
            <a:r>
              <a:rPr lang="es-MX" dirty="0"/>
              <a:t>APLICACIÓN DE LA 1ra LEY DE NEWTON</a:t>
            </a:r>
          </a:p>
        </p:txBody>
      </p:sp>
      <mc:AlternateContent xmlns:mc="http://schemas.openxmlformats.org/markup-compatibility/2006" xmlns:a14="http://schemas.microsoft.com/office/drawing/2010/main">
        <mc:Choice Requires="a14">
          <p:sp>
            <p:nvSpPr>
              <p:cNvPr id="39" name="Object 2" descr="Pergamino">
                <a:extLst>
                  <a:ext uri="{FF2B5EF4-FFF2-40B4-BE49-F238E27FC236}">
                    <a16:creationId xmlns:a16="http://schemas.microsoft.com/office/drawing/2014/main" id="{60A58B22-35A4-4B34-B16E-9B219F6D6348}"/>
                  </a:ext>
                </a:extLst>
              </p:cNvPr>
              <p:cNvSpPr txBox="1"/>
              <p:nvPr/>
            </p:nvSpPr>
            <p:spPr bwMode="auto">
              <a:xfrm>
                <a:off x="4871863" y="2203314"/>
                <a:ext cx="5126494" cy="800100"/>
              </a:xfrm>
              <a:prstGeom prst="rect">
                <a:avLst/>
              </a:prstGeom>
              <a:noFill/>
              <a:ln w="38100">
                <a:noFill/>
                <a:miter lim="800000"/>
                <a:headEnd/>
                <a:tailEnd/>
              </a:ln>
            </p:spPr>
            <p:txBody>
              <a:bodyPr>
                <a:noAutofit/>
              </a:bodyPr>
              <a:lstStyle/>
              <a:p>
                <a:pPr/>
                <a14:m>
                  <m:oMathPara xmlns:m="http://schemas.openxmlformats.org/officeDocument/2006/math">
                    <m:oMathParaPr>
                      <m:jc m:val="left"/>
                    </m:oMathParaPr>
                    <m:oMath xmlns:m="http://schemas.openxmlformats.org/officeDocument/2006/math">
                      <m:nary>
                        <m:naryPr>
                          <m:chr m:val="∑"/>
                          <m:subHide m:val="on"/>
                          <m:supHide m:val="on"/>
                          <m:ctrlPr>
                            <a:rPr lang="es-AR" sz="2400" i="1" smtClean="0">
                              <a:solidFill>
                                <a:srgbClr val="000000"/>
                              </a:solidFill>
                              <a:latin typeface="Cambria Math" panose="02040503050406030204" pitchFamily="18" charset="0"/>
                            </a:rPr>
                          </m:ctrlPr>
                        </m:naryPr>
                        <m:sub/>
                        <m:sup/>
                        <m:e>
                          <m:sSub>
                            <m:sSubPr>
                              <m:ctrlPr>
                                <a:rPr lang="es-AR" sz="2400" i="1">
                                  <a:solidFill>
                                    <a:srgbClr val="000000"/>
                                  </a:solidFill>
                                  <a:latin typeface="Cambria Math" panose="02040503050406030204" pitchFamily="18" charset="0"/>
                                </a:rPr>
                              </m:ctrlPr>
                            </m:sSubPr>
                            <m:e>
                              <m:r>
                                <a:rPr lang="es-AR" sz="2400" i="1">
                                  <a:solidFill>
                                    <a:srgbClr val="000000"/>
                                  </a:solidFill>
                                  <a:latin typeface="Cambria Math" panose="02040503050406030204" pitchFamily="18" charset="0"/>
                                </a:rPr>
                                <m:t>𝐹</m:t>
                              </m:r>
                            </m:e>
                            <m:sub>
                              <m:r>
                                <a:rPr lang="es-AR" sz="2400" b="0" i="1" smtClean="0">
                                  <a:solidFill>
                                    <a:srgbClr val="000000"/>
                                  </a:solidFill>
                                  <a:latin typeface="Cambria Math" panose="02040503050406030204" pitchFamily="18" charset="0"/>
                                </a:rPr>
                                <m:t>𝑥</m:t>
                              </m:r>
                            </m:sub>
                          </m:sSub>
                        </m:e>
                      </m:nary>
                      <m:r>
                        <a:rPr lang="es-AR" sz="2400" i="1">
                          <a:solidFill>
                            <a:srgbClr val="000000"/>
                          </a:solidFill>
                          <a:latin typeface="Cambria Math" panose="02040503050406030204" pitchFamily="18" charset="0"/>
                        </a:rPr>
                        <m:t>=</m:t>
                      </m:r>
                      <m:sSub>
                        <m:sSubPr>
                          <m:ctrlPr>
                            <a:rPr lang="es-AR" sz="2400" i="1" smtClean="0">
                              <a:solidFill>
                                <a:srgbClr val="000000"/>
                              </a:solidFill>
                              <a:latin typeface="Cambria Math" panose="02040503050406030204" pitchFamily="18" charset="0"/>
                            </a:rPr>
                          </m:ctrlPr>
                        </m:sSubPr>
                        <m:e>
                          <m:r>
                            <a:rPr lang="es-AR" sz="2400" b="0" i="1" smtClean="0">
                              <a:solidFill>
                                <a:srgbClr val="000000"/>
                              </a:solidFill>
                              <a:latin typeface="Cambria Math" panose="02040503050406030204" pitchFamily="18" charset="0"/>
                            </a:rPr>
                            <m:t>𝑇</m:t>
                          </m:r>
                        </m:e>
                        <m:sub>
                          <m:r>
                            <a:rPr lang="es-AR" sz="2400" b="0" i="1" smtClean="0">
                              <a:solidFill>
                                <a:srgbClr val="000000"/>
                              </a:solidFill>
                              <a:latin typeface="Cambria Math" panose="02040503050406030204" pitchFamily="18" charset="0"/>
                            </a:rPr>
                            <m:t>2</m:t>
                          </m:r>
                        </m:sub>
                      </m:sSub>
                      <m:r>
                        <a:rPr lang="es-AR" sz="2400" b="0" i="1" smtClean="0">
                          <a:solidFill>
                            <a:srgbClr val="000000"/>
                          </a:solidFill>
                          <a:latin typeface="Cambria Math" panose="02040503050406030204" pitchFamily="18" charset="0"/>
                        </a:rPr>
                        <m:t>𝑐𝑜𝑠</m:t>
                      </m:r>
                      <m:r>
                        <a:rPr lang="es-AR" sz="2400" b="0" i="1" smtClean="0">
                          <a:solidFill>
                            <a:srgbClr val="000000"/>
                          </a:solidFill>
                          <a:latin typeface="Cambria Math" panose="02040503050406030204" pitchFamily="18" charset="0"/>
                        </a:rPr>
                        <m:t>30°−</m:t>
                      </m:r>
                      <m:sSub>
                        <m:sSubPr>
                          <m:ctrlPr>
                            <a:rPr lang="es-AR" sz="2400" i="1" smtClean="0">
                              <a:solidFill>
                                <a:srgbClr val="000000"/>
                              </a:solidFill>
                              <a:latin typeface="Cambria Math" panose="02040503050406030204" pitchFamily="18" charset="0"/>
                            </a:rPr>
                          </m:ctrlPr>
                        </m:sSubPr>
                        <m:e>
                          <m:r>
                            <a:rPr lang="es-AR" sz="2400" i="1">
                              <a:solidFill>
                                <a:srgbClr val="000000"/>
                              </a:solidFill>
                              <a:latin typeface="Cambria Math" panose="02040503050406030204" pitchFamily="18" charset="0"/>
                            </a:rPr>
                            <m:t>𝑇</m:t>
                          </m:r>
                        </m:e>
                        <m:sub>
                          <m:r>
                            <a:rPr lang="es-AR" sz="2400" b="0" i="1" smtClean="0">
                              <a:solidFill>
                                <a:srgbClr val="000000"/>
                              </a:solidFill>
                              <a:latin typeface="Cambria Math" panose="02040503050406030204" pitchFamily="18" charset="0"/>
                            </a:rPr>
                            <m:t>3</m:t>
                          </m:r>
                        </m:sub>
                      </m:sSub>
                      <m:r>
                        <a:rPr lang="es-AR" sz="2400" b="0" i="1" smtClean="0">
                          <a:solidFill>
                            <a:srgbClr val="000000"/>
                          </a:solidFill>
                          <a:latin typeface="Cambria Math" panose="02040503050406030204" pitchFamily="18" charset="0"/>
                        </a:rPr>
                        <m:t>𝑐𝑜𝑠</m:t>
                      </m:r>
                      <m:r>
                        <a:rPr lang="es-AR" sz="2400" b="0" i="1" smtClean="0">
                          <a:solidFill>
                            <a:srgbClr val="000000"/>
                          </a:solidFill>
                          <a:latin typeface="Cambria Math" panose="02040503050406030204" pitchFamily="18" charset="0"/>
                        </a:rPr>
                        <m:t>50°=0  </m:t>
                      </m:r>
                    </m:oMath>
                  </m:oMathPara>
                </a14:m>
                <a:endParaRPr lang="es-AR" sz="2400" dirty="0"/>
              </a:p>
            </p:txBody>
          </p:sp>
        </mc:Choice>
        <mc:Fallback xmlns="">
          <p:sp>
            <p:nvSpPr>
              <p:cNvPr id="39" name="Object 2" descr="Pergamino">
                <a:extLst>
                  <a:ext uri="{FF2B5EF4-FFF2-40B4-BE49-F238E27FC236}">
                    <a16:creationId xmlns:a16="http://schemas.microsoft.com/office/drawing/2014/main" id="{60A58B22-35A4-4B34-B16E-9B219F6D6348}"/>
                  </a:ext>
                </a:extLst>
              </p:cNvPr>
              <p:cNvSpPr txBox="1">
                <a:spLocks noRot="1" noChangeAspect="1" noMove="1" noResize="1" noEditPoints="1" noAdjustHandles="1" noChangeArrowheads="1" noChangeShapeType="1" noTextEdit="1"/>
              </p:cNvSpPr>
              <p:nvPr/>
            </p:nvSpPr>
            <p:spPr bwMode="auto">
              <a:xfrm>
                <a:off x="4871863" y="2203314"/>
                <a:ext cx="5126494" cy="800100"/>
              </a:xfrm>
              <a:prstGeom prst="rect">
                <a:avLst/>
              </a:prstGeom>
              <a:blipFill>
                <a:blip r:embed="rId9"/>
                <a:stretch>
                  <a:fillRect/>
                </a:stretch>
              </a:blipFill>
              <a:ln w="38100">
                <a:noFill/>
                <a:miter lim="800000"/>
                <a:headEnd/>
                <a:tailEnd/>
              </a:ln>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40" name="Object 2" descr="Pergamino">
                <a:extLst>
                  <a:ext uri="{FF2B5EF4-FFF2-40B4-BE49-F238E27FC236}">
                    <a16:creationId xmlns:a16="http://schemas.microsoft.com/office/drawing/2014/main" id="{830D9AD7-0FC1-40EA-9787-CEDC817BF9EB}"/>
                  </a:ext>
                </a:extLst>
              </p:cNvPr>
              <p:cNvSpPr txBox="1"/>
              <p:nvPr/>
            </p:nvSpPr>
            <p:spPr bwMode="auto">
              <a:xfrm>
                <a:off x="4871863" y="3128948"/>
                <a:ext cx="5644121" cy="800100"/>
              </a:xfrm>
              <a:prstGeom prst="rect">
                <a:avLst/>
              </a:prstGeom>
              <a:noFill/>
              <a:ln w="38100">
                <a:noFill/>
                <a:miter lim="800000"/>
                <a:headEnd/>
                <a:tailEnd/>
              </a:ln>
            </p:spPr>
            <p:txBody>
              <a:bodyPr>
                <a:noAutofit/>
              </a:bodyPr>
              <a:lstStyle/>
              <a:p>
                <a:pPr/>
                <a14:m>
                  <m:oMathPara xmlns:m="http://schemas.openxmlformats.org/officeDocument/2006/math">
                    <m:oMathParaPr>
                      <m:jc m:val="left"/>
                    </m:oMathParaPr>
                    <m:oMath xmlns:m="http://schemas.openxmlformats.org/officeDocument/2006/math">
                      <m:nary>
                        <m:naryPr>
                          <m:chr m:val="∑"/>
                          <m:subHide m:val="on"/>
                          <m:supHide m:val="on"/>
                          <m:ctrlPr>
                            <a:rPr lang="es-AR" sz="2400" i="1" smtClean="0">
                              <a:solidFill>
                                <a:srgbClr val="000000"/>
                              </a:solidFill>
                              <a:latin typeface="Cambria Math" panose="02040503050406030204" pitchFamily="18" charset="0"/>
                            </a:rPr>
                          </m:ctrlPr>
                        </m:naryPr>
                        <m:sub/>
                        <m:sup/>
                        <m:e>
                          <m:sSub>
                            <m:sSubPr>
                              <m:ctrlPr>
                                <a:rPr lang="es-AR" sz="2400" i="1">
                                  <a:solidFill>
                                    <a:srgbClr val="000000"/>
                                  </a:solidFill>
                                  <a:latin typeface="Cambria Math" panose="02040503050406030204" pitchFamily="18" charset="0"/>
                                </a:rPr>
                              </m:ctrlPr>
                            </m:sSubPr>
                            <m:e>
                              <m:r>
                                <a:rPr lang="es-AR" sz="2400" i="1">
                                  <a:solidFill>
                                    <a:srgbClr val="000000"/>
                                  </a:solidFill>
                                  <a:latin typeface="Cambria Math" panose="02040503050406030204" pitchFamily="18" charset="0"/>
                                </a:rPr>
                                <m:t>𝐹</m:t>
                              </m:r>
                            </m:e>
                            <m:sub>
                              <m:r>
                                <a:rPr lang="es-AR" sz="2400" i="1">
                                  <a:solidFill>
                                    <a:srgbClr val="000000"/>
                                  </a:solidFill>
                                  <a:latin typeface="Cambria Math" panose="02040503050406030204" pitchFamily="18" charset="0"/>
                                </a:rPr>
                                <m:t>𝑦</m:t>
                              </m:r>
                            </m:sub>
                          </m:sSub>
                        </m:e>
                      </m:nary>
                      <m:r>
                        <a:rPr lang="es-AR" sz="2400" i="1">
                          <a:solidFill>
                            <a:srgbClr val="000000"/>
                          </a:solidFill>
                          <a:latin typeface="Cambria Math" panose="02040503050406030204" pitchFamily="18" charset="0"/>
                        </a:rPr>
                        <m:t>=</m:t>
                      </m:r>
                      <m:sSub>
                        <m:sSubPr>
                          <m:ctrlPr>
                            <a:rPr lang="es-AR" sz="2400" i="1" smtClean="0">
                              <a:solidFill>
                                <a:srgbClr val="000000"/>
                              </a:solidFill>
                              <a:latin typeface="Cambria Math" panose="02040503050406030204" pitchFamily="18" charset="0"/>
                            </a:rPr>
                          </m:ctrlPr>
                        </m:sSubPr>
                        <m:e>
                          <m:r>
                            <a:rPr lang="es-AR" sz="2400" b="0" i="1" smtClean="0">
                              <a:solidFill>
                                <a:srgbClr val="000000"/>
                              </a:solidFill>
                              <a:latin typeface="Cambria Math" panose="02040503050406030204" pitchFamily="18" charset="0"/>
                            </a:rPr>
                            <m:t>𝑇</m:t>
                          </m:r>
                        </m:e>
                        <m:sub>
                          <m:r>
                            <a:rPr lang="es-AR" sz="2400" b="0" i="1" smtClean="0">
                              <a:solidFill>
                                <a:srgbClr val="000000"/>
                              </a:solidFill>
                              <a:latin typeface="Cambria Math" panose="02040503050406030204" pitchFamily="18" charset="0"/>
                            </a:rPr>
                            <m:t>2</m:t>
                          </m:r>
                        </m:sub>
                      </m:sSub>
                      <m:r>
                        <a:rPr lang="es-AR" sz="2400" b="0" i="1" smtClean="0">
                          <a:solidFill>
                            <a:srgbClr val="000000"/>
                          </a:solidFill>
                          <a:latin typeface="Cambria Math" panose="02040503050406030204" pitchFamily="18" charset="0"/>
                        </a:rPr>
                        <m:t>𝑠𝑒𝑛</m:t>
                      </m:r>
                      <m:r>
                        <a:rPr lang="es-AR" sz="2400" b="0" i="1" smtClean="0">
                          <a:solidFill>
                            <a:srgbClr val="000000"/>
                          </a:solidFill>
                          <a:latin typeface="Cambria Math" panose="02040503050406030204" pitchFamily="18" charset="0"/>
                        </a:rPr>
                        <m:t>30°+</m:t>
                      </m:r>
                      <m:sSub>
                        <m:sSubPr>
                          <m:ctrlPr>
                            <a:rPr lang="es-AR" sz="2400" i="1">
                              <a:solidFill>
                                <a:srgbClr val="000000"/>
                              </a:solidFill>
                              <a:latin typeface="Cambria Math" panose="02040503050406030204" pitchFamily="18" charset="0"/>
                            </a:rPr>
                          </m:ctrlPr>
                        </m:sSubPr>
                        <m:e>
                          <m:r>
                            <a:rPr lang="es-AR" sz="2400" i="1">
                              <a:solidFill>
                                <a:srgbClr val="000000"/>
                              </a:solidFill>
                              <a:latin typeface="Cambria Math" panose="02040503050406030204" pitchFamily="18" charset="0"/>
                            </a:rPr>
                            <m:t>𝑇</m:t>
                          </m:r>
                        </m:e>
                        <m:sub>
                          <m:r>
                            <a:rPr lang="es-AR" sz="2400" b="0" i="1" smtClean="0">
                              <a:solidFill>
                                <a:srgbClr val="000000"/>
                              </a:solidFill>
                              <a:latin typeface="Cambria Math" panose="02040503050406030204" pitchFamily="18" charset="0"/>
                            </a:rPr>
                            <m:t>3</m:t>
                          </m:r>
                        </m:sub>
                      </m:sSub>
                      <m:r>
                        <a:rPr lang="es-AR" sz="2400" b="0" i="1" smtClean="0">
                          <a:solidFill>
                            <a:srgbClr val="000000"/>
                          </a:solidFill>
                          <a:latin typeface="Cambria Math" panose="02040503050406030204" pitchFamily="18" charset="0"/>
                        </a:rPr>
                        <m:t>𝑠𝑒𝑛</m:t>
                      </m:r>
                      <m:r>
                        <a:rPr lang="es-AR" sz="2400" b="0" i="1" smtClean="0">
                          <a:solidFill>
                            <a:srgbClr val="000000"/>
                          </a:solidFill>
                          <a:latin typeface="Cambria Math" panose="02040503050406030204" pitchFamily="18" charset="0"/>
                        </a:rPr>
                        <m:t>50°−</m:t>
                      </m:r>
                      <m:sSub>
                        <m:sSubPr>
                          <m:ctrlPr>
                            <a:rPr lang="es-AR" sz="2400" i="1">
                              <a:solidFill>
                                <a:srgbClr val="000000"/>
                              </a:solidFill>
                              <a:latin typeface="Cambria Math" panose="02040503050406030204" pitchFamily="18" charset="0"/>
                            </a:rPr>
                          </m:ctrlPr>
                        </m:sSubPr>
                        <m:e>
                          <m:r>
                            <a:rPr lang="es-AR" sz="2400" i="1">
                              <a:solidFill>
                                <a:srgbClr val="000000"/>
                              </a:solidFill>
                              <a:latin typeface="Cambria Math" panose="02040503050406030204" pitchFamily="18" charset="0"/>
                            </a:rPr>
                            <m:t>𝑇</m:t>
                          </m:r>
                        </m:e>
                        <m:sub>
                          <m:r>
                            <a:rPr lang="es-AR" sz="2400" b="0" i="1" smtClean="0">
                              <a:solidFill>
                                <a:srgbClr val="000000"/>
                              </a:solidFill>
                              <a:latin typeface="Cambria Math" panose="02040503050406030204" pitchFamily="18" charset="0"/>
                            </a:rPr>
                            <m:t>1</m:t>
                          </m:r>
                        </m:sub>
                      </m:sSub>
                      <m:r>
                        <a:rPr lang="es-AR" sz="2400" b="0" i="1" smtClean="0">
                          <a:solidFill>
                            <a:srgbClr val="000000"/>
                          </a:solidFill>
                          <a:latin typeface="Cambria Math" panose="02040503050406030204" pitchFamily="18" charset="0"/>
                        </a:rPr>
                        <m:t>=</m:t>
                      </m:r>
                      <m:r>
                        <a:rPr lang="es-AR" sz="2400" i="1">
                          <a:solidFill>
                            <a:srgbClr val="000000"/>
                          </a:solidFill>
                          <a:latin typeface="Cambria Math" panose="02040503050406030204" pitchFamily="18" charset="0"/>
                        </a:rPr>
                        <m:t>0  </m:t>
                      </m:r>
                    </m:oMath>
                  </m:oMathPara>
                </a14:m>
                <a:endParaRPr lang="es-AR" sz="2400" dirty="0"/>
              </a:p>
            </p:txBody>
          </p:sp>
        </mc:Choice>
        <mc:Fallback xmlns="">
          <p:sp>
            <p:nvSpPr>
              <p:cNvPr id="40" name="Object 2" descr="Pergamino">
                <a:extLst>
                  <a:ext uri="{FF2B5EF4-FFF2-40B4-BE49-F238E27FC236}">
                    <a16:creationId xmlns:a16="http://schemas.microsoft.com/office/drawing/2014/main" id="{830D9AD7-0FC1-40EA-9787-CEDC817BF9EB}"/>
                  </a:ext>
                </a:extLst>
              </p:cNvPr>
              <p:cNvSpPr txBox="1">
                <a:spLocks noRot="1" noChangeAspect="1" noMove="1" noResize="1" noEditPoints="1" noAdjustHandles="1" noChangeArrowheads="1" noChangeShapeType="1" noTextEdit="1"/>
              </p:cNvSpPr>
              <p:nvPr/>
            </p:nvSpPr>
            <p:spPr bwMode="auto">
              <a:xfrm>
                <a:off x="4871863" y="3128948"/>
                <a:ext cx="5644121" cy="800100"/>
              </a:xfrm>
              <a:prstGeom prst="rect">
                <a:avLst/>
              </a:prstGeom>
              <a:blipFill>
                <a:blip r:embed="rId10"/>
                <a:stretch>
                  <a:fillRect/>
                </a:stretch>
              </a:blipFill>
              <a:ln w="38100">
                <a:noFill/>
                <a:miter lim="800000"/>
                <a:headEnd/>
                <a:tailEnd/>
              </a:ln>
            </p:spPr>
            <p:txBody>
              <a:bodyPr/>
              <a:lstStyle/>
              <a:p>
                <a:r>
                  <a:rPr lang="es-AR">
                    <a:noFill/>
                  </a:rPr>
                  <a:t> </a:t>
                </a:r>
              </a:p>
            </p:txBody>
          </p:sp>
        </mc:Fallback>
      </mc:AlternateContent>
      <p:sp>
        <p:nvSpPr>
          <p:cNvPr id="48" name="Arco 47">
            <a:extLst>
              <a:ext uri="{FF2B5EF4-FFF2-40B4-BE49-F238E27FC236}">
                <a16:creationId xmlns:a16="http://schemas.microsoft.com/office/drawing/2014/main" id="{BC8AB910-3D34-45F8-B701-AA889487AF91}"/>
              </a:ext>
            </a:extLst>
          </p:cNvPr>
          <p:cNvSpPr/>
          <p:nvPr/>
        </p:nvSpPr>
        <p:spPr>
          <a:xfrm>
            <a:off x="2477213" y="3467382"/>
            <a:ext cx="517979" cy="698347"/>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s-AR"/>
          </a:p>
        </p:txBody>
      </p:sp>
      <p:sp>
        <p:nvSpPr>
          <p:cNvPr id="49" name="Arco 48">
            <a:extLst>
              <a:ext uri="{FF2B5EF4-FFF2-40B4-BE49-F238E27FC236}">
                <a16:creationId xmlns:a16="http://schemas.microsoft.com/office/drawing/2014/main" id="{F5863867-F1F9-4044-B499-FE0CC204B610}"/>
              </a:ext>
            </a:extLst>
          </p:cNvPr>
          <p:cNvSpPr/>
          <p:nvPr/>
        </p:nvSpPr>
        <p:spPr>
          <a:xfrm flipH="1">
            <a:off x="1526381" y="3439404"/>
            <a:ext cx="233380" cy="644474"/>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s-AR"/>
          </a:p>
        </p:txBody>
      </p:sp>
      <p:sp>
        <p:nvSpPr>
          <p:cNvPr id="50" name="CuadroTexto 49">
            <a:extLst>
              <a:ext uri="{FF2B5EF4-FFF2-40B4-BE49-F238E27FC236}">
                <a16:creationId xmlns:a16="http://schemas.microsoft.com/office/drawing/2014/main" id="{BB05CFDD-B7D0-4316-81D7-D62C61B708BC}"/>
              </a:ext>
            </a:extLst>
          </p:cNvPr>
          <p:cNvSpPr txBox="1"/>
          <p:nvPr/>
        </p:nvSpPr>
        <p:spPr>
          <a:xfrm>
            <a:off x="3005847" y="3400267"/>
            <a:ext cx="517979" cy="369332"/>
          </a:xfrm>
          <a:prstGeom prst="rect">
            <a:avLst/>
          </a:prstGeom>
          <a:noFill/>
        </p:spPr>
        <p:txBody>
          <a:bodyPr wrap="square" rtlCol="0">
            <a:spAutoFit/>
          </a:bodyPr>
          <a:lstStyle/>
          <a:p>
            <a:r>
              <a:rPr lang="es-AR" dirty="0"/>
              <a:t>30°</a:t>
            </a:r>
          </a:p>
        </p:txBody>
      </p:sp>
      <p:sp>
        <p:nvSpPr>
          <p:cNvPr id="51" name="CuadroTexto 50">
            <a:extLst>
              <a:ext uri="{FF2B5EF4-FFF2-40B4-BE49-F238E27FC236}">
                <a16:creationId xmlns:a16="http://schemas.microsoft.com/office/drawing/2014/main" id="{58253369-B111-44DD-9495-8EAA95AF0BF1}"/>
              </a:ext>
            </a:extLst>
          </p:cNvPr>
          <p:cNvSpPr txBox="1"/>
          <p:nvPr/>
        </p:nvSpPr>
        <p:spPr>
          <a:xfrm>
            <a:off x="1091756" y="3398607"/>
            <a:ext cx="517979" cy="369332"/>
          </a:xfrm>
          <a:prstGeom prst="rect">
            <a:avLst/>
          </a:prstGeom>
          <a:noFill/>
        </p:spPr>
        <p:txBody>
          <a:bodyPr wrap="square" rtlCol="0">
            <a:spAutoFit/>
          </a:bodyPr>
          <a:lstStyle/>
          <a:p>
            <a:r>
              <a:rPr lang="es-AR" dirty="0"/>
              <a:t>50°</a:t>
            </a:r>
          </a:p>
        </p:txBody>
      </p:sp>
      <p:sp>
        <p:nvSpPr>
          <p:cNvPr id="52" name="Cerrar llave 51">
            <a:extLst>
              <a:ext uri="{FF2B5EF4-FFF2-40B4-BE49-F238E27FC236}">
                <a16:creationId xmlns:a16="http://schemas.microsoft.com/office/drawing/2014/main" id="{32C11EA8-0196-414A-ADFA-7265F5A72EE0}"/>
              </a:ext>
            </a:extLst>
          </p:cNvPr>
          <p:cNvSpPr/>
          <p:nvPr/>
        </p:nvSpPr>
        <p:spPr>
          <a:xfrm>
            <a:off x="9998358" y="2203314"/>
            <a:ext cx="473256" cy="1725734"/>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s-AR"/>
          </a:p>
        </p:txBody>
      </p:sp>
      <p:sp>
        <p:nvSpPr>
          <p:cNvPr id="53" name="CuadroTexto 52">
            <a:extLst>
              <a:ext uri="{FF2B5EF4-FFF2-40B4-BE49-F238E27FC236}">
                <a16:creationId xmlns:a16="http://schemas.microsoft.com/office/drawing/2014/main" id="{5A7F78E8-DF4A-4C68-84ED-A36E47873AA6}"/>
              </a:ext>
            </a:extLst>
          </p:cNvPr>
          <p:cNvSpPr txBox="1"/>
          <p:nvPr/>
        </p:nvSpPr>
        <p:spPr>
          <a:xfrm>
            <a:off x="10552092" y="2573806"/>
            <a:ext cx="1727456" cy="923330"/>
          </a:xfrm>
          <a:prstGeom prst="rect">
            <a:avLst/>
          </a:prstGeom>
          <a:noFill/>
        </p:spPr>
        <p:txBody>
          <a:bodyPr wrap="square" rtlCol="0">
            <a:spAutoFit/>
          </a:bodyPr>
          <a:lstStyle/>
          <a:p>
            <a:r>
              <a:rPr lang="es-AR" dirty="0"/>
              <a:t>Sistema de 2 ecuaciones con 2 incógnitas</a:t>
            </a:r>
          </a:p>
        </p:txBody>
      </p:sp>
      <p:sp>
        <p:nvSpPr>
          <p:cNvPr id="26" name="CuadroTexto 25">
            <a:extLst>
              <a:ext uri="{FF2B5EF4-FFF2-40B4-BE49-F238E27FC236}">
                <a16:creationId xmlns:a16="http://schemas.microsoft.com/office/drawing/2014/main" id="{E93FB6BC-7AD4-4F1D-A8AD-609CBDA74354}"/>
              </a:ext>
            </a:extLst>
          </p:cNvPr>
          <p:cNvSpPr txBox="1"/>
          <p:nvPr/>
        </p:nvSpPr>
        <p:spPr>
          <a:xfrm>
            <a:off x="4167709" y="4437017"/>
            <a:ext cx="6303905" cy="461665"/>
          </a:xfrm>
          <a:prstGeom prst="rect">
            <a:avLst/>
          </a:prstGeom>
          <a:noFill/>
        </p:spPr>
        <p:txBody>
          <a:bodyPr wrap="square" rtlCol="0">
            <a:spAutoFit/>
          </a:bodyPr>
          <a:lstStyle/>
          <a:p>
            <a:r>
              <a:rPr lang="es-AR" sz="2400" dirty="0"/>
              <a:t>Para resolver elegimos el método de sustitución:</a:t>
            </a:r>
          </a:p>
        </p:txBody>
      </p:sp>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11" name="Entrada de lápiz 10">
                <a:extLst>
                  <a:ext uri="{FF2B5EF4-FFF2-40B4-BE49-F238E27FC236}">
                    <a16:creationId xmlns:a16="http://schemas.microsoft.com/office/drawing/2014/main" id="{9FB96314-016A-47A6-8CD4-27304D6B30AF}"/>
                  </a:ext>
                </a:extLst>
              </p14:cNvPr>
              <p14:cNvContentPartPr/>
              <p14:nvPr/>
            </p14:nvContentPartPr>
            <p14:xfrm>
              <a:off x="-1424396" y="1153688"/>
              <a:ext cx="360" cy="360"/>
            </p14:xfrm>
          </p:contentPart>
        </mc:Choice>
        <mc:Fallback xmlns="">
          <p:pic>
            <p:nvPicPr>
              <p:cNvPr id="11" name="Entrada de lápiz 10">
                <a:extLst>
                  <a:ext uri="{FF2B5EF4-FFF2-40B4-BE49-F238E27FC236}">
                    <a16:creationId xmlns:a16="http://schemas.microsoft.com/office/drawing/2014/main" id="{9FB96314-016A-47A6-8CD4-27304D6B30AF}"/>
                  </a:ext>
                </a:extLst>
              </p:cNvPr>
              <p:cNvPicPr/>
              <p:nvPr/>
            </p:nvPicPr>
            <p:blipFill>
              <a:blip r:embed="rId12"/>
              <a:stretch>
                <a:fillRect/>
              </a:stretch>
            </p:blipFill>
            <p:spPr>
              <a:xfrm>
                <a:off x="-1433036" y="1099688"/>
                <a:ext cx="18000" cy="108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
            <p14:nvContentPartPr>
              <p14:cNvPr id="15" name="Entrada de lápiz 14">
                <a:extLst>
                  <a:ext uri="{FF2B5EF4-FFF2-40B4-BE49-F238E27FC236}">
                    <a16:creationId xmlns:a16="http://schemas.microsoft.com/office/drawing/2014/main" id="{781F15BF-3C11-44D8-AB1F-DDF92403E534}"/>
                  </a:ext>
                </a:extLst>
              </p14:cNvPr>
              <p14:cNvContentPartPr/>
              <p14:nvPr/>
            </p14:nvContentPartPr>
            <p14:xfrm>
              <a:off x="5530804" y="4916048"/>
              <a:ext cx="360" cy="6480"/>
            </p14:xfrm>
          </p:contentPart>
        </mc:Choice>
        <mc:Fallback xmlns="">
          <p:pic>
            <p:nvPicPr>
              <p:cNvPr id="15" name="Entrada de lápiz 14">
                <a:extLst>
                  <a:ext uri="{FF2B5EF4-FFF2-40B4-BE49-F238E27FC236}">
                    <a16:creationId xmlns:a16="http://schemas.microsoft.com/office/drawing/2014/main" id="{781F15BF-3C11-44D8-AB1F-DDF92403E534}"/>
                  </a:ext>
                </a:extLst>
              </p:cNvPr>
              <p:cNvPicPr/>
              <p:nvPr/>
            </p:nvPicPr>
            <p:blipFill>
              <a:blip r:embed="rId14"/>
              <a:stretch>
                <a:fillRect/>
              </a:stretch>
            </p:blipFill>
            <p:spPr>
              <a:xfrm>
                <a:off x="5521804" y="4862408"/>
                <a:ext cx="18000" cy="1141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
            <p14:nvContentPartPr>
              <p14:cNvPr id="16" name="Entrada de lápiz 15">
                <a:extLst>
                  <a:ext uri="{FF2B5EF4-FFF2-40B4-BE49-F238E27FC236}">
                    <a16:creationId xmlns:a16="http://schemas.microsoft.com/office/drawing/2014/main" id="{EF9B6AE8-1624-4090-84C4-01A09B80C3AF}"/>
                  </a:ext>
                </a:extLst>
              </p14:cNvPr>
              <p14:cNvContentPartPr/>
              <p14:nvPr/>
            </p14:nvContentPartPr>
            <p14:xfrm>
              <a:off x="5576164" y="4400888"/>
              <a:ext cx="360" cy="6480"/>
            </p14:xfrm>
          </p:contentPart>
        </mc:Choice>
        <mc:Fallback xmlns="">
          <p:pic>
            <p:nvPicPr>
              <p:cNvPr id="16" name="Entrada de lápiz 15">
                <a:extLst>
                  <a:ext uri="{FF2B5EF4-FFF2-40B4-BE49-F238E27FC236}">
                    <a16:creationId xmlns:a16="http://schemas.microsoft.com/office/drawing/2014/main" id="{EF9B6AE8-1624-4090-84C4-01A09B80C3AF}"/>
                  </a:ext>
                </a:extLst>
              </p:cNvPr>
              <p:cNvPicPr/>
              <p:nvPr/>
            </p:nvPicPr>
            <p:blipFill>
              <a:blip r:embed="rId16"/>
              <a:stretch>
                <a:fillRect/>
              </a:stretch>
            </p:blipFill>
            <p:spPr>
              <a:xfrm>
                <a:off x="5567164" y="4346888"/>
                <a:ext cx="18000" cy="1141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7">
            <p14:nvContentPartPr>
              <p14:cNvPr id="17" name="Entrada de lápiz 16">
                <a:extLst>
                  <a:ext uri="{FF2B5EF4-FFF2-40B4-BE49-F238E27FC236}">
                    <a16:creationId xmlns:a16="http://schemas.microsoft.com/office/drawing/2014/main" id="{480D7522-3310-4D64-AE5F-A66D2E93646D}"/>
                  </a:ext>
                </a:extLst>
              </p14:cNvPr>
              <p14:cNvContentPartPr/>
              <p14:nvPr/>
            </p14:nvContentPartPr>
            <p14:xfrm>
              <a:off x="6130564" y="4451648"/>
              <a:ext cx="360" cy="360"/>
            </p14:xfrm>
          </p:contentPart>
        </mc:Choice>
        <mc:Fallback xmlns="">
          <p:pic>
            <p:nvPicPr>
              <p:cNvPr id="17" name="Entrada de lápiz 16">
                <a:extLst>
                  <a:ext uri="{FF2B5EF4-FFF2-40B4-BE49-F238E27FC236}">
                    <a16:creationId xmlns:a16="http://schemas.microsoft.com/office/drawing/2014/main" id="{480D7522-3310-4D64-AE5F-A66D2E93646D}"/>
                  </a:ext>
                </a:extLst>
              </p:cNvPr>
              <p:cNvPicPr/>
              <p:nvPr/>
            </p:nvPicPr>
            <p:blipFill>
              <a:blip r:embed="rId18"/>
              <a:stretch>
                <a:fillRect/>
              </a:stretch>
            </p:blipFill>
            <p:spPr>
              <a:xfrm>
                <a:off x="6121924" y="4397648"/>
                <a:ext cx="18000" cy="108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9">
            <p14:nvContentPartPr>
              <p14:cNvPr id="18" name="Entrada de lápiz 17">
                <a:extLst>
                  <a:ext uri="{FF2B5EF4-FFF2-40B4-BE49-F238E27FC236}">
                    <a16:creationId xmlns:a16="http://schemas.microsoft.com/office/drawing/2014/main" id="{E2757B40-57BE-4483-AAB8-EF9FFDA0F979}"/>
                  </a:ext>
                </a:extLst>
              </p14:cNvPr>
              <p14:cNvContentPartPr/>
              <p14:nvPr/>
            </p14:nvContentPartPr>
            <p14:xfrm>
              <a:off x="6774964" y="5516168"/>
              <a:ext cx="360" cy="360"/>
            </p14:xfrm>
          </p:contentPart>
        </mc:Choice>
        <mc:Fallback xmlns="">
          <p:pic>
            <p:nvPicPr>
              <p:cNvPr id="18" name="Entrada de lápiz 17">
                <a:extLst>
                  <a:ext uri="{FF2B5EF4-FFF2-40B4-BE49-F238E27FC236}">
                    <a16:creationId xmlns:a16="http://schemas.microsoft.com/office/drawing/2014/main" id="{E2757B40-57BE-4483-AAB8-EF9FFDA0F979}"/>
                  </a:ext>
                </a:extLst>
              </p:cNvPr>
              <p:cNvPicPr/>
              <p:nvPr/>
            </p:nvPicPr>
            <p:blipFill>
              <a:blip r:embed="rId20"/>
              <a:stretch>
                <a:fillRect/>
              </a:stretch>
            </p:blipFill>
            <p:spPr>
              <a:xfrm>
                <a:off x="6765964" y="5462168"/>
                <a:ext cx="18000" cy="108000"/>
              </a:xfrm>
              <a:prstGeom prst="rect">
                <a:avLst/>
              </a:prstGeom>
            </p:spPr>
          </p:pic>
        </mc:Fallback>
      </mc:AlternateContent>
    </p:spTree>
    <p:custDataLst>
      <p:tags r:id="rId2"/>
    </p:custDataLst>
    <p:extLst>
      <p:ext uri="{BB962C8B-B14F-4D97-AF65-F5344CB8AC3E}">
        <p14:creationId xmlns:p14="http://schemas.microsoft.com/office/powerpoint/2010/main" val="3063763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500"/>
                                        <p:tgtEl>
                                          <p:spTgt spid="4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2"/>
                                        </p:tgtEl>
                                        <p:attrNameLst>
                                          <p:attrName>style.visibility</p:attrName>
                                        </p:attrNameLst>
                                      </p:cBhvr>
                                      <p:to>
                                        <p:strVal val="visible"/>
                                      </p:to>
                                    </p:set>
                                    <p:animEffect transition="in" filter="fade">
                                      <p:cBhvr>
                                        <p:cTn id="17" dur="500"/>
                                        <p:tgtEl>
                                          <p:spTgt spid="5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3"/>
                                        </p:tgtEl>
                                        <p:attrNameLst>
                                          <p:attrName>style.visibility</p:attrName>
                                        </p:attrNameLst>
                                      </p:cBhvr>
                                      <p:to>
                                        <p:strVal val="visible"/>
                                      </p:to>
                                    </p:set>
                                    <p:animEffect transition="in" filter="fade">
                                      <p:cBhvr>
                                        <p:cTn id="20" dur="500"/>
                                        <p:tgtEl>
                                          <p:spTgt spid="5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P spid="52" grpId="0" animBg="1"/>
      <p:bldP spid="53" grpId="0"/>
      <p:bldP spid="2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6744FBD-116F-4FC3-9D1E-351DA786BFF2}"/>
              </a:ext>
            </a:extLst>
          </p:cNvPr>
          <p:cNvSpPr>
            <a:spLocks noGrp="1"/>
          </p:cNvSpPr>
          <p:nvPr>
            <p:ph type="dt" sz="half" idx="10"/>
          </p:nvPr>
        </p:nvSpPr>
        <p:spPr/>
        <p:txBody>
          <a:bodyPr/>
          <a:lstStyle/>
          <a:p>
            <a:pPr>
              <a:defRPr/>
            </a:pPr>
            <a:endParaRPr lang="es-ES"/>
          </a:p>
        </p:txBody>
      </p:sp>
      <p:sp>
        <p:nvSpPr>
          <p:cNvPr id="4" name="Marcador de número de diapositiva 3">
            <a:extLst>
              <a:ext uri="{FF2B5EF4-FFF2-40B4-BE49-F238E27FC236}">
                <a16:creationId xmlns:a16="http://schemas.microsoft.com/office/drawing/2014/main" id="{AD77C315-25A7-4353-93D7-8D79CCC89467}"/>
              </a:ext>
            </a:extLst>
          </p:cNvPr>
          <p:cNvSpPr>
            <a:spLocks noGrp="1"/>
          </p:cNvSpPr>
          <p:nvPr>
            <p:ph type="sldNum" sz="quarter" idx="12"/>
          </p:nvPr>
        </p:nvSpPr>
        <p:spPr/>
        <p:txBody>
          <a:bodyPr/>
          <a:lstStyle/>
          <a:p>
            <a:pPr>
              <a:defRPr/>
            </a:pPr>
            <a:fld id="{CB079163-C5FB-4B91-9DD6-D6AA28068BDC}" type="slidenum">
              <a:rPr lang="es-ES" smtClean="0"/>
              <a:pPr>
                <a:defRPr/>
              </a:pPr>
              <a:t>27</a:t>
            </a:fld>
            <a:endParaRPr lang="es-ES"/>
          </a:p>
        </p:txBody>
      </p:sp>
      <p:cxnSp>
        <p:nvCxnSpPr>
          <p:cNvPr id="23" name="Conector recto de flecha 22">
            <a:extLst>
              <a:ext uri="{FF2B5EF4-FFF2-40B4-BE49-F238E27FC236}">
                <a16:creationId xmlns:a16="http://schemas.microsoft.com/office/drawing/2014/main" id="{AE96D437-576D-4A92-8E07-53E415A9A58A}"/>
              </a:ext>
            </a:extLst>
          </p:cNvPr>
          <p:cNvCxnSpPr>
            <a:cxnSpLocks/>
          </p:cNvCxnSpPr>
          <p:nvPr/>
        </p:nvCxnSpPr>
        <p:spPr>
          <a:xfrm flipH="1">
            <a:off x="2193643" y="777558"/>
            <a:ext cx="0" cy="3158602"/>
          </a:xfrm>
          <a:prstGeom prst="straightConnector1">
            <a:avLst/>
          </a:prstGeom>
          <a:ln>
            <a:headEnd type="triangle" w="med" len="med"/>
            <a:tailEnd type="none" w="med" len="med"/>
          </a:ln>
        </p:spPr>
        <p:style>
          <a:lnRef idx="1">
            <a:schemeClr val="dk1"/>
          </a:lnRef>
          <a:fillRef idx="0">
            <a:schemeClr val="dk1"/>
          </a:fillRef>
          <a:effectRef idx="0">
            <a:schemeClr val="dk1"/>
          </a:effectRef>
          <a:fontRef idx="minor">
            <a:schemeClr val="tx1"/>
          </a:fontRef>
        </p:style>
      </p:cxnSp>
      <p:cxnSp>
        <p:nvCxnSpPr>
          <p:cNvPr id="24" name="Conector recto de flecha 23">
            <a:extLst>
              <a:ext uri="{FF2B5EF4-FFF2-40B4-BE49-F238E27FC236}">
                <a16:creationId xmlns:a16="http://schemas.microsoft.com/office/drawing/2014/main" id="{BF822863-B59F-49E1-9846-B15D7D267C1D}"/>
              </a:ext>
            </a:extLst>
          </p:cNvPr>
          <p:cNvCxnSpPr>
            <a:cxnSpLocks/>
            <a:stCxn id="25" idx="1"/>
          </p:cNvCxnSpPr>
          <p:nvPr/>
        </p:nvCxnSpPr>
        <p:spPr>
          <a:xfrm flipH="1">
            <a:off x="407368" y="2642614"/>
            <a:ext cx="3398304" cy="0"/>
          </a:xfrm>
          <a:prstGeom prst="straightConnector1">
            <a:avLst/>
          </a:prstGeom>
          <a:ln>
            <a:headEnd type="triangle" w="med" len="med"/>
            <a:tailEnd type="none" w="med" len="med"/>
          </a:ln>
        </p:spPr>
        <p:style>
          <a:lnRef idx="1">
            <a:schemeClr val="dk1"/>
          </a:lnRef>
          <a:fillRef idx="0">
            <a:schemeClr val="dk1"/>
          </a:fillRef>
          <a:effectRef idx="0">
            <a:schemeClr val="dk1"/>
          </a:effectRef>
          <a:fontRef idx="minor">
            <a:schemeClr val="tx1"/>
          </a:fontRef>
        </p:style>
      </p:cxnSp>
      <p:sp>
        <p:nvSpPr>
          <p:cNvPr id="25" name="CuadroTexto 24">
            <a:extLst>
              <a:ext uri="{FF2B5EF4-FFF2-40B4-BE49-F238E27FC236}">
                <a16:creationId xmlns:a16="http://schemas.microsoft.com/office/drawing/2014/main" id="{920963A0-4863-42D6-8921-E32BD4DBD168}"/>
              </a:ext>
            </a:extLst>
          </p:cNvPr>
          <p:cNvSpPr txBox="1"/>
          <p:nvPr/>
        </p:nvSpPr>
        <p:spPr>
          <a:xfrm>
            <a:off x="3805672" y="2457948"/>
            <a:ext cx="360037" cy="369332"/>
          </a:xfrm>
          <a:prstGeom prst="rect">
            <a:avLst/>
          </a:prstGeom>
          <a:noFill/>
        </p:spPr>
        <p:txBody>
          <a:bodyPr wrap="square" rtlCol="0">
            <a:spAutoFit/>
          </a:bodyPr>
          <a:lstStyle/>
          <a:p>
            <a:r>
              <a:rPr lang="es-AR" i="1" dirty="0"/>
              <a:t>x</a:t>
            </a:r>
          </a:p>
        </p:txBody>
      </p:sp>
      <p:cxnSp>
        <p:nvCxnSpPr>
          <p:cNvPr id="27" name="Conector recto de flecha 26">
            <a:extLst>
              <a:ext uri="{FF2B5EF4-FFF2-40B4-BE49-F238E27FC236}">
                <a16:creationId xmlns:a16="http://schemas.microsoft.com/office/drawing/2014/main" id="{D96BDBCD-39E4-4C79-8FF0-33C7B83110AE}"/>
              </a:ext>
            </a:extLst>
          </p:cNvPr>
          <p:cNvCxnSpPr>
            <a:cxnSpLocks/>
          </p:cNvCxnSpPr>
          <p:nvPr/>
        </p:nvCxnSpPr>
        <p:spPr>
          <a:xfrm>
            <a:off x="2195642" y="2649766"/>
            <a:ext cx="6932" cy="112800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8" name="CuadroTexto 27">
            <a:extLst>
              <a:ext uri="{FF2B5EF4-FFF2-40B4-BE49-F238E27FC236}">
                <a16:creationId xmlns:a16="http://schemas.microsoft.com/office/drawing/2014/main" id="{34C4A940-370F-4A80-9453-0D379221055F}"/>
              </a:ext>
            </a:extLst>
          </p:cNvPr>
          <p:cNvSpPr txBox="1"/>
          <p:nvPr/>
        </p:nvSpPr>
        <p:spPr>
          <a:xfrm>
            <a:off x="2207568" y="2952631"/>
            <a:ext cx="476107" cy="369332"/>
          </a:xfrm>
          <a:prstGeom prst="rect">
            <a:avLst/>
          </a:prstGeom>
          <a:noFill/>
        </p:spPr>
        <p:txBody>
          <a:bodyPr wrap="square" rtlCol="0">
            <a:spAutoFit/>
          </a:bodyPr>
          <a:lstStyle/>
          <a:p>
            <a:r>
              <a:rPr lang="es-AR" b="1" dirty="0"/>
              <a:t>T</a:t>
            </a:r>
            <a:r>
              <a:rPr lang="es-AR" b="1" baseline="-25000" dirty="0"/>
              <a:t>1</a:t>
            </a:r>
          </a:p>
        </p:txBody>
      </p:sp>
      <p:cxnSp>
        <p:nvCxnSpPr>
          <p:cNvPr id="30" name="Conector recto de flecha 29">
            <a:extLst>
              <a:ext uri="{FF2B5EF4-FFF2-40B4-BE49-F238E27FC236}">
                <a16:creationId xmlns:a16="http://schemas.microsoft.com/office/drawing/2014/main" id="{B1202139-224B-4017-BE0C-42371C824419}"/>
              </a:ext>
            </a:extLst>
          </p:cNvPr>
          <p:cNvCxnSpPr>
            <a:cxnSpLocks/>
          </p:cNvCxnSpPr>
          <p:nvPr/>
        </p:nvCxnSpPr>
        <p:spPr>
          <a:xfrm flipV="1">
            <a:off x="2202574" y="2001694"/>
            <a:ext cx="1251826" cy="65770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1" name="Conector recto de flecha 30">
            <a:extLst>
              <a:ext uri="{FF2B5EF4-FFF2-40B4-BE49-F238E27FC236}">
                <a16:creationId xmlns:a16="http://schemas.microsoft.com/office/drawing/2014/main" id="{A8DDE78B-1BDC-4584-B9F5-55EB2353BCD7}"/>
              </a:ext>
            </a:extLst>
          </p:cNvPr>
          <p:cNvCxnSpPr>
            <a:cxnSpLocks/>
          </p:cNvCxnSpPr>
          <p:nvPr/>
        </p:nvCxnSpPr>
        <p:spPr>
          <a:xfrm flipH="1" flipV="1">
            <a:off x="983432" y="1785670"/>
            <a:ext cx="1224136" cy="87372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32" name="CuadroTexto 31">
            <a:extLst>
              <a:ext uri="{FF2B5EF4-FFF2-40B4-BE49-F238E27FC236}">
                <a16:creationId xmlns:a16="http://schemas.microsoft.com/office/drawing/2014/main" id="{F8F4D2C3-0B52-40E1-8A4F-9C40FF9E168B}"/>
              </a:ext>
            </a:extLst>
          </p:cNvPr>
          <p:cNvSpPr txBox="1"/>
          <p:nvPr/>
        </p:nvSpPr>
        <p:spPr>
          <a:xfrm>
            <a:off x="2307121" y="630594"/>
            <a:ext cx="360037" cy="369332"/>
          </a:xfrm>
          <a:prstGeom prst="rect">
            <a:avLst/>
          </a:prstGeom>
          <a:noFill/>
        </p:spPr>
        <p:txBody>
          <a:bodyPr wrap="square" rtlCol="0">
            <a:spAutoFit/>
          </a:bodyPr>
          <a:lstStyle/>
          <a:p>
            <a:r>
              <a:rPr lang="es-AR" i="1" dirty="0"/>
              <a:t>y</a:t>
            </a:r>
          </a:p>
        </p:txBody>
      </p:sp>
      <p:sp>
        <p:nvSpPr>
          <p:cNvPr id="33" name="CuadroTexto 32">
            <a:extLst>
              <a:ext uri="{FF2B5EF4-FFF2-40B4-BE49-F238E27FC236}">
                <a16:creationId xmlns:a16="http://schemas.microsoft.com/office/drawing/2014/main" id="{2126E060-DD9E-4991-B44F-948B8ABE3B58}"/>
              </a:ext>
            </a:extLst>
          </p:cNvPr>
          <p:cNvSpPr txBox="1"/>
          <p:nvPr/>
        </p:nvSpPr>
        <p:spPr>
          <a:xfrm>
            <a:off x="889777" y="1416338"/>
            <a:ext cx="476107" cy="369332"/>
          </a:xfrm>
          <a:prstGeom prst="rect">
            <a:avLst/>
          </a:prstGeom>
          <a:noFill/>
        </p:spPr>
        <p:txBody>
          <a:bodyPr wrap="square" rtlCol="0">
            <a:spAutoFit/>
          </a:bodyPr>
          <a:lstStyle/>
          <a:p>
            <a:r>
              <a:rPr lang="es-AR" b="1" dirty="0"/>
              <a:t>T</a:t>
            </a:r>
            <a:r>
              <a:rPr lang="es-AR" b="1" baseline="-25000" dirty="0"/>
              <a:t>3</a:t>
            </a:r>
          </a:p>
        </p:txBody>
      </p:sp>
      <p:sp>
        <p:nvSpPr>
          <p:cNvPr id="35" name="CuadroTexto 34">
            <a:extLst>
              <a:ext uri="{FF2B5EF4-FFF2-40B4-BE49-F238E27FC236}">
                <a16:creationId xmlns:a16="http://schemas.microsoft.com/office/drawing/2014/main" id="{2E71F844-BABE-4E5D-BD85-9D5EDFED8BD0}"/>
              </a:ext>
            </a:extLst>
          </p:cNvPr>
          <p:cNvSpPr txBox="1"/>
          <p:nvPr/>
        </p:nvSpPr>
        <p:spPr>
          <a:xfrm>
            <a:off x="3216346" y="1662616"/>
            <a:ext cx="476107" cy="369332"/>
          </a:xfrm>
          <a:prstGeom prst="rect">
            <a:avLst/>
          </a:prstGeom>
          <a:noFill/>
        </p:spPr>
        <p:txBody>
          <a:bodyPr wrap="square" rtlCol="0">
            <a:spAutoFit/>
          </a:bodyPr>
          <a:lstStyle/>
          <a:p>
            <a:r>
              <a:rPr lang="es-AR" b="1" dirty="0"/>
              <a:t>T</a:t>
            </a:r>
            <a:r>
              <a:rPr lang="es-AR" b="1" baseline="-25000" dirty="0"/>
              <a:t>2</a:t>
            </a:r>
          </a:p>
        </p:txBody>
      </p:sp>
      <p:sp>
        <p:nvSpPr>
          <p:cNvPr id="38" name="6 CuadroTexto">
            <a:extLst>
              <a:ext uri="{FF2B5EF4-FFF2-40B4-BE49-F238E27FC236}">
                <a16:creationId xmlns:a16="http://schemas.microsoft.com/office/drawing/2014/main" id="{19C1D7E4-F0D9-42E6-9846-0EA70DAD6A5A}"/>
              </a:ext>
            </a:extLst>
          </p:cNvPr>
          <p:cNvSpPr txBox="1"/>
          <p:nvPr/>
        </p:nvSpPr>
        <p:spPr>
          <a:xfrm>
            <a:off x="7071" y="0"/>
            <a:ext cx="12191999" cy="52322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a:defRPr sz="2800" b="1">
                <a:solidFill>
                  <a:srgbClr val="0000FF"/>
                </a:solidFill>
              </a:defRPr>
            </a:lvl1pPr>
          </a:lstStyle>
          <a:p>
            <a:r>
              <a:rPr lang="es-MX" dirty="0"/>
              <a:t>DETERMINAR LAS INCÓGNITAS</a:t>
            </a:r>
          </a:p>
        </p:txBody>
      </p:sp>
      <mc:AlternateContent xmlns:mc="http://schemas.openxmlformats.org/markup-compatibility/2006" xmlns:a14="http://schemas.microsoft.com/office/drawing/2010/main">
        <mc:Choice Requires="a14">
          <p:sp>
            <p:nvSpPr>
              <p:cNvPr id="39" name="Object 2" descr="Pergamino">
                <a:extLst>
                  <a:ext uri="{FF2B5EF4-FFF2-40B4-BE49-F238E27FC236}">
                    <a16:creationId xmlns:a16="http://schemas.microsoft.com/office/drawing/2014/main" id="{60A58B22-35A4-4B34-B16E-9B219F6D6348}"/>
                  </a:ext>
                </a:extLst>
              </p:cNvPr>
              <p:cNvSpPr txBox="1"/>
              <p:nvPr/>
            </p:nvSpPr>
            <p:spPr bwMode="auto">
              <a:xfrm>
                <a:off x="4871863" y="1064040"/>
                <a:ext cx="5126494" cy="800100"/>
              </a:xfrm>
              <a:prstGeom prst="rect">
                <a:avLst/>
              </a:prstGeom>
              <a:noFill/>
              <a:ln w="38100">
                <a:noFill/>
                <a:miter lim="800000"/>
                <a:headEnd/>
                <a:tailEnd/>
              </a:ln>
            </p:spPr>
            <p:txBody>
              <a:bodyPr>
                <a:noAutofit/>
              </a:bodyPr>
              <a:lstStyle/>
              <a:p>
                <a:pPr/>
                <a14:m>
                  <m:oMathPara xmlns:m="http://schemas.openxmlformats.org/officeDocument/2006/math">
                    <m:oMathParaPr>
                      <m:jc m:val="left"/>
                    </m:oMathParaPr>
                    <m:oMath xmlns:m="http://schemas.openxmlformats.org/officeDocument/2006/math">
                      <m:nary>
                        <m:naryPr>
                          <m:chr m:val="∑"/>
                          <m:subHide m:val="on"/>
                          <m:supHide m:val="on"/>
                          <m:ctrlPr>
                            <a:rPr lang="es-AR" sz="2400" i="1" smtClean="0">
                              <a:solidFill>
                                <a:srgbClr val="000000"/>
                              </a:solidFill>
                              <a:latin typeface="Cambria Math" panose="02040503050406030204" pitchFamily="18" charset="0"/>
                            </a:rPr>
                          </m:ctrlPr>
                        </m:naryPr>
                        <m:sub/>
                        <m:sup/>
                        <m:e>
                          <m:sSub>
                            <m:sSubPr>
                              <m:ctrlPr>
                                <a:rPr lang="es-AR" sz="2400" i="1">
                                  <a:solidFill>
                                    <a:srgbClr val="000000"/>
                                  </a:solidFill>
                                  <a:latin typeface="Cambria Math" panose="02040503050406030204" pitchFamily="18" charset="0"/>
                                </a:rPr>
                              </m:ctrlPr>
                            </m:sSubPr>
                            <m:e>
                              <m:r>
                                <a:rPr lang="es-AR" sz="2400" i="1">
                                  <a:solidFill>
                                    <a:srgbClr val="000000"/>
                                  </a:solidFill>
                                  <a:latin typeface="Cambria Math" panose="02040503050406030204" pitchFamily="18" charset="0"/>
                                </a:rPr>
                                <m:t>𝐹</m:t>
                              </m:r>
                            </m:e>
                            <m:sub>
                              <m:r>
                                <a:rPr lang="es-AR" sz="2400" b="0" i="1" smtClean="0">
                                  <a:solidFill>
                                    <a:srgbClr val="000000"/>
                                  </a:solidFill>
                                  <a:latin typeface="Cambria Math" panose="02040503050406030204" pitchFamily="18" charset="0"/>
                                </a:rPr>
                                <m:t>𝑥</m:t>
                              </m:r>
                            </m:sub>
                          </m:sSub>
                        </m:e>
                      </m:nary>
                      <m:r>
                        <a:rPr lang="es-AR" sz="2400" i="1">
                          <a:solidFill>
                            <a:srgbClr val="000000"/>
                          </a:solidFill>
                          <a:latin typeface="Cambria Math" panose="02040503050406030204" pitchFamily="18" charset="0"/>
                        </a:rPr>
                        <m:t>=</m:t>
                      </m:r>
                      <m:sSub>
                        <m:sSubPr>
                          <m:ctrlPr>
                            <a:rPr lang="es-AR" sz="2400" i="1" smtClean="0">
                              <a:solidFill>
                                <a:srgbClr val="000000"/>
                              </a:solidFill>
                              <a:latin typeface="Cambria Math" panose="02040503050406030204" pitchFamily="18" charset="0"/>
                            </a:rPr>
                          </m:ctrlPr>
                        </m:sSubPr>
                        <m:e>
                          <m:r>
                            <a:rPr lang="es-AR" sz="2400" b="0" i="1" smtClean="0">
                              <a:solidFill>
                                <a:srgbClr val="000000"/>
                              </a:solidFill>
                              <a:latin typeface="Cambria Math" panose="02040503050406030204" pitchFamily="18" charset="0"/>
                            </a:rPr>
                            <m:t>𝑇</m:t>
                          </m:r>
                        </m:e>
                        <m:sub>
                          <m:r>
                            <a:rPr lang="es-AR" sz="2400" b="0" i="1" smtClean="0">
                              <a:solidFill>
                                <a:srgbClr val="000000"/>
                              </a:solidFill>
                              <a:latin typeface="Cambria Math" panose="02040503050406030204" pitchFamily="18" charset="0"/>
                            </a:rPr>
                            <m:t>2</m:t>
                          </m:r>
                        </m:sub>
                      </m:sSub>
                      <m:r>
                        <a:rPr lang="es-AR" sz="2400" b="0" i="1" smtClean="0">
                          <a:solidFill>
                            <a:srgbClr val="000000"/>
                          </a:solidFill>
                          <a:latin typeface="Cambria Math" panose="02040503050406030204" pitchFamily="18" charset="0"/>
                        </a:rPr>
                        <m:t>𝑐𝑜𝑠</m:t>
                      </m:r>
                      <m:r>
                        <a:rPr lang="es-AR" sz="2400" b="0" i="1" smtClean="0">
                          <a:solidFill>
                            <a:srgbClr val="000000"/>
                          </a:solidFill>
                          <a:latin typeface="Cambria Math" panose="02040503050406030204" pitchFamily="18" charset="0"/>
                        </a:rPr>
                        <m:t>30°−</m:t>
                      </m:r>
                      <m:sSub>
                        <m:sSubPr>
                          <m:ctrlPr>
                            <a:rPr lang="es-AR" sz="2400" i="1" smtClean="0">
                              <a:solidFill>
                                <a:srgbClr val="000000"/>
                              </a:solidFill>
                              <a:latin typeface="Cambria Math" panose="02040503050406030204" pitchFamily="18" charset="0"/>
                            </a:rPr>
                          </m:ctrlPr>
                        </m:sSubPr>
                        <m:e>
                          <m:r>
                            <a:rPr lang="es-AR" sz="2400" i="1">
                              <a:solidFill>
                                <a:srgbClr val="000000"/>
                              </a:solidFill>
                              <a:latin typeface="Cambria Math" panose="02040503050406030204" pitchFamily="18" charset="0"/>
                            </a:rPr>
                            <m:t>𝑇</m:t>
                          </m:r>
                        </m:e>
                        <m:sub>
                          <m:r>
                            <a:rPr lang="es-AR" sz="2400" b="0" i="1" smtClean="0">
                              <a:solidFill>
                                <a:srgbClr val="000000"/>
                              </a:solidFill>
                              <a:latin typeface="Cambria Math" panose="02040503050406030204" pitchFamily="18" charset="0"/>
                            </a:rPr>
                            <m:t>3</m:t>
                          </m:r>
                        </m:sub>
                      </m:sSub>
                      <m:r>
                        <a:rPr lang="es-AR" sz="2400" b="0" i="1" smtClean="0">
                          <a:solidFill>
                            <a:srgbClr val="000000"/>
                          </a:solidFill>
                          <a:latin typeface="Cambria Math" panose="02040503050406030204" pitchFamily="18" charset="0"/>
                        </a:rPr>
                        <m:t>𝑐𝑜𝑠</m:t>
                      </m:r>
                      <m:r>
                        <a:rPr lang="es-AR" sz="2400" b="0" i="1" smtClean="0">
                          <a:solidFill>
                            <a:srgbClr val="000000"/>
                          </a:solidFill>
                          <a:latin typeface="Cambria Math" panose="02040503050406030204" pitchFamily="18" charset="0"/>
                        </a:rPr>
                        <m:t>50°=0  </m:t>
                      </m:r>
                    </m:oMath>
                  </m:oMathPara>
                </a14:m>
                <a:endParaRPr lang="es-AR" sz="2400" dirty="0"/>
              </a:p>
            </p:txBody>
          </p:sp>
        </mc:Choice>
        <mc:Fallback xmlns="">
          <p:sp>
            <p:nvSpPr>
              <p:cNvPr id="39" name="Object 2" descr="Pergamino">
                <a:extLst>
                  <a:ext uri="{FF2B5EF4-FFF2-40B4-BE49-F238E27FC236}">
                    <a16:creationId xmlns:a16="http://schemas.microsoft.com/office/drawing/2014/main" id="{60A58B22-35A4-4B34-B16E-9B219F6D6348}"/>
                  </a:ext>
                </a:extLst>
              </p:cNvPr>
              <p:cNvSpPr txBox="1">
                <a:spLocks noRot="1" noChangeAspect="1" noMove="1" noResize="1" noEditPoints="1" noAdjustHandles="1" noChangeArrowheads="1" noChangeShapeType="1" noTextEdit="1"/>
              </p:cNvSpPr>
              <p:nvPr/>
            </p:nvSpPr>
            <p:spPr bwMode="auto">
              <a:xfrm>
                <a:off x="4871863" y="1064040"/>
                <a:ext cx="5126494" cy="800100"/>
              </a:xfrm>
              <a:prstGeom prst="rect">
                <a:avLst/>
              </a:prstGeom>
              <a:blipFill>
                <a:blip r:embed="rId5"/>
                <a:stretch>
                  <a:fillRect/>
                </a:stretch>
              </a:blipFill>
              <a:ln w="38100">
                <a:noFill/>
                <a:miter lim="800000"/>
                <a:headEnd/>
                <a:tailEnd/>
              </a:ln>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40" name="Object 2" descr="Pergamino">
                <a:extLst>
                  <a:ext uri="{FF2B5EF4-FFF2-40B4-BE49-F238E27FC236}">
                    <a16:creationId xmlns:a16="http://schemas.microsoft.com/office/drawing/2014/main" id="{830D9AD7-0FC1-40EA-9787-CEDC817BF9EB}"/>
                  </a:ext>
                </a:extLst>
              </p:cNvPr>
              <p:cNvSpPr txBox="1"/>
              <p:nvPr/>
            </p:nvSpPr>
            <p:spPr bwMode="auto">
              <a:xfrm>
                <a:off x="4871863" y="1989674"/>
                <a:ext cx="5644121" cy="800100"/>
              </a:xfrm>
              <a:prstGeom prst="rect">
                <a:avLst/>
              </a:prstGeom>
              <a:noFill/>
              <a:ln w="38100">
                <a:noFill/>
                <a:miter lim="800000"/>
                <a:headEnd/>
                <a:tailEnd/>
              </a:ln>
            </p:spPr>
            <p:txBody>
              <a:bodyPr>
                <a:noAutofit/>
              </a:bodyPr>
              <a:lstStyle/>
              <a:p>
                <a:pPr/>
                <a14:m>
                  <m:oMathPara xmlns:m="http://schemas.openxmlformats.org/officeDocument/2006/math">
                    <m:oMathParaPr>
                      <m:jc m:val="left"/>
                    </m:oMathParaPr>
                    <m:oMath xmlns:m="http://schemas.openxmlformats.org/officeDocument/2006/math">
                      <m:nary>
                        <m:naryPr>
                          <m:chr m:val="∑"/>
                          <m:subHide m:val="on"/>
                          <m:supHide m:val="on"/>
                          <m:ctrlPr>
                            <a:rPr lang="es-AR" sz="2400" i="1" smtClean="0">
                              <a:solidFill>
                                <a:srgbClr val="000000"/>
                              </a:solidFill>
                              <a:latin typeface="Cambria Math" panose="02040503050406030204" pitchFamily="18" charset="0"/>
                            </a:rPr>
                          </m:ctrlPr>
                        </m:naryPr>
                        <m:sub/>
                        <m:sup/>
                        <m:e>
                          <m:sSub>
                            <m:sSubPr>
                              <m:ctrlPr>
                                <a:rPr lang="es-AR" sz="2400" i="1">
                                  <a:solidFill>
                                    <a:srgbClr val="000000"/>
                                  </a:solidFill>
                                  <a:latin typeface="Cambria Math" panose="02040503050406030204" pitchFamily="18" charset="0"/>
                                </a:rPr>
                              </m:ctrlPr>
                            </m:sSubPr>
                            <m:e>
                              <m:r>
                                <a:rPr lang="es-AR" sz="2400" i="1">
                                  <a:solidFill>
                                    <a:srgbClr val="000000"/>
                                  </a:solidFill>
                                  <a:latin typeface="Cambria Math" panose="02040503050406030204" pitchFamily="18" charset="0"/>
                                </a:rPr>
                                <m:t>𝐹</m:t>
                              </m:r>
                            </m:e>
                            <m:sub>
                              <m:r>
                                <a:rPr lang="es-AR" sz="2400" i="1">
                                  <a:solidFill>
                                    <a:srgbClr val="000000"/>
                                  </a:solidFill>
                                  <a:latin typeface="Cambria Math" panose="02040503050406030204" pitchFamily="18" charset="0"/>
                                </a:rPr>
                                <m:t>𝑦</m:t>
                              </m:r>
                            </m:sub>
                          </m:sSub>
                        </m:e>
                      </m:nary>
                      <m:r>
                        <a:rPr lang="es-AR" sz="2400" i="1">
                          <a:solidFill>
                            <a:srgbClr val="000000"/>
                          </a:solidFill>
                          <a:latin typeface="Cambria Math" panose="02040503050406030204" pitchFamily="18" charset="0"/>
                        </a:rPr>
                        <m:t>=</m:t>
                      </m:r>
                      <m:sSub>
                        <m:sSubPr>
                          <m:ctrlPr>
                            <a:rPr lang="es-AR" sz="2400" i="1" smtClean="0">
                              <a:solidFill>
                                <a:srgbClr val="000000"/>
                              </a:solidFill>
                              <a:latin typeface="Cambria Math" panose="02040503050406030204" pitchFamily="18" charset="0"/>
                            </a:rPr>
                          </m:ctrlPr>
                        </m:sSubPr>
                        <m:e>
                          <m:r>
                            <a:rPr lang="es-AR" sz="2400" b="0" i="1" smtClean="0">
                              <a:solidFill>
                                <a:srgbClr val="000000"/>
                              </a:solidFill>
                              <a:latin typeface="Cambria Math" panose="02040503050406030204" pitchFamily="18" charset="0"/>
                            </a:rPr>
                            <m:t>𝑇</m:t>
                          </m:r>
                        </m:e>
                        <m:sub>
                          <m:r>
                            <a:rPr lang="es-AR" sz="2400" b="0" i="1" smtClean="0">
                              <a:solidFill>
                                <a:srgbClr val="000000"/>
                              </a:solidFill>
                              <a:latin typeface="Cambria Math" panose="02040503050406030204" pitchFamily="18" charset="0"/>
                            </a:rPr>
                            <m:t>2</m:t>
                          </m:r>
                        </m:sub>
                      </m:sSub>
                      <m:r>
                        <a:rPr lang="es-AR" sz="2400" b="0" i="1" smtClean="0">
                          <a:solidFill>
                            <a:srgbClr val="000000"/>
                          </a:solidFill>
                          <a:latin typeface="Cambria Math" panose="02040503050406030204" pitchFamily="18" charset="0"/>
                        </a:rPr>
                        <m:t>𝑠𝑒𝑛</m:t>
                      </m:r>
                      <m:r>
                        <a:rPr lang="es-AR" sz="2400" b="0" i="1" smtClean="0">
                          <a:solidFill>
                            <a:srgbClr val="000000"/>
                          </a:solidFill>
                          <a:latin typeface="Cambria Math" panose="02040503050406030204" pitchFamily="18" charset="0"/>
                        </a:rPr>
                        <m:t>30°+</m:t>
                      </m:r>
                      <m:sSub>
                        <m:sSubPr>
                          <m:ctrlPr>
                            <a:rPr lang="es-AR" sz="2400" i="1">
                              <a:solidFill>
                                <a:srgbClr val="000000"/>
                              </a:solidFill>
                              <a:latin typeface="Cambria Math" panose="02040503050406030204" pitchFamily="18" charset="0"/>
                            </a:rPr>
                          </m:ctrlPr>
                        </m:sSubPr>
                        <m:e>
                          <m:r>
                            <a:rPr lang="es-AR" sz="2400" i="1">
                              <a:solidFill>
                                <a:srgbClr val="000000"/>
                              </a:solidFill>
                              <a:latin typeface="Cambria Math" panose="02040503050406030204" pitchFamily="18" charset="0"/>
                            </a:rPr>
                            <m:t>𝑇</m:t>
                          </m:r>
                        </m:e>
                        <m:sub>
                          <m:r>
                            <a:rPr lang="es-AR" sz="2400" b="0" i="1" smtClean="0">
                              <a:solidFill>
                                <a:srgbClr val="000000"/>
                              </a:solidFill>
                              <a:latin typeface="Cambria Math" panose="02040503050406030204" pitchFamily="18" charset="0"/>
                            </a:rPr>
                            <m:t>3</m:t>
                          </m:r>
                        </m:sub>
                      </m:sSub>
                      <m:r>
                        <a:rPr lang="es-AR" sz="2400" b="0" i="1" smtClean="0">
                          <a:solidFill>
                            <a:srgbClr val="000000"/>
                          </a:solidFill>
                          <a:latin typeface="Cambria Math" panose="02040503050406030204" pitchFamily="18" charset="0"/>
                        </a:rPr>
                        <m:t>𝑠𝑒𝑛</m:t>
                      </m:r>
                      <m:r>
                        <a:rPr lang="es-AR" sz="2400" b="0" i="1" smtClean="0">
                          <a:solidFill>
                            <a:srgbClr val="000000"/>
                          </a:solidFill>
                          <a:latin typeface="Cambria Math" panose="02040503050406030204" pitchFamily="18" charset="0"/>
                        </a:rPr>
                        <m:t>50°−</m:t>
                      </m:r>
                      <m:sSub>
                        <m:sSubPr>
                          <m:ctrlPr>
                            <a:rPr lang="es-AR" sz="2400" i="1">
                              <a:solidFill>
                                <a:srgbClr val="000000"/>
                              </a:solidFill>
                              <a:latin typeface="Cambria Math" panose="02040503050406030204" pitchFamily="18" charset="0"/>
                            </a:rPr>
                          </m:ctrlPr>
                        </m:sSubPr>
                        <m:e>
                          <m:r>
                            <a:rPr lang="es-AR" sz="2400" i="1">
                              <a:solidFill>
                                <a:srgbClr val="000000"/>
                              </a:solidFill>
                              <a:latin typeface="Cambria Math" panose="02040503050406030204" pitchFamily="18" charset="0"/>
                            </a:rPr>
                            <m:t>𝑇</m:t>
                          </m:r>
                        </m:e>
                        <m:sub>
                          <m:r>
                            <a:rPr lang="es-AR" sz="2400" b="0" i="1" smtClean="0">
                              <a:solidFill>
                                <a:srgbClr val="000000"/>
                              </a:solidFill>
                              <a:latin typeface="Cambria Math" panose="02040503050406030204" pitchFamily="18" charset="0"/>
                            </a:rPr>
                            <m:t>1</m:t>
                          </m:r>
                        </m:sub>
                      </m:sSub>
                      <m:r>
                        <a:rPr lang="es-AR" sz="2400" b="0" i="1" smtClean="0">
                          <a:solidFill>
                            <a:srgbClr val="000000"/>
                          </a:solidFill>
                          <a:latin typeface="Cambria Math" panose="02040503050406030204" pitchFamily="18" charset="0"/>
                        </a:rPr>
                        <m:t>=</m:t>
                      </m:r>
                      <m:r>
                        <a:rPr lang="es-AR" sz="2400" i="1">
                          <a:solidFill>
                            <a:srgbClr val="000000"/>
                          </a:solidFill>
                          <a:latin typeface="Cambria Math" panose="02040503050406030204" pitchFamily="18" charset="0"/>
                        </a:rPr>
                        <m:t>0  </m:t>
                      </m:r>
                    </m:oMath>
                  </m:oMathPara>
                </a14:m>
                <a:endParaRPr lang="es-AR" sz="2400" dirty="0"/>
              </a:p>
            </p:txBody>
          </p:sp>
        </mc:Choice>
        <mc:Fallback xmlns="">
          <p:sp>
            <p:nvSpPr>
              <p:cNvPr id="40" name="Object 2" descr="Pergamino">
                <a:extLst>
                  <a:ext uri="{FF2B5EF4-FFF2-40B4-BE49-F238E27FC236}">
                    <a16:creationId xmlns:a16="http://schemas.microsoft.com/office/drawing/2014/main" id="{830D9AD7-0FC1-40EA-9787-CEDC817BF9EB}"/>
                  </a:ext>
                </a:extLst>
              </p:cNvPr>
              <p:cNvSpPr txBox="1">
                <a:spLocks noRot="1" noChangeAspect="1" noMove="1" noResize="1" noEditPoints="1" noAdjustHandles="1" noChangeArrowheads="1" noChangeShapeType="1" noTextEdit="1"/>
              </p:cNvSpPr>
              <p:nvPr/>
            </p:nvSpPr>
            <p:spPr bwMode="auto">
              <a:xfrm>
                <a:off x="4871863" y="1989674"/>
                <a:ext cx="5644121" cy="800100"/>
              </a:xfrm>
              <a:prstGeom prst="rect">
                <a:avLst/>
              </a:prstGeom>
              <a:blipFill>
                <a:blip r:embed="rId6"/>
                <a:stretch>
                  <a:fillRect/>
                </a:stretch>
              </a:blipFill>
              <a:ln w="38100">
                <a:noFill/>
                <a:miter lim="800000"/>
                <a:headEnd/>
                <a:tailEnd/>
              </a:ln>
            </p:spPr>
            <p:txBody>
              <a:bodyPr/>
              <a:lstStyle/>
              <a:p>
                <a:r>
                  <a:rPr lang="es-AR">
                    <a:noFill/>
                  </a:rPr>
                  <a:t> </a:t>
                </a:r>
              </a:p>
            </p:txBody>
          </p:sp>
        </mc:Fallback>
      </mc:AlternateContent>
      <p:sp>
        <p:nvSpPr>
          <p:cNvPr id="48" name="Arco 47">
            <a:extLst>
              <a:ext uri="{FF2B5EF4-FFF2-40B4-BE49-F238E27FC236}">
                <a16:creationId xmlns:a16="http://schemas.microsoft.com/office/drawing/2014/main" id="{BC8AB910-3D34-45F8-B701-AA889487AF91}"/>
              </a:ext>
            </a:extLst>
          </p:cNvPr>
          <p:cNvSpPr/>
          <p:nvPr/>
        </p:nvSpPr>
        <p:spPr>
          <a:xfrm>
            <a:off x="2477213" y="2328108"/>
            <a:ext cx="517979" cy="698347"/>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s-AR"/>
          </a:p>
        </p:txBody>
      </p:sp>
      <p:sp>
        <p:nvSpPr>
          <p:cNvPr id="49" name="Arco 48">
            <a:extLst>
              <a:ext uri="{FF2B5EF4-FFF2-40B4-BE49-F238E27FC236}">
                <a16:creationId xmlns:a16="http://schemas.microsoft.com/office/drawing/2014/main" id="{F5863867-F1F9-4044-B499-FE0CC204B610}"/>
              </a:ext>
            </a:extLst>
          </p:cNvPr>
          <p:cNvSpPr/>
          <p:nvPr/>
        </p:nvSpPr>
        <p:spPr>
          <a:xfrm flipH="1">
            <a:off x="1526381" y="2300130"/>
            <a:ext cx="233380" cy="644474"/>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s-AR"/>
          </a:p>
        </p:txBody>
      </p:sp>
      <p:sp>
        <p:nvSpPr>
          <p:cNvPr id="50" name="CuadroTexto 49">
            <a:extLst>
              <a:ext uri="{FF2B5EF4-FFF2-40B4-BE49-F238E27FC236}">
                <a16:creationId xmlns:a16="http://schemas.microsoft.com/office/drawing/2014/main" id="{BB05CFDD-B7D0-4316-81D7-D62C61B708BC}"/>
              </a:ext>
            </a:extLst>
          </p:cNvPr>
          <p:cNvSpPr txBox="1"/>
          <p:nvPr/>
        </p:nvSpPr>
        <p:spPr>
          <a:xfrm>
            <a:off x="3005847" y="2260993"/>
            <a:ext cx="517979" cy="369332"/>
          </a:xfrm>
          <a:prstGeom prst="rect">
            <a:avLst/>
          </a:prstGeom>
          <a:noFill/>
        </p:spPr>
        <p:txBody>
          <a:bodyPr wrap="square" rtlCol="0">
            <a:spAutoFit/>
          </a:bodyPr>
          <a:lstStyle/>
          <a:p>
            <a:r>
              <a:rPr lang="es-AR" dirty="0"/>
              <a:t>30°</a:t>
            </a:r>
          </a:p>
        </p:txBody>
      </p:sp>
      <p:sp>
        <p:nvSpPr>
          <p:cNvPr id="51" name="CuadroTexto 50">
            <a:extLst>
              <a:ext uri="{FF2B5EF4-FFF2-40B4-BE49-F238E27FC236}">
                <a16:creationId xmlns:a16="http://schemas.microsoft.com/office/drawing/2014/main" id="{58253369-B111-44DD-9495-8EAA95AF0BF1}"/>
              </a:ext>
            </a:extLst>
          </p:cNvPr>
          <p:cNvSpPr txBox="1"/>
          <p:nvPr/>
        </p:nvSpPr>
        <p:spPr>
          <a:xfrm>
            <a:off x="1091756" y="2259333"/>
            <a:ext cx="517979" cy="369332"/>
          </a:xfrm>
          <a:prstGeom prst="rect">
            <a:avLst/>
          </a:prstGeom>
          <a:noFill/>
        </p:spPr>
        <p:txBody>
          <a:bodyPr wrap="square" rtlCol="0">
            <a:spAutoFit/>
          </a:bodyPr>
          <a:lstStyle/>
          <a:p>
            <a:r>
              <a:rPr lang="es-AR" dirty="0"/>
              <a:t>50°</a:t>
            </a:r>
          </a:p>
        </p:txBody>
      </p:sp>
      <p:sp>
        <p:nvSpPr>
          <p:cNvPr id="52" name="Cerrar llave 51">
            <a:extLst>
              <a:ext uri="{FF2B5EF4-FFF2-40B4-BE49-F238E27FC236}">
                <a16:creationId xmlns:a16="http://schemas.microsoft.com/office/drawing/2014/main" id="{32C11EA8-0196-414A-ADFA-7265F5A72EE0}"/>
              </a:ext>
            </a:extLst>
          </p:cNvPr>
          <p:cNvSpPr/>
          <p:nvPr/>
        </p:nvSpPr>
        <p:spPr>
          <a:xfrm>
            <a:off x="9998358" y="1064040"/>
            <a:ext cx="473256" cy="1725734"/>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s-AR"/>
          </a:p>
        </p:txBody>
      </p:sp>
      <p:sp>
        <p:nvSpPr>
          <p:cNvPr id="53" name="CuadroTexto 52">
            <a:extLst>
              <a:ext uri="{FF2B5EF4-FFF2-40B4-BE49-F238E27FC236}">
                <a16:creationId xmlns:a16="http://schemas.microsoft.com/office/drawing/2014/main" id="{5A7F78E8-DF4A-4C68-84ED-A36E47873AA6}"/>
              </a:ext>
            </a:extLst>
          </p:cNvPr>
          <p:cNvSpPr txBox="1"/>
          <p:nvPr/>
        </p:nvSpPr>
        <p:spPr>
          <a:xfrm>
            <a:off x="10552092" y="1434532"/>
            <a:ext cx="1639908" cy="923330"/>
          </a:xfrm>
          <a:prstGeom prst="rect">
            <a:avLst/>
          </a:prstGeom>
          <a:noFill/>
        </p:spPr>
        <p:txBody>
          <a:bodyPr wrap="square" rtlCol="0">
            <a:spAutoFit/>
          </a:bodyPr>
          <a:lstStyle/>
          <a:p>
            <a:r>
              <a:rPr lang="es-AR" dirty="0"/>
              <a:t>Sistema de 2 ecuaciones con 2 incógnitas</a:t>
            </a:r>
          </a:p>
        </p:txBody>
      </p:sp>
      <p:sp>
        <p:nvSpPr>
          <p:cNvPr id="54" name="CuadroTexto 53">
            <a:extLst>
              <a:ext uri="{FF2B5EF4-FFF2-40B4-BE49-F238E27FC236}">
                <a16:creationId xmlns:a16="http://schemas.microsoft.com/office/drawing/2014/main" id="{EF9EFBA9-0AD2-43AE-827E-08485A667B50}"/>
              </a:ext>
            </a:extLst>
          </p:cNvPr>
          <p:cNvSpPr txBox="1"/>
          <p:nvPr/>
        </p:nvSpPr>
        <p:spPr>
          <a:xfrm>
            <a:off x="3985690" y="3015307"/>
            <a:ext cx="6303905" cy="461665"/>
          </a:xfrm>
          <a:prstGeom prst="rect">
            <a:avLst/>
          </a:prstGeom>
          <a:noFill/>
        </p:spPr>
        <p:txBody>
          <a:bodyPr wrap="square" rtlCol="0">
            <a:spAutoFit/>
          </a:bodyPr>
          <a:lstStyle/>
          <a:p>
            <a:r>
              <a:rPr lang="es-AR" sz="2400" dirty="0"/>
              <a:t>Para resolver elegimos el método de sustitución:</a:t>
            </a:r>
          </a:p>
        </p:txBody>
      </p:sp>
      <mc:AlternateContent xmlns:mc="http://schemas.openxmlformats.org/markup-compatibility/2006" xmlns:a14="http://schemas.microsoft.com/office/drawing/2010/main">
        <mc:Choice Requires="a14">
          <p:sp>
            <p:nvSpPr>
              <p:cNvPr id="26" name="Object 2" descr="Pergamino">
                <a:extLst>
                  <a:ext uri="{FF2B5EF4-FFF2-40B4-BE49-F238E27FC236}">
                    <a16:creationId xmlns:a16="http://schemas.microsoft.com/office/drawing/2014/main" id="{637517D3-FC5A-4DC7-BF7F-00F96BB75D9C}"/>
                  </a:ext>
                </a:extLst>
              </p:cNvPr>
              <p:cNvSpPr txBox="1"/>
              <p:nvPr/>
            </p:nvSpPr>
            <p:spPr bwMode="auto">
              <a:xfrm>
                <a:off x="7858725" y="3637012"/>
                <a:ext cx="2376261" cy="800100"/>
              </a:xfrm>
              <a:prstGeom prst="rect">
                <a:avLst/>
              </a:prstGeom>
              <a:noFill/>
              <a:ln w="38100">
                <a:noFill/>
                <a:miter lim="800000"/>
                <a:headEnd/>
                <a:tailEnd/>
              </a:ln>
            </p:spPr>
            <p:txBody>
              <a:bodyPr>
                <a:noAutofit/>
              </a:bodyPr>
              <a:lstStyle/>
              <a:p>
                <a:pPr/>
                <a14:m>
                  <m:oMathPara xmlns:m="http://schemas.openxmlformats.org/officeDocument/2006/math">
                    <m:oMathParaPr>
                      <m:jc m:val="left"/>
                    </m:oMathParaPr>
                    <m:oMath xmlns:m="http://schemas.openxmlformats.org/officeDocument/2006/math">
                      <m:sSub>
                        <m:sSubPr>
                          <m:ctrlPr>
                            <a:rPr lang="es-AR" sz="2400" i="1" smtClean="0">
                              <a:solidFill>
                                <a:srgbClr val="000000"/>
                              </a:solidFill>
                              <a:latin typeface="Cambria Math" panose="02040503050406030204" pitchFamily="18" charset="0"/>
                            </a:rPr>
                          </m:ctrlPr>
                        </m:sSubPr>
                        <m:e>
                          <m:r>
                            <a:rPr lang="es-AR" sz="2400" b="0" i="1" smtClean="0">
                              <a:solidFill>
                                <a:srgbClr val="000000"/>
                              </a:solidFill>
                              <a:latin typeface="Cambria Math" panose="02040503050406030204" pitchFamily="18" charset="0"/>
                            </a:rPr>
                            <m:t>𝑇</m:t>
                          </m:r>
                        </m:e>
                        <m:sub>
                          <m:r>
                            <a:rPr lang="es-AR" sz="2400" b="0" i="1" smtClean="0">
                              <a:solidFill>
                                <a:srgbClr val="000000"/>
                              </a:solidFill>
                              <a:latin typeface="Cambria Math" panose="02040503050406030204" pitchFamily="18" charset="0"/>
                            </a:rPr>
                            <m:t>2</m:t>
                          </m:r>
                        </m:sub>
                      </m:sSub>
                      <m:r>
                        <a:rPr lang="es-AR" sz="2400" b="0" i="1" smtClean="0">
                          <a:solidFill>
                            <a:srgbClr val="000000"/>
                          </a:solidFill>
                          <a:latin typeface="Cambria Math" panose="02040503050406030204" pitchFamily="18" charset="0"/>
                        </a:rPr>
                        <m:t>=</m:t>
                      </m:r>
                      <m:sSub>
                        <m:sSubPr>
                          <m:ctrlPr>
                            <a:rPr lang="es-AR" sz="2400" i="1" smtClean="0">
                              <a:solidFill>
                                <a:srgbClr val="000000"/>
                              </a:solidFill>
                              <a:latin typeface="Cambria Math" panose="02040503050406030204" pitchFamily="18" charset="0"/>
                            </a:rPr>
                          </m:ctrlPr>
                        </m:sSubPr>
                        <m:e>
                          <m:r>
                            <a:rPr lang="es-AR" sz="2400" i="1">
                              <a:solidFill>
                                <a:srgbClr val="000000"/>
                              </a:solidFill>
                              <a:latin typeface="Cambria Math" panose="02040503050406030204" pitchFamily="18" charset="0"/>
                            </a:rPr>
                            <m:t>𝑇</m:t>
                          </m:r>
                        </m:e>
                        <m:sub>
                          <m:r>
                            <a:rPr lang="es-AR" sz="2400" b="0" i="1" smtClean="0">
                              <a:solidFill>
                                <a:srgbClr val="000000"/>
                              </a:solidFill>
                              <a:latin typeface="Cambria Math" panose="02040503050406030204" pitchFamily="18" charset="0"/>
                            </a:rPr>
                            <m:t>3</m:t>
                          </m:r>
                        </m:sub>
                      </m:sSub>
                      <m:f>
                        <m:fPr>
                          <m:ctrlPr>
                            <a:rPr lang="es-AR" sz="2400" b="0" i="1" smtClean="0">
                              <a:solidFill>
                                <a:srgbClr val="000000"/>
                              </a:solidFill>
                              <a:latin typeface="Cambria Math" panose="02040503050406030204" pitchFamily="18" charset="0"/>
                            </a:rPr>
                          </m:ctrlPr>
                        </m:fPr>
                        <m:num>
                          <m:r>
                            <a:rPr lang="es-AR" sz="2400" i="1">
                              <a:solidFill>
                                <a:srgbClr val="000000"/>
                              </a:solidFill>
                              <a:latin typeface="Cambria Math" panose="02040503050406030204" pitchFamily="18" charset="0"/>
                            </a:rPr>
                            <m:t>𝑐𝑜𝑠</m:t>
                          </m:r>
                          <m:r>
                            <a:rPr lang="es-AR" sz="2400" i="1">
                              <a:solidFill>
                                <a:srgbClr val="000000"/>
                              </a:solidFill>
                              <a:latin typeface="Cambria Math" panose="02040503050406030204" pitchFamily="18" charset="0"/>
                            </a:rPr>
                            <m:t>50°</m:t>
                          </m:r>
                        </m:num>
                        <m:den>
                          <m:r>
                            <a:rPr lang="es-AR" sz="2400" i="1">
                              <a:solidFill>
                                <a:srgbClr val="000000"/>
                              </a:solidFill>
                              <a:latin typeface="Cambria Math" panose="02040503050406030204" pitchFamily="18" charset="0"/>
                            </a:rPr>
                            <m:t>𝑐𝑜𝑠</m:t>
                          </m:r>
                          <m:r>
                            <a:rPr lang="es-AR" sz="2400" b="0" i="1" smtClean="0">
                              <a:solidFill>
                                <a:srgbClr val="000000"/>
                              </a:solidFill>
                              <a:latin typeface="Cambria Math" panose="02040503050406030204" pitchFamily="18" charset="0"/>
                            </a:rPr>
                            <m:t>3</m:t>
                          </m:r>
                          <m:r>
                            <a:rPr lang="es-AR" sz="2400" i="1">
                              <a:solidFill>
                                <a:srgbClr val="000000"/>
                              </a:solidFill>
                              <a:latin typeface="Cambria Math" panose="02040503050406030204" pitchFamily="18" charset="0"/>
                            </a:rPr>
                            <m:t>0°</m:t>
                          </m:r>
                        </m:den>
                      </m:f>
                      <m:r>
                        <a:rPr lang="es-AR" sz="2400" i="1">
                          <a:solidFill>
                            <a:srgbClr val="000000"/>
                          </a:solidFill>
                          <a:latin typeface="Cambria Math" panose="02040503050406030204" pitchFamily="18" charset="0"/>
                        </a:rPr>
                        <m:t>  </m:t>
                      </m:r>
                    </m:oMath>
                  </m:oMathPara>
                </a14:m>
                <a:endParaRPr lang="es-AR" sz="2400" dirty="0"/>
              </a:p>
            </p:txBody>
          </p:sp>
        </mc:Choice>
        <mc:Fallback xmlns="">
          <p:sp>
            <p:nvSpPr>
              <p:cNvPr id="26" name="Object 2" descr="Pergamino">
                <a:extLst>
                  <a:ext uri="{FF2B5EF4-FFF2-40B4-BE49-F238E27FC236}">
                    <a16:creationId xmlns:a16="http://schemas.microsoft.com/office/drawing/2014/main" id="{637517D3-FC5A-4DC7-BF7F-00F96BB75D9C}"/>
                  </a:ext>
                </a:extLst>
              </p:cNvPr>
              <p:cNvSpPr txBox="1">
                <a:spLocks noRot="1" noChangeAspect="1" noMove="1" noResize="1" noEditPoints="1" noAdjustHandles="1" noChangeArrowheads="1" noChangeShapeType="1" noTextEdit="1"/>
              </p:cNvSpPr>
              <p:nvPr/>
            </p:nvSpPr>
            <p:spPr bwMode="auto">
              <a:xfrm>
                <a:off x="7858725" y="3637012"/>
                <a:ext cx="2376261" cy="800100"/>
              </a:xfrm>
              <a:prstGeom prst="rect">
                <a:avLst/>
              </a:prstGeom>
              <a:blipFill>
                <a:blip r:embed="rId7"/>
                <a:stretch>
                  <a:fillRect/>
                </a:stretch>
              </a:blipFill>
              <a:ln w="38100">
                <a:noFill/>
                <a:miter lim="800000"/>
                <a:headEnd/>
                <a:tailEnd/>
              </a:ln>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29" name="Object 2" descr="Pergamino">
                <a:extLst>
                  <a:ext uri="{FF2B5EF4-FFF2-40B4-BE49-F238E27FC236}">
                    <a16:creationId xmlns:a16="http://schemas.microsoft.com/office/drawing/2014/main" id="{024C778E-6729-4EF6-801C-0A1839EB9458}"/>
                  </a:ext>
                </a:extLst>
              </p:cNvPr>
              <p:cNvSpPr txBox="1"/>
              <p:nvPr/>
            </p:nvSpPr>
            <p:spPr bwMode="auto">
              <a:xfrm>
                <a:off x="3369654" y="3821660"/>
                <a:ext cx="3678493" cy="461665"/>
              </a:xfrm>
              <a:prstGeom prst="rect">
                <a:avLst/>
              </a:prstGeom>
              <a:noFill/>
              <a:ln w="38100">
                <a:noFill/>
                <a:miter lim="800000"/>
                <a:headEnd/>
                <a:tailEnd/>
              </a:ln>
            </p:spPr>
            <p:txBody>
              <a:bodyPr>
                <a:noAutofit/>
              </a:bodyPr>
              <a:lstStyle/>
              <a:p>
                <a:pPr/>
                <a14:m>
                  <m:oMathPara xmlns:m="http://schemas.openxmlformats.org/officeDocument/2006/math">
                    <m:oMathParaPr>
                      <m:jc m:val="left"/>
                    </m:oMathParaPr>
                    <m:oMath xmlns:m="http://schemas.openxmlformats.org/officeDocument/2006/math">
                      <m:sSub>
                        <m:sSubPr>
                          <m:ctrlPr>
                            <a:rPr lang="es-AR" sz="2400" i="1" smtClean="0">
                              <a:solidFill>
                                <a:srgbClr val="000000"/>
                              </a:solidFill>
                              <a:latin typeface="Cambria Math" panose="02040503050406030204" pitchFamily="18" charset="0"/>
                            </a:rPr>
                          </m:ctrlPr>
                        </m:sSubPr>
                        <m:e>
                          <m:r>
                            <a:rPr lang="es-AR" sz="2400" b="0" i="1" smtClean="0">
                              <a:solidFill>
                                <a:srgbClr val="000000"/>
                              </a:solidFill>
                              <a:latin typeface="Cambria Math" panose="02040503050406030204" pitchFamily="18" charset="0"/>
                            </a:rPr>
                            <m:t>𝑇</m:t>
                          </m:r>
                        </m:e>
                        <m:sub>
                          <m:r>
                            <a:rPr lang="es-AR" sz="2400" b="0" i="1" smtClean="0">
                              <a:solidFill>
                                <a:srgbClr val="000000"/>
                              </a:solidFill>
                              <a:latin typeface="Cambria Math" panose="02040503050406030204" pitchFamily="18" charset="0"/>
                            </a:rPr>
                            <m:t>2</m:t>
                          </m:r>
                        </m:sub>
                      </m:sSub>
                      <m:func>
                        <m:funcPr>
                          <m:ctrlPr>
                            <a:rPr lang="es-AR" sz="2400" b="0" i="1" smtClean="0">
                              <a:solidFill>
                                <a:srgbClr val="000000"/>
                              </a:solidFill>
                              <a:latin typeface="Cambria Math" panose="02040503050406030204" pitchFamily="18" charset="0"/>
                            </a:rPr>
                          </m:ctrlPr>
                        </m:funcPr>
                        <m:fName>
                          <m:r>
                            <m:rPr>
                              <m:sty m:val="p"/>
                            </m:rPr>
                            <a:rPr lang="es-AR" sz="2400" b="0" i="0" smtClean="0">
                              <a:solidFill>
                                <a:srgbClr val="000000"/>
                              </a:solidFill>
                              <a:latin typeface="Cambria Math" panose="02040503050406030204" pitchFamily="18" charset="0"/>
                            </a:rPr>
                            <m:t>cos</m:t>
                          </m:r>
                        </m:fName>
                        <m:e>
                          <m:r>
                            <a:rPr lang="es-AR" sz="2400" b="0" i="1" smtClean="0">
                              <a:solidFill>
                                <a:srgbClr val="000000"/>
                              </a:solidFill>
                              <a:latin typeface="Cambria Math" panose="02040503050406030204" pitchFamily="18" charset="0"/>
                            </a:rPr>
                            <m:t>30°</m:t>
                          </m:r>
                        </m:e>
                      </m:func>
                      <m:r>
                        <a:rPr lang="es-AR" sz="2400" b="0" i="1" smtClean="0">
                          <a:solidFill>
                            <a:srgbClr val="000000"/>
                          </a:solidFill>
                          <a:latin typeface="Cambria Math" panose="02040503050406030204" pitchFamily="18" charset="0"/>
                        </a:rPr>
                        <m:t>=</m:t>
                      </m:r>
                      <m:sSub>
                        <m:sSubPr>
                          <m:ctrlPr>
                            <a:rPr lang="es-AR" sz="2400" i="1" smtClean="0">
                              <a:solidFill>
                                <a:srgbClr val="000000"/>
                              </a:solidFill>
                              <a:latin typeface="Cambria Math" panose="02040503050406030204" pitchFamily="18" charset="0"/>
                            </a:rPr>
                          </m:ctrlPr>
                        </m:sSubPr>
                        <m:e>
                          <m:r>
                            <a:rPr lang="es-AR" sz="2400" i="1">
                              <a:solidFill>
                                <a:srgbClr val="000000"/>
                              </a:solidFill>
                              <a:latin typeface="Cambria Math" panose="02040503050406030204" pitchFamily="18" charset="0"/>
                            </a:rPr>
                            <m:t>𝑇</m:t>
                          </m:r>
                        </m:e>
                        <m:sub>
                          <m:r>
                            <a:rPr lang="es-AR" sz="2400" b="0" i="1" smtClean="0">
                              <a:solidFill>
                                <a:srgbClr val="000000"/>
                              </a:solidFill>
                              <a:latin typeface="Cambria Math" panose="02040503050406030204" pitchFamily="18" charset="0"/>
                            </a:rPr>
                            <m:t>3</m:t>
                          </m:r>
                        </m:sub>
                      </m:sSub>
                      <m:r>
                        <a:rPr lang="es-AR" sz="2400" i="1">
                          <a:solidFill>
                            <a:srgbClr val="000000"/>
                          </a:solidFill>
                          <a:latin typeface="Cambria Math" panose="02040503050406030204" pitchFamily="18" charset="0"/>
                        </a:rPr>
                        <m:t>𝑐𝑜𝑠</m:t>
                      </m:r>
                      <m:r>
                        <a:rPr lang="es-AR" sz="2400" i="1">
                          <a:solidFill>
                            <a:srgbClr val="000000"/>
                          </a:solidFill>
                          <a:latin typeface="Cambria Math" panose="02040503050406030204" pitchFamily="18" charset="0"/>
                        </a:rPr>
                        <m:t>50°</m:t>
                      </m:r>
                    </m:oMath>
                  </m:oMathPara>
                </a14:m>
                <a:endParaRPr lang="es-AR" sz="2400" dirty="0"/>
              </a:p>
            </p:txBody>
          </p:sp>
        </mc:Choice>
        <mc:Fallback xmlns="">
          <p:sp>
            <p:nvSpPr>
              <p:cNvPr id="29" name="Object 2" descr="Pergamino">
                <a:extLst>
                  <a:ext uri="{FF2B5EF4-FFF2-40B4-BE49-F238E27FC236}">
                    <a16:creationId xmlns:a16="http://schemas.microsoft.com/office/drawing/2014/main" id="{024C778E-6729-4EF6-801C-0A1839EB9458}"/>
                  </a:ext>
                </a:extLst>
              </p:cNvPr>
              <p:cNvSpPr txBox="1">
                <a:spLocks noRot="1" noChangeAspect="1" noMove="1" noResize="1" noEditPoints="1" noAdjustHandles="1" noChangeArrowheads="1" noChangeShapeType="1" noTextEdit="1"/>
              </p:cNvSpPr>
              <p:nvPr/>
            </p:nvSpPr>
            <p:spPr bwMode="auto">
              <a:xfrm>
                <a:off x="3369654" y="3821660"/>
                <a:ext cx="3678493" cy="461665"/>
              </a:xfrm>
              <a:prstGeom prst="rect">
                <a:avLst/>
              </a:prstGeom>
              <a:blipFill>
                <a:blip r:embed="rId8"/>
                <a:stretch>
                  <a:fillRect l="-498" b="-1316"/>
                </a:stretch>
              </a:blipFill>
              <a:ln w="38100">
                <a:noFill/>
                <a:miter lim="800000"/>
                <a:headEnd/>
                <a:tailEnd/>
              </a:ln>
            </p:spPr>
            <p:txBody>
              <a:bodyPr/>
              <a:lstStyle/>
              <a:p>
                <a:r>
                  <a:rPr lang="es-AR">
                    <a:noFill/>
                  </a:rPr>
                  <a:t> </a:t>
                </a:r>
              </a:p>
            </p:txBody>
          </p:sp>
        </mc:Fallback>
      </mc:AlternateContent>
      <p:sp>
        <p:nvSpPr>
          <p:cNvPr id="3" name="Flecha: a la derecha 2">
            <a:extLst>
              <a:ext uri="{FF2B5EF4-FFF2-40B4-BE49-F238E27FC236}">
                <a16:creationId xmlns:a16="http://schemas.microsoft.com/office/drawing/2014/main" id="{A9CCD3AC-3D98-4429-9B22-C84B1E13F145}"/>
              </a:ext>
            </a:extLst>
          </p:cNvPr>
          <p:cNvSpPr/>
          <p:nvPr/>
        </p:nvSpPr>
        <p:spPr>
          <a:xfrm>
            <a:off x="6526824" y="3854964"/>
            <a:ext cx="1042645" cy="4416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mc:AlternateContent xmlns:mc="http://schemas.openxmlformats.org/markup-compatibility/2006" xmlns:a14="http://schemas.microsoft.com/office/drawing/2010/main">
        <mc:Choice Requires="a14">
          <p:sp>
            <p:nvSpPr>
              <p:cNvPr id="34" name="Object 2" descr="Pergamino">
                <a:extLst>
                  <a:ext uri="{FF2B5EF4-FFF2-40B4-BE49-F238E27FC236}">
                    <a16:creationId xmlns:a16="http://schemas.microsoft.com/office/drawing/2014/main" id="{CA6BF781-3172-41A9-9AF0-9B50230367EB}"/>
                  </a:ext>
                </a:extLst>
              </p:cNvPr>
              <p:cNvSpPr txBox="1"/>
              <p:nvPr/>
            </p:nvSpPr>
            <p:spPr bwMode="auto">
              <a:xfrm>
                <a:off x="3402734" y="4773764"/>
                <a:ext cx="5644121" cy="800100"/>
              </a:xfrm>
              <a:prstGeom prst="rect">
                <a:avLst/>
              </a:prstGeom>
              <a:noFill/>
              <a:ln w="38100">
                <a:noFill/>
                <a:miter lim="800000"/>
                <a:headEnd/>
                <a:tailEnd/>
              </a:ln>
            </p:spPr>
            <p:txBody>
              <a:bodyPr>
                <a:noAutofit/>
              </a:bodyPr>
              <a:lstStyle/>
              <a:p>
                <a:pPr/>
                <a14:m>
                  <m:oMathPara xmlns:m="http://schemas.openxmlformats.org/officeDocument/2006/math">
                    <m:oMathParaPr>
                      <m:jc m:val="left"/>
                    </m:oMathParaPr>
                    <m:oMath xmlns:m="http://schemas.openxmlformats.org/officeDocument/2006/math">
                      <m:sSub>
                        <m:sSubPr>
                          <m:ctrlPr>
                            <a:rPr lang="es-AR" sz="2400" i="1" smtClean="0">
                              <a:solidFill>
                                <a:srgbClr val="000000"/>
                              </a:solidFill>
                              <a:latin typeface="Cambria Math" panose="02040503050406030204" pitchFamily="18" charset="0"/>
                            </a:rPr>
                          </m:ctrlPr>
                        </m:sSubPr>
                        <m:e>
                          <m:r>
                            <a:rPr lang="es-AR" sz="2400" b="0" i="1" smtClean="0">
                              <a:solidFill>
                                <a:srgbClr val="000000"/>
                              </a:solidFill>
                              <a:latin typeface="Cambria Math" panose="02040503050406030204" pitchFamily="18" charset="0"/>
                            </a:rPr>
                            <m:t>𝑇</m:t>
                          </m:r>
                        </m:e>
                        <m:sub>
                          <m:r>
                            <a:rPr lang="es-AR" sz="2400" b="0" i="1" smtClean="0">
                              <a:solidFill>
                                <a:srgbClr val="000000"/>
                              </a:solidFill>
                              <a:latin typeface="Cambria Math" panose="02040503050406030204" pitchFamily="18" charset="0"/>
                            </a:rPr>
                            <m:t>2</m:t>
                          </m:r>
                        </m:sub>
                      </m:sSub>
                      <m:r>
                        <a:rPr lang="es-AR" sz="2400" b="0" i="1" smtClean="0">
                          <a:solidFill>
                            <a:srgbClr val="000000"/>
                          </a:solidFill>
                          <a:latin typeface="Cambria Math" panose="02040503050406030204" pitchFamily="18" charset="0"/>
                        </a:rPr>
                        <m:t>𝑠𝑒𝑛</m:t>
                      </m:r>
                      <m:r>
                        <a:rPr lang="es-AR" sz="2400" b="0" i="1" smtClean="0">
                          <a:solidFill>
                            <a:srgbClr val="000000"/>
                          </a:solidFill>
                          <a:latin typeface="Cambria Math" panose="02040503050406030204" pitchFamily="18" charset="0"/>
                        </a:rPr>
                        <m:t>30°+</m:t>
                      </m:r>
                      <m:sSub>
                        <m:sSubPr>
                          <m:ctrlPr>
                            <a:rPr lang="es-AR" sz="2400" i="1">
                              <a:solidFill>
                                <a:srgbClr val="000000"/>
                              </a:solidFill>
                              <a:latin typeface="Cambria Math" panose="02040503050406030204" pitchFamily="18" charset="0"/>
                            </a:rPr>
                          </m:ctrlPr>
                        </m:sSubPr>
                        <m:e>
                          <m:r>
                            <a:rPr lang="es-AR" sz="2400" i="1">
                              <a:solidFill>
                                <a:srgbClr val="000000"/>
                              </a:solidFill>
                              <a:latin typeface="Cambria Math" panose="02040503050406030204" pitchFamily="18" charset="0"/>
                            </a:rPr>
                            <m:t>𝑇</m:t>
                          </m:r>
                        </m:e>
                        <m:sub>
                          <m:r>
                            <a:rPr lang="es-AR" sz="2400" b="0" i="1" smtClean="0">
                              <a:solidFill>
                                <a:srgbClr val="000000"/>
                              </a:solidFill>
                              <a:latin typeface="Cambria Math" panose="02040503050406030204" pitchFamily="18" charset="0"/>
                            </a:rPr>
                            <m:t>3</m:t>
                          </m:r>
                        </m:sub>
                      </m:sSub>
                      <m:r>
                        <a:rPr lang="es-AR" sz="2400" b="0" i="1" smtClean="0">
                          <a:solidFill>
                            <a:srgbClr val="000000"/>
                          </a:solidFill>
                          <a:latin typeface="Cambria Math" panose="02040503050406030204" pitchFamily="18" charset="0"/>
                        </a:rPr>
                        <m:t>𝑠𝑒𝑛</m:t>
                      </m:r>
                      <m:r>
                        <a:rPr lang="es-AR" sz="2400" b="0" i="1" smtClean="0">
                          <a:solidFill>
                            <a:srgbClr val="000000"/>
                          </a:solidFill>
                          <a:latin typeface="Cambria Math" panose="02040503050406030204" pitchFamily="18" charset="0"/>
                        </a:rPr>
                        <m:t>50°−</m:t>
                      </m:r>
                      <m:sSub>
                        <m:sSubPr>
                          <m:ctrlPr>
                            <a:rPr lang="es-AR" sz="2400" i="1">
                              <a:solidFill>
                                <a:srgbClr val="000000"/>
                              </a:solidFill>
                              <a:latin typeface="Cambria Math" panose="02040503050406030204" pitchFamily="18" charset="0"/>
                            </a:rPr>
                          </m:ctrlPr>
                        </m:sSubPr>
                        <m:e>
                          <m:r>
                            <a:rPr lang="es-AR" sz="2400" i="1">
                              <a:solidFill>
                                <a:srgbClr val="000000"/>
                              </a:solidFill>
                              <a:latin typeface="Cambria Math" panose="02040503050406030204" pitchFamily="18" charset="0"/>
                            </a:rPr>
                            <m:t>𝑇</m:t>
                          </m:r>
                        </m:e>
                        <m:sub>
                          <m:r>
                            <a:rPr lang="es-AR" sz="2400" b="0" i="1" smtClean="0">
                              <a:solidFill>
                                <a:srgbClr val="000000"/>
                              </a:solidFill>
                              <a:latin typeface="Cambria Math" panose="02040503050406030204" pitchFamily="18" charset="0"/>
                            </a:rPr>
                            <m:t>1</m:t>
                          </m:r>
                        </m:sub>
                      </m:sSub>
                      <m:r>
                        <a:rPr lang="es-AR" sz="2400" b="0" i="1" smtClean="0">
                          <a:solidFill>
                            <a:srgbClr val="000000"/>
                          </a:solidFill>
                          <a:latin typeface="Cambria Math" panose="02040503050406030204" pitchFamily="18" charset="0"/>
                        </a:rPr>
                        <m:t>=</m:t>
                      </m:r>
                      <m:r>
                        <a:rPr lang="es-AR" sz="2400" i="1">
                          <a:solidFill>
                            <a:srgbClr val="000000"/>
                          </a:solidFill>
                          <a:latin typeface="Cambria Math" panose="02040503050406030204" pitchFamily="18" charset="0"/>
                        </a:rPr>
                        <m:t>0  </m:t>
                      </m:r>
                    </m:oMath>
                  </m:oMathPara>
                </a14:m>
                <a:endParaRPr lang="es-AR" sz="2400" dirty="0"/>
              </a:p>
            </p:txBody>
          </p:sp>
        </mc:Choice>
        <mc:Fallback xmlns="">
          <p:sp>
            <p:nvSpPr>
              <p:cNvPr id="34" name="Object 2" descr="Pergamino">
                <a:extLst>
                  <a:ext uri="{FF2B5EF4-FFF2-40B4-BE49-F238E27FC236}">
                    <a16:creationId xmlns:a16="http://schemas.microsoft.com/office/drawing/2014/main" id="{CA6BF781-3172-41A9-9AF0-9B50230367EB}"/>
                  </a:ext>
                </a:extLst>
              </p:cNvPr>
              <p:cNvSpPr txBox="1">
                <a:spLocks noRot="1" noChangeAspect="1" noMove="1" noResize="1" noEditPoints="1" noAdjustHandles="1" noChangeArrowheads="1" noChangeShapeType="1" noTextEdit="1"/>
              </p:cNvSpPr>
              <p:nvPr/>
            </p:nvSpPr>
            <p:spPr bwMode="auto">
              <a:xfrm>
                <a:off x="3402734" y="4773764"/>
                <a:ext cx="5644121" cy="800100"/>
              </a:xfrm>
              <a:prstGeom prst="rect">
                <a:avLst/>
              </a:prstGeom>
              <a:blipFill>
                <a:blip r:embed="rId9"/>
                <a:stretch>
                  <a:fillRect l="-216"/>
                </a:stretch>
              </a:blipFill>
              <a:ln w="38100">
                <a:noFill/>
                <a:miter lim="800000"/>
                <a:headEnd/>
                <a:tailEnd/>
              </a:ln>
            </p:spPr>
            <p:txBody>
              <a:bodyPr/>
              <a:lstStyle/>
              <a:p>
                <a:r>
                  <a:rPr lang="es-AR">
                    <a:noFill/>
                  </a:rPr>
                  <a:t> </a:t>
                </a:r>
              </a:p>
            </p:txBody>
          </p:sp>
        </mc:Fallback>
      </mc:AlternateContent>
      <p:sp>
        <p:nvSpPr>
          <p:cNvPr id="5" name="Forma libre: forma 4">
            <a:extLst>
              <a:ext uri="{FF2B5EF4-FFF2-40B4-BE49-F238E27FC236}">
                <a16:creationId xmlns:a16="http://schemas.microsoft.com/office/drawing/2014/main" id="{1A19BF25-0FD9-4C84-8947-AB39B71B109D}"/>
              </a:ext>
            </a:extLst>
          </p:cNvPr>
          <p:cNvSpPr/>
          <p:nvPr/>
        </p:nvSpPr>
        <p:spPr>
          <a:xfrm>
            <a:off x="7680960" y="3559126"/>
            <a:ext cx="726247" cy="900332"/>
          </a:xfrm>
          <a:custGeom>
            <a:avLst/>
            <a:gdLst>
              <a:gd name="connsiteX0" fmla="*/ 407963 w 726247"/>
              <a:gd name="connsiteY0" fmla="*/ 70339 h 900332"/>
              <a:gd name="connsiteX1" fmla="*/ 337625 w 726247"/>
              <a:gd name="connsiteY1" fmla="*/ 28136 h 900332"/>
              <a:gd name="connsiteX2" fmla="*/ 154745 w 726247"/>
              <a:gd name="connsiteY2" fmla="*/ 42203 h 900332"/>
              <a:gd name="connsiteX3" fmla="*/ 112542 w 726247"/>
              <a:gd name="connsiteY3" fmla="*/ 70339 h 900332"/>
              <a:gd name="connsiteX4" fmla="*/ 70338 w 726247"/>
              <a:gd name="connsiteY4" fmla="*/ 84406 h 900332"/>
              <a:gd name="connsiteX5" fmla="*/ 14068 w 726247"/>
              <a:gd name="connsiteY5" fmla="*/ 196948 h 900332"/>
              <a:gd name="connsiteX6" fmla="*/ 0 w 726247"/>
              <a:gd name="connsiteY6" fmla="*/ 239151 h 900332"/>
              <a:gd name="connsiteX7" fmla="*/ 14068 w 726247"/>
              <a:gd name="connsiteY7" fmla="*/ 675249 h 900332"/>
              <a:gd name="connsiteX8" fmla="*/ 70338 w 726247"/>
              <a:gd name="connsiteY8" fmla="*/ 759656 h 900332"/>
              <a:gd name="connsiteX9" fmla="*/ 140677 w 726247"/>
              <a:gd name="connsiteY9" fmla="*/ 815926 h 900332"/>
              <a:gd name="connsiteX10" fmla="*/ 168812 w 726247"/>
              <a:gd name="connsiteY10" fmla="*/ 844062 h 900332"/>
              <a:gd name="connsiteX11" fmla="*/ 267286 w 726247"/>
              <a:gd name="connsiteY11" fmla="*/ 900332 h 900332"/>
              <a:gd name="connsiteX12" fmla="*/ 576775 w 726247"/>
              <a:gd name="connsiteY12" fmla="*/ 886265 h 900332"/>
              <a:gd name="connsiteX13" fmla="*/ 661182 w 726247"/>
              <a:gd name="connsiteY13" fmla="*/ 858129 h 900332"/>
              <a:gd name="connsiteX14" fmla="*/ 717452 w 726247"/>
              <a:gd name="connsiteY14" fmla="*/ 815926 h 900332"/>
              <a:gd name="connsiteX15" fmla="*/ 689317 w 726247"/>
              <a:gd name="connsiteY15" fmla="*/ 393896 h 900332"/>
              <a:gd name="connsiteX16" fmla="*/ 647114 w 726247"/>
              <a:gd name="connsiteY16" fmla="*/ 140677 h 900332"/>
              <a:gd name="connsiteX17" fmla="*/ 633046 w 726247"/>
              <a:gd name="connsiteY17" fmla="*/ 98474 h 900332"/>
              <a:gd name="connsiteX18" fmla="*/ 590843 w 726247"/>
              <a:gd name="connsiteY18" fmla="*/ 56271 h 900332"/>
              <a:gd name="connsiteX19" fmla="*/ 520505 w 726247"/>
              <a:gd name="connsiteY19" fmla="*/ 0 h 900332"/>
              <a:gd name="connsiteX20" fmla="*/ 337625 w 726247"/>
              <a:gd name="connsiteY20" fmla="*/ 28136 h 900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26247" h="900332">
                <a:moveTo>
                  <a:pt x="407963" y="70339"/>
                </a:moveTo>
                <a:cubicBezTo>
                  <a:pt x="384517" y="56271"/>
                  <a:pt x="364800" y="31156"/>
                  <a:pt x="337625" y="28136"/>
                </a:cubicBezTo>
                <a:cubicBezTo>
                  <a:pt x="276859" y="21384"/>
                  <a:pt x="214838" y="30936"/>
                  <a:pt x="154745" y="42203"/>
                </a:cubicBezTo>
                <a:cubicBezTo>
                  <a:pt x="138127" y="45319"/>
                  <a:pt x="127664" y="62778"/>
                  <a:pt x="112542" y="70339"/>
                </a:cubicBezTo>
                <a:cubicBezTo>
                  <a:pt x="99279" y="76971"/>
                  <a:pt x="84406" y="79717"/>
                  <a:pt x="70338" y="84406"/>
                </a:cubicBezTo>
                <a:cubicBezTo>
                  <a:pt x="21232" y="133513"/>
                  <a:pt x="46398" y="99959"/>
                  <a:pt x="14068" y="196948"/>
                </a:cubicBezTo>
                <a:lnTo>
                  <a:pt x="0" y="239151"/>
                </a:lnTo>
                <a:cubicBezTo>
                  <a:pt x="4689" y="384517"/>
                  <a:pt x="-5409" y="531117"/>
                  <a:pt x="14068" y="675249"/>
                </a:cubicBezTo>
                <a:cubicBezTo>
                  <a:pt x="18596" y="708759"/>
                  <a:pt x="46427" y="735746"/>
                  <a:pt x="70338" y="759656"/>
                </a:cubicBezTo>
                <a:cubicBezTo>
                  <a:pt x="138282" y="827597"/>
                  <a:pt x="51934" y="744931"/>
                  <a:pt x="140677" y="815926"/>
                </a:cubicBezTo>
                <a:cubicBezTo>
                  <a:pt x="151034" y="824212"/>
                  <a:pt x="158455" y="835776"/>
                  <a:pt x="168812" y="844062"/>
                </a:cubicBezTo>
                <a:cubicBezTo>
                  <a:pt x="201950" y="870573"/>
                  <a:pt x="228779" y="881079"/>
                  <a:pt x="267286" y="900332"/>
                </a:cubicBezTo>
                <a:cubicBezTo>
                  <a:pt x="370449" y="895643"/>
                  <a:pt x="474093" y="897267"/>
                  <a:pt x="576775" y="886265"/>
                </a:cubicBezTo>
                <a:cubicBezTo>
                  <a:pt x="606264" y="883105"/>
                  <a:pt x="661182" y="858129"/>
                  <a:pt x="661182" y="858129"/>
                </a:cubicBezTo>
                <a:cubicBezTo>
                  <a:pt x="679939" y="844061"/>
                  <a:pt x="714954" y="839239"/>
                  <a:pt x="717452" y="815926"/>
                </a:cubicBezTo>
                <a:cubicBezTo>
                  <a:pt x="738415" y="620268"/>
                  <a:pt x="719061" y="542612"/>
                  <a:pt x="689317" y="393896"/>
                </a:cubicBezTo>
                <a:cubicBezTo>
                  <a:pt x="668593" y="103765"/>
                  <a:pt x="706327" y="278842"/>
                  <a:pt x="647114" y="140677"/>
                </a:cubicBezTo>
                <a:cubicBezTo>
                  <a:pt x="641273" y="127047"/>
                  <a:pt x="641271" y="110812"/>
                  <a:pt x="633046" y="98474"/>
                </a:cubicBezTo>
                <a:cubicBezTo>
                  <a:pt x="622010" y="81921"/>
                  <a:pt x="603579" y="71555"/>
                  <a:pt x="590843" y="56271"/>
                </a:cubicBezTo>
                <a:cubicBezTo>
                  <a:pt x="541896" y="-2466"/>
                  <a:pt x="589787" y="23095"/>
                  <a:pt x="520505" y="0"/>
                </a:cubicBezTo>
                <a:cubicBezTo>
                  <a:pt x="356533" y="29814"/>
                  <a:pt x="418187" y="28136"/>
                  <a:pt x="337625" y="28136"/>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Forma libre: forma 5">
            <a:extLst>
              <a:ext uri="{FF2B5EF4-FFF2-40B4-BE49-F238E27FC236}">
                <a16:creationId xmlns:a16="http://schemas.microsoft.com/office/drawing/2014/main" id="{AA06DF9B-4EAA-42CA-B453-E07569EFA427}"/>
              </a:ext>
            </a:extLst>
          </p:cNvPr>
          <p:cNvSpPr/>
          <p:nvPr/>
        </p:nvSpPr>
        <p:spPr>
          <a:xfrm>
            <a:off x="3756074" y="4346917"/>
            <a:ext cx="3995224" cy="436098"/>
          </a:xfrm>
          <a:custGeom>
            <a:avLst/>
            <a:gdLst>
              <a:gd name="connsiteX0" fmla="*/ 3995224 w 3995224"/>
              <a:gd name="connsiteY0" fmla="*/ 28135 h 436098"/>
              <a:gd name="connsiteX1" fmla="*/ 3615397 w 3995224"/>
              <a:gd name="connsiteY1" fmla="*/ 0 h 436098"/>
              <a:gd name="connsiteX2" fmla="*/ 2138289 w 3995224"/>
              <a:gd name="connsiteY2" fmla="*/ 28135 h 436098"/>
              <a:gd name="connsiteX3" fmla="*/ 1828800 w 3995224"/>
              <a:gd name="connsiteY3" fmla="*/ 42203 h 436098"/>
              <a:gd name="connsiteX4" fmla="*/ 689317 w 3995224"/>
              <a:gd name="connsiteY4" fmla="*/ 70338 h 436098"/>
              <a:gd name="connsiteX5" fmla="*/ 576775 w 3995224"/>
              <a:gd name="connsiteY5" fmla="*/ 98474 h 436098"/>
              <a:gd name="connsiteX6" fmla="*/ 548640 w 3995224"/>
              <a:gd name="connsiteY6" fmla="*/ 140677 h 436098"/>
              <a:gd name="connsiteX7" fmla="*/ 520504 w 3995224"/>
              <a:gd name="connsiteY7" fmla="*/ 168812 h 436098"/>
              <a:gd name="connsiteX8" fmla="*/ 478301 w 3995224"/>
              <a:gd name="connsiteY8" fmla="*/ 196948 h 436098"/>
              <a:gd name="connsiteX9" fmla="*/ 365760 w 3995224"/>
              <a:gd name="connsiteY9" fmla="*/ 225083 h 436098"/>
              <a:gd name="connsiteX10" fmla="*/ 323557 w 3995224"/>
              <a:gd name="connsiteY10" fmla="*/ 253218 h 436098"/>
              <a:gd name="connsiteX11" fmla="*/ 211015 w 3995224"/>
              <a:gd name="connsiteY11" fmla="*/ 281354 h 436098"/>
              <a:gd name="connsiteX12" fmla="*/ 154744 w 3995224"/>
              <a:gd name="connsiteY12" fmla="*/ 309489 h 436098"/>
              <a:gd name="connsiteX13" fmla="*/ 70338 w 3995224"/>
              <a:gd name="connsiteY13" fmla="*/ 365760 h 436098"/>
              <a:gd name="connsiteX14" fmla="*/ 28135 w 3995224"/>
              <a:gd name="connsiteY14" fmla="*/ 379828 h 436098"/>
              <a:gd name="connsiteX15" fmla="*/ 0 w 3995224"/>
              <a:gd name="connsiteY15" fmla="*/ 436098 h 43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95224" h="436098">
                <a:moveTo>
                  <a:pt x="3995224" y="28135"/>
                </a:moveTo>
                <a:cubicBezTo>
                  <a:pt x="3868615" y="18757"/>
                  <a:pt x="3742347" y="1257"/>
                  <a:pt x="3615397" y="0"/>
                </a:cubicBezTo>
                <a:lnTo>
                  <a:pt x="2138289" y="28135"/>
                </a:lnTo>
                <a:lnTo>
                  <a:pt x="1828800" y="42203"/>
                </a:lnTo>
                <a:cubicBezTo>
                  <a:pt x="1347510" y="60715"/>
                  <a:pt x="1241939" y="59503"/>
                  <a:pt x="689317" y="70338"/>
                </a:cubicBezTo>
                <a:cubicBezTo>
                  <a:pt x="685813" y="71039"/>
                  <a:pt x="591195" y="86938"/>
                  <a:pt x="576775" y="98474"/>
                </a:cubicBezTo>
                <a:cubicBezTo>
                  <a:pt x="563573" y="109036"/>
                  <a:pt x="559202" y="127475"/>
                  <a:pt x="548640" y="140677"/>
                </a:cubicBezTo>
                <a:cubicBezTo>
                  <a:pt x="540354" y="151034"/>
                  <a:pt x="530861" y="160527"/>
                  <a:pt x="520504" y="168812"/>
                </a:cubicBezTo>
                <a:cubicBezTo>
                  <a:pt x="507302" y="179374"/>
                  <a:pt x="493423" y="189387"/>
                  <a:pt x="478301" y="196948"/>
                </a:cubicBezTo>
                <a:cubicBezTo>
                  <a:pt x="449467" y="211365"/>
                  <a:pt x="392506" y="219734"/>
                  <a:pt x="365760" y="225083"/>
                </a:cubicBezTo>
                <a:cubicBezTo>
                  <a:pt x="351692" y="234461"/>
                  <a:pt x="339388" y="247282"/>
                  <a:pt x="323557" y="253218"/>
                </a:cubicBezTo>
                <a:cubicBezTo>
                  <a:pt x="147399" y="319277"/>
                  <a:pt x="332510" y="229285"/>
                  <a:pt x="211015" y="281354"/>
                </a:cubicBezTo>
                <a:cubicBezTo>
                  <a:pt x="191740" y="289615"/>
                  <a:pt x="172726" y="298700"/>
                  <a:pt x="154744" y="309489"/>
                </a:cubicBezTo>
                <a:cubicBezTo>
                  <a:pt x="125748" y="326886"/>
                  <a:pt x="102417" y="355067"/>
                  <a:pt x="70338" y="365760"/>
                </a:cubicBezTo>
                <a:lnTo>
                  <a:pt x="28135" y="379828"/>
                </a:lnTo>
                <a:cubicBezTo>
                  <a:pt x="11971" y="428322"/>
                  <a:pt x="24554" y="411546"/>
                  <a:pt x="0" y="43609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Forma libre: forma 6">
            <a:extLst>
              <a:ext uri="{FF2B5EF4-FFF2-40B4-BE49-F238E27FC236}">
                <a16:creationId xmlns:a16="http://schemas.microsoft.com/office/drawing/2014/main" id="{0A7A6220-AC74-4F16-AD8F-17AF5054A895}"/>
              </a:ext>
            </a:extLst>
          </p:cNvPr>
          <p:cNvSpPr/>
          <p:nvPr/>
        </p:nvSpPr>
        <p:spPr>
          <a:xfrm>
            <a:off x="3277772" y="4600135"/>
            <a:ext cx="493245" cy="815927"/>
          </a:xfrm>
          <a:custGeom>
            <a:avLst/>
            <a:gdLst>
              <a:gd name="connsiteX0" fmla="*/ 337625 w 493245"/>
              <a:gd name="connsiteY0" fmla="*/ 154745 h 815927"/>
              <a:gd name="connsiteX1" fmla="*/ 281354 w 493245"/>
              <a:gd name="connsiteY1" fmla="*/ 42203 h 815927"/>
              <a:gd name="connsiteX2" fmla="*/ 98474 w 493245"/>
              <a:gd name="connsiteY2" fmla="*/ 98474 h 815927"/>
              <a:gd name="connsiteX3" fmla="*/ 70339 w 493245"/>
              <a:gd name="connsiteY3" fmla="*/ 140677 h 815927"/>
              <a:gd name="connsiteX4" fmla="*/ 84406 w 493245"/>
              <a:gd name="connsiteY4" fmla="*/ 506437 h 815927"/>
              <a:gd name="connsiteX5" fmla="*/ 140677 w 493245"/>
              <a:gd name="connsiteY5" fmla="*/ 590843 h 815927"/>
              <a:gd name="connsiteX6" fmla="*/ 168813 w 493245"/>
              <a:gd name="connsiteY6" fmla="*/ 633047 h 815927"/>
              <a:gd name="connsiteX7" fmla="*/ 239151 w 493245"/>
              <a:gd name="connsiteY7" fmla="*/ 759656 h 815927"/>
              <a:gd name="connsiteX8" fmla="*/ 281354 w 493245"/>
              <a:gd name="connsiteY8" fmla="*/ 773723 h 815927"/>
              <a:gd name="connsiteX9" fmla="*/ 365760 w 493245"/>
              <a:gd name="connsiteY9" fmla="*/ 815927 h 815927"/>
              <a:gd name="connsiteX10" fmla="*/ 450166 w 493245"/>
              <a:gd name="connsiteY10" fmla="*/ 801859 h 815927"/>
              <a:gd name="connsiteX11" fmla="*/ 492370 w 493245"/>
              <a:gd name="connsiteY11" fmla="*/ 731520 h 815927"/>
              <a:gd name="connsiteX12" fmla="*/ 478302 w 493245"/>
              <a:gd name="connsiteY12" fmla="*/ 182880 h 815927"/>
              <a:gd name="connsiteX13" fmla="*/ 422031 w 493245"/>
              <a:gd name="connsiteY13" fmla="*/ 98474 h 815927"/>
              <a:gd name="connsiteX14" fmla="*/ 379828 w 493245"/>
              <a:gd name="connsiteY14" fmla="*/ 56271 h 815927"/>
              <a:gd name="connsiteX15" fmla="*/ 323557 w 493245"/>
              <a:gd name="connsiteY15" fmla="*/ 28136 h 815927"/>
              <a:gd name="connsiteX16" fmla="*/ 225083 w 493245"/>
              <a:gd name="connsiteY16" fmla="*/ 0 h 815927"/>
              <a:gd name="connsiteX17" fmla="*/ 14068 w 493245"/>
              <a:gd name="connsiteY17" fmla="*/ 56271 h 815927"/>
              <a:gd name="connsiteX18" fmla="*/ 0 w 493245"/>
              <a:gd name="connsiteY18" fmla="*/ 84407 h 815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93245" h="815927">
                <a:moveTo>
                  <a:pt x="337625" y="154745"/>
                </a:moveTo>
                <a:cubicBezTo>
                  <a:pt x="318868" y="117231"/>
                  <a:pt x="319779" y="59014"/>
                  <a:pt x="281354" y="42203"/>
                </a:cubicBezTo>
                <a:cubicBezTo>
                  <a:pt x="87124" y="-42773"/>
                  <a:pt x="133193" y="29037"/>
                  <a:pt x="98474" y="98474"/>
                </a:cubicBezTo>
                <a:cubicBezTo>
                  <a:pt x="90913" y="113596"/>
                  <a:pt x="79717" y="126609"/>
                  <a:pt x="70339" y="140677"/>
                </a:cubicBezTo>
                <a:cubicBezTo>
                  <a:pt x="75028" y="262597"/>
                  <a:pt x="65571" y="385890"/>
                  <a:pt x="84406" y="506437"/>
                </a:cubicBezTo>
                <a:cubicBezTo>
                  <a:pt x="89626" y="539846"/>
                  <a:pt x="121920" y="562708"/>
                  <a:pt x="140677" y="590843"/>
                </a:cubicBezTo>
                <a:lnTo>
                  <a:pt x="168813" y="633047"/>
                </a:lnTo>
                <a:cubicBezTo>
                  <a:pt x="181199" y="670208"/>
                  <a:pt x="202870" y="747563"/>
                  <a:pt x="239151" y="759656"/>
                </a:cubicBezTo>
                <a:lnTo>
                  <a:pt x="281354" y="773723"/>
                </a:lnTo>
                <a:cubicBezTo>
                  <a:pt x="302691" y="787948"/>
                  <a:pt x="336639" y="815927"/>
                  <a:pt x="365760" y="815927"/>
                </a:cubicBezTo>
                <a:cubicBezTo>
                  <a:pt x="394283" y="815927"/>
                  <a:pt x="422031" y="806548"/>
                  <a:pt x="450166" y="801859"/>
                </a:cubicBezTo>
                <a:cubicBezTo>
                  <a:pt x="472453" y="779572"/>
                  <a:pt x="492370" y="768043"/>
                  <a:pt x="492370" y="731520"/>
                </a:cubicBezTo>
                <a:cubicBezTo>
                  <a:pt x="492370" y="548580"/>
                  <a:pt x="498505" y="364701"/>
                  <a:pt x="478302" y="182880"/>
                </a:cubicBezTo>
                <a:cubicBezTo>
                  <a:pt x="474568" y="149272"/>
                  <a:pt x="445941" y="122384"/>
                  <a:pt x="422031" y="98474"/>
                </a:cubicBezTo>
                <a:cubicBezTo>
                  <a:pt x="407963" y="84406"/>
                  <a:pt x="396017" y="67834"/>
                  <a:pt x="379828" y="56271"/>
                </a:cubicBezTo>
                <a:cubicBezTo>
                  <a:pt x="362763" y="44082"/>
                  <a:pt x="342832" y="36397"/>
                  <a:pt x="323557" y="28136"/>
                </a:cubicBezTo>
                <a:cubicBezTo>
                  <a:pt x="295301" y="16026"/>
                  <a:pt x="253641" y="7140"/>
                  <a:pt x="225083" y="0"/>
                </a:cubicBezTo>
                <a:cubicBezTo>
                  <a:pt x="86397" y="11557"/>
                  <a:pt x="78599" y="-24393"/>
                  <a:pt x="14068" y="56271"/>
                </a:cubicBezTo>
                <a:cubicBezTo>
                  <a:pt x="7518" y="64459"/>
                  <a:pt x="4689" y="75028"/>
                  <a:pt x="0" y="84407"/>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mc:AlternateContent xmlns:mc="http://schemas.openxmlformats.org/markup-compatibility/2006" xmlns:a14="http://schemas.microsoft.com/office/drawing/2010/main">
        <mc:Choice Requires="a14">
          <p:sp>
            <p:nvSpPr>
              <p:cNvPr id="36" name="Object 2" descr="Pergamino">
                <a:extLst>
                  <a:ext uri="{FF2B5EF4-FFF2-40B4-BE49-F238E27FC236}">
                    <a16:creationId xmlns:a16="http://schemas.microsoft.com/office/drawing/2014/main" id="{C1985003-BFEF-4F9E-A16E-53902EC0C204}"/>
                  </a:ext>
                </a:extLst>
              </p:cNvPr>
              <p:cNvSpPr txBox="1"/>
              <p:nvPr/>
            </p:nvSpPr>
            <p:spPr bwMode="auto">
              <a:xfrm>
                <a:off x="3216346" y="5600095"/>
                <a:ext cx="5644121" cy="800100"/>
              </a:xfrm>
              <a:prstGeom prst="rect">
                <a:avLst/>
              </a:prstGeom>
              <a:noFill/>
              <a:ln w="38100">
                <a:noFill/>
                <a:miter lim="800000"/>
                <a:headEnd/>
                <a:tailEnd/>
              </a:ln>
            </p:spPr>
            <p:txBody>
              <a:bodyPr>
                <a:noAutofit/>
              </a:bodyPr>
              <a:lstStyle/>
              <a:p>
                <a:pPr/>
                <a14:m>
                  <m:oMathPara xmlns:m="http://schemas.openxmlformats.org/officeDocument/2006/math">
                    <m:oMathParaPr>
                      <m:jc m:val="left"/>
                    </m:oMathParaPr>
                    <m:oMath xmlns:m="http://schemas.openxmlformats.org/officeDocument/2006/math">
                      <m:sSub>
                        <m:sSubPr>
                          <m:ctrlPr>
                            <a:rPr lang="es-AR" sz="2400" i="1">
                              <a:solidFill>
                                <a:srgbClr val="000000"/>
                              </a:solidFill>
                              <a:latin typeface="Cambria Math" panose="02040503050406030204" pitchFamily="18" charset="0"/>
                            </a:rPr>
                          </m:ctrlPr>
                        </m:sSubPr>
                        <m:e>
                          <m:r>
                            <a:rPr lang="es-AR" sz="2400" i="1">
                              <a:solidFill>
                                <a:srgbClr val="000000"/>
                              </a:solidFill>
                              <a:latin typeface="Cambria Math" panose="02040503050406030204" pitchFamily="18" charset="0"/>
                            </a:rPr>
                            <m:t>𝑇</m:t>
                          </m:r>
                        </m:e>
                        <m:sub>
                          <m:r>
                            <a:rPr lang="es-AR" sz="2400" i="1">
                              <a:solidFill>
                                <a:srgbClr val="000000"/>
                              </a:solidFill>
                              <a:latin typeface="Cambria Math" panose="02040503050406030204" pitchFamily="18" charset="0"/>
                            </a:rPr>
                            <m:t>3</m:t>
                          </m:r>
                        </m:sub>
                      </m:sSub>
                      <m:f>
                        <m:fPr>
                          <m:ctrlPr>
                            <a:rPr lang="es-AR" sz="2400" i="1">
                              <a:solidFill>
                                <a:srgbClr val="000000"/>
                              </a:solidFill>
                              <a:latin typeface="Cambria Math" panose="02040503050406030204" pitchFamily="18" charset="0"/>
                            </a:rPr>
                          </m:ctrlPr>
                        </m:fPr>
                        <m:num>
                          <m:r>
                            <a:rPr lang="es-AR" sz="2400" i="1">
                              <a:solidFill>
                                <a:srgbClr val="000000"/>
                              </a:solidFill>
                              <a:latin typeface="Cambria Math" panose="02040503050406030204" pitchFamily="18" charset="0"/>
                            </a:rPr>
                            <m:t>𝑐𝑜𝑠</m:t>
                          </m:r>
                          <m:r>
                            <a:rPr lang="es-AR" sz="2400" i="1">
                              <a:solidFill>
                                <a:srgbClr val="000000"/>
                              </a:solidFill>
                              <a:latin typeface="Cambria Math" panose="02040503050406030204" pitchFamily="18" charset="0"/>
                            </a:rPr>
                            <m:t>50°</m:t>
                          </m:r>
                        </m:num>
                        <m:den>
                          <m:r>
                            <a:rPr lang="es-AR" sz="2400" i="1">
                              <a:solidFill>
                                <a:srgbClr val="000000"/>
                              </a:solidFill>
                              <a:latin typeface="Cambria Math" panose="02040503050406030204" pitchFamily="18" charset="0"/>
                            </a:rPr>
                            <m:t>𝑐𝑜𝑠</m:t>
                          </m:r>
                          <m:r>
                            <a:rPr lang="es-AR" sz="2400" i="1">
                              <a:solidFill>
                                <a:srgbClr val="000000"/>
                              </a:solidFill>
                              <a:latin typeface="Cambria Math" panose="02040503050406030204" pitchFamily="18" charset="0"/>
                            </a:rPr>
                            <m:t>30°</m:t>
                          </m:r>
                        </m:den>
                      </m:f>
                      <m:r>
                        <a:rPr lang="es-AR" sz="2400" b="0" i="1" smtClean="0">
                          <a:solidFill>
                            <a:srgbClr val="000000"/>
                          </a:solidFill>
                          <a:latin typeface="Cambria Math" panose="02040503050406030204" pitchFamily="18" charset="0"/>
                        </a:rPr>
                        <m:t>𝑠𝑒𝑛</m:t>
                      </m:r>
                      <m:r>
                        <a:rPr lang="es-AR" sz="2400" b="0" i="1" smtClean="0">
                          <a:solidFill>
                            <a:srgbClr val="000000"/>
                          </a:solidFill>
                          <a:latin typeface="Cambria Math" panose="02040503050406030204" pitchFamily="18" charset="0"/>
                        </a:rPr>
                        <m:t>30°+</m:t>
                      </m:r>
                      <m:sSub>
                        <m:sSubPr>
                          <m:ctrlPr>
                            <a:rPr lang="es-AR" sz="2400" i="1">
                              <a:solidFill>
                                <a:srgbClr val="000000"/>
                              </a:solidFill>
                              <a:latin typeface="Cambria Math" panose="02040503050406030204" pitchFamily="18" charset="0"/>
                            </a:rPr>
                          </m:ctrlPr>
                        </m:sSubPr>
                        <m:e>
                          <m:r>
                            <a:rPr lang="es-AR" sz="2400" i="1">
                              <a:solidFill>
                                <a:srgbClr val="000000"/>
                              </a:solidFill>
                              <a:latin typeface="Cambria Math" panose="02040503050406030204" pitchFamily="18" charset="0"/>
                            </a:rPr>
                            <m:t>𝑇</m:t>
                          </m:r>
                        </m:e>
                        <m:sub>
                          <m:r>
                            <a:rPr lang="es-AR" sz="2400" b="0" i="1" smtClean="0">
                              <a:solidFill>
                                <a:srgbClr val="000000"/>
                              </a:solidFill>
                              <a:latin typeface="Cambria Math" panose="02040503050406030204" pitchFamily="18" charset="0"/>
                            </a:rPr>
                            <m:t>3</m:t>
                          </m:r>
                        </m:sub>
                      </m:sSub>
                      <m:r>
                        <a:rPr lang="es-AR" sz="2400" b="0" i="1" smtClean="0">
                          <a:solidFill>
                            <a:srgbClr val="000000"/>
                          </a:solidFill>
                          <a:latin typeface="Cambria Math" panose="02040503050406030204" pitchFamily="18" charset="0"/>
                        </a:rPr>
                        <m:t>𝑠𝑒𝑛</m:t>
                      </m:r>
                      <m:r>
                        <a:rPr lang="es-AR" sz="2400" b="0" i="1" smtClean="0">
                          <a:solidFill>
                            <a:srgbClr val="000000"/>
                          </a:solidFill>
                          <a:latin typeface="Cambria Math" panose="02040503050406030204" pitchFamily="18" charset="0"/>
                        </a:rPr>
                        <m:t>50°−</m:t>
                      </m:r>
                      <m:sSub>
                        <m:sSubPr>
                          <m:ctrlPr>
                            <a:rPr lang="es-AR" sz="2400" i="1">
                              <a:solidFill>
                                <a:srgbClr val="000000"/>
                              </a:solidFill>
                              <a:latin typeface="Cambria Math" panose="02040503050406030204" pitchFamily="18" charset="0"/>
                            </a:rPr>
                          </m:ctrlPr>
                        </m:sSubPr>
                        <m:e>
                          <m:r>
                            <a:rPr lang="es-AR" sz="2400" i="1">
                              <a:solidFill>
                                <a:srgbClr val="000000"/>
                              </a:solidFill>
                              <a:latin typeface="Cambria Math" panose="02040503050406030204" pitchFamily="18" charset="0"/>
                            </a:rPr>
                            <m:t>𝑇</m:t>
                          </m:r>
                        </m:e>
                        <m:sub>
                          <m:r>
                            <a:rPr lang="es-AR" sz="2400" b="0" i="1" smtClean="0">
                              <a:solidFill>
                                <a:srgbClr val="000000"/>
                              </a:solidFill>
                              <a:latin typeface="Cambria Math" panose="02040503050406030204" pitchFamily="18" charset="0"/>
                            </a:rPr>
                            <m:t>1</m:t>
                          </m:r>
                        </m:sub>
                      </m:sSub>
                      <m:r>
                        <a:rPr lang="es-AR" sz="2400" b="0" i="1" smtClean="0">
                          <a:solidFill>
                            <a:srgbClr val="000000"/>
                          </a:solidFill>
                          <a:latin typeface="Cambria Math" panose="02040503050406030204" pitchFamily="18" charset="0"/>
                        </a:rPr>
                        <m:t>=</m:t>
                      </m:r>
                      <m:r>
                        <a:rPr lang="es-AR" sz="2400" i="1">
                          <a:solidFill>
                            <a:srgbClr val="000000"/>
                          </a:solidFill>
                          <a:latin typeface="Cambria Math" panose="02040503050406030204" pitchFamily="18" charset="0"/>
                        </a:rPr>
                        <m:t>0  </m:t>
                      </m:r>
                    </m:oMath>
                  </m:oMathPara>
                </a14:m>
                <a:endParaRPr lang="es-AR" sz="2400" dirty="0"/>
              </a:p>
            </p:txBody>
          </p:sp>
        </mc:Choice>
        <mc:Fallback xmlns="">
          <p:sp>
            <p:nvSpPr>
              <p:cNvPr id="36" name="Object 2" descr="Pergamino">
                <a:extLst>
                  <a:ext uri="{FF2B5EF4-FFF2-40B4-BE49-F238E27FC236}">
                    <a16:creationId xmlns:a16="http://schemas.microsoft.com/office/drawing/2014/main" id="{C1985003-BFEF-4F9E-A16E-53902EC0C204}"/>
                  </a:ext>
                </a:extLst>
              </p:cNvPr>
              <p:cNvSpPr txBox="1">
                <a:spLocks noRot="1" noChangeAspect="1" noMove="1" noResize="1" noEditPoints="1" noAdjustHandles="1" noChangeArrowheads="1" noChangeShapeType="1" noTextEdit="1"/>
              </p:cNvSpPr>
              <p:nvPr/>
            </p:nvSpPr>
            <p:spPr bwMode="auto">
              <a:xfrm>
                <a:off x="3216346" y="5600095"/>
                <a:ext cx="5644121" cy="800100"/>
              </a:xfrm>
              <a:prstGeom prst="rect">
                <a:avLst/>
              </a:prstGeom>
              <a:blipFill>
                <a:blip r:embed="rId10"/>
                <a:stretch>
                  <a:fillRect/>
                </a:stretch>
              </a:blipFill>
              <a:ln w="38100">
                <a:noFill/>
                <a:miter lim="800000"/>
                <a:headEnd/>
                <a:tailEnd/>
              </a:ln>
            </p:spPr>
            <p:txBody>
              <a:bodyPr/>
              <a:lstStyle/>
              <a:p>
                <a:r>
                  <a:rPr lang="es-AR">
                    <a:noFill/>
                  </a:rPr>
                  <a:t> </a:t>
                </a:r>
              </a:p>
            </p:txBody>
          </p:sp>
        </mc:Fallback>
      </mc:AlternateContent>
    </p:spTree>
    <p:custDataLst>
      <p:tags r:id="rId1"/>
    </p:custDataLst>
    <p:extLst>
      <p:ext uri="{BB962C8B-B14F-4D97-AF65-F5344CB8AC3E}">
        <p14:creationId xmlns:p14="http://schemas.microsoft.com/office/powerpoint/2010/main" val="2753821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500"/>
                                        <p:tgtEl>
                                          <p:spTgt spid="3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6"/>
                                        </p:tgtEl>
                                        <p:attrNameLst>
                                          <p:attrName>style.visibility</p:attrName>
                                        </p:attrNameLst>
                                      </p:cBhvr>
                                      <p:to>
                                        <p:strVal val="visible"/>
                                      </p:to>
                                    </p:set>
                                    <p:animEffect transition="in" filter="fade">
                                      <p:cBhvr>
                                        <p:cTn id="38"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9" grpId="0"/>
      <p:bldP spid="3" grpId="0" animBg="1"/>
      <p:bldP spid="34" grpId="0"/>
      <p:bldP spid="5" grpId="0" animBg="1"/>
      <p:bldP spid="6" grpId="0" animBg="1"/>
      <p:bldP spid="7" grpId="0" animBg="1"/>
      <p:bldP spid="3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6744FBD-116F-4FC3-9D1E-351DA786BFF2}"/>
              </a:ext>
            </a:extLst>
          </p:cNvPr>
          <p:cNvSpPr>
            <a:spLocks noGrp="1"/>
          </p:cNvSpPr>
          <p:nvPr>
            <p:ph type="dt" sz="half" idx="10"/>
          </p:nvPr>
        </p:nvSpPr>
        <p:spPr/>
        <p:txBody>
          <a:bodyPr/>
          <a:lstStyle/>
          <a:p>
            <a:pPr>
              <a:defRPr/>
            </a:pPr>
            <a:endParaRPr lang="es-ES"/>
          </a:p>
        </p:txBody>
      </p:sp>
      <p:sp>
        <p:nvSpPr>
          <p:cNvPr id="4" name="Marcador de número de diapositiva 3">
            <a:extLst>
              <a:ext uri="{FF2B5EF4-FFF2-40B4-BE49-F238E27FC236}">
                <a16:creationId xmlns:a16="http://schemas.microsoft.com/office/drawing/2014/main" id="{AD77C315-25A7-4353-93D7-8D79CCC89467}"/>
              </a:ext>
            </a:extLst>
          </p:cNvPr>
          <p:cNvSpPr>
            <a:spLocks noGrp="1"/>
          </p:cNvSpPr>
          <p:nvPr>
            <p:ph type="sldNum" sz="quarter" idx="12"/>
          </p:nvPr>
        </p:nvSpPr>
        <p:spPr/>
        <p:txBody>
          <a:bodyPr/>
          <a:lstStyle/>
          <a:p>
            <a:pPr>
              <a:defRPr/>
            </a:pPr>
            <a:fld id="{CB079163-C5FB-4B91-9DD6-D6AA28068BDC}" type="slidenum">
              <a:rPr lang="es-ES" smtClean="0"/>
              <a:pPr>
                <a:defRPr/>
              </a:pPr>
              <a:t>28</a:t>
            </a:fld>
            <a:endParaRPr lang="es-ES"/>
          </a:p>
        </p:txBody>
      </p:sp>
      <p:sp>
        <p:nvSpPr>
          <p:cNvPr id="34" name="6 CuadroTexto">
            <a:extLst>
              <a:ext uri="{FF2B5EF4-FFF2-40B4-BE49-F238E27FC236}">
                <a16:creationId xmlns:a16="http://schemas.microsoft.com/office/drawing/2014/main" id="{5F131A60-BC4C-420B-B233-29FBECEFB0EA}"/>
              </a:ext>
            </a:extLst>
          </p:cNvPr>
          <p:cNvSpPr txBox="1"/>
          <p:nvPr/>
        </p:nvSpPr>
        <p:spPr>
          <a:xfrm>
            <a:off x="7071" y="0"/>
            <a:ext cx="12191999" cy="52322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a:defRPr sz="2800" b="1">
                <a:solidFill>
                  <a:srgbClr val="0000FF"/>
                </a:solidFill>
              </a:defRPr>
            </a:lvl1pPr>
          </a:lstStyle>
          <a:p>
            <a:r>
              <a:rPr lang="es-MX" dirty="0"/>
              <a:t>DETERMINAR LAS INCÓGNITAS</a:t>
            </a:r>
          </a:p>
        </p:txBody>
      </p:sp>
      <mc:AlternateContent xmlns:mc="http://schemas.openxmlformats.org/markup-compatibility/2006" xmlns:a14="http://schemas.microsoft.com/office/drawing/2010/main">
        <mc:Choice Requires="a14">
          <p:sp>
            <p:nvSpPr>
              <p:cNvPr id="36" name="Object 2" descr="Pergamino">
                <a:extLst>
                  <a:ext uri="{FF2B5EF4-FFF2-40B4-BE49-F238E27FC236}">
                    <a16:creationId xmlns:a16="http://schemas.microsoft.com/office/drawing/2014/main" id="{231D419E-A417-464D-92D4-EBA71571E736}"/>
                  </a:ext>
                </a:extLst>
              </p:cNvPr>
              <p:cNvSpPr txBox="1"/>
              <p:nvPr/>
            </p:nvSpPr>
            <p:spPr bwMode="auto">
              <a:xfrm>
                <a:off x="1199456" y="1196752"/>
                <a:ext cx="5644121" cy="800100"/>
              </a:xfrm>
              <a:prstGeom prst="rect">
                <a:avLst/>
              </a:prstGeom>
              <a:noFill/>
              <a:ln w="38100">
                <a:noFill/>
                <a:miter lim="800000"/>
                <a:headEnd/>
                <a:tailEnd/>
              </a:ln>
            </p:spPr>
            <p:txBody>
              <a:bodyPr>
                <a:noAutofit/>
              </a:bodyPr>
              <a:lstStyle/>
              <a:p>
                <a:pPr/>
                <a14:m>
                  <m:oMathPara xmlns:m="http://schemas.openxmlformats.org/officeDocument/2006/math">
                    <m:oMathParaPr>
                      <m:jc m:val="left"/>
                    </m:oMathParaPr>
                    <m:oMath xmlns:m="http://schemas.openxmlformats.org/officeDocument/2006/math">
                      <m:sSub>
                        <m:sSubPr>
                          <m:ctrlPr>
                            <a:rPr lang="es-AR" sz="2400" i="1">
                              <a:solidFill>
                                <a:srgbClr val="000000"/>
                              </a:solidFill>
                              <a:latin typeface="Cambria Math" panose="02040503050406030204" pitchFamily="18" charset="0"/>
                            </a:rPr>
                          </m:ctrlPr>
                        </m:sSubPr>
                        <m:e>
                          <m:r>
                            <a:rPr lang="es-AR" sz="2400" i="1">
                              <a:solidFill>
                                <a:srgbClr val="000000"/>
                              </a:solidFill>
                              <a:latin typeface="Cambria Math" panose="02040503050406030204" pitchFamily="18" charset="0"/>
                            </a:rPr>
                            <m:t>𝑇</m:t>
                          </m:r>
                        </m:e>
                        <m:sub>
                          <m:r>
                            <a:rPr lang="es-AR" sz="2400" i="1">
                              <a:solidFill>
                                <a:srgbClr val="000000"/>
                              </a:solidFill>
                              <a:latin typeface="Cambria Math" panose="02040503050406030204" pitchFamily="18" charset="0"/>
                            </a:rPr>
                            <m:t>3</m:t>
                          </m:r>
                        </m:sub>
                      </m:sSub>
                      <m:f>
                        <m:fPr>
                          <m:ctrlPr>
                            <a:rPr lang="es-AR" sz="2400" i="1">
                              <a:solidFill>
                                <a:srgbClr val="000000"/>
                              </a:solidFill>
                              <a:latin typeface="Cambria Math" panose="02040503050406030204" pitchFamily="18" charset="0"/>
                            </a:rPr>
                          </m:ctrlPr>
                        </m:fPr>
                        <m:num>
                          <m:r>
                            <a:rPr lang="es-AR" sz="2400" i="1">
                              <a:solidFill>
                                <a:srgbClr val="000000"/>
                              </a:solidFill>
                              <a:latin typeface="Cambria Math" panose="02040503050406030204" pitchFamily="18" charset="0"/>
                            </a:rPr>
                            <m:t>𝑐𝑜𝑠</m:t>
                          </m:r>
                          <m:r>
                            <a:rPr lang="es-AR" sz="2400" i="1">
                              <a:solidFill>
                                <a:srgbClr val="000000"/>
                              </a:solidFill>
                              <a:latin typeface="Cambria Math" panose="02040503050406030204" pitchFamily="18" charset="0"/>
                            </a:rPr>
                            <m:t>50°</m:t>
                          </m:r>
                        </m:num>
                        <m:den>
                          <m:r>
                            <a:rPr lang="es-AR" sz="2400" i="1">
                              <a:solidFill>
                                <a:srgbClr val="000000"/>
                              </a:solidFill>
                              <a:latin typeface="Cambria Math" panose="02040503050406030204" pitchFamily="18" charset="0"/>
                            </a:rPr>
                            <m:t>𝑐𝑜𝑠</m:t>
                          </m:r>
                          <m:r>
                            <a:rPr lang="es-AR" sz="2400" i="1">
                              <a:solidFill>
                                <a:srgbClr val="000000"/>
                              </a:solidFill>
                              <a:latin typeface="Cambria Math" panose="02040503050406030204" pitchFamily="18" charset="0"/>
                            </a:rPr>
                            <m:t>30°</m:t>
                          </m:r>
                        </m:den>
                      </m:f>
                      <m:r>
                        <a:rPr lang="es-AR" sz="2400" b="0" i="1" smtClean="0">
                          <a:solidFill>
                            <a:srgbClr val="000000"/>
                          </a:solidFill>
                          <a:latin typeface="Cambria Math" panose="02040503050406030204" pitchFamily="18" charset="0"/>
                        </a:rPr>
                        <m:t>𝑠𝑒𝑛</m:t>
                      </m:r>
                      <m:r>
                        <a:rPr lang="es-AR" sz="2400" b="0" i="1" smtClean="0">
                          <a:solidFill>
                            <a:srgbClr val="000000"/>
                          </a:solidFill>
                          <a:latin typeface="Cambria Math" panose="02040503050406030204" pitchFamily="18" charset="0"/>
                        </a:rPr>
                        <m:t>30°+</m:t>
                      </m:r>
                      <m:sSub>
                        <m:sSubPr>
                          <m:ctrlPr>
                            <a:rPr lang="es-AR" sz="2400" i="1">
                              <a:solidFill>
                                <a:srgbClr val="000000"/>
                              </a:solidFill>
                              <a:latin typeface="Cambria Math" panose="02040503050406030204" pitchFamily="18" charset="0"/>
                            </a:rPr>
                          </m:ctrlPr>
                        </m:sSubPr>
                        <m:e>
                          <m:r>
                            <a:rPr lang="es-AR" sz="2400" i="1">
                              <a:solidFill>
                                <a:srgbClr val="000000"/>
                              </a:solidFill>
                              <a:latin typeface="Cambria Math" panose="02040503050406030204" pitchFamily="18" charset="0"/>
                            </a:rPr>
                            <m:t>𝑇</m:t>
                          </m:r>
                        </m:e>
                        <m:sub>
                          <m:r>
                            <a:rPr lang="es-AR" sz="2400" b="0" i="1" smtClean="0">
                              <a:solidFill>
                                <a:srgbClr val="000000"/>
                              </a:solidFill>
                              <a:latin typeface="Cambria Math" panose="02040503050406030204" pitchFamily="18" charset="0"/>
                            </a:rPr>
                            <m:t>3</m:t>
                          </m:r>
                        </m:sub>
                      </m:sSub>
                      <m:r>
                        <a:rPr lang="es-AR" sz="2400" b="0" i="1" smtClean="0">
                          <a:solidFill>
                            <a:srgbClr val="000000"/>
                          </a:solidFill>
                          <a:latin typeface="Cambria Math" panose="02040503050406030204" pitchFamily="18" charset="0"/>
                        </a:rPr>
                        <m:t>𝑠𝑒𝑛</m:t>
                      </m:r>
                      <m:r>
                        <a:rPr lang="es-AR" sz="2400" b="0" i="1" smtClean="0">
                          <a:solidFill>
                            <a:srgbClr val="000000"/>
                          </a:solidFill>
                          <a:latin typeface="Cambria Math" panose="02040503050406030204" pitchFamily="18" charset="0"/>
                        </a:rPr>
                        <m:t>50°−</m:t>
                      </m:r>
                      <m:sSub>
                        <m:sSubPr>
                          <m:ctrlPr>
                            <a:rPr lang="es-AR" sz="2400" i="1">
                              <a:solidFill>
                                <a:srgbClr val="000000"/>
                              </a:solidFill>
                              <a:latin typeface="Cambria Math" panose="02040503050406030204" pitchFamily="18" charset="0"/>
                            </a:rPr>
                          </m:ctrlPr>
                        </m:sSubPr>
                        <m:e>
                          <m:r>
                            <a:rPr lang="es-AR" sz="2400" i="1">
                              <a:solidFill>
                                <a:srgbClr val="000000"/>
                              </a:solidFill>
                              <a:latin typeface="Cambria Math" panose="02040503050406030204" pitchFamily="18" charset="0"/>
                            </a:rPr>
                            <m:t>𝑇</m:t>
                          </m:r>
                        </m:e>
                        <m:sub>
                          <m:r>
                            <a:rPr lang="es-AR" sz="2400" b="0" i="1" smtClean="0">
                              <a:solidFill>
                                <a:srgbClr val="000000"/>
                              </a:solidFill>
                              <a:latin typeface="Cambria Math" panose="02040503050406030204" pitchFamily="18" charset="0"/>
                            </a:rPr>
                            <m:t>1</m:t>
                          </m:r>
                        </m:sub>
                      </m:sSub>
                      <m:r>
                        <a:rPr lang="es-AR" sz="2400" b="0" i="1" smtClean="0">
                          <a:solidFill>
                            <a:srgbClr val="000000"/>
                          </a:solidFill>
                          <a:latin typeface="Cambria Math" panose="02040503050406030204" pitchFamily="18" charset="0"/>
                        </a:rPr>
                        <m:t>=</m:t>
                      </m:r>
                      <m:r>
                        <a:rPr lang="es-AR" sz="2400" i="1">
                          <a:solidFill>
                            <a:srgbClr val="000000"/>
                          </a:solidFill>
                          <a:latin typeface="Cambria Math" panose="02040503050406030204" pitchFamily="18" charset="0"/>
                        </a:rPr>
                        <m:t>0  </m:t>
                      </m:r>
                    </m:oMath>
                  </m:oMathPara>
                </a14:m>
                <a:endParaRPr lang="es-AR" sz="2400" dirty="0"/>
              </a:p>
            </p:txBody>
          </p:sp>
        </mc:Choice>
        <mc:Fallback xmlns="">
          <p:sp>
            <p:nvSpPr>
              <p:cNvPr id="36" name="Object 2" descr="Pergamino">
                <a:extLst>
                  <a:ext uri="{FF2B5EF4-FFF2-40B4-BE49-F238E27FC236}">
                    <a16:creationId xmlns:a16="http://schemas.microsoft.com/office/drawing/2014/main" id="{231D419E-A417-464D-92D4-EBA71571E736}"/>
                  </a:ext>
                </a:extLst>
              </p:cNvPr>
              <p:cNvSpPr txBox="1">
                <a:spLocks noRot="1" noChangeAspect="1" noMove="1" noResize="1" noEditPoints="1" noAdjustHandles="1" noChangeArrowheads="1" noChangeShapeType="1" noTextEdit="1"/>
              </p:cNvSpPr>
              <p:nvPr/>
            </p:nvSpPr>
            <p:spPr bwMode="auto">
              <a:xfrm>
                <a:off x="1199456" y="1196752"/>
                <a:ext cx="5644121" cy="800100"/>
              </a:xfrm>
              <a:prstGeom prst="rect">
                <a:avLst/>
              </a:prstGeom>
              <a:blipFill>
                <a:blip r:embed="rId6"/>
                <a:stretch>
                  <a:fillRect/>
                </a:stretch>
              </a:blipFill>
              <a:ln w="38100">
                <a:noFill/>
                <a:miter lim="800000"/>
                <a:headEnd/>
                <a:tailEnd/>
              </a:ln>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41" name="Object 2" descr="Pergamino">
                <a:extLst>
                  <a:ext uri="{FF2B5EF4-FFF2-40B4-BE49-F238E27FC236}">
                    <a16:creationId xmlns:a16="http://schemas.microsoft.com/office/drawing/2014/main" id="{CB118B3D-3B7A-41B5-BA70-54F933FD2D57}"/>
                  </a:ext>
                </a:extLst>
              </p:cNvPr>
              <p:cNvSpPr txBox="1"/>
              <p:nvPr/>
            </p:nvSpPr>
            <p:spPr bwMode="auto">
              <a:xfrm>
                <a:off x="1181265" y="2420888"/>
                <a:ext cx="9811061" cy="800100"/>
              </a:xfrm>
              <a:prstGeom prst="rect">
                <a:avLst/>
              </a:prstGeom>
              <a:noFill/>
              <a:ln w="38100">
                <a:noFill/>
                <a:miter lim="800000"/>
                <a:headEnd/>
                <a:tailEnd/>
              </a:ln>
            </p:spPr>
            <p:txBody>
              <a:bodyPr>
                <a:noAutofit/>
              </a:bodyPr>
              <a:lstStyle/>
              <a:p>
                <a:pPr/>
                <a14:m>
                  <m:oMathPara xmlns:m="http://schemas.openxmlformats.org/officeDocument/2006/math">
                    <m:oMathParaPr>
                      <m:jc m:val="left"/>
                    </m:oMathParaPr>
                    <m:oMath xmlns:m="http://schemas.openxmlformats.org/officeDocument/2006/math">
                      <m:sSub>
                        <m:sSubPr>
                          <m:ctrlPr>
                            <a:rPr lang="es-AR" sz="2400" i="1" smtClean="0">
                              <a:solidFill>
                                <a:srgbClr val="000000"/>
                              </a:solidFill>
                              <a:latin typeface="Cambria Math" panose="02040503050406030204" pitchFamily="18" charset="0"/>
                            </a:rPr>
                          </m:ctrlPr>
                        </m:sSubPr>
                        <m:e>
                          <m:r>
                            <a:rPr lang="es-AR" sz="2400" i="1">
                              <a:solidFill>
                                <a:srgbClr val="000000"/>
                              </a:solidFill>
                              <a:latin typeface="Cambria Math" panose="02040503050406030204" pitchFamily="18" charset="0"/>
                            </a:rPr>
                            <m:t>𝑇</m:t>
                          </m:r>
                        </m:e>
                        <m:sub>
                          <m:r>
                            <a:rPr lang="es-AR" sz="2400" i="1">
                              <a:solidFill>
                                <a:srgbClr val="000000"/>
                              </a:solidFill>
                              <a:latin typeface="Cambria Math" panose="02040503050406030204" pitchFamily="18" charset="0"/>
                            </a:rPr>
                            <m:t>3</m:t>
                          </m:r>
                        </m:sub>
                      </m:sSub>
                      <m:d>
                        <m:dPr>
                          <m:ctrlPr>
                            <a:rPr lang="es-AR" sz="2400" i="1" smtClean="0">
                              <a:solidFill>
                                <a:srgbClr val="000000"/>
                              </a:solidFill>
                              <a:latin typeface="Cambria Math" panose="02040503050406030204" pitchFamily="18" charset="0"/>
                            </a:rPr>
                          </m:ctrlPr>
                        </m:dPr>
                        <m:e>
                          <m:f>
                            <m:fPr>
                              <m:ctrlPr>
                                <a:rPr lang="es-AR" sz="2400" i="1">
                                  <a:solidFill>
                                    <a:srgbClr val="000000"/>
                                  </a:solidFill>
                                  <a:latin typeface="Cambria Math" panose="02040503050406030204" pitchFamily="18" charset="0"/>
                                </a:rPr>
                              </m:ctrlPr>
                            </m:fPr>
                            <m:num>
                              <m:r>
                                <a:rPr lang="es-AR" sz="2400" i="1">
                                  <a:solidFill>
                                    <a:srgbClr val="000000"/>
                                  </a:solidFill>
                                  <a:latin typeface="Cambria Math" panose="02040503050406030204" pitchFamily="18" charset="0"/>
                                </a:rPr>
                                <m:t>𝑐𝑜𝑠</m:t>
                              </m:r>
                              <m:r>
                                <a:rPr lang="es-AR" sz="2400" i="1">
                                  <a:solidFill>
                                    <a:srgbClr val="000000"/>
                                  </a:solidFill>
                                  <a:latin typeface="Cambria Math" panose="02040503050406030204" pitchFamily="18" charset="0"/>
                                </a:rPr>
                                <m:t>50°</m:t>
                              </m:r>
                            </m:num>
                            <m:den>
                              <m:r>
                                <a:rPr lang="es-AR" sz="2400" i="1">
                                  <a:solidFill>
                                    <a:srgbClr val="000000"/>
                                  </a:solidFill>
                                  <a:latin typeface="Cambria Math" panose="02040503050406030204" pitchFamily="18" charset="0"/>
                                </a:rPr>
                                <m:t>𝑐𝑜𝑠</m:t>
                              </m:r>
                              <m:r>
                                <a:rPr lang="es-AR" sz="2400" i="1">
                                  <a:solidFill>
                                    <a:srgbClr val="000000"/>
                                  </a:solidFill>
                                  <a:latin typeface="Cambria Math" panose="02040503050406030204" pitchFamily="18" charset="0"/>
                                </a:rPr>
                                <m:t>30°</m:t>
                              </m:r>
                            </m:den>
                          </m:f>
                          <m:r>
                            <a:rPr lang="es-AR" sz="2400" i="1">
                              <a:solidFill>
                                <a:srgbClr val="000000"/>
                              </a:solidFill>
                              <a:latin typeface="Cambria Math" panose="02040503050406030204" pitchFamily="18" charset="0"/>
                            </a:rPr>
                            <m:t>𝑠𝑒𝑛</m:t>
                          </m:r>
                          <m:r>
                            <a:rPr lang="es-AR" sz="2400" i="1">
                              <a:solidFill>
                                <a:srgbClr val="000000"/>
                              </a:solidFill>
                              <a:latin typeface="Cambria Math" panose="02040503050406030204" pitchFamily="18" charset="0"/>
                            </a:rPr>
                            <m:t>30°+</m:t>
                          </m:r>
                          <m:r>
                            <a:rPr lang="es-AR" sz="2400" i="1">
                              <a:solidFill>
                                <a:srgbClr val="000000"/>
                              </a:solidFill>
                              <a:latin typeface="Cambria Math" panose="02040503050406030204" pitchFamily="18" charset="0"/>
                            </a:rPr>
                            <m:t>𝑠𝑒𝑛</m:t>
                          </m:r>
                          <m:r>
                            <a:rPr lang="es-AR" sz="2400" i="1">
                              <a:solidFill>
                                <a:srgbClr val="000000"/>
                              </a:solidFill>
                              <a:latin typeface="Cambria Math" panose="02040503050406030204" pitchFamily="18" charset="0"/>
                            </a:rPr>
                            <m:t>50°</m:t>
                          </m:r>
                        </m:e>
                      </m:d>
                      <m:r>
                        <a:rPr lang="es-AR" sz="2400" b="0" i="1" smtClean="0">
                          <a:solidFill>
                            <a:srgbClr val="000000"/>
                          </a:solidFill>
                          <a:latin typeface="Cambria Math" panose="02040503050406030204" pitchFamily="18" charset="0"/>
                        </a:rPr>
                        <m:t>=</m:t>
                      </m:r>
                      <m:sSub>
                        <m:sSubPr>
                          <m:ctrlPr>
                            <a:rPr lang="es-AR" sz="2400" i="1">
                              <a:solidFill>
                                <a:srgbClr val="000000"/>
                              </a:solidFill>
                              <a:latin typeface="Cambria Math" panose="02040503050406030204" pitchFamily="18" charset="0"/>
                            </a:rPr>
                          </m:ctrlPr>
                        </m:sSubPr>
                        <m:e>
                          <m:r>
                            <a:rPr lang="es-AR" sz="2400" i="1">
                              <a:solidFill>
                                <a:srgbClr val="000000"/>
                              </a:solidFill>
                              <a:latin typeface="Cambria Math" panose="02040503050406030204" pitchFamily="18" charset="0"/>
                            </a:rPr>
                            <m:t>𝑇</m:t>
                          </m:r>
                        </m:e>
                        <m:sub>
                          <m:r>
                            <a:rPr lang="es-AR" sz="2400" b="0" i="1" smtClean="0">
                              <a:solidFill>
                                <a:srgbClr val="000000"/>
                              </a:solidFill>
                              <a:latin typeface="Cambria Math" panose="02040503050406030204" pitchFamily="18" charset="0"/>
                            </a:rPr>
                            <m:t>1</m:t>
                          </m:r>
                        </m:sub>
                      </m:sSub>
                      <m:r>
                        <a:rPr lang="es-AR" sz="2400" i="1">
                          <a:solidFill>
                            <a:srgbClr val="000000"/>
                          </a:solidFill>
                          <a:latin typeface="Cambria Math" panose="02040503050406030204" pitchFamily="18" charset="0"/>
                        </a:rPr>
                        <m:t>  </m:t>
                      </m:r>
                    </m:oMath>
                  </m:oMathPara>
                </a14:m>
                <a:endParaRPr lang="es-AR" sz="2400" dirty="0"/>
              </a:p>
            </p:txBody>
          </p:sp>
        </mc:Choice>
        <mc:Fallback xmlns="">
          <p:sp>
            <p:nvSpPr>
              <p:cNvPr id="41" name="Object 2" descr="Pergamino">
                <a:extLst>
                  <a:ext uri="{FF2B5EF4-FFF2-40B4-BE49-F238E27FC236}">
                    <a16:creationId xmlns:a16="http://schemas.microsoft.com/office/drawing/2014/main" id="{CB118B3D-3B7A-41B5-BA70-54F933FD2D57}"/>
                  </a:ext>
                </a:extLst>
              </p:cNvPr>
              <p:cNvSpPr txBox="1">
                <a:spLocks noRot="1" noChangeAspect="1" noMove="1" noResize="1" noEditPoints="1" noAdjustHandles="1" noChangeArrowheads="1" noChangeShapeType="1" noTextEdit="1"/>
              </p:cNvSpPr>
              <p:nvPr/>
            </p:nvSpPr>
            <p:spPr bwMode="auto">
              <a:xfrm>
                <a:off x="1181265" y="2420888"/>
                <a:ext cx="9811061" cy="800100"/>
              </a:xfrm>
              <a:prstGeom prst="rect">
                <a:avLst/>
              </a:prstGeom>
              <a:blipFill>
                <a:blip r:embed="rId7"/>
                <a:stretch>
                  <a:fillRect b="-9160"/>
                </a:stretch>
              </a:blipFill>
              <a:ln w="38100">
                <a:noFill/>
                <a:miter lim="800000"/>
                <a:headEnd/>
                <a:tailEnd/>
              </a:ln>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42" name="Object 2" descr="Pergamino">
                <a:extLst>
                  <a:ext uri="{FF2B5EF4-FFF2-40B4-BE49-F238E27FC236}">
                    <a16:creationId xmlns:a16="http://schemas.microsoft.com/office/drawing/2014/main" id="{C300AAC6-D5DE-4137-ACA5-CA7A9ABDA412}"/>
                  </a:ext>
                </a:extLst>
              </p:cNvPr>
              <p:cNvSpPr txBox="1"/>
              <p:nvPr/>
            </p:nvSpPr>
            <p:spPr bwMode="auto">
              <a:xfrm>
                <a:off x="983432" y="3789040"/>
                <a:ext cx="9811061" cy="800100"/>
              </a:xfrm>
              <a:prstGeom prst="rect">
                <a:avLst/>
              </a:prstGeom>
              <a:noFill/>
              <a:ln w="38100">
                <a:noFill/>
                <a:miter lim="800000"/>
                <a:headEnd/>
                <a:tailEnd/>
              </a:ln>
            </p:spPr>
            <p:txBody>
              <a:bodyPr>
                <a:noAutofit/>
              </a:bodyPr>
              <a:lstStyle/>
              <a:p>
                <a:pPr/>
                <a14:m>
                  <m:oMathPara xmlns:m="http://schemas.openxmlformats.org/officeDocument/2006/math">
                    <m:oMathParaPr>
                      <m:jc m:val="left"/>
                    </m:oMathParaPr>
                    <m:oMath xmlns:m="http://schemas.openxmlformats.org/officeDocument/2006/math">
                      <m:sSub>
                        <m:sSubPr>
                          <m:ctrlPr>
                            <a:rPr lang="es-AR" sz="2400" i="1" smtClean="0">
                              <a:solidFill>
                                <a:srgbClr val="000000"/>
                              </a:solidFill>
                              <a:latin typeface="Cambria Math" panose="02040503050406030204" pitchFamily="18" charset="0"/>
                            </a:rPr>
                          </m:ctrlPr>
                        </m:sSubPr>
                        <m:e>
                          <m:r>
                            <a:rPr lang="es-AR" sz="2400" i="1">
                              <a:solidFill>
                                <a:srgbClr val="000000"/>
                              </a:solidFill>
                              <a:latin typeface="Cambria Math" panose="02040503050406030204" pitchFamily="18" charset="0"/>
                            </a:rPr>
                            <m:t>𝑇</m:t>
                          </m:r>
                        </m:e>
                        <m:sub>
                          <m:r>
                            <a:rPr lang="es-AR" sz="2400" i="1">
                              <a:solidFill>
                                <a:srgbClr val="000000"/>
                              </a:solidFill>
                              <a:latin typeface="Cambria Math" panose="02040503050406030204" pitchFamily="18" charset="0"/>
                            </a:rPr>
                            <m:t>3</m:t>
                          </m:r>
                        </m:sub>
                      </m:sSub>
                      <m:r>
                        <a:rPr lang="es-AR" sz="2400" b="0" i="1" smtClean="0">
                          <a:solidFill>
                            <a:srgbClr val="000000"/>
                          </a:solidFill>
                          <a:latin typeface="Cambria Math" panose="02040503050406030204" pitchFamily="18" charset="0"/>
                        </a:rPr>
                        <m:t>=</m:t>
                      </m:r>
                      <m:f>
                        <m:fPr>
                          <m:ctrlPr>
                            <a:rPr lang="es-AR" sz="2400" b="0" i="1" smtClean="0">
                              <a:solidFill>
                                <a:srgbClr val="000000"/>
                              </a:solidFill>
                              <a:latin typeface="Cambria Math" panose="02040503050406030204" pitchFamily="18" charset="0"/>
                            </a:rPr>
                          </m:ctrlPr>
                        </m:fPr>
                        <m:num>
                          <m:sSub>
                            <m:sSubPr>
                              <m:ctrlPr>
                                <a:rPr lang="es-AR" sz="2400" i="1">
                                  <a:solidFill>
                                    <a:srgbClr val="000000"/>
                                  </a:solidFill>
                                  <a:latin typeface="Cambria Math" panose="02040503050406030204" pitchFamily="18" charset="0"/>
                                </a:rPr>
                              </m:ctrlPr>
                            </m:sSubPr>
                            <m:e>
                              <m:r>
                                <a:rPr lang="es-AR" sz="2400" i="1">
                                  <a:solidFill>
                                    <a:srgbClr val="000000"/>
                                  </a:solidFill>
                                  <a:latin typeface="Cambria Math" panose="02040503050406030204" pitchFamily="18" charset="0"/>
                                </a:rPr>
                                <m:t>𝑇</m:t>
                              </m:r>
                            </m:e>
                            <m:sub>
                              <m:r>
                                <a:rPr lang="es-AR" sz="2400" i="1">
                                  <a:solidFill>
                                    <a:srgbClr val="000000"/>
                                  </a:solidFill>
                                  <a:latin typeface="Cambria Math" panose="02040503050406030204" pitchFamily="18" charset="0"/>
                                </a:rPr>
                                <m:t>1</m:t>
                              </m:r>
                            </m:sub>
                          </m:sSub>
                        </m:num>
                        <m:den>
                          <m:d>
                            <m:dPr>
                              <m:ctrlPr>
                                <a:rPr lang="es-AR" sz="2400" i="1">
                                  <a:solidFill>
                                    <a:srgbClr val="000000"/>
                                  </a:solidFill>
                                  <a:latin typeface="Cambria Math" panose="02040503050406030204" pitchFamily="18" charset="0"/>
                                </a:rPr>
                              </m:ctrlPr>
                            </m:dPr>
                            <m:e>
                              <m:f>
                                <m:fPr>
                                  <m:ctrlPr>
                                    <a:rPr lang="es-AR" sz="2400" i="1">
                                      <a:solidFill>
                                        <a:srgbClr val="000000"/>
                                      </a:solidFill>
                                      <a:latin typeface="Cambria Math" panose="02040503050406030204" pitchFamily="18" charset="0"/>
                                    </a:rPr>
                                  </m:ctrlPr>
                                </m:fPr>
                                <m:num>
                                  <m:r>
                                    <a:rPr lang="es-AR" sz="2400" i="1">
                                      <a:solidFill>
                                        <a:srgbClr val="000000"/>
                                      </a:solidFill>
                                      <a:latin typeface="Cambria Math" panose="02040503050406030204" pitchFamily="18" charset="0"/>
                                    </a:rPr>
                                    <m:t>𝑐𝑜𝑠</m:t>
                                  </m:r>
                                  <m:r>
                                    <a:rPr lang="es-AR" sz="2400" i="1">
                                      <a:solidFill>
                                        <a:srgbClr val="000000"/>
                                      </a:solidFill>
                                      <a:latin typeface="Cambria Math" panose="02040503050406030204" pitchFamily="18" charset="0"/>
                                    </a:rPr>
                                    <m:t>50°</m:t>
                                  </m:r>
                                </m:num>
                                <m:den>
                                  <m:r>
                                    <a:rPr lang="es-AR" sz="2400" i="1">
                                      <a:solidFill>
                                        <a:srgbClr val="000000"/>
                                      </a:solidFill>
                                      <a:latin typeface="Cambria Math" panose="02040503050406030204" pitchFamily="18" charset="0"/>
                                    </a:rPr>
                                    <m:t>𝑐𝑜𝑠</m:t>
                                  </m:r>
                                  <m:r>
                                    <a:rPr lang="es-AR" sz="2400" i="1">
                                      <a:solidFill>
                                        <a:srgbClr val="000000"/>
                                      </a:solidFill>
                                      <a:latin typeface="Cambria Math" panose="02040503050406030204" pitchFamily="18" charset="0"/>
                                    </a:rPr>
                                    <m:t>30°</m:t>
                                  </m:r>
                                </m:den>
                              </m:f>
                              <m:r>
                                <a:rPr lang="es-AR" sz="2400" i="1">
                                  <a:solidFill>
                                    <a:srgbClr val="000000"/>
                                  </a:solidFill>
                                  <a:latin typeface="Cambria Math" panose="02040503050406030204" pitchFamily="18" charset="0"/>
                                </a:rPr>
                                <m:t>𝑠𝑒𝑛</m:t>
                              </m:r>
                              <m:r>
                                <a:rPr lang="es-AR" sz="2400" i="1">
                                  <a:solidFill>
                                    <a:srgbClr val="000000"/>
                                  </a:solidFill>
                                  <a:latin typeface="Cambria Math" panose="02040503050406030204" pitchFamily="18" charset="0"/>
                                </a:rPr>
                                <m:t>30°+</m:t>
                              </m:r>
                              <m:r>
                                <a:rPr lang="es-AR" sz="2400" i="1">
                                  <a:solidFill>
                                    <a:srgbClr val="000000"/>
                                  </a:solidFill>
                                  <a:latin typeface="Cambria Math" panose="02040503050406030204" pitchFamily="18" charset="0"/>
                                </a:rPr>
                                <m:t>𝑠𝑒𝑛</m:t>
                              </m:r>
                              <m:r>
                                <a:rPr lang="es-AR" sz="2400" i="1">
                                  <a:solidFill>
                                    <a:srgbClr val="000000"/>
                                  </a:solidFill>
                                  <a:latin typeface="Cambria Math" panose="02040503050406030204" pitchFamily="18" charset="0"/>
                                </a:rPr>
                                <m:t>50°</m:t>
                              </m:r>
                            </m:e>
                          </m:d>
                        </m:den>
                      </m:f>
                      <m:r>
                        <a:rPr lang="es-AR" sz="2400" b="0" i="1" smtClean="0">
                          <a:solidFill>
                            <a:srgbClr val="000000"/>
                          </a:solidFill>
                          <a:latin typeface="Cambria Math" panose="02040503050406030204" pitchFamily="18" charset="0"/>
                        </a:rPr>
                        <m:t>=</m:t>
                      </m:r>
                      <m:f>
                        <m:fPr>
                          <m:ctrlPr>
                            <a:rPr lang="es-AR" sz="2400" b="0" i="1" smtClean="0">
                              <a:solidFill>
                                <a:srgbClr val="000000"/>
                              </a:solidFill>
                              <a:latin typeface="Cambria Math" panose="02040503050406030204" pitchFamily="18" charset="0"/>
                            </a:rPr>
                          </m:ctrlPr>
                        </m:fPr>
                        <m:num>
                          <m:r>
                            <a:rPr lang="es-AR" sz="2400" i="1">
                              <a:solidFill>
                                <a:srgbClr val="000000"/>
                              </a:solidFill>
                              <a:latin typeface="Cambria Math" panose="02040503050406030204" pitchFamily="18" charset="0"/>
                            </a:rPr>
                            <m:t>1078</m:t>
                          </m:r>
                          <m:r>
                            <a:rPr lang="es-AR" sz="2400" i="1">
                              <a:solidFill>
                                <a:srgbClr val="000000"/>
                              </a:solidFill>
                              <a:latin typeface="Cambria Math" panose="02040503050406030204" pitchFamily="18" charset="0"/>
                            </a:rPr>
                            <m:t>𝑁</m:t>
                          </m:r>
                          <m:r>
                            <a:rPr lang="es-AR" sz="2400" i="1">
                              <a:solidFill>
                                <a:srgbClr val="000000"/>
                              </a:solidFill>
                              <a:latin typeface="Cambria Math" panose="02040503050406030204" pitchFamily="18" charset="0"/>
                            </a:rPr>
                            <m:t> </m:t>
                          </m:r>
                        </m:num>
                        <m:den>
                          <m:r>
                            <a:rPr lang="es-AR" sz="2400" b="0" i="1" smtClean="0">
                              <a:solidFill>
                                <a:srgbClr val="000000"/>
                              </a:solidFill>
                              <a:latin typeface="Cambria Math" panose="02040503050406030204" pitchFamily="18" charset="0"/>
                            </a:rPr>
                            <m:t>1,137</m:t>
                          </m:r>
                        </m:den>
                      </m:f>
                      <m:r>
                        <a:rPr lang="es-AR" sz="2400" b="0" i="1" smtClean="0">
                          <a:solidFill>
                            <a:srgbClr val="000000"/>
                          </a:solidFill>
                          <a:latin typeface="Cambria Math" panose="02040503050406030204" pitchFamily="18" charset="0"/>
                        </a:rPr>
                        <m:t>=948</m:t>
                      </m:r>
                      <m:r>
                        <a:rPr lang="es-AR" sz="2400" b="0" i="1" smtClean="0">
                          <a:solidFill>
                            <a:srgbClr val="000000"/>
                          </a:solidFill>
                          <a:latin typeface="Cambria Math" panose="02040503050406030204" pitchFamily="18" charset="0"/>
                        </a:rPr>
                        <m:t>𝑁</m:t>
                      </m:r>
                      <m:r>
                        <a:rPr lang="es-AR" sz="2400" i="1">
                          <a:solidFill>
                            <a:srgbClr val="000000"/>
                          </a:solidFill>
                          <a:latin typeface="Cambria Math" panose="02040503050406030204" pitchFamily="18" charset="0"/>
                        </a:rPr>
                        <m:t>  </m:t>
                      </m:r>
                    </m:oMath>
                  </m:oMathPara>
                </a14:m>
                <a:endParaRPr lang="es-AR" sz="2400" dirty="0"/>
              </a:p>
            </p:txBody>
          </p:sp>
        </mc:Choice>
        <mc:Fallback xmlns="">
          <p:sp>
            <p:nvSpPr>
              <p:cNvPr id="42" name="Object 2" descr="Pergamino">
                <a:extLst>
                  <a:ext uri="{FF2B5EF4-FFF2-40B4-BE49-F238E27FC236}">
                    <a16:creationId xmlns:a16="http://schemas.microsoft.com/office/drawing/2014/main" id="{C300AAC6-D5DE-4137-ACA5-CA7A9ABDA412}"/>
                  </a:ext>
                </a:extLst>
              </p:cNvPr>
              <p:cNvSpPr txBox="1">
                <a:spLocks noRot="1" noChangeAspect="1" noMove="1" noResize="1" noEditPoints="1" noAdjustHandles="1" noChangeArrowheads="1" noChangeShapeType="1" noTextEdit="1"/>
              </p:cNvSpPr>
              <p:nvPr/>
            </p:nvSpPr>
            <p:spPr bwMode="auto">
              <a:xfrm>
                <a:off x="983432" y="3789040"/>
                <a:ext cx="9811061" cy="800100"/>
              </a:xfrm>
              <a:prstGeom prst="rect">
                <a:avLst/>
              </a:prstGeom>
              <a:blipFill>
                <a:blip r:embed="rId8"/>
                <a:stretch>
                  <a:fillRect b="-36641"/>
                </a:stretch>
              </a:blipFill>
              <a:ln w="38100">
                <a:noFill/>
                <a:miter lim="800000"/>
                <a:headEnd/>
                <a:tailEnd/>
              </a:ln>
            </p:spPr>
            <p:txBody>
              <a:bodyPr/>
              <a:lstStyle/>
              <a:p>
                <a:r>
                  <a:rPr lang="es-AR">
                    <a:noFill/>
                  </a:rPr>
                  <a:t> </a:t>
                </a:r>
              </a:p>
            </p:txBody>
          </p:sp>
        </mc:Fallback>
      </mc:AlternateContent>
      <p:sp>
        <p:nvSpPr>
          <p:cNvPr id="5" name="CuadroTexto 4">
            <a:extLst>
              <a:ext uri="{FF2B5EF4-FFF2-40B4-BE49-F238E27FC236}">
                <a16:creationId xmlns:a16="http://schemas.microsoft.com/office/drawing/2014/main" id="{28687D21-1CE9-4052-9B7B-13B9463A2332}"/>
              </a:ext>
            </a:extLst>
          </p:cNvPr>
          <p:cNvSpPr txBox="1"/>
          <p:nvPr/>
        </p:nvSpPr>
        <p:spPr>
          <a:xfrm>
            <a:off x="8040216" y="3902109"/>
            <a:ext cx="3416359" cy="830997"/>
          </a:xfrm>
          <a:prstGeom prst="rect">
            <a:avLst/>
          </a:prstGeom>
          <a:solidFill>
            <a:schemeClr val="bg1">
              <a:lumMod val="95000"/>
            </a:schemeClr>
          </a:solidFill>
        </p:spPr>
        <p:txBody>
          <a:bodyPr wrap="square" rtlCol="0">
            <a:spAutoFit/>
          </a:bodyPr>
          <a:lstStyle/>
          <a:p>
            <a:r>
              <a:rPr lang="es-AR" sz="2400" dirty="0"/>
              <a:t>Este valor es el módulo del vector tensión T</a:t>
            </a:r>
            <a:r>
              <a:rPr lang="es-AR" sz="2400" baseline="-25000" dirty="0"/>
              <a:t>3</a:t>
            </a:r>
            <a:r>
              <a:rPr lang="es-AR" sz="2400" dirty="0"/>
              <a:t> </a:t>
            </a:r>
          </a:p>
        </p:txBody>
      </p:sp>
    </p:spTree>
    <p:custDataLst>
      <p:tags r:id="rId1"/>
    </p:custDataLst>
    <p:extLst>
      <p:ext uri="{BB962C8B-B14F-4D97-AF65-F5344CB8AC3E}">
        <p14:creationId xmlns:p14="http://schemas.microsoft.com/office/powerpoint/2010/main" val="2201632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fade">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2" grpId="0"/>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6744FBD-116F-4FC3-9D1E-351DA786BFF2}"/>
              </a:ext>
            </a:extLst>
          </p:cNvPr>
          <p:cNvSpPr>
            <a:spLocks noGrp="1"/>
          </p:cNvSpPr>
          <p:nvPr>
            <p:ph type="dt" sz="half" idx="10"/>
          </p:nvPr>
        </p:nvSpPr>
        <p:spPr/>
        <p:txBody>
          <a:bodyPr/>
          <a:lstStyle/>
          <a:p>
            <a:pPr>
              <a:defRPr/>
            </a:pPr>
            <a:endParaRPr lang="es-ES"/>
          </a:p>
        </p:txBody>
      </p:sp>
      <p:sp>
        <p:nvSpPr>
          <p:cNvPr id="4" name="Marcador de número de diapositiva 3">
            <a:extLst>
              <a:ext uri="{FF2B5EF4-FFF2-40B4-BE49-F238E27FC236}">
                <a16:creationId xmlns:a16="http://schemas.microsoft.com/office/drawing/2014/main" id="{AD77C315-25A7-4353-93D7-8D79CCC89467}"/>
              </a:ext>
            </a:extLst>
          </p:cNvPr>
          <p:cNvSpPr>
            <a:spLocks noGrp="1"/>
          </p:cNvSpPr>
          <p:nvPr>
            <p:ph type="sldNum" sz="quarter" idx="12"/>
          </p:nvPr>
        </p:nvSpPr>
        <p:spPr/>
        <p:txBody>
          <a:bodyPr/>
          <a:lstStyle/>
          <a:p>
            <a:pPr>
              <a:defRPr/>
            </a:pPr>
            <a:fld id="{CB079163-C5FB-4B91-9DD6-D6AA28068BDC}" type="slidenum">
              <a:rPr lang="es-ES" smtClean="0"/>
              <a:pPr>
                <a:defRPr/>
              </a:pPr>
              <a:t>29</a:t>
            </a:fld>
            <a:endParaRPr lang="es-ES"/>
          </a:p>
        </p:txBody>
      </p:sp>
      <p:sp>
        <p:nvSpPr>
          <p:cNvPr id="34" name="6 CuadroTexto">
            <a:extLst>
              <a:ext uri="{FF2B5EF4-FFF2-40B4-BE49-F238E27FC236}">
                <a16:creationId xmlns:a16="http://schemas.microsoft.com/office/drawing/2014/main" id="{5F131A60-BC4C-420B-B233-29FBECEFB0EA}"/>
              </a:ext>
            </a:extLst>
          </p:cNvPr>
          <p:cNvSpPr txBox="1"/>
          <p:nvPr/>
        </p:nvSpPr>
        <p:spPr>
          <a:xfrm>
            <a:off x="7071" y="0"/>
            <a:ext cx="12191999" cy="52322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a:defRPr sz="2800" b="1">
                <a:solidFill>
                  <a:srgbClr val="0000FF"/>
                </a:solidFill>
              </a:defRPr>
            </a:lvl1pPr>
          </a:lstStyle>
          <a:p>
            <a:r>
              <a:rPr lang="es-MX" dirty="0"/>
              <a:t>DETERMINAR LAS INCÓGNITAS</a:t>
            </a:r>
          </a:p>
        </p:txBody>
      </p:sp>
      <mc:AlternateContent xmlns:mc="http://schemas.openxmlformats.org/markup-compatibility/2006" xmlns:a14="http://schemas.microsoft.com/office/drawing/2010/main">
        <mc:Choice Requires="a14">
          <p:sp>
            <p:nvSpPr>
              <p:cNvPr id="42" name="Object 2" descr="Pergamino">
                <a:extLst>
                  <a:ext uri="{FF2B5EF4-FFF2-40B4-BE49-F238E27FC236}">
                    <a16:creationId xmlns:a16="http://schemas.microsoft.com/office/drawing/2014/main" id="{C300AAC6-D5DE-4137-ACA5-CA7A9ABDA412}"/>
                  </a:ext>
                </a:extLst>
              </p:cNvPr>
              <p:cNvSpPr txBox="1"/>
              <p:nvPr/>
            </p:nvSpPr>
            <p:spPr bwMode="auto">
              <a:xfrm>
                <a:off x="311807" y="1180891"/>
                <a:ext cx="2288345" cy="800100"/>
              </a:xfrm>
              <a:prstGeom prst="rect">
                <a:avLst/>
              </a:prstGeom>
              <a:noFill/>
              <a:ln w="38100">
                <a:noFill/>
                <a:miter lim="800000"/>
                <a:headEnd/>
                <a:tailEnd/>
              </a:ln>
            </p:spPr>
            <p:txBody>
              <a:bodyPr>
                <a:noAutofit/>
              </a:bodyPr>
              <a:lstStyle/>
              <a:p>
                <a:pPr/>
                <a14:m>
                  <m:oMathPara xmlns:m="http://schemas.openxmlformats.org/officeDocument/2006/math">
                    <m:oMathParaPr>
                      <m:jc m:val="left"/>
                    </m:oMathParaPr>
                    <m:oMath xmlns:m="http://schemas.openxmlformats.org/officeDocument/2006/math">
                      <m:sSub>
                        <m:sSubPr>
                          <m:ctrlPr>
                            <a:rPr lang="es-AR" sz="2400" i="1" smtClean="0">
                              <a:solidFill>
                                <a:srgbClr val="000000"/>
                              </a:solidFill>
                              <a:latin typeface="Cambria Math" panose="02040503050406030204" pitchFamily="18" charset="0"/>
                            </a:rPr>
                          </m:ctrlPr>
                        </m:sSubPr>
                        <m:e>
                          <m:r>
                            <a:rPr lang="es-AR" sz="2400" i="1">
                              <a:solidFill>
                                <a:srgbClr val="000000"/>
                              </a:solidFill>
                              <a:latin typeface="Cambria Math" panose="02040503050406030204" pitchFamily="18" charset="0"/>
                            </a:rPr>
                            <m:t>𝑇</m:t>
                          </m:r>
                        </m:e>
                        <m:sub>
                          <m:r>
                            <a:rPr lang="es-AR" sz="2400" i="1">
                              <a:solidFill>
                                <a:srgbClr val="000000"/>
                              </a:solidFill>
                              <a:latin typeface="Cambria Math" panose="02040503050406030204" pitchFamily="18" charset="0"/>
                            </a:rPr>
                            <m:t>3</m:t>
                          </m:r>
                        </m:sub>
                      </m:sSub>
                      <m:r>
                        <a:rPr lang="es-AR" sz="2400" b="0" i="1" smtClean="0">
                          <a:solidFill>
                            <a:srgbClr val="000000"/>
                          </a:solidFill>
                          <a:latin typeface="Cambria Math" panose="02040503050406030204" pitchFamily="18" charset="0"/>
                        </a:rPr>
                        <m:t>=948</m:t>
                      </m:r>
                      <m:r>
                        <a:rPr lang="es-AR" sz="2400" b="0" i="1" smtClean="0">
                          <a:solidFill>
                            <a:srgbClr val="000000"/>
                          </a:solidFill>
                          <a:latin typeface="Cambria Math" panose="02040503050406030204" pitchFamily="18" charset="0"/>
                        </a:rPr>
                        <m:t>𝑁</m:t>
                      </m:r>
                      <m:r>
                        <a:rPr lang="es-AR" sz="2400" i="1">
                          <a:solidFill>
                            <a:srgbClr val="000000"/>
                          </a:solidFill>
                          <a:latin typeface="Cambria Math" panose="02040503050406030204" pitchFamily="18" charset="0"/>
                        </a:rPr>
                        <m:t>  </m:t>
                      </m:r>
                    </m:oMath>
                  </m:oMathPara>
                </a14:m>
                <a:endParaRPr lang="es-AR" sz="2400" dirty="0"/>
              </a:p>
            </p:txBody>
          </p:sp>
        </mc:Choice>
        <mc:Fallback xmlns="">
          <p:sp>
            <p:nvSpPr>
              <p:cNvPr id="42" name="Object 2" descr="Pergamino">
                <a:extLst>
                  <a:ext uri="{FF2B5EF4-FFF2-40B4-BE49-F238E27FC236}">
                    <a16:creationId xmlns:a16="http://schemas.microsoft.com/office/drawing/2014/main" id="{C300AAC6-D5DE-4137-ACA5-CA7A9ABDA412}"/>
                  </a:ext>
                </a:extLst>
              </p:cNvPr>
              <p:cNvSpPr txBox="1">
                <a:spLocks noRot="1" noChangeAspect="1" noMove="1" noResize="1" noEditPoints="1" noAdjustHandles="1" noChangeArrowheads="1" noChangeShapeType="1" noTextEdit="1"/>
              </p:cNvSpPr>
              <p:nvPr/>
            </p:nvSpPr>
            <p:spPr bwMode="auto">
              <a:xfrm>
                <a:off x="311807" y="1180891"/>
                <a:ext cx="2288345" cy="800100"/>
              </a:xfrm>
              <a:prstGeom prst="rect">
                <a:avLst/>
              </a:prstGeom>
              <a:blipFill>
                <a:blip r:embed="rId6"/>
                <a:stretch>
                  <a:fillRect l="-532"/>
                </a:stretch>
              </a:blipFill>
              <a:ln w="38100">
                <a:noFill/>
                <a:miter lim="800000"/>
                <a:headEnd/>
                <a:tailEnd/>
              </a:ln>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9" name="Object 2" descr="Pergamino">
                <a:extLst>
                  <a:ext uri="{FF2B5EF4-FFF2-40B4-BE49-F238E27FC236}">
                    <a16:creationId xmlns:a16="http://schemas.microsoft.com/office/drawing/2014/main" id="{1B813E48-DE05-433B-B2BA-772E92523AC3}"/>
                  </a:ext>
                </a:extLst>
              </p:cNvPr>
              <p:cNvSpPr txBox="1"/>
              <p:nvPr/>
            </p:nvSpPr>
            <p:spPr bwMode="auto">
              <a:xfrm>
                <a:off x="311807" y="1934977"/>
                <a:ext cx="2376261" cy="800100"/>
              </a:xfrm>
              <a:prstGeom prst="rect">
                <a:avLst/>
              </a:prstGeom>
              <a:noFill/>
              <a:ln w="38100">
                <a:noFill/>
                <a:miter lim="800000"/>
                <a:headEnd/>
                <a:tailEnd/>
              </a:ln>
            </p:spPr>
            <p:txBody>
              <a:bodyPr>
                <a:noAutofit/>
              </a:bodyPr>
              <a:lstStyle/>
              <a:p>
                <a:pPr/>
                <a14:m>
                  <m:oMathPara xmlns:m="http://schemas.openxmlformats.org/officeDocument/2006/math">
                    <m:oMathParaPr>
                      <m:jc m:val="left"/>
                    </m:oMathParaPr>
                    <m:oMath xmlns:m="http://schemas.openxmlformats.org/officeDocument/2006/math">
                      <m:sSub>
                        <m:sSubPr>
                          <m:ctrlPr>
                            <a:rPr lang="es-AR" sz="2400" i="1" smtClean="0">
                              <a:solidFill>
                                <a:srgbClr val="000000"/>
                              </a:solidFill>
                              <a:latin typeface="Cambria Math" panose="02040503050406030204" pitchFamily="18" charset="0"/>
                            </a:rPr>
                          </m:ctrlPr>
                        </m:sSubPr>
                        <m:e>
                          <m:r>
                            <a:rPr lang="es-AR" sz="2400" b="0" i="1" smtClean="0">
                              <a:solidFill>
                                <a:srgbClr val="000000"/>
                              </a:solidFill>
                              <a:latin typeface="Cambria Math" panose="02040503050406030204" pitchFamily="18" charset="0"/>
                            </a:rPr>
                            <m:t>𝑇</m:t>
                          </m:r>
                        </m:e>
                        <m:sub>
                          <m:r>
                            <a:rPr lang="es-AR" sz="2400" b="0" i="1" smtClean="0">
                              <a:solidFill>
                                <a:srgbClr val="000000"/>
                              </a:solidFill>
                              <a:latin typeface="Cambria Math" panose="02040503050406030204" pitchFamily="18" charset="0"/>
                            </a:rPr>
                            <m:t>2</m:t>
                          </m:r>
                        </m:sub>
                      </m:sSub>
                      <m:r>
                        <a:rPr lang="es-AR" sz="2400" b="0" i="1" smtClean="0">
                          <a:solidFill>
                            <a:srgbClr val="000000"/>
                          </a:solidFill>
                          <a:latin typeface="Cambria Math" panose="02040503050406030204" pitchFamily="18" charset="0"/>
                        </a:rPr>
                        <m:t>=</m:t>
                      </m:r>
                      <m:sSub>
                        <m:sSubPr>
                          <m:ctrlPr>
                            <a:rPr lang="es-AR" sz="2400" i="1" smtClean="0">
                              <a:solidFill>
                                <a:srgbClr val="000000"/>
                              </a:solidFill>
                              <a:latin typeface="Cambria Math" panose="02040503050406030204" pitchFamily="18" charset="0"/>
                            </a:rPr>
                          </m:ctrlPr>
                        </m:sSubPr>
                        <m:e>
                          <m:r>
                            <a:rPr lang="es-AR" sz="2400" i="1">
                              <a:solidFill>
                                <a:srgbClr val="000000"/>
                              </a:solidFill>
                              <a:latin typeface="Cambria Math" panose="02040503050406030204" pitchFamily="18" charset="0"/>
                            </a:rPr>
                            <m:t>𝑇</m:t>
                          </m:r>
                        </m:e>
                        <m:sub>
                          <m:r>
                            <a:rPr lang="es-AR" sz="2400" b="0" i="1" smtClean="0">
                              <a:solidFill>
                                <a:srgbClr val="000000"/>
                              </a:solidFill>
                              <a:latin typeface="Cambria Math" panose="02040503050406030204" pitchFamily="18" charset="0"/>
                            </a:rPr>
                            <m:t>3</m:t>
                          </m:r>
                        </m:sub>
                      </m:sSub>
                      <m:f>
                        <m:fPr>
                          <m:ctrlPr>
                            <a:rPr lang="es-AR" sz="2400" b="0" i="1" smtClean="0">
                              <a:solidFill>
                                <a:srgbClr val="000000"/>
                              </a:solidFill>
                              <a:latin typeface="Cambria Math" panose="02040503050406030204" pitchFamily="18" charset="0"/>
                            </a:rPr>
                          </m:ctrlPr>
                        </m:fPr>
                        <m:num>
                          <m:r>
                            <a:rPr lang="es-AR" sz="2400" i="1">
                              <a:solidFill>
                                <a:srgbClr val="000000"/>
                              </a:solidFill>
                              <a:latin typeface="Cambria Math" panose="02040503050406030204" pitchFamily="18" charset="0"/>
                            </a:rPr>
                            <m:t>𝑐𝑜𝑠</m:t>
                          </m:r>
                          <m:r>
                            <a:rPr lang="es-AR" sz="2400" i="1">
                              <a:solidFill>
                                <a:srgbClr val="000000"/>
                              </a:solidFill>
                              <a:latin typeface="Cambria Math" panose="02040503050406030204" pitchFamily="18" charset="0"/>
                            </a:rPr>
                            <m:t>50°</m:t>
                          </m:r>
                        </m:num>
                        <m:den>
                          <m:r>
                            <a:rPr lang="es-AR" sz="2400" i="1">
                              <a:solidFill>
                                <a:srgbClr val="000000"/>
                              </a:solidFill>
                              <a:latin typeface="Cambria Math" panose="02040503050406030204" pitchFamily="18" charset="0"/>
                            </a:rPr>
                            <m:t>𝑐𝑜𝑠</m:t>
                          </m:r>
                          <m:r>
                            <a:rPr lang="es-AR" sz="2400" b="0" i="1" smtClean="0">
                              <a:solidFill>
                                <a:srgbClr val="000000"/>
                              </a:solidFill>
                              <a:latin typeface="Cambria Math" panose="02040503050406030204" pitchFamily="18" charset="0"/>
                            </a:rPr>
                            <m:t>3</m:t>
                          </m:r>
                          <m:r>
                            <a:rPr lang="es-AR" sz="2400" i="1">
                              <a:solidFill>
                                <a:srgbClr val="000000"/>
                              </a:solidFill>
                              <a:latin typeface="Cambria Math" panose="02040503050406030204" pitchFamily="18" charset="0"/>
                            </a:rPr>
                            <m:t>0°</m:t>
                          </m:r>
                        </m:den>
                      </m:f>
                      <m:r>
                        <a:rPr lang="es-AR" sz="2400" i="1">
                          <a:solidFill>
                            <a:srgbClr val="000000"/>
                          </a:solidFill>
                          <a:latin typeface="Cambria Math" panose="02040503050406030204" pitchFamily="18" charset="0"/>
                        </a:rPr>
                        <m:t>  </m:t>
                      </m:r>
                    </m:oMath>
                  </m:oMathPara>
                </a14:m>
                <a:endParaRPr lang="es-AR" sz="2400" dirty="0"/>
              </a:p>
            </p:txBody>
          </p:sp>
        </mc:Choice>
        <mc:Fallback xmlns="">
          <p:sp>
            <p:nvSpPr>
              <p:cNvPr id="9" name="Object 2" descr="Pergamino">
                <a:extLst>
                  <a:ext uri="{FF2B5EF4-FFF2-40B4-BE49-F238E27FC236}">
                    <a16:creationId xmlns:a16="http://schemas.microsoft.com/office/drawing/2014/main" id="{1B813E48-DE05-433B-B2BA-772E92523AC3}"/>
                  </a:ext>
                </a:extLst>
              </p:cNvPr>
              <p:cNvSpPr txBox="1">
                <a:spLocks noRot="1" noChangeAspect="1" noMove="1" noResize="1" noEditPoints="1" noAdjustHandles="1" noChangeArrowheads="1" noChangeShapeType="1" noTextEdit="1"/>
              </p:cNvSpPr>
              <p:nvPr/>
            </p:nvSpPr>
            <p:spPr bwMode="auto">
              <a:xfrm>
                <a:off x="311807" y="1934977"/>
                <a:ext cx="2376261" cy="800100"/>
              </a:xfrm>
              <a:prstGeom prst="rect">
                <a:avLst/>
              </a:prstGeom>
              <a:blipFill>
                <a:blip r:embed="rId7"/>
                <a:stretch>
                  <a:fillRect/>
                </a:stretch>
              </a:blipFill>
              <a:ln w="38100">
                <a:noFill/>
                <a:miter lim="800000"/>
                <a:headEnd/>
                <a:tailEnd/>
              </a:ln>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10" name="Object 2" descr="Pergamino">
                <a:extLst>
                  <a:ext uri="{FF2B5EF4-FFF2-40B4-BE49-F238E27FC236}">
                    <a16:creationId xmlns:a16="http://schemas.microsoft.com/office/drawing/2014/main" id="{B684816C-2E4E-41DE-88D6-1DE935894FCE}"/>
                  </a:ext>
                </a:extLst>
              </p:cNvPr>
              <p:cNvSpPr txBox="1"/>
              <p:nvPr/>
            </p:nvSpPr>
            <p:spPr bwMode="auto">
              <a:xfrm>
                <a:off x="263352" y="3116545"/>
                <a:ext cx="3096344" cy="800100"/>
              </a:xfrm>
              <a:prstGeom prst="rect">
                <a:avLst/>
              </a:prstGeom>
              <a:noFill/>
              <a:ln w="38100">
                <a:noFill/>
                <a:miter lim="800000"/>
                <a:headEnd/>
                <a:tailEnd/>
              </a:ln>
            </p:spPr>
            <p:txBody>
              <a:bodyPr>
                <a:noAutofit/>
              </a:bodyPr>
              <a:lstStyle/>
              <a:p>
                <a:pPr/>
                <a14:m>
                  <m:oMathPara xmlns:m="http://schemas.openxmlformats.org/officeDocument/2006/math">
                    <m:oMathParaPr>
                      <m:jc m:val="left"/>
                    </m:oMathParaPr>
                    <m:oMath xmlns:m="http://schemas.openxmlformats.org/officeDocument/2006/math">
                      <m:sSub>
                        <m:sSubPr>
                          <m:ctrlPr>
                            <a:rPr lang="es-AR" sz="2400" i="1" smtClean="0">
                              <a:solidFill>
                                <a:srgbClr val="000000"/>
                              </a:solidFill>
                              <a:latin typeface="Cambria Math" panose="02040503050406030204" pitchFamily="18" charset="0"/>
                            </a:rPr>
                          </m:ctrlPr>
                        </m:sSubPr>
                        <m:e>
                          <m:r>
                            <a:rPr lang="es-AR" sz="2400" b="0" i="1" smtClean="0">
                              <a:solidFill>
                                <a:srgbClr val="000000"/>
                              </a:solidFill>
                              <a:latin typeface="Cambria Math" panose="02040503050406030204" pitchFamily="18" charset="0"/>
                            </a:rPr>
                            <m:t>𝑇</m:t>
                          </m:r>
                        </m:e>
                        <m:sub>
                          <m:r>
                            <a:rPr lang="es-AR" sz="2400" b="0" i="1" smtClean="0">
                              <a:solidFill>
                                <a:srgbClr val="000000"/>
                              </a:solidFill>
                              <a:latin typeface="Cambria Math" panose="02040503050406030204" pitchFamily="18" charset="0"/>
                            </a:rPr>
                            <m:t>2</m:t>
                          </m:r>
                        </m:sub>
                      </m:sSub>
                      <m:r>
                        <a:rPr lang="es-AR" sz="2400" b="0" i="1" smtClean="0">
                          <a:solidFill>
                            <a:srgbClr val="000000"/>
                          </a:solidFill>
                          <a:latin typeface="Cambria Math" panose="02040503050406030204" pitchFamily="18" charset="0"/>
                        </a:rPr>
                        <m:t>=</m:t>
                      </m:r>
                      <m:r>
                        <a:rPr lang="es-AR" sz="2400" i="1" smtClean="0">
                          <a:solidFill>
                            <a:srgbClr val="000000"/>
                          </a:solidFill>
                          <a:latin typeface="Cambria Math" panose="02040503050406030204" pitchFamily="18" charset="0"/>
                        </a:rPr>
                        <m:t>9</m:t>
                      </m:r>
                      <m:r>
                        <a:rPr lang="es-AR" sz="2400" b="0" i="1" smtClean="0">
                          <a:solidFill>
                            <a:srgbClr val="000000"/>
                          </a:solidFill>
                          <a:latin typeface="Cambria Math" panose="02040503050406030204" pitchFamily="18" charset="0"/>
                        </a:rPr>
                        <m:t>48</m:t>
                      </m:r>
                      <m:r>
                        <a:rPr lang="es-AR" sz="2400" b="0" i="1" smtClean="0">
                          <a:solidFill>
                            <a:srgbClr val="000000"/>
                          </a:solidFill>
                          <a:latin typeface="Cambria Math" panose="02040503050406030204" pitchFamily="18" charset="0"/>
                        </a:rPr>
                        <m:t>𝑁</m:t>
                      </m:r>
                      <m:f>
                        <m:fPr>
                          <m:ctrlPr>
                            <a:rPr lang="es-AR" sz="2400" b="0" i="1" smtClean="0">
                              <a:solidFill>
                                <a:srgbClr val="000000"/>
                              </a:solidFill>
                              <a:latin typeface="Cambria Math" panose="02040503050406030204" pitchFamily="18" charset="0"/>
                            </a:rPr>
                          </m:ctrlPr>
                        </m:fPr>
                        <m:num>
                          <m:r>
                            <a:rPr lang="es-AR" sz="2400" i="1">
                              <a:solidFill>
                                <a:srgbClr val="000000"/>
                              </a:solidFill>
                              <a:latin typeface="Cambria Math" panose="02040503050406030204" pitchFamily="18" charset="0"/>
                            </a:rPr>
                            <m:t>𝑐𝑜𝑠</m:t>
                          </m:r>
                          <m:r>
                            <a:rPr lang="es-AR" sz="2400" i="1">
                              <a:solidFill>
                                <a:srgbClr val="000000"/>
                              </a:solidFill>
                              <a:latin typeface="Cambria Math" panose="02040503050406030204" pitchFamily="18" charset="0"/>
                            </a:rPr>
                            <m:t>50°</m:t>
                          </m:r>
                        </m:num>
                        <m:den>
                          <m:r>
                            <a:rPr lang="es-AR" sz="2400" i="1">
                              <a:solidFill>
                                <a:srgbClr val="000000"/>
                              </a:solidFill>
                              <a:latin typeface="Cambria Math" panose="02040503050406030204" pitchFamily="18" charset="0"/>
                            </a:rPr>
                            <m:t>𝑐𝑜𝑠</m:t>
                          </m:r>
                          <m:r>
                            <a:rPr lang="es-AR" sz="2400" b="0" i="1" smtClean="0">
                              <a:solidFill>
                                <a:srgbClr val="000000"/>
                              </a:solidFill>
                              <a:latin typeface="Cambria Math" panose="02040503050406030204" pitchFamily="18" charset="0"/>
                            </a:rPr>
                            <m:t>3</m:t>
                          </m:r>
                          <m:r>
                            <a:rPr lang="es-AR" sz="2400" i="1">
                              <a:solidFill>
                                <a:srgbClr val="000000"/>
                              </a:solidFill>
                              <a:latin typeface="Cambria Math" panose="02040503050406030204" pitchFamily="18" charset="0"/>
                            </a:rPr>
                            <m:t>0°</m:t>
                          </m:r>
                        </m:den>
                      </m:f>
                      <m:r>
                        <a:rPr lang="es-AR" sz="2400" i="1">
                          <a:solidFill>
                            <a:srgbClr val="000000"/>
                          </a:solidFill>
                          <a:latin typeface="Cambria Math" panose="02040503050406030204" pitchFamily="18" charset="0"/>
                        </a:rPr>
                        <m:t>  </m:t>
                      </m:r>
                    </m:oMath>
                  </m:oMathPara>
                </a14:m>
                <a:endParaRPr lang="es-AR" sz="2400" dirty="0"/>
              </a:p>
            </p:txBody>
          </p:sp>
        </mc:Choice>
        <mc:Fallback xmlns="">
          <p:sp>
            <p:nvSpPr>
              <p:cNvPr id="10" name="Object 2" descr="Pergamino">
                <a:extLst>
                  <a:ext uri="{FF2B5EF4-FFF2-40B4-BE49-F238E27FC236}">
                    <a16:creationId xmlns:a16="http://schemas.microsoft.com/office/drawing/2014/main" id="{B684816C-2E4E-41DE-88D6-1DE935894FCE}"/>
                  </a:ext>
                </a:extLst>
              </p:cNvPr>
              <p:cNvSpPr txBox="1">
                <a:spLocks noRot="1" noChangeAspect="1" noMove="1" noResize="1" noEditPoints="1" noAdjustHandles="1" noChangeArrowheads="1" noChangeShapeType="1" noTextEdit="1"/>
              </p:cNvSpPr>
              <p:nvPr/>
            </p:nvSpPr>
            <p:spPr bwMode="auto">
              <a:xfrm>
                <a:off x="263352" y="3116545"/>
                <a:ext cx="3096344" cy="800100"/>
              </a:xfrm>
              <a:prstGeom prst="rect">
                <a:avLst/>
              </a:prstGeom>
              <a:blipFill>
                <a:blip r:embed="rId8"/>
                <a:stretch>
                  <a:fillRect/>
                </a:stretch>
              </a:blipFill>
              <a:ln w="38100">
                <a:noFill/>
                <a:miter lim="800000"/>
                <a:headEnd/>
                <a:tailEnd/>
              </a:ln>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11" name="Object 2" descr="Pergamino">
                <a:extLst>
                  <a:ext uri="{FF2B5EF4-FFF2-40B4-BE49-F238E27FC236}">
                    <a16:creationId xmlns:a16="http://schemas.microsoft.com/office/drawing/2014/main" id="{1EE83836-58D0-4B31-90F7-CCFC135C14B8}"/>
                  </a:ext>
                </a:extLst>
              </p:cNvPr>
              <p:cNvSpPr txBox="1"/>
              <p:nvPr/>
            </p:nvSpPr>
            <p:spPr bwMode="auto">
              <a:xfrm>
                <a:off x="295896" y="4251506"/>
                <a:ext cx="4752528" cy="800100"/>
              </a:xfrm>
              <a:prstGeom prst="rect">
                <a:avLst/>
              </a:prstGeom>
              <a:noFill/>
              <a:ln w="38100">
                <a:noFill/>
                <a:miter lim="800000"/>
                <a:headEnd/>
                <a:tailEnd/>
              </a:ln>
            </p:spPr>
            <p:txBody>
              <a:bodyPr>
                <a:noAutofit/>
              </a:bodyPr>
              <a:lstStyle/>
              <a:p>
                <a:pPr/>
                <a14:m>
                  <m:oMathPara xmlns:m="http://schemas.openxmlformats.org/officeDocument/2006/math">
                    <m:oMathParaPr>
                      <m:jc m:val="left"/>
                    </m:oMathParaPr>
                    <m:oMath xmlns:m="http://schemas.openxmlformats.org/officeDocument/2006/math">
                      <m:sSub>
                        <m:sSubPr>
                          <m:ctrlPr>
                            <a:rPr lang="es-AR" sz="2400" i="1" smtClean="0">
                              <a:solidFill>
                                <a:srgbClr val="000000"/>
                              </a:solidFill>
                              <a:latin typeface="Cambria Math" panose="02040503050406030204" pitchFamily="18" charset="0"/>
                            </a:rPr>
                          </m:ctrlPr>
                        </m:sSubPr>
                        <m:e>
                          <m:r>
                            <a:rPr lang="es-AR" sz="2400" b="0" i="1" smtClean="0">
                              <a:solidFill>
                                <a:srgbClr val="000000"/>
                              </a:solidFill>
                              <a:latin typeface="Cambria Math" panose="02040503050406030204" pitchFamily="18" charset="0"/>
                            </a:rPr>
                            <m:t>𝑇</m:t>
                          </m:r>
                        </m:e>
                        <m:sub>
                          <m:r>
                            <a:rPr lang="es-AR" sz="2400" b="0" i="1" smtClean="0">
                              <a:solidFill>
                                <a:srgbClr val="000000"/>
                              </a:solidFill>
                              <a:latin typeface="Cambria Math" panose="02040503050406030204" pitchFamily="18" charset="0"/>
                            </a:rPr>
                            <m:t>2</m:t>
                          </m:r>
                        </m:sub>
                      </m:sSub>
                      <m:r>
                        <a:rPr lang="es-AR" sz="2400" b="0" i="1" smtClean="0">
                          <a:solidFill>
                            <a:srgbClr val="000000"/>
                          </a:solidFill>
                          <a:latin typeface="Cambria Math" panose="02040503050406030204" pitchFamily="18" charset="0"/>
                        </a:rPr>
                        <m:t>=</m:t>
                      </m:r>
                      <m:r>
                        <a:rPr lang="es-AR" sz="2400" i="1" smtClean="0">
                          <a:solidFill>
                            <a:srgbClr val="000000"/>
                          </a:solidFill>
                          <a:latin typeface="Cambria Math" panose="02040503050406030204" pitchFamily="18" charset="0"/>
                        </a:rPr>
                        <m:t>9</m:t>
                      </m:r>
                      <m:r>
                        <a:rPr lang="es-AR" sz="2400" b="0" i="1" smtClean="0">
                          <a:solidFill>
                            <a:srgbClr val="000000"/>
                          </a:solidFill>
                          <a:latin typeface="Cambria Math" panose="02040503050406030204" pitchFamily="18" charset="0"/>
                        </a:rPr>
                        <m:t>48</m:t>
                      </m:r>
                      <m:r>
                        <a:rPr lang="es-AR" sz="2400" b="0" i="1" smtClean="0">
                          <a:solidFill>
                            <a:srgbClr val="000000"/>
                          </a:solidFill>
                          <a:latin typeface="Cambria Math" panose="02040503050406030204" pitchFamily="18" charset="0"/>
                        </a:rPr>
                        <m:t>𝑁</m:t>
                      </m:r>
                      <m:d>
                        <m:dPr>
                          <m:ctrlPr>
                            <a:rPr lang="es-AR" sz="2400" b="0" i="1" smtClean="0">
                              <a:solidFill>
                                <a:srgbClr val="000000"/>
                              </a:solidFill>
                              <a:latin typeface="Cambria Math" panose="02040503050406030204" pitchFamily="18" charset="0"/>
                            </a:rPr>
                          </m:ctrlPr>
                        </m:dPr>
                        <m:e>
                          <m:r>
                            <a:rPr lang="es-AR" sz="2400" b="0" i="1" smtClean="0">
                              <a:solidFill>
                                <a:srgbClr val="000000"/>
                              </a:solidFill>
                              <a:latin typeface="Cambria Math" panose="02040503050406030204" pitchFamily="18" charset="0"/>
                            </a:rPr>
                            <m:t>0,742</m:t>
                          </m:r>
                        </m:e>
                      </m:d>
                      <m:r>
                        <a:rPr lang="es-AR" sz="2400" i="1">
                          <a:solidFill>
                            <a:srgbClr val="000000"/>
                          </a:solidFill>
                          <a:latin typeface="Cambria Math" panose="02040503050406030204" pitchFamily="18" charset="0"/>
                        </a:rPr>
                        <m:t>  </m:t>
                      </m:r>
                    </m:oMath>
                  </m:oMathPara>
                </a14:m>
                <a:endParaRPr lang="es-AR" sz="2400" dirty="0"/>
              </a:p>
            </p:txBody>
          </p:sp>
        </mc:Choice>
        <mc:Fallback xmlns="">
          <p:sp>
            <p:nvSpPr>
              <p:cNvPr id="11" name="Object 2" descr="Pergamino">
                <a:extLst>
                  <a:ext uri="{FF2B5EF4-FFF2-40B4-BE49-F238E27FC236}">
                    <a16:creationId xmlns:a16="http://schemas.microsoft.com/office/drawing/2014/main" id="{1EE83836-58D0-4B31-90F7-CCFC135C14B8}"/>
                  </a:ext>
                </a:extLst>
              </p:cNvPr>
              <p:cNvSpPr txBox="1">
                <a:spLocks noRot="1" noChangeAspect="1" noMove="1" noResize="1" noEditPoints="1" noAdjustHandles="1" noChangeArrowheads="1" noChangeShapeType="1" noTextEdit="1"/>
              </p:cNvSpPr>
              <p:nvPr/>
            </p:nvSpPr>
            <p:spPr bwMode="auto">
              <a:xfrm>
                <a:off x="295896" y="4251506"/>
                <a:ext cx="4752528" cy="800100"/>
              </a:xfrm>
              <a:prstGeom prst="rect">
                <a:avLst/>
              </a:prstGeom>
              <a:blipFill>
                <a:blip r:embed="rId9"/>
                <a:stretch>
                  <a:fillRect l="-385"/>
                </a:stretch>
              </a:blipFill>
              <a:ln w="38100">
                <a:noFill/>
                <a:miter lim="800000"/>
                <a:headEnd/>
                <a:tailEnd/>
              </a:ln>
            </p:spPr>
            <p:txBody>
              <a:bodyPr/>
              <a:lstStyle/>
              <a:p>
                <a:r>
                  <a:rPr lang="es-AR">
                    <a:noFill/>
                  </a:rPr>
                  <a:t> </a:t>
                </a:r>
              </a:p>
            </p:txBody>
          </p:sp>
        </mc:Fallback>
      </mc:AlternateContent>
      <p:sp>
        <p:nvSpPr>
          <p:cNvPr id="12" name="CuadroTexto 11">
            <a:extLst>
              <a:ext uri="{FF2B5EF4-FFF2-40B4-BE49-F238E27FC236}">
                <a16:creationId xmlns:a16="http://schemas.microsoft.com/office/drawing/2014/main" id="{6AFCBD8F-35AE-4340-8DAF-FA4AE7DEAF29}"/>
              </a:ext>
            </a:extLst>
          </p:cNvPr>
          <p:cNvSpPr txBox="1"/>
          <p:nvPr/>
        </p:nvSpPr>
        <p:spPr>
          <a:xfrm>
            <a:off x="2384128" y="5076815"/>
            <a:ext cx="3416359" cy="830997"/>
          </a:xfrm>
          <a:prstGeom prst="rect">
            <a:avLst/>
          </a:prstGeom>
          <a:solidFill>
            <a:schemeClr val="bg1">
              <a:lumMod val="95000"/>
            </a:schemeClr>
          </a:solidFill>
        </p:spPr>
        <p:txBody>
          <a:bodyPr wrap="square" rtlCol="0">
            <a:spAutoFit/>
          </a:bodyPr>
          <a:lstStyle/>
          <a:p>
            <a:r>
              <a:rPr lang="es-AR" sz="2400" dirty="0"/>
              <a:t>Este valor es el módulo del vector tensión T</a:t>
            </a:r>
            <a:r>
              <a:rPr lang="es-AR" sz="2400" baseline="-25000" dirty="0"/>
              <a:t>2</a:t>
            </a:r>
            <a:r>
              <a:rPr lang="es-AR" sz="2400" dirty="0"/>
              <a:t> </a:t>
            </a:r>
          </a:p>
        </p:txBody>
      </p:sp>
      <mc:AlternateContent xmlns:mc="http://schemas.openxmlformats.org/markup-compatibility/2006" xmlns:a14="http://schemas.microsoft.com/office/drawing/2010/main">
        <mc:Choice Requires="a14">
          <p:sp>
            <p:nvSpPr>
              <p:cNvPr id="13" name="Object 2" descr="Pergamino">
                <a:extLst>
                  <a:ext uri="{FF2B5EF4-FFF2-40B4-BE49-F238E27FC236}">
                    <a16:creationId xmlns:a16="http://schemas.microsoft.com/office/drawing/2014/main" id="{2FB40CCD-EC92-4F5E-BF70-F8190513E53C}"/>
                  </a:ext>
                </a:extLst>
              </p:cNvPr>
              <p:cNvSpPr txBox="1"/>
              <p:nvPr/>
            </p:nvSpPr>
            <p:spPr bwMode="auto">
              <a:xfrm>
                <a:off x="263352" y="5120971"/>
                <a:ext cx="1976760" cy="800100"/>
              </a:xfrm>
              <a:prstGeom prst="rect">
                <a:avLst/>
              </a:prstGeom>
              <a:noFill/>
              <a:ln w="38100">
                <a:noFill/>
                <a:miter lim="800000"/>
                <a:headEnd/>
                <a:tailEnd/>
              </a:ln>
            </p:spPr>
            <p:txBody>
              <a:bodyPr>
                <a:noAutofit/>
              </a:bodyPr>
              <a:lstStyle/>
              <a:p>
                <a:pPr/>
                <a14:m>
                  <m:oMathPara xmlns:m="http://schemas.openxmlformats.org/officeDocument/2006/math">
                    <m:oMathParaPr>
                      <m:jc m:val="left"/>
                    </m:oMathParaPr>
                    <m:oMath xmlns:m="http://schemas.openxmlformats.org/officeDocument/2006/math">
                      <m:sSub>
                        <m:sSubPr>
                          <m:ctrlPr>
                            <a:rPr lang="es-AR" sz="2400" i="1" smtClean="0">
                              <a:solidFill>
                                <a:srgbClr val="000000"/>
                              </a:solidFill>
                              <a:latin typeface="Cambria Math" panose="02040503050406030204" pitchFamily="18" charset="0"/>
                            </a:rPr>
                          </m:ctrlPr>
                        </m:sSubPr>
                        <m:e>
                          <m:r>
                            <a:rPr lang="es-AR" sz="2400" b="0" i="1" smtClean="0">
                              <a:solidFill>
                                <a:srgbClr val="000000"/>
                              </a:solidFill>
                              <a:latin typeface="Cambria Math" panose="02040503050406030204" pitchFamily="18" charset="0"/>
                            </a:rPr>
                            <m:t>𝑇</m:t>
                          </m:r>
                        </m:e>
                        <m:sub>
                          <m:r>
                            <a:rPr lang="es-AR" sz="2400" b="0" i="1" smtClean="0">
                              <a:solidFill>
                                <a:srgbClr val="000000"/>
                              </a:solidFill>
                              <a:latin typeface="Cambria Math" panose="02040503050406030204" pitchFamily="18" charset="0"/>
                            </a:rPr>
                            <m:t>2</m:t>
                          </m:r>
                        </m:sub>
                      </m:sSub>
                      <m:r>
                        <a:rPr lang="es-AR" sz="2400" b="0" i="1" smtClean="0">
                          <a:solidFill>
                            <a:srgbClr val="000000"/>
                          </a:solidFill>
                          <a:latin typeface="Cambria Math" panose="02040503050406030204" pitchFamily="18" charset="0"/>
                        </a:rPr>
                        <m:t>=704</m:t>
                      </m:r>
                      <m:r>
                        <a:rPr lang="es-AR" sz="2400" b="0" i="1" smtClean="0">
                          <a:solidFill>
                            <a:srgbClr val="000000"/>
                          </a:solidFill>
                          <a:latin typeface="Cambria Math" panose="02040503050406030204" pitchFamily="18" charset="0"/>
                        </a:rPr>
                        <m:t>𝑁</m:t>
                      </m:r>
                      <m:r>
                        <a:rPr lang="es-AR" sz="2400" i="1">
                          <a:solidFill>
                            <a:srgbClr val="000000"/>
                          </a:solidFill>
                          <a:latin typeface="Cambria Math" panose="02040503050406030204" pitchFamily="18" charset="0"/>
                        </a:rPr>
                        <m:t>  </m:t>
                      </m:r>
                    </m:oMath>
                  </m:oMathPara>
                </a14:m>
                <a:endParaRPr lang="es-AR" sz="2400" dirty="0"/>
              </a:p>
            </p:txBody>
          </p:sp>
        </mc:Choice>
        <mc:Fallback xmlns="">
          <p:sp>
            <p:nvSpPr>
              <p:cNvPr id="13" name="Object 2" descr="Pergamino">
                <a:extLst>
                  <a:ext uri="{FF2B5EF4-FFF2-40B4-BE49-F238E27FC236}">
                    <a16:creationId xmlns:a16="http://schemas.microsoft.com/office/drawing/2014/main" id="{2FB40CCD-EC92-4F5E-BF70-F8190513E53C}"/>
                  </a:ext>
                </a:extLst>
              </p:cNvPr>
              <p:cNvSpPr txBox="1">
                <a:spLocks noRot="1" noChangeAspect="1" noMove="1" noResize="1" noEditPoints="1" noAdjustHandles="1" noChangeArrowheads="1" noChangeShapeType="1" noTextEdit="1"/>
              </p:cNvSpPr>
              <p:nvPr/>
            </p:nvSpPr>
            <p:spPr bwMode="auto">
              <a:xfrm>
                <a:off x="263352" y="5120971"/>
                <a:ext cx="1976760" cy="800100"/>
              </a:xfrm>
              <a:prstGeom prst="rect">
                <a:avLst/>
              </a:prstGeom>
              <a:blipFill>
                <a:blip r:embed="rId10"/>
                <a:stretch>
                  <a:fillRect l="-617"/>
                </a:stretch>
              </a:blipFill>
              <a:ln w="38100">
                <a:noFill/>
                <a:miter lim="800000"/>
                <a:headEnd/>
                <a:tailEnd/>
              </a:ln>
            </p:spPr>
            <p:txBody>
              <a:bodyPr/>
              <a:lstStyle/>
              <a:p>
                <a:r>
                  <a:rPr lang="es-AR">
                    <a:noFill/>
                  </a:rPr>
                  <a:t> </a:t>
                </a:r>
              </a:p>
            </p:txBody>
          </p:sp>
        </mc:Fallback>
      </mc:AlternateContent>
      <p:pic>
        <p:nvPicPr>
          <p:cNvPr id="14" name="Imagen 13">
            <a:extLst>
              <a:ext uri="{FF2B5EF4-FFF2-40B4-BE49-F238E27FC236}">
                <a16:creationId xmlns:a16="http://schemas.microsoft.com/office/drawing/2014/main" id="{94668857-C9DD-48B6-8864-E9512D23AD9E}"/>
              </a:ext>
            </a:extLst>
          </p:cNvPr>
          <p:cNvPicPr>
            <a:picLocks noChangeAspect="1"/>
          </p:cNvPicPr>
          <p:nvPr/>
        </p:nvPicPr>
        <p:blipFill>
          <a:blip r:embed="rId11"/>
          <a:stretch>
            <a:fillRect/>
          </a:stretch>
        </p:blipFill>
        <p:spPr>
          <a:xfrm>
            <a:off x="6002337" y="749996"/>
            <a:ext cx="5990456" cy="4771025"/>
          </a:xfrm>
          <a:prstGeom prst="rect">
            <a:avLst/>
          </a:prstGeom>
        </p:spPr>
      </p:pic>
      <p:cxnSp>
        <p:nvCxnSpPr>
          <p:cNvPr id="15" name="Conector recto de flecha 14">
            <a:extLst>
              <a:ext uri="{FF2B5EF4-FFF2-40B4-BE49-F238E27FC236}">
                <a16:creationId xmlns:a16="http://schemas.microsoft.com/office/drawing/2014/main" id="{40C0AA0F-E162-4CF9-9B00-061199F2DD51}"/>
              </a:ext>
            </a:extLst>
          </p:cNvPr>
          <p:cNvCxnSpPr>
            <a:cxnSpLocks/>
          </p:cNvCxnSpPr>
          <p:nvPr/>
        </p:nvCxnSpPr>
        <p:spPr>
          <a:xfrm flipV="1">
            <a:off x="8671561" y="3293690"/>
            <a:ext cx="569132" cy="33323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6" name="Conector recto de flecha 15">
            <a:extLst>
              <a:ext uri="{FF2B5EF4-FFF2-40B4-BE49-F238E27FC236}">
                <a16:creationId xmlns:a16="http://schemas.microsoft.com/office/drawing/2014/main" id="{5CC9DA12-5C58-4F7E-867A-FF91C92BD94C}"/>
              </a:ext>
            </a:extLst>
          </p:cNvPr>
          <p:cNvCxnSpPr>
            <a:cxnSpLocks/>
          </p:cNvCxnSpPr>
          <p:nvPr/>
        </p:nvCxnSpPr>
        <p:spPr>
          <a:xfrm flipH="1" flipV="1">
            <a:off x="8232621" y="3190324"/>
            <a:ext cx="360000" cy="46340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7" name="CuadroTexto 16">
            <a:extLst>
              <a:ext uri="{FF2B5EF4-FFF2-40B4-BE49-F238E27FC236}">
                <a16:creationId xmlns:a16="http://schemas.microsoft.com/office/drawing/2014/main" id="{4C981340-8499-44B3-9EA8-F868042E6593}"/>
              </a:ext>
            </a:extLst>
          </p:cNvPr>
          <p:cNvSpPr txBox="1"/>
          <p:nvPr/>
        </p:nvSpPr>
        <p:spPr>
          <a:xfrm>
            <a:off x="8995561" y="2820992"/>
            <a:ext cx="413675" cy="369332"/>
          </a:xfrm>
          <a:prstGeom prst="rect">
            <a:avLst/>
          </a:prstGeom>
          <a:noFill/>
        </p:spPr>
        <p:txBody>
          <a:bodyPr wrap="square" rtlCol="0">
            <a:spAutoFit/>
          </a:bodyPr>
          <a:lstStyle/>
          <a:p>
            <a:r>
              <a:rPr lang="es-AR" b="1" dirty="0"/>
              <a:t>T</a:t>
            </a:r>
            <a:r>
              <a:rPr lang="es-AR" b="1" baseline="-25000" dirty="0"/>
              <a:t>2</a:t>
            </a:r>
          </a:p>
        </p:txBody>
      </p:sp>
      <p:sp>
        <p:nvSpPr>
          <p:cNvPr id="18" name="CuadroTexto 17">
            <a:extLst>
              <a:ext uri="{FF2B5EF4-FFF2-40B4-BE49-F238E27FC236}">
                <a16:creationId xmlns:a16="http://schemas.microsoft.com/office/drawing/2014/main" id="{8AF81D64-7736-4161-A530-CD45B8C72D34}"/>
              </a:ext>
            </a:extLst>
          </p:cNvPr>
          <p:cNvSpPr txBox="1"/>
          <p:nvPr/>
        </p:nvSpPr>
        <p:spPr>
          <a:xfrm>
            <a:off x="8034930" y="2772390"/>
            <a:ext cx="413675" cy="369332"/>
          </a:xfrm>
          <a:prstGeom prst="rect">
            <a:avLst/>
          </a:prstGeom>
          <a:noFill/>
        </p:spPr>
        <p:txBody>
          <a:bodyPr wrap="square" rtlCol="0">
            <a:spAutoFit/>
          </a:bodyPr>
          <a:lstStyle/>
          <a:p>
            <a:r>
              <a:rPr lang="es-AR" b="1" dirty="0"/>
              <a:t>T</a:t>
            </a:r>
            <a:r>
              <a:rPr lang="es-AR" b="1" baseline="-25000" dirty="0"/>
              <a:t>3</a:t>
            </a:r>
          </a:p>
        </p:txBody>
      </p:sp>
      <p:cxnSp>
        <p:nvCxnSpPr>
          <p:cNvPr id="19" name="Conector recto de flecha 18">
            <a:extLst>
              <a:ext uri="{FF2B5EF4-FFF2-40B4-BE49-F238E27FC236}">
                <a16:creationId xmlns:a16="http://schemas.microsoft.com/office/drawing/2014/main" id="{2271C52D-79BB-41AD-B06B-CC56249255B0}"/>
              </a:ext>
            </a:extLst>
          </p:cNvPr>
          <p:cNvCxnSpPr>
            <a:cxnSpLocks/>
          </p:cNvCxnSpPr>
          <p:nvPr/>
        </p:nvCxnSpPr>
        <p:spPr>
          <a:xfrm>
            <a:off x="8592621" y="3653730"/>
            <a:ext cx="0" cy="39600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0" name="CuadroTexto 19">
            <a:extLst>
              <a:ext uri="{FF2B5EF4-FFF2-40B4-BE49-F238E27FC236}">
                <a16:creationId xmlns:a16="http://schemas.microsoft.com/office/drawing/2014/main" id="{B9DDDD1D-E315-4DB2-B390-D88EE5535ACC}"/>
              </a:ext>
            </a:extLst>
          </p:cNvPr>
          <p:cNvSpPr txBox="1"/>
          <p:nvPr/>
        </p:nvSpPr>
        <p:spPr>
          <a:xfrm>
            <a:off x="8592621" y="3779748"/>
            <a:ext cx="413675" cy="369332"/>
          </a:xfrm>
          <a:prstGeom prst="rect">
            <a:avLst/>
          </a:prstGeom>
          <a:noFill/>
        </p:spPr>
        <p:txBody>
          <a:bodyPr wrap="square" rtlCol="0">
            <a:spAutoFit/>
          </a:bodyPr>
          <a:lstStyle/>
          <a:p>
            <a:r>
              <a:rPr lang="es-AR" b="1" dirty="0"/>
              <a:t>T</a:t>
            </a:r>
            <a:r>
              <a:rPr lang="es-AR" b="1" baseline="-25000" dirty="0"/>
              <a:t>1</a:t>
            </a:r>
          </a:p>
        </p:txBody>
      </p:sp>
      <p:cxnSp>
        <p:nvCxnSpPr>
          <p:cNvPr id="7" name="Conector recto de flecha 6">
            <a:extLst>
              <a:ext uri="{FF2B5EF4-FFF2-40B4-BE49-F238E27FC236}">
                <a16:creationId xmlns:a16="http://schemas.microsoft.com/office/drawing/2014/main" id="{48FD8A86-CE77-4476-9C76-06C75FB7803F}"/>
              </a:ext>
            </a:extLst>
          </p:cNvPr>
          <p:cNvCxnSpPr>
            <a:cxnSpLocks/>
          </p:cNvCxnSpPr>
          <p:nvPr/>
        </p:nvCxnSpPr>
        <p:spPr>
          <a:xfrm flipV="1">
            <a:off x="6744072" y="3653730"/>
            <a:ext cx="0" cy="738182"/>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4" name="Conector recto de flecha 23">
            <a:extLst>
              <a:ext uri="{FF2B5EF4-FFF2-40B4-BE49-F238E27FC236}">
                <a16:creationId xmlns:a16="http://schemas.microsoft.com/office/drawing/2014/main" id="{A07D82AD-7ECF-44CD-BFFB-0514448FFF42}"/>
              </a:ext>
            </a:extLst>
          </p:cNvPr>
          <p:cNvCxnSpPr>
            <a:cxnSpLocks/>
          </p:cNvCxnSpPr>
          <p:nvPr/>
        </p:nvCxnSpPr>
        <p:spPr>
          <a:xfrm flipV="1">
            <a:off x="11136560" y="3789104"/>
            <a:ext cx="0" cy="57600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5" name="Conector recto de flecha 24">
            <a:extLst>
              <a:ext uri="{FF2B5EF4-FFF2-40B4-BE49-F238E27FC236}">
                <a16:creationId xmlns:a16="http://schemas.microsoft.com/office/drawing/2014/main" id="{2F1AB157-CC9A-40CC-AEBF-E70ACB377204}"/>
              </a:ext>
            </a:extLst>
          </p:cNvPr>
          <p:cNvCxnSpPr>
            <a:cxnSpLocks/>
          </p:cNvCxnSpPr>
          <p:nvPr/>
        </p:nvCxnSpPr>
        <p:spPr>
          <a:xfrm>
            <a:off x="6744072" y="4391912"/>
            <a:ext cx="0" cy="738182"/>
          </a:xfrm>
          <a:prstGeom prst="straightConnector1">
            <a:avLst/>
          </a:prstGeom>
          <a:ln w="38100">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28" name="CuadroTexto 27">
            <a:extLst>
              <a:ext uri="{FF2B5EF4-FFF2-40B4-BE49-F238E27FC236}">
                <a16:creationId xmlns:a16="http://schemas.microsoft.com/office/drawing/2014/main" id="{E19B4B13-00A0-4FA6-BB34-6C7D6E3B5062}"/>
              </a:ext>
            </a:extLst>
          </p:cNvPr>
          <p:cNvSpPr txBox="1"/>
          <p:nvPr/>
        </p:nvSpPr>
        <p:spPr>
          <a:xfrm>
            <a:off x="6753814" y="3649028"/>
            <a:ext cx="413675" cy="369332"/>
          </a:xfrm>
          <a:prstGeom prst="rect">
            <a:avLst/>
          </a:prstGeom>
          <a:noFill/>
        </p:spPr>
        <p:txBody>
          <a:bodyPr wrap="square" rtlCol="0">
            <a:spAutoFit/>
          </a:bodyPr>
          <a:lstStyle/>
          <a:p>
            <a:r>
              <a:rPr lang="es-AR" b="1" dirty="0"/>
              <a:t>T</a:t>
            </a:r>
            <a:r>
              <a:rPr lang="es-AR" b="1" baseline="-25000" dirty="0"/>
              <a:t>3</a:t>
            </a:r>
          </a:p>
        </p:txBody>
      </p:sp>
      <p:sp>
        <p:nvSpPr>
          <p:cNvPr id="29" name="CuadroTexto 28">
            <a:extLst>
              <a:ext uri="{FF2B5EF4-FFF2-40B4-BE49-F238E27FC236}">
                <a16:creationId xmlns:a16="http://schemas.microsoft.com/office/drawing/2014/main" id="{E4595C10-60D2-40EF-9322-1D6F5C997E5E}"/>
              </a:ext>
            </a:extLst>
          </p:cNvPr>
          <p:cNvSpPr txBox="1"/>
          <p:nvPr/>
        </p:nvSpPr>
        <p:spPr>
          <a:xfrm>
            <a:off x="10722885" y="3616183"/>
            <a:ext cx="413675" cy="369332"/>
          </a:xfrm>
          <a:prstGeom prst="rect">
            <a:avLst/>
          </a:prstGeom>
          <a:noFill/>
        </p:spPr>
        <p:txBody>
          <a:bodyPr wrap="square" rtlCol="0">
            <a:spAutoFit/>
          </a:bodyPr>
          <a:lstStyle/>
          <a:p>
            <a:r>
              <a:rPr lang="es-AR" b="1" dirty="0"/>
              <a:t>T</a:t>
            </a:r>
            <a:r>
              <a:rPr lang="es-AR" b="1" baseline="-25000" dirty="0"/>
              <a:t>2</a:t>
            </a:r>
          </a:p>
        </p:txBody>
      </p:sp>
      <p:cxnSp>
        <p:nvCxnSpPr>
          <p:cNvPr id="30" name="Conector recto de flecha 29">
            <a:extLst>
              <a:ext uri="{FF2B5EF4-FFF2-40B4-BE49-F238E27FC236}">
                <a16:creationId xmlns:a16="http://schemas.microsoft.com/office/drawing/2014/main" id="{5C851F29-373F-4E8F-8073-FFE8068B36E7}"/>
              </a:ext>
            </a:extLst>
          </p:cNvPr>
          <p:cNvCxnSpPr>
            <a:cxnSpLocks/>
          </p:cNvCxnSpPr>
          <p:nvPr/>
        </p:nvCxnSpPr>
        <p:spPr>
          <a:xfrm>
            <a:off x="11136560" y="4391912"/>
            <a:ext cx="0" cy="576000"/>
          </a:xfrm>
          <a:prstGeom prst="straightConnector1">
            <a:avLst/>
          </a:prstGeom>
          <a:ln w="38100">
            <a:solidFill>
              <a:srgbClr val="00B050"/>
            </a:solidFill>
            <a:tailEnd type="triangle"/>
          </a:ln>
        </p:spPr>
        <p:style>
          <a:lnRef idx="1">
            <a:schemeClr val="dk1"/>
          </a:lnRef>
          <a:fillRef idx="0">
            <a:schemeClr val="dk1"/>
          </a:fillRef>
          <a:effectRef idx="0">
            <a:schemeClr val="dk1"/>
          </a:effectRef>
          <a:fontRef idx="minor">
            <a:schemeClr val="tx1"/>
          </a:fontRef>
        </p:style>
      </p:cxnSp>
    </p:spTree>
    <p:custDataLst>
      <p:tags r:id="rId1"/>
    </p:custDataLst>
    <p:extLst>
      <p:ext uri="{BB962C8B-B14F-4D97-AF65-F5344CB8AC3E}">
        <p14:creationId xmlns:p14="http://schemas.microsoft.com/office/powerpoint/2010/main" val="4021039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par>
                                <p:cTn id="33" presetID="10" presetClass="entr" presetSubtype="0"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par>
                                <p:cTn id="36" presetID="10" presetClass="entr" presetSubtype="0" fill="hold"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500"/>
                                        <p:tgtEl>
                                          <p:spTgt spid="16"/>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500"/>
                                        <p:tgtEl>
                                          <p:spTgt spid="18"/>
                                        </p:tgtEl>
                                      </p:cBhvr>
                                    </p:animEffect>
                                  </p:childTnLst>
                                </p:cTn>
                              </p:par>
                              <p:par>
                                <p:cTn id="45" presetID="10" presetClass="entr" presetSubtype="0" fill="hold" nodeType="with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500"/>
                                        <p:tgtEl>
                                          <p:spTgt spid="20"/>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fade">
                                      <p:cBhvr>
                                        <p:cTn id="55" dur="500"/>
                                        <p:tgtEl>
                                          <p:spTgt spid="7"/>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8"/>
                                        </p:tgtEl>
                                        <p:attrNameLst>
                                          <p:attrName>style.visibility</p:attrName>
                                        </p:attrNameLst>
                                      </p:cBhvr>
                                      <p:to>
                                        <p:strVal val="visible"/>
                                      </p:to>
                                    </p:set>
                                    <p:animEffect transition="in" filter="fade">
                                      <p:cBhvr>
                                        <p:cTn id="60" dur="500"/>
                                        <p:tgtEl>
                                          <p:spTgt spid="28"/>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29"/>
                                        </p:tgtEl>
                                        <p:attrNameLst>
                                          <p:attrName>style.visibility</p:attrName>
                                        </p:attrNameLst>
                                      </p:cBhvr>
                                      <p:to>
                                        <p:strVal val="visible"/>
                                      </p:to>
                                    </p:set>
                                    <p:animEffect transition="in" filter="fade">
                                      <p:cBhvr>
                                        <p:cTn id="65" dur="500"/>
                                        <p:tgtEl>
                                          <p:spTgt spid="29"/>
                                        </p:tgtEl>
                                      </p:cBhvr>
                                    </p:animEffect>
                                  </p:childTnLst>
                                </p:cTn>
                              </p:par>
                              <p:par>
                                <p:cTn id="66" presetID="10" presetClass="entr" presetSubtype="0" fill="hold" nodeType="withEffect">
                                  <p:stCondLst>
                                    <p:cond delay="0"/>
                                  </p:stCondLst>
                                  <p:childTnLst>
                                    <p:set>
                                      <p:cBhvr>
                                        <p:cTn id="67" dur="1" fill="hold">
                                          <p:stCondLst>
                                            <p:cond delay="0"/>
                                          </p:stCondLst>
                                        </p:cTn>
                                        <p:tgtEl>
                                          <p:spTgt spid="25"/>
                                        </p:tgtEl>
                                        <p:attrNameLst>
                                          <p:attrName>style.visibility</p:attrName>
                                        </p:attrNameLst>
                                      </p:cBhvr>
                                      <p:to>
                                        <p:strVal val="visible"/>
                                      </p:to>
                                    </p:set>
                                    <p:animEffect transition="in" filter="fade">
                                      <p:cBhvr>
                                        <p:cTn id="68" dur="500"/>
                                        <p:tgtEl>
                                          <p:spTgt spid="25"/>
                                        </p:tgtEl>
                                      </p:cBhvr>
                                    </p:animEffect>
                                  </p:childTnLst>
                                </p:cTn>
                              </p:par>
                              <p:par>
                                <p:cTn id="69" presetID="10" presetClass="entr" presetSubtype="0" fill="hold" nodeType="with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fade">
                                      <p:cBhvr>
                                        <p:cTn id="71" dur="500"/>
                                        <p:tgtEl>
                                          <p:spTgt spid="24"/>
                                        </p:tgtEl>
                                      </p:cBhvr>
                                    </p:animEffect>
                                  </p:childTnLst>
                                </p:cTn>
                              </p:par>
                              <p:par>
                                <p:cTn id="72" presetID="10" presetClass="entr" presetSubtype="0" fill="hold" nodeType="withEffect">
                                  <p:stCondLst>
                                    <p:cond delay="0"/>
                                  </p:stCondLst>
                                  <p:childTnLst>
                                    <p:set>
                                      <p:cBhvr>
                                        <p:cTn id="73" dur="1" fill="hold">
                                          <p:stCondLst>
                                            <p:cond delay="0"/>
                                          </p:stCondLst>
                                        </p:cTn>
                                        <p:tgtEl>
                                          <p:spTgt spid="30"/>
                                        </p:tgtEl>
                                        <p:attrNameLst>
                                          <p:attrName>style.visibility</p:attrName>
                                        </p:attrNameLst>
                                      </p:cBhvr>
                                      <p:to>
                                        <p:strVal val="visible"/>
                                      </p:to>
                                    </p:set>
                                    <p:animEffect transition="in" filter="fade">
                                      <p:cBhvr>
                                        <p:cTn id="74"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animBg="1"/>
      <p:bldP spid="13" grpId="0"/>
      <p:bldP spid="17" grpId="0"/>
      <p:bldP spid="18" grpId="0"/>
      <p:bldP spid="20" grpId="0"/>
      <p:bldP spid="28" grpId="0"/>
      <p:bldP spid="2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dirty="0"/>
          </a:p>
        </p:txBody>
      </p:sp>
      <p:sp>
        <p:nvSpPr>
          <p:cNvPr id="3" name="2 Marcador de pie de página"/>
          <p:cNvSpPr>
            <a:spLocks noGrp="1"/>
          </p:cNvSpPr>
          <p:nvPr>
            <p:ph type="ftr" sz="quarter" idx="11"/>
          </p:nvPr>
        </p:nvSpPr>
        <p:spPr>
          <a:xfrm>
            <a:off x="1440046" y="5329014"/>
            <a:ext cx="4415367" cy="476250"/>
          </a:xfrm>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CB079163-C5FB-4B91-9DD6-D6AA28068BDC}" type="slidenum">
              <a:rPr lang="es-ES" smtClean="0"/>
              <a:pPr>
                <a:defRPr/>
              </a:pPr>
              <a:t>3</a:t>
            </a:fld>
            <a:endParaRPr lang="es-ES"/>
          </a:p>
        </p:txBody>
      </p:sp>
      <p:sp>
        <p:nvSpPr>
          <p:cNvPr id="5" name="Rectangle 4"/>
          <p:cNvSpPr>
            <a:spLocks noChangeArrowheads="1"/>
          </p:cNvSpPr>
          <p:nvPr/>
        </p:nvSpPr>
        <p:spPr bwMode="auto">
          <a:xfrm>
            <a:off x="0" y="-27384"/>
            <a:ext cx="12192000" cy="523875"/>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p>
            <a:pPr algn="ctr">
              <a:defRPr/>
            </a:pPr>
            <a:r>
              <a:rPr lang="en-US" sz="2800" b="1" dirty="0">
                <a:solidFill>
                  <a:srgbClr val="0000FF"/>
                </a:solidFill>
              </a:rPr>
              <a:t>FUERZA E INTERACCIONES </a:t>
            </a:r>
            <a:endParaRPr lang="es-ES" sz="2800" b="1" dirty="0">
              <a:solidFill>
                <a:srgbClr val="0000FF"/>
              </a:solidFill>
            </a:endParaRPr>
          </a:p>
        </p:txBody>
      </p:sp>
      <p:sp>
        <p:nvSpPr>
          <p:cNvPr id="7" name="6 CuadroTexto"/>
          <p:cNvSpPr txBox="1"/>
          <p:nvPr/>
        </p:nvSpPr>
        <p:spPr>
          <a:xfrm>
            <a:off x="393576" y="796782"/>
            <a:ext cx="11463064" cy="181588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defRPr/>
            </a:pPr>
            <a:r>
              <a:rPr lang="es-AR" sz="2800" b="1" dirty="0"/>
              <a:t>Una fuerza </a:t>
            </a:r>
            <a:r>
              <a:rPr lang="es-AR" sz="2800" dirty="0"/>
              <a:t>es una </a:t>
            </a:r>
            <a:r>
              <a:rPr lang="es-AR" sz="2800" i="1" dirty="0"/>
              <a:t>interacción entre dos cuerpos </a:t>
            </a:r>
            <a:r>
              <a:rPr lang="es-AR" sz="2800" dirty="0"/>
              <a:t>o entre un cuerpo y su ambiente </a:t>
            </a:r>
            <a:r>
              <a:rPr lang="es-AR" sz="2800" i="1" dirty="0"/>
              <a:t>y </a:t>
            </a:r>
            <a:r>
              <a:rPr lang="es-AR" sz="2800" dirty="0"/>
              <a:t>es una </a:t>
            </a:r>
            <a:r>
              <a:rPr lang="es-AR" sz="2800" i="1" dirty="0"/>
              <a:t>magnitud vectorial. </a:t>
            </a:r>
          </a:p>
          <a:p>
            <a:pPr algn="just">
              <a:defRPr/>
            </a:pPr>
            <a:r>
              <a:rPr lang="es-AR" sz="2800" dirty="0"/>
              <a:t>En el modelo de partícula todas las fuerzas que actúan sobre el cuerpo se representan convergentes en el centro de masa. </a:t>
            </a:r>
          </a:p>
        </p:txBody>
      </p:sp>
      <p:sp>
        <p:nvSpPr>
          <p:cNvPr id="8" name="7 Rectángulo"/>
          <p:cNvSpPr/>
          <p:nvPr/>
        </p:nvSpPr>
        <p:spPr>
          <a:xfrm>
            <a:off x="1919536" y="4168973"/>
            <a:ext cx="3024336" cy="15841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cxnSp>
        <p:nvCxnSpPr>
          <p:cNvPr id="9" name="8 Conector recto"/>
          <p:cNvCxnSpPr/>
          <p:nvPr/>
        </p:nvCxnSpPr>
        <p:spPr>
          <a:xfrm>
            <a:off x="983432" y="5752405"/>
            <a:ext cx="5904656" cy="0"/>
          </a:xfrm>
          <a:prstGeom prst="line">
            <a:avLst/>
          </a:prstGeom>
          <a:ln/>
        </p:spPr>
        <p:style>
          <a:lnRef idx="3">
            <a:schemeClr val="dk1"/>
          </a:lnRef>
          <a:fillRef idx="0">
            <a:schemeClr val="dk1"/>
          </a:fillRef>
          <a:effectRef idx="2">
            <a:schemeClr val="dk1"/>
          </a:effectRef>
          <a:fontRef idx="minor">
            <a:schemeClr val="tx1"/>
          </a:fontRef>
        </p:style>
      </p:cxnSp>
      <p:cxnSp>
        <p:nvCxnSpPr>
          <p:cNvPr id="10" name="9 Conector recto de flecha"/>
          <p:cNvCxnSpPr/>
          <p:nvPr/>
        </p:nvCxnSpPr>
        <p:spPr>
          <a:xfrm flipV="1">
            <a:off x="119336" y="4168229"/>
            <a:ext cx="1800000" cy="0"/>
          </a:xfrm>
          <a:prstGeom prst="straightConnector1">
            <a:avLst/>
          </a:prstGeom>
          <a:ln w="76200">
            <a:solidFill>
              <a:srgbClr val="FF3300"/>
            </a:solidFill>
            <a:tailEnd type="arrow"/>
          </a:ln>
        </p:spPr>
        <p:style>
          <a:lnRef idx="1">
            <a:schemeClr val="dk1"/>
          </a:lnRef>
          <a:fillRef idx="0">
            <a:schemeClr val="dk1"/>
          </a:fillRef>
          <a:effectRef idx="0">
            <a:schemeClr val="dk1"/>
          </a:effectRef>
          <a:fontRef idx="minor">
            <a:schemeClr val="tx1"/>
          </a:fontRef>
        </p:style>
      </p:cxnSp>
      <p:cxnSp>
        <p:nvCxnSpPr>
          <p:cNvPr id="14" name="13 Conector recto de flecha"/>
          <p:cNvCxnSpPr/>
          <p:nvPr/>
        </p:nvCxnSpPr>
        <p:spPr>
          <a:xfrm flipV="1">
            <a:off x="1919536" y="4168229"/>
            <a:ext cx="1800000" cy="0"/>
          </a:xfrm>
          <a:prstGeom prst="straightConnector1">
            <a:avLst/>
          </a:prstGeom>
          <a:ln w="76200">
            <a:solidFill>
              <a:srgbClr val="FF3300"/>
            </a:solidFill>
            <a:tailEnd type="arrow"/>
          </a:ln>
        </p:spPr>
        <p:style>
          <a:lnRef idx="1">
            <a:schemeClr val="dk1"/>
          </a:lnRef>
          <a:fillRef idx="0">
            <a:schemeClr val="dk1"/>
          </a:fillRef>
          <a:effectRef idx="0">
            <a:schemeClr val="dk1"/>
          </a:effectRef>
          <a:fontRef idx="minor">
            <a:schemeClr val="tx1"/>
          </a:fontRef>
        </p:style>
      </p:cxnSp>
      <p:sp>
        <p:nvSpPr>
          <p:cNvPr id="15" name="14 CuadroTexto"/>
          <p:cNvSpPr txBox="1"/>
          <p:nvPr/>
        </p:nvSpPr>
        <p:spPr>
          <a:xfrm>
            <a:off x="217536" y="3549786"/>
            <a:ext cx="1440160" cy="461665"/>
          </a:xfrm>
          <a:prstGeom prst="rect">
            <a:avLst/>
          </a:prstGeom>
          <a:noFill/>
        </p:spPr>
        <p:txBody>
          <a:bodyPr wrap="square" rtlCol="0">
            <a:spAutoFit/>
          </a:bodyPr>
          <a:lstStyle/>
          <a:p>
            <a:r>
              <a:rPr lang="es-MX" sz="2400" dirty="0"/>
              <a:t>Fuerza F1</a:t>
            </a:r>
            <a:endParaRPr lang="es-AR" sz="2400" dirty="0"/>
          </a:p>
        </p:txBody>
      </p:sp>
      <p:sp>
        <p:nvSpPr>
          <p:cNvPr id="16" name="15 CuadroTexto"/>
          <p:cNvSpPr txBox="1"/>
          <p:nvPr/>
        </p:nvSpPr>
        <p:spPr>
          <a:xfrm>
            <a:off x="4943872" y="4991722"/>
            <a:ext cx="1440160" cy="461665"/>
          </a:xfrm>
          <a:prstGeom prst="rect">
            <a:avLst/>
          </a:prstGeom>
          <a:noFill/>
        </p:spPr>
        <p:txBody>
          <a:bodyPr wrap="square" rtlCol="0">
            <a:spAutoFit/>
          </a:bodyPr>
          <a:lstStyle/>
          <a:p>
            <a:r>
              <a:rPr lang="es-MX" sz="2400" dirty="0"/>
              <a:t>Fuerza F1</a:t>
            </a:r>
            <a:endParaRPr lang="es-AR" sz="2400" dirty="0"/>
          </a:p>
        </p:txBody>
      </p:sp>
      <p:sp>
        <p:nvSpPr>
          <p:cNvPr id="18" name="Elipse 17">
            <a:extLst>
              <a:ext uri="{FF2B5EF4-FFF2-40B4-BE49-F238E27FC236}">
                <a16:creationId xmlns:a16="http://schemas.microsoft.com/office/drawing/2014/main" id="{C0739122-08A1-4300-B51D-F1468F6E163F}"/>
              </a:ext>
            </a:extLst>
          </p:cNvPr>
          <p:cNvSpPr/>
          <p:nvPr/>
        </p:nvSpPr>
        <p:spPr>
          <a:xfrm>
            <a:off x="9264352" y="4365104"/>
            <a:ext cx="144000" cy="144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AR"/>
          </a:p>
        </p:txBody>
      </p:sp>
      <p:cxnSp>
        <p:nvCxnSpPr>
          <p:cNvPr id="19" name="13 Conector recto de flecha">
            <a:extLst>
              <a:ext uri="{FF2B5EF4-FFF2-40B4-BE49-F238E27FC236}">
                <a16:creationId xmlns:a16="http://schemas.microsoft.com/office/drawing/2014/main" id="{64F1AA3A-77D8-4BCB-88FB-70579F74F5BA}"/>
              </a:ext>
            </a:extLst>
          </p:cNvPr>
          <p:cNvCxnSpPr/>
          <p:nvPr/>
        </p:nvCxnSpPr>
        <p:spPr>
          <a:xfrm flipV="1">
            <a:off x="9408352" y="4437112"/>
            <a:ext cx="1800000" cy="0"/>
          </a:xfrm>
          <a:prstGeom prst="straightConnector1">
            <a:avLst/>
          </a:prstGeom>
          <a:ln w="76200">
            <a:solidFill>
              <a:srgbClr val="FF3300"/>
            </a:solidFill>
            <a:tailEnd type="arrow"/>
          </a:ln>
        </p:spPr>
        <p:style>
          <a:lnRef idx="1">
            <a:schemeClr val="dk1"/>
          </a:lnRef>
          <a:fillRef idx="0">
            <a:schemeClr val="dk1"/>
          </a:fillRef>
          <a:effectRef idx="0">
            <a:schemeClr val="dk1"/>
          </a:effectRef>
          <a:fontRef idx="minor">
            <a:schemeClr val="tx1"/>
          </a:fontRef>
        </p:style>
      </p:cxnSp>
      <p:sp>
        <p:nvSpPr>
          <p:cNvPr id="20" name="15 CuadroTexto">
            <a:extLst>
              <a:ext uri="{FF2B5EF4-FFF2-40B4-BE49-F238E27FC236}">
                <a16:creationId xmlns:a16="http://schemas.microsoft.com/office/drawing/2014/main" id="{9D244EE2-903B-469E-B143-33F5ADCFED4B}"/>
              </a:ext>
            </a:extLst>
          </p:cNvPr>
          <p:cNvSpPr txBox="1"/>
          <p:nvPr/>
        </p:nvSpPr>
        <p:spPr>
          <a:xfrm>
            <a:off x="9480376" y="3780619"/>
            <a:ext cx="1440160" cy="461665"/>
          </a:xfrm>
          <a:prstGeom prst="rect">
            <a:avLst/>
          </a:prstGeom>
          <a:noFill/>
        </p:spPr>
        <p:txBody>
          <a:bodyPr wrap="square" rtlCol="0">
            <a:spAutoFit/>
          </a:bodyPr>
          <a:lstStyle/>
          <a:p>
            <a:r>
              <a:rPr lang="es-MX" sz="2400" dirty="0"/>
              <a:t>Fuerza F1</a:t>
            </a:r>
            <a:endParaRPr lang="es-AR" sz="2400" dirty="0"/>
          </a:p>
        </p:txBody>
      </p:sp>
      <p:sp>
        <p:nvSpPr>
          <p:cNvPr id="21" name="Flecha: a la derecha 20">
            <a:extLst>
              <a:ext uri="{FF2B5EF4-FFF2-40B4-BE49-F238E27FC236}">
                <a16:creationId xmlns:a16="http://schemas.microsoft.com/office/drawing/2014/main" id="{9BC49B01-A8B0-4DEE-9CF6-4785C2E02D51}"/>
              </a:ext>
            </a:extLst>
          </p:cNvPr>
          <p:cNvSpPr/>
          <p:nvPr/>
        </p:nvSpPr>
        <p:spPr>
          <a:xfrm>
            <a:off x="6852184" y="3999185"/>
            <a:ext cx="1944216" cy="945352"/>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cxnSp>
        <p:nvCxnSpPr>
          <p:cNvPr id="22" name="13 Conector recto de flecha">
            <a:extLst>
              <a:ext uri="{FF2B5EF4-FFF2-40B4-BE49-F238E27FC236}">
                <a16:creationId xmlns:a16="http://schemas.microsoft.com/office/drawing/2014/main" id="{51983C05-8982-4637-B6EE-00FDD1FA7634}"/>
              </a:ext>
            </a:extLst>
          </p:cNvPr>
          <p:cNvCxnSpPr/>
          <p:nvPr/>
        </p:nvCxnSpPr>
        <p:spPr>
          <a:xfrm flipV="1">
            <a:off x="4943872" y="4966519"/>
            <a:ext cx="1800000" cy="0"/>
          </a:xfrm>
          <a:prstGeom prst="straightConnector1">
            <a:avLst/>
          </a:prstGeom>
          <a:ln w="76200">
            <a:solidFill>
              <a:srgbClr val="FF3300"/>
            </a:solidFill>
            <a:tailEnd type="arrow"/>
          </a:ln>
        </p:spPr>
        <p:style>
          <a:lnRef idx="1">
            <a:schemeClr val="dk1"/>
          </a:lnRef>
          <a:fillRef idx="0">
            <a:schemeClr val="dk1"/>
          </a:fillRef>
          <a:effectRef idx="0">
            <a:schemeClr val="dk1"/>
          </a:effectRef>
          <a:fontRef idx="minor">
            <a:schemeClr val="tx1"/>
          </a:fontRef>
        </p:style>
      </p:cxnSp>
      <p:sp>
        <p:nvSpPr>
          <p:cNvPr id="23" name="15 CuadroTexto">
            <a:extLst>
              <a:ext uri="{FF2B5EF4-FFF2-40B4-BE49-F238E27FC236}">
                <a16:creationId xmlns:a16="http://schemas.microsoft.com/office/drawing/2014/main" id="{E7B02C05-D377-4C71-B8E8-E40226E0C6E9}"/>
              </a:ext>
            </a:extLst>
          </p:cNvPr>
          <p:cNvSpPr txBox="1"/>
          <p:nvPr/>
        </p:nvSpPr>
        <p:spPr>
          <a:xfrm>
            <a:off x="1847528" y="3537918"/>
            <a:ext cx="1440160" cy="461665"/>
          </a:xfrm>
          <a:prstGeom prst="rect">
            <a:avLst/>
          </a:prstGeom>
          <a:noFill/>
        </p:spPr>
        <p:txBody>
          <a:bodyPr wrap="square" rtlCol="0">
            <a:spAutoFit/>
          </a:bodyPr>
          <a:lstStyle/>
          <a:p>
            <a:r>
              <a:rPr lang="es-MX" sz="2400" dirty="0"/>
              <a:t>Fuerza F1</a:t>
            </a:r>
            <a:endParaRPr lang="es-AR" sz="2400"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par>
                                <p:cTn id="8" presetID="3" presetClass="exit" presetSubtype="10" fill="hold" grpId="0" nodeType="withEffect">
                                  <p:stCondLst>
                                    <p:cond delay="0"/>
                                  </p:stCondLst>
                                  <p:childTnLst>
                                    <p:animEffect transition="out" filter="blinds(horizontal)">
                                      <p:cBhvr>
                                        <p:cTn id="9" dur="500"/>
                                        <p:tgtEl>
                                          <p:spTgt spid="15"/>
                                        </p:tgtEl>
                                      </p:cBhvr>
                                    </p:animEffect>
                                    <p:set>
                                      <p:cBhvr>
                                        <p:cTn id="10" dur="1" fill="hold">
                                          <p:stCondLst>
                                            <p:cond delay="499"/>
                                          </p:stCondLst>
                                        </p:cTn>
                                        <p:tgtEl>
                                          <p:spTgt spid="1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14"/>
                                        </p:tgtEl>
                                      </p:cBhvr>
                                    </p:animEffect>
                                    <p:set>
                                      <p:cBhvr>
                                        <p:cTn id="23" dur="1" fill="hold">
                                          <p:stCondLst>
                                            <p:cond delay="499"/>
                                          </p:stCondLst>
                                        </p:cTn>
                                        <p:tgtEl>
                                          <p:spTgt spid="14"/>
                                        </p:tgtEl>
                                        <p:attrNameLst>
                                          <p:attrName>style.visibility</p:attrName>
                                        </p:attrNameLst>
                                      </p:cBhvr>
                                      <p:to>
                                        <p:strVal val="hidden"/>
                                      </p:to>
                                    </p:set>
                                  </p:childTnLst>
                                </p:cTn>
                              </p:par>
                              <p:par>
                                <p:cTn id="24" presetID="10" presetClass="exit" presetSubtype="0" fill="hold" grpId="1" nodeType="withEffect">
                                  <p:stCondLst>
                                    <p:cond delay="0"/>
                                  </p:stCondLst>
                                  <p:childTnLst>
                                    <p:animEffect transition="out" filter="fade">
                                      <p:cBhvr>
                                        <p:cTn id="25" dur="500"/>
                                        <p:tgtEl>
                                          <p:spTgt spid="23"/>
                                        </p:tgtEl>
                                      </p:cBhvr>
                                    </p:animEffect>
                                    <p:set>
                                      <p:cBhvr>
                                        <p:cTn id="26" dur="1" fill="hold">
                                          <p:stCondLst>
                                            <p:cond delay="499"/>
                                          </p:stCondLst>
                                        </p:cTn>
                                        <p:tgtEl>
                                          <p:spTgt spid="23"/>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par>
                                <p:cTn id="43" presetID="10" presetClass="entr" presetSubtype="0" fill="hold"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8" grpId="0" animBg="1"/>
      <p:bldP spid="20" grpId="0"/>
      <p:bldP spid="21" grpId="0" animBg="1"/>
      <p:bldP spid="23" grpId="0"/>
      <p:bldP spid="23"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CB079163-C5FB-4B91-9DD6-D6AA28068BDC}" type="slidenum">
              <a:rPr lang="es-ES" smtClean="0"/>
              <a:pPr>
                <a:defRPr/>
              </a:pPr>
              <a:t>4</a:t>
            </a:fld>
            <a:endParaRPr lang="es-ES" dirty="0"/>
          </a:p>
        </p:txBody>
      </p:sp>
      <p:sp>
        <p:nvSpPr>
          <p:cNvPr id="5" name="4 CuadroTexto"/>
          <p:cNvSpPr txBox="1"/>
          <p:nvPr/>
        </p:nvSpPr>
        <p:spPr>
          <a:xfrm>
            <a:off x="0" y="854897"/>
            <a:ext cx="12192000" cy="5232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defRPr/>
            </a:pPr>
            <a:r>
              <a:rPr lang="es-MX" sz="2800" dirty="0"/>
              <a:t>Clasificación de las fuerzas en función del tipo de interacción que se trate. </a:t>
            </a:r>
          </a:p>
        </p:txBody>
      </p:sp>
      <p:sp>
        <p:nvSpPr>
          <p:cNvPr id="6" name="5 Elipse"/>
          <p:cNvSpPr/>
          <p:nvPr/>
        </p:nvSpPr>
        <p:spPr>
          <a:xfrm>
            <a:off x="3980327" y="1627494"/>
            <a:ext cx="3312368" cy="165618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s-MX" sz="2800" dirty="0"/>
              <a:t>Fuerzas de contacto</a:t>
            </a:r>
            <a:endParaRPr lang="es-AR" sz="2800" dirty="0"/>
          </a:p>
        </p:txBody>
      </p:sp>
      <p:pic>
        <p:nvPicPr>
          <p:cNvPr id="7" name="Picture 4"/>
          <p:cNvPicPr>
            <a:picLocks noChangeAspect="1" noChangeArrowheads="1"/>
          </p:cNvPicPr>
          <p:nvPr/>
        </p:nvPicPr>
        <p:blipFill>
          <a:blip r:embed="rId2" cstate="print"/>
          <a:srcRect/>
          <a:stretch>
            <a:fillRect/>
          </a:stretch>
        </p:blipFill>
        <p:spPr bwMode="auto">
          <a:xfrm>
            <a:off x="8373442" y="1989072"/>
            <a:ext cx="3573115" cy="2589213"/>
          </a:xfrm>
          <a:prstGeom prst="rect">
            <a:avLst/>
          </a:prstGeom>
          <a:noFill/>
          <a:ln w="9525">
            <a:noFill/>
            <a:miter lim="800000"/>
            <a:headEnd/>
            <a:tailEnd/>
          </a:ln>
        </p:spPr>
      </p:pic>
      <p:pic>
        <p:nvPicPr>
          <p:cNvPr id="8" name="Picture 5"/>
          <p:cNvPicPr>
            <a:picLocks noChangeAspect="1" noChangeArrowheads="1"/>
          </p:cNvPicPr>
          <p:nvPr/>
        </p:nvPicPr>
        <p:blipFill>
          <a:blip r:embed="rId3" cstate="print"/>
          <a:srcRect/>
          <a:stretch>
            <a:fillRect/>
          </a:stretch>
        </p:blipFill>
        <p:spPr bwMode="auto">
          <a:xfrm>
            <a:off x="753858" y="2598299"/>
            <a:ext cx="2556284" cy="1370761"/>
          </a:xfrm>
          <a:prstGeom prst="rect">
            <a:avLst/>
          </a:prstGeom>
          <a:noFill/>
          <a:ln w="9525">
            <a:noFill/>
            <a:miter lim="800000"/>
            <a:headEnd/>
            <a:tailEnd/>
          </a:ln>
        </p:spPr>
      </p:pic>
      <p:sp>
        <p:nvSpPr>
          <p:cNvPr id="9" name="Rectangle 4"/>
          <p:cNvSpPr>
            <a:spLocks noChangeArrowheads="1"/>
          </p:cNvSpPr>
          <p:nvPr/>
        </p:nvSpPr>
        <p:spPr bwMode="auto">
          <a:xfrm>
            <a:off x="0" y="-27384"/>
            <a:ext cx="12192000" cy="523875"/>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p>
            <a:pPr algn="ctr">
              <a:defRPr/>
            </a:pPr>
            <a:r>
              <a:rPr lang="en-US" sz="2800" b="1" dirty="0">
                <a:solidFill>
                  <a:srgbClr val="0000FF"/>
                </a:solidFill>
              </a:rPr>
              <a:t>FUERZA E INTERACCIONES </a:t>
            </a:r>
            <a:endParaRPr lang="es-ES" sz="2800" b="1" dirty="0">
              <a:solidFill>
                <a:srgbClr val="0000FF"/>
              </a:solidFill>
            </a:endParaRPr>
          </a:p>
        </p:txBody>
      </p:sp>
      <p:pic>
        <p:nvPicPr>
          <p:cNvPr id="11" name="Imagen 10">
            <a:extLst>
              <a:ext uri="{FF2B5EF4-FFF2-40B4-BE49-F238E27FC236}">
                <a16:creationId xmlns:a16="http://schemas.microsoft.com/office/drawing/2014/main" id="{4221ADA9-5FD0-4045-A107-5E40789D6402}"/>
              </a:ext>
            </a:extLst>
          </p:cNvPr>
          <p:cNvPicPr>
            <a:picLocks noChangeAspect="1"/>
          </p:cNvPicPr>
          <p:nvPr/>
        </p:nvPicPr>
        <p:blipFill>
          <a:blip r:embed="rId4"/>
          <a:stretch>
            <a:fillRect/>
          </a:stretch>
        </p:blipFill>
        <p:spPr>
          <a:xfrm>
            <a:off x="3516109" y="3640072"/>
            <a:ext cx="3419475" cy="1876425"/>
          </a:xfrm>
          <a:prstGeom prst="rect">
            <a:avLst/>
          </a:prstGeom>
        </p:spPr>
      </p:pic>
      <p:sp>
        <p:nvSpPr>
          <p:cNvPr id="12" name="CuadroTexto 11">
            <a:extLst>
              <a:ext uri="{FF2B5EF4-FFF2-40B4-BE49-F238E27FC236}">
                <a16:creationId xmlns:a16="http://schemas.microsoft.com/office/drawing/2014/main" id="{B473D5CD-DC61-4A7F-B439-B7DD11E77962}"/>
              </a:ext>
            </a:extLst>
          </p:cNvPr>
          <p:cNvSpPr txBox="1"/>
          <p:nvPr/>
        </p:nvSpPr>
        <p:spPr>
          <a:xfrm>
            <a:off x="609600" y="3969060"/>
            <a:ext cx="2556284" cy="830997"/>
          </a:xfrm>
          <a:prstGeom prst="rect">
            <a:avLst/>
          </a:prstGeom>
          <a:noFill/>
        </p:spPr>
        <p:txBody>
          <a:bodyPr wrap="square" rtlCol="0">
            <a:spAutoFit/>
          </a:bodyPr>
          <a:lstStyle/>
          <a:p>
            <a:pPr algn="ctr"/>
            <a:r>
              <a:rPr lang="es-AR" sz="2400" dirty="0"/>
              <a:t>Fuerza de acción de un resorte</a:t>
            </a:r>
          </a:p>
        </p:txBody>
      </p:sp>
      <p:sp>
        <p:nvSpPr>
          <p:cNvPr id="13" name="CuadroTexto 12">
            <a:extLst>
              <a:ext uri="{FF2B5EF4-FFF2-40B4-BE49-F238E27FC236}">
                <a16:creationId xmlns:a16="http://schemas.microsoft.com/office/drawing/2014/main" id="{9B3A6CE4-96B7-4F5B-8595-F4FC4B120558}"/>
              </a:ext>
            </a:extLst>
          </p:cNvPr>
          <p:cNvSpPr txBox="1"/>
          <p:nvPr/>
        </p:nvSpPr>
        <p:spPr>
          <a:xfrm>
            <a:off x="9005269" y="4580757"/>
            <a:ext cx="2941288" cy="1200329"/>
          </a:xfrm>
          <a:prstGeom prst="rect">
            <a:avLst/>
          </a:prstGeom>
          <a:noFill/>
        </p:spPr>
        <p:txBody>
          <a:bodyPr wrap="square" rtlCol="0">
            <a:spAutoFit/>
          </a:bodyPr>
          <a:lstStyle/>
          <a:p>
            <a:pPr algn="ctr"/>
            <a:r>
              <a:rPr lang="es-AR" sz="2400" dirty="0"/>
              <a:t>Fuerza de tensión “T” de un cable, soga, cadena, cuerda, etc. </a:t>
            </a:r>
          </a:p>
        </p:txBody>
      </p:sp>
      <p:sp>
        <p:nvSpPr>
          <p:cNvPr id="14" name="CuadroTexto 13">
            <a:extLst>
              <a:ext uri="{FF2B5EF4-FFF2-40B4-BE49-F238E27FC236}">
                <a16:creationId xmlns:a16="http://schemas.microsoft.com/office/drawing/2014/main" id="{CF942EE0-F457-41E3-AA49-E549EFD7F49F}"/>
              </a:ext>
            </a:extLst>
          </p:cNvPr>
          <p:cNvSpPr txBox="1"/>
          <p:nvPr/>
        </p:nvSpPr>
        <p:spPr>
          <a:xfrm>
            <a:off x="3406598" y="5315109"/>
            <a:ext cx="2941288" cy="1200329"/>
          </a:xfrm>
          <a:prstGeom prst="rect">
            <a:avLst/>
          </a:prstGeom>
          <a:noFill/>
        </p:spPr>
        <p:txBody>
          <a:bodyPr wrap="square" rtlCol="0">
            <a:spAutoFit/>
          </a:bodyPr>
          <a:lstStyle/>
          <a:p>
            <a:pPr algn="ctr"/>
            <a:r>
              <a:rPr lang="es-AR" sz="2400" dirty="0"/>
              <a:t>Fuerza de fricción “Fr” o de rozamiento entre dos superficies  </a:t>
            </a:r>
          </a:p>
        </p:txBody>
      </p:sp>
      <p:sp>
        <p:nvSpPr>
          <p:cNvPr id="15" name="CuadroTexto 14">
            <a:extLst>
              <a:ext uri="{FF2B5EF4-FFF2-40B4-BE49-F238E27FC236}">
                <a16:creationId xmlns:a16="http://schemas.microsoft.com/office/drawing/2014/main" id="{8A054522-C203-4142-A411-D65352F9BAA2}"/>
              </a:ext>
            </a:extLst>
          </p:cNvPr>
          <p:cNvSpPr txBox="1"/>
          <p:nvPr/>
        </p:nvSpPr>
        <p:spPr>
          <a:xfrm>
            <a:off x="6457397" y="4812826"/>
            <a:ext cx="2432873" cy="1200329"/>
          </a:xfrm>
          <a:prstGeom prst="rect">
            <a:avLst/>
          </a:prstGeom>
          <a:noFill/>
        </p:spPr>
        <p:txBody>
          <a:bodyPr wrap="square" rtlCol="0">
            <a:spAutoFit/>
          </a:bodyPr>
          <a:lstStyle/>
          <a:p>
            <a:pPr algn="ctr"/>
            <a:r>
              <a:rPr lang="es-AR" sz="2400" dirty="0"/>
              <a:t>Fuerza externa “F” aplicada sobre el bloque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CB079163-C5FB-4B91-9DD6-D6AA28068BDC}" type="slidenum">
              <a:rPr lang="es-ES" smtClean="0"/>
              <a:pPr>
                <a:defRPr/>
              </a:pPr>
              <a:t>5</a:t>
            </a:fld>
            <a:endParaRPr lang="es-ES"/>
          </a:p>
        </p:txBody>
      </p:sp>
      <p:sp>
        <p:nvSpPr>
          <p:cNvPr id="5" name="4 Elipse"/>
          <p:cNvSpPr/>
          <p:nvPr/>
        </p:nvSpPr>
        <p:spPr>
          <a:xfrm>
            <a:off x="4194972" y="2542766"/>
            <a:ext cx="3312368" cy="165618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s-MX" sz="2800" dirty="0"/>
              <a:t>Fuerzas de largo alcance o de campo</a:t>
            </a:r>
            <a:endParaRPr lang="es-AR" sz="2800" dirty="0"/>
          </a:p>
        </p:txBody>
      </p:sp>
      <p:pic>
        <p:nvPicPr>
          <p:cNvPr id="6" name="Picture 2"/>
          <p:cNvPicPr>
            <a:picLocks noChangeAspect="1" noChangeArrowheads="1"/>
          </p:cNvPicPr>
          <p:nvPr/>
        </p:nvPicPr>
        <p:blipFill>
          <a:blip r:embed="rId3" cstate="print"/>
          <a:srcRect/>
          <a:stretch>
            <a:fillRect/>
          </a:stretch>
        </p:blipFill>
        <p:spPr bwMode="auto">
          <a:xfrm>
            <a:off x="8473276" y="1454078"/>
            <a:ext cx="1681906" cy="1557320"/>
          </a:xfrm>
          <a:prstGeom prst="rect">
            <a:avLst/>
          </a:prstGeom>
          <a:noFill/>
          <a:ln w="9525">
            <a:noFill/>
            <a:miter lim="800000"/>
            <a:headEnd/>
            <a:tailEnd/>
          </a:ln>
        </p:spPr>
      </p:pic>
      <p:pic>
        <p:nvPicPr>
          <p:cNvPr id="7" name="Picture 3"/>
          <p:cNvPicPr>
            <a:picLocks noChangeAspect="1" noChangeArrowheads="1"/>
          </p:cNvPicPr>
          <p:nvPr/>
        </p:nvPicPr>
        <p:blipFill>
          <a:blip r:embed="rId4" cstate="print"/>
          <a:srcRect/>
          <a:stretch>
            <a:fillRect/>
          </a:stretch>
        </p:blipFill>
        <p:spPr bwMode="auto">
          <a:xfrm>
            <a:off x="706210" y="1160748"/>
            <a:ext cx="3312368" cy="1738406"/>
          </a:xfrm>
          <a:prstGeom prst="rect">
            <a:avLst/>
          </a:prstGeom>
          <a:noFill/>
          <a:ln w="9525">
            <a:noFill/>
            <a:miter lim="800000"/>
            <a:headEnd/>
            <a:tailEnd/>
          </a:ln>
        </p:spPr>
      </p:pic>
      <p:pic>
        <p:nvPicPr>
          <p:cNvPr id="8" name="Picture 4"/>
          <p:cNvPicPr>
            <a:picLocks noChangeAspect="1" noChangeArrowheads="1"/>
          </p:cNvPicPr>
          <p:nvPr/>
        </p:nvPicPr>
        <p:blipFill>
          <a:blip r:embed="rId5" cstate="print"/>
          <a:srcRect/>
          <a:stretch>
            <a:fillRect/>
          </a:stretch>
        </p:blipFill>
        <p:spPr bwMode="auto">
          <a:xfrm>
            <a:off x="706210" y="3836125"/>
            <a:ext cx="2757648" cy="1472128"/>
          </a:xfrm>
          <a:prstGeom prst="rect">
            <a:avLst/>
          </a:prstGeom>
          <a:noFill/>
          <a:ln w="9525">
            <a:noFill/>
            <a:miter lim="800000"/>
            <a:headEnd/>
            <a:tailEnd/>
          </a:ln>
        </p:spPr>
      </p:pic>
      <p:sp>
        <p:nvSpPr>
          <p:cNvPr id="9" name="8 CuadroTexto"/>
          <p:cNvSpPr txBox="1"/>
          <p:nvPr/>
        </p:nvSpPr>
        <p:spPr>
          <a:xfrm>
            <a:off x="8133531" y="3227422"/>
            <a:ext cx="2304256" cy="267765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s-MX" sz="2400" dirty="0"/>
              <a:t>La fuerza de atracción gravitacional que la Tierra ejerce sobre un cuerpo se llama </a:t>
            </a:r>
            <a:r>
              <a:rPr lang="es-MX" sz="2400" b="1" dirty="0"/>
              <a:t>peso</a:t>
            </a:r>
            <a:r>
              <a:rPr lang="es-MX" sz="2400" dirty="0"/>
              <a:t> del cuerpo </a:t>
            </a:r>
            <a:endParaRPr lang="es-AR" sz="2400" dirty="0"/>
          </a:p>
        </p:txBody>
      </p:sp>
      <p:sp>
        <p:nvSpPr>
          <p:cNvPr id="10" name="9 Elipse"/>
          <p:cNvSpPr/>
          <p:nvPr/>
        </p:nvSpPr>
        <p:spPr>
          <a:xfrm>
            <a:off x="7683735" y="595123"/>
            <a:ext cx="3203848" cy="5976664"/>
          </a:xfrm>
          <a:prstGeom prst="ellipse">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1" name="Rectangle 4"/>
          <p:cNvSpPr>
            <a:spLocks noChangeArrowheads="1"/>
          </p:cNvSpPr>
          <p:nvPr/>
        </p:nvSpPr>
        <p:spPr bwMode="auto">
          <a:xfrm>
            <a:off x="0" y="-27384"/>
            <a:ext cx="12192000" cy="523875"/>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p>
            <a:pPr algn="ctr">
              <a:defRPr/>
            </a:pPr>
            <a:r>
              <a:rPr lang="en-US" sz="2800" b="1" dirty="0">
                <a:solidFill>
                  <a:srgbClr val="0000FF"/>
                </a:solidFill>
              </a:rPr>
              <a:t>FUERZA E INTERACCIONES </a:t>
            </a:r>
            <a:endParaRPr lang="es-ES" sz="2800" b="1" dirty="0">
              <a:solidFill>
                <a:srgbClr val="0000FF"/>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CB079163-C5FB-4B91-9DD6-D6AA28068BDC}" type="slidenum">
              <a:rPr lang="es-ES" smtClean="0"/>
              <a:pPr>
                <a:defRPr/>
              </a:pPr>
              <a:t>6</a:t>
            </a:fld>
            <a:endParaRPr lang="es-ES"/>
          </a:p>
        </p:txBody>
      </p:sp>
      <p:sp>
        <p:nvSpPr>
          <p:cNvPr id="5" name="4 CuadroTexto"/>
          <p:cNvSpPr txBox="1"/>
          <p:nvPr/>
        </p:nvSpPr>
        <p:spPr>
          <a:xfrm>
            <a:off x="0" y="-27384"/>
            <a:ext cx="12192000" cy="52322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a:defRPr sz="2800" b="1">
                <a:solidFill>
                  <a:srgbClr val="0000FF"/>
                </a:solidFill>
              </a:defRPr>
            </a:lvl1pPr>
          </a:lstStyle>
          <a:p>
            <a:r>
              <a:rPr lang="es-ES" dirty="0"/>
              <a:t>FUERZA GRAVITACIONAL</a:t>
            </a:r>
          </a:p>
        </p:txBody>
      </p:sp>
      <p:sp>
        <p:nvSpPr>
          <p:cNvPr id="6" name="5 CuadroTexto"/>
          <p:cNvSpPr txBox="1"/>
          <p:nvPr/>
        </p:nvSpPr>
        <p:spPr>
          <a:xfrm>
            <a:off x="0" y="764705"/>
            <a:ext cx="12192000" cy="95410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s-ES" sz="2800" dirty="0">
                <a:latin typeface="Times New Roman" pitchFamily="18" charset="0"/>
                <a:cs typeface="Times New Roman" pitchFamily="18" charset="0"/>
              </a:rPr>
              <a:t>Según Newton </a:t>
            </a:r>
            <a:r>
              <a:rPr lang="es-ES" sz="2800" b="1" dirty="0">
                <a:latin typeface="Times New Roman" pitchFamily="18" charset="0"/>
                <a:cs typeface="Times New Roman" pitchFamily="18" charset="0"/>
              </a:rPr>
              <a:t>dos partículas en el universo, </a:t>
            </a:r>
            <a:r>
              <a:rPr lang="es-ES" sz="2800" dirty="0">
                <a:latin typeface="Times New Roman" pitchFamily="18" charset="0"/>
                <a:cs typeface="Times New Roman" pitchFamily="18" charset="0"/>
              </a:rPr>
              <a:t>de masas m</a:t>
            </a:r>
            <a:r>
              <a:rPr lang="es-ES" sz="2800" baseline="-25000" dirty="0">
                <a:latin typeface="Times New Roman" pitchFamily="18" charset="0"/>
                <a:cs typeface="Times New Roman" pitchFamily="18" charset="0"/>
              </a:rPr>
              <a:t>1</a:t>
            </a:r>
            <a:r>
              <a:rPr lang="es-ES" sz="2800" dirty="0">
                <a:latin typeface="Times New Roman" pitchFamily="18" charset="0"/>
                <a:cs typeface="Times New Roman" pitchFamily="18" charset="0"/>
              </a:rPr>
              <a:t> y m</a:t>
            </a:r>
            <a:r>
              <a:rPr lang="es-ES" sz="2800" baseline="-25000" dirty="0">
                <a:latin typeface="Times New Roman" pitchFamily="18" charset="0"/>
                <a:cs typeface="Times New Roman" pitchFamily="18" charset="0"/>
              </a:rPr>
              <a:t>2</a:t>
            </a:r>
            <a:r>
              <a:rPr lang="es-ES" sz="2800" b="1" dirty="0">
                <a:latin typeface="Times New Roman" pitchFamily="18" charset="0"/>
                <a:cs typeface="Times New Roman" pitchFamily="18" charset="0"/>
              </a:rPr>
              <a:t>, se atraen </a:t>
            </a:r>
            <a:r>
              <a:rPr lang="es-ES" sz="2800" dirty="0">
                <a:latin typeface="Times New Roman" pitchFamily="18" charset="0"/>
                <a:cs typeface="Times New Roman" pitchFamily="18" charset="0"/>
              </a:rPr>
              <a:t>mutuamente, siguiendo la siguiente ecuación:</a:t>
            </a:r>
          </a:p>
        </p:txBody>
      </p:sp>
      <p:pic>
        <p:nvPicPr>
          <p:cNvPr id="7" name="Picture 1"/>
          <p:cNvPicPr>
            <a:picLocks noChangeAspect="1" noChangeArrowheads="1"/>
          </p:cNvPicPr>
          <p:nvPr/>
        </p:nvPicPr>
        <p:blipFill>
          <a:blip r:embed="rId3" cstate="print"/>
          <a:srcRect/>
          <a:stretch>
            <a:fillRect/>
          </a:stretch>
        </p:blipFill>
        <p:spPr bwMode="auto">
          <a:xfrm>
            <a:off x="1199456" y="2064170"/>
            <a:ext cx="2565855" cy="1107664"/>
          </a:xfrm>
          <a:prstGeom prst="rect">
            <a:avLst/>
          </a:prstGeom>
          <a:noFill/>
          <a:ln w="9525">
            <a:noFill/>
            <a:miter lim="800000"/>
            <a:headEnd/>
            <a:tailEnd/>
          </a:ln>
        </p:spPr>
      </p:pic>
      <p:sp>
        <p:nvSpPr>
          <p:cNvPr id="8" name="7 CuadroTexto"/>
          <p:cNvSpPr txBox="1"/>
          <p:nvPr/>
        </p:nvSpPr>
        <p:spPr>
          <a:xfrm>
            <a:off x="4655840" y="1916834"/>
            <a:ext cx="5868144" cy="138499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MX" sz="2800" dirty="0"/>
              <a:t>“r” es la distancia entre las partículas o entre los centros de masas en caso de cuerpos rígidos.</a:t>
            </a:r>
            <a:endParaRPr lang="es-AR" sz="2800" dirty="0"/>
          </a:p>
        </p:txBody>
      </p:sp>
      <p:sp>
        <p:nvSpPr>
          <p:cNvPr id="9" name="8 CuadroTexto"/>
          <p:cNvSpPr txBox="1"/>
          <p:nvPr/>
        </p:nvSpPr>
        <p:spPr>
          <a:xfrm>
            <a:off x="0" y="3627021"/>
            <a:ext cx="12192000" cy="95410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MX" sz="2800" b="1" dirty="0"/>
              <a:t>G</a:t>
            </a:r>
            <a:r>
              <a:rPr lang="es-MX" sz="2800" dirty="0"/>
              <a:t> es una constante de proporcionalidad y es una “</a:t>
            </a:r>
            <a:r>
              <a:rPr lang="es-MX" sz="2800" b="1" dirty="0"/>
              <a:t>constante física fundamental</a:t>
            </a:r>
            <a:r>
              <a:rPr lang="es-MX" sz="2800" dirty="0"/>
              <a:t>” denominada </a:t>
            </a:r>
            <a:r>
              <a:rPr lang="es-MX" sz="2800" b="1" dirty="0"/>
              <a:t>constante gravitacional</a:t>
            </a:r>
            <a:r>
              <a:rPr lang="es-MX" sz="2800" dirty="0"/>
              <a:t>.</a:t>
            </a:r>
            <a:endParaRPr lang="es-AR" sz="2800" dirty="0"/>
          </a:p>
        </p:txBody>
      </p:sp>
      <p:graphicFrame>
        <p:nvGraphicFramePr>
          <p:cNvPr id="10" name="Object 2" descr="Pergamino"/>
          <p:cNvGraphicFramePr>
            <a:graphicFrameLocks noChangeAspect="1"/>
          </p:cNvGraphicFramePr>
          <p:nvPr/>
        </p:nvGraphicFramePr>
        <p:xfrm>
          <a:off x="4203701" y="5013177"/>
          <a:ext cx="3025775" cy="1017587"/>
        </p:xfrm>
        <a:graphic>
          <a:graphicData uri="http://schemas.openxmlformats.org/presentationml/2006/ole">
            <mc:AlternateContent xmlns:mc="http://schemas.openxmlformats.org/markup-compatibility/2006">
              <mc:Choice xmlns:v="urn:schemas-microsoft-com:vml" Requires="v">
                <p:oleObj spid="_x0000_s62640" name="Ecuación" r:id="rId4" imgW="1434960" imgH="482400" progId="Equation.3">
                  <p:embed/>
                </p:oleObj>
              </mc:Choice>
              <mc:Fallback>
                <p:oleObj name="Ecuación" r:id="rId4" imgW="1434960" imgH="482400" progId="Equation.3">
                  <p:embed/>
                  <p:pic>
                    <p:nvPicPr>
                      <p:cNvPr id="0" name="Picture 2" descr="Pergamin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03701" y="5013177"/>
                        <a:ext cx="3025775" cy="1017587"/>
                      </a:xfrm>
                      <a:prstGeom prst="rect">
                        <a:avLst/>
                      </a:prstGeom>
                      <a:blipFill dpi="0" rotWithShape="0">
                        <a:blip r:embed="rId6"/>
                        <a:srcRect/>
                        <a:tile tx="0" ty="0" sx="100000" sy="100000" flip="none" algn="tl"/>
                      </a:blipFill>
                      <a:ln w="38100">
                        <a:solidFill>
                          <a:srgbClr val="000000"/>
                        </a:solidFill>
                        <a:miter lim="800000"/>
                        <a:headEnd/>
                        <a:tailEnd/>
                      </a:ln>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CB079163-C5FB-4B91-9DD6-D6AA28068BDC}" type="slidenum">
              <a:rPr lang="es-ES" smtClean="0"/>
              <a:pPr>
                <a:defRPr/>
              </a:pPr>
              <a:t>7</a:t>
            </a:fld>
            <a:endParaRPr lang="es-ES"/>
          </a:p>
        </p:txBody>
      </p:sp>
      <p:pic>
        <p:nvPicPr>
          <p:cNvPr id="5" name="Picture 2"/>
          <p:cNvPicPr>
            <a:picLocks noChangeAspect="1" noChangeArrowheads="1"/>
          </p:cNvPicPr>
          <p:nvPr/>
        </p:nvPicPr>
        <p:blipFill>
          <a:blip r:embed="rId3" cstate="print"/>
          <a:srcRect/>
          <a:stretch>
            <a:fillRect/>
          </a:stretch>
        </p:blipFill>
        <p:spPr bwMode="auto">
          <a:xfrm>
            <a:off x="983432" y="2173502"/>
            <a:ext cx="3888432" cy="3049751"/>
          </a:xfrm>
          <a:prstGeom prst="rect">
            <a:avLst/>
          </a:prstGeom>
          <a:noFill/>
          <a:ln w="9525">
            <a:noFill/>
            <a:miter lim="800000"/>
            <a:headEnd/>
            <a:tailEnd/>
          </a:ln>
        </p:spPr>
      </p:pic>
      <p:sp>
        <p:nvSpPr>
          <p:cNvPr id="7" name="6 CuadroTexto"/>
          <p:cNvSpPr txBox="1"/>
          <p:nvPr/>
        </p:nvSpPr>
        <p:spPr>
          <a:xfrm>
            <a:off x="6600056" y="2550383"/>
            <a:ext cx="4032448" cy="224676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MX" sz="2800" dirty="0"/>
              <a:t>La fuerza de atracción debido a la interacción de todos los cuerpos del universo será la suma vectorial de todas ellas.</a:t>
            </a:r>
          </a:p>
        </p:txBody>
      </p:sp>
      <p:sp>
        <p:nvSpPr>
          <p:cNvPr id="10" name="4 CuadroTexto"/>
          <p:cNvSpPr txBox="1"/>
          <p:nvPr/>
        </p:nvSpPr>
        <p:spPr>
          <a:xfrm>
            <a:off x="0" y="-27384"/>
            <a:ext cx="12192000" cy="52322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
            </a:defPPr>
            <a:lvl1pPr algn="ctr">
              <a:defRPr sz="2800" b="1">
                <a:solidFill>
                  <a:srgbClr val="0000FF"/>
                </a:solidFill>
              </a:defRPr>
            </a:lvl1pPr>
          </a:lstStyle>
          <a:p>
            <a:r>
              <a:rPr lang="es-ES" dirty="0"/>
              <a:t>FUERZA GRAVITACIONAL</a:t>
            </a:r>
          </a:p>
        </p:txBody>
      </p:sp>
      <p:sp>
        <p:nvSpPr>
          <p:cNvPr id="11" name="9 CuadroTexto"/>
          <p:cNvSpPr txBox="1"/>
          <p:nvPr/>
        </p:nvSpPr>
        <p:spPr>
          <a:xfrm>
            <a:off x="0" y="686811"/>
            <a:ext cx="12191999" cy="830997"/>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s-MX" sz="2400" dirty="0"/>
              <a:t>El cálculo siempre es para dos partículas o cuerpos, es decir que si tenemos más cuerpos se procede de dos en dos y luego se calcula la fuerza resultante en cada cuerpo</a:t>
            </a:r>
            <a:endParaRPr lang="es-AR" sz="2400"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CB079163-C5FB-4B91-9DD6-D6AA28068BDC}" type="slidenum">
              <a:rPr lang="es-ES" smtClean="0"/>
              <a:pPr>
                <a:defRPr/>
              </a:pPr>
              <a:t>8</a:t>
            </a:fld>
            <a:endParaRPr lang="es-ES"/>
          </a:p>
        </p:txBody>
      </p:sp>
      <p:sp>
        <p:nvSpPr>
          <p:cNvPr id="5" name="4 CuadroTexto"/>
          <p:cNvSpPr txBox="1"/>
          <p:nvPr/>
        </p:nvSpPr>
        <p:spPr>
          <a:xfrm>
            <a:off x="0" y="-27384"/>
            <a:ext cx="12191999" cy="138499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es-AR" sz="2800" dirty="0"/>
              <a:t>Ejemplo 1. Dos esferas, una de 4 kg y otra de 2 kg, están colocadas de modo que sus centros quedan separados una distancia de 40 cm ¿Cuál es la fuerza con la que se atraen mutuamente?</a:t>
            </a:r>
          </a:p>
        </p:txBody>
      </p:sp>
      <p:graphicFrame>
        <p:nvGraphicFramePr>
          <p:cNvPr id="6" name="Object 2"/>
          <p:cNvGraphicFramePr>
            <a:graphicFrameLocks noChangeAspect="1"/>
          </p:cNvGraphicFramePr>
          <p:nvPr/>
        </p:nvGraphicFramePr>
        <p:xfrm>
          <a:off x="2232025" y="2852168"/>
          <a:ext cx="7519988" cy="2435225"/>
        </p:xfrm>
        <a:graphic>
          <a:graphicData uri="http://schemas.openxmlformats.org/presentationml/2006/ole">
            <mc:AlternateContent xmlns:mc="http://schemas.openxmlformats.org/markup-compatibility/2006">
              <mc:Choice xmlns:v="urn:schemas-microsoft-com:vml" Requires="v">
                <p:oleObj spid="_x0000_s63664" name="Ecuación" r:id="rId4" imgW="2743200" imgH="888840" progId="Equation.3">
                  <p:embed/>
                </p:oleObj>
              </mc:Choice>
              <mc:Fallback>
                <p:oleObj name="Ecuación" r:id="rId4" imgW="2743200" imgH="88884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32025" y="2852168"/>
                        <a:ext cx="7519988" cy="2435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6 Elipse"/>
          <p:cNvSpPr/>
          <p:nvPr/>
        </p:nvSpPr>
        <p:spPr>
          <a:xfrm>
            <a:off x="7608168" y="3645024"/>
            <a:ext cx="2376264" cy="194421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cxnSp>
        <p:nvCxnSpPr>
          <p:cNvPr id="8" name="7 Conector recto de flecha"/>
          <p:cNvCxnSpPr/>
          <p:nvPr/>
        </p:nvCxnSpPr>
        <p:spPr>
          <a:xfrm flipV="1">
            <a:off x="8832304" y="2852936"/>
            <a:ext cx="216024"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8 Elipse"/>
          <p:cNvSpPr/>
          <p:nvPr/>
        </p:nvSpPr>
        <p:spPr>
          <a:xfrm>
            <a:off x="7248128" y="1916832"/>
            <a:ext cx="3096344" cy="122413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dirty="0"/>
              <a:t>3,33 </a:t>
            </a:r>
            <a:r>
              <a:rPr lang="es-MX" sz="2400" dirty="0" err="1"/>
              <a:t>nN</a:t>
            </a:r>
            <a:r>
              <a:rPr lang="es-MX" sz="2400" dirty="0"/>
              <a:t> (nano Newton) </a:t>
            </a:r>
            <a:endParaRPr lang="es-AR" sz="2400" dirty="0"/>
          </a:p>
        </p:txBody>
      </p:sp>
    </p:spTree>
    <p:custDataLst>
      <p:tags r:id="rId2"/>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6A8486"/>
            </a:gs>
            <a:gs pos="50000">
              <a:srgbClr val="9ABEC1"/>
            </a:gs>
            <a:gs pos="100000">
              <a:srgbClr val="B8E3E6"/>
            </a:gs>
          </a:gsLst>
          <a:lin ang="5400000"/>
        </a:gradFill>
        <a:effectLst/>
      </p:bgPr>
    </p:bg>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CB079163-C5FB-4B91-9DD6-D6AA28068BDC}" type="slidenum">
              <a:rPr lang="es-ES" smtClean="0"/>
              <a:pPr>
                <a:defRPr/>
              </a:pPr>
              <a:t>9</a:t>
            </a:fld>
            <a:endParaRPr lang="es-ES" dirty="0"/>
          </a:p>
        </p:txBody>
      </p:sp>
      <p:sp>
        <p:nvSpPr>
          <p:cNvPr id="7" name="6 CuadroTexto"/>
          <p:cNvSpPr txBox="1"/>
          <p:nvPr/>
        </p:nvSpPr>
        <p:spPr>
          <a:xfrm>
            <a:off x="0" y="-27384"/>
            <a:ext cx="12192000" cy="181588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defPPr>
              <a:defRPr lang="es-ES"/>
            </a:defPPr>
            <a:lvl1pPr algn="just">
              <a:defRPr sz="2800">
                <a:solidFill>
                  <a:schemeClr val="dk1"/>
                </a:solidFill>
                <a:latin typeface="+mn-lt"/>
              </a:defRPr>
            </a:lvl1pPr>
            <a:lvl2pPr>
              <a:defRPr>
                <a:solidFill>
                  <a:schemeClr val="dk1"/>
                </a:solidFill>
                <a:latin typeface="+mn-lt"/>
              </a:defRPr>
            </a:lvl2pPr>
            <a:lvl3pPr>
              <a:defRPr>
                <a:solidFill>
                  <a:schemeClr val="dk1"/>
                </a:solidFill>
                <a:latin typeface="+mn-lt"/>
              </a:defRPr>
            </a:lvl3pPr>
            <a:lvl4pPr>
              <a:defRPr>
                <a:solidFill>
                  <a:schemeClr val="dk1"/>
                </a:solidFill>
                <a:latin typeface="+mn-lt"/>
              </a:defRPr>
            </a:lvl4pPr>
            <a:lvl5pPr>
              <a:defRPr>
                <a:solidFill>
                  <a:schemeClr val="dk1"/>
                </a:solidFill>
                <a:latin typeface="+mn-lt"/>
              </a:defRPr>
            </a:lvl5pPr>
            <a:lvl6pPr>
              <a:defRPr>
                <a:solidFill>
                  <a:schemeClr val="dk1"/>
                </a:solidFill>
                <a:latin typeface="+mn-lt"/>
              </a:defRPr>
            </a:lvl6pPr>
            <a:lvl7pPr>
              <a:defRPr>
                <a:solidFill>
                  <a:schemeClr val="dk1"/>
                </a:solidFill>
                <a:latin typeface="+mn-lt"/>
              </a:defRPr>
            </a:lvl7pPr>
            <a:lvl8pPr>
              <a:defRPr>
                <a:solidFill>
                  <a:schemeClr val="dk1"/>
                </a:solidFill>
                <a:latin typeface="+mn-lt"/>
              </a:defRPr>
            </a:lvl8pPr>
            <a:lvl9pPr>
              <a:defRPr>
                <a:solidFill>
                  <a:schemeClr val="dk1"/>
                </a:solidFill>
                <a:latin typeface="+mn-lt"/>
              </a:defRPr>
            </a:lvl9pPr>
          </a:lstStyle>
          <a:p>
            <a:r>
              <a:rPr lang="es-AR" dirty="0"/>
              <a:t>Ejemplo 2. Calcular la fuerza de atracción entre la Tierra y un cuerpo de masa 50 kg. La masa de la Tierra es 5,974 × 10</a:t>
            </a:r>
            <a:r>
              <a:rPr lang="es-AR" baseline="30000" dirty="0"/>
              <a:t>24</a:t>
            </a:r>
            <a:r>
              <a:rPr lang="es-AR" dirty="0"/>
              <a:t> kg y la distancia entre el centro de gravedad de la Tierra (centro de la Tierra) y el centro de gravedad del cuerpo es 6378,14 km (suponiendo que el cuerpo se encuentre sobre la línea del Ecuador). </a:t>
            </a:r>
          </a:p>
        </p:txBody>
      </p:sp>
      <p:graphicFrame>
        <p:nvGraphicFramePr>
          <p:cNvPr id="6" name="Object 2"/>
          <p:cNvGraphicFramePr>
            <a:graphicFrameLocks noChangeAspect="1"/>
          </p:cNvGraphicFramePr>
          <p:nvPr>
            <p:extLst>
              <p:ext uri="{D42A27DB-BD31-4B8C-83A1-F6EECF244321}">
                <p14:modId xmlns:p14="http://schemas.microsoft.com/office/powerpoint/2010/main" val="3047703834"/>
              </p:ext>
            </p:extLst>
          </p:nvPr>
        </p:nvGraphicFramePr>
        <p:xfrm>
          <a:off x="1541219" y="2486025"/>
          <a:ext cx="8634412" cy="2435225"/>
        </p:xfrm>
        <a:graphic>
          <a:graphicData uri="http://schemas.openxmlformats.org/presentationml/2006/ole">
            <mc:AlternateContent xmlns:mc="http://schemas.openxmlformats.org/markup-compatibility/2006">
              <mc:Choice xmlns:v="urn:schemas-microsoft-com:vml" Requires="v">
                <p:oleObj spid="_x0000_s90291" name="Ecuación" r:id="rId5" imgW="3149280" imgH="888840" progId="Equation.3">
                  <p:embed/>
                </p:oleObj>
              </mc:Choice>
              <mc:Fallback>
                <p:oleObj name="Ecuación" r:id="rId5" imgW="3149280" imgH="888840" progId="Equation.3">
                  <p:embed/>
                  <p:pic>
                    <p:nvPicPr>
                      <p:cNvPr id="0" name="Picture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41219" y="2486025"/>
                        <a:ext cx="8634412" cy="2435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mc:AlternateContent xmlns:mc="http://schemas.openxmlformats.org/markup-compatibility/2006" xmlns:a14="http://schemas.microsoft.com/office/drawing/2010/main">
        <mc:Choice Requires="a14">
          <p:sp>
            <p:nvSpPr>
              <p:cNvPr id="8" name="CuadroTexto 7">
                <a:extLst>
                  <a:ext uri="{FF2B5EF4-FFF2-40B4-BE49-F238E27FC236}">
                    <a16:creationId xmlns:a16="http://schemas.microsoft.com/office/drawing/2014/main" id="{5C4520CE-7584-44BF-A156-FE748907C4C9}"/>
                  </a:ext>
                </a:extLst>
              </p:cNvPr>
              <p:cNvSpPr txBox="1"/>
              <p:nvPr/>
            </p:nvSpPr>
            <p:spPr>
              <a:xfrm>
                <a:off x="335360" y="5236335"/>
                <a:ext cx="7704856" cy="668837"/>
              </a:xfrm>
              <a:prstGeom prst="rect">
                <a:avLst/>
              </a:prstGeom>
              <a:noFill/>
            </p:spPr>
            <p:txBody>
              <a:bodyPr wrap="square" rtlCol="0">
                <a:spAutoFit/>
              </a:bodyPr>
              <a:lstStyle/>
              <a:p>
                <a:r>
                  <a:rPr lang="es-AR" sz="2800" dirty="0"/>
                  <a:t>El valor que resulta de </a:t>
                </a:r>
                <a14:m>
                  <m:oMath xmlns:m="http://schemas.openxmlformats.org/officeDocument/2006/math">
                    <m:r>
                      <m:rPr>
                        <m:sty m:val="p"/>
                      </m:rPr>
                      <a:rPr lang="es-AR" sz="2800" b="0" i="0" smtClean="0">
                        <a:latin typeface="Cambria Math" panose="02040503050406030204" pitchFamily="18" charset="0"/>
                      </a:rPr>
                      <m:t>G</m:t>
                    </m:r>
                    <m:f>
                      <m:fPr>
                        <m:ctrlPr>
                          <a:rPr lang="es-AR" sz="2800" i="1" smtClean="0">
                            <a:latin typeface="Cambria Math" panose="02040503050406030204" pitchFamily="18" charset="0"/>
                          </a:rPr>
                        </m:ctrlPr>
                      </m:fPr>
                      <m:num>
                        <m:sSub>
                          <m:sSubPr>
                            <m:ctrlPr>
                              <a:rPr lang="es-AR" sz="2800" b="0" i="1" smtClean="0">
                                <a:latin typeface="Cambria Math" panose="02040503050406030204" pitchFamily="18" charset="0"/>
                              </a:rPr>
                            </m:ctrlPr>
                          </m:sSubPr>
                          <m:e>
                            <m:r>
                              <a:rPr lang="es-AR" sz="2800" b="0" i="1" smtClean="0">
                                <a:latin typeface="Cambria Math" panose="02040503050406030204" pitchFamily="18" charset="0"/>
                              </a:rPr>
                              <m:t>𝑚</m:t>
                            </m:r>
                          </m:e>
                          <m:sub>
                            <m:r>
                              <a:rPr lang="es-AR" sz="2800" b="0" i="1" smtClean="0">
                                <a:latin typeface="Cambria Math" panose="02040503050406030204" pitchFamily="18" charset="0"/>
                              </a:rPr>
                              <m:t>1</m:t>
                            </m:r>
                          </m:sub>
                        </m:sSub>
                      </m:num>
                      <m:den>
                        <m:sSup>
                          <m:sSupPr>
                            <m:ctrlPr>
                              <a:rPr lang="es-AR" sz="2800" i="1" smtClean="0">
                                <a:latin typeface="Cambria Math" panose="02040503050406030204" pitchFamily="18" charset="0"/>
                              </a:rPr>
                            </m:ctrlPr>
                          </m:sSupPr>
                          <m:e>
                            <m:r>
                              <a:rPr lang="es-AR" sz="2800" b="0" i="1" smtClean="0">
                                <a:latin typeface="Cambria Math" panose="02040503050406030204" pitchFamily="18" charset="0"/>
                              </a:rPr>
                              <m:t>𝑟</m:t>
                            </m:r>
                          </m:e>
                          <m:sup>
                            <m:r>
                              <a:rPr lang="es-AR" sz="2800" b="0" i="1" smtClean="0">
                                <a:latin typeface="Cambria Math" panose="02040503050406030204" pitchFamily="18" charset="0"/>
                              </a:rPr>
                              <m:t>2</m:t>
                            </m:r>
                          </m:sup>
                        </m:sSup>
                      </m:den>
                    </m:f>
                    <m:r>
                      <a:rPr lang="es-AR" sz="2800" b="0" i="1" smtClean="0">
                        <a:latin typeface="Cambria Math" panose="02040503050406030204" pitchFamily="18" charset="0"/>
                      </a:rPr>
                      <m:t> =</m:t>
                    </m:r>
                    <m:r>
                      <a:rPr lang="es-AR" sz="2800" b="0" i="1" smtClean="0">
                        <a:latin typeface="Cambria Math" panose="02040503050406030204" pitchFamily="18" charset="0"/>
                      </a:rPr>
                      <m:t>𝑔</m:t>
                    </m:r>
                    <m:r>
                      <a:rPr lang="es-AR" sz="2800" b="0" i="1" smtClean="0">
                        <a:latin typeface="Cambria Math" panose="02040503050406030204" pitchFamily="18" charset="0"/>
                        <a:ea typeface="Cambria Math" panose="02040503050406030204" pitchFamily="18" charset="0"/>
                      </a:rPr>
                      <m:t>≅</m:t>
                    </m:r>
                    <m:r>
                      <a:rPr lang="es-AR" sz="2800" b="0" i="1" smtClean="0">
                        <a:latin typeface="Cambria Math" panose="02040503050406030204" pitchFamily="18" charset="0"/>
                      </a:rPr>
                      <m:t>9,8</m:t>
                    </m:r>
                    <m:f>
                      <m:fPr>
                        <m:ctrlPr>
                          <a:rPr lang="es-AR" sz="2800" b="0" i="1" smtClean="0">
                            <a:latin typeface="Cambria Math" panose="02040503050406030204" pitchFamily="18" charset="0"/>
                          </a:rPr>
                        </m:ctrlPr>
                      </m:fPr>
                      <m:num>
                        <m:r>
                          <a:rPr lang="es-AR" sz="2800" b="0" i="1" smtClean="0">
                            <a:latin typeface="Cambria Math" panose="02040503050406030204" pitchFamily="18" charset="0"/>
                          </a:rPr>
                          <m:t>𝑚</m:t>
                        </m:r>
                      </m:num>
                      <m:den>
                        <m:sSup>
                          <m:sSupPr>
                            <m:ctrlPr>
                              <a:rPr lang="es-AR" sz="2800" b="0" i="1" smtClean="0">
                                <a:latin typeface="Cambria Math" panose="02040503050406030204" pitchFamily="18" charset="0"/>
                              </a:rPr>
                            </m:ctrlPr>
                          </m:sSupPr>
                          <m:e>
                            <m:r>
                              <a:rPr lang="es-AR" sz="2800" b="0" i="1" smtClean="0">
                                <a:latin typeface="Cambria Math" panose="02040503050406030204" pitchFamily="18" charset="0"/>
                              </a:rPr>
                              <m:t>𝑠</m:t>
                            </m:r>
                          </m:e>
                          <m:sup>
                            <m:r>
                              <a:rPr lang="es-AR" sz="2800" b="0" i="1" smtClean="0">
                                <a:latin typeface="Cambria Math" panose="02040503050406030204" pitchFamily="18" charset="0"/>
                              </a:rPr>
                              <m:t>2</m:t>
                            </m:r>
                          </m:sup>
                        </m:sSup>
                      </m:den>
                    </m:f>
                  </m:oMath>
                </a14:m>
                <a:endParaRPr lang="es-AR" sz="2800" dirty="0"/>
              </a:p>
            </p:txBody>
          </p:sp>
        </mc:Choice>
        <mc:Fallback xmlns="">
          <p:sp>
            <p:nvSpPr>
              <p:cNvPr id="8" name="CuadroTexto 7">
                <a:extLst>
                  <a:ext uri="{FF2B5EF4-FFF2-40B4-BE49-F238E27FC236}">
                    <a16:creationId xmlns:a16="http://schemas.microsoft.com/office/drawing/2014/main" id="{5C4520CE-7584-44BF-A156-FE748907C4C9}"/>
                  </a:ext>
                </a:extLst>
              </p:cNvPr>
              <p:cNvSpPr txBox="1">
                <a:spLocks noRot="1" noChangeAspect="1" noMove="1" noResize="1" noEditPoints="1" noAdjustHandles="1" noChangeArrowheads="1" noChangeShapeType="1" noTextEdit="1"/>
              </p:cNvSpPr>
              <p:nvPr/>
            </p:nvSpPr>
            <p:spPr>
              <a:xfrm>
                <a:off x="335360" y="5236335"/>
                <a:ext cx="7704856" cy="668837"/>
              </a:xfrm>
              <a:prstGeom prst="rect">
                <a:avLst/>
              </a:prstGeom>
              <a:blipFill>
                <a:blip r:embed="rId9"/>
                <a:stretch>
                  <a:fillRect l="-1582" t="-2727" b="-10000"/>
                </a:stretch>
              </a:blipFill>
            </p:spPr>
            <p:txBody>
              <a:bodyPr/>
              <a:lstStyle/>
              <a:p>
                <a:r>
                  <a:rPr lang="es-AR">
                    <a:noFill/>
                  </a:rPr>
                  <a:t> </a:t>
                </a:r>
              </a:p>
            </p:txBody>
          </p:sp>
        </mc:Fallback>
      </mc:AlternateContent>
      <p:sp>
        <p:nvSpPr>
          <p:cNvPr id="9" name="CuadroTexto 8">
            <a:extLst>
              <a:ext uri="{FF2B5EF4-FFF2-40B4-BE49-F238E27FC236}">
                <a16:creationId xmlns:a16="http://schemas.microsoft.com/office/drawing/2014/main" id="{6171571F-470A-4019-BC3A-225D20FBC0E7}"/>
              </a:ext>
            </a:extLst>
          </p:cNvPr>
          <p:cNvSpPr txBox="1"/>
          <p:nvPr/>
        </p:nvSpPr>
        <p:spPr>
          <a:xfrm>
            <a:off x="7248128" y="4970588"/>
            <a:ext cx="3456384" cy="830997"/>
          </a:xfrm>
          <a:prstGeom prst="rect">
            <a:avLst/>
          </a:prstGeom>
          <a:noFill/>
        </p:spPr>
        <p:txBody>
          <a:bodyPr wrap="square" rtlCol="0">
            <a:spAutoFit/>
          </a:bodyPr>
          <a:lstStyle/>
          <a:p>
            <a:r>
              <a:rPr lang="es-AR" sz="2400" b="1" i="1" dirty="0"/>
              <a:t>g</a:t>
            </a:r>
            <a:r>
              <a:rPr lang="es-AR" sz="2400" dirty="0"/>
              <a:t> es la aceleración de la gravedad </a:t>
            </a:r>
          </a:p>
        </p:txBody>
      </p:sp>
      <p:sp>
        <p:nvSpPr>
          <p:cNvPr id="10" name="Forma libre: forma 9">
            <a:extLst>
              <a:ext uri="{FF2B5EF4-FFF2-40B4-BE49-F238E27FC236}">
                <a16:creationId xmlns:a16="http://schemas.microsoft.com/office/drawing/2014/main" id="{F60C5B1C-9FEC-428F-9DA9-06B8D85CE029}"/>
              </a:ext>
            </a:extLst>
          </p:cNvPr>
          <p:cNvSpPr/>
          <p:nvPr/>
        </p:nvSpPr>
        <p:spPr>
          <a:xfrm>
            <a:off x="914400" y="2504049"/>
            <a:ext cx="2813538" cy="2855818"/>
          </a:xfrm>
          <a:custGeom>
            <a:avLst/>
            <a:gdLst>
              <a:gd name="connsiteX0" fmla="*/ 1786597 w 2813538"/>
              <a:gd name="connsiteY0" fmla="*/ 42203 h 2855818"/>
              <a:gd name="connsiteX1" fmla="*/ 1716258 w 2813538"/>
              <a:gd name="connsiteY1" fmla="*/ 56271 h 2855818"/>
              <a:gd name="connsiteX2" fmla="*/ 1688123 w 2813538"/>
              <a:gd name="connsiteY2" fmla="*/ 98474 h 2855818"/>
              <a:gd name="connsiteX3" fmla="*/ 1645920 w 2813538"/>
              <a:gd name="connsiteY3" fmla="*/ 140677 h 2855818"/>
              <a:gd name="connsiteX4" fmla="*/ 1631852 w 2813538"/>
              <a:gd name="connsiteY4" fmla="*/ 182880 h 2855818"/>
              <a:gd name="connsiteX5" fmla="*/ 1603717 w 2813538"/>
              <a:gd name="connsiteY5" fmla="*/ 309489 h 2855818"/>
              <a:gd name="connsiteX6" fmla="*/ 1589649 w 2813538"/>
              <a:gd name="connsiteY6" fmla="*/ 422031 h 2855818"/>
              <a:gd name="connsiteX7" fmla="*/ 1603717 w 2813538"/>
              <a:gd name="connsiteY7" fmla="*/ 914400 h 2855818"/>
              <a:gd name="connsiteX8" fmla="*/ 1631852 w 2813538"/>
              <a:gd name="connsiteY8" fmla="*/ 1012874 h 2855818"/>
              <a:gd name="connsiteX9" fmla="*/ 1674055 w 2813538"/>
              <a:gd name="connsiteY9" fmla="*/ 1041009 h 2855818"/>
              <a:gd name="connsiteX10" fmla="*/ 1744394 w 2813538"/>
              <a:gd name="connsiteY10" fmla="*/ 1097280 h 2855818"/>
              <a:gd name="connsiteX11" fmla="*/ 1856935 w 2813538"/>
              <a:gd name="connsiteY11" fmla="*/ 1139483 h 2855818"/>
              <a:gd name="connsiteX12" fmla="*/ 1899138 w 2813538"/>
              <a:gd name="connsiteY12" fmla="*/ 1153551 h 2855818"/>
              <a:gd name="connsiteX13" fmla="*/ 2011680 w 2813538"/>
              <a:gd name="connsiteY13" fmla="*/ 1167619 h 2855818"/>
              <a:gd name="connsiteX14" fmla="*/ 2194560 w 2813538"/>
              <a:gd name="connsiteY14" fmla="*/ 1153551 h 2855818"/>
              <a:gd name="connsiteX15" fmla="*/ 2236763 w 2813538"/>
              <a:gd name="connsiteY15" fmla="*/ 1125416 h 2855818"/>
              <a:gd name="connsiteX16" fmla="*/ 2293034 w 2813538"/>
              <a:gd name="connsiteY16" fmla="*/ 1069145 h 2855818"/>
              <a:gd name="connsiteX17" fmla="*/ 2307102 w 2813538"/>
              <a:gd name="connsiteY17" fmla="*/ 1026942 h 2855818"/>
              <a:gd name="connsiteX18" fmla="*/ 2391508 w 2813538"/>
              <a:gd name="connsiteY18" fmla="*/ 928468 h 2855818"/>
              <a:gd name="connsiteX19" fmla="*/ 2433711 w 2813538"/>
              <a:gd name="connsiteY19" fmla="*/ 900333 h 2855818"/>
              <a:gd name="connsiteX20" fmla="*/ 2461846 w 2813538"/>
              <a:gd name="connsiteY20" fmla="*/ 815926 h 2855818"/>
              <a:gd name="connsiteX21" fmla="*/ 2475914 w 2813538"/>
              <a:gd name="connsiteY21" fmla="*/ 773723 h 2855818"/>
              <a:gd name="connsiteX22" fmla="*/ 2433711 w 2813538"/>
              <a:gd name="connsiteY22" fmla="*/ 548640 h 2855818"/>
              <a:gd name="connsiteX23" fmla="*/ 2405575 w 2813538"/>
              <a:gd name="connsiteY23" fmla="*/ 520505 h 2855818"/>
              <a:gd name="connsiteX24" fmla="*/ 2321169 w 2813538"/>
              <a:gd name="connsiteY24" fmla="*/ 267286 h 2855818"/>
              <a:gd name="connsiteX25" fmla="*/ 2293034 w 2813538"/>
              <a:gd name="connsiteY25" fmla="*/ 182880 h 2855818"/>
              <a:gd name="connsiteX26" fmla="*/ 2264898 w 2813538"/>
              <a:gd name="connsiteY26" fmla="*/ 154745 h 2855818"/>
              <a:gd name="connsiteX27" fmla="*/ 2208628 w 2813538"/>
              <a:gd name="connsiteY27" fmla="*/ 70339 h 2855818"/>
              <a:gd name="connsiteX28" fmla="*/ 2138289 w 2813538"/>
              <a:gd name="connsiteY28" fmla="*/ 0 h 2855818"/>
              <a:gd name="connsiteX29" fmla="*/ 2025748 w 2813538"/>
              <a:gd name="connsiteY29" fmla="*/ 14068 h 2855818"/>
              <a:gd name="connsiteX30" fmla="*/ 1997612 w 2813538"/>
              <a:gd name="connsiteY30" fmla="*/ 42203 h 2855818"/>
              <a:gd name="connsiteX31" fmla="*/ 1955409 w 2813538"/>
              <a:gd name="connsiteY31" fmla="*/ 56271 h 2855818"/>
              <a:gd name="connsiteX32" fmla="*/ 1899138 w 2813538"/>
              <a:gd name="connsiteY32" fmla="*/ 84406 h 2855818"/>
              <a:gd name="connsiteX33" fmla="*/ 1856935 w 2813538"/>
              <a:gd name="connsiteY33" fmla="*/ 98474 h 2855818"/>
              <a:gd name="connsiteX34" fmla="*/ 1744394 w 2813538"/>
              <a:gd name="connsiteY34" fmla="*/ 196948 h 2855818"/>
              <a:gd name="connsiteX35" fmla="*/ 1674055 w 2813538"/>
              <a:gd name="connsiteY35" fmla="*/ 253219 h 2855818"/>
              <a:gd name="connsiteX36" fmla="*/ 1645920 w 2813538"/>
              <a:gd name="connsiteY36" fmla="*/ 295422 h 2855818"/>
              <a:gd name="connsiteX37" fmla="*/ 1631852 w 2813538"/>
              <a:gd name="connsiteY37" fmla="*/ 393896 h 2855818"/>
              <a:gd name="connsiteX38" fmla="*/ 1603717 w 2813538"/>
              <a:gd name="connsiteY38" fmla="*/ 478302 h 2855818"/>
              <a:gd name="connsiteX39" fmla="*/ 1603717 w 2813538"/>
              <a:gd name="connsiteY39" fmla="*/ 872197 h 2855818"/>
              <a:gd name="connsiteX40" fmla="*/ 1631852 w 2813538"/>
              <a:gd name="connsiteY40" fmla="*/ 914400 h 2855818"/>
              <a:gd name="connsiteX41" fmla="*/ 1631852 w 2813538"/>
              <a:gd name="connsiteY41" fmla="*/ 1153551 h 2855818"/>
              <a:gd name="connsiteX42" fmla="*/ 1505243 w 2813538"/>
              <a:gd name="connsiteY42" fmla="*/ 1167619 h 2855818"/>
              <a:gd name="connsiteX43" fmla="*/ 1294228 w 2813538"/>
              <a:gd name="connsiteY43" fmla="*/ 1195754 h 2855818"/>
              <a:gd name="connsiteX44" fmla="*/ 998806 w 2813538"/>
              <a:gd name="connsiteY44" fmla="*/ 1209822 h 2855818"/>
              <a:gd name="connsiteX45" fmla="*/ 928468 w 2813538"/>
              <a:gd name="connsiteY45" fmla="*/ 1223889 h 2855818"/>
              <a:gd name="connsiteX46" fmla="*/ 844062 w 2813538"/>
              <a:gd name="connsiteY46" fmla="*/ 1252025 h 2855818"/>
              <a:gd name="connsiteX47" fmla="*/ 801858 w 2813538"/>
              <a:gd name="connsiteY47" fmla="*/ 1266093 h 2855818"/>
              <a:gd name="connsiteX48" fmla="*/ 731520 w 2813538"/>
              <a:gd name="connsiteY48" fmla="*/ 1280160 h 2855818"/>
              <a:gd name="connsiteX49" fmla="*/ 562708 w 2813538"/>
              <a:gd name="connsiteY49" fmla="*/ 1336431 h 2855818"/>
              <a:gd name="connsiteX50" fmla="*/ 520505 w 2813538"/>
              <a:gd name="connsiteY50" fmla="*/ 1364566 h 2855818"/>
              <a:gd name="connsiteX51" fmla="*/ 407963 w 2813538"/>
              <a:gd name="connsiteY51" fmla="*/ 1406769 h 2855818"/>
              <a:gd name="connsiteX52" fmla="*/ 323557 w 2813538"/>
              <a:gd name="connsiteY52" fmla="*/ 1477108 h 2855818"/>
              <a:gd name="connsiteX53" fmla="*/ 211015 w 2813538"/>
              <a:gd name="connsiteY53" fmla="*/ 1575582 h 2855818"/>
              <a:gd name="connsiteX54" fmla="*/ 126609 w 2813538"/>
              <a:gd name="connsiteY54" fmla="*/ 1688123 h 2855818"/>
              <a:gd name="connsiteX55" fmla="*/ 98474 w 2813538"/>
              <a:gd name="connsiteY55" fmla="*/ 1786597 h 2855818"/>
              <a:gd name="connsiteX56" fmla="*/ 70338 w 2813538"/>
              <a:gd name="connsiteY56" fmla="*/ 1842868 h 2855818"/>
              <a:gd name="connsiteX57" fmla="*/ 42203 w 2813538"/>
              <a:gd name="connsiteY57" fmla="*/ 1927274 h 2855818"/>
              <a:gd name="connsiteX58" fmla="*/ 0 w 2813538"/>
              <a:gd name="connsiteY58" fmla="*/ 2039816 h 2855818"/>
              <a:gd name="connsiteX59" fmla="*/ 14068 w 2813538"/>
              <a:gd name="connsiteY59" fmla="*/ 2405576 h 2855818"/>
              <a:gd name="connsiteX60" fmla="*/ 42203 w 2813538"/>
              <a:gd name="connsiteY60" fmla="*/ 2504049 h 2855818"/>
              <a:gd name="connsiteX61" fmla="*/ 70338 w 2813538"/>
              <a:gd name="connsiteY61" fmla="*/ 2532185 h 2855818"/>
              <a:gd name="connsiteX62" fmla="*/ 84406 w 2813538"/>
              <a:gd name="connsiteY62" fmla="*/ 2574388 h 2855818"/>
              <a:gd name="connsiteX63" fmla="*/ 182880 w 2813538"/>
              <a:gd name="connsiteY63" fmla="*/ 2644726 h 2855818"/>
              <a:gd name="connsiteX64" fmla="*/ 211015 w 2813538"/>
              <a:gd name="connsiteY64" fmla="*/ 2672862 h 2855818"/>
              <a:gd name="connsiteX65" fmla="*/ 295422 w 2813538"/>
              <a:gd name="connsiteY65" fmla="*/ 2700997 h 2855818"/>
              <a:gd name="connsiteX66" fmla="*/ 436098 w 2813538"/>
              <a:gd name="connsiteY66" fmla="*/ 2686929 h 2855818"/>
              <a:gd name="connsiteX67" fmla="*/ 562708 w 2813538"/>
              <a:gd name="connsiteY67" fmla="*/ 2630659 h 2855818"/>
              <a:gd name="connsiteX68" fmla="*/ 618978 w 2813538"/>
              <a:gd name="connsiteY68" fmla="*/ 2616591 h 2855818"/>
              <a:gd name="connsiteX69" fmla="*/ 2067951 w 2813538"/>
              <a:gd name="connsiteY69" fmla="*/ 2630659 h 2855818"/>
              <a:gd name="connsiteX70" fmla="*/ 2110154 w 2813538"/>
              <a:gd name="connsiteY70" fmla="*/ 2644726 h 2855818"/>
              <a:gd name="connsiteX71" fmla="*/ 2166425 w 2813538"/>
              <a:gd name="connsiteY71" fmla="*/ 2658794 h 2855818"/>
              <a:gd name="connsiteX72" fmla="*/ 2208628 w 2813538"/>
              <a:gd name="connsiteY72" fmla="*/ 2672862 h 2855818"/>
              <a:gd name="connsiteX73" fmla="*/ 2293034 w 2813538"/>
              <a:gd name="connsiteY73" fmla="*/ 2686929 h 2855818"/>
              <a:gd name="connsiteX74" fmla="*/ 2335237 w 2813538"/>
              <a:gd name="connsiteY74" fmla="*/ 2700997 h 2855818"/>
              <a:gd name="connsiteX75" fmla="*/ 2391508 w 2813538"/>
              <a:gd name="connsiteY75" fmla="*/ 2715065 h 2855818"/>
              <a:gd name="connsiteX76" fmla="*/ 2475914 w 2813538"/>
              <a:gd name="connsiteY76" fmla="*/ 2757268 h 2855818"/>
              <a:gd name="connsiteX77" fmla="*/ 2588455 w 2813538"/>
              <a:gd name="connsiteY77" fmla="*/ 2785403 h 2855818"/>
              <a:gd name="connsiteX78" fmla="*/ 2700997 w 2813538"/>
              <a:gd name="connsiteY78" fmla="*/ 2827606 h 2855818"/>
              <a:gd name="connsiteX79" fmla="*/ 2813538 w 2813538"/>
              <a:gd name="connsiteY79" fmla="*/ 2855742 h 2855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813538" h="2855818">
                <a:moveTo>
                  <a:pt x="1786597" y="42203"/>
                </a:moveTo>
                <a:cubicBezTo>
                  <a:pt x="1763151" y="46892"/>
                  <a:pt x="1737018" y="44408"/>
                  <a:pt x="1716258" y="56271"/>
                </a:cubicBezTo>
                <a:cubicBezTo>
                  <a:pt x="1701578" y="64659"/>
                  <a:pt x="1698947" y="85486"/>
                  <a:pt x="1688123" y="98474"/>
                </a:cubicBezTo>
                <a:cubicBezTo>
                  <a:pt x="1675387" y="113758"/>
                  <a:pt x="1659988" y="126609"/>
                  <a:pt x="1645920" y="140677"/>
                </a:cubicBezTo>
                <a:cubicBezTo>
                  <a:pt x="1641231" y="154745"/>
                  <a:pt x="1635926" y="168622"/>
                  <a:pt x="1631852" y="182880"/>
                </a:cubicBezTo>
                <a:cubicBezTo>
                  <a:pt x="1622520" y="215543"/>
                  <a:pt x="1608550" y="278074"/>
                  <a:pt x="1603717" y="309489"/>
                </a:cubicBezTo>
                <a:cubicBezTo>
                  <a:pt x="1597968" y="346855"/>
                  <a:pt x="1594338" y="384517"/>
                  <a:pt x="1589649" y="422031"/>
                </a:cubicBezTo>
                <a:cubicBezTo>
                  <a:pt x="1594338" y="586154"/>
                  <a:pt x="1595308" y="750426"/>
                  <a:pt x="1603717" y="914400"/>
                </a:cubicBezTo>
                <a:cubicBezTo>
                  <a:pt x="1603855" y="917098"/>
                  <a:pt x="1625113" y="1004450"/>
                  <a:pt x="1631852" y="1012874"/>
                </a:cubicBezTo>
                <a:cubicBezTo>
                  <a:pt x="1642414" y="1026076"/>
                  <a:pt x="1660853" y="1030447"/>
                  <a:pt x="1674055" y="1041009"/>
                </a:cubicBezTo>
                <a:cubicBezTo>
                  <a:pt x="1731826" y="1087226"/>
                  <a:pt x="1668618" y="1053979"/>
                  <a:pt x="1744394" y="1097280"/>
                </a:cubicBezTo>
                <a:cubicBezTo>
                  <a:pt x="1809959" y="1134746"/>
                  <a:pt x="1787695" y="1119700"/>
                  <a:pt x="1856935" y="1139483"/>
                </a:cubicBezTo>
                <a:cubicBezTo>
                  <a:pt x="1871193" y="1143557"/>
                  <a:pt x="1884549" y="1150898"/>
                  <a:pt x="1899138" y="1153551"/>
                </a:cubicBezTo>
                <a:cubicBezTo>
                  <a:pt x="1936334" y="1160314"/>
                  <a:pt x="1974166" y="1162930"/>
                  <a:pt x="2011680" y="1167619"/>
                </a:cubicBezTo>
                <a:cubicBezTo>
                  <a:pt x="2072640" y="1162930"/>
                  <a:pt x="2134467" y="1164818"/>
                  <a:pt x="2194560" y="1153551"/>
                </a:cubicBezTo>
                <a:cubicBezTo>
                  <a:pt x="2211178" y="1150435"/>
                  <a:pt x="2223926" y="1136419"/>
                  <a:pt x="2236763" y="1125416"/>
                </a:cubicBezTo>
                <a:cubicBezTo>
                  <a:pt x="2256903" y="1108153"/>
                  <a:pt x="2293034" y="1069145"/>
                  <a:pt x="2293034" y="1069145"/>
                </a:cubicBezTo>
                <a:cubicBezTo>
                  <a:pt x="2297723" y="1055077"/>
                  <a:pt x="2300470" y="1040205"/>
                  <a:pt x="2307102" y="1026942"/>
                </a:cubicBezTo>
                <a:cubicBezTo>
                  <a:pt x="2323012" y="995122"/>
                  <a:pt x="2365548" y="945774"/>
                  <a:pt x="2391508" y="928468"/>
                </a:cubicBezTo>
                <a:lnTo>
                  <a:pt x="2433711" y="900333"/>
                </a:lnTo>
                <a:lnTo>
                  <a:pt x="2461846" y="815926"/>
                </a:lnTo>
                <a:lnTo>
                  <a:pt x="2475914" y="773723"/>
                </a:lnTo>
                <a:cubicBezTo>
                  <a:pt x="2474093" y="755514"/>
                  <a:pt x="2467184" y="582112"/>
                  <a:pt x="2433711" y="548640"/>
                </a:cubicBezTo>
                <a:lnTo>
                  <a:pt x="2405575" y="520505"/>
                </a:lnTo>
                <a:lnTo>
                  <a:pt x="2321169" y="267286"/>
                </a:lnTo>
                <a:lnTo>
                  <a:pt x="2293034" y="182880"/>
                </a:lnTo>
                <a:cubicBezTo>
                  <a:pt x="2283655" y="173502"/>
                  <a:pt x="2272856" y="165356"/>
                  <a:pt x="2264898" y="154745"/>
                </a:cubicBezTo>
                <a:cubicBezTo>
                  <a:pt x="2244609" y="127694"/>
                  <a:pt x="2232538" y="94249"/>
                  <a:pt x="2208628" y="70339"/>
                </a:cubicBezTo>
                <a:lnTo>
                  <a:pt x="2138289" y="0"/>
                </a:lnTo>
                <a:cubicBezTo>
                  <a:pt x="2100775" y="4689"/>
                  <a:pt x="2061959" y="3205"/>
                  <a:pt x="2025748" y="14068"/>
                </a:cubicBezTo>
                <a:cubicBezTo>
                  <a:pt x="2013044" y="17879"/>
                  <a:pt x="2008985" y="35379"/>
                  <a:pt x="1997612" y="42203"/>
                </a:cubicBezTo>
                <a:cubicBezTo>
                  <a:pt x="1984896" y="49832"/>
                  <a:pt x="1969039" y="50430"/>
                  <a:pt x="1955409" y="56271"/>
                </a:cubicBezTo>
                <a:cubicBezTo>
                  <a:pt x="1936134" y="64532"/>
                  <a:pt x="1918413" y="76145"/>
                  <a:pt x="1899138" y="84406"/>
                </a:cubicBezTo>
                <a:cubicBezTo>
                  <a:pt x="1885508" y="90247"/>
                  <a:pt x="1870198" y="91842"/>
                  <a:pt x="1856935" y="98474"/>
                </a:cubicBezTo>
                <a:cubicBezTo>
                  <a:pt x="1773003" y="140440"/>
                  <a:pt x="1854418" y="123600"/>
                  <a:pt x="1744394" y="196948"/>
                </a:cubicBezTo>
                <a:cubicBezTo>
                  <a:pt x="1713057" y="217839"/>
                  <a:pt x="1696964" y="224582"/>
                  <a:pt x="1674055" y="253219"/>
                </a:cubicBezTo>
                <a:cubicBezTo>
                  <a:pt x="1663493" y="266421"/>
                  <a:pt x="1655298" y="281354"/>
                  <a:pt x="1645920" y="295422"/>
                </a:cubicBezTo>
                <a:cubicBezTo>
                  <a:pt x="1641231" y="328247"/>
                  <a:pt x="1639308" y="361587"/>
                  <a:pt x="1631852" y="393896"/>
                </a:cubicBezTo>
                <a:cubicBezTo>
                  <a:pt x="1625183" y="422794"/>
                  <a:pt x="1603717" y="478302"/>
                  <a:pt x="1603717" y="478302"/>
                </a:cubicBezTo>
                <a:cubicBezTo>
                  <a:pt x="1580267" y="642449"/>
                  <a:pt x="1574513" y="638565"/>
                  <a:pt x="1603717" y="872197"/>
                </a:cubicBezTo>
                <a:cubicBezTo>
                  <a:pt x="1605814" y="888974"/>
                  <a:pt x="1622474" y="900332"/>
                  <a:pt x="1631852" y="914400"/>
                </a:cubicBezTo>
                <a:cubicBezTo>
                  <a:pt x="1650185" y="987731"/>
                  <a:pt x="1680808" y="1085012"/>
                  <a:pt x="1631852" y="1153551"/>
                </a:cubicBezTo>
                <a:cubicBezTo>
                  <a:pt x="1607171" y="1188104"/>
                  <a:pt x="1547333" y="1162007"/>
                  <a:pt x="1505243" y="1167619"/>
                </a:cubicBezTo>
                <a:cubicBezTo>
                  <a:pt x="1385214" y="1183623"/>
                  <a:pt x="1439864" y="1186045"/>
                  <a:pt x="1294228" y="1195754"/>
                </a:cubicBezTo>
                <a:cubicBezTo>
                  <a:pt x="1195861" y="1202312"/>
                  <a:pt x="1097280" y="1205133"/>
                  <a:pt x="998806" y="1209822"/>
                </a:cubicBezTo>
                <a:cubicBezTo>
                  <a:pt x="975360" y="1214511"/>
                  <a:pt x="951536" y="1217598"/>
                  <a:pt x="928468" y="1223889"/>
                </a:cubicBezTo>
                <a:cubicBezTo>
                  <a:pt x="899856" y="1231692"/>
                  <a:pt x="872197" y="1242646"/>
                  <a:pt x="844062" y="1252025"/>
                </a:cubicBezTo>
                <a:cubicBezTo>
                  <a:pt x="829994" y="1256714"/>
                  <a:pt x="816399" y="1263185"/>
                  <a:pt x="801858" y="1266093"/>
                </a:cubicBezTo>
                <a:cubicBezTo>
                  <a:pt x="778412" y="1270782"/>
                  <a:pt x="754459" y="1273413"/>
                  <a:pt x="731520" y="1280160"/>
                </a:cubicBezTo>
                <a:cubicBezTo>
                  <a:pt x="674616" y="1296897"/>
                  <a:pt x="612061" y="1303529"/>
                  <a:pt x="562708" y="1336431"/>
                </a:cubicBezTo>
                <a:cubicBezTo>
                  <a:pt x="548640" y="1345809"/>
                  <a:pt x="535627" y="1357005"/>
                  <a:pt x="520505" y="1364566"/>
                </a:cubicBezTo>
                <a:cubicBezTo>
                  <a:pt x="486855" y="1381391"/>
                  <a:pt x="444494" y="1394593"/>
                  <a:pt x="407963" y="1406769"/>
                </a:cubicBezTo>
                <a:cubicBezTo>
                  <a:pt x="303174" y="1476630"/>
                  <a:pt x="431881" y="1386838"/>
                  <a:pt x="323557" y="1477108"/>
                </a:cubicBezTo>
                <a:cubicBezTo>
                  <a:pt x="267788" y="1523582"/>
                  <a:pt x="265807" y="1493393"/>
                  <a:pt x="211015" y="1575582"/>
                </a:cubicBezTo>
                <a:cubicBezTo>
                  <a:pt x="147388" y="1671024"/>
                  <a:pt x="178656" y="1636078"/>
                  <a:pt x="126609" y="1688123"/>
                </a:cubicBezTo>
                <a:cubicBezTo>
                  <a:pt x="119469" y="1716683"/>
                  <a:pt x="110585" y="1758339"/>
                  <a:pt x="98474" y="1786597"/>
                </a:cubicBezTo>
                <a:cubicBezTo>
                  <a:pt x="90213" y="1805872"/>
                  <a:pt x="78126" y="1823397"/>
                  <a:pt x="70338" y="1842868"/>
                </a:cubicBezTo>
                <a:cubicBezTo>
                  <a:pt x="59324" y="1870404"/>
                  <a:pt x="55466" y="1900748"/>
                  <a:pt x="42203" y="1927274"/>
                </a:cubicBezTo>
                <a:cubicBezTo>
                  <a:pt x="5422" y="2000838"/>
                  <a:pt x="19154" y="1963200"/>
                  <a:pt x="0" y="2039816"/>
                </a:cubicBezTo>
                <a:cubicBezTo>
                  <a:pt x="4689" y="2161736"/>
                  <a:pt x="5952" y="2283836"/>
                  <a:pt x="14068" y="2405576"/>
                </a:cubicBezTo>
                <a:cubicBezTo>
                  <a:pt x="14528" y="2412477"/>
                  <a:pt x="35216" y="2492403"/>
                  <a:pt x="42203" y="2504049"/>
                </a:cubicBezTo>
                <a:cubicBezTo>
                  <a:pt x="49027" y="2515422"/>
                  <a:pt x="60960" y="2522806"/>
                  <a:pt x="70338" y="2532185"/>
                </a:cubicBezTo>
                <a:cubicBezTo>
                  <a:pt x="75027" y="2546253"/>
                  <a:pt x="75787" y="2562321"/>
                  <a:pt x="84406" y="2574388"/>
                </a:cubicBezTo>
                <a:cubicBezTo>
                  <a:pt x="126129" y="2632800"/>
                  <a:pt x="129505" y="2626935"/>
                  <a:pt x="182880" y="2644726"/>
                </a:cubicBezTo>
                <a:cubicBezTo>
                  <a:pt x="192258" y="2654105"/>
                  <a:pt x="199152" y="2666931"/>
                  <a:pt x="211015" y="2672862"/>
                </a:cubicBezTo>
                <a:cubicBezTo>
                  <a:pt x="237541" y="2686125"/>
                  <a:pt x="295422" y="2700997"/>
                  <a:pt x="295422" y="2700997"/>
                </a:cubicBezTo>
                <a:cubicBezTo>
                  <a:pt x="342314" y="2696308"/>
                  <a:pt x="389779" y="2695614"/>
                  <a:pt x="436098" y="2686929"/>
                </a:cubicBezTo>
                <a:cubicBezTo>
                  <a:pt x="591646" y="2657764"/>
                  <a:pt x="464416" y="2672784"/>
                  <a:pt x="562708" y="2630659"/>
                </a:cubicBezTo>
                <a:cubicBezTo>
                  <a:pt x="580479" y="2623043"/>
                  <a:pt x="600221" y="2621280"/>
                  <a:pt x="618978" y="2616591"/>
                </a:cubicBezTo>
                <a:lnTo>
                  <a:pt x="2067951" y="2630659"/>
                </a:lnTo>
                <a:cubicBezTo>
                  <a:pt x="2082777" y="2630939"/>
                  <a:pt x="2095896" y="2640652"/>
                  <a:pt x="2110154" y="2644726"/>
                </a:cubicBezTo>
                <a:cubicBezTo>
                  <a:pt x="2128744" y="2650037"/>
                  <a:pt x="2147835" y="2653482"/>
                  <a:pt x="2166425" y="2658794"/>
                </a:cubicBezTo>
                <a:cubicBezTo>
                  <a:pt x="2180683" y="2662868"/>
                  <a:pt x="2194152" y="2669645"/>
                  <a:pt x="2208628" y="2672862"/>
                </a:cubicBezTo>
                <a:cubicBezTo>
                  <a:pt x="2236472" y="2679050"/>
                  <a:pt x="2264899" y="2682240"/>
                  <a:pt x="2293034" y="2686929"/>
                </a:cubicBezTo>
                <a:cubicBezTo>
                  <a:pt x="2307102" y="2691618"/>
                  <a:pt x="2320979" y="2696923"/>
                  <a:pt x="2335237" y="2700997"/>
                </a:cubicBezTo>
                <a:cubicBezTo>
                  <a:pt x="2353827" y="2706309"/>
                  <a:pt x="2373737" y="2707449"/>
                  <a:pt x="2391508" y="2715065"/>
                </a:cubicBezTo>
                <a:cubicBezTo>
                  <a:pt x="2503547" y="2763081"/>
                  <a:pt x="2367242" y="2727630"/>
                  <a:pt x="2475914" y="2757268"/>
                </a:cubicBezTo>
                <a:cubicBezTo>
                  <a:pt x="2513220" y="2767442"/>
                  <a:pt x="2588455" y="2785403"/>
                  <a:pt x="2588455" y="2785403"/>
                </a:cubicBezTo>
                <a:cubicBezTo>
                  <a:pt x="2661900" y="2834368"/>
                  <a:pt x="2598031" y="2799524"/>
                  <a:pt x="2700997" y="2827606"/>
                </a:cubicBezTo>
                <a:cubicBezTo>
                  <a:pt x="2815037" y="2858708"/>
                  <a:pt x="2749188" y="2855742"/>
                  <a:pt x="2813538" y="2855742"/>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custDataLst>
      <p:tags r:id="rId3"/>
    </p:custData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30|18.5|1.5"/>
</p:tagLst>
</file>

<file path=ppt/tags/tag10.xml><?xml version="1.0" encoding="utf-8"?>
<p:tagLst xmlns:a="http://schemas.openxmlformats.org/drawingml/2006/main" xmlns:r="http://schemas.openxmlformats.org/officeDocument/2006/relationships" xmlns:p="http://schemas.openxmlformats.org/presentationml/2006/main">
  <p:tag name="TIMING" val="|34.7|22|30.1|22|20.4"/>
</p:tagLst>
</file>

<file path=ppt/tags/tag11.xml><?xml version="1.0" encoding="utf-8"?>
<p:tagLst xmlns:a="http://schemas.openxmlformats.org/drawingml/2006/main" xmlns:r="http://schemas.openxmlformats.org/officeDocument/2006/relationships" xmlns:p="http://schemas.openxmlformats.org/presentationml/2006/main">
  <p:tag name="TIMING" val="|34.7|22|30.1|22|20.4"/>
</p:tagLst>
</file>

<file path=ppt/tags/tag12.xml><?xml version="1.0" encoding="utf-8"?>
<p:tagLst xmlns:a="http://schemas.openxmlformats.org/drawingml/2006/main" xmlns:r="http://schemas.openxmlformats.org/officeDocument/2006/relationships" xmlns:p="http://schemas.openxmlformats.org/presentationml/2006/main">
  <p:tag name="TIMING" val="|34.7|22|30.1|22|20.4"/>
</p:tagLst>
</file>

<file path=ppt/tags/tag13.xml><?xml version="1.0" encoding="utf-8"?>
<p:tagLst xmlns:a="http://schemas.openxmlformats.org/drawingml/2006/main" xmlns:r="http://schemas.openxmlformats.org/officeDocument/2006/relationships" xmlns:p="http://schemas.openxmlformats.org/presentationml/2006/main">
  <p:tag name="TIMING" val="|34.7|22|30.1|22|20.4"/>
</p:tagLst>
</file>

<file path=ppt/tags/tag14.xml><?xml version="1.0" encoding="utf-8"?>
<p:tagLst xmlns:a="http://schemas.openxmlformats.org/drawingml/2006/main" xmlns:r="http://schemas.openxmlformats.org/officeDocument/2006/relationships" xmlns:p="http://schemas.openxmlformats.org/presentationml/2006/main">
  <p:tag name="TIMING" val="|34.7|22|30.1|22|20.4"/>
</p:tagLst>
</file>

<file path=ppt/tags/tag15.xml><?xml version="1.0" encoding="utf-8"?>
<p:tagLst xmlns:a="http://schemas.openxmlformats.org/drawingml/2006/main" xmlns:r="http://schemas.openxmlformats.org/officeDocument/2006/relationships" xmlns:p="http://schemas.openxmlformats.org/presentationml/2006/main">
  <p:tag name="TIMING" val="|34.7|22|30.1|22|20.4"/>
</p:tagLst>
</file>

<file path=ppt/tags/tag16.xml><?xml version="1.0" encoding="utf-8"?>
<p:tagLst xmlns:a="http://schemas.openxmlformats.org/drawingml/2006/main" xmlns:r="http://schemas.openxmlformats.org/officeDocument/2006/relationships" xmlns:p="http://schemas.openxmlformats.org/presentationml/2006/main">
  <p:tag name="TIMING" val="|47.3|8.2"/>
</p:tagLst>
</file>

<file path=ppt/tags/tag17.xml><?xml version="1.0" encoding="utf-8"?>
<p:tagLst xmlns:a="http://schemas.openxmlformats.org/drawingml/2006/main" xmlns:r="http://schemas.openxmlformats.org/officeDocument/2006/relationships" xmlns:p="http://schemas.openxmlformats.org/presentationml/2006/main">
  <p:tag name="TIMING" val="|32.1|23.5|2.5|0.8|5.6|63.9|5.3|10.1|4.6|10.2"/>
</p:tagLst>
</file>

<file path=ppt/tags/tag18.xml><?xml version="1.0" encoding="utf-8"?>
<p:tagLst xmlns:a="http://schemas.openxmlformats.org/drawingml/2006/main" xmlns:r="http://schemas.openxmlformats.org/officeDocument/2006/relationships" xmlns:p="http://schemas.openxmlformats.org/presentationml/2006/main">
  <p:tag name="TIMING" val="|28.3|26.8"/>
</p:tagLst>
</file>

<file path=ppt/tags/tag19.xml><?xml version="1.0" encoding="utf-8"?>
<p:tagLst xmlns:a="http://schemas.openxmlformats.org/drawingml/2006/main" xmlns:r="http://schemas.openxmlformats.org/officeDocument/2006/relationships" xmlns:p="http://schemas.openxmlformats.org/presentationml/2006/main">
  <p:tag name="TIMING" val="|82.4|4.1|90"/>
</p:tagLst>
</file>

<file path=ppt/tags/tag2.xml><?xml version="1.0" encoding="utf-8"?>
<p:tagLst xmlns:a="http://schemas.openxmlformats.org/drawingml/2006/main" xmlns:r="http://schemas.openxmlformats.org/officeDocument/2006/relationships" xmlns:p="http://schemas.openxmlformats.org/presentationml/2006/main">
  <p:tag name="TIMING" val="|42.8|0.6|8.2|1.6|7.4|0.9"/>
</p:tagLst>
</file>

<file path=ppt/tags/tag20.xml><?xml version="1.0" encoding="utf-8"?>
<p:tagLst xmlns:a="http://schemas.openxmlformats.org/drawingml/2006/main" xmlns:r="http://schemas.openxmlformats.org/officeDocument/2006/relationships" xmlns:p="http://schemas.openxmlformats.org/presentationml/2006/main">
  <p:tag name="TIMING" val="|21.1|43.8|41.8|27.7"/>
</p:tagLst>
</file>

<file path=ppt/tags/tag21.xml><?xml version="1.0" encoding="utf-8"?>
<p:tagLst xmlns:a="http://schemas.openxmlformats.org/drawingml/2006/main" xmlns:r="http://schemas.openxmlformats.org/officeDocument/2006/relationships" xmlns:p="http://schemas.openxmlformats.org/presentationml/2006/main">
  <p:tag name="TIMING" val="|13.9|7.8|1.1|14.1|20.3|2.7"/>
</p:tagLst>
</file>

<file path=ppt/tags/tag22.xml><?xml version="1.0" encoding="utf-8"?>
<p:tagLst xmlns:a="http://schemas.openxmlformats.org/drawingml/2006/main" xmlns:r="http://schemas.openxmlformats.org/officeDocument/2006/relationships" xmlns:p="http://schemas.openxmlformats.org/presentationml/2006/main">
  <p:tag name="TIMING" val="|11.3|17"/>
</p:tagLst>
</file>

<file path=ppt/tags/tag23.xml><?xml version="1.0" encoding="utf-8"?>
<p:tagLst xmlns:a="http://schemas.openxmlformats.org/drawingml/2006/main" xmlns:r="http://schemas.openxmlformats.org/officeDocument/2006/relationships" xmlns:p="http://schemas.openxmlformats.org/presentationml/2006/main">
  <p:tag name="TIMING" val="|8|16.9|2.9|1.6|5.9|5.8|18.9|8.9|1.1"/>
</p:tagLst>
</file>

<file path=ppt/tags/tag3.xml><?xml version="1.0" encoding="utf-8"?>
<p:tagLst xmlns:a="http://schemas.openxmlformats.org/drawingml/2006/main" xmlns:r="http://schemas.openxmlformats.org/officeDocument/2006/relationships" xmlns:p="http://schemas.openxmlformats.org/presentationml/2006/main">
  <p:tag name="TIMING" val="|14.5"/>
</p:tagLst>
</file>

<file path=ppt/tags/tag4.xml><?xml version="1.0" encoding="utf-8"?>
<p:tagLst xmlns:a="http://schemas.openxmlformats.org/drawingml/2006/main" xmlns:r="http://schemas.openxmlformats.org/officeDocument/2006/relationships" xmlns:p="http://schemas.openxmlformats.org/presentationml/2006/main">
  <p:tag name="TIMING" val="|85.1"/>
</p:tagLst>
</file>

<file path=ppt/tags/tag5.xml><?xml version="1.0" encoding="utf-8"?>
<p:tagLst xmlns:a="http://schemas.openxmlformats.org/drawingml/2006/main" xmlns:r="http://schemas.openxmlformats.org/officeDocument/2006/relationships" xmlns:p="http://schemas.openxmlformats.org/presentationml/2006/main">
  <p:tag name="TIMING" val="|52.1"/>
</p:tagLst>
</file>

<file path=ppt/tags/tag6.xml><?xml version="1.0" encoding="utf-8"?>
<p:tagLst xmlns:a="http://schemas.openxmlformats.org/drawingml/2006/main" xmlns:r="http://schemas.openxmlformats.org/officeDocument/2006/relationships" xmlns:p="http://schemas.openxmlformats.org/presentationml/2006/main">
  <p:tag name="TIMING" val="|84.3"/>
</p:tagLst>
</file>

<file path=ppt/tags/tag7.xml><?xml version="1.0" encoding="utf-8"?>
<p:tagLst xmlns:a="http://schemas.openxmlformats.org/drawingml/2006/main" xmlns:r="http://schemas.openxmlformats.org/officeDocument/2006/relationships" xmlns:p="http://schemas.openxmlformats.org/presentationml/2006/main">
  <p:tag name="TIMING" val="|75.7"/>
</p:tagLst>
</file>

<file path=ppt/tags/tag8.xml><?xml version="1.0" encoding="utf-8"?>
<p:tagLst xmlns:a="http://schemas.openxmlformats.org/drawingml/2006/main" xmlns:r="http://schemas.openxmlformats.org/officeDocument/2006/relationships" xmlns:p="http://schemas.openxmlformats.org/presentationml/2006/main">
  <p:tag name="TIMING" val="|24.5|68.5|9"/>
</p:tagLst>
</file>

<file path=ppt/tags/tag9.xml><?xml version="1.0" encoding="utf-8"?>
<p:tagLst xmlns:a="http://schemas.openxmlformats.org/drawingml/2006/main" xmlns:r="http://schemas.openxmlformats.org/officeDocument/2006/relationships" xmlns:p="http://schemas.openxmlformats.org/presentationml/2006/main">
  <p:tag name="TIMING" val="|60.2"/>
</p:tagLst>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emplate/>
  <TotalTime>10573</TotalTime>
  <Words>1505</Words>
  <Application>Microsoft Office PowerPoint</Application>
  <PresentationFormat>Panorámica</PresentationFormat>
  <Paragraphs>201</Paragraphs>
  <Slides>29</Slides>
  <Notes>3</Notes>
  <HiddenSlides>0</HiddenSlides>
  <MMClips>0</MMClips>
  <ScaleCrop>false</ScaleCrop>
  <HeadingPairs>
    <vt:vector size="8" baseType="variant">
      <vt:variant>
        <vt:lpstr>Fuentes usadas</vt:lpstr>
      </vt:variant>
      <vt:variant>
        <vt:i4>4</vt:i4>
      </vt:variant>
      <vt:variant>
        <vt:lpstr>Tema</vt:lpstr>
      </vt:variant>
      <vt:variant>
        <vt:i4>1</vt:i4>
      </vt:variant>
      <vt:variant>
        <vt:lpstr>Servidores OLE incrustados</vt:lpstr>
      </vt:variant>
      <vt:variant>
        <vt:i4>1</vt:i4>
      </vt:variant>
      <vt:variant>
        <vt:lpstr>Títulos de diapositiva</vt:lpstr>
      </vt:variant>
      <vt:variant>
        <vt:i4>29</vt:i4>
      </vt:variant>
    </vt:vector>
  </HeadingPairs>
  <TitlesOfParts>
    <vt:vector size="35" baseType="lpstr">
      <vt:lpstr>Arial</vt:lpstr>
      <vt:lpstr>Cambria Math</vt:lpstr>
      <vt:lpstr>Copperplate Gothic Bold</vt:lpstr>
      <vt:lpstr>Times New Roman</vt:lpstr>
      <vt:lpstr>Diseño predeterminado</vt:lpstr>
      <vt:lpstr>Ecuación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dc:creator>
  <cp:lastModifiedBy>Mercedes</cp:lastModifiedBy>
  <cp:revision>1202</cp:revision>
  <dcterms:created xsi:type="dcterms:W3CDTF">2007-03-17T13:02:14Z</dcterms:created>
  <dcterms:modified xsi:type="dcterms:W3CDTF">2025-03-26T13:50:54Z</dcterms:modified>
</cp:coreProperties>
</file>