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96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6" r:id="rId26"/>
    <p:sldId id="358" r:id="rId27"/>
    <p:sldId id="359" r:id="rId28"/>
    <p:sldId id="360" r:id="rId29"/>
    <p:sldId id="361" r:id="rId30"/>
    <p:sldId id="362" r:id="rId31"/>
    <p:sldId id="363" r:id="rId32"/>
    <p:sldId id="364" r:id="rId33"/>
    <p:sldId id="365" r:id="rId34"/>
    <p:sldId id="366" r:id="rId35"/>
    <p:sldId id="367" r:id="rId36"/>
    <p:sldId id="368" r:id="rId37"/>
    <p:sldId id="369" r:id="rId38"/>
    <p:sldId id="370" r:id="rId39"/>
    <p:sldId id="371" r:id="rId40"/>
    <p:sldId id="372" r:id="rId41"/>
    <p:sldId id="373" r:id="rId42"/>
    <p:sldId id="374" r:id="rId43"/>
    <p:sldId id="375" r:id="rId44"/>
    <p:sldId id="376" r:id="rId45"/>
    <p:sldId id="377" r:id="rId46"/>
    <p:sldId id="378" r:id="rId47"/>
    <p:sldId id="379" r:id="rId48"/>
    <p:sldId id="380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2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2" Type="http://schemas.openxmlformats.org/officeDocument/2006/relationships/tableStyles" Target="tableStyles.xml"/><Relationship Id="rId51" Type="http://schemas.openxmlformats.org/officeDocument/2006/relationships/viewProps" Target="viewProps.xml"/><Relationship Id="rId50" Type="http://schemas.openxmlformats.org/officeDocument/2006/relationships/presProps" Target="presProps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747395"/>
            <a:ext cx="8915400" cy="1120140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411730"/>
            <a:ext cx="9603105" cy="3491865"/>
          </a:xfrm>
        </p:spPr>
        <p:txBody>
          <a:bodyPr>
            <a:noAutofit/>
          </a:bodyPr>
          <a:lstStyle/>
          <a:p>
            <a:r>
              <a:rPr lang="es-AR" sz="4400" u="sng" dirty="0"/>
              <a:t>UNIDAD 5</a:t>
            </a:r>
            <a:r>
              <a:rPr lang="es-AR" sz="4400" dirty="0"/>
              <a:t>: </a:t>
            </a:r>
            <a:endParaRPr lang="es-AR" sz="4400" dirty="0"/>
          </a:p>
          <a:p>
            <a:endParaRPr lang="es-AR" sz="4400" dirty="0"/>
          </a:p>
          <a:p>
            <a:r>
              <a:rPr lang="es-AR" sz="4400" dirty="0"/>
              <a:t>GESTIÓN DE RECURSOS</a:t>
            </a:r>
            <a:endParaRPr lang="es-AR" sz="4400" dirty="0"/>
          </a:p>
          <a:p>
            <a:r>
              <a:rPr lang="en-US" altLang="es-MX" sz="3200" b="1" dirty="0"/>
              <a:t>5. </a:t>
            </a:r>
            <a:r>
              <a:rPr lang="es-AR" altLang="en-US" sz="3200" b="1" dirty="0"/>
              <a:t>2. Plan de Mantenimiento basado en RCM</a:t>
            </a:r>
            <a:endParaRPr lang="es-AR" altLang="en-US" sz="3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03886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Metodolog</a:t>
            </a:r>
            <a:r>
              <a:rPr lang="en-US" altLang="en-US" sz="4000" dirty="0">
                <a:sym typeface="+mn-ea"/>
              </a:rPr>
              <a:t>í</a:t>
            </a:r>
            <a:r>
              <a:rPr lang="en-US" altLang="es-MX" sz="4000" dirty="0">
                <a:sym typeface="+mn-ea"/>
              </a:rPr>
              <a:t>a para Elaborar un Plan de Mantenimiento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70685"/>
            <a:ext cx="8915400" cy="4479925"/>
          </a:xfrm>
        </p:spPr>
        <p:txBody>
          <a:bodyPr>
            <a:noAutofit/>
          </a:bodyPr>
          <a:lstStyle/>
          <a:p>
            <a:r>
              <a:rPr lang="en-US" altLang="es-MX" sz="2800" b="1" dirty="0"/>
              <a:t>Paso 1</a:t>
            </a:r>
            <a:r>
              <a:rPr lang="en-US" altLang="es-MX" sz="2800" dirty="0"/>
              <a:t>: </a:t>
            </a:r>
            <a:r>
              <a:rPr lang="en-US" altLang="es-MX" sz="2800" u="sng" dirty="0"/>
              <a:t>Selecci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 del Sistema</a:t>
            </a:r>
            <a:r>
              <a:rPr lang="es-AR" altLang="en-US" sz="2800" dirty="0"/>
              <a:t>: </a:t>
            </a:r>
            <a:r>
              <a:rPr lang="en-US" altLang="es-MX" sz="2800" dirty="0"/>
              <a:t>Elegir un equipo o proceso cr</a:t>
            </a:r>
            <a:r>
              <a:rPr lang="en-US" altLang="en-US" sz="2800" dirty="0"/>
              <a:t>í</a:t>
            </a:r>
            <a:r>
              <a:rPr lang="en-US" altLang="es-MX" sz="2800" dirty="0"/>
              <a:t>tico.</a:t>
            </a:r>
            <a:endParaRPr lang="en-US" altLang="es-MX" sz="2800" dirty="0"/>
          </a:p>
          <a:p>
            <a:r>
              <a:rPr lang="en-US" altLang="es-MX" sz="2800" b="1" dirty="0"/>
              <a:t>Paso 2</a:t>
            </a:r>
            <a:r>
              <a:rPr lang="en-US" altLang="es-MX" sz="2800" dirty="0"/>
              <a:t>: </a:t>
            </a:r>
            <a:r>
              <a:rPr lang="en-US" altLang="es-MX" sz="2800" u="sng" dirty="0"/>
              <a:t>Definir Funciones y Est</a:t>
            </a:r>
            <a:r>
              <a:rPr lang="en-US" altLang="en-US" sz="2800" u="sng" dirty="0"/>
              <a:t>á</a:t>
            </a:r>
            <a:r>
              <a:rPr lang="en-US" altLang="es-MX" sz="2800" u="sng" dirty="0"/>
              <a:t>ndares</a:t>
            </a:r>
            <a:r>
              <a:rPr lang="es-AR" altLang="en-US" sz="2800" dirty="0"/>
              <a:t>: </a:t>
            </a:r>
            <a:r>
              <a:rPr lang="en-US" altLang="es-MX" sz="2800" dirty="0"/>
              <a:t>Establecer qu</a:t>
            </a:r>
            <a:r>
              <a:rPr lang="en-US" altLang="en-US" sz="2800" dirty="0"/>
              <a:t>é </a:t>
            </a:r>
            <a:r>
              <a:rPr lang="en-US" altLang="es-MX" sz="2800" dirty="0"/>
              <a:t>debe hacer y bajo qu</a:t>
            </a:r>
            <a:r>
              <a:rPr lang="en-US" altLang="en-US" sz="2800" dirty="0"/>
              <a:t>é </a:t>
            </a:r>
            <a:r>
              <a:rPr lang="en-US" altLang="es-MX" sz="2800" dirty="0"/>
              <a:t>condiciones.</a:t>
            </a:r>
            <a:endParaRPr lang="en-US" altLang="es-MX" sz="2800" dirty="0"/>
          </a:p>
          <a:p>
            <a:r>
              <a:rPr lang="en-US" altLang="es-MX" sz="2800" b="1" dirty="0"/>
              <a:t>Paso 3</a:t>
            </a:r>
            <a:r>
              <a:rPr lang="en-US" altLang="es-MX" sz="2800" dirty="0"/>
              <a:t>: </a:t>
            </a:r>
            <a:r>
              <a:rPr lang="en-US" altLang="es-MX" sz="2800" u="sng" dirty="0"/>
              <a:t>Identificar Fallas Funcionales</a:t>
            </a:r>
            <a:r>
              <a:rPr lang="es-AR" altLang="en-US" sz="2800" dirty="0"/>
              <a:t>: </a:t>
            </a:r>
            <a:r>
              <a:rPr lang="en-US" altLang="es-MX" sz="2800" dirty="0"/>
              <a:t>Determinar de qu</a:t>
            </a:r>
            <a:r>
              <a:rPr lang="en-US" altLang="en-US" sz="2800" dirty="0"/>
              <a:t>é </a:t>
            </a:r>
            <a:r>
              <a:rPr lang="en-US" altLang="es-MX" sz="2800" dirty="0"/>
              <a:t>formas puede dejar de cumplir su funci</a:t>
            </a:r>
            <a:r>
              <a:rPr lang="en-US" altLang="en-US" sz="2800" dirty="0"/>
              <a:t>ó</a:t>
            </a:r>
            <a:r>
              <a:rPr lang="en-US" altLang="es-MX" sz="2800" dirty="0"/>
              <a:t>n.</a:t>
            </a:r>
            <a:endParaRPr lang="en-US" altLang="es-MX" sz="2800" dirty="0"/>
          </a:p>
          <a:p>
            <a:r>
              <a:rPr lang="en-US" altLang="es-MX" sz="2800" b="1" dirty="0"/>
              <a:t>Paso 4</a:t>
            </a:r>
            <a:r>
              <a:rPr lang="en-US" altLang="es-MX" sz="2800" dirty="0"/>
              <a:t>: </a:t>
            </a:r>
            <a:r>
              <a:rPr lang="en-US" altLang="es-MX" sz="2800" u="sng" dirty="0"/>
              <a:t>Identificar Modos de Falla</a:t>
            </a:r>
            <a:r>
              <a:rPr lang="es-AR" altLang="en-US" sz="2800" dirty="0"/>
              <a:t>: </a:t>
            </a:r>
            <a:r>
              <a:rPr lang="en-US" altLang="es-MX" sz="2800" dirty="0"/>
              <a:t>Determinar causas t</a:t>
            </a:r>
            <a:r>
              <a:rPr lang="en-US" altLang="en-US" sz="2800" dirty="0"/>
              <a:t>é</a:t>
            </a:r>
            <a:r>
              <a:rPr lang="en-US" altLang="es-MX" sz="2800" dirty="0"/>
              <a:t>cnicas y operativas</a:t>
            </a:r>
            <a:r>
              <a:rPr lang="es-AR" altLang="en-US" sz="2800" dirty="0"/>
              <a:t>.</a:t>
            </a:r>
            <a:endParaRPr lang="es-AR" altLang="en-US" sz="2800" dirty="0"/>
          </a:p>
          <a:p>
            <a:r>
              <a:rPr lang="en-US" altLang="es-MX" sz="2800" b="1" dirty="0"/>
              <a:t>Paso 5</a:t>
            </a:r>
            <a:r>
              <a:rPr lang="en-US" altLang="es-MX" sz="2800" dirty="0"/>
              <a:t>: </a:t>
            </a:r>
            <a:r>
              <a:rPr lang="en-US" altLang="es-MX" sz="2800" u="sng" dirty="0"/>
              <a:t>Analizar Efectos</a:t>
            </a:r>
            <a:r>
              <a:rPr lang="es-AR" altLang="en-US" sz="2800" dirty="0"/>
              <a:t>: </a:t>
            </a:r>
            <a:r>
              <a:rPr lang="en-US" altLang="es-MX" sz="2800" dirty="0"/>
              <a:t>Describir qu</a:t>
            </a:r>
            <a:r>
              <a:rPr lang="en-US" altLang="en-US" sz="2800" dirty="0"/>
              <a:t>é </a:t>
            </a:r>
            <a:r>
              <a:rPr lang="en-US" altLang="es-MX" sz="2800" dirty="0"/>
              <a:t>ocurre cuando la falla sucede.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03886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Metodolog</a:t>
            </a:r>
            <a:r>
              <a:rPr lang="en-US" altLang="en-US" sz="4000" dirty="0">
                <a:sym typeface="+mn-ea"/>
              </a:rPr>
              <a:t>í</a:t>
            </a:r>
            <a:r>
              <a:rPr lang="en-US" altLang="es-MX" sz="4000" dirty="0">
                <a:sym typeface="+mn-ea"/>
              </a:rPr>
              <a:t>a para Elaborar un Plan de Mantenimiento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70685"/>
            <a:ext cx="8915400" cy="4479925"/>
          </a:xfrm>
        </p:spPr>
        <p:txBody>
          <a:bodyPr>
            <a:noAutofit/>
          </a:bodyPr>
          <a:lstStyle/>
          <a:p>
            <a:r>
              <a:rPr lang="en-US" altLang="es-MX" sz="2800" b="1" dirty="0"/>
              <a:t>Paso 6: </a:t>
            </a:r>
            <a:r>
              <a:rPr lang="en-US" altLang="es-MX" sz="2800" u="sng" dirty="0"/>
              <a:t>Evaluar Consecuencias</a:t>
            </a:r>
            <a:r>
              <a:rPr lang="es-AR" altLang="en-US" sz="2800" dirty="0"/>
              <a:t>: </a:t>
            </a:r>
            <a:r>
              <a:rPr lang="en-US" altLang="es-MX" sz="2800" dirty="0"/>
              <a:t>Clasificar el impacto.</a:t>
            </a:r>
            <a:endParaRPr lang="en-US" altLang="es-MX" sz="2800" dirty="0"/>
          </a:p>
          <a:p>
            <a:r>
              <a:rPr lang="en-US" altLang="es-MX" sz="2800" b="1" dirty="0"/>
              <a:t>Paso 7: </a:t>
            </a:r>
            <a:r>
              <a:rPr lang="en-US" altLang="es-MX" sz="2800" u="sng" dirty="0"/>
              <a:t>Seleccionar Tareas</a:t>
            </a:r>
            <a:r>
              <a:rPr lang="es-AR" altLang="en-US" sz="2800" dirty="0"/>
              <a:t>: </a:t>
            </a:r>
            <a:r>
              <a:rPr lang="en-US" altLang="es-MX" sz="2800" dirty="0"/>
              <a:t>Definir la estrategia m</a:t>
            </a:r>
            <a:r>
              <a:rPr lang="en-US" altLang="en-US" sz="2800" dirty="0"/>
              <a:t>á</a:t>
            </a:r>
            <a:r>
              <a:rPr lang="en-US" altLang="es-MX" sz="2800" dirty="0"/>
              <a:t>s adecuada.</a:t>
            </a:r>
            <a:endParaRPr lang="en-US" altLang="es-MX" sz="2800" dirty="0"/>
          </a:p>
          <a:p>
            <a:r>
              <a:rPr lang="en-US" altLang="es-MX" sz="2800" b="1" dirty="0"/>
              <a:t>Paso 8</a:t>
            </a:r>
            <a:r>
              <a:rPr lang="en-US" altLang="es-MX" sz="2800" dirty="0"/>
              <a:t>: </a:t>
            </a:r>
            <a:r>
              <a:rPr lang="en-US" altLang="es-MX" sz="2800" u="sng" dirty="0"/>
              <a:t>Implementar y Monitorear</a:t>
            </a:r>
            <a:r>
              <a:rPr lang="es-AR" altLang="en-US" sz="2800" dirty="0"/>
              <a:t>: </a:t>
            </a:r>
            <a:r>
              <a:rPr lang="en-US" altLang="es-MX" sz="2800" dirty="0"/>
              <a:t>Cargar el plan en el sistema de gesti</a:t>
            </a:r>
            <a:r>
              <a:rPr lang="en-US" altLang="en-US" sz="2800" dirty="0"/>
              <a:t>ó</a:t>
            </a:r>
            <a:r>
              <a:rPr lang="en-US" altLang="es-MX" sz="2800" dirty="0"/>
              <a:t>n y evaluar resultados.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03886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Diagrama Simplificado del Proceso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70685"/>
            <a:ext cx="8915400" cy="4479925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altLang="es-MX" sz="2800" dirty="0"/>
              <a:t>Selecci</a:t>
            </a:r>
            <a:r>
              <a:rPr lang="en-US" altLang="en-US" sz="2800" dirty="0"/>
              <a:t>ó</a:t>
            </a:r>
            <a:r>
              <a:rPr lang="en-US" altLang="es-MX" sz="2800" dirty="0"/>
              <a:t>n del equipo</a:t>
            </a:r>
            <a:endParaRPr lang="en-US" altLang="es-MX" sz="2800" dirty="0"/>
          </a:p>
          <a:p>
            <a:pPr marL="342900" indent="-342900">
              <a:buAutoNum type="arabicPeriod"/>
            </a:pPr>
            <a:r>
              <a:rPr lang="en-US" altLang="es-MX" sz="2800" dirty="0"/>
              <a:t>Definir funciones</a:t>
            </a:r>
            <a:endParaRPr lang="en-US" altLang="es-MX" sz="2800" dirty="0"/>
          </a:p>
          <a:p>
            <a:pPr marL="342900" indent="-342900">
              <a:buAutoNum type="arabicPeriod"/>
            </a:pPr>
            <a:r>
              <a:rPr lang="en-US" altLang="es-MX" sz="2800" dirty="0"/>
              <a:t>Identificar fallas funcionales</a:t>
            </a:r>
            <a:endParaRPr lang="en-US" altLang="es-MX" sz="2800" dirty="0"/>
          </a:p>
          <a:p>
            <a:pPr marL="342900" indent="-342900">
              <a:buAutoNum type="arabicPeriod"/>
            </a:pPr>
            <a:r>
              <a:rPr lang="en-US" altLang="es-MX" sz="2800" dirty="0"/>
              <a:t>Determinar modos de falla</a:t>
            </a:r>
            <a:endParaRPr lang="en-US" altLang="es-MX" sz="2800" dirty="0"/>
          </a:p>
          <a:p>
            <a:pPr marL="342900" indent="-342900">
              <a:buAutoNum type="arabicPeriod"/>
            </a:pPr>
            <a:r>
              <a:rPr lang="en-US" altLang="es-MX" sz="2800" dirty="0"/>
              <a:t> Analizar efectos</a:t>
            </a:r>
            <a:endParaRPr lang="en-US" altLang="es-MX" sz="2800" dirty="0"/>
          </a:p>
          <a:p>
            <a:pPr marL="342900" indent="-342900">
              <a:buAutoNum type="arabicPeriod"/>
            </a:pPr>
            <a:r>
              <a:rPr lang="en-US" altLang="es-MX" sz="2800" dirty="0"/>
              <a:t> Evaluar consecuencias</a:t>
            </a:r>
            <a:endParaRPr lang="en-US" altLang="es-MX" sz="2800" dirty="0"/>
          </a:p>
          <a:p>
            <a:pPr marL="342900" indent="-342900">
              <a:buAutoNum type="arabicPeriod"/>
            </a:pPr>
            <a:r>
              <a:rPr lang="en-US" altLang="es-MX" sz="2800" dirty="0"/>
              <a:t>  Seleccionar tareas</a:t>
            </a:r>
            <a:endParaRPr lang="en-US" altLang="es-MX" sz="2800" dirty="0"/>
          </a:p>
          <a:p>
            <a:pPr marL="342900" indent="-342900">
              <a:buAutoNum type="arabicPeriod"/>
            </a:pPr>
            <a:r>
              <a:rPr lang="en-US" altLang="es-MX" sz="2800" dirty="0"/>
              <a:t>  Implementar el plan</a:t>
            </a:r>
            <a:endParaRPr lang="en-US" altLang="es-MX" sz="2800" dirty="0"/>
          </a:p>
          <a:p>
            <a:pPr marL="342900" indent="-342900">
              <a:buAutoNum type="arabicPeriod"/>
            </a:pPr>
            <a:r>
              <a:rPr lang="en-US" altLang="es-MX" sz="2800" dirty="0"/>
              <a:t>  Medir resultados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03886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Herramientas Utilizadas en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70685"/>
            <a:ext cx="8915400" cy="4479925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s-AR" altLang="en-US" sz="3600" dirty="0"/>
              <a:t> </a:t>
            </a:r>
            <a:r>
              <a:rPr lang="en-US" altLang="es-MX" sz="3600" dirty="0"/>
              <a:t>AMFE / FMEA (An</a:t>
            </a:r>
            <a:r>
              <a:rPr lang="en-US" altLang="en-US" sz="3600" dirty="0"/>
              <a:t>á</a:t>
            </a:r>
            <a:r>
              <a:rPr lang="en-US" altLang="es-MX" sz="3600" dirty="0"/>
              <a:t>lisis Modal de Fallos y Efectos).</a:t>
            </a:r>
            <a:endParaRPr lang="en-US" altLang="es-MX" sz="3600" dirty="0"/>
          </a:p>
          <a:p>
            <a:pPr marL="342900" indent="-342900">
              <a:buAutoNum type="arabicPeriod"/>
            </a:pPr>
            <a:r>
              <a:rPr lang="es-AR" sz="3600" dirty="0"/>
              <a:t> </a:t>
            </a:r>
            <a:r>
              <a:rPr lang="en-US" altLang="en-US" sz="3600" dirty="0"/>
              <a:t>Á</a:t>
            </a:r>
            <a:r>
              <a:rPr lang="en-US" altLang="es-MX" sz="3600" dirty="0"/>
              <a:t>rbol de decisi</a:t>
            </a:r>
            <a:r>
              <a:rPr lang="en-US" altLang="en-US" sz="3600" dirty="0"/>
              <a:t>ó</a:t>
            </a:r>
            <a:r>
              <a:rPr lang="en-US" altLang="es-MX" sz="3600" dirty="0"/>
              <a:t>n RCM.</a:t>
            </a:r>
            <a:endParaRPr lang="en-US" altLang="es-MX" sz="3600" dirty="0"/>
          </a:p>
          <a:p>
            <a:pPr marL="342900" indent="-342900">
              <a:buAutoNum type="arabicPeriod"/>
            </a:pPr>
            <a:r>
              <a:rPr lang="es-AR" altLang="en-US" sz="3600" dirty="0"/>
              <a:t> </a:t>
            </a:r>
            <a:r>
              <a:rPr lang="en-US" altLang="es-MX" sz="3600" dirty="0"/>
              <a:t>Matriz de criticidad.</a:t>
            </a:r>
            <a:endParaRPr lang="en-US" altLang="es-MX" sz="3600" dirty="0"/>
          </a:p>
          <a:p>
            <a:pPr marL="342900" indent="-342900">
              <a:buAutoNum type="arabicPeriod"/>
            </a:pPr>
            <a:r>
              <a:rPr lang="es-AR" altLang="en-US" sz="3600" dirty="0"/>
              <a:t> </a:t>
            </a:r>
            <a:r>
              <a:rPr lang="en-US" altLang="es-MX" sz="3600" dirty="0"/>
              <a:t>Historial de fallas</a:t>
            </a:r>
            <a:endParaRPr lang="en-US" altLang="es-MX" sz="3600" dirty="0"/>
          </a:p>
          <a:p>
            <a:pPr marL="342900" indent="-342900">
              <a:buAutoNum type="arabicPeriod"/>
            </a:pPr>
            <a:r>
              <a:rPr lang="en-US" altLang="es-MX" sz="3600" dirty="0"/>
              <a:t> An</a:t>
            </a:r>
            <a:r>
              <a:rPr lang="en-US" altLang="en-US" sz="3600" dirty="0"/>
              <a:t>á</a:t>
            </a:r>
            <a:r>
              <a:rPr lang="en-US" altLang="es-MX" sz="3600" dirty="0"/>
              <a:t>lisis de Weibull.</a:t>
            </a:r>
            <a:endParaRPr lang="en-US" altLang="es-MX" sz="3600" dirty="0"/>
          </a:p>
          <a:p>
            <a:pPr marL="342900" indent="-342900">
              <a:buAutoNum type="arabicPeriod"/>
            </a:pPr>
            <a:r>
              <a:rPr lang="en-US" altLang="es-MX" sz="3600" dirty="0"/>
              <a:t> Indicadores MTBF y MTTR.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284605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AMFE / FMEA (An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Modal de Fallos y Efectos)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931035"/>
            <a:ext cx="8915400" cy="4219575"/>
          </a:xfrm>
        </p:spPr>
        <p:txBody>
          <a:bodyPr>
            <a:noAutofit/>
          </a:bodyPr>
          <a:lstStyle/>
          <a:p>
            <a:r>
              <a:rPr lang="en-US" altLang="es-MX" sz="3600" dirty="0"/>
              <a:t>El </a:t>
            </a:r>
            <a:r>
              <a:rPr lang="en-US" altLang="es-MX" sz="3600" b="1" dirty="0"/>
              <a:t>AMFE/FMEA</a:t>
            </a:r>
            <a:r>
              <a:rPr lang="en-US" altLang="es-MX" sz="3600" dirty="0"/>
              <a:t> es una herramienta preventiva de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de riesgos que identifica posibles fallos en productos, procesos o sistemas, analiza sus efectos y prioriza acciones correctivas antes de que ocurran. </a:t>
            </a:r>
            <a:endParaRPr lang="en-US" altLang="es-MX" sz="3600" dirty="0"/>
          </a:p>
          <a:p>
            <a:r>
              <a:rPr lang="en-US" altLang="es-MX" sz="3600" dirty="0"/>
              <a:t>Su objetivo principal es mejorar la calidad, la seguridad y la confiabilidad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284605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AMFE / FMEA (An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Modal de Fallos y Efectos)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931035"/>
            <a:ext cx="8915400" cy="4219575"/>
          </a:xfrm>
        </p:spPr>
        <p:txBody>
          <a:bodyPr>
            <a:noAutofit/>
          </a:bodyPr>
          <a:lstStyle/>
          <a:p>
            <a:r>
              <a:rPr lang="en-US" altLang="es-MX" sz="2800" u="sng" dirty="0"/>
              <a:t>Concepto b</a:t>
            </a:r>
            <a:r>
              <a:rPr lang="en-US" altLang="en-US" sz="2800" u="sng" dirty="0"/>
              <a:t>á</a:t>
            </a:r>
            <a:r>
              <a:rPr lang="en-US" altLang="es-MX" sz="2800" u="sng" dirty="0"/>
              <a:t>sico</a:t>
            </a:r>
            <a:endParaRPr lang="en-US" altLang="es-MX" sz="2800" dirty="0"/>
          </a:p>
          <a:p>
            <a:r>
              <a:rPr lang="en-US" altLang="es-MX" sz="2800" dirty="0"/>
              <a:t>•	</a:t>
            </a:r>
            <a:r>
              <a:rPr lang="en-US" altLang="es-MX" sz="2800" b="1" dirty="0"/>
              <a:t>AMFE</a:t>
            </a:r>
            <a:r>
              <a:rPr lang="en-US" altLang="es-MX" sz="2800" dirty="0"/>
              <a:t> (An</a:t>
            </a:r>
            <a:r>
              <a:rPr lang="en-US" altLang="en-US" sz="2800" dirty="0"/>
              <a:t>á</a:t>
            </a:r>
            <a:r>
              <a:rPr lang="en-US" altLang="es-MX" sz="2800" dirty="0"/>
              <a:t>lisis Modal de Fallos y Efectos) y </a:t>
            </a:r>
            <a:r>
              <a:rPr lang="en-US" altLang="es-MX" sz="2800" b="1" dirty="0"/>
              <a:t>FMEA</a:t>
            </a:r>
            <a:r>
              <a:rPr lang="en-US" altLang="es-MX" sz="2800" dirty="0"/>
              <a:t> (Failure Mode and Effects Analysis) </a:t>
            </a:r>
            <a:r>
              <a:rPr lang="en-US" altLang="es-MX" sz="2800" b="1" dirty="0"/>
              <a:t>son el mismo m</a:t>
            </a:r>
            <a:r>
              <a:rPr lang="en-US" altLang="en-US" sz="2800" b="1" dirty="0"/>
              <a:t>é</a:t>
            </a:r>
            <a:r>
              <a:rPr lang="en-US" altLang="es-MX" sz="2800" b="1" dirty="0"/>
              <a:t>todo</a:t>
            </a:r>
            <a:r>
              <a:rPr lang="en-US" altLang="es-MX" sz="2800" dirty="0"/>
              <a:t>, en espa</a:t>
            </a:r>
            <a:r>
              <a:rPr lang="en-US" altLang="en-US" sz="2800" dirty="0"/>
              <a:t>ñ</a:t>
            </a:r>
            <a:r>
              <a:rPr lang="en-US" altLang="es-MX" sz="2800" dirty="0"/>
              <a:t>ol e ingl</a:t>
            </a:r>
            <a:r>
              <a:rPr lang="en-US" altLang="en-US" sz="2800" dirty="0"/>
              <a:t>é</a:t>
            </a:r>
            <a:r>
              <a:rPr lang="en-US" altLang="es-MX" sz="2800" dirty="0"/>
              <a:t>s.</a:t>
            </a:r>
            <a:endParaRPr lang="en-US" altLang="es-MX" sz="2800" dirty="0"/>
          </a:p>
          <a:p>
            <a:r>
              <a:rPr lang="en-US" altLang="es-MX" sz="2800" dirty="0"/>
              <a:t>•	Es un enfoque sistem</a:t>
            </a:r>
            <a:r>
              <a:rPr lang="en-US" altLang="en-US" sz="2800" dirty="0"/>
              <a:t>á</a:t>
            </a:r>
            <a:r>
              <a:rPr lang="en-US" altLang="es-MX" sz="2800" dirty="0"/>
              <a:t>tico y estructurado para responder dos preguntas clave: </a:t>
            </a:r>
            <a:endParaRPr lang="en-US" altLang="es-MX" sz="2800" dirty="0"/>
          </a:p>
          <a:p>
            <a:r>
              <a:rPr lang="en-US" altLang="es-MX" sz="2800" dirty="0"/>
              <a:t>o	¿C</a:t>
            </a:r>
            <a:r>
              <a:rPr lang="en-US" altLang="en-US" sz="2800" dirty="0"/>
              <a:t>ó</a:t>
            </a:r>
            <a:r>
              <a:rPr lang="en-US" altLang="es-MX" sz="2800" dirty="0"/>
              <a:t>mo puede fallar un producto, proceso o sistema?</a:t>
            </a:r>
            <a:endParaRPr lang="en-US" altLang="es-MX" sz="2800" dirty="0"/>
          </a:p>
          <a:p>
            <a:r>
              <a:rPr lang="en-US" altLang="es-MX" sz="2800" dirty="0"/>
              <a:t>o	¿Qu</a:t>
            </a:r>
            <a:r>
              <a:rPr lang="en-US" altLang="en-US" sz="2800" dirty="0"/>
              <a:t>é </a:t>
            </a:r>
            <a:r>
              <a:rPr lang="en-US" altLang="es-MX" sz="2800" dirty="0"/>
              <a:t>impacto tendr</a:t>
            </a:r>
            <a:r>
              <a:rPr lang="en-US" altLang="en-US" sz="2800" dirty="0"/>
              <a:t>í</a:t>
            </a:r>
            <a:r>
              <a:rPr lang="en-US" altLang="es-MX" sz="2800" dirty="0"/>
              <a:t>a ese fallo?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284605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AMFE / FMEA (An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Modal de Fallos y Efectos)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70050"/>
            <a:ext cx="8915400" cy="4480560"/>
          </a:xfrm>
        </p:spPr>
        <p:txBody>
          <a:bodyPr>
            <a:noAutofit/>
          </a:bodyPr>
          <a:lstStyle/>
          <a:p>
            <a:r>
              <a:rPr lang="en-US" altLang="es-MX" sz="2000" u="sng" dirty="0"/>
              <a:t>Pasos principales</a:t>
            </a:r>
            <a:endParaRPr lang="en-US" altLang="es-MX" sz="2000" dirty="0"/>
          </a:p>
          <a:p>
            <a:r>
              <a:rPr lang="en-US" altLang="es-MX" sz="2000" dirty="0"/>
              <a:t>1.	</a:t>
            </a:r>
            <a:r>
              <a:rPr lang="en-US" altLang="es-MX" sz="2000" u="sng" dirty="0"/>
              <a:t>Identificaci</a:t>
            </a:r>
            <a:r>
              <a:rPr lang="en-US" altLang="en-US" sz="2000" u="sng" dirty="0"/>
              <a:t>ó</a:t>
            </a:r>
            <a:r>
              <a:rPr lang="en-US" altLang="es-MX" sz="2000" u="sng" dirty="0"/>
              <a:t>n de modos de fallo</a:t>
            </a:r>
            <a:r>
              <a:rPr lang="en-US" altLang="es-MX" sz="2000" dirty="0"/>
              <a:t>: posibles errores en dise</a:t>
            </a:r>
            <a:r>
              <a:rPr lang="en-US" altLang="en-US" sz="2000" dirty="0"/>
              <a:t>ñ</a:t>
            </a:r>
            <a:r>
              <a:rPr lang="en-US" altLang="es-MX" sz="2000" dirty="0"/>
              <a:t>o, proceso o sistema.</a:t>
            </a:r>
            <a:endParaRPr lang="en-US" altLang="es-MX" sz="2000" dirty="0"/>
          </a:p>
          <a:p>
            <a:r>
              <a:rPr lang="en-US" altLang="es-MX" sz="2000" dirty="0"/>
              <a:t>2.	</a:t>
            </a:r>
            <a:r>
              <a:rPr lang="en-US" altLang="es-MX" sz="2000" u="sng" dirty="0"/>
              <a:t>An</a:t>
            </a:r>
            <a:r>
              <a:rPr lang="en-US" altLang="en-US" sz="2000" u="sng" dirty="0"/>
              <a:t>á</a:t>
            </a:r>
            <a:r>
              <a:rPr lang="en-US" altLang="es-MX" sz="2000" u="sng" dirty="0"/>
              <a:t>lisis de efectos</a:t>
            </a:r>
            <a:r>
              <a:rPr lang="en-US" altLang="es-MX" sz="2000" dirty="0"/>
              <a:t>: consecuencias de cada fallo en seguridad, calidad o producci</a:t>
            </a:r>
            <a:r>
              <a:rPr lang="en-US" altLang="en-US" sz="2000" dirty="0"/>
              <a:t>ó</a:t>
            </a:r>
            <a:r>
              <a:rPr lang="en-US" altLang="es-MX" sz="2000" dirty="0"/>
              <a:t>n.</a:t>
            </a:r>
            <a:endParaRPr lang="en-US" altLang="es-MX" sz="2000" dirty="0"/>
          </a:p>
          <a:p>
            <a:r>
              <a:rPr lang="en-US" altLang="es-MX" sz="2000" dirty="0"/>
              <a:t>3.	</a:t>
            </a:r>
            <a:r>
              <a:rPr lang="en-US" altLang="es-MX" sz="2000" u="sng" dirty="0"/>
              <a:t>Evaluaci</a:t>
            </a:r>
            <a:r>
              <a:rPr lang="en-US" altLang="en-US" sz="2000" u="sng" dirty="0"/>
              <a:t>ó</a:t>
            </a:r>
            <a:r>
              <a:rPr lang="en-US" altLang="es-MX" sz="2000" u="sng" dirty="0"/>
              <a:t>n de causas</a:t>
            </a:r>
            <a:r>
              <a:rPr lang="en-US" altLang="es-MX" sz="2000" dirty="0"/>
              <a:t>: origen del fallo (materiales, dise</a:t>
            </a:r>
            <a:r>
              <a:rPr lang="en-US" altLang="en-US" sz="2000" dirty="0"/>
              <a:t>ñ</a:t>
            </a:r>
            <a:r>
              <a:rPr lang="en-US" altLang="es-MX" sz="2000" dirty="0"/>
              <a:t>o, operaci</a:t>
            </a:r>
            <a:r>
              <a:rPr lang="en-US" altLang="en-US" sz="2000" dirty="0"/>
              <a:t>ó</a:t>
            </a:r>
            <a:r>
              <a:rPr lang="en-US" altLang="es-MX" sz="2000" dirty="0"/>
              <a:t>n).</a:t>
            </a:r>
            <a:endParaRPr lang="en-US" altLang="es-MX" sz="2000" dirty="0"/>
          </a:p>
          <a:p>
            <a:r>
              <a:rPr lang="en-US" altLang="es-MX" sz="2000" dirty="0"/>
              <a:t>4.	</a:t>
            </a:r>
            <a:r>
              <a:rPr lang="en-US" altLang="es-MX" sz="2000" u="sng" dirty="0"/>
              <a:t>Asignaci</a:t>
            </a:r>
            <a:r>
              <a:rPr lang="en-US" altLang="en-US" sz="2000" u="sng" dirty="0"/>
              <a:t>ó</a:t>
            </a:r>
            <a:r>
              <a:rPr lang="en-US" altLang="es-MX" sz="2000" u="sng" dirty="0"/>
              <a:t>n de valores</a:t>
            </a:r>
            <a:r>
              <a:rPr lang="en-US" altLang="es-MX" sz="2000" dirty="0"/>
              <a:t>: severidad (S), ocurrencia (O) y detecci</a:t>
            </a:r>
            <a:r>
              <a:rPr lang="en-US" altLang="en-US" sz="2000" dirty="0"/>
              <a:t>ó</a:t>
            </a:r>
            <a:r>
              <a:rPr lang="en-US" altLang="es-MX" sz="2000" dirty="0"/>
              <a:t>n (D).</a:t>
            </a:r>
            <a:endParaRPr lang="en-US" altLang="es-MX" sz="2000" dirty="0"/>
          </a:p>
          <a:p>
            <a:r>
              <a:rPr lang="en-US" altLang="es-MX" sz="2000" dirty="0"/>
              <a:t>5.	</a:t>
            </a:r>
            <a:r>
              <a:rPr lang="en-US" altLang="es-MX" sz="2000" u="sng" dirty="0"/>
              <a:t>C</a:t>
            </a:r>
            <a:r>
              <a:rPr lang="en-US" altLang="en-US" sz="2000" u="sng" dirty="0"/>
              <a:t>á</a:t>
            </a:r>
            <a:r>
              <a:rPr lang="en-US" altLang="es-MX" sz="2000" u="sng" dirty="0"/>
              <a:t>lculo del NPR</a:t>
            </a:r>
            <a:r>
              <a:rPr lang="en-US" altLang="es-MX" sz="2000" dirty="0"/>
              <a:t> (N</a:t>
            </a:r>
            <a:r>
              <a:rPr lang="en-US" altLang="en-US" sz="2000" dirty="0"/>
              <a:t>ú</a:t>
            </a:r>
            <a:r>
              <a:rPr lang="en-US" altLang="es-MX" sz="2000" dirty="0"/>
              <a:t>mero de Prioridad de Riesgo): permite priorizar qu</a:t>
            </a:r>
            <a:r>
              <a:rPr lang="en-US" altLang="en-US" sz="2000" dirty="0"/>
              <a:t>é </a:t>
            </a:r>
            <a:r>
              <a:rPr lang="en-US" altLang="es-MX" sz="2000" dirty="0"/>
              <a:t>riesgos atender primero.</a:t>
            </a:r>
            <a:endParaRPr lang="en-US" altLang="es-MX" sz="2000" dirty="0"/>
          </a:p>
          <a:p>
            <a:r>
              <a:rPr lang="en-US" altLang="es-MX" sz="2000" dirty="0"/>
              <a:t>6.	</a:t>
            </a:r>
            <a:r>
              <a:rPr lang="en-US" altLang="es-MX" sz="2000" u="sng" dirty="0"/>
              <a:t>Definici</a:t>
            </a:r>
            <a:r>
              <a:rPr lang="en-US" altLang="en-US" sz="2000" u="sng" dirty="0"/>
              <a:t>ó</a:t>
            </a:r>
            <a:r>
              <a:rPr lang="en-US" altLang="es-MX" sz="2000" u="sng" dirty="0"/>
              <a:t>n de acciones</a:t>
            </a:r>
            <a:r>
              <a:rPr lang="en-US" altLang="es-MX" sz="2000" dirty="0"/>
              <a:t>: medidas preventivas o correctivas.</a:t>
            </a:r>
            <a:endParaRPr lang="en-US" altLang="es-MX" sz="2000" dirty="0"/>
          </a:p>
          <a:p>
            <a:r>
              <a:rPr lang="en-US" altLang="es-MX" sz="2000" dirty="0"/>
              <a:t>7.	</a:t>
            </a:r>
            <a:r>
              <a:rPr lang="en-US" altLang="es-MX" sz="2000" u="sng" dirty="0"/>
              <a:t>Revisi</a:t>
            </a:r>
            <a:r>
              <a:rPr lang="en-US" altLang="en-US" sz="2000" u="sng" dirty="0"/>
              <a:t>ó</a:t>
            </a:r>
            <a:r>
              <a:rPr lang="en-US" altLang="es-MX" sz="2000" u="sng" dirty="0"/>
              <a:t>n continua</a:t>
            </a:r>
            <a:r>
              <a:rPr lang="en-US" altLang="es-MX" sz="2000" dirty="0"/>
              <a:t>: repetir el an</a:t>
            </a:r>
            <a:r>
              <a:rPr lang="en-US" altLang="en-US" sz="2000" dirty="0"/>
              <a:t>á</a:t>
            </a:r>
            <a:r>
              <a:rPr lang="en-US" altLang="es-MX" sz="2000" dirty="0"/>
              <a:t>lisis tras aplicar mejoras.</a:t>
            </a:r>
            <a:endParaRPr lang="en-US" altLang="es-MX" sz="2000" dirty="0"/>
          </a:p>
          <a:p>
            <a:endParaRPr lang="en-US" altLang="es-MX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284605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AMFE / FMEA (An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Modal de Fallos y Efectos)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86585"/>
            <a:ext cx="8915400" cy="4264025"/>
          </a:xfrm>
        </p:spPr>
        <p:txBody>
          <a:bodyPr>
            <a:noAutofit/>
          </a:bodyPr>
          <a:lstStyle/>
          <a:p>
            <a:r>
              <a:rPr lang="en-US" altLang="es-MX" sz="2400" u="sng" dirty="0"/>
              <a:t>Beneficios clave</a:t>
            </a:r>
            <a:endParaRPr lang="en-US" altLang="es-MX" sz="2400" dirty="0"/>
          </a:p>
          <a:p>
            <a:r>
              <a:rPr lang="en-US" altLang="es-MX" sz="2400" dirty="0"/>
              <a:t>•	Prevenci</a:t>
            </a:r>
            <a:r>
              <a:rPr lang="en-US" altLang="en-US" sz="2400" dirty="0"/>
              <a:t>ó</a:t>
            </a:r>
            <a:r>
              <a:rPr lang="en-US" altLang="es-MX" sz="2400" dirty="0"/>
              <a:t>n de fallos costosos antes de que ocurran.</a:t>
            </a:r>
            <a:endParaRPr lang="en-US" altLang="es-MX" sz="2400" dirty="0"/>
          </a:p>
          <a:p>
            <a:r>
              <a:rPr lang="en-US" altLang="es-MX" sz="2400" dirty="0"/>
              <a:t>•	Mejora de la calidad y confiabilidad de productos y procesos.</a:t>
            </a:r>
            <a:endParaRPr lang="en-US" altLang="es-MX" sz="2400" dirty="0"/>
          </a:p>
          <a:p>
            <a:r>
              <a:rPr lang="en-US" altLang="es-MX" sz="2400" dirty="0"/>
              <a:t>•	Reducci</a:t>
            </a:r>
            <a:r>
              <a:rPr lang="en-US" altLang="en-US" sz="2400" dirty="0"/>
              <a:t>ó</a:t>
            </a:r>
            <a:r>
              <a:rPr lang="en-US" altLang="es-MX" sz="2400" dirty="0"/>
              <a:t>n de riesgos en seguridad para trabajadores y clientes.</a:t>
            </a:r>
            <a:endParaRPr lang="en-US" altLang="es-MX" sz="2400" dirty="0"/>
          </a:p>
          <a:p>
            <a:r>
              <a:rPr lang="en-US" altLang="es-MX" sz="2400" dirty="0"/>
              <a:t>•	Mayor satisfacci</a:t>
            </a:r>
            <a:r>
              <a:rPr lang="en-US" altLang="en-US" sz="2400" dirty="0"/>
              <a:t>ó</a:t>
            </a:r>
            <a:r>
              <a:rPr lang="en-US" altLang="es-MX" sz="2400" dirty="0"/>
              <a:t>n del cliente al disminuir errores y defectos.</a:t>
            </a:r>
            <a:endParaRPr lang="en-US" altLang="es-MX" sz="2400" dirty="0"/>
          </a:p>
          <a:p>
            <a:r>
              <a:rPr lang="en-US" altLang="es-MX" sz="2400" dirty="0"/>
              <a:t>•	Soporte a la mejora continua en industrias cr</a:t>
            </a:r>
            <a:r>
              <a:rPr lang="en-US" altLang="en-US" sz="2400" dirty="0"/>
              <a:t>í</a:t>
            </a:r>
            <a:r>
              <a:rPr lang="en-US" altLang="es-MX" sz="2400" dirty="0"/>
              <a:t>ticas como automoci</a:t>
            </a:r>
            <a:r>
              <a:rPr lang="en-US" altLang="en-US" sz="2400" dirty="0"/>
              <a:t>ó</a:t>
            </a:r>
            <a:r>
              <a:rPr lang="en-US" altLang="es-MX" sz="2400" dirty="0"/>
              <a:t>n, aeroespacial, farmac</a:t>
            </a:r>
            <a:r>
              <a:rPr lang="en-US" altLang="en-US" sz="2400" dirty="0"/>
              <a:t>é</a:t>
            </a:r>
            <a:r>
              <a:rPr lang="en-US" altLang="es-MX" sz="2400" dirty="0"/>
              <a:t>utica y nuclear. </a:t>
            </a:r>
            <a:endParaRPr lang="en-US" altLang="es-MX" sz="2400" dirty="0"/>
          </a:p>
          <a:p>
            <a:endParaRPr lang="en-US" altLang="es-MX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284605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AMFE / FMEA (An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Modal de Fallos y Efectos)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70685"/>
            <a:ext cx="9393555" cy="447992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En resume</a:t>
            </a:r>
            <a:r>
              <a:rPr lang="en-US" altLang="es-MX" sz="3600" dirty="0"/>
              <a:t>n</a:t>
            </a:r>
            <a:r>
              <a:rPr lang="es-AR" altLang="en-US" sz="3600" dirty="0"/>
              <a:t>:</a:t>
            </a:r>
            <a:endParaRPr lang="en-US" altLang="es-MX" sz="3600" dirty="0"/>
          </a:p>
          <a:p>
            <a:r>
              <a:rPr lang="en-US" altLang="es-MX" sz="3600" dirty="0"/>
              <a:t>El AMFE/FMEA es una metodolog</a:t>
            </a:r>
            <a:r>
              <a:rPr lang="en-US" altLang="en-US" sz="3600" dirty="0"/>
              <a:t>í</a:t>
            </a:r>
            <a:r>
              <a:rPr lang="en-US" altLang="es-MX" sz="3600" dirty="0"/>
              <a:t>a proactiva y cuantificable que ayuda a las organizaciones a anticiparse a fallos, evaluar riesgos y priorizar acciones correctivas. </a:t>
            </a:r>
            <a:endParaRPr lang="en-US" altLang="es-MX" sz="3600" dirty="0"/>
          </a:p>
          <a:p>
            <a:r>
              <a:rPr lang="en-US" altLang="es-MX" sz="3600" dirty="0"/>
              <a:t>Es una herramienta esencial en la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de calidad y seguridad industrial.</a:t>
            </a:r>
            <a:endParaRPr lang="en-US" altLang="es-MX" sz="3600" dirty="0"/>
          </a:p>
          <a:p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89154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rbol de decisi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16380"/>
            <a:ext cx="9393555" cy="4634230"/>
          </a:xfrm>
        </p:spPr>
        <p:txBody>
          <a:bodyPr>
            <a:noAutofit/>
          </a:bodyPr>
          <a:lstStyle/>
          <a:p>
            <a:r>
              <a:rPr lang="en-US" altLang="es-MX" sz="3200" dirty="0"/>
              <a:t>El </a:t>
            </a:r>
            <a:r>
              <a:rPr lang="en-US" altLang="en-US" sz="3200" u="sng" dirty="0"/>
              <a:t>á</a:t>
            </a:r>
            <a:r>
              <a:rPr lang="en-US" altLang="es-MX" sz="3200" u="sng" dirty="0"/>
              <a:t>rbol de decisi</a:t>
            </a:r>
            <a:r>
              <a:rPr lang="en-US" altLang="en-US" sz="3200" u="sng" dirty="0"/>
              <a:t>ó</a:t>
            </a:r>
            <a:r>
              <a:rPr lang="en-US" altLang="es-MX" sz="3200" u="sng" dirty="0"/>
              <a:t>n del RCM</a:t>
            </a:r>
            <a:r>
              <a:rPr lang="en-US" altLang="es-MX" sz="3200" dirty="0"/>
              <a:t> (Reliability Centered Maintenance) es una herramienta l</a:t>
            </a:r>
            <a:r>
              <a:rPr lang="en-US" altLang="en-US" sz="3200" dirty="0"/>
              <a:t>ó</a:t>
            </a:r>
            <a:r>
              <a:rPr lang="en-US" altLang="es-MX" sz="3200" dirty="0"/>
              <a:t>gica que gu</a:t>
            </a:r>
            <a:r>
              <a:rPr lang="en-US" altLang="en-US" sz="3200" dirty="0"/>
              <a:t>í</a:t>
            </a:r>
            <a:r>
              <a:rPr lang="en-US" altLang="es-MX" sz="3200" dirty="0"/>
              <a:t>a la elecci</a:t>
            </a:r>
            <a:r>
              <a:rPr lang="en-US" altLang="en-US" sz="3200" dirty="0"/>
              <a:t>ó</a:t>
            </a:r>
            <a:r>
              <a:rPr lang="en-US" altLang="es-MX" sz="3200" dirty="0"/>
              <a:t>n de estrategias de mantenimiento seg</a:t>
            </a:r>
            <a:r>
              <a:rPr lang="en-US" altLang="en-US" sz="3200" dirty="0"/>
              <a:t>ú</a:t>
            </a:r>
            <a:r>
              <a:rPr lang="en-US" altLang="es-MX" sz="3200" dirty="0"/>
              <a:t>n el impacto de los modos de fallo en seguridad, operaci</a:t>
            </a:r>
            <a:r>
              <a:rPr lang="en-US" altLang="en-US" sz="3200" dirty="0"/>
              <a:t>ó</a:t>
            </a:r>
            <a:r>
              <a:rPr lang="en-US" altLang="es-MX" sz="3200" dirty="0"/>
              <a:t>n y costos. </a:t>
            </a:r>
            <a:endParaRPr lang="en-US" altLang="es-MX" sz="3200" dirty="0"/>
          </a:p>
          <a:p>
            <a:r>
              <a:rPr lang="en-US" altLang="es-MX" sz="3200" dirty="0"/>
              <a:t>Permite decidir si conviene redise</a:t>
            </a:r>
            <a:r>
              <a:rPr lang="en-US" altLang="en-US" sz="3200" dirty="0"/>
              <a:t>ñ</a:t>
            </a:r>
            <a:r>
              <a:rPr lang="en-US" altLang="es-MX" sz="3200" dirty="0"/>
              <a:t>ar, aplicar mantenimiento preventivo, predictivo o correctivo, o incluso dejar que el equipo falle.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 fontScale="90000"/>
          </a:bodyPr>
          <a:lstStyle/>
          <a:p>
            <a:pPr algn="ctr"/>
            <a:r>
              <a:rPr lang="es-AR" altLang="en-US" sz="4000" dirty="0">
                <a:sym typeface="+mn-ea"/>
              </a:rPr>
              <a:t>Plan de Mantenimiento basado en RCM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Introducci</a:t>
            </a:r>
            <a:r>
              <a:rPr lang="en-US" altLang="en-US" sz="3600" u="sng" dirty="0"/>
              <a:t>ó</a:t>
            </a:r>
            <a:r>
              <a:rPr lang="en-US" altLang="es-MX" sz="3600" u="sng" dirty="0"/>
              <a:t>n</a:t>
            </a:r>
            <a:endParaRPr lang="en-US" altLang="es-MX" sz="3600" dirty="0"/>
          </a:p>
          <a:p>
            <a:r>
              <a:rPr lang="en-US" altLang="es-MX" sz="2400" dirty="0"/>
              <a:t>En la industria moderna, la </a:t>
            </a:r>
            <a:r>
              <a:rPr lang="en-US" altLang="es-MX" sz="2400" b="1" dirty="0"/>
              <a:t>disponibilidad</a:t>
            </a:r>
            <a:r>
              <a:rPr lang="en-US" altLang="es-MX" sz="2400" dirty="0"/>
              <a:t> y </a:t>
            </a:r>
            <a:r>
              <a:rPr lang="en-US" altLang="es-MX" sz="2400" b="1" dirty="0"/>
              <a:t>confiabilidad</a:t>
            </a:r>
            <a:r>
              <a:rPr lang="en-US" altLang="es-MX" sz="2400" dirty="0"/>
              <a:t> de los equipos son factores determinantes para la </a:t>
            </a:r>
            <a:r>
              <a:rPr lang="en-US" altLang="es-MX" sz="2400" b="1" dirty="0"/>
              <a:t>productividad</a:t>
            </a:r>
            <a:r>
              <a:rPr lang="en-US" altLang="es-MX" sz="2400" dirty="0"/>
              <a:t>, la </a:t>
            </a:r>
            <a:r>
              <a:rPr lang="en-US" altLang="es-MX" sz="2400" b="1" dirty="0"/>
              <a:t>calidad</a:t>
            </a:r>
            <a:r>
              <a:rPr lang="en-US" altLang="es-MX" sz="2400" dirty="0"/>
              <a:t> y la </a:t>
            </a:r>
            <a:r>
              <a:rPr lang="en-US" altLang="es-MX" sz="2400" b="1" dirty="0"/>
              <a:t>seguridad</a:t>
            </a:r>
            <a:r>
              <a:rPr lang="en-US" altLang="es-MX" sz="2400" dirty="0"/>
              <a:t>. </a:t>
            </a:r>
            <a:endParaRPr lang="en-US" altLang="es-MX" sz="2400" dirty="0"/>
          </a:p>
          <a:p>
            <a:r>
              <a:rPr lang="en-US" altLang="es-MX" sz="2400" dirty="0"/>
              <a:t>Tradicionalmente, muchas empresas realizaban mantenimiento preventivo siguiendo calendarios fijos, sin analizar si esas tareas realmente preven</a:t>
            </a:r>
            <a:r>
              <a:rPr lang="en-US" altLang="en-US" sz="2400" dirty="0"/>
              <a:t>í</a:t>
            </a:r>
            <a:r>
              <a:rPr lang="en-US" altLang="es-MX" sz="2400" dirty="0"/>
              <a:t>an fallas importantes.</a:t>
            </a:r>
            <a:endParaRPr lang="en-US" altLang="es-MX" sz="2400" dirty="0"/>
          </a:p>
          <a:p>
            <a:r>
              <a:rPr lang="en-US" altLang="es-MX" sz="2400" dirty="0"/>
              <a:t>El </a:t>
            </a:r>
            <a:r>
              <a:rPr lang="en-US" altLang="es-MX" sz="2400" b="1" dirty="0"/>
              <a:t>Mantenimiento Centrado en la Confiabilidad (RCM)</a:t>
            </a:r>
            <a:r>
              <a:rPr lang="en-US" altLang="es-MX" sz="2400" dirty="0"/>
              <a:t> surge como una metodolog</a:t>
            </a:r>
            <a:r>
              <a:rPr lang="en-US" altLang="en-US" sz="2400" dirty="0"/>
              <a:t>í</a:t>
            </a:r>
            <a:r>
              <a:rPr lang="en-US" altLang="es-MX" sz="2400" dirty="0"/>
              <a:t>a sistem</a:t>
            </a:r>
            <a:r>
              <a:rPr lang="en-US" altLang="en-US" sz="2400" dirty="0"/>
              <a:t>á</a:t>
            </a:r>
            <a:r>
              <a:rPr lang="en-US" altLang="es-MX" sz="2400" dirty="0"/>
              <a:t>tica que permite dise</a:t>
            </a:r>
            <a:r>
              <a:rPr lang="en-US" altLang="en-US" sz="2400" dirty="0"/>
              <a:t>ñ</a:t>
            </a:r>
            <a:r>
              <a:rPr lang="en-US" altLang="es-MX" sz="2400" dirty="0"/>
              <a:t>ar un plan de mantenimiento basado en el </a:t>
            </a:r>
            <a:r>
              <a:rPr lang="en-US" altLang="es-MX" sz="2400" b="1" dirty="0"/>
              <a:t>an</a:t>
            </a:r>
            <a:r>
              <a:rPr lang="en-US" altLang="en-US" sz="2400" b="1" dirty="0"/>
              <a:t>á</a:t>
            </a:r>
            <a:r>
              <a:rPr lang="en-US" altLang="es-MX" sz="2400" b="1" dirty="0"/>
              <a:t>lisis de las funciones del equipo</a:t>
            </a:r>
            <a:r>
              <a:rPr lang="en-US" altLang="es-MX" sz="2400" dirty="0"/>
              <a:t>, los </a:t>
            </a:r>
            <a:r>
              <a:rPr lang="en-US" altLang="es-MX" sz="2400" b="1" dirty="0"/>
              <a:t>modos de falla</a:t>
            </a:r>
            <a:r>
              <a:rPr lang="en-US" altLang="es-MX" sz="2400" dirty="0"/>
              <a:t> y sus </a:t>
            </a:r>
            <a:r>
              <a:rPr lang="en-US" altLang="es-MX" sz="2400" b="1" dirty="0"/>
              <a:t>consecuencias</a:t>
            </a:r>
            <a:r>
              <a:rPr lang="en-US" altLang="es-MX" sz="2400" dirty="0"/>
              <a:t>.</a:t>
            </a:r>
            <a:endParaRPr lang="en-US" altLang="es-MX" sz="24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89154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rbol de decisi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16380"/>
            <a:ext cx="9393555" cy="4634230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Concepto b</a:t>
            </a:r>
            <a:r>
              <a:rPr lang="en-US" altLang="en-US" sz="3200" u="sng" dirty="0"/>
              <a:t>á</a:t>
            </a:r>
            <a:r>
              <a:rPr lang="en-US" altLang="es-MX" sz="3200" u="sng" dirty="0"/>
              <a:t>sico</a:t>
            </a:r>
            <a:endParaRPr lang="en-US" altLang="es-MX" sz="3200" dirty="0"/>
          </a:p>
          <a:p>
            <a:r>
              <a:rPr lang="en-US" altLang="es-MX" sz="3200" dirty="0"/>
              <a:t>•	RCM (Mantenimiento Centrado en la Confiabilidad) busca asegurar que los sistemas contin</a:t>
            </a:r>
            <a:r>
              <a:rPr lang="en-US" altLang="en-US" sz="3200" dirty="0"/>
              <a:t>ú</a:t>
            </a:r>
            <a:r>
              <a:rPr lang="en-US" altLang="es-MX" sz="3200" dirty="0"/>
              <a:t>en cumpliendo sus funciones con la m</a:t>
            </a:r>
            <a:r>
              <a:rPr lang="en-US" altLang="en-US" sz="3200" dirty="0"/>
              <a:t>á</a:t>
            </a:r>
            <a:r>
              <a:rPr lang="en-US" altLang="es-MX" sz="3200" dirty="0"/>
              <a:t>xima fiabilidad y seguridad.</a:t>
            </a:r>
            <a:endParaRPr lang="en-US" altLang="es-MX" sz="3200" dirty="0"/>
          </a:p>
          <a:p>
            <a:r>
              <a:rPr lang="en-US" altLang="es-MX" sz="3200" dirty="0"/>
              <a:t>•	El </a:t>
            </a:r>
            <a:r>
              <a:rPr lang="en-US" altLang="en-US" sz="3200" dirty="0"/>
              <a:t>á</a:t>
            </a:r>
            <a:r>
              <a:rPr lang="en-US" altLang="es-MX" sz="3200" dirty="0"/>
              <a:t>rbol de decisi</a:t>
            </a:r>
            <a:r>
              <a:rPr lang="en-US" altLang="en-US" sz="3200" dirty="0"/>
              <a:t>ó</a:t>
            </a:r>
            <a:r>
              <a:rPr lang="en-US" altLang="es-MX" sz="3200" dirty="0"/>
              <a:t>n RCM es un diagrama que ayuda a seleccionar la acci</a:t>
            </a:r>
            <a:r>
              <a:rPr lang="en-US" altLang="en-US" sz="3200" dirty="0"/>
              <a:t>ó</a:t>
            </a:r>
            <a:r>
              <a:rPr lang="en-US" altLang="es-MX" sz="3200" dirty="0"/>
              <a:t>n m</a:t>
            </a:r>
            <a:r>
              <a:rPr lang="en-US" altLang="en-US" sz="3200" dirty="0"/>
              <a:t>á</a:t>
            </a:r>
            <a:r>
              <a:rPr lang="en-US" altLang="es-MX" sz="3200" dirty="0"/>
              <a:t>s adecuada frente a cada modo de fallo.</a:t>
            </a:r>
            <a:endParaRPr lang="en-US" altLang="es-MX" sz="3200" dirty="0"/>
          </a:p>
          <a:p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89154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rbol de decisi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396365"/>
            <a:ext cx="9393555" cy="475424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Pasos principales del </a:t>
            </a:r>
            <a:r>
              <a:rPr lang="en-US" altLang="en-US" sz="3200" u="sng" dirty="0"/>
              <a:t>á</a:t>
            </a:r>
            <a:r>
              <a:rPr lang="en-US" altLang="es-MX" sz="3200" u="sng" dirty="0"/>
              <a:t>rbol de decisi</a:t>
            </a:r>
            <a:r>
              <a:rPr lang="en-US" altLang="en-US" sz="3200" u="sng" dirty="0"/>
              <a:t>ó</a:t>
            </a:r>
            <a:r>
              <a:rPr lang="en-US" altLang="es-MX" sz="3200" u="sng" dirty="0"/>
              <a:t>n</a:t>
            </a:r>
            <a:endParaRPr lang="en-US" altLang="es-MX" sz="3200" dirty="0"/>
          </a:p>
          <a:p>
            <a:r>
              <a:rPr lang="en-US" altLang="es-MX" sz="3200" b="1" dirty="0"/>
              <a:t>1.	Evaluar consecuencias</a:t>
            </a:r>
            <a:r>
              <a:rPr lang="en-US" altLang="es-MX" sz="3200" dirty="0"/>
              <a:t>: ¿El fallo afecta la seguridad, el medio ambiente o la operaci</a:t>
            </a:r>
            <a:r>
              <a:rPr lang="en-US" altLang="en-US" sz="3200" dirty="0"/>
              <a:t>ó</a:t>
            </a:r>
            <a:r>
              <a:rPr lang="en-US" altLang="es-MX" sz="3200" dirty="0"/>
              <a:t>n cr</a:t>
            </a:r>
            <a:r>
              <a:rPr lang="en-US" altLang="en-US" sz="3200" dirty="0"/>
              <a:t>í</a:t>
            </a:r>
            <a:r>
              <a:rPr lang="en-US" altLang="es-MX" sz="3200" dirty="0"/>
              <a:t>tica?</a:t>
            </a:r>
            <a:endParaRPr lang="en-US" altLang="es-MX" sz="3200" dirty="0"/>
          </a:p>
          <a:p>
            <a:r>
              <a:rPr lang="en-US" altLang="es-MX" sz="3200" b="1" dirty="0"/>
              <a:t>2.	Redise</a:t>
            </a:r>
            <a:r>
              <a:rPr lang="en-US" altLang="en-US" sz="3200" b="1" dirty="0"/>
              <a:t>ñ</a:t>
            </a:r>
            <a:r>
              <a:rPr lang="en-US" altLang="es-MX" sz="3200" b="1" dirty="0"/>
              <a:t>o posible</a:t>
            </a:r>
            <a:r>
              <a:rPr lang="en-US" altLang="es-MX" sz="3200" dirty="0"/>
              <a:t>: Si el fallo es cr</a:t>
            </a:r>
            <a:r>
              <a:rPr lang="en-US" altLang="en-US" sz="3200" dirty="0"/>
              <a:t>í</a:t>
            </a:r>
            <a:r>
              <a:rPr lang="en-US" altLang="es-MX" sz="3200" dirty="0"/>
              <a:t>tico y puede eliminarse con un redise</a:t>
            </a:r>
            <a:r>
              <a:rPr lang="en-US" altLang="en-US" sz="3200" dirty="0"/>
              <a:t>ñ</a:t>
            </a:r>
            <a:r>
              <a:rPr lang="en-US" altLang="es-MX" sz="3200" dirty="0"/>
              <a:t>o, se prioriza esa opci</a:t>
            </a:r>
            <a:r>
              <a:rPr lang="en-US" altLang="en-US" sz="3200" dirty="0"/>
              <a:t>ó</a:t>
            </a:r>
            <a:r>
              <a:rPr lang="en-US" altLang="es-MX" sz="3200" dirty="0"/>
              <a:t>n.</a:t>
            </a:r>
            <a:endParaRPr lang="en-US" altLang="es-MX" sz="3200" dirty="0"/>
          </a:p>
          <a:p>
            <a:r>
              <a:rPr lang="en-US" altLang="es-MX" sz="3200" b="1" dirty="0"/>
              <a:t>3.	Mantenimiento preventivo</a:t>
            </a:r>
            <a:r>
              <a:rPr lang="en-US" altLang="es-MX" sz="3200" dirty="0"/>
              <a:t>: Si el fallo puede anticiparse con inspecciones o reemplazos programados, se aplica esta estrategia.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89154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rbol de decisi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396365"/>
            <a:ext cx="9393555" cy="4754245"/>
          </a:xfrm>
        </p:spPr>
        <p:txBody>
          <a:bodyPr>
            <a:noAutofit/>
          </a:bodyPr>
          <a:lstStyle/>
          <a:p>
            <a:r>
              <a:rPr lang="en-US" altLang="es-MX" sz="3200" b="1" dirty="0"/>
              <a:t>4.	Mantenimiento predictivo</a:t>
            </a:r>
            <a:r>
              <a:rPr lang="en-US" altLang="es-MX" sz="3200" dirty="0"/>
              <a:t>: Si el fallo puede detectarse antes de ocurrir mediante monitoreo de condici</a:t>
            </a:r>
            <a:r>
              <a:rPr lang="en-US" altLang="en-US" sz="3200" dirty="0"/>
              <a:t>ó</a:t>
            </a:r>
            <a:r>
              <a:rPr lang="en-US" altLang="es-MX" sz="3200" dirty="0"/>
              <a:t>n, se implementa.</a:t>
            </a:r>
            <a:endParaRPr lang="en-US" altLang="es-MX" sz="3200" dirty="0"/>
          </a:p>
          <a:p>
            <a:r>
              <a:rPr lang="en-US" altLang="es-MX" sz="3200" b="1" dirty="0"/>
              <a:t>5.	Correctivo planificado</a:t>
            </a:r>
            <a:r>
              <a:rPr lang="en-US" altLang="es-MX" sz="3200" dirty="0"/>
              <a:t>: Si el fallo no afecta seguridad ni operaci</a:t>
            </a:r>
            <a:r>
              <a:rPr lang="en-US" altLang="en-US" sz="3200" dirty="0"/>
              <a:t>ó</a:t>
            </a:r>
            <a:r>
              <a:rPr lang="en-US" altLang="es-MX" sz="3200" dirty="0"/>
              <a:t>n cr</a:t>
            </a:r>
            <a:r>
              <a:rPr lang="en-US" altLang="en-US" sz="3200" dirty="0"/>
              <a:t>í</a:t>
            </a:r>
            <a:r>
              <a:rPr lang="en-US" altLang="es-MX" sz="3200" dirty="0"/>
              <a:t>tica, se permite que ocurra y se corrige despu</a:t>
            </a:r>
            <a:r>
              <a:rPr lang="en-US" altLang="en-US" sz="3200" dirty="0"/>
              <a:t>é</a:t>
            </a:r>
            <a:r>
              <a:rPr lang="en-US" altLang="es-MX" sz="3200" dirty="0"/>
              <a:t>s.</a:t>
            </a:r>
            <a:endParaRPr lang="en-US" altLang="es-MX" sz="3200" dirty="0"/>
          </a:p>
          <a:p>
            <a:r>
              <a:rPr lang="en-US" altLang="es-MX" sz="3200" b="1" dirty="0"/>
              <a:t>6.	Operar hasta fallo</a:t>
            </a:r>
            <a:r>
              <a:rPr lang="en-US" altLang="es-MX" sz="3200" dirty="0"/>
              <a:t>: Se acepta el riesgo cuando el impacto es m</a:t>
            </a:r>
            <a:r>
              <a:rPr lang="en-US" altLang="en-US" sz="3200" dirty="0"/>
              <a:t>í</a:t>
            </a:r>
            <a:r>
              <a:rPr lang="en-US" altLang="es-MX" sz="3200" dirty="0"/>
              <a:t>nimo y el costo de prevenirlo es mayor que el de repararlo.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89154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rbol de decisi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396365"/>
            <a:ext cx="9393555" cy="475424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Beneficios del </a:t>
            </a:r>
            <a:r>
              <a:rPr lang="en-US" altLang="en-US" sz="3200" u="sng" dirty="0"/>
              <a:t>á</a:t>
            </a:r>
            <a:r>
              <a:rPr lang="en-US" altLang="es-MX" sz="3200" u="sng" dirty="0"/>
              <a:t>rbol de decisi</a:t>
            </a:r>
            <a:r>
              <a:rPr lang="en-US" altLang="en-US" sz="3200" u="sng" dirty="0"/>
              <a:t>ó</a:t>
            </a:r>
            <a:r>
              <a:rPr lang="en-US" altLang="es-MX" sz="3200" u="sng" dirty="0"/>
              <a:t>n RCM</a:t>
            </a:r>
            <a:endParaRPr lang="en-US" altLang="es-MX" sz="3200" dirty="0"/>
          </a:p>
          <a:p>
            <a:r>
              <a:rPr lang="en-US" altLang="es-MX" sz="3200" dirty="0"/>
              <a:t>•	Priorizaci</a:t>
            </a:r>
            <a:r>
              <a:rPr lang="en-US" altLang="en-US" sz="3200" dirty="0"/>
              <a:t>ó</a:t>
            </a:r>
            <a:r>
              <a:rPr lang="en-US" altLang="es-MX" sz="3200" dirty="0"/>
              <a:t>n l</a:t>
            </a:r>
            <a:r>
              <a:rPr lang="en-US" altLang="en-US" sz="3200" dirty="0"/>
              <a:t>ó</a:t>
            </a:r>
            <a:r>
              <a:rPr lang="en-US" altLang="es-MX" sz="3200" dirty="0"/>
              <a:t>gica de tareas de mantenimiento.</a:t>
            </a:r>
            <a:endParaRPr lang="en-US" altLang="es-MX" sz="3200" dirty="0"/>
          </a:p>
          <a:p>
            <a:r>
              <a:rPr lang="en-US" altLang="es-MX" sz="3200" dirty="0"/>
              <a:t>•	Optimizaci</a:t>
            </a:r>
            <a:r>
              <a:rPr lang="en-US" altLang="en-US" sz="3200" dirty="0"/>
              <a:t>ó</a:t>
            </a:r>
            <a:r>
              <a:rPr lang="en-US" altLang="es-MX" sz="3200" dirty="0"/>
              <a:t>n de recursos al evitar acciones innecesarias.</a:t>
            </a:r>
            <a:endParaRPr lang="en-US" altLang="es-MX" sz="3200" dirty="0"/>
          </a:p>
          <a:p>
            <a:r>
              <a:rPr lang="en-US" altLang="es-MX" sz="3200" dirty="0"/>
              <a:t>•	Mayor seguridad y confiabilidad en sistemas cr</a:t>
            </a:r>
            <a:r>
              <a:rPr lang="en-US" altLang="en-US" sz="3200" dirty="0"/>
              <a:t>í</a:t>
            </a:r>
            <a:r>
              <a:rPr lang="en-US" altLang="es-MX" sz="3200" dirty="0"/>
              <a:t>ticos.</a:t>
            </a:r>
            <a:endParaRPr lang="en-US" altLang="es-MX" sz="3200" dirty="0"/>
          </a:p>
          <a:p>
            <a:r>
              <a:rPr lang="en-US" altLang="es-MX" sz="3200" dirty="0"/>
              <a:t>•	Reducci</a:t>
            </a:r>
            <a:r>
              <a:rPr lang="en-US" altLang="en-US" sz="3200" dirty="0"/>
              <a:t>ó</a:t>
            </a:r>
            <a:r>
              <a:rPr lang="en-US" altLang="es-MX" sz="3200" dirty="0"/>
              <a:t>n de costos al equilibrar prevenci</a:t>
            </a:r>
            <a:r>
              <a:rPr lang="en-US" altLang="en-US" sz="3200" dirty="0"/>
              <a:t>ó</a:t>
            </a:r>
            <a:r>
              <a:rPr lang="en-US" altLang="es-MX" sz="3200" dirty="0"/>
              <a:t>n y correcci</a:t>
            </a:r>
            <a:r>
              <a:rPr lang="en-US" altLang="en-US" sz="3200" dirty="0"/>
              <a:t>ó</a:t>
            </a:r>
            <a:r>
              <a:rPr lang="en-US" altLang="es-MX" sz="3200" dirty="0"/>
              <a:t>n.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89154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rbol de decisi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396365"/>
            <a:ext cx="9393555" cy="475424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En resumen</a:t>
            </a:r>
            <a:r>
              <a:rPr lang="es-AR" altLang="en-US" sz="3200" u="sng" dirty="0"/>
              <a:t>:</a:t>
            </a:r>
            <a:endParaRPr lang="en-US" altLang="es-MX" sz="3200" dirty="0"/>
          </a:p>
          <a:p>
            <a:r>
              <a:rPr lang="en-US" altLang="es-MX" sz="3200" dirty="0"/>
              <a:t>El </a:t>
            </a:r>
            <a:r>
              <a:rPr lang="en-US" altLang="en-US" sz="3200" dirty="0"/>
              <a:t>á</a:t>
            </a:r>
            <a:r>
              <a:rPr lang="en-US" altLang="es-MX" sz="3200" dirty="0"/>
              <a:t>rbol de decisi</a:t>
            </a:r>
            <a:r>
              <a:rPr lang="en-US" altLang="en-US" sz="3200" dirty="0"/>
              <a:t>ó</a:t>
            </a:r>
            <a:r>
              <a:rPr lang="en-US" altLang="es-MX" sz="3200" dirty="0"/>
              <a:t>n RCM es una herramienta pr</a:t>
            </a:r>
            <a:r>
              <a:rPr lang="en-US" altLang="en-US" sz="3200" dirty="0"/>
              <a:t>á</a:t>
            </a:r>
            <a:r>
              <a:rPr lang="en-US" altLang="es-MX" sz="3200" dirty="0"/>
              <a:t>ctica y estructurada que ayuda a elegir la mejor estrategia de mantenimiento seg</a:t>
            </a:r>
            <a:r>
              <a:rPr lang="en-US" altLang="en-US" sz="3200" dirty="0"/>
              <a:t>ú</a:t>
            </a:r>
            <a:r>
              <a:rPr lang="en-US" altLang="es-MX" sz="3200" dirty="0"/>
              <a:t>n la criticidad de cada fallo. </a:t>
            </a:r>
            <a:endParaRPr lang="en-US" altLang="es-MX" sz="3200" dirty="0"/>
          </a:p>
          <a:p>
            <a:r>
              <a:rPr lang="en-US" altLang="es-MX" sz="3200" dirty="0"/>
              <a:t>Su aplicaci</a:t>
            </a:r>
            <a:r>
              <a:rPr lang="en-US" altLang="en-US" sz="3200" dirty="0"/>
              <a:t>ó</a:t>
            </a:r>
            <a:r>
              <a:rPr lang="en-US" altLang="es-MX" sz="3200" dirty="0"/>
              <a:t>n asegura que los recursos se usen de forma eficiente y que los sistemas mantengan su confiabilidad.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89154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Matriz de criticidad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396365"/>
            <a:ext cx="9393555" cy="4754245"/>
          </a:xfrm>
        </p:spPr>
        <p:txBody>
          <a:bodyPr>
            <a:noAutofit/>
          </a:bodyPr>
          <a:lstStyle/>
          <a:p>
            <a:r>
              <a:rPr lang="en-US" altLang="es-MX" sz="4000" dirty="0"/>
              <a:t>La matriz de criticidad es una herramienta que permite priorizar equipos, procesos o fallos seg</a:t>
            </a:r>
            <a:r>
              <a:rPr lang="en-US" altLang="en-US" sz="4000" dirty="0"/>
              <a:t>ú</a:t>
            </a:r>
            <a:r>
              <a:rPr lang="en-US" altLang="es-MX" sz="4000" dirty="0"/>
              <a:t>n su impacto en la operaci</a:t>
            </a:r>
            <a:r>
              <a:rPr lang="en-US" altLang="en-US" sz="4000" dirty="0"/>
              <a:t>ó</a:t>
            </a:r>
            <a:r>
              <a:rPr lang="en-US" altLang="es-MX" sz="4000" dirty="0"/>
              <a:t>n, seguridad, medio ambiente y costos. </a:t>
            </a:r>
            <a:endParaRPr lang="en-US" altLang="es-MX" sz="4000" dirty="0"/>
          </a:p>
          <a:p>
            <a:r>
              <a:rPr lang="en-US" altLang="es-MX" sz="4000" dirty="0"/>
              <a:t>Su objetivo es enfocar los recursos de mantenimiento en los elementos m</a:t>
            </a:r>
            <a:r>
              <a:rPr lang="en-US" altLang="en-US" sz="4000" dirty="0"/>
              <a:t>á</a:t>
            </a:r>
            <a:r>
              <a:rPr lang="en-US" altLang="es-MX" sz="4000" dirty="0"/>
              <a:t>s cr</a:t>
            </a:r>
            <a:r>
              <a:rPr lang="en-US" altLang="en-US" sz="4000" dirty="0"/>
              <a:t>í</a:t>
            </a:r>
            <a:r>
              <a:rPr lang="en-US" altLang="es-MX" sz="4000" dirty="0"/>
              <a:t>ticos para la organizaci</a:t>
            </a:r>
            <a:r>
              <a:rPr lang="en-US" altLang="en-US" sz="4000" dirty="0"/>
              <a:t>ó</a:t>
            </a:r>
            <a:r>
              <a:rPr lang="en-US" altLang="es-MX" sz="4000" dirty="0"/>
              <a:t>n.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Matriz de criticidad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Concepto b</a:t>
            </a:r>
            <a:r>
              <a:rPr lang="en-US" altLang="en-US" sz="3600" u="sng" dirty="0"/>
              <a:t>á</a:t>
            </a:r>
            <a:r>
              <a:rPr lang="en-US" altLang="es-MX" sz="3600" u="sng" dirty="0"/>
              <a:t>sico</a:t>
            </a:r>
            <a:r>
              <a:rPr lang="es-AR" altLang="en-US" sz="3600" u="sng" dirty="0"/>
              <a:t>:</a:t>
            </a:r>
            <a:endParaRPr lang="en-US" altLang="es-MX" sz="3600" dirty="0"/>
          </a:p>
          <a:p>
            <a:r>
              <a:rPr lang="en-US" altLang="es-MX" sz="3600" dirty="0"/>
              <a:t>•	Matriz de criticidad: tabla que clasifica activos o modos de fallo seg</a:t>
            </a:r>
            <a:r>
              <a:rPr lang="en-US" altLang="en-US" sz="3600" dirty="0"/>
              <a:t>ú</a:t>
            </a:r>
            <a:r>
              <a:rPr lang="en-US" altLang="es-MX" sz="3600" dirty="0"/>
              <a:t>n su nivel de riesgo.</a:t>
            </a:r>
            <a:endParaRPr lang="en-US" altLang="es-MX" sz="3600" dirty="0"/>
          </a:p>
          <a:p>
            <a:r>
              <a:rPr lang="en-US" altLang="es-MX" sz="3600" dirty="0"/>
              <a:t>•	Combina probabilidad de ocurrencia y consecuencia del fallo para determinar la criticidad total.</a:t>
            </a:r>
            <a:endParaRPr lang="en-US" altLang="es-MX" sz="3600" dirty="0"/>
          </a:p>
          <a:p>
            <a:r>
              <a:rPr lang="en-US" altLang="es-MX" sz="3600" dirty="0"/>
              <a:t>•	Se usa en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de mantenimiento y RCM para definir prioridades.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Matriz de criticidad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Pasos principales</a:t>
            </a:r>
            <a:endParaRPr lang="en-US" altLang="es-MX" sz="3200" dirty="0"/>
          </a:p>
          <a:p>
            <a:r>
              <a:rPr lang="en-US" altLang="es-MX" sz="3200" dirty="0"/>
              <a:t>1.	</a:t>
            </a:r>
            <a:r>
              <a:rPr lang="en-US" altLang="es-MX" sz="3200" u="sng" dirty="0"/>
              <a:t>Identificar activos o fallos a evaluar</a:t>
            </a:r>
            <a:r>
              <a:rPr lang="en-US" altLang="es-MX" sz="3200" dirty="0"/>
              <a:t>.</a:t>
            </a:r>
            <a:endParaRPr lang="en-US" altLang="es-MX" sz="3200" dirty="0"/>
          </a:p>
          <a:p>
            <a:r>
              <a:rPr lang="en-US" altLang="es-MX" sz="3200" dirty="0"/>
              <a:t>2.	</a:t>
            </a:r>
            <a:r>
              <a:rPr lang="en-US" altLang="es-MX" sz="3200" u="sng" dirty="0"/>
              <a:t>Definir criterios</a:t>
            </a:r>
            <a:r>
              <a:rPr lang="en-US" altLang="es-MX" sz="3200" dirty="0"/>
              <a:t>: seguridad, medio ambiente, producci</a:t>
            </a:r>
            <a:r>
              <a:rPr lang="en-US" altLang="en-US" sz="3200" dirty="0"/>
              <a:t>ó</a:t>
            </a:r>
            <a:r>
              <a:rPr lang="en-US" altLang="es-MX" sz="3200" dirty="0"/>
              <a:t>n, costos, calidad.</a:t>
            </a:r>
            <a:endParaRPr lang="en-US" altLang="es-MX" sz="3200" dirty="0"/>
          </a:p>
          <a:p>
            <a:r>
              <a:rPr lang="en-US" altLang="es-MX" sz="3200" dirty="0"/>
              <a:t>3.	</a:t>
            </a:r>
            <a:r>
              <a:rPr lang="en-US" altLang="es-MX" sz="3200" u="sng" dirty="0"/>
              <a:t>Asignar valores a cada criterio</a:t>
            </a:r>
            <a:r>
              <a:rPr lang="en-US" altLang="es-MX" sz="3200" dirty="0"/>
              <a:t> (por ejemplo, de 1 a 5).</a:t>
            </a:r>
            <a:endParaRPr lang="en-US" altLang="es-MX" sz="3200" dirty="0"/>
          </a:p>
          <a:p>
            <a:r>
              <a:rPr lang="en-US" altLang="es-MX" sz="3200" dirty="0"/>
              <a:t>4.	</a:t>
            </a:r>
            <a:r>
              <a:rPr lang="en-US" altLang="es-MX" sz="3200" u="sng" dirty="0"/>
              <a:t>Calcular el </a:t>
            </a:r>
            <a:r>
              <a:rPr lang="en-US" altLang="en-US" sz="3200" u="sng" dirty="0"/>
              <a:t>í</a:t>
            </a:r>
            <a:r>
              <a:rPr lang="en-US" altLang="es-MX" sz="3200" u="sng" dirty="0"/>
              <a:t>ndice de criticidad</a:t>
            </a:r>
            <a:r>
              <a:rPr lang="en-US" altLang="es-MX" sz="3200" dirty="0"/>
              <a:t> combinando impacto y probabilidad.</a:t>
            </a:r>
            <a:endParaRPr lang="en-US" altLang="es-MX" sz="3200" dirty="0"/>
          </a:p>
          <a:p>
            <a:r>
              <a:rPr lang="en-US" altLang="es-MX" sz="3200" dirty="0"/>
              <a:t>5.	</a:t>
            </a:r>
            <a:r>
              <a:rPr lang="en-US" altLang="es-MX" sz="3200" u="sng" dirty="0"/>
              <a:t>Clasificar resultados en niveles</a:t>
            </a:r>
            <a:r>
              <a:rPr lang="en-US" altLang="es-MX" sz="3200" dirty="0"/>
              <a:t>: bajo, medio, alto o extremo.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Matriz de criticidad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Beneficios</a:t>
            </a:r>
            <a:endParaRPr lang="en-US" altLang="es-MX" sz="3200" dirty="0"/>
          </a:p>
          <a:p>
            <a:r>
              <a:rPr lang="en-US" altLang="es-MX" sz="3200" dirty="0"/>
              <a:t>•	Priorizaci</a:t>
            </a:r>
            <a:r>
              <a:rPr lang="en-US" altLang="en-US" sz="3200" dirty="0"/>
              <a:t>ó</a:t>
            </a:r>
            <a:r>
              <a:rPr lang="en-US" altLang="es-MX" sz="3200" dirty="0"/>
              <a:t>n eficiente de recursos de mantenimiento.</a:t>
            </a:r>
            <a:endParaRPr lang="en-US" altLang="es-MX" sz="3200" dirty="0"/>
          </a:p>
          <a:p>
            <a:r>
              <a:rPr lang="en-US" altLang="es-MX" sz="3200" dirty="0"/>
              <a:t>•	Reducci</a:t>
            </a:r>
            <a:r>
              <a:rPr lang="en-US" altLang="en-US" sz="3200" dirty="0"/>
              <a:t>ó</a:t>
            </a:r>
            <a:r>
              <a:rPr lang="en-US" altLang="es-MX" sz="3200" dirty="0"/>
              <a:t>n de riesgos operativos y ambientales.</a:t>
            </a:r>
            <a:endParaRPr lang="en-US" altLang="es-MX" sz="3200" dirty="0"/>
          </a:p>
          <a:p>
            <a:r>
              <a:rPr lang="en-US" altLang="es-MX" sz="3200" dirty="0"/>
              <a:t>•	Mejora de la confiabilidad y disponibilidad de activos.</a:t>
            </a:r>
            <a:endParaRPr lang="en-US" altLang="es-MX" sz="3200" dirty="0"/>
          </a:p>
          <a:p>
            <a:r>
              <a:rPr lang="en-US" altLang="es-MX" sz="3200" dirty="0"/>
              <a:t>•	Soporte a la toma de decisiones basada en datos.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Matriz de criticidad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En resumen</a:t>
            </a:r>
            <a:r>
              <a:rPr lang="es-AR" altLang="en-US" sz="3600" u="sng" dirty="0"/>
              <a:t>: </a:t>
            </a:r>
            <a:endParaRPr lang="en-US" altLang="es-MX" sz="3600" dirty="0"/>
          </a:p>
          <a:p>
            <a:r>
              <a:rPr lang="en-US" altLang="es-MX" sz="3600" dirty="0"/>
              <a:t>La matriz de criticidad es una herramienta anal</a:t>
            </a:r>
            <a:r>
              <a:rPr lang="en-US" altLang="en-US" sz="3600" dirty="0"/>
              <a:t>í</a:t>
            </a:r>
            <a:r>
              <a:rPr lang="en-US" altLang="es-MX" sz="3600" dirty="0"/>
              <a:t>tica y visual que ayuda a determinar qu</a:t>
            </a:r>
            <a:r>
              <a:rPr lang="en-US" altLang="en-US" sz="3600" dirty="0"/>
              <a:t>é </a:t>
            </a:r>
            <a:r>
              <a:rPr lang="en-US" altLang="es-MX" sz="3600" dirty="0"/>
              <a:t>activos requieren mayor atenci</a:t>
            </a:r>
            <a:r>
              <a:rPr lang="en-US" altLang="en-US" sz="3600" dirty="0"/>
              <a:t>ó</a:t>
            </a:r>
            <a:r>
              <a:rPr lang="en-US" altLang="es-MX" sz="3600" dirty="0"/>
              <a:t>n seg</a:t>
            </a:r>
            <a:r>
              <a:rPr lang="en-US" altLang="en-US" sz="3600" dirty="0"/>
              <a:t>ú</a:t>
            </a:r>
            <a:r>
              <a:rPr lang="en-US" altLang="es-MX" sz="3600" dirty="0"/>
              <a:t>n su impacto y probabilidad de fallo. </a:t>
            </a:r>
            <a:endParaRPr lang="en-US" altLang="es-MX" sz="3600" dirty="0"/>
          </a:p>
          <a:p>
            <a:r>
              <a:rPr lang="en-US" altLang="es-MX" sz="3600" dirty="0"/>
              <a:t>Es esencial para optimizar estrategias de mantenimiento y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de riesgos.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 fontScale="90000"/>
          </a:bodyPr>
          <a:lstStyle/>
          <a:p>
            <a:pPr algn="ctr"/>
            <a:r>
              <a:rPr lang="es-AR" altLang="en-US" sz="4000" dirty="0">
                <a:sym typeface="+mn-ea"/>
              </a:rPr>
              <a:t>Plan de Mantenimiento basado en RCM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98930"/>
            <a:ext cx="8915400" cy="4565650"/>
          </a:xfrm>
        </p:spPr>
        <p:txBody>
          <a:bodyPr>
            <a:noAutofit/>
          </a:bodyPr>
          <a:lstStyle/>
          <a:p>
            <a:r>
              <a:rPr lang="en-US" altLang="es-MX" sz="3600" dirty="0"/>
              <a:t>Su objetivo principal es asegurar que los activos f</a:t>
            </a:r>
            <a:r>
              <a:rPr lang="en-US" altLang="en-US" sz="3600" dirty="0"/>
              <a:t>í</a:t>
            </a:r>
            <a:r>
              <a:rPr lang="en-US" altLang="es-MX" sz="3600" dirty="0"/>
              <a:t>sicos contin</a:t>
            </a:r>
            <a:r>
              <a:rPr lang="en-US" altLang="en-US" sz="3600" dirty="0"/>
              <a:t>ú</a:t>
            </a:r>
            <a:r>
              <a:rPr lang="en-US" altLang="es-MX" sz="3600" dirty="0"/>
              <a:t>en </a:t>
            </a:r>
            <a:r>
              <a:rPr lang="en-US" altLang="es-MX" sz="3600" u="sng" dirty="0"/>
              <a:t>cumpliendo las funciones requeridas </a:t>
            </a:r>
            <a:r>
              <a:rPr lang="en-US" altLang="es-MX" sz="3600" dirty="0"/>
              <a:t>en su contexto operativo, con el </a:t>
            </a:r>
            <a:r>
              <a:rPr lang="en-US" altLang="es-MX" sz="3600" u="sng" dirty="0"/>
              <a:t>menor costo posible</a:t>
            </a:r>
            <a:r>
              <a:rPr lang="en-US" altLang="es-MX" sz="3600" dirty="0"/>
              <a:t> y con un </a:t>
            </a:r>
            <a:r>
              <a:rPr lang="en-US" altLang="es-MX" sz="3600" u="sng" dirty="0"/>
              <a:t>adecuado nivel de seguridad</a:t>
            </a:r>
            <a:r>
              <a:rPr lang="en-US" altLang="es-MX" sz="3600" dirty="0"/>
              <a:t> y </a:t>
            </a:r>
            <a:r>
              <a:rPr lang="en-US" altLang="es-MX" sz="3600" u="sng" dirty="0"/>
              <a:t>protecci</a:t>
            </a:r>
            <a:r>
              <a:rPr lang="en-US" altLang="en-US" sz="3600" u="sng" dirty="0"/>
              <a:t>ó</a:t>
            </a:r>
            <a:r>
              <a:rPr lang="en-US" altLang="es-MX" sz="3600" u="sng" dirty="0"/>
              <a:t>n ambiental</a:t>
            </a:r>
            <a:r>
              <a:rPr lang="en-US" altLang="es-MX" sz="3600" dirty="0"/>
              <a:t>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H</a:t>
            </a:r>
            <a:r>
              <a:rPr lang="en-US" altLang="es-MX" sz="4000" dirty="0">
                <a:sym typeface="+mn-ea"/>
              </a:rPr>
              <a:t>istorial de fallas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4000" dirty="0"/>
              <a:t>El </a:t>
            </a:r>
            <a:r>
              <a:rPr lang="en-US" altLang="es-MX" sz="4000" u="sng" dirty="0"/>
              <a:t>historial de fallas</a:t>
            </a:r>
            <a:r>
              <a:rPr lang="en-US" altLang="es-MX" sz="4000" dirty="0"/>
              <a:t> es un registro sistem</a:t>
            </a:r>
            <a:r>
              <a:rPr lang="en-US" altLang="en-US" sz="4000" dirty="0"/>
              <a:t>á</a:t>
            </a:r>
            <a:r>
              <a:rPr lang="en-US" altLang="es-MX" sz="4000" dirty="0"/>
              <a:t>tico de los fallos ocurridos en equipos o procesos, que permite analizar causas, frecuencia y consecuencias para mejorar la confiabilidad y optimizar el mantenimiento.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H</a:t>
            </a:r>
            <a:r>
              <a:rPr lang="en-US" altLang="es-MX" sz="4000" dirty="0">
                <a:sym typeface="+mn-ea"/>
              </a:rPr>
              <a:t>istorial de fallas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4000" u="sng" dirty="0"/>
              <a:t>Concepto b</a:t>
            </a:r>
            <a:r>
              <a:rPr lang="en-US" altLang="en-US" sz="4000" u="sng" dirty="0"/>
              <a:t>á</a:t>
            </a:r>
            <a:r>
              <a:rPr lang="en-US" altLang="es-MX" sz="4000" u="sng" dirty="0"/>
              <a:t>sico</a:t>
            </a:r>
            <a:endParaRPr lang="en-US" altLang="es-MX" sz="4000" dirty="0"/>
          </a:p>
          <a:p>
            <a:r>
              <a:rPr lang="en-US" altLang="es-MX" sz="4000" dirty="0"/>
              <a:t>•	Historial de fallas: base de datos o documento donde se registran todos los eventos de fallo, reparaciones y tiempos de parada.</a:t>
            </a:r>
            <a:endParaRPr lang="en-US" altLang="es-MX" sz="4000" dirty="0"/>
          </a:p>
          <a:p>
            <a:r>
              <a:rPr lang="en-US" altLang="es-MX" sz="4000" dirty="0"/>
              <a:t>•	Es esencial para la gesti</a:t>
            </a:r>
            <a:r>
              <a:rPr lang="en-US" altLang="en-US" sz="4000" dirty="0"/>
              <a:t>ó</a:t>
            </a:r>
            <a:r>
              <a:rPr lang="en-US" altLang="es-MX" sz="4000" dirty="0"/>
              <a:t>n de mantenimiento y el an</a:t>
            </a:r>
            <a:r>
              <a:rPr lang="en-US" altLang="en-US" sz="4000" dirty="0"/>
              <a:t>á</a:t>
            </a:r>
            <a:r>
              <a:rPr lang="en-US" altLang="es-MX" sz="4000" dirty="0"/>
              <a:t>lisis de confiabilidad.</a:t>
            </a:r>
            <a:endParaRPr lang="en-US" altLang="es-MX" sz="4000" dirty="0"/>
          </a:p>
          <a:p>
            <a:endParaRPr lang="en-US" altLang="es-MX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H</a:t>
            </a:r>
            <a:r>
              <a:rPr lang="en-US" altLang="es-MX" sz="4000" dirty="0">
                <a:sym typeface="+mn-ea"/>
              </a:rPr>
              <a:t>istorial de fallas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Contenido t</a:t>
            </a:r>
            <a:r>
              <a:rPr lang="en-US" altLang="en-US" sz="3200" u="sng" dirty="0"/>
              <a:t>í</a:t>
            </a:r>
            <a:r>
              <a:rPr lang="en-US" altLang="es-MX" sz="3200" u="sng" dirty="0"/>
              <a:t>pico</a:t>
            </a:r>
            <a:endParaRPr lang="en-US" altLang="es-MX" sz="3200" dirty="0"/>
          </a:p>
          <a:p>
            <a:r>
              <a:rPr lang="en-US" altLang="es-MX" sz="3200" dirty="0"/>
              <a:t>1.	Fecha y hora del fallo.</a:t>
            </a:r>
            <a:endParaRPr lang="en-US" altLang="es-MX" sz="3200" dirty="0"/>
          </a:p>
          <a:p>
            <a:r>
              <a:rPr lang="en-US" altLang="es-MX" sz="3200" dirty="0"/>
              <a:t>2.	Equipo afectado y ubicaci</a:t>
            </a:r>
            <a:r>
              <a:rPr lang="en-US" altLang="en-US" sz="3200" dirty="0"/>
              <a:t>ó</a:t>
            </a:r>
            <a:r>
              <a:rPr lang="en-US" altLang="es-MX" sz="3200" dirty="0"/>
              <a:t>n.</a:t>
            </a:r>
            <a:endParaRPr lang="en-US" altLang="es-MX" sz="3200" dirty="0"/>
          </a:p>
          <a:p>
            <a:r>
              <a:rPr lang="en-US" altLang="es-MX" sz="3200" dirty="0"/>
              <a:t>3.	Descripci</a:t>
            </a:r>
            <a:r>
              <a:rPr lang="en-US" altLang="en-US" sz="3200" dirty="0"/>
              <a:t>ó</a:t>
            </a:r>
            <a:r>
              <a:rPr lang="en-US" altLang="es-MX" sz="3200" dirty="0"/>
              <a:t>n del fallo y s</a:t>
            </a:r>
            <a:r>
              <a:rPr lang="en-US" altLang="en-US" sz="3200" dirty="0"/>
              <a:t>í</a:t>
            </a:r>
            <a:r>
              <a:rPr lang="en-US" altLang="es-MX" sz="3200" dirty="0"/>
              <a:t>ntomas observados.</a:t>
            </a:r>
            <a:endParaRPr lang="en-US" altLang="es-MX" sz="3200" dirty="0"/>
          </a:p>
          <a:p>
            <a:r>
              <a:rPr lang="en-US" altLang="es-MX" sz="3200" dirty="0"/>
              <a:t>4.	Causa ra</a:t>
            </a:r>
            <a:r>
              <a:rPr lang="en-US" altLang="en-US" sz="3200" dirty="0"/>
              <a:t>í</a:t>
            </a:r>
            <a:r>
              <a:rPr lang="en-US" altLang="es-MX" sz="3200" dirty="0"/>
              <a:t>z identificada.</a:t>
            </a:r>
            <a:endParaRPr lang="en-US" altLang="es-MX" sz="3200" dirty="0"/>
          </a:p>
          <a:p>
            <a:r>
              <a:rPr lang="en-US" altLang="es-MX" sz="3200" dirty="0"/>
              <a:t>5.	Acci</a:t>
            </a:r>
            <a:r>
              <a:rPr lang="en-US" altLang="en-US" sz="3200" dirty="0"/>
              <a:t>ó</a:t>
            </a:r>
            <a:r>
              <a:rPr lang="en-US" altLang="es-MX" sz="3200" dirty="0"/>
              <a:t>n correctiva aplicada.</a:t>
            </a:r>
            <a:endParaRPr lang="en-US" altLang="es-MX" sz="3200" dirty="0"/>
          </a:p>
          <a:p>
            <a:r>
              <a:rPr lang="en-US" altLang="es-MX" sz="3200" dirty="0"/>
              <a:t>6.	Tiempo de reparaci</a:t>
            </a:r>
            <a:r>
              <a:rPr lang="en-US" altLang="en-US" sz="3200" dirty="0"/>
              <a:t>ó</a:t>
            </a:r>
            <a:r>
              <a:rPr lang="en-US" altLang="es-MX" sz="3200" dirty="0"/>
              <a:t>n y de parada.</a:t>
            </a:r>
            <a:endParaRPr lang="en-US" altLang="es-MX" sz="3200" dirty="0"/>
          </a:p>
          <a:p>
            <a:r>
              <a:rPr lang="en-US" altLang="es-MX" sz="3200" dirty="0"/>
              <a:t>7.	Responsable o t</a:t>
            </a:r>
            <a:r>
              <a:rPr lang="en-US" altLang="en-US" sz="3200" dirty="0"/>
              <a:t>é</a:t>
            </a:r>
            <a:r>
              <a:rPr lang="en-US" altLang="es-MX" sz="3200" dirty="0"/>
              <a:t>cnico.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H</a:t>
            </a:r>
            <a:r>
              <a:rPr lang="en-US" altLang="es-MX" sz="4000" dirty="0">
                <a:sym typeface="+mn-ea"/>
              </a:rPr>
              <a:t>istorial de fallas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Usos principales</a:t>
            </a:r>
            <a:endParaRPr lang="en-US" altLang="es-MX" sz="3200" dirty="0"/>
          </a:p>
          <a:p>
            <a:r>
              <a:rPr lang="en-US" altLang="es-MX" sz="3200" dirty="0"/>
              <a:t>•	An</a:t>
            </a:r>
            <a:r>
              <a:rPr lang="en-US" altLang="en-US" sz="3200" dirty="0"/>
              <a:t>á</a:t>
            </a:r>
            <a:r>
              <a:rPr lang="en-US" altLang="es-MX" sz="3200" dirty="0"/>
              <a:t>lisis de tendencias para detectar patrones repetitivos.</a:t>
            </a:r>
            <a:endParaRPr lang="en-US" altLang="es-MX" sz="3200" dirty="0"/>
          </a:p>
          <a:p>
            <a:r>
              <a:rPr lang="en-US" altLang="es-MX" sz="3200" dirty="0"/>
              <a:t>•	Mejora continua mediante eliminaci</a:t>
            </a:r>
            <a:r>
              <a:rPr lang="en-US" altLang="en-US" sz="3200" dirty="0"/>
              <a:t>ó</a:t>
            </a:r>
            <a:r>
              <a:rPr lang="en-US" altLang="es-MX" sz="3200" dirty="0"/>
              <a:t>n de causas recurrentes.</a:t>
            </a:r>
            <a:endParaRPr lang="en-US" altLang="es-MX" sz="3200" dirty="0"/>
          </a:p>
          <a:p>
            <a:r>
              <a:rPr lang="en-US" altLang="es-MX" sz="3200" dirty="0"/>
              <a:t>•	Planificaci</a:t>
            </a:r>
            <a:r>
              <a:rPr lang="en-US" altLang="en-US" sz="3200" dirty="0"/>
              <a:t>ó</a:t>
            </a:r>
            <a:r>
              <a:rPr lang="en-US" altLang="es-MX" sz="3200" dirty="0"/>
              <a:t>n de mantenimiento basada en datos reales.</a:t>
            </a:r>
            <a:endParaRPr lang="en-US" altLang="es-MX" sz="3200" dirty="0"/>
          </a:p>
          <a:p>
            <a:r>
              <a:rPr lang="en-US" altLang="es-MX" sz="3200" dirty="0"/>
              <a:t>•	Evaluaci</a:t>
            </a:r>
            <a:r>
              <a:rPr lang="en-US" altLang="en-US" sz="3200" dirty="0"/>
              <a:t>ó</a:t>
            </a:r>
            <a:r>
              <a:rPr lang="en-US" altLang="es-MX" sz="3200" dirty="0"/>
              <a:t>n de confiabilidad y c</a:t>
            </a:r>
            <a:r>
              <a:rPr lang="en-US" altLang="en-US" sz="3200" dirty="0"/>
              <a:t>á</a:t>
            </a:r>
            <a:r>
              <a:rPr lang="en-US" altLang="es-MX" sz="3200" dirty="0"/>
              <a:t>lculo de indicadores como MTBF (tiempo medio entre fallos).</a:t>
            </a:r>
            <a:endParaRPr lang="en-US" altLang="es-MX" sz="3200" dirty="0"/>
          </a:p>
          <a:p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H</a:t>
            </a:r>
            <a:r>
              <a:rPr lang="en-US" altLang="es-MX" sz="4000" dirty="0">
                <a:sym typeface="+mn-ea"/>
              </a:rPr>
              <a:t>istorial de fallas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79195"/>
            <a:ext cx="9393555" cy="497141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Beneficios</a:t>
            </a:r>
            <a:endParaRPr lang="en-US" altLang="es-MX" sz="3600" dirty="0"/>
          </a:p>
          <a:p>
            <a:r>
              <a:rPr lang="en-US" altLang="es-MX" sz="3600" dirty="0"/>
              <a:t>•	Reducci</a:t>
            </a:r>
            <a:r>
              <a:rPr lang="en-US" altLang="en-US" sz="3600" dirty="0"/>
              <a:t>ó</a:t>
            </a:r>
            <a:r>
              <a:rPr lang="en-US" altLang="es-MX" sz="3600" dirty="0"/>
              <a:t>n de fallos repetitivos.</a:t>
            </a:r>
            <a:endParaRPr lang="en-US" altLang="es-MX" sz="3600" dirty="0"/>
          </a:p>
          <a:p>
            <a:r>
              <a:rPr lang="en-US" altLang="es-MX" sz="3600" dirty="0"/>
              <a:t>•	Optimizaci</a:t>
            </a:r>
            <a:r>
              <a:rPr lang="en-US" altLang="en-US" sz="3600" dirty="0"/>
              <a:t>ó</a:t>
            </a:r>
            <a:r>
              <a:rPr lang="en-US" altLang="es-MX" sz="3600" dirty="0"/>
              <a:t>n de recursos y tiempos de reparaci</a:t>
            </a:r>
            <a:r>
              <a:rPr lang="en-US" altLang="en-US" sz="3600" dirty="0"/>
              <a:t>ó</a:t>
            </a:r>
            <a:r>
              <a:rPr lang="en-US" altLang="es-MX" sz="3600" dirty="0"/>
              <a:t>n.</a:t>
            </a:r>
            <a:endParaRPr lang="en-US" altLang="es-MX" sz="3600" dirty="0"/>
          </a:p>
          <a:p>
            <a:r>
              <a:rPr lang="en-US" altLang="es-MX" sz="3600" dirty="0"/>
              <a:t>•	Mayor disponibilidad de equipos.</a:t>
            </a:r>
            <a:endParaRPr lang="en-US" altLang="es-MX" sz="3600" dirty="0"/>
          </a:p>
          <a:p>
            <a:r>
              <a:rPr lang="en-US" altLang="es-MX" sz="3600" dirty="0"/>
              <a:t>•	Base s</a:t>
            </a:r>
            <a:r>
              <a:rPr lang="en-US" altLang="en-US" sz="3600" dirty="0"/>
              <a:t>ó</a:t>
            </a:r>
            <a:r>
              <a:rPr lang="en-US" altLang="es-MX" sz="3600" dirty="0"/>
              <a:t>lida para decisiones t</a:t>
            </a:r>
            <a:r>
              <a:rPr lang="en-US" altLang="en-US" sz="3600" dirty="0"/>
              <a:t>é</a:t>
            </a:r>
            <a:r>
              <a:rPr lang="en-US" altLang="es-MX" sz="3600" dirty="0"/>
              <a:t>cnicas y econ</a:t>
            </a:r>
            <a:r>
              <a:rPr lang="en-US" altLang="en-US" sz="3600" dirty="0"/>
              <a:t>ó</a:t>
            </a:r>
            <a:r>
              <a:rPr lang="en-US" altLang="es-MX" sz="3600" dirty="0"/>
              <a:t>micas.</a:t>
            </a:r>
            <a:endParaRPr lang="en-US" altLang="es-MX" sz="3600" dirty="0"/>
          </a:p>
          <a:p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H</a:t>
            </a:r>
            <a:r>
              <a:rPr lang="en-US" altLang="es-MX" sz="4000" dirty="0">
                <a:sym typeface="+mn-ea"/>
              </a:rPr>
              <a:t>istorial de fallas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41780"/>
            <a:ext cx="9393555" cy="4608830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En resumen</a:t>
            </a:r>
            <a:r>
              <a:rPr lang="es-AR" altLang="en-US" sz="3600" u="sng" dirty="0"/>
              <a:t>:</a:t>
            </a:r>
            <a:endParaRPr lang="en-US" altLang="es-MX" sz="3600" dirty="0"/>
          </a:p>
          <a:p>
            <a:r>
              <a:rPr lang="en-US" altLang="es-MX" sz="3600" dirty="0"/>
              <a:t>El historial de fallas es una herramienta de an</a:t>
            </a:r>
            <a:r>
              <a:rPr lang="en-US" altLang="en-US" sz="3600" dirty="0"/>
              <a:t>á</a:t>
            </a:r>
            <a:r>
              <a:rPr lang="en-US" altLang="es-MX" sz="3600" dirty="0"/>
              <a:t>lisis y aprendizaje que transforma la experiencia operativa en informaci</a:t>
            </a:r>
            <a:r>
              <a:rPr lang="en-US" altLang="en-US" sz="3600" dirty="0"/>
              <a:t>ó</a:t>
            </a:r>
            <a:r>
              <a:rPr lang="en-US" altLang="es-MX" sz="3600" dirty="0"/>
              <a:t>n </a:t>
            </a:r>
            <a:r>
              <a:rPr lang="en-US" altLang="en-US" sz="3600" dirty="0"/>
              <a:t>ú</a:t>
            </a:r>
            <a:r>
              <a:rPr lang="en-US" altLang="es-MX" sz="3600" dirty="0"/>
              <a:t>til para prevenir fallos futuros y mejorar la confiabilidad del sistema.</a:t>
            </a:r>
            <a:endParaRPr lang="en-US" altLang="es-MX" sz="3600" dirty="0"/>
          </a:p>
          <a:p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A</a:t>
            </a:r>
            <a:r>
              <a:rPr lang="en-US" altLang="es-MX" sz="4000" dirty="0">
                <a:sym typeface="+mn-ea"/>
              </a:rPr>
              <a:t>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de Weibull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41780"/>
            <a:ext cx="9393555" cy="4608830"/>
          </a:xfrm>
        </p:spPr>
        <p:txBody>
          <a:bodyPr>
            <a:noAutofit/>
          </a:bodyPr>
          <a:lstStyle/>
          <a:p>
            <a:r>
              <a:rPr lang="en-US" altLang="es-MX" sz="3600" dirty="0"/>
              <a:t>El </a:t>
            </a:r>
            <a:r>
              <a:rPr lang="en-US" altLang="es-MX" sz="3600" u="sng" dirty="0"/>
              <a:t>an</a:t>
            </a:r>
            <a:r>
              <a:rPr lang="en-US" altLang="en-US" sz="3600" u="sng" dirty="0"/>
              <a:t>á</a:t>
            </a:r>
            <a:r>
              <a:rPr lang="en-US" altLang="es-MX" sz="3600" u="sng" dirty="0"/>
              <a:t>lisis de Weibull</a:t>
            </a:r>
            <a:r>
              <a:rPr lang="en-US" altLang="es-MX" sz="3600" dirty="0"/>
              <a:t> es una t</a:t>
            </a:r>
            <a:r>
              <a:rPr lang="en-US" altLang="en-US" sz="3600" dirty="0"/>
              <a:t>é</a:t>
            </a:r>
            <a:r>
              <a:rPr lang="en-US" altLang="es-MX" sz="3600" dirty="0"/>
              <a:t>cnica estad</a:t>
            </a:r>
            <a:r>
              <a:rPr lang="en-US" altLang="en-US" sz="3600" dirty="0"/>
              <a:t>í</a:t>
            </a:r>
            <a:r>
              <a:rPr lang="en-US" altLang="es-MX" sz="3600" dirty="0"/>
              <a:t>stica usada en confiabilidad y mantenimiento para modelar la vida </a:t>
            </a:r>
            <a:r>
              <a:rPr lang="en-US" altLang="en-US" sz="3600" dirty="0"/>
              <a:t>ú</a:t>
            </a:r>
            <a:r>
              <a:rPr lang="en-US" altLang="es-MX" sz="3600" dirty="0"/>
              <a:t>til de equipos y componentes, describir patrones de fallo y predecir su comportamiento futuro. </a:t>
            </a:r>
            <a:endParaRPr lang="en-US" altLang="es-MX" sz="3600" dirty="0"/>
          </a:p>
          <a:p>
            <a:r>
              <a:rPr lang="en-US" altLang="es-MX" sz="3600" dirty="0"/>
              <a:t>Su versatilidad permite representar fallos tempranos, constantes o por desgaste. 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A</a:t>
            </a:r>
            <a:r>
              <a:rPr lang="en-US" altLang="es-MX" sz="4000" dirty="0">
                <a:sym typeface="+mn-ea"/>
              </a:rPr>
              <a:t>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de Weibull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21410"/>
            <a:ext cx="9393555" cy="5029200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Concepto b</a:t>
            </a:r>
            <a:r>
              <a:rPr lang="en-US" altLang="en-US" sz="3200" u="sng" dirty="0"/>
              <a:t>á</a:t>
            </a:r>
            <a:r>
              <a:rPr lang="en-US" altLang="es-MX" sz="3200" u="sng" dirty="0"/>
              <a:t>sico</a:t>
            </a:r>
            <a:endParaRPr lang="en-US" altLang="es-MX" sz="3200" dirty="0"/>
          </a:p>
          <a:p>
            <a:r>
              <a:rPr lang="en-US" altLang="es-MX" sz="3200" dirty="0"/>
              <a:t>•	Distribuci</a:t>
            </a:r>
            <a:r>
              <a:rPr lang="en-US" altLang="en-US" sz="3200" dirty="0"/>
              <a:t>ó</a:t>
            </a:r>
            <a:r>
              <a:rPr lang="en-US" altLang="es-MX" sz="3200" dirty="0"/>
              <a:t>n de Weibull: modelo de probabilidad continua que describe el tiempo hasta un evento (fallo).</a:t>
            </a:r>
            <a:endParaRPr lang="en-US" altLang="es-MX" sz="3200" dirty="0"/>
          </a:p>
          <a:p>
            <a:r>
              <a:rPr lang="en-US" altLang="es-MX" sz="3200" dirty="0"/>
              <a:t>•	Fue desarrollada por Waloddi Weibull en los a</a:t>
            </a:r>
            <a:r>
              <a:rPr lang="en-US" altLang="en-US" sz="3200" dirty="0"/>
              <a:t>ñ</a:t>
            </a:r>
            <a:r>
              <a:rPr lang="en-US" altLang="es-MX" sz="3200" dirty="0"/>
              <a:t>os 30 para estudiar resistencia y fatiga de materiales. DataCamp</a:t>
            </a:r>
            <a:endParaRPr lang="en-US" altLang="es-MX" sz="3200" dirty="0"/>
          </a:p>
          <a:p>
            <a:r>
              <a:rPr lang="en-US" altLang="es-MX" sz="3200" dirty="0"/>
              <a:t>•	Se aplica en ingenier</a:t>
            </a:r>
            <a:r>
              <a:rPr lang="en-US" altLang="en-US" sz="3200" dirty="0"/>
              <a:t>í</a:t>
            </a:r>
            <a:r>
              <a:rPr lang="en-US" altLang="es-MX" sz="3200" dirty="0"/>
              <a:t>a de confiabilidad, mantenimiento predictivo y an</a:t>
            </a:r>
            <a:r>
              <a:rPr lang="en-US" altLang="en-US" sz="3200" dirty="0"/>
              <a:t>á</a:t>
            </a:r>
            <a:r>
              <a:rPr lang="en-US" altLang="es-MX" sz="3200" dirty="0"/>
              <a:t>lisis de supervivencia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A</a:t>
            </a:r>
            <a:r>
              <a:rPr lang="en-US" altLang="es-MX" sz="4000" dirty="0">
                <a:sym typeface="+mn-ea"/>
              </a:rPr>
              <a:t>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de Weibull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21410"/>
            <a:ext cx="9393555" cy="5029200"/>
          </a:xfrm>
        </p:spPr>
        <p:txBody>
          <a:bodyPr>
            <a:noAutofit/>
          </a:bodyPr>
          <a:lstStyle/>
          <a:p>
            <a:r>
              <a:rPr lang="en-US" altLang="es-MX" sz="2800" u="sng" dirty="0"/>
              <a:t>Usos principales</a:t>
            </a:r>
            <a:endParaRPr lang="en-US" altLang="es-MX" sz="2800" dirty="0"/>
          </a:p>
          <a:p>
            <a:r>
              <a:rPr lang="en-US" altLang="es-MX" sz="2800" dirty="0"/>
              <a:t>•	An</a:t>
            </a:r>
            <a:r>
              <a:rPr lang="en-US" altLang="en-US" sz="2800" dirty="0"/>
              <a:t>á</a:t>
            </a:r>
            <a:r>
              <a:rPr lang="en-US" altLang="es-MX" sz="2800" dirty="0"/>
              <a:t>lisis de fallos: describe modos de fallo seg</a:t>
            </a:r>
            <a:r>
              <a:rPr lang="en-US" altLang="en-US" sz="2800" dirty="0"/>
              <a:t>ú</a:t>
            </a:r>
            <a:r>
              <a:rPr lang="en-US" altLang="es-MX" sz="2800" dirty="0"/>
              <a:t>n la curva de la ba</a:t>
            </a:r>
            <a:r>
              <a:rPr lang="en-US" altLang="en-US" sz="2800" dirty="0"/>
              <a:t>ñ</a:t>
            </a:r>
            <a:r>
              <a:rPr lang="en-US" altLang="es-MX" sz="2800" dirty="0"/>
              <a:t>era (infantil, vida </a:t>
            </a:r>
            <a:r>
              <a:rPr lang="en-US" altLang="en-US" sz="2800" dirty="0"/>
              <a:t>ú</a:t>
            </a:r>
            <a:r>
              <a:rPr lang="en-US" altLang="es-MX" sz="2800" dirty="0"/>
              <a:t>til, desgaste).</a:t>
            </a:r>
            <a:endParaRPr lang="en-US" altLang="es-MX" sz="2800" dirty="0"/>
          </a:p>
          <a:p>
            <a:r>
              <a:rPr lang="en-US" altLang="es-MX" sz="2800" dirty="0"/>
              <a:t>•	Predicci</a:t>
            </a:r>
            <a:r>
              <a:rPr lang="en-US" altLang="en-US" sz="2800" dirty="0"/>
              <a:t>ó</a:t>
            </a:r>
            <a:r>
              <a:rPr lang="en-US" altLang="es-MX" sz="2800" dirty="0"/>
              <a:t>n de confiabilidad: estima cu</a:t>
            </a:r>
            <a:r>
              <a:rPr lang="en-US" altLang="en-US" sz="2800" dirty="0"/>
              <a:t>á</a:t>
            </a:r>
            <a:r>
              <a:rPr lang="en-US" altLang="es-MX" sz="2800" dirty="0"/>
              <a:t>ndo ocurrir</a:t>
            </a:r>
            <a:r>
              <a:rPr lang="en-US" altLang="en-US" sz="2800" dirty="0"/>
              <a:t>á</a:t>
            </a:r>
            <a:r>
              <a:rPr lang="en-US" altLang="es-MX" sz="2800" dirty="0"/>
              <a:t>n fallos futuros.</a:t>
            </a:r>
            <a:endParaRPr lang="en-US" altLang="es-MX" sz="2800" dirty="0"/>
          </a:p>
          <a:p>
            <a:r>
              <a:rPr lang="en-US" altLang="es-MX" sz="2800" dirty="0"/>
              <a:t>•	Dise</a:t>
            </a:r>
            <a:r>
              <a:rPr lang="en-US" altLang="en-US" sz="2800" dirty="0"/>
              <a:t>ñ</a:t>
            </a:r>
            <a:r>
              <a:rPr lang="en-US" altLang="es-MX" sz="2800" dirty="0"/>
              <a:t>o de garant</a:t>
            </a:r>
            <a:r>
              <a:rPr lang="en-US" altLang="en-US" sz="2800" dirty="0"/>
              <a:t>í</a:t>
            </a:r>
            <a:r>
              <a:rPr lang="en-US" altLang="es-MX" sz="2800" dirty="0"/>
              <a:t>as: ayuda a fabricantes a definir periodos de garant</a:t>
            </a:r>
            <a:r>
              <a:rPr lang="en-US" altLang="en-US" sz="2800" dirty="0"/>
              <a:t>í</a:t>
            </a:r>
            <a:r>
              <a:rPr lang="en-US" altLang="es-MX" sz="2800" dirty="0"/>
              <a:t>a.</a:t>
            </a:r>
            <a:endParaRPr lang="en-US" altLang="es-MX" sz="2800" dirty="0"/>
          </a:p>
          <a:p>
            <a:r>
              <a:rPr lang="en-US" altLang="es-MX" sz="2800" dirty="0"/>
              <a:t>•	Comparaci</a:t>
            </a:r>
            <a:r>
              <a:rPr lang="en-US" altLang="en-US" sz="2800" dirty="0"/>
              <a:t>ó</a:t>
            </a:r>
            <a:r>
              <a:rPr lang="en-US" altLang="es-MX" sz="2800" dirty="0"/>
              <a:t>n de activos: permite evaluar confiabilidad entre equipos distintos.</a:t>
            </a:r>
            <a:endParaRPr lang="en-US" altLang="es-MX" sz="2800" dirty="0"/>
          </a:p>
          <a:p>
            <a:r>
              <a:rPr lang="en-US" altLang="es-MX" sz="2800" dirty="0"/>
              <a:t>•	Planificaci</a:t>
            </a:r>
            <a:r>
              <a:rPr lang="en-US" altLang="en-US" sz="2800" dirty="0"/>
              <a:t>ó</a:t>
            </a:r>
            <a:r>
              <a:rPr lang="en-US" altLang="es-MX" sz="2800" dirty="0"/>
              <a:t>n de mantenimiento: optimiza intervalos de inspecci</a:t>
            </a:r>
            <a:r>
              <a:rPr lang="en-US" altLang="en-US" sz="2800" dirty="0"/>
              <a:t>ó</a:t>
            </a:r>
            <a:r>
              <a:rPr lang="en-US" altLang="es-MX" sz="2800" dirty="0"/>
              <a:t>n y reemplazo. </a:t>
            </a:r>
            <a:endParaRPr lang="en-US" altLang="es-MX" sz="2800" dirty="0"/>
          </a:p>
          <a:p>
            <a:endParaRPr lang="en-US" altLang="es-MX" sz="2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A</a:t>
            </a:r>
            <a:r>
              <a:rPr lang="en-US" altLang="es-MX" sz="4000" dirty="0">
                <a:sym typeface="+mn-ea"/>
              </a:rPr>
              <a:t>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 de Weibull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21410"/>
            <a:ext cx="9393555" cy="5029200"/>
          </a:xfrm>
        </p:spPr>
        <p:txBody>
          <a:bodyPr>
            <a:noAutofit/>
          </a:bodyPr>
          <a:lstStyle/>
          <a:p>
            <a:r>
              <a:rPr lang="en-US" altLang="es-MX" sz="4000" u="sng" dirty="0"/>
              <a:t>En resumen</a:t>
            </a:r>
            <a:endParaRPr lang="en-US" altLang="es-MX" sz="4000" dirty="0"/>
          </a:p>
          <a:p>
            <a:r>
              <a:rPr lang="en-US" altLang="es-MX" sz="4000" dirty="0"/>
              <a:t>El an</a:t>
            </a:r>
            <a:r>
              <a:rPr lang="en-US" altLang="en-US" sz="4000" dirty="0"/>
              <a:t>á</a:t>
            </a:r>
            <a:r>
              <a:rPr lang="en-US" altLang="es-MX" sz="4000" dirty="0"/>
              <a:t>lisis de Weibull es una herramienta flexible y poderosa para entender c</a:t>
            </a:r>
            <a:r>
              <a:rPr lang="en-US" altLang="en-US" sz="4000" dirty="0"/>
              <a:t>ó</a:t>
            </a:r>
            <a:r>
              <a:rPr lang="en-US" altLang="es-MX" sz="4000" dirty="0"/>
              <a:t>mo y cu</a:t>
            </a:r>
            <a:r>
              <a:rPr lang="en-US" altLang="en-US" sz="4000" dirty="0"/>
              <a:t>á</a:t>
            </a:r>
            <a:r>
              <a:rPr lang="en-US" altLang="es-MX" sz="4000" dirty="0"/>
              <a:t>ndo fallan los equipos. </a:t>
            </a:r>
            <a:endParaRPr lang="en-US" altLang="es-MX" sz="4000" dirty="0"/>
          </a:p>
          <a:p>
            <a:r>
              <a:rPr lang="en-US" altLang="es-MX" sz="4000" dirty="0"/>
              <a:t>Permite anticipar riesgos, optimizar mantenimiento y mejorar la confiabilidad de sistemas industriales.</a:t>
            </a:r>
            <a:endParaRPr lang="en-US" altLang="es-MX" sz="4000" dirty="0"/>
          </a:p>
          <a:p>
            <a:endParaRPr lang="en-US" altLang="es-MX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 fontScale="90000"/>
          </a:bodyPr>
          <a:lstStyle/>
          <a:p>
            <a:pPr algn="ctr"/>
            <a:r>
              <a:rPr lang="es-AR" altLang="en-US" sz="4000" dirty="0">
                <a:sym typeface="+mn-ea"/>
              </a:rPr>
              <a:t>Plan de Mantenimiento basado en RCM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Definici</a:t>
            </a:r>
            <a:r>
              <a:rPr lang="en-US" altLang="en-US" sz="3600" u="sng" dirty="0"/>
              <a:t>ó</a:t>
            </a:r>
            <a:r>
              <a:rPr lang="en-US" altLang="es-MX" sz="3600" u="sng" dirty="0"/>
              <a:t>n de RCM</a:t>
            </a:r>
            <a:endParaRPr lang="en-US" altLang="es-MX" sz="3600" dirty="0"/>
          </a:p>
          <a:p>
            <a:r>
              <a:rPr lang="en-US" altLang="es-MX" sz="3600" dirty="0"/>
              <a:t>El RCM es una metodolog</a:t>
            </a:r>
            <a:r>
              <a:rPr lang="en-US" altLang="en-US" sz="3600" dirty="0"/>
              <a:t>í</a:t>
            </a:r>
            <a:r>
              <a:rPr lang="en-US" altLang="es-MX" sz="3600" dirty="0"/>
              <a:t>a de an</a:t>
            </a:r>
            <a:r>
              <a:rPr lang="en-US" altLang="en-US" sz="3600" dirty="0"/>
              <a:t>á</a:t>
            </a:r>
            <a:r>
              <a:rPr lang="en-US" altLang="es-MX" sz="3600" dirty="0"/>
              <a:t>lisis desarrollada inicialmente en la industria aeron</a:t>
            </a:r>
            <a:r>
              <a:rPr lang="en-US" altLang="en-US" sz="3600" dirty="0"/>
              <a:t>á</a:t>
            </a:r>
            <a:r>
              <a:rPr lang="en-US" altLang="es-MX" sz="3600" dirty="0"/>
              <a:t>utica en la d</a:t>
            </a:r>
            <a:r>
              <a:rPr lang="en-US" altLang="en-US" sz="3600" dirty="0"/>
              <a:t>é</a:t>
            </a:r>
            <a:r>
              <a:rPr lang="en-US" altLang="es-MX" sz="3600" dirty="0"/>
              <a:t>cada de 1960 y posteriormente adoptada por sectores como la generaci</a:t>
            </a:r>
            <a:r>
              <a:rPr lang="en-US" altLang="en-US" sz="3600" dirty="0"/>
              <a:t>ó</a:t>
            </a:r>
            <a:r>
              <a:rPr lang="en-US" altLang="es-MX" sz="3600" dirty="0"/>
              <a:t>n el</a:t>
            </a:r>
            <a:r>
              <a:rPr lang="en-US" altLang="en-US" sz="3600" dirty="0"/>
              <a:t>é</a:t>
            </a:r>
            <a:r>
              <a:rPr lang="en-US" altLang="es-MX" sz="3600" dirty="0"/>
              <a:t>ctrica, miner</a:t>
            </a:r>
            <a:r>
              <a:rPr lang="en-US" altLang="en-US" sz="3600" dirty="0"/>
              <a:t>í</a:t>
            </a:r>
            <a:r>
              <a:rPr lang="en-US" altLang="es-MX" sz="3600" dirty="0"/>
              <a:t>a, petr</a:t>
            </a:r>
            <a:r>
              <a:rPr lang="en-US" altLang="en-US" sz="3600" dirty="0"/>
              <a:t>ó</a:t>
            </a:r>
            <a:r>
              <a:rPr lang="en-US" altLang="es-MX" sz="3600" dirty="0"/>
              <a:t>leo, alimentos y manufactura.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I</a:t>
            </a:r>
            <a:r>
              <a:rPr lang="en-US" altLang="es-MX" sz="4000" dirty="0">
                <a:sym typeface="+mn-ea"/>
              </a:rPr>
              <a:t>ndicadores MTBF y MTTR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70355"/>
            <a:ext cx="9393555" cy="4580255"/>
          </a:xfrm>
        </p:spPr>
        <p:txBody>
          <a:bodyPr>
            <a:noAutofit/>
          </a:bodyPr>
          <a:lstStyle/>
          <a:p>
            <a:r>
              <a:rPr lang="en-US" altLang="es-MX" sz="4400" dirty="0"/>
              <a:t>Los </a:t>
            </a:r>
            <a:r>
              <a:rPr lang="en-US" altLang="es-MX" sz="4400" u="sng" dirty="0"/>
              <a:t>indicadores MTBF y MTTR</a:t>
            </a:r>
            <a:r>
              <a:rPr lang="en-US" altLang="es-MX" sz="4400" dirty="0"/>
              <a:t> son m</a:t>
            </a:r>
            <a:r>
              <a:rPr lang="en-US" altLang="en-US" sz="4400" dirty="0"/>
              <a:t>é</a:t>
            </a:r>
            <a:r>
              <a:rPr lang="en-US" altLang="es-MX" sz="4400" dirty="0"/>
              <a:t>tricas clave en confiabilidad y mantenimiento, usadas para medir el desempe</a:t>
            </a:r>
            <a:r>
              <a:rPr lang="en-US" altLang="en-US" sz="4400" dirty="0"/>
              <a:t>ñ</a:t>
            </a:r>
            <a:r>
              <a:rPr lang="en-US" altLang="es-MX" sz="4400" dirty="0"/>
              <a:t>o de equipos y procesos.</a:t>
            </a:r>
            <a:endParaRPr lang="en-US" altLang="es-MX" sz="4400" dirty="0"/>
          </a:p>
          <a:p>
            <a:endParaRPr lang="en-US" altLang="es-MX" sz="44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I</a:t>
            </a:r>
            <a:r>
              <a:rPr lang="en-US" altLang="es-MX" sz="4000" dirty="0">
                <a:sym typeface="+mn-ea"/>
              </a:rPr>
              <a:t>ndicadores MTBF y MTTR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208405"/>
            <a:ext cx="9393555" cy="494220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Conceptos b</a:t>
            </a:r>
            <a:r>
              <a:rPr lang="en-US" altLang="en-US" sz="3200" u="sng" dirty="0"/>
              <a:t>á</a:t>
            </a:r>
            <a:r>
              <a:rPr lang="en-US" altLang="es-MX" sz="3200" u="sng" dirty="0"/>
              <a:t>sicos</a:t>
            </a:r>
            <a:endParaRPr lang="en-US" altLang="es-MX" sz="3200" dirty="0"/>
          </a:p>
          <a:p>
            <a:r>
              <a:rPr lang="en-US" altLang="es-MX" sz="3200" dirty="0"/>
              <a:t>•	</a:t>
            </a:r>
            <a:r>
              <a:rPr lang="en-US" altLang="es-MX" sz="3200" b="1" dirty="0"/>
              <a:t>MTBF (Mean Time Between Failures – Tiempo Medio Entre Fallos)</a:t>
            </a:r>
            <a:r>
              <a:rPr lang="en-US" altLang="es-MX" sz="3200" dirty="0"/>
              <a:t>:</a:t>
            </a:r>
            <a:endParaRPr lang="en-US" altLang="es-MX" sz="3200" dirty="0"/>
          </a:p>
          <a:p>
            <a:r>
              <a:rPr lang="en-US" altLang="es-MX" sz="3200" dirty="0"/>
              <a:t>o	Representa el tiempo promedio de operaci</a:t>
            </a:r>
            <a:r>
              <a:rPr lang="en-US" altLang="en-US" sz="3200" dirty="0"/>
              <a:t>ó</a:t>
            </a:r>
            <a:r>
              <a:rPr lang="en-US" altLang="es-MX" sz="3200" dirty="0"/>
              <a:t>n de un equipo entre dos fallos consecutivos.</a:t>
            </a:r>
            <a:endParaRPr lang="en-US" altLang="es-MX" sz="3200" dirty="0"/>
          </a:p>
          <a:p>
            <a:r>
              <a:rPr lang="en-US" altLang="es-MX" sz="3200" dirty="0"/>
              <a:t>o	Se usa como indicador de confiabilidad.</a:t>
            </a:r>
            <a:endParaRPr lang="en-US" altLang="es-MX" sz="3200" dirty="0"/>
          </a:p>
          <a:p>
            <a:r>
              <a:rPr lang="en-US" altLang="es-MX" sz="3200" dirty="0"/>
              <a:t>o	F</a:t>
            </a:r>
            <a:r>
              <a:rPr lang="en-US" altLang="en-US" sz="3200" dirty="0"/>
              <a:t>ó</a:t>
            </a:r>
            <a:r>
              <a:rPr lang="en-US" altLang="es-MX" sz="3200" dirty="0"/>
              <a:t>rmula: MTBF = Tiempo total de operaci</a:t>
            </a:r>
            <a:r>
              <a:rPr lang="en-US" altLang="en-US" sz="3200" dirty="0"/>
              <a:t>ó</a:t>
            </a:r>
            <a:r>
              <a:rPr lang="en-US" altLang="es-MX" sz="3200" dirty="0"/>
              <a:t>n / N</a:t>
            </a:r>
            <a:r>
              <a:rPr lang="en-US" altLang="en-US" sz="3200" dirty="0"/>
              <a:t>ú</a:t>
            </a:r>
            <a:r>
              <a:rPr lang="en-US" altLang="es-MX" sz="3200" dirty="0"/>
              <a:t>mero de fallos.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I</a:t>
            </a:r>
            <a:r>
              <a:rPr lang="en-US" altLang="es-MX" sz="4000" dirty="0">
                <a:sym typeface="+mn-ea"/>
              </a:rPr>
              <a:t>ndicadores MTBF y MTTR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70355"/>
            <a:ext cx="9393555" cy="4580255"/>
          </a:xfrm>
        </p:spPr>
        <p:txBody>
          <a:bodyPr>
            <a:noAutofit/>
          </a:bodyPr>
          <a:lstStyle/>
          <a:p>
            <a:r>
              <a:rPr lang="en-US" altLang="es-MX" sz="2800" dirty="0"/>
              <a:t>•	</a:t>
            </a:r>
            <a:r>
              <a:rPr lang="en-US" altLang="es-MX" sz="3200" b="1" dirty="0"/>
              <a:t>MTTR (Mean Time To Repair – Tiempo Medio de Reparaci</a:t>
            </a:r>
            <a:r>
              <a:rPr lang="en-US" altLang="en-US" sz="3200" b="1" dirty="0"/>
              <a:t>ó</a:t>
            </a:r>
            <a:r>
              <a:rPr lang="en-US" altLang="es-MX" sz="3200" b="1" dirty="0"/>
              <a:t>n)</a:t>
            </a:r>
            <a:r>
              <a:rPr lang="en-US" altLang="es-MX" sz="3200" dirty="0"/>
              <a:t>:</a:t>
            </a:r>
            <a:endParaRPr lang="en-US" altLang="es-MX" sz="3200" dirty="0"/>
          </a:p>
          <a:p>
            <a:r>
              <a:rPr lang="en-US" altLang="es-MX" sz="3200" dirty="0"/>
              <a:t>o	Mide el tiempo promedio necesario para reparar un equipo y devolverlo a operaci</a:t>
            </a:r>
            <a:r>
              <a:rPr lang="en-US" altLang="en-US" sz="3200" dirty="0"/>
              <a:t>ó</a:t>
            </a:r>
            <a:r>
              <a:rPr lang="en-US" altLang="es-MX" sz="3200" dirty="0"/>
              <a:t>n.</a:t>
            </a:r>
            <a:endParaRPr lang="en-US" altLang="es-MX" sz="3200" dirty="0"/>
          </a:p>
          <a:p>
            <a:r>
              <a:rPr lang="en-US" altLang="es-MX" sz="3200" dirty="0"/>
              <a:t>o	Se usa como indicador de mantenibilidad.</a:t>
            </a:r>
            <a:endParaRPr lang="en-US" altLang="es-MX" sz="3200" dirty="0"/>
          </a:p>
          <a:p>
            <a:r>
              <a:rPr lang="en-US" altLang="es-MX" sz="3200" dirty="0"/>
              <a:t>o	F</a:t>
            </a:r>
            <a:r>
              <a:rPr lang="en-US" altLang="en-US" sz="3200" dirty="0"/>
              <a:t>ó</a:t>
            </a:r>
            <a:r>
              <a:rPr lang="en-US" altLang="es-MX" sz="3200" dirty="0"/>
              <a:t>rmula: MTTR = Tiempo total de reparaci</a:t>
            </a:r>
            <a:r>
              <a:rPr lang="en-US" altLang="en-US" sz="3200" dirty="0"/>
              <a:t>ó</a:t>
            </a:r>
            <a:r>
              <a:rPr lang="en-US" altLang="es-MX" sz="3200" dirty="0"/>
              <a:t>n / N</a:t>
            </a:r>
            <a:r>
              <a:rPr lang="en-US" altLang="en-US" sz="3200" dirty="0"/>
              <a:t>ú</a:t>
            </a:r>
            <a:r>
              <a:rPr lang="en-US" altLang="es-MX" sz="3200" dirty="0"/>
              <a:t>mero de reparaciones.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I</a:t>
            </a:r>
            <a:r>
              <a:rPr lang="en-US" altLang="es-MX" sz="4000" dirty="0">
                <a:sym typeface="+mn-ea"/>
              </a:rPr>
              <a:t>ndicadores MTBF y MTTR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70355"/>
            <a:ext cx="9393555" cy="4580255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Interpretaci</a:t>
            </a:r>
            <a:r>
              <a:rPr lang="en-US" altLang="en-US" sz="3200" u="sng" dirty="0"/>
              <a:t>ó</a:t>
            </a:r>
            <a:r>
              <a:rPr lang="en-US" altLang="es-MX" sz="3200" u="sng" dirty="0"/>
              <a:t>n conjunta</a:t>
            </a:r>
            <a:endParaRPr lang="en-US" altLang="es-MX" sz="3200" dirty="0"/>
          </a:p>
          <a:p>
            <a:r>
              <a:rPr lang="en-US" altLang="es-MX" sz="3200" dirty="0"/>
              <a:t>•	Alta MTBF + Baja MTTR → Equipos confiables y f</a:t>
            </a:r>
            <a:r>
              <a:rPr lang="en-US" altLang="en-US" sz="3200" dirty="0"/>
              <a:t>á</a:t>
            </a:r>
            <a:r>
              <a:rPr lang="en-US" altLang="es-MX" sz="3200" dirty="0"/>
              <a:t>ciles de reparar.</a:t>
            </a:r>
            <a:endParaRPr lang="en-US" altLang="es-MX" sz="3200" dirty="0"/>
          </a:p>
          <a:p>
            <a:r>
              <a:rPr lang="en-US" altLang="es-MX" sz="3200" dirty="0"/>
              <a:t>•	Baja MTBF + Alta MTTR → Equipos poco confiables y dif</a:t>
            </a:r>
            <a:r>
              <a:rPr lang="en-US" altLang="en-US" sz="3200" dirty="0"/>
              <a:t>í</a:t>
            </a:r>
            <a:r>
              <a:rPr lang="en-US" altLang="es-MX" sz="3200" dirty="0"/>
              <a:t>ciles de mantener.</a:t>
            </a:r>
            <a:endParaRPr lang="en-US" altLang="es-MX" sz="3200" dirty="0"/>
          </a:p>
          <a:p>
            <a:r>
              <a:rPr lang="en-US" altLang="es-MX" sz="3200" dirty="0"/>
              <a:t>•	La combinaci</a:t>
            </a:r>
            <a:r>
              <a:rPr lang="en-US" altLang="en-US" sz="3200" dirty="0"/>
              <a:t>ó</a:t>
            </a:r>
            <a:r>
              <a:rPr lang="en-US" altLang="es-MX" sz="3200" dirty="0"/>
              <a:t>n de ambos indicadores permite calcular la disponibilidad:</a:t>
            </a:r>
            <a:endParaRPr lang="en-US" altLang="es-MX" sz="3200" dirty="0"/>
          </a:p>
          <a:p>
            <a:r>
              <a:rPr lang="en-US" altLang="es-MX" sz="2800" dirty="0"/>
              <a:t>Disponibilidad = </a:t>
            </a:r>
            <a:r>
              <a:rPr lang="es-AR" altLang="en-US" sz="2800" dirty="0"/>
              <a:t>(</a:t>
            </a:r>
            <a:r>
              <a:rPr lang="en-US" altLang="es-MX" sz="2800" dirty="0"/>
              <a:t>MTBF</a:t>
            </a:r>
            <a:r>
              <a:rPr lang="es-AR" altLang="en-US" sz="2800" dirty="0"/>
              <a:t>)/(</a:t>
            </a:r>
            <a:r>
              <a:rPr lang="en-US" altLang="es-MX" sz="2800" dirty="0"/>
              <a:t>MTBF + MTTR</a:t>
            </a:r>
            <a:r>
              <a:rPr lang="es-AR" altLang="en-US" sz="2800" dirty="0"/>
              <a:t>) x 100 = %</a:t>
            </a:r>
            <a:endParaRPr lang="en-US" altLang="es-MX" sz="2800" dirty="0"/>
          </a:p>
          <a:p>
            <a:endParaRPr lang="en-US" altLang="es-MX" sz="2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I</a:t>
            </a:r>
            <a:r>
              <a:rPr lang="en-US" altLang="es-MX" sz="4000" dirty="0">
                <a:sym typeface="+mn-ea"/>
              </a:rPr>
              <a:t>ndicadores MTBF y MTTR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63520" y="1873885"/>
            <a:ext cx="9219565" cy="4276725"/>
          </a:xfrm>
        </p:spPr>
        <p:txBody>
          <a:bodyPr>
            <a:noAutofit/>
          </a:bodyPr>
          <a:lstStyle/>
          <a:p>
            <a:r>
              <a:rPr lang="en-US" altLang="es-MX" sz="2800" u="sng" dirty="0"/>
              <a:t>Ejemplo simplificado</a:t>
            </a:r>
            <a:endParaRPr lang="en-US" altLang="es-MX" sz="2800" u="sng" dirty="0"/>
          </a:p>
          <a:p>
            <a:r>
              <a:rPr lang="en-US" altLang="es-MX" sz="2800" dirty="0">
                <a:sym typeface="+mn-ea"/>
              </a:rPr>
              <a:t>Disponibilidad = </a:t>
            </a:r>
            <a:r>
              <a:rPr lang="es-AR" altLang="en-US" sz="2800" dirty="0">
                <a:sym typeface="+mn-ea"/>
              </a:rPr>
              <a:t>(</a:t>
            </a:r>
            <a:r>
              <a:rPr lang="en-US" altLang="es-MX" sz="2800" dirty="0">
                <a:sym typeface="+mn-ea"/>
              </a:rPr>
              <a:t>MTBF</a:t>
            </a:r>
            <a:r>
              <a:rPr lang="es-AR" altLang="en-US" sz="2800" dirty="0">
                <a:sym typeface="+mn-ea"/>
              </a:rPr>
              <a:t>)/(</a:t>
            </a:r>
            <a:r>
              <a:rPr lang="en-US" altLang="es-MX" sz="2800" dirty="0">
                <a:sym typeface="+mn-ea"/>
              </a:rPr>
              <a:t>MTBF + MTTR</a:t>
            </a:r>
            <a:r>
              <a:rPr lang="es-AR" altLang="en-US" sz="2800" dirty="0">
                <a:sym typeface="+mn-ea"/>
              </a:rPr>
              <a:t>) x 100 = %</a:t>
            </a:r>
            <a:endParaRPr lang="en-US" altLang="es-MX" sz="2800" u="sng" dirty="0"/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2595245" y="3091180"/>
          <a:ext cx="8582660" cy="3060700"/>
        </p:xfrm>
        <a:graphic>
          <a:graphicData uri="http://schemas.openxmlformats.org/drawingml/2006/table">
            <a:tbl>
              <a:tblPr/>
              <a:tblGrid>
                <a:gridCol w="2145665"/>
                <a:gridCol w="2145665"/>
                <a:gridCol w="2145665"/>
                <a:gridCol w="2145665"/>
              </a:tblGrid>
              <a:tr h="765175"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 b="1">
                          <a:latin typeface="Calibri" panose="020F0502020204030204"/>
                          <a:ea typeface="Calibri" panose="020F0502020204030204"/>
                        </a:rPr>
                        <a:t>Equipo</a:t>
                      </a:r>
                      <a:endParaRPr sz="2400" b="1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 b="1">
                          <a:latin typeface="Calibri" panose="020F0502020204030204"/>
                          <a:ea typeface="Calibri" panose="020F0502020204030204"/>
                        </a:rPr>
                        <a:t>MTBF (horas)</a:t>
                      </a:r>
                      <a:endParaRPr sz="2400" b="1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 b="1">
                          <a:latin typeface="Calibri" panose="020F0502020204030204"/>
                          <a:ea typeface="Calibri" panose="020F0502020204030204"/>
                        </a:rPr>
                        <a:t>MTTR (horas)</a:t>
                      </a:r>
                      <a:endParaRPr sz="2400" b="1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 b="1">
                          <a:latin typeface="Calibri" panose="020F0502020204030204"/>
                          <a:ea typeface="Calibri" panose="020F0502020204030204"/>
                        </a:rPr>
                        <a:t>Disponibilidad</a:t>
                      </a:r>
                      <a:endParaRPr sz="2400" b="1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65175"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Bomba A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500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99.6%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65175"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Motor B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200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97.6%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65175"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Compresor C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100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90.9%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I</a:t>
            </a:r>
            <a:r>
              <a:rPr lang="en-US" altLang="es-MX" sz="4000" dirty="0">
                <a:sym typeface="+mn-ea"/>
              </a:rPr>
              <a:t>ndicadores MTBF y MTTR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295400"/>
            <a:ext cx="9393555" cy="4855210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Beneficios</a:t>
            </a:r>
            <a:endParaRPr lang="en-US" altLang="es-MX" sz="3600" dirty="0"/>
          </a:p>
          <a:p>
            <a:r>
              <a:rPr lang="en-US" altLang="es-MX" sz="3600" dirty="0"/>
              <a:t>•	Evaluaci</a:t>
            </a:r>
            <a:r>
              <a:rPr lang="en-US" altLang="en-US" sz="3600" dirty="0"/>
              <a:t>ó</a:t>
            </a:r>
            <a:r>
              <a:rPr lang="en-US" altLang="es-MX" sz="3600" dirty="0"/>
              <a:t>n de confiabilidad de activos.</a:t>
            </a:r>
            <a:endParaRPr lang="en-US" altLang="es-MX" sz="3600" dirty="0"/>
          </a:p>
          <a:p>
            <a:r>
              <a:rPr lang="en-US" altLang="es-MX" sz="3600" dirty="0"/>
              <a:t>•	Optimizaci</a:t>
            </a:r>
            <a:r>
              <a:rPr lang="en-US" altLang="en-US" sz="3600" dirty="0"/>
              <a:t>ó</a:t>
            </a:r>
            <a:r>
              <a:rPr lang="en-US" altLang="es-MX" sz="3600" dirty="0"/>
              <a:t>n de mantenimiento mediante reducci</a:t>
            </a:r>
            <a:r>
              <a:rPr lang="en-US" altLang="en-US" sz="3600" dirty="0"/>
              <a:t>ó</a:t>
            </a:r>
            <a:r>
              <a:rPr lang="en-US" altLang="es-MX" sz="3600" dirty="0"/>
              <a:t>n de tiempos de reparaci</a:t>
            </a:r>
            <a:r>
              <a:rPr lang="en-US" altLang="en-US" sz="3600" dirty="0"/>
              <a:t>ó</a:t>
            </a:r>
            <a:r>
              <a:rPr lang="en-US" altLang="es-MX" sz="3600" dirty="0"/>
              <a:t>n.</a:t>
            </a:r>
            <a:endParaRPr lang="en-US" altLang="es-MX" sz="3600" dirty="0"/>
          </a:p>
          <a:p>
            <a:r>
              <a:rPr lang="en-US" altLang="es-MX" sz="3600" dirty="0"/>
              <a:t>•	Priorizaci</a:t>
            </a:r>
            <a:r>
              <a:rPr lang="en-US" altLang="en-US" sz="3600" dirty="0"/>
              <a:t>ó</a:t>
            </a:r>
            <a:r>
              <a:rPr lang="en-US" altLang="es-MX" sz="3600" dirty="0"/>
              <a:t>n de inversiones en equipos cr</a:t>
            </a:r>
            <a:r>
              <a:rPr lang="en-US" altLang="en-US" sz="3600" dirty="0"/>
              <a:t>í</a:t>
            </a:r>
            <a:r>
              <a:rPr lang="en-US" altLang="es-MX" sz="3600" dirty="0"/>
              <a:t>ticos.</a:t>
            </a:r>
            <a:endParaRPr lang="en-US" altLang="es-MX" sz="3600" dirty="0"/>
          </a:p>
          <a:p>
            <a:r>
              <a:rPr lang="en-US" altLang="es-MX" sz="3600" dirty="0"/>
              <a:t>•	Mejora continua en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de activos.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631190"/>
          </a:xfrm>
        </p:spPr>
        <p:txBody>
          <a:bodyPr>
            <a:normAutofit fontScale="90000"/>
          </a:bodyPr>
          <a:lstStyle/>
          <a:p>
            <a:pPr algn="ctr"/>
            <a:br>
              <a:rPr lang="es-AR" altLang="en-US" sz="4000" dirty="0">
                <a:sym typeface="+mn-ea"/>
              </a:rPr>
            </a:br>
            <a:r>
              <a:rPr lang="es-AR" altLang="en-US" sz="4000" dirty="0">
                <a:sym typeface="+mn-ea"/>
              </a:rPr>
              <a:t>I</a:t>
            </a:r>
            <a:r>
              <a:rPr lang="en-US" altLang="es-MX" sz="4000" dirty="0">
                <a:sym typeface="+mn-ea"/>
              </a:rPr>
              <a:t>ndicadores MTBF y MTTR 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295400"/>
            <a:ext cx="9393555" cy="4855210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En resumen</a:t>
            </a:r>
            <a:endParaRPr lang="en-US" altLang="es-MX" sz="3600" dirty="0"/>
          </a:p>
          <a:p>
            <a:r>
              <a:rPr lang="en-US" altLang="es-MX" sz="3600" dirty="0"/>
              <a:t>El MTBF mide cu</a:t>
            </a:r>
            <a:r>
              <a:rPr lang="en-US" altLang="en-US" sz="3600" dirty="0"/>
              <a:t>á</a:t>
            </a:r>
            <a:r>
              <a:rPr lang="en-US" altLang="es-MX" sz="3600" dirty="0"/>
              <a:t>nto tiempo funciona un equipo antes de fallar, y el MTTR cu</a:t>
            </a:r>
            <a:r>
              <a:rPr lang="en-US" altLang="en-US" sz="3600" dirty="0"/>
              <a:t>á</a:t>
            </a:r>
            <a:r>
              <a:rPr lang="en-US" altLang="es-MX" sz="3600" dirty="0"/>
              <a:t>nto tarda en repararse. </a:t>
            </a:r>
            <a:endParaRPr lang="en-US" altLang="es-MX" sz="3600" dirty="0"/>
          </a:p>
          <a:p>
            <a:r>
              <a:rPr lang="en-US" altLang="es-MX" sz="3600" dirty="0"/>
              <a:t>Juntos ofrecen una visi</a:t>
            </a:r>
            <a:r>
              <a:rPr lang="en-US" altLang="en-US" sz="3600" dirty="0"/>
              <a:t>ó</a:t>
            </a:r>
            <a:r>
              <a:rPr lang="en-US" altLang="es-MX" sz="3600" dirty="0"/>
              <a:t>n clara de la confiabilidad, mantenibilidad y disponibilidad de los sistemas, fundamentales para la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eficiente del mantenimiento.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 fontScale="90000"/>
          </a:bodyPr>
          <a:lstStyle/>
          <a:p>
            <a:pPr algn="ctr"/>
            <a:r>
              <a:rPr lang="es-AR" altLang="en-US" sz="4000" dirty="0">
                <a:sym typeface="+mn-ea"/>
              </a:rPr>
              <a:t>Plan de Mantenimiento basado en RCM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2400" u="sng" dirty="0"/>
              <a:t>Objetivos del RCM</a:t>
            </a:r>
            <a:r>
              <a:rPr lang="es-AR" altLang="en-US" sz="2400" u="sng" dirty="0"/>
              <a:t>:</a:t>
            </a:r>
            <a:endParaRPr lang="en-US" altLang="es-MX" sz="2400" dirty="0"/>
          </a:p>
          <a:p>
            <a:r>
              <a:rPr lang="es-AR" altLang="en-US" sz="2400" dirty="0"/>
              <a:t>1. </a:t>
            </a:r>
            <a:r>
              <a:rPr lang="en-US" altLang="es-MX" sz="2400" dirty="0"/>
              <a:t>Garantizar la seguridad de las personas.</a:t>
            </a:r>
            <a:endParaRPr lang="en-US" altLang="es-MX" sz="2400" dirty="0"/>
          </a:p>
          <a:p>
            <a:r>
              <a:rPr lang="es-AR" altLang="en-US" sz="2400" dirty="0"/>
              <a:t>2. </a:t>
            </a:r>
            <a:r>
              <a:rPr lang="en-US" altLang="es-MX" sz="2400" dirty="0"/>
              <a:t>Proteger el medio ambiente.</a:t>
            </a:r>
            <a:endParaRPr lang="en-US" altLang="es-MX" sz="2400" dirty="0"/>
          </a:p>
          <a:p>
            <a:r>
              <a:rPr lang="es-AR" altLang="en-US" sz="2400" dirty="0"/>
              <a:t>3. </a:t>
            </a:r>
            <a:r>
              <a:rPr lang="en-US" altLang="es-MX" sz="2400" dirty="0"/>
              <a:t>Asegurar la continuidad del proceso productivo.</a:t>
            </a:r>
            <a:endParaRPr lang="en-US" altLang="es-MX" sz="2400" dirty="0"/>
          </a:p>
          <a:p>
            <a:r>
              <a:rPr lang="es-AR" altLang="en-US" sz="2400" dirty="0"/>
              <a:t>4. </a:t>
            </a:r>
            <a:r>
              <a:rPr lang="en-US" altLang="es-MX" sz="2400" dirty="0"/>
              <a:t>Optimizar los costos de mantenimiento.</a:t>
            </a:r>
            <a:endParaRPr lang="en-US" altLang="es-MX" sz="2400" dirty="0"/>
          </a:p>
          <a:p>
            <a:r>
              <a:rPr lang="es-AR" altLang="en-US" sz="2400" dirty="0"/>
              <a:t>5. </a:t>
            </a:r>
            <a:r>
              <a:rPr lang="en-US" altLang="es-MX" sz="2400" dirty="0"/>
              <a:t>Incrementar la confiabilidad y disponibilidad de los equipos.</a:t>
            </a:r>
            <a:endParaRPr lang="en-US" altLang="es-MX" sz="2400" dirty="0"/>
          </a:p>
          <a:p>
            <a:r>
              <a:rPr lang="es-AR" altLang="en-US" sz="2400" dirty="0"/>
              <a:t>6. </a:t>
            </a:r>
            <a:r>
              <a:rPr lang="en-US" altLang="es-MX" sz="2400" dirty="0"/>
              <a:t>Reducir fallas inesperadas.</a:t>
            </a:r>
            <a:endParaRPr lang="en-US" altLang="es-MX" sz="2400" dirty="0"/>
          </a:p>
          <a:p>
            <a:r>
              <a:rPr lang="es-AR" altLang="en-US" sz="2400" dirty="0"/>
              <a:t>7. </a:t>
            </a:r>
            <a:r>
              <a:rPr lang="en-US" altLang="es-MX" sz="2400" dirty="0"/>
              <a:t>Mejorar la planificaci</a:t>
            </a:r>
            <a:r>
              <a:rPr lang="en-US" altLang="en-US" sz="2400" dirty="0"/>
              <a:t>ó</a:t>
            </a:r>
            <a:r>
              <a:rPr lang="en-US" altLang="es-MX" sz="2400" dirty="0"/>
              <a:t>n de tareas.</a:t>
            </a:r>
            <a:endParaRPr lang="en-US" altLang="es-MX" sz="2400" dirty="0"/>
          </a:p>
          <a:p>
            <a:r>
              <a:rPr lang="es-AR" altLang="en-US" sz="2400" dirty="0"/>
              <a:t>8. </a:t>
            </a:r>
            <a:r>
              <a:rPr lang="en-US" altLang="es-MX" sz="2400" dirty="0"/>
              <a:t>Prolongar la vida </a:t>
            </a:r>
            <a:r>
              <a:rPr lang="en-US" altLang="en-US" sz="2400" dirty="0"/>
              <a:t>ú</a:t>
            </a:r>
            <a:r>
              <a:rPr lang="en-US" altLang="es-MX" sz="2400" dirty="0"/>
              <a:t>til de los activos.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1038860"/>
          </a:xfrm>
        </p:spPr>
        <p:txBody>
          <a:bodyPr>
            <a:normAutofit fontScale="90000"/>
          </a:bodyPr>
          <a:lstStyle/>
          <a:p>
            <a:pPr algn="l"/>
            <a:r>
              <a:rPr lang="es-AR" altLang="en-US" sz="4000" dirty="0">
                <a:sym typeface="+mn-ea"/>
              </a:rPr>
              <a:t>Plan de Mantenimiento basado en RCM</a:t>
            </a:r>
            <a:br>
              <a:rPr lang="es-AR" altLang="en-US" sz="4000" dirty="0">
                <a:sym typeface="+mn-ea"/>
              </a:rPr>
            </a:br>
            <a:r>
              <a:rPr lang="es-AR" sz="4000" u="sng" dirty="0">
                <a:sym typeface="+mn-ea"/>
              </a:rPr>
              <a:t>Conceptos fundamentales</a:t>
            </a:r>
            <a:r>
              <a:rPr lang="es-AR" altLang="en-US" sz="4000" u="sng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73885"/>
            <a:ext cx="8915400" cy="4276725"/>
          </a:xfrm>
        </p:spPr>
        <p:txBody>
          <a:bodyPr>
            <a:noAutofit/>
          </a:bodyPr>
          <a:lstStyle/>
          <a:p>
            <a:r>
              <a:rPr lang="en-US" altLang="es-MX" sz="2400" b="1" dirty="0"/>
              <a:t>Funci</a:t>
            </a:r>
            <a:r>
              <a:rPr lang="en-US" altLang="en-US" sz="2400" b="1" dirty="0"/>
              <a:t>ó</a:t>
            </a:r>
            <a:r>
              <a:rPr lang="en-US" altLang="es-MX" sz="2400" b="1" dirty="0"/>
              <a:t>n</a:t>
            </a:r>
            <a:r>
              <a:rPr lang="es-AR" altLang="en-US" sz="2400" dirty="0"/>
              <a:t>: </a:t>
            </a:r>
            <a:r>
              <a:rPr lang="en-US" altLang="es-MX" sz="2400" dirty="0"/>
              <a:t>Es lo que se espera que el equipo haga.</a:t>
            </a:r>
            <a:endParaRPr lang="en-US" altLang="es-MX" sz="2400" dirty="0"/>
          </a:p>
          <a:p>
            <a:r>
              <a:rPr lang="en-US" altLang="es-MX" sz="2400" u="sng" dirty="0"/>
              <a:t>Ejemplo</a:t>
            </a:r>
            <a:r>
              <a:rPr lang="en-US" altLang="es-MX" sz="2400" dirty="0"/>
              <a:t>: Una bomba centr</a:t>
            </a:r>
            <a:r>
              <a:rPr lang="en-US" altLang="en-US" sz="2400" dirty="0"/>
              <a:t>í</a:t>
            </a:r>
            <a:r>
              <a:rPr lang="en-US" altLang="es-MX" sz="2400" dirty="0"/>
              <a:t>fuga debe transportar 50 m³/h de agua a 4 bar de presi</a:t>
            </a:r>
            <a:r>
              <a:rPr lang="en-US" altLang="en-US" sz="2400" dirty="0"/>
              <a:t>ó</a:t>
            </a:r>
            <a:r>
              <a:rPr lang="en-US" altLang="es-MX" sz="2400" dirty="0"/>
              <a:t>n.</a:t>
            </a:r>
            <a:endParaRPr lang="en-US" altLang="es-MX" sz="2400" dirty="0"/>
          </a:p>
          <a:p>
            <a:r>
              <a:rPr lang="en-US" altLang="es-MX" sz="2400" b="1" dirty="0"/>
              <a:t>Falla Funcional</a:t>
            </a:r>
            <a:r>
              <a:rPr lang="es-AR" altLang="en-US" sz="2400" b="1" dirty="0"/>
              <a:t>: </a:t>
            </a:r>
            <a:r>
              <a:rPr lang="en-US" altLang="es-MX" sz="2400" dirty="0"/>
              <a:t>Ocurre cuando el equipo no puede cumplir total o parcialmente su funci</a:t>
            </a:r>
            <a:r>
              <a:rPr lang="en-US" altLang="en-US" sz="2400" dirty="0"/>
              <a:t>ó</a:t>
            </a:r>
            <a:r>
              <a:rPr lang="en-US" altLang="es-MX" sz="2400" dirty="0"/>
              <a:t>n.</a:t>
            </a:r>
            <a:endParaRPr lang="en-US" altLang="es-MX" sz="2400" dirty="0"/>
          </a:p>
          <a:p>
            <a:r>
              <a:rPr lang="en-US" altLang="es-MX" sz="2400" u="sng" dirty="0"/>
              <a:t>Ejemplo</a:t>
            </a:r>
            <a:r>
              <a:rPr lang="en-US" altLang="es-MX" sz="2400" dirty="0"/>
              <a:t>: La bomba entrega solo 20 m³/h.</a:t>
            </a:r>
            <a:endParaRPr lang="en-US" altLang="es-MX" sz="2400" dirty="0"/>
          </a:p>
          <a:p>
            <a:r>
              <a:rPr lang="en-US" altLang="es-MX" sz="2400" b="1" dirty="0"/>
              <a:t>Modo de Falla</a:t>
            </a:r>
            <a:r>
              <a:rPr lang="es-AR" altLang="en-US" sz="2400" b="1" dirty="0"/>
              <a:t>: </a:t>
            </a:r>
            <a:r>
              <a:rPr lang="en-US" altLang="es-MX" sz="2400" dirty="0"/>
              <a:t>Es la causa espec</a:t>
            </a:r>
            <a:r>
              <a:rPr lang="en-US" altLang="en-US" sz="2400" dirty="0"/>
              <a:t>í</a:t>
            </a:r>
            <a:r>
              <a:rPr lang="en-US" altLang="es-MX" sz="2400" dirty="0"/>
              <a:t>fica que provoca la falla funcional.</a:t>
            </a:r>
            <a:endParaRPr lang="en-US" altLang="es-MX" sz="2400" dirty="0"/>
          </a:p>
          <a:p>
            <a:r>
              <a:rPr lang="en-US" altLang="es-MX" sz="2400" u="sng" dirty="0"/>
              <a:t>Ejemplo</a:t>
            </a:r>
            <a:r>
              <a:rPr lang="en-US" altLang="es-MX" sz="2400" dirty="0"/>
              <a:t>: Desgaste del impulsor.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1038860"/>
          </a:xfrm>
        </p:spPr>
        <p:txBody>
          <a:bodyPr>
            <a:normAutofit fontScale="90000"/>
          </a:bodyPr>
          <a:lstStyle/>
          <a:p>
            <a:pPr algn="l"/>
            <a:r>
              <a:rPr lang="es-AR" altLang="en-US" sz="4000" dirty="0">
                <a:sym typeface="+mn-ea"/>
              </a:rPr>
              <a:t>Plan de Mantenimiento basado en RCM</a:t>
            </a:r>
            <a:br>
              <a:rPr lang="es-AR" altLang="en-US" sz="4000" dirty="0">
                <a:sym typeface="+mn-ea"/>
              </a:rPr>
            </a:br>
            <a:r>
              <a:rPr lang="es-AR" sz="4000" u="sng" dirty="0">
                <a:sym typeface="+mn-ea"/>
              </a:rPr>
              <a:t>Conceptos fundamentales</a:t>
            </a:r>
            <a:r>
              <a:rPr lang="es-AR" altLang="en-US" sz="4000" u="sng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73885"/>
            <a:ext cx="8915400" cy="4276725"/>
          </a:xfrm>
        </p:spPr>
        <p:txBody>
          <a:bodyPr>
            <a:noAutofit/>
          </a:bodyPr>
          <a:lstStyle/>
          <a:p>
            <a:r>
              <a:rPr lang="en-US" altLang="es-MX" sz="2400" b="1" dirty="0"/>
              <a:t>Efecto de la Falla</a:t>
            </a:r>
            <a:r>
              <a:rPr lang="es-AR" altLang="en-US" sz="2400" b="1" dirty="0"/>
              <a:t>: </a:t>
            </a:r>
            <a:r>
              <a:rPr lang="en-US" altLang="es-MX" sz="2400" dirty="0"/>
              <a:t>Describe lo que sucede cuando ocurre la falla.</a:t>
            </a:r>
            <a:endParaRPr lang="en-US" altLang="es-MX" sz="2400" dirty="0"/>
          </a:p>
          <a:p>
            <a:r>
              <a:rPr lang="en-US" altLang="es-MX" sz="2400" u="sng" dirty="0"/>
              <a:t>Ejemplo</a:t>
            </a:r>
            <a:r>
              <a:rPr lang="en-US" altLang="es-MX" sz="2400" dirty="0"/>
              <a:t>: Disminuci</a:t>
            </a:r>
            <a:r>
              <a:rPr lang="en-US" altLang="en-US" sz="2400" dirty="0"/>
              <a:t>ó</a:t>
            </a:r>
            <a:r>
              <a:rPr lang="en-US" altLang="es-MX" sz="2400" dirty="0"/>
              <a:t>n del caudal, aumento del tiempo de producci</a:t>
            </a:r>
            <a:r>
              <a:rPr lang="en-US" altLang="en-US" sz="2400" dirty="0"/>
              <a:t>ó</a:t>
            </a:r>
            <a:r>
              <a:rPr lang="en-US" altLang="es-MX" sz="2400" dirty="0"/>
              <a:t>n</a:t>
            </a:r>
            <a:r>
              <a:rPr lang="en-US" altLang="es-MX" sz="2400" b="1" dirty="0"/>
              <a:t>.</a:t>
            </a:r>
            <a:endParaRPr lang="en-US" altLang="es-MX" sz="2400" b="1" dirty="0"/>
          </a:p>
          <a:p>
            <a:r>
              <a:rPr lang="en-US" altLang="es-MX" sz="2400" b="1" dirty="0"/>
              <a:t>Consecuencia de la Falla</a:t>
            </a:r>
            <a:r>
              <a:rPr lang="es-AR" altLang="en-US" sz="2400" b="1" dirty="0"/>
              <a:t>: </a:t>
            </a:r>
            <a:r>
              <a:rPr lang="en-US" altLang="es-MX" sz="2400" dirty="0"/>
              <a:t>Impacto que genera la falla en seguridad, ambiente, producci</a:t>
            </a:r>
            <a:r>
              <a:rPr lang="en-US" altLang="en-US" sz="2400" dirty="0"/>
              <a:t>ó</a:t>
            </a:r>
            <a:r>
              <a:rPr lang="en-US" altLang="es-MX" sz="2400" dirty="0"/>
              <a:t>n o costos.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038860"/>
          </a:xfrm>
        </p:spPr>
        <p:txBody>
          <a:bodyPr>
            <a:normAutofit fontScale="90000"/>
          </a:bodyPr>
          <a:lstStyle/>
          <a:p>
            <a:pPr algn="l"/>
            <a:r>
              <a:rPr lang="es-AR" altLang="en-US" sz="4000" dirty="0">
                <a:sym typeface="+mn-ea"/>
              </a:rPr>
              <a:t>Plan de Mantenimiento basado en RCM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Tipos de Consecuencias de Falla</a:t>
            </a:r>
            <a:r>
              <a:rPr lang="es-AR" altLang="en-US" sz="4000" u="sng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73885"/>
            <a:ext cx="8915400" cy="4276725"/>
          </a:xfrm>
        </p:spPr>
        <p:txBody>
          <a:bodyPr>
            <a:noAutofit/>
          </a:bodyPr>
          <a:lstStyle/>
          <a:p>
            <a:r>
              <a:rPr lang="es-AR" sz="2800" dirty="0"/>
              <a:t>1. </a:t>
            </a:r>
            <a:r>
              <a:rPr lang="en-US" altLang="es-MX" sz="2800" dirty="0"/>
              <a:t> </a:t>
            </a:r>
            <a:r>
              <a:rPr lang="en-US" altLang="es-MX" sz="2800" u="sng" dirty="0"/>
              <a:t>Consecuencias de Seguridad</a:t>
            </a:r>
            <a:r>
              <a:rPr lang="es-AR" altLang="en-US" sz="2800" dirty="0"/>
              <a:t>: </a:t>
            </a:r>
            <a:r>
              <a:rPr lang="en-US" altLang="es-MX" sz="2800" dirty="0"/>
              <a:t>Pueden causar lesiones o accidentes.</a:t>
            </a:r>
            <a:endParaRPr lang="en-US" altLang="es-MX" sz="2800" dirty="0"/>
          </a:p>
          <a:p>
            <a:r>
              <a:rPr lang="es-AR" altLang="en-US" sz="2800" dirty="0"/>
              <a:t>2. </a:t>
            </a:r>
            <a:r>
              <a:rPr lang="en-US" altLang="es-MX" sz="2800" u="sng" dirty="0"/>
              <a:t>Consecuencias Ambientales</a:t>
            </a:r>
            <a:r>
              <a:rPr lang="es-AR" altLang="en-US" sz="2800" u="sng" dirty="0"/>
              <a:t>: </a:t>
            </a:r>
            <a:r>
              <a:rPr lang="en-US" altLang="es-MX" sz="2800" dirty="0"/>
              <a:t>Provocan contaminaci</a:t>
            </a:r>
            <a:r>
              <a:rPr lang="en-US" altLang="en-US" sz="2800" dirty="0"/>
              <a:t>ó</a:t>
            </a:r>
            <a:r>
              <a:rPr lang="en-US" altLang="es-MX" sz="2800" dirty="0"/>
              <a:t>n o incumplimientos legales.</a:t>
            </a:r>
            <a:endParaRPr lang="en-US" altLang="es-MX" sz="2800" dirty="0"/>
          </a:p>
          <a:p>
            <a:r>
              <a:rPr lang="es-AR" altLang="en-US" sz="2800" dirty="0"/>
              <a:t>3. </a:t>
            </a:r>
            <a:r>
              <a:rPr lang="en-US" altLang="es-MX" sz="2800" u="sng" dirty="0"/>
              <a:t>Consecuencias Operacionales</a:t>
            </a:r>
            <a:r>
              <a:rPr lang="es-AR" altLang="en-US" sz="2800" dirty="0"/>
              <a:t>: </a:t>
            </a:r>
            <a:r>
              <a:rPr lang="en-US" altLang="es-MX" sz="2800" dirty="0"/>
              <a:t>Afectan la producci</a:t>
            </a:r>
            <a:r>
              <a:rPr lang="en-US" altLang="en-US" sz="2800" dirty="0"/>
              <a:t>ó</a:t>
            </a:r>
            <a:r>
              <a:rPr lang="en-US" altLang="es-MX" sz="2800" dirty="0"/>
              <a:t>n, calidad o costos.</a:t>
            </a:r>
            <a:endParaRPr lang="en-US" altLang="es-MX" sz="2800" dirty="0"/>
          </a:p>
          <a:p>
            <a:r>
              <a:rPr lang="es-AR" altLang="en-US" sz="2800" dirty="0"/>
              <a:t>4. </a:t>
            </a:r>
            <a:r>
              <a:rPr lang="en-US" altLang="es-MX" sz="2800" u="sng" dirty="0"/>
              <a:t>Consecuencias No Operacionales</a:t>
            </a:r>
            <a:r>
              <a:rPr lang="es-AR" altLang="en-US" sz="2800" dirty="0"/>
              <a:t>: </a:t>
            </a:r>
            <a:r>
              <a:rPr lang="en-US" altLang="es-MX" sz="2800" dirty="0"/>
              <a:t>Solo generan costos de reparaci</a:t>
            </a:r>
            <a:r>
              <a:rPr lang="en-US" altLang="en-US" sz="2800" dirty="0"/>
              <a:t>ó</a:t>
            </a:r>
            <a:r>
              <a:rPr lang="en-US" altLang="es-MX" sz="2800" dirty="0"/>
              <a:t>n sin afectar significativamente la producci</a:t>
            </a:r>
            <a:r>
              <a:rPr lang="en-US" altLang="en-US" sz="2800" dirty="0"/>
              <a:t>ó</a:t>
            </a:r>
            <a:r>
              <a:rPr lang="en-US" altLang="es-MX" sz="2800" dirty="0"/>
              <a:t>n.</a:t>
            </a:r>
            <a:endParaRPr lang="en-US" altLang="es-MX" sz="2800" dirty="0"/>
          </a:p>
          <a:p>
            <a:endParaRPr lang="es-AR" alt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510" y="386080"/>
            <a:ext cx="9467215" cy="1038860"/>
          </a:xfrm>
        </p:spPr>
        <p:txBody>
          <a:bodyPr>
            <a:normAutofit fontScale="90000"/>
          </a:bodyPr>
          <a:lstStyle/>
          <a:p>
            <a:pPr algn="l"/>
            <a:br>
              <a:rPr lang="es-AR" altLang="en-US" sz="4000" dirty="0">
                <a:sym typeface="+mn-ea"/>
              </a:rPr>
            </a:br>
            <a:r>
              <a:rPr lang="en-US" altLang="es-MX" sz="4000" dirty="0">
                <a:sym typeface="+mn-ea"/>
              </a:rPr>
              <a:t>Tipos de Tareas de Mantenimiento Seleccionadas por RCM</a:t>
            </a:r>
            <a:r>
              <a:rPr lang="es-AR" altLang="en-US" sz="4000" dirty="0">
                <a:sym typeface="+mn-ea"/>
              </a:rPr>
              <a:t>: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70685"/>
            <a:ext cx="8915400" cy="4479925"/>
          </a:xfrm>
        </p:spPr>
        <p:txBody>
          <a:bodyPr>
            <a:noAutofit/>
          </a:bodyPr>
          <a:lstStyle/>
          <a:p>
            <a:r>
              <a:rPr lang="es-AR" sz="2400" dirty="0"/>
              <a:t>1. </a:t>
            </a:r>
            <a:r>
              <a:rPr lang="en-US" altLang="es-MX" sz="2400" u="sng" dirty="0"/>
              <a:t>Mantenimiento Predictivo</a:t>
            </a:r>
            <a:r>
              <a:rPr lang="es-AR" altLang="en-US" sz="2400" dirty="0"/>
              <a:t>:  </a:t>
            </a:r>
            <a:r>
              <a:rPr lang="en-US" altLang="es-MX" sz="2400" dirty="0"/>
              <a:t>Monitoreo de condici</a:t>
            </a:r>
            <a:r>
              <a:rPr lang="en-US" altLang="en-US" sz="2400" dirty="0"/>
              <a:t>ó</a:t>
            </a:r>
            <a:r>
              <a:rPr lang="en-US" altLang="es-MX" sz="2400" dirty="0"/>
              <a:t>n mediante vibraciones, temperatura, ultrasonido, termograf</a:t>
            </a:r>
            <a:r>
              <a:rPr lang="en-US" altLang="en-US" sz="2400" dirty="0"/>
              <a:t>í</a:t>
            </a:r>
            <a:r>
              <a:rPr lang="en-US" altLang="es-MX" sz="2400" dirty="0"/>
              <a:t>a o an</a:t>
            </a:r>
            <a:r>
              <a:rPr lang="en-US" altLang="en-US" sz="2400" dirty="0"/>
              <a:t>á</a:t>
            </a:r>
            <a:r>
              <a:rPr lang="en-US" altLang="es-MX" sz="2400" dirty="0"/>
              <a:t>lisis de aceite.</a:t>
            </a:r>
            <a:endParaRPr lang="en-US" altLang="es-MX" sz="2400" dirty="0"/>
          </a:p>
          <a:p>
            <a:r>
              <a:rPr lang="es-AR" altLang="en-US" sz="2400" dirty="0"/>
              <a:t>2. </a:t>
            </a:r>
            <a:r>
              <a:rPr lang="en-US" altLang="es-MX" sz="2400" u="sng" dirty="0"/>
              <a:t>Mantenimiento Preventivo</a:t>
            </a:r>
            <a:r>
              <a:rPr lang="es-AR" altLang="en-US" sz="2400" dirty="0"/>
              <a:t>: </a:t>
            </a:r>
            <a:r>
              <a:rPr lang="en-US" altLang="es-MX" sz="2400" dirty="0"/>
              <a:t>Intervenciones programadas por tiempo o uso.</a:t>
            </a:r>
            <a:endParaRPr lang="en-US" altLang="es-MX" sz="2400" dirty="0"/>
          </a:p>
          <a:p>
            <a:r>
              <a:rPr lang="es-AR" altLang="en-US" sz="2400" dirty="0"/>
              <a:t>3. </a:t>
            </a:r>
            <a:r>
              <a:rPr lang="en-US" altLang="es-MX" sz="2400" u="sng" dirty="0"/>
              <a:t>Detecci</a:t>
            </a:r>
            <a:r>
              <a:rPr lang="en-US" altLang="en-US" sz="2400" u="sng" dirty="0"/>
              <a:t>ó</a:t>
            </a:r>
            <a:r>
              <a:rPr lang="en-US" altLang="es-MX" sz="2400" u="sng" dirty="0"/>
              <a:t>n de Fallas Ocultas</a:t>
            </a:r>
            <a:r>
              <a:rPr lang="es-AR" altLang="en-US" sz="2400" dirty="0"/>
              <a:t>: </a:t>
            </a:r>
            <a:r>
              <a:rPr lang="en-US" altLang="es-MX" sz="2400" dirty="0"/>
              <a:t>Ensayos funcionales para verificar dispositivos de protecci</a:t>
            </a:r>
            <a:r>
              <a:rPr lang="en-US" altLang="en-US" sz="2400" dirty="0"/>
              <a:t>ó</a:t>
            </a:r>
            <a:r>
              <a:rPr lang="en-US" altLang="es-MX" sz="2400" dirty="0"/>
              <a:t>n.</a:t>
            </a:r>
            <a:endParaRPr lang="en-US" altLang="es-MX" sz="2400" dirty="0"/>
          </a:p>
          <a:p>
            <a:r>
              <a:rPr lang="es-AR" altLang="en-US" sz="2400" dirty="0"/>
              <a:t>4. </a:t>
            </a:r>
            <a:r>
              <a:rPr lang="es-AR" altLang="en-US" sz="2400" u="sng" dirty="0"/>
              <a:t>R</a:t>
            </a:r>
            <a:r>
              <a:rPr lang="en-US" altLang="es-MX" sz="2400" u="sng" dirty="0"/>
              <a:t>edise</a:t>
            </a:r>
            <a:r>
              <a:rPr lang="en-US" altLang="en-US" sz="2400" u="sng" dirty="0"/>
              <a:t>ñ</a:t>
            </a:r>
            <a:r>
              <a:rPr lang="en-US" altLang="es-MX" sz="2400" u="sng" dirty="0"/>
              <a:t>o</a:t>
            </a:r>
            <a:r>
              <a:rPr lang="es-AR" altLang="en-US" sz="2400" dirty="0"/>
              <a:t>: </a:t>
            </a:r>
            <a:r>
              <a:rPr lang="en-US" altLang="es-MX" sz="2400" dirty="0"/>
              <a:t>Modificaci</a:t>
            </a:r>
            <a:r>
              <a:rPr lang="en-US" altLang="en-US" sz="2400" dirty="0"/>
              <a:t>ó</a:t>
            </a:r>
            <a:r>
              <a:rPr lang="en-US" altLang="es-MX" sz="2400" dirty="0"/>
              <a:t>n del equipo para eliminar causas recurrentes.</a:t>
            </a:r>
            <a:endParaRPr lang="en-US" altLang="es-MX" sz="2400" dirty="0"/>
          </a:p>
          <a:p>
            <a:r>
              <a:rPr lang="es-AR" altLang="en-US" sz="2400" dirty="0"/>
              <a:t>5. </a:t>
            </a:r>
            <a:r>
              <a:rPr lang="en-US" altLang="es-MX" sz="2400" u="sng" dirty="0"/>
              <a:t>Operar hasta Fallar</a:t>
            </a:r>
            <a:r>
              <a:rPr lang="es-AR" altLang="en-US" sz="2400" dirty="0"/>
              <a:t>: </a:t>
            </a:r>
            <a:r>
              <a:rPr lang="en-US" altLang="es-MX" sz="2400" dirty="0"/>
              <a:t>Se acepta la falla cuando el impacto es bajo y el reemplazo es econ</a:t>
            </a:r>
            <a:r>
              <a:rPr lang="en-US" altLang="en-US" sz="2400" dirty="0"/>
              <a:t>ó</a:t>
            </a:r>
            <a:r>
              <a:rPr lang="en-US" altLang="es-MX" sz="2400" dirty="0"/>
              <a:t>mico.</a:t>
            </a:r>
            <a:endParaRPr lang="en-US" altLang="es-MX" sz="24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TABLE_ENDDRAG_ORIGIN_RECT" val="675*240"/>
  <p:tag name="TABLE_ENDDRAG_RECT" val="204*243*675*240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14517</Words>
  <Application>WPS Presentation</Application>
  <PresentationFormat>Panorámica</PresentationFormat>
  <Paragraphs>396</Paragraphs>
  <Slides>46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7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Calibri</vt:lpstr>
      <vt:lpstr>Espiral</vt:lpstr>
      <vt:lpstr>GESTIÓN DE MANTENIMIENTO II</vt:lpstr>
      <vt:lpstr>Plan de Mantenimiento basado en RCM</vt:lpstr>
      <vt:lpstr>Plan de Mantenimiento basado en RCM</vt:lpstr>
      <vt:lpstr>Plan de Mantenimiento basado en RCM</vt:lpstr>
      <vt:lpstr>Plan de Mantenimiento basado en RCM</vt:lpstr>
      <vt:lpstr>Plan de Mantenimiento basado en RCM Conceptos fundamentales:</vt:lpstr>
      <vt:lpstr>Plan de Mantenimiento basado en RCM Conceptos fundamentales:</vt:lpstr>
      <vt:lpstr>Plan de Mantenimiento basado en RCM Tipos de Consecuencias de Falla:</vt:lpstr>
      <vt:lpstr> Tipos de Tareas de Mantenimiento Seleccionadas por RCM:</vt:lpstr>
      <vt:lpstr> Metodología para Elaborar un Plan de Mantenimiento RCM:</vt:lpstr>
      <vt:lpstr> Metodología para Elaborar un Plan de Mantenimiento RCM:</vt:lpstr>
      <vt:lpstr> Diagrama Simplificado del Proceso RCM:</vt:lpstr>
      <vt:lpstr> Herramientas Utilizadas en RCM:</vt:lpstr>
      <vt:lpstr> AMFE / FMEA (Análisis Modal de Fallos y Efectos):</vt:lpstr>
      <vt:lpstr> AMFE / FMEA (Análisis Modal de Fallos y Efectos):</vt:lpstr>
      <vt:lpstr> AMFE / FMEA (Análisis Modal de Fallos y Efectos):</vt:lpstr>
      <vt:lpstr> AMFE / FMEA (Análisis Modal de Fallos y Efectos):</vt:lpstr>
      <vt:lpstr> AMFE / FMEA (Análisis Modal de Fallos y Efectos):</vt:lpstr>
      <vt:lpstr> Árbol de decisión RCM:</vt:lpstr>
      <vt:lpstr> Árbol de decisión RCM:</vt:lpstr>
      <vt:lpstr> Árbol de decisión RCM:</vt:lpstr>
      <vt:lpstr> Árbol de decisión RCM:</vt:lpstr>
      <vt:lpstr> Árbol de decisión RCM:</vt:lpstr>
      <vt:lpstr> Árbol de decisión RCM:</vt:lpstr>
      <vt:lpstr> Matriz de criticidad:</vt:lpstr>
      <vt:lpstr> Matriz de criticidad:</vt:lpstr>
      <vt:lpstr> Matriz de criticidad:</vt:lpstr>
      <vt:lpstr> Matriz de criticidad:</vt:lpstr>
      <vt:lpstr> Matriz de criticidad:</vt:lpstr>
      <vt:lpstr> Historial de fallas :</vt:lpstr>
      <vt:lpstr> Historial de fallas :</vt:lpstr>
      <vt:lpstr> Historial de fallas :</vt:lpstr>
      <vt:lpstr> Historial de fallas :</vt:lpstr>
      <vt:lpstr> Historial de fallas :</vt:lpstr>
      <vt:lpstr> Historial de fallas :</vt:lpstr>
      <vt:lpstr> Análisis de Weibull :</vt:lpstr>
      <vt:lpstr> Análisis de Weibull :</vt:lpstr>
      <vt:lpstr> Análisis de Weibull :</vt:lpstr>
      <vt:lpstr> Análisis de Weibull :</vt:lpstr>
      <vt:lpstr> Indicadores MTBF y MTTR :</vt:lpstr>
      <vt:lpstr> Indicadores MTBF y MTTR :</vt:lpstr>
      <vt:lpstr> Indicadores MTBF y MTTR :</vt:lpstr>
      <vt:lpstr> Indicadores MTBF y MTTR :</vt:lpstr>
      <vt:lpstr> Indicadores MTBF y MTTR :</vt:lpstr>
      <vt:lpstr> Indicadores MTBF y MTTR :</vt:lpstr>
      <vt:lpstr> Indicadores MTBF y MTTR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32</cp:revision>
  <dcterms:created xsi:type="dcterms:W3CDTF">2025-08-19T22:15:00Z</dcterms:created>
  <dcterms:modified xsi:type="dcterms:W3CDTF">2026-05-29T22:45:34Z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3443D176C5104B3CAB7CE8CC932049F5_13</vt:lpwstr>
  </property>
  <property fmtid="{D5CDD505-2E9C-101B-9397-08002B2CF9AE}" pid="3" name="KSOProductBuildVer">
    <vt:lpwstr>2058-12.1.0.26372</vt:lpwstr>
  </property>
</Properties>
</file>