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9"/>
  </p:notesMasterIdLst>
  <p:sldIdLst>
    <p:sldId id="256" r:id="rId3"/>
    <p:sldId id="282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1" r:id="rId21"/>
    <p:sldId id="310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s-MX" sz="4400" b="1" dirty="0"/>
              <a:t>SISTEMAS INTEGRADOS DE HIGIENE, SEGURIDAD Y MEDIO AMBIENTE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4517390"/>
          </a:xfrm>
        </p:spPr>
        <p:txBody>
          <a:bodyPr>
            <a:noAutofit/>
          </a:bodyPr>
          <a:lstStyle/>
          <a:p>
            <a:r>
              <a:rPr lang="es-AR" sz="3600" u="sng" dirty="0"/>
              <a:t>UNIDAD 4</a:t>
            </a:r>
            <a:r>
              <a:rPr lang="es-AR" sz="3600" dirty="0"/>
              <a:t>: </a:t>
            </a:r>
            <a:r>
              <a:rPr lang="en-US" altLang="es-MX" sz="3600" dirty="0"/>
              <a:t> </a:t>
            </a:r>
            <a:r>
              <a:rPr lang="es-AR" altLang="en-US" sz="3600" dirty="0"/>
              <a:t>GESTIÓN DE LA CALIDAD</a:t>
            </a:r>
            <a:endParaRPr lang="es-AR" altLang="en-US" sz="3600" dirty="0"/>
          </a:p>
          <a:p>
            <a:r>
              <a:rPr lang="es-AR" altLang="en-US" sz="3600" dirty="0"/>
              <a:t>4. 1.</a:t>
            </a:r>
            <a:r>
              <a:rPr lang="en-US" altLang="es-MX" sz="3600" dirty="0"/>
              <a:t> Sistemas de calidad en el Mantenimiento</a:t>
            </a:r>
            <a:endParaRPr lang="en-US" altLang="es-MX" sz="3600" dirty="0"/>
          </a:p>
          <a:p>
            <a:r>
              <a:rPr lang="es-AR" altLang="en-US" sz="3600" dirty="0"/>
              <a:t>4. 2. </a:t>
            </a:r>
            <a:r>
              <a:rPr lang="en-US" altLang="es-MX" sz="3600" dirty="0"/>
              <a:t>Auditor</a:t>
            </a:r>
            <a:r>
              <a:rPr lang="en-US" altLang="en-US" sz="3600" dirty="0"/>
              <a:t>í</a:t>
            </a:r>
            <a:r>
              <a:rPr lang="en-US" altLang="es-MX" sz="3600" dirty="0"/>
              <a:t>as de calidad de Mantenimiento</a:t>
            </a:r>
            <a:endParaRPr lang="en-US" altLang="es-MX" sz="3600" dirty="0"/>
          </a:p>
          <a:p>
            <a:pPr marL="0" indent="0">
              <a:buNone/>
            </a:pPr>
            <a:endParaRPr lang="en-US" altLang="es-MX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1207770"/>
          </a:xfrm>
        </p:spPr>
        <p:txBody>
          <a:bodyPr>
            <a:normAutofit/>
          </a:bodyPr>
          <a:lstStyle/>
          <a:p>
            <a:r>
              <a:rPr lang="en-US" altLang="es-MX" sz="3555" dirty="0"/>
              <a:t>Sistemas de Gesti</a:t>
            </a:r>
            <a:r>
              <a:rPr lang="en-US" altLang="en-US" sz="3555" dirty="0"/>
              <a:t>ó</a:t>
            </a:r>
            <a:r>
              <a:rPr lang="en-US" altLang="es-MX" sz="3555" dirty="0"/>
              <a:t>n de Calidad Aplicados al Mantenimiento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832610"/>
            <a:ext cx="8915400" cy="481838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Un sistema de gesti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 calidad (SGC) organiza procedimientos, registros, responsabilidades e indicadores para controlar y mejorar el mantenimiento.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Principales normas y metodolog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as: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ISO 9001: gesti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 la calidad.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ISO 55000: gesti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 activos.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TPM (Total Productive Maintenance).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RCM (Reliability Centered Maintenance).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291465"/>
            <a:ext cx="8911590" cy="81661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ISO 9001: gesti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n de la calidad.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07440"/>
            <a:ext cx="8915400" cy="554355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La ISO 9001 es una norma internacional que establece los requisitos para implementar un Sistema de Gesti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 la Calidad (SGC) en una organizaci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n. Su objetivo principal es asegurar que los procesos se realicen de manera controlada y sistem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tica para satisfacer las necesidades del cliente y mejorar continuamente.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Objetivos principales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s-AR" altLang="en-US" sz="24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Garantizar productos y servicios de calidad.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Aumentar la satisfacci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del cliente.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Reducir errores y retrabajos.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Mejorar la eficiencia de los procesos.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Promover la mejora continua.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291465"/>
            <a:ext cx="8911590" cy="81661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ISO 9001: gesti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n de la calidad.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701800"/>
            <a:ext cx="8915400" cy="554355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Aplicaci</a:t>
            </a:r>
            <a:r>
              <a:rPr lang="en-US" altLang="en-US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 en Mantenimiento Industrial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: E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el 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rea de mantenimiento, la ISO 9001 </a:t>
            </a: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permite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Estandarizar procedimientos de mantenimiento.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Registrar 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rdenes de trabajo e historiales de equipos.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Medir indicadores como MTBF, MTTR y disponibilidad.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Realizar auditor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as internas.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Detectar y corregir no conformidades.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</a:t>
            </a:r>
            <a:endParaRPr lang="en-US" altLang="en-US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endParaRPr lang="en-US" altLang="es-MX" sz="24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291465"/>
            <a:ext cx="8911590" cy="81661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ISO 9001: gesti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n de la calidad.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108075"/>
            <a:ext cx="8915400" cy="613727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Beneficios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s-AR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de utilizar la Norma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 ISO 9001 :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Mayor confiabilidad de los equipos.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Reducci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de paradas imprevistas.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Menores costos de mantenimiento.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Mejor organizaci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y trazabilidad.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Mayor competitividad de la empresa.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Conclusi</a:t>
            </a:r>
            <a:r>
              <a:rPr lang="en-US" altLang="en-US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</a:t>
            </a:r>
            <a:r>
              <a:rPr lang="es-AR" altLang="en-US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 L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a ISO 9001 es una herramienta fundamental para organizar y controlar las actividades de mantenimiento, asegurando calidad, eficiencia y mejora continua en los procesos industriales.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291465"/>
            <a:ext cx="8911590" cy="81661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ISO 55000: gesti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n de activos.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108075"/>
            <a:ext cx="8915400" cy="613727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La ISO 55000 es una norma internacional que establece los principios para la gesti</a:t>
            </a:r>
            <a:r>
              <a:rPr lang="en-US" altLang="en-US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n de activos f</a:t>
            </a:r>
            <a:r>
              <a:rPr lang="en-US" altLang="en-US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sicos de una organizaci</a:t>
            </a:r>
            <a:r>
              <a:rPr lang="en-US" altLang="en-US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n, como m</a:t>
            </a:r>
            <a:r>
              <a:rPr lang="en-US" altLang="en-US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quinas, equipos, instalaciones e infraestructura. Su objetivo es obtener el m</a:t>
            </a:r>
            <a:r>
              <a:rPr lang="en-US" altLang="en-US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4400" dirty="0">
                <a:latin typeface="Calibri" panose="020F0502020204030204" charset="0"/>
                <a:cs typeface="Calibri" panose="020F0502020204030204" charset="0"/>
                <a:sym typeface="+mn-ea"/>
              </a:rPr>
              <a:t>ximo valor de los activos durante todo su ciclo de vida.</a:t>
            </a:r>
            <a:endParaRPr lang="en-US" altLang="es-MX" sz="4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endParaRPr lang="en-US" altLang="es-MX" sz="4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291465"/>
            <a:ext cx="8911590" cy="81661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ISO 55000: gesti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n de activos.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108075"/>
            <a:ext cx="8915400" cy="613727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Objetivos principales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s-AR" altLang="en-US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Optimizar el rendimiento y la confiabilidad de los activos.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Reducir costos de operaci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y mantenimiento.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Minimizar riesgos de fallas y accidentes.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Mejorar la toma de decisiones sobre inversiones y reemplazos.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Alinear la gesti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de activos con los objetivos estrat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é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gicos de la empresa.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291465"/>
            <a:ext cx="8911590" cy="81661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ISO 55000: gesti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n de activos.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108075"/>
            <a:ext cx="8915400" cy="613727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Su a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plicaci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en Mantenimiento Industrial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 permite: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Planificar el mantenimiento seg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ú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criticidad y riesgo.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Controlar el ciclo de vida de los equipos.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Priorizar inversiones en repuestos y renovaciones.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Mejorar la disponibilidad y confiabilidad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 de los equipos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Integrar mantenimiento con producci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n, seguridad y finanzas.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</a:t>
            </a:r>
            <a:endParaRPr lang="en-US" altLang="en-US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785495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ISO 55000: gesti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n de activos.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324610"/>
            <a:ext cx="8915400" cy="592074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Beneficios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 :</a:t>
            </a:r>
            <a:endParaRPr lang="es-AR" altLang="en-US" sz="24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Mayor vida 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ú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til de los equipos.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Menores paradas no programadas.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Reducci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 costos totales.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Mejor control de riesgos.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Mayor rentabilidad de los activos.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Conclusi</a:t>
            </a:r>
            <a:r>
              <a:rPr lang="en-US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La ISO 55000 proporciona un marco para administrar eficientemente los activos f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sicos de la empresa, asegurando que el mantenimiento contribuya al m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ximo aprovechamiento de los equipos y al logro de los objetivos organizacionales.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TPM (Total Productive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             				Mantenimiento Productivo Total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324610"/>
            <a:ext cx="8915400" cy="592074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El </a:t>
            </a:r>
            <a:r>
              <a:rPr lang="en-US" altLang="es-MX" sz="36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Mantenimiento Productivo Total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 (TPM)  es una metodolog</a:t>
            </a:r>
            <a:r>
              <a:rPr lang="en-US" altLang="en-US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a de gesti</a:t>
            </a:r>
            <a:r>
              <a:rPr lang="en-US" altLang="en-US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n originada en Jap</a:t>
            </a:r>
            <a:r>
              <a:rPr lang="en-US" altLang="en-US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n que busca maximizar la eficiencia de los equipos mediante la participaci</a:t>
            </a:r>
            <a:r>
              <a:rPr lang="en-US" altLang="en-US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n de todo el personal de la empresa, no solo del </a:t>
            </a:r>
            <a:r>
              <a:rPr lang="en-US" altLang="en-US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rea de mantenimiento.</a:t>
            </a:r>
            <a:endParaRPr lang="en-US" altLang="es-MX" sz="36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36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Objetivo principal</a:t>
            </a:r>
            <a:r>
              <a:rPr lang="es-AR" altLang="en-US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Lograr cero aver</a:t>
            </a:r>
            <a:r>
              <a:rPr lang="en-US" altLang="en-US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600" dirty="0">
                <a:latin typeface="Calibri" panose="020F0502020204030204" charset="0"/>
                <a:cs typeface="Calibri" panose="020F0502020204030204" charset="0"/>
                <a:sym typeface="+mn-ea"/>
              </a:rPr>
              <a:t>as, cero defectos y cero accidentes, aumentando la productividad y reduciendo costos.</a:t>
            </a:r>
            <a:endParaRPr lang="en-US" altLang="es-MX" sz="36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endParaRPr lang="en-US" altLang="es-MX" sz="36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TPM (Total Productive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             				Mantenimiento Productivo Total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644015"/>
            <a:ext cx="8915400" cy="560133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Caracter</a:t>
            </a:r>
            <a:r>
              <a:rPr lang="en-US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sticas principales</a:t>
            </a:r>
            <a:r>
              <a:rPr lang="es-AR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s-AR" altLang="en-US" sz="32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Participaci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de todos los empleados.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Mantenimiento preventivo y aut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nomo.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Mejora continua de los procesos.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Capacitaci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permanente del personal.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Eliminaci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de p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é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rdidas y tiempos improductivos.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sym typeface="+mn-ea"/>
              </a:rPr>
              <a:t>GESTIÓN DE LA CALIDAD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39875"/>
            <a:ext cx="8915400" cy="5111115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  <a:sym typeface="+mn-ea"/>
              </a:rPr>
              <a:t>Definición:</a:t>
            </a:r>
            <a:r>
              <a:rPr lang="es-AR" sz="2800" kern="100" dirty="0"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  <a:sym typeface="+mn-ea"/>
              </a:rPr>
              <a:t>  ¿Qué es la Gestión de la calidad”?</a:t>
            </a:r>
            <a:endParaRPr lang="es-AR" sz="2800" u="sng" kern="100" dirty="0"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s-AR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E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 un conjunto de acciones y herramientas que tienen como objetivo evitar posibles errores o desviaciones en el proceso de producci</a:t>
            </a:r>
            <a:r>
              <a:rPr lang="en-US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 y en los productos o servicios obtenidos a trav</a:t>
            </a:r>
            <a:r>
              <a:rPr lang="en-US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é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 de </a:t>
            </a:r>
            <a:r>
              <a:rPr lang="en-US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é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l</a:t>
            </a:r>
            <a:endParaRPr lang="en-US" altLang="es-MX" sz="28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En otras palabras, se trata de planificar, ejecutar y controlar sistem</a:t>
            </a:r>
            <a:r>
              <a:rPr lang="en-US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ticamente las actividades de una organizaci</a:t>
            </a:r>
            <a:r>
              <a:rPr lang="en-US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 para garantizar estabilidad y consistencia en el desempe</a:t>
            </a:r>
            <a:r>
              <a:rPr lang="en-US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ñ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o, cumpliendo as</a:t>
            </a:r>
            <a:r>
              <a:rPr lang="en-US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con las expectativas de los clientes</a:t>
            </a:r>
            <a:endParaRPr lang="es-AR" sz="2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TPM (Total Productive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             				Mantenimiento Productivo Total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321435"/>
            <a:ext cx="8915400" cy="592391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Pilares fundamentales del TPM</a:t>
            </a:r>
            <a:endParaRPr lang="en-US" altLang="es-MX" sz="24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1.</a:t>
            </a: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Mantenimiento aut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nomo (realizado por los operadores).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2.</a:t>
            </a: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Mantenimiento planificado.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3.</a:t>
            </a: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Mejora enfocada.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Capacitaci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y entrenamiento.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Gesti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temprana de equipos.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6.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Mantenimiento de calidad.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7.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Seguridad, salud y medio ambiente.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8.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TPM en 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reas administrativas.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TPM (Total Productive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             				Mantenimiento Productivo Total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321435"/>
            <a:ext cx="8915400" cy="592391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Aplicaci</a:t>
            </a:r>
            <a:r>
              <a:rPr lang="en-US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 en Mantenimiento Industrial</a:t>
            </a:r>
            <a:r>
              <a:rPr lang="es-AR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-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El TPM permite: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Detectar fallas en etapas tempranas.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Reducir paradas no programadas.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Mejorar la disponibilidad de los equipos.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Incrementar la vida 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ú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til de los activos.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Involucrar a producci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en el cuidado de las m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quinas.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TPM (Total Productive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             				Mantenimiento Productivo Total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).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321435"/>
            <a:ext cx="8915400" cy="592391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Beneficios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 del TPM: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Mayor productividad.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Menores costos de mantenimiento.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Reducci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 defectos.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Mejor seguridad laboral.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Mayor compromiso del personal.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Conclusi</a:t>
            </a:r>
            <a:r>
              <a:rPr lang="en-US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El TPM es una filosof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a de trabajo que integra a toda la organizaci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para mantener los equipos en condiciones 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ptimas, mejorando la eficiencia, la calidad y la competitividad de la empresa.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RCM (Reliability Centered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					Mantenimiento basado en la confiabilidad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321435"/>
            <a:ext cx="8915400" cy="592391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El RCM (Reliability Centered Maintenance o Mantenimiento 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Basado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en la Confiabilidad) es una metodolog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 que permite definir las tareas de mantenimiento m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s adecuadas para asegurar que los equipos cumplan sus funciones de manera confiable y segura.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Objetivo principal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Determinar qu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é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tipo de mantenimiento debe aplicarse a cada equipo para prevenir fallas, reducir riesgos y optimizar costos.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RCM (Reliability Centered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					Mantenimiento basado en la confiabilidad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683385"/>
            <a:ext cx="8915400" cy="556196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Principios b</a:t>
            </a:r>
            <a:r>
              <a:rPr lang="en-US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sicos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-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El RCM analiza: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Las funciones del equipo.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Las fallas funcionales.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Las causas de falla.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Las consecuencias de las fallas.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Las acciones de mantenimiento m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s efectivas.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RCM (Reliability Centered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					Mantenimiento basado en la confiabilidad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683385"/>
            <a:ext cx="8915400" cy="556196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Tipos de acciones resultantes</a:t>
            </a:r>
            <a:r>
              <a:rPr lang="es-AR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endParaRPr lang="es-AR" altLang="en-US" sz="32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Mantenimiento preventivo.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Mantenimiento predictivo.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Inspecciones peri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dicas.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Redise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ñ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o del equipo.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Operaci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hasta falla (cuando es aceptable).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RCM (Reliability Centered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					Mantenimiento basado en la confiabilidad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683385"/>
            <a:ext cx="8915400" cy="556196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Aplicaci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en Mantenimiento Industrial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-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El RCM permite: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Priorizar equipos cr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ticos.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Reducir fallas inesperadas.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Mejorar la seguridad y la confiabilidad.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Disminuir costos de mantenimiento.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Optimizar los recursos disponibles.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RCM (Reliability Centered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- 					Mantenimiento basado en la confiabilidad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)</a:t>
            </a:r>
            <a:endParaRPr lang="en-US" altLang="es-MX" sz="3555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423035"/>
            <a:ext cx="8915400" cy="582231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Beneficios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Mayor disponibilidad de los equipos.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Menor cantidad de paradas no programadas.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Mejor utilizaci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del presupuesto.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4.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Incremento de la seguridad operativa.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Decisiones basadas en an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lisis t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é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cnico.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Conclusi</a:t>
            </a:r>
            <a:r>
              <a:rPr lang="en-US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El RCM es una metodolog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a estrat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é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gica que ayuda a seleccionar las mejores tareas de mantenimiento seg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ú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la criticidad y el impacto de las fallas, logrando equipos m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s confiables y una gesti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m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s eficiente del mantenimiento.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(Manteniminto Ajustado)</a:t>
            </a:r>
            <a:endParaRPr lang="es-AR" altLang="en-US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423035"/>
            <a:ext cx="8915400" cy="582231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El Lean Maintenance (Mantenimiento 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Ajustado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) es una metodolog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 que aplica los principios de la </a:t>
            </a: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manufactura Lean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(Creado por Toyota Motors)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al 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rea de mantenimiento, con el objetivo de eliminar desperdicios, reducir costos y aumentar la eficiencia de los procesos.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Objetivo principal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: 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Realizar las tareas de mantenimiento utilizando la menor cantidad posible de tiempo, recursos y materiales, sin afectar la confiabilidad de los equipos.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(Manteniminto Ajustado)</a:t>
            </a:r>
            <a:endParaRPr lang="es-AR" altLang="en-US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423035"/>
            <a:ext cx="8915400" cy="519938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Principios b</a:t>
            </a:r>
            <a:r>
              <a:rPr lang="en-US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sicos</a:t>
            </a:r>
            <a:r>
              <a:rPr lang="es-AR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Eliminar actividades que no agregan valor.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Reducir tiempos de espera y desplazamientos innecesarios.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Optimizar el uso de repuestos y herramientas.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Estandarizar procedimientos.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Mejorar continuamente los procesos.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</a:t>
            </a:r>
            <a:endParaRPr lang="en-US" altLang="en-US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sym typeface="+mn-ea"/>
              </a:rPr>
              <a:t>GESTIÓN DE LA CALIDAD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264920"/>
            <a:ext cx="8915400" cy="5386070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dirty="0">
                <a:sym typeface="+mn-ea"/>
              </a:rPr>
              <a:t>PRINCIPIOS FUNDAMENTALES</a:t>
            </a:r>
            <a:endParaRPr lang="es-AR" sz="2000" dirty="0">
              <a:sym typeface="+mn-ea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000" b="1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000" b="1">
                <a:latin typeface="Calibri" panose="020F0502020204030204" charset="0"/>
                <a:cs typeface="Calibri" panose="020F0502020204030204" charset="0"/>
                <a:sym typeface="+mn-ea"/>
              </a:rPr>
              <a:t>Enfoque en el Cliente:</a:t>
            </a:r>
            <a:r>
              <a:rPr lang="es-AR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Comprender las necesidades del cliente y cumplir con sus expectativas es esencial para satisfacer sus demandas y mantener su fidelidad.</a:t>
            </a:r>
            <a:endParaRPr lang="en-US" altLang="es-MX" sz="20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sz="200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000" b="1">
                <a:latin typeface="Calibri" panose="020F0502020204030204" charset="0"/>
                <a:cs typeface="Calibri" panose="020F0502020204030204" charset="0"/>
                <a:sym typeface="+mn-ea"/>
              </a:rPr>
              <a:t>Liderazgo:</a:t>
            </a:r>
            <a:r>
              <a:rPr lang="es-AR" altLang="en-US" sz="2000" b="1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La estrategia de direcci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o liderazgo establecida dentro de la organizaci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influye en el clima interno y la motivaci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del personal.</a:t>
            </a:r>
            <a:endParaRPr lang="en-US" altLang="es-MX" sz="20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sz="200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000" b="1">
                <a:latin typeface="Calibri" panose="020F0502020204030204" charset="0"/>
                <a:cs typeface="Calibri" panose="020F0502020204030204" charset="0"/>
                <a:sym typeface="+mn-ea"/>
              </a:rPr>
              <a:t>Participaci</a:t>
            </a:r>
            <a:r>
              <a:rPr lang="en-US" altLang="en-US" sz="2000" b="1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 b="1">
                <a:latin typeface="Calibri" panose="020F0502020204030204" charset="0"/>
                <a:cs typeface="Calibri" panose="020F0502020204030204" charset="0"/>
                <a:sym typeface="+mn-ea"/>
              </a:rPr>
              <a:t>n del Personal:</a:t>
            </a:r>
            <a:r>
              <a:rPr lang="es-AR" altLang="en-US" sz="2000" b="1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La motivaci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de los miembros de la organizaci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genera compromiso y mejora el desempe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ñ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o en las tareas.</a:t>
            </a:r>
            <a:endParaRPr lang="en-US" altLang="es-MX" sz="20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4.</a:t>
            </a:r>
            <a:r>
              <a:rPr lang="es-AR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000" b="1">
                <a:latin typeface="Calibri" panose="020F0502020204030204" charset="0"/>
                <a:cs typeface="Calibri" panose="020F0502020204030204" charset="0"/>
                <a:sym typeface="+mn-ea"/>
              </a:rPr>
              <a:t>Enfoque Basado en Procesos:</a:t>
            </a:r>
            <a:r>
              <a:rPr lang="es-AR" altLang="en-US" sz="2000" b="1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Guiar cada 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rea de la organizaci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es parte del desarrollo global para alcanzar los objetivos de manera eficiente.</a:t>
            </a:r>
            <a:endParaRPr lang="en-US" altLang="es-MX" sz="20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5.</a:t>
            </a:r>
            <a:r>
              <a:rPr lang="es-AR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000" b="1">
                <a:latin typeface="Calibri" panose="020F0502020204030204" charset="0"/>
                <a:cs typeface="Calibri" panose="020F0502020204030204" charset="0"/>
                <a:sym typeface="+mn-ea"/>
              </a:rPr>
              <a:t>Enfoque de Sistema para la Gesti</a:t>
            </a:r>
            <a:r>
              <a:rPr lang="en-US" altLang="en-US" sz="2000" b="1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 b="1">
                <a:latin typeface="Calibri" panose="020F0502020204030204" charset="0"/>
                <a:cs typeface="Calibri" panose="020F0502020204030204" charset="0"/>
                <a:sym typeface="+mn-ea"/>
              </a:rPr>
              <a:t>n:</a:t>
            </a:r>
            <a:r>
              <a:rPr lang="es-AR" altLang="en-US" sz="2000" b="1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Implementar los procedimientos establecidos por la organizaci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genera interacci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entre los elementos del sistema de gesti</a:t>
            </a:r>
            <a:r>
              <a:rPr lang="en-US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>
                <a:latin typeface="Calibri" panose="020F0502020204030204" charset="0"/>
                <a:cs typeface="Calibri" panose="020F0502020204030204" charset="0"/>
                <a:sym typeface="+mn-ea"/>
              </a:rPr>
              <a:t>n de calidad</a:t>
            </a:r>
            <a:r>
              <a:rPr lang="es-AR" altLang="en-US" sz="2000">
                <a:latin typeface="Calibri" panose="020F0502020204030204" charset="0"/>
                <a:cs typeface="Calibri" panose="020F0502020204030204" charset="0"/>
                <a:sym typeface="+mn-ea"/>
              </a:rPr>
              <a:t>.</a:t>
            </a:r>
            <a:endParaRPr lang="es-AR" altLang="en-US" sz="20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(Manteniminto Ajustado)</a:t>
            </a:r>
            <a:endParaRPr lang="es-AR" altLang="en-US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640840"/>
            <a:ext cx="8915400" cy="498157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Desperdicios comunes en mantenimiento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Espera por repuestos o autorizaciones.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Movimientos innecesarios del personal.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Exceso de inventario.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Retrabajos por reparaciones mal ejecutadas.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Paradas prolongadas por mala planificaci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n.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</a:t>
            </a:r>
            <a:endParaRPr lang="en-US" altLang="en-US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(Manteniminto Ajustado)</a:t>
            </a:r>
            <a:endParaRPr lang="es-AR" altLang="en-US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640840"/>
            <a:ext cx="8915400" cy="498157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Aplicaci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en Mantenimiento Industrial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-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 permite: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Planificar mejor las 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rdenes de trabajo.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Reducir tiempos de intervenci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Mejorar la organizaci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n del pa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ñ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ol y las herramientas.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Disminuir costos de mantenimiento.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Aumentar la disponibilidad de los equipos.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</a:t>
            </a:r>
            <a:endParaRPr lang="en-US" altLang="en-US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(Manteniminto Ajustado)</a:t>
            </a:r>
            <a:endParaRPr lang="es-AR" altLang="en-US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974090"/>
            <a:ext cx="9378950" cy="564832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Beneficios</a:t>
            </a:r>
            <a:r>
              <a:rPr lang="es-AR" altLang="en-US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endParaRPr lang="es-AR" altLang="en-US" sz="28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Mayor productividad.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Menores tiempos de parada.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Reducci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de desperdicios.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Mejor utilizaci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de recursos.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Incremento de la confiabilidad.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Conclusi</a:t>
            </a:r>
            <a:r>
              <a:rPr lang="en-US" altLang="en-US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Lean Maintenance es una estrategia que busca hacer el mantenimiento m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s eficiente, eliminando actividades innecesarias y enfocando los recursos en tareas que realmente agregan valor a la operaci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industrial.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Auditor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as de Calidad en Mantenimiento</a:t>
            </a:r>
            <a:endParaRPr lang="en-US" altLang="es-MX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974090"/>
            <a:ext cx="9378950" cy="564832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Las auditor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as de calidad en mantenimiento son evaluaciones sistem</a:t>
            </a:r>
            <a:r>
              <a:rPr lang="en-US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ticas y documentadas que permiten verificar si las actividades de mantenimiento se realizan de acuerdo con los procedimientos establecidos, las normas de calidad y los objetivos de la empresa.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Objetivo principal</a:t>
            </a:r>
            <a:r>
              <a:rPr lang="es-AR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 :</a:t>
            </a:r>
            <a:r>
              <a:rPr lang="es-AR" altLang="en-US" sz="32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  </a:t>
            </a:r>
            <a:r>
              <a:rPr lang="en-US" altLang="es-MX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Comprobar que el sistema de mantenimiento sea eficaz, detectando desviaciones y oportunidades de mejora para aumentar la confiabilidad de los equipos y reducir costos.</a:t>
            </a:r>
            <a:endParaRPr lang="en-US" altLang="es-MX" sz="32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Auditor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as de Calidad en Mantenimiento</a:t>
            </a:r>
            <a:endParaRPr lang="en-US" altLang="es-MX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974090"/>
            <a:ext cx="9378950" cy="564832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Aspectos que se auditan</a:t>
            </a:r>
            <a:r>
              <a:rPr lang="es-AR" altLang="en-US" sz="28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Cumplimiento del plan de mantenimiento preventivo.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2.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Registros y 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rdenes de trabajo.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Historial de equipos.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Control de repuestos y herramientas.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Indicadores de gesti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(MTBF, MTTR, disponibilidad).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6.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Capacitaci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del personal.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7. 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Cumplimiento de normas como 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ISO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 9001 e </a:t>
            </a:r>
            <a:r>
              <a:rPr lang="es-AR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ISO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 55000.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161290"/>
            <a:ext cx="8911590" cy="1002030"/>
          </a:xfrm>
        </p:spPr>
        <p:txBody>
          <a:bodyPr>
            <a:normAutofit fontScale="90000"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       </a:t>
            </a:r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Auditor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as de Calidad en Mantenimiento</a:t>
            </a:r>
            <a:endParaRPr lang="en-US" altLang="es-MX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249680"/>
            <a:ext cx="9378950" cy="537273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Tipos de auditor</a:t>
            </a:r>
            <a:r>
              <a:rPr lang="en-US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as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marL="800100" indent="-457200">
              <a:spcAft>
                <a:spcPts val="800"/>
              </a:spcAft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Internas: realizadas por personal de la propia empresa.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marL="800100" indent="-457200">
              <a:spcAft>
                <a:spcPts val="800"/>
              </a:spcAft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Externas: realizadas por clientes o entidades certificadoras.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marL="800100" indent="-457200">
              <a:spcAft>
                <a:spcPts val="800"/>
              </a:spcAft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De seguimiento: verifican el cumplimiento de acciones correctivas.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Resultados de la auditor</a:t>
            </a:r>
            <a:r>
              <a:rPr lang="en-US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a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s-AR" altLang="en-US" sz="24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No conformidades.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Observaciones.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Oportunidades de mejora.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Acciones correctivas y preventivas.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92430"/>
            <a:ext cx="8911590" cy="1002665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    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Auditor</a:t>
            </a:r>
            <a:r>
              <a:rPr lang="en-US" altLang="en-US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3555" dirty="0">
                <a:latin typeface="Calibri" panose="020F0502020204030204" charset="0"/>
                <a:cs typeface="Calibri" panose="020F0502020204030204" charset="0"/>
                <a:sym typeface="+mn-ea"/>
              </a:rPr>
              <a:t>as de Calidad en Mantenimiento</a:t>
            </a:r>
            <a:endParaRPr lang="en-US" altLang="es-MX" sz="3555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98700" y="1249680"/>
            <a:ext cx="9378950" cy="5372735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Beneficios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n-US" altLang="es-MX" sz="2400" u="sng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1.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Mayor organizaci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y control del mantenimiento.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2.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Reducci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n de fallas repetitivas.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3.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Mejor uso de recursos.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4.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Incremento de la disponibilidad de equipos.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s-AR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5.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Apoyo a la mejora continua.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Conclusi</a:t>
            </a:r>
            <a:r>
              <a:rPr lang="en-US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n</a:t>
            </a:r>
            <a:r>
              <a:rPr lang="es-AR" altLang="en-US" sz="24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: 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Las auditor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as de calidad en mantenimiento son una herramienta fundamental para evaluar el desempe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ñ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o del </a:t>
            </a:r>
            <a:r>
              <a:rPr lang="en-US" altLang="en-US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400" dirty="0">
                <a:latin typeface="Calibri" panose="020F0502020204030204" charset="0"/>
                <a:cs typeface="Calibri" panose="020F0502020204030204" charset="0"/>
                <a:sym typeface="+mn-ea"/>
              </a:rPr>
              <a:t>rea, asegurar el cumplimiento de los procedimientos y promover mejoras que aumenten la eficiencia y confiabilidad de los activos industriales.</a:t>
            </a:r>
            <a:endParaRPr lang="en-US" altLang="es-MX" sz="2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sym typeface="+mn-ea"/>
              </a:rPr>
              <a:t>GESTIÓN DE LA CALIDAD - NORMAS ISO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14500"/>
            <a:ext cx="8915400" cy="493649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La Organizaci</a:t>
            </a:r>
            <a:r>
              <a:rPr lang="en-US" altLang="en-US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 Internacional de</a:t>
            </a:r>
            <a:r>
              <a:rPr lang="es-AR" altLang="en-US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Normalizaci</a:t>
            </a:r>
            <a:r>
              <a:rPr lang="en-US" altLang="en-US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 (ISO) es una entidad que crea normas internacionales para:</a:t>
            </a:r>
            <a:endParaRPr lang="en-US" altLang="es-MX" sz="36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Calidad</a:t>
            </a:r>
            <a:endParaRPr lang="en-US" altLang="es-MX" sz="36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Seguridad</a:t>
            </a:r>
            <a:endParaRPr lang="en-US" altLang="es-MX" sz="36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Medio ambiente</a:t>
            </a:r>
            <a:endParaRPr lang="en-US" altLang="es-MX" sz="36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36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Procesos industriales</a:t>
            </a:r>
            <a:endParaRPr lang="es-AR" altLang="en-US" sz="36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 fontScale="90000"/>
          </a:bodyPr>
          <a:lstStyle/>
          <a:p>
            <a:r>
              <a:rPr lang="es-AR" altLang="en-US" sz="3555" u="sng" dirty="0">
                <a:sym typeface="+mn-ea"/>
              </a:rPr>
              <a:t>N</a:t>
            </a:r>
            <a:r>
              <a:rPr lang="en-US" altLang="es-MX" sz="3555" u="sng" dirty="0">
                <a:sym typeface="+mn-ea"/>
              </a:rPr>
              <a:t>ormas ISO </a:t>
            </a:r>
            <a:r>
              <a:rPr lang="es-AR" altLang="en-US" sz="3555" u="sng" dirty="0">
                <a:sym typeface="+mn-ea"/>
              </a:rPr>
              <a:t>9.000 - Gestión de la Calidad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14500"/>
            <a:ext cx="8915400" cy="493649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40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Conjunto de normas para asegurar que un producto o servicio:</a:t>
            </a:r>
            <a:endParaRPr lang="en-US" altLang="es-MX" sz="40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57150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40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Cumpla requisitos</a:t>
            </a:r>
            <a:endParaRPr lang="en-US" altLang="es-MX" sz="40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57150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40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Sea confiable</a:t>
            </a:r>
            <a:endParaRPr lang="en-US" altLang="es-MX" sz="40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57150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40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Sea repetible</a:t>
            </a:r>
            <a:endParaRPr lang="es-AR" altLang="en-US" sz="40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 fontScale="90000"/>
          </a:bodyPr>
          <a:lstStyle/>
          <a:p>
            <a:r>
              <a:rPr lang="es-AR" altLang="en-US" sz="3555" u="sng" dirty="0">
                <a:sym typeface="+mn-ea"/>
              </a:rPr>
              <a:t>N</a:t>
            </a:r>
            <a:r>
              <a:rPr lang="en-US" altLang="es-MX" sz="3555" u="sng" dirty="0">
                <a:sym typeface="+mn-ea"/>
              </a:rPr>
              <a:t>ormas ISO </a:t>
            </a:r>
            <a:r>
              <a:rPr lang="es-AR" altLang="en-US" sz="3555" u="sng" dirty="0">
                <a:sym typeface="+mn-ea"/>
              </a:rPr>
              <a:t>9.000 - Gestión de la Calidad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11300"/>
            <a:ext cx="8915400" cy="513969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3200" u="sng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Ejemplo en </a:t>
            </a:r>
            <a:r>
              <a:rPr lang="es-AR" altLang="en-US" sz="3200" u="sng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un </a:t>
            </a:r>
            <a:r>
              <a:rPr lang="en-US" altLang="es-MX" sz="3200" u="sng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taller electromec</a:t>
            </a:r>
            <a:r>
              <a:rPr lang="en-US" altLang="en-US" sz="3200" u="sng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u="sng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nico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n-US" altLang="es-MX" sz="32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>
              <a:spcAft>
                <a:spcPts val="800"/>
              </a:spcAft>
              <a:buNone/>
            </a:pPr>
            <a:r>
              <a:rPr lang="es-AR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Para la f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abricaci</a:t>
            </a:r>
            <a:r>
              <a:rPr lang="en-US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 de un eje</a:t>
            </a:r>
            <a:r>
              <a:rPr lang="es-AR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se necesita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n-US" altLang="es-MX" sz="32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57150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Medidas exactas</a:t>
            </a:r>
            <a:endParaRPr lang="en-US" altLang="es-MX" sz="32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57150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Material correcto</a:t>
            </a:r>
            <a:endParaRPr lang="en-US" altLang="es-MX" sz="32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57150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Terminaci</a:t>
            </a:r>
            <a:r>
              <a:rPr lang="en-US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 adecuada</a:t>
            </a:r>
            <a:endParaRPr lang="en-US" altLang="es-MX" sz="32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Wingdings" panose="05000000000000000000" charset="0"/>
              <a:buChar char="Ø"/>
            </a:pP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Si cada </a:t>
            </a:r>
            <a:r>
              <a:rPr lang="es-AR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operario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lo hace “a su manera” </a:t>
            </a:r>
            <a:r>
              <a:rPr lang="en-US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→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MAL</a:t>
            </a:r>
            <a:endParaRPr lang="en-US" altLang="es-MX" sz="32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Wingdings" panose="05000000000000000000" charset="0"/>
              <a:buChar char="Ø"/>
            </a:pP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Si hay procedimiento est</a:t>
            </a:r>
            <a:r>
              <a:rPr lang="en-US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ndar </a:t>
            </a:r>
            <a:r>
              <a:rPr lang="en-US" altLang="en-US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→</a:t>
            </a:r>
            <a:r>
              <a:rPr lang="en-US" altLang="es-MX" sz="32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BIEN</a:t>
            </a:r>
            <a:endParaRPr lang="en-US" altLang="es-MX" sz="32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endParaRPr lang="es-AR" altLang="en-US" sz="32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 fontScale="90000"/>
          </a:bodyPr>
          <a:lstStyle/>
          <a:p>
            <a:r>
              <a:rPr lang="es-AR" altLang="en-US" sz="3555" u="sng" dirty="0">
                <a:sym typeface="+mn-ea"/>
              </a:rPr>
              <a:t>N</a:t>
            </a:r>
            <a:r>
              <a:rPr lang="en-US" altLang="es-MX" sz="3555" u="sng" dirty="0">
                <a:sym typeface="+mn-ea"/>
              </a:rPr>
              <a:t>ormas ISO </a:t>
            </a:r>
            <a:r>
              <a:rPr lang="es-AR" altLang="en-US" sz="3555" u="sng" dirty="0">
                <a:sym typeface="+mn-ea"/>
              </a:rPr>
              <a:t>9.000 - Gestión de la Calidad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11300"/>
            <a:ext cx="8915400" cy="513969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Ejemplo pr</a:t>
            </a:r>
            <a:r>
              <a:rPr lang="en-US" altLang="en-US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ctico</a:t>
            </a:r>
            <a:r>
              <a:rPr lang="es-AR" altLang="en-US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para</a:t>
            </a:r>
            <a:r>
              <a:rPr lang="en-US" altLang="es-MX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mantenimiento de un motor:</a:t>
            </a:r>
            <a:endParaRPr lang="en-US" altLang="es-MX" sz="44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Checklist de inspecci</a:t>
            </a:r>
            <a:r>
              <a:rPr lang="en-US" altLang="en-US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n</a:t>
            </a:r>
            <a:endParaRPr lang="en-US" altLang="es-MX" sz="44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Registro de trabajos realizados</a:t>
            </a:r>
            <a:endParaRPr lang="en-US" altLang="es-MX" sz="44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44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Uso de repuestos correctos</a:t>
            </a:r>
            <a:endParaRPr lang="en-US" altLang="es-MX" sz="44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endParaRPr lang="es-AR" altLang="en-US" sz="44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120777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sym typeface="+mn-ea"/>
              </a:rPr>
              <a:t>GESTIÓN DE LA CALIDAD EN EL MANTENIMIENTO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832610"/>
            <a:ext cx="8915400" cy="481838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s-AR" altLang="en-US" sz="2800" u="sng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INTRODUCCIÓN</a:t>
            </a:r>
            <a:r>
              <a:rPr lang="es-AR" altLang="en-US" sz="28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s-AR" altLang="en-US" sz="28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En la industria moderna, el mantenimiento no solo debe reparar equipos, sino garantizar confiabilidad, seguridad, disponibilidad y costos controlados. 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Para lograrlo se aplican sistemas de gesti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n de calidad que estandarizan procedimientos, definen indicadores y promueven la mejora continua. 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Las auditor</a:t>
            </a:r>
            <a:r>
              <a:rPr lang="en-US" altLang="en-US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í</a:t>
            </a:r>
            <a:r>
              <a:rPr lang="en-US" altLang="es-MX" sz="2800" dirty="0">
                <a:latin typeface="Calibri" panose="020F0502020204030204" charset="0"/>
                <a:cs typeface="Calibri" panose="020F0502020204030204" charset="0"/>
                <a:sym typeface="+mn-ea"/>
              </a:rPr>
              <a:t>as permiten verificar si el sistema se cumple y detectar oportunidades de mejora.</a:t>
            </a:r>
            <a:endParaRPr lang="en-US" altLang="es-MX" sz="28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1207770"/>
          </a:xfrm>
        </p:spPr>
        <p:txBody>
          <a:bodyPr>
            <a:normAutofit/>
          </a:bodyPr>
          <a:lstStyle/>
          <a:p>
            <a:r>
              <a:rPr lang="es-AR" altLang="en-US" sz="3555" dirty="0">
                <a:sym typeface="+mn-ea"/>
              </a:rPr>
              <a:t>GESTIÓN DE LA CALIDAD EN EL MANTENIMIENTO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832610"/>
            <a:ext cx="8915400" cy="4818380"/>
          </a:xfrm>
        </p:spPr>
        <p:txBody>
          <a:bodyPr>
            <a:no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en-US" altLang="es-MX" sz="2000" u="sng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Concepto de Calidad en el Mantenimiento</a:t>
            </a:r>
            <a:r>
              <a:rPr lang="es-AR" altLang="en-US" sz="2000" kern="100" dirty="0">
                <a:effectLst/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s-AR" altLang="en-US" sz="2000" kern="100" dirty="0">
              <a:effectLst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000" dirty="0">
                <a:latin typeface="Calibri" panose="020F0502020204030204" charset="0"/>
                <a:cs typeface="Calibri" panose="020F0502020204030204" charset="0"/>
                <a:sym typeface="+mn-ea"/>
              </a:rPr>
              <a:t>La calidad en mantenimiento es la capacidad del </a:t>
            </a:r>
            <a:r>
              <a:rPr lang="en-US" altLang="en-US" sz="20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000" dirty="0">
                <a:latin typeface="Calibri" panose="020F0502020204030204" charset="0"/>
                <a:cs typeface="Calibri" panose="020F0502020204030204" charset="0"/>
                <a:sym typeface="+mn-ea"/>
              </a:rPr>
              <a:t>rea para asegurar que los equipos funcionen correctamente, con la m</a:t>
            </a:r>
            <a:r>
              <a:rPr lang="en-US" altLang="en-US" sz="2000" dirty="0">
                <a:latin typeface="Calibri" panose="020F0502020204030204" charset="0"/>
                <a:cs typeface="Calibri" panose="020F0502020204030204" charset="0"/>
                <a:sym typeface="+mn-ea"/>
              </a:rPr>
              <a:t>á</a:t>
            </a:r>
            <a:r>
              <a:rPr lang="en-US" altLang="es-MX" sz="2000" dirty="0">
                <a:latin typeface="Calibri" panose="020F0502020204030204" charset="0"/>
                <a:cs typeface="Calibri" panose="020F0502020204030204" charset="0"/>
                <a:sym typeface="+mn-ea"/>
              </a:rPr>
              <a:t>xima disponibilidad y al menor costo posible.</a:t>
            </a:r>
            <a:endParaRPr lang="en-US" altLang="es-MX" sz="20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s-MX" sz="2000" u="sng" dirty="0">
                <a:latin typeface="Calibri" panose="020F0502020204030204" charset="0"/>
                <a:cs typeface="Calibri" panose="020F0502020204030204" charset="0"/>
                <a:sym typeface="+mn-ea"/>
              </a:rPr>
              <a:t>Objetivos principales</a:t>
            </a:r>
            <a:r>
              <a:rPr lang="en-US" altLang="es-MX" sz="2000" dirty="0"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en-US" altLang="es-MX" sz="20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000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Reducir fallas y paradas no programadas.</a:t>
            </a:r>
            <a:endParaRPr lang="en-US" altLang="es-MX" sz="20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Aumentar la vida </a:t>
            </a:r>
            <a:r>
              <a:rPr lang="en-US" altLang="en-US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ú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til de los activos.</a:t>
            </a:r>
            <a:endParaRPr lang="en-US" altLang="es-MX" sz="20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Garantizar seguridad y protecci</a:t>
            </a:r>
            <a:r>
              <a:rPr lang="en-US" altLang="en-US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n ambiental.</a:t>
            </a:r>
            <a:endParaRPr lang="en-US" altLang="es-MX" sz="20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Cumplir con los planes y procedimientos establecidos.</a:t>
            </a:r>
            <a:endParaRPr lang="en-US" altLang="es-MX" sz="20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>
              <a:spcAft>
                <a:spcPts val="800"/>
              </a:spcAft>
              <a:buNone/>
            </a:pPr>
            <a:r>
              <a:rPr lang="en-US" altLang="en-US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• 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Satisfacer las necesidades de producci</a:t>
            </a:r>
            <a:r>
              <a:rPr lang="en-US" altLang="en-US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ó</a:t>
            </a:r>
            <a:r>
              <a:rPr lang="en-US" altLang="es-MX" sz="2000" b="1" dirty="0">
                <a:latin typeface="Calibri" panose="020F0502020204030204" charset="0"/>
                <a:cs typeface="Calibri" panose="020F0502020204030204" charset="0"/>
                <a:sym typeface="+mn-ea"/>
              </a:rPr>
              <a:t>n.</a:t>
            </a:r>
            <a:endParaRPr lang="en-US" altLang="es-MX" sz="2000" b="1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13976</Words>
  <Application>WPS Presentation</Application>
  <PresentationFormat>Panorámica</PresentationFormat>
  <Paragraphs>321</Paragraphs>
  <Slides>36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9" baseType="lpstr">
      <vt:lpstr>Arial</vt:lpstr>
      <vt:lpstr>SimSun</vt:lpstr>
      <vt:lpstr>Wingdings</vt:lpstr>
      <vt:lpstr>Wingdings 3</vt:lpstr>
      <vt:lpstr>Arial</vt:lpstr>
      <vt:lpstr>Calibri</vt:lpstr>
      <vt:lpstr>Times New Roman</vt:lpstr>
      <vt:lpstr>Symbol</vt:lpstr>
      <vt:lpstr>Wingdings</vt:lpstr>
      <vt:lpstr>Century Gothic</vt:lpstr>
      <vt:lpstr>Microsoft YaHei</vt:lpstr>
      <vt:lpstr>Arial Unicode MS</vt:lpstr>
      <vt:lpstr>Espiral</vt:lpstr>
      <vt:lpstr>SISTEMAS INTEGRADOS DE HIGIENE, SEGURIDAD Y MEDIO AMBIENTE</vt:lpstr>
      <vt:lpstr>GESTIÓN DE LA CALIDAD</vt:lpstr>
      <vt:lpstr>GESTIÓN DE LA CALIDAD</vt:lpstr>
      <vt:lpstr>GESTIÓN DE LA CALIDAD - NORMAS ISO</vt:lpstr>
      <vt:lpstr>Normas ISO 9.000 - Gestión de la Calidad</vt:lpstr>
      <vt:lpstr>Normas ISO 9.000 - Gestión de la Calidad</vt:lpstr>
      <vt:lpstr>Normas ISO 9.000 - Gestión de la Calidad</vt:lpstr>
      <vt:lpstr>GESTIÓN DE LA CALIDAD EN EL MANTENIMIENTO</vt:lpstr>
      <vt:lpstr>GESTIÓN DE LA CALIDAD EN EL MANTENIMIENTO</vt:lpstr>
      <vt:lpstr>Sistemas de Gestión de Calidad Aplicados al Mantenimiento</vt:lpstr>
      <vt:lpstr>            ISO 9001: gestión de la calidad.</vt:lpstr>
      <vt:lpstr>            ISO 9001: gestión de la calidad.</vt:lpstr>
      <vt:lpstr>            ISO 9001: gestión de la calidad.</vt:lpstr>
      <vt:lpstr>            ISO 55000: gestión de activos.</vt:lpstr>
      <vt:lpstr>            ISO 55000: gestión de activos.</vt:lpstr>
      <vt:lpstr>            ISO 55000: gestión de activos.</vt:lpstr>
      <vt:lpstr>            ISO 55000: gestión de activos.</vt:lpstr>
      <vt:lpstr>            TPM (Total Productive Maintenance -              				Mantenimiento Productivo Total).</vt:lpstr>
      <vt:lpstr>            TPM (Total Productive Maintenance -              				Mantenimiento Productivo Total).</vt:lpstr>
      <vt:lpstr>            TPM (Total Productive Maintenance -              				Mantenimiento Productivo Total).</vt:lpstr>
      <vt:lpstr>            TPM (Total Productive Maintenance -              				Mantenimiento Productivo Total).</vt:lpstr>
      <vt:lpstr>            TPM (Total Productive Maintenance -              				Mantenimiento Productivo Total).</vt:lpstr>
      <vt:lpstr>            RCM (Reliability Centered Maintenance - 					Mantenimiento basado en la confiabilidad)</vt:lpstr>
      <vt:lpstr>            RCM (Reliability Centered Maintenance - 					Mantenimiento basado en la confiabilidad)</vt:lpstr>
      <vt:lpstr>            RCM (Reliability Centered Maintenance - 					Mantenimiento basado en la confiabilidad)</vt:lpstr>
      <vt:lpstr>            RCM (Reliability Centered Maintenance - 					Mantenimiento basado en la confiabilidad)</vt:lpstr>
      <vt:lpstr>            RCM (Reliability Centered Maintenance - 					Mantenimiento basado en la confiabilidad)</vt:lpstr>
      <vt:lpstr>            Lean Maintenance (Manteniminto Ajustado)</vt:lpstr>
      <vt:lpstr>            Lean Maintenance (Manteniminto Ajustado)</vt:lpstr>
      <vt:lpstr>            Lean Maintenance (Manteniminto Ajustado)</vt:lpstr>
      <vt:lpstr>            Lean Maintenance (Manteniminto Ajustado)</vt:lpstr>
      <vt:lpstr>            Lean Maintenance (Manteniminto Ajustado)</vt:lpstr>
      <vt:lpstr>            Auditorías de Calidad en Mantenimiento</vt:lpstr>
      <vt:lpstr>            Auditorías de Calidad en Mantenimiento</vt:lpstr>
      <vt:lpstr>            Auditorías de Calidad en Mantenimiento</vt:lpstr>
      <vt:lpstr>    Auditorías de Calidad en Mantenimiento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16</cp:revision>
  <dcterms:created xsi:type="dcterms:W3CDTF">2025-08-19T22:15:00Z</dcterms:created>
  <dcterms:modified xsi:type="dcterms:W3CDTF">2026-06-10T23:10:34Z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FD62BCBC036C4A3AA2E5735FE082A546_13</vt:lpwstr>
  </property>
  <property fmtid="{D5CDD505-2E9C-101B-9397-08002B2CF9AE}" pid="3" name="KSOProductBuildVer">
    <vt:lpwstr>2058-12.1.0.26880</vt:lpwstr>
  </property>
</Properties>
</file>