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57" r:id="rId4"/>
    <p:sldId id="261" r:id="rId5"/>
    <p:sldId id="262" r:id="rId6"/>
    <p:sldId id="263" r:id="rId7"/>
    <p:sldId id="264" r:id="rId8"/>
    <p:sldId id="258" r:id="rId9"/>
    <p:sldId id="259" r:id="rId10"/>
    <p:sldId id="265" r:id="rId11"/>
    <p:sldId id="267" r:id="rId12"/>
    <p:sldId id="266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6" r:id="rId28"/>
    <p:sldId id="289" r:id="rId29"/>
    <p:sldId id="287" r:id="rId30"/>
    <p:sldId id="288" r:id="rId31"/>
    <p:sldId id="290" r:id="rId32"/>
    <p:sldId id="295" r:id="rId33"/>
    <p:sldId id="296" r:id="rId34"/>
    <p:sldId id="298" r:id="rId35"/>
    <p:sldId id="299" r:id="rId36"/>
    <p:sldId id="300" r:id="rId37"/>
    <p:sldId id="301" r:id="rId38"/>
    <p:sldId id="306" r:id="rId39"/>
    <p:sldId id="307" r:id="rId40"/>
    <p:sldId id="305" r:id="rId4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0799ECD-A45C-4994-BDE9-40CFA3DDDB34}">
          <p14:sldIdLst>
            <p14:sldId id="256"/>
            <p14:sldId id="291"/>
          </p14:sldIdLst>
        </p14:section>
        <p14:section name="Sistemas de Representación" id="{95AC78F3-4803-4FC0-A1C5-EC1EF78A08FF}">
          <p14:sldIdLst>
            <p14:sldId id="257"/>
            <p14:sldId id="261"/>
            <p14:sldId id="262"/>
            <p14:sldId id="263"/>
            <p14:sldId id="264"/>
            <p14:sldId id="258"/>
            <p14:sldId id="259"/>
          </p14:sldIdLst>
        </p14:section>
        <p14:section name="Normativa de dibujo técnico" id="{E30956A5-5317-4520-B0C4-3BF1F96BDA75}">
          <p14:sldIdLst>
            <p14:sldId id="265"/>
            <p14:sldId id="267"/>
            <p14:sldId id="266"/>
            <p14:sldId id="269"/>
            <p14:sldId id="268"/>
            <p14:sldId id="270"/>
            <p14:sldId id="271"/>
            <p14:sldId id="272"/>
            <p14:sldId id="273"/>
            <p14:sldId id="274"/>
            <p14:sldId id="275"/>
          </p14:sldIdLst>
        </p14:section>
        <p14:section name="INTERPRETACION DE PLANOS CIVILES" id="{9A1540D9-3866-407B-BC01-9FBD3CD9BF09}">
          <p14:sldIdLst>
            <p14:sldId id="276"/>
            <p14:sldId id="277"/>
            <p14:sldId id="278"/>
            <p14:sldId id="279"/>
            <p14:sldId id="280"/>
            <p14:sldId id="281"/>
            <p14:sldId id="286"/>
            <p14:sldId id="289"/>
            <p14:sldId id="287"/>
            <p14:sldId id="288"/>
          </p14:sldIdLst>
        </p14:section>
        <p14:section name="GESTIÓN DOCUMENTAL" id="{728CC5A8-AC60-4A21-A7E0-E0ED1E2390B0}">
          <p14:sldIdLst>
            <p14:sldId id="290"/>
            <p14:sldId id="295"/>
            <p14:sldId id="296"/>
            <p14:sldId id="298"/>
            <p14:sldId id="299"/>
            <p14:sldId id="300"/>
            <p14:sldId id="301"/>
            <p14:sldId id="306"/>
            <p14:sldId id="307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ANUEL FUENSALIDA" initials="EF" lastIdx="10" clrIdx="0">
    <p:extLst>
      <p:ext uri="{19B8F6BF-5375-455C-9EA6-DF929625EA0E}">
        <p15:presenceInfo xmlns:p15="http://schemas.microsoft.com/office/powerpoint/2012/main" userId="EMANUEL FUENSALI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A44"/>
    <a:srgbClr val="E65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19T00:00:35.897" idx="1">
    <p:pos x="10" y="10"/>
    <p:text>comentar diferencia entre seccion y corte</p:text>
    <p:extLst>
      <p:ext uri="{C676402C-5697-4E1C-873F-D02D1690AC5C}">
        <p15:threadingInfo xmlns:p15="http://schemas.microsoft.com/office/powerpoint/2012/main" timeZoneBias="180"/>
      </p:ext>
    </p:extLst>
  </p:cm>
  <p:cm authorId="1" dt="2026-02-19T00:01:45.613" idx="2">
    <p:pos x="10" y="146"/>
    <p:text>en la seccion lo que no se corta no se dibuja.</p:text>
    <p:extLst>
      <p:ext uri="{C676402C-5697-4E1C-873F-D02D1690AC5C}">
        <p15:threadingInfo xmlns:p15="http://schemas.microsoft.com/office/powerpoint/2012/main" timeZoneBias="180">
          <p15:parentCm authorId="1" idx="1"/>
        </p15:threadingInfo>
      </p:ext>
    </p:extLst>
  </p:cm>
  <p:cm authorId="1" dt="2026-02-19T00:01:52.367" idx="3">
    <p:pos x="10" y="282"/>
    <p:text>en el corte si.</p:text>
    <p:extLst>
      <p:ext uri="{C676402C-5697-4E1C-873F-D02D1690AC5C}">
        <p15:threadingInfo xmlns:p15="http://schemas.microsoft.com/office/powerpoint/2012/main" timeZoneBias="18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19T00:15:21.879" idx="4">
    <p:pos x="3447" y="1588"/>
    <p:text>iram
 instituto argenitno de normalizacion y certificación</p:text>
    <p:extLst>
      <p:ext uri="{C676402C-5697-4E1C-873F-D02D1690AC5C}">
        <p15:threadingInfo xmlns:p15="http://schemas.microsoft.com/office/powerpoint/2012/main" timeZoneBias="180"/>
      </p:ext>
    </p:extLst>
  </p:cm>
  <p:cm authorId="1" dt="2026-02-19T00:16:21.071" idx="5">
    <p:pos x="3447" y="1724"/>
    <p:text>ISO 
international standard oranization</p:text>
    <p:extLst>
      <p:ext uri="{C676402C-5697-4E1C-873F-D02D1690AC5C}">
        <p15:threadingInfo xmlns:p15="http://schemas.microsoft.com/office/powerpoint/2012/main" timeZoneBias="180">
          <p15:parentCm authorId="1" idx="4"/>
        </p15:threadingInfo>
      </p:ext>
    </p:extLst>
  </p:cm>
  <p:cm authorId="1" dt="2026-02-19T00:40:16.121" idx="7">
    <p:pos x="3447" y="1860"/>
    <p:text>IRAM 4504 - PLEGADO</p:text>
    <p:extLst>
      <p:ext uri="{C676402C-5697-4E1C-873F-D02D1690AC5C}">
        <p15:threadingInfo xmlns:p15="http://schemas.microsoft.com/office/powerpoint/2012/main" timeZoneBias="180">
          <p15:parentCm authorId="1" idx="4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19T00:39:54.119" idx="6">
    <p:pos x="10" y="10"/>
    <p:text>iram 4504 - PLEGADO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19T00:44:34.042" idx="8">
    <p:pos x="6043" y="1855"/>
    <p:text>IRAM 4505 - ESCALAS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2-19T08:08:25.544" idx="9">
    <p:pos x="4591" y="1562"/>
    <p:text>IRAM 4513 - Acotación de planos</p:text>
    <p:extLst>
      <p:ext uri="{C676402C-5697-4E1C-873F-D02D1690AC5C}">
        <p15:threadingInfo xmlns:p15="http://schemas.microsoft.com/office/powerpoint/2012/main" timeZoneBias="180"/>
      </p:ext>
    </p:extLst>
  </p:cm>
  <p:cm authorId="1" dt="2026-02-19T08:17:45.143" idx="10">
    <p:pos x="4591" y="1698"/>
    <p:text>LA SUMA DE LAS COTAS PARCIALES DEBE DAR LA TOTAL</p:text>
    <p:extLst>
      <p:ext uri="{C676402C-5697-4E1C-873F-D02D1690AC5C}">
        <p15:threadingInfo xmlns:p15="http://schemas.microsoft.com/office/powerpoint/2012/main" timeZoneBias="180">
          <p15:parentCm authorId="1" idx="9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99170-7903-41C6-8110-85CBA0EBC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BC7316-94CF-4D7E-B598-2290A19EB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64D3D-C57B-46BE-832F-831EB1B5D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C6D22E-22B6-41D7-9C2C-68939F5F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C6537F-BDEC-4223-A9B1-3DCA2489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381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1D729-8A82-43E0-A5FE-265F1218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E23AEC-4B48-4FDA-89BF-7C059927C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8DD528-8CF8-4752-8DE6-289185E31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D5584E-A42F-4C89-AC37-99E1064D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3BB5D7-C4C0-4499-8E9F-3B4DB736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988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487AB6-BA32-4B8C-9643-891C120847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599DF84-B650-4C6B-8254-8B30F7156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F7ACA4-F4E9-4AB8-9E0D-79EEC9F1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267F79-CB04-4C5E-A08A-789AEC600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770B08-59D5-4923-92EC-38100F2F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120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8FDBB-45A4-4EF3-8562-BCD3415B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3BF0F3-F631-46EF-AC5D-8CAF38C62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A95199-10A1-4821-9CB5-772853FC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91E06-D507-475B-BD48-54D85E8FD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30690D-5D69-4D6B-8FDD-64D14EFC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373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CAE69-A02E-4AA6-9AF9-FB0E8D41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F6E5F7-B8A6-4E32-BAE9-29459F4A1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D4F08-8DD5-4A38-8C7E-D6C5CA37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5D9535-596D-4854-9193-BB80256E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78C4CF-BA93-4F85-A6ED-7004F513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305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4CC93-9548-448D-BD10-3EEF67BF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5B36B3-AA6D-43DD-A4BE-01230FF038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504CF-77AC-4A22-84DA-BFD32B211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3D1A7B-B6DF-4389-B860-F80E91087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124B95-7775-4B90-AFD7-2F33E1D45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363C94-C0AA-4E3E-8B62-D840A9CF4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205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730EB-312B-4EBD-9750-9DB1A057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A624B9-83EA-4404-A7CB-17A365751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A0AB94-06DF-440A-A667-71AF05DED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656BF56-E523-4C41-B7D5-78F903C7CF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13FABB-4121-4F52-95F4-9C6F19E5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DC41A7A-F617-4967-AC8E-5B16F847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358BC3-E6B4-4B74-AC2A-8BC4B8F1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9FA83B-CCC9-4051-80EC-E0A0ABB6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849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8061B-5AC1-4FDF-9E62-8294CB6C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E33122-F6FC-41A9-A624-E644C9B0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ACCB43-4443-49BC-AB92-8046D6E8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262369-45C6-47F5-8195-DBDF378E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338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6B74AD6-45C3-407D-97B4-1A086E97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FCF5748-DEC9-40CB-85EE-35B2E17B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46D028-20BF-4CD5-97E7-00FC5200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449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92178-5B0A-45CB-A43F-05791EB5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44C077-BBDE-45C2-816A-648C6ABD0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CFDEE7-FC67-4CFC-9A5E-939B3B46F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A5FCC2-D5F8-4283-B381-1EFA24E24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4EA04E-A50E-4F0F-BEB8-3525BD2E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8FD8BB-E45C-4B25-AA9D-5F715308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0743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DC897-A819-4793-99EE-33A5A108C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41D41BB-2626-4AE5-AF93-48666D2CC1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5C413-4A5C-46EE-B63A-1C0C8BC77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0C6DC6-4C1F-4BBC-AED5-37E4B665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BC738E-F0DB-4BBA-8213-67797B1E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05C06B-50E6-4D9B-A648-186157BA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246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811C67-4A26-4463-90B4-F705DC45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C5A5F8-B0A9-49D8-8A57-BC7104A9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7F381C-41DF-45FF-A87F-9E324D910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2018D-6696-40F2-BC3D-ED42E93E730E}" type="datetimeFigureOut">
              <a:rPr lang="es-AR" smtClean="0"/>
              <a:t>26/3/2026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6CBAF6-739A-4DB8-8C89-612781CCF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0AD81B-2A66-4B91-A2D5-50A9070BA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52AF-F6B9-4796-BC03-6791A447353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708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A7CE92D5-F158-3230-D2A7-9A3454309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38718"/>
            <a:ext cx="9144000" cy="13896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AR" dirty="0">
                <a:solidFill>
                  <a:schemeClr val="bg1"/>
                </a:solidFill>
                <a:highlight>
                  <a:srgbClr val="0F2A44"/>
                </a:highlight>
                <a:latin typeface="Century Gothic" panose="020B0502020202020204" pitchFamily="34" charset="0"/>
              </a:rPr>
              <a:t>ING. FUENSALIDA, EMANUEL</a:t>
            </a:r>
          </a:p>
          <a:p>
            <a:r>
              <a:rPr lang="es-AR" dirty="0">
                <a:solidFill>
                  <a:schemeClr val="bg1"/>
                </a:solidFill>
                <a:highlight>
                  <a:srgbClr val="0F2A44"/>
                </a:highlight>
                <a:latin typeface="Century Gothic" panose="020B0502020202020204" pitchFamily="34" charset="0"/>
              </a:rPr>
              <a:t>ING. GOLEMBA, JOSÉ LUIS</a:t>
            </a:r>
          </a:p>
          <a:p>
            <a:r>
              <a:rPr lang="es-AR" dirty="0">
                <a:solidFill>
                  <a:schemeClr val="bg1"/>
                </a:solidFill>
                <a:highlight>
                  <a:srgbClr val="0F2A44"/>
                </a:highlight>
                <a:latin typeface="Century Gothic" panose="020B0502020202020204" pitchFamily="34" charset="0"/>
              </a:rPr>
              <a:t>ING. STEVENSON, FRANCISCO</a:t>
            </a:r>
          </a:p>
        </p:txBody>
      </p:sp>
    </p:spTree>
    <p:extLst>
      <p:ext uri="{BB962C8B-B14F-4D97-AF65-F5344CB8AC3E}">
        <p14:creationId xmlns:p14="http://schemas.microsoft.com/office/powerpoint/2010/main" val="120961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E3177B1-C22C-4899-A22A-3A461360D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9461" y="2183962"/>
            <a:ext cx="6262539" cy="24900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506"/>
            <a:ext cx="10515600" cy="4351338"/>
          </a:xfrm>
        </p:spPr>
        <p:txBody>
          <a:bodyPr/>
          <a:lstStyle/>
          <a:p>
            <a:r>
              <a:rPr lang="es-AR" dirty="0">
                <a:latin typeface="Century Gothic" panose="020B0502020202020204" pitchFamily="34" charset="0"/>
              </a:rPr>
              <a:t>Formatos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603785-B3CE-490A-BEA8-7081FB895083}"/>
              </a:ext>
            </a:extLst>
          </p:cNvPr>
          <p:cNvSpPr txBox="1"/>
          <p:nvPr/>
        </p:nvSpPr>
        <p:spPr>
          <a:xfrm>
            <a:off x="942109" y="2479964"/>
            <a:ext cx="10411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latin typeface="Century Gothic" panose="020B0502020202020204" pitchFamily="34" charset="0"/>
              </a:rPr>
              <a:t>Los formatos de papel normalizados por IRAM e ISO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77118FE-EB50-4BD2-AFDA-8AC66E38E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646452"/>
              </p:ext>
            </p:extLst>
          </p:nvPr>
        </p:nvGraphicFramePr>
        <p:xfrm>
          <a:off x="838200" y="2882559"/>
          <a:ext cx="6300355" cy="2180604"/>
        </p:xfrm>
        <a:graphic>
          <a:graphicData uri="http://schemas.openxmlformats.org/drawingml/2006/table">
            <a:tbl>
              <a:tblPr/>
              <a:tblGrid>
                <a:gridCol w="1243446">
                  <a:extLst>
                    <a:ext uri="{9D8B030D-6E8A-4147-A177-3AD203B41FA5}">
                      <a16:colId xmlns:a16="http://schemas.microsoft.com/office/drawing/2014/main" val="428876703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344923214"/>
                    </a:ext>
                  </a:extLst>
                </a:gridCol>
                <a:gridCol w="3297382">
                  <a:extLst>
                    <a:ext uri="{9D8B030D-6E8A-4147-A177-3AD203B41FA5}">
                      <a16:colId xmlns:a16="http://schemas.microsoft.com/office/drawing/2014/main" val="2272260275"/>
                    </a:ext>
                  </a:extLst>
                </a:gridCol>
              </a:tblGrid>
              <a:tr h="363434">
                <a:tc>
                  <a:txBody>
                    <a:bodyPr/>
                    <a:lstStyle/>
                    <a:p>
                      <a:r>
                        <a:rPr lang="es-AR" sz="1600" b="1" i="1" u="sng">
                          <a:latin typeface="Century Gothic" panose="020B0502020202020204" pitchFamily="34" charset="0"/>
                        </a:rPr>
                        <a:t>Formato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b="1" i="1" u="sng" dirty="0">
                          <a:latin typeface="Century Gothic" panose="020B0502020202020204" pitchFamily="34" charset="0"/>
                        </a:rPr>
                        <a:t>Medidas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b="1" i="1" u="sng" dirty="0">
                          <a:latin typeface="Century Gothic" panose="020B0502020202020204" pitchFamily="34" charset="0"/>
                        </a:rPr>
                        <a:t>Uso típico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413360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210 × 297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Detalles, informes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911096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latin typeface="Century Gothic" panose="020B0502020202020204" pitchFamily="34" charset="0"/>
                        </a:rPr>
                        <a:t>297 × 420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Planos simples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423111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latin typeface="Century Gothic" panose="020B0502020202020204" pitchFamily="34" charset="0"/>
                        </a:rPr>
                        <a:t>420 × 594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Planos estructurales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209811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594 × 841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Plantas generales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984762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841 × 1189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latin typeface="Century Gothic" panose="020B0502020202020204" pitchFamily="34" charset="0"/>
                        </a:rPr>
                        <a:t>Planos generales grandes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576061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70190E08-C1E5-4DB4-B9FD-5D853BD313E5}"/>
              </a:ext>
            </a:extLst>
          </p:cNvPr>
          <p:cNvSpPr txBox="1"/>
          <p:nvPr/>
        </p:nvSpPr>
        <p:spPr>
          <a:xfrm>
            <a:off x="838200" y="5276669"/>
            <a:ext cx="42152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Margen normalizado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Rótulo inferior derecho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Escala indicada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Norte (si aplica)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Número de plano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A966565-9E4B-446D-8ACD-6755B719CB8F}"/>
              </a:ext>
            </a:extLst>
          </p:cNvPr>
          <p:cNvSpPr txBox="1"/>
          <p:nvPr/>
        </p:nvSpPr>
        <p:spPr>
          <a:xfrm>
            <a:off x="8343900" y="4674037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latin typeface="Century Gothic" panose="020B0502020202020204" pitchFamily="34" charset="0"/>
              </a:rPr>
              <a:t>Plegado formato A3</a:t>
            </a:r>
          </a:p>
        </p:txBody>
      </p:sp>
    </p:spTree>
    <p:extLst>
      <p:ext uri="{BB962C8B-B14F-4D97-AF65-F5344CB8AC3E}">
        <p14:creationId xmlns:p14="http://schemas.microsoft.com/office/powerpoint/2010/main" val="312325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E754DCD-B2B9-4780-8667-3FB5E4CEF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52883"/>
            <a:ext cx="6048922" cy="30097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8BCE15-8F9A-4CE6-9639-344540EF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26" y="1395450"/>
            <a:ext cx="3009900" cy="2547205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77118FE-EB50-4BD2-AFDA-8AC66E38E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105265"/>
              </p:ext>
            </p:extLst>
          </p:nvPr>
        </p:nvGraphicFramePr>
        <p:xfrm>
          <a:off x="838200" y="2882559"/>
          <a:ext cx="6300355" cy="2180604"/>
        </p:xfrm>
        <a:graphic>
          <a:graphicData uri="http://schemas.openxmlformats.org/drawingml/2006/table">
            <a:tbl>
              <a:tblPr/>
              <a:tblGrid>
                <a:gridCol w="1243446">
                  <a:extLst>
                    <a:ext uri="{9D8B030D-6E8A-4147-A177-3AD203B41FA5}">
                      <a16:colId xmlns:a16="http://schemas.microsoft.com/office/drawing/2014/main" val="428876703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344923214"/>
                    </a:ext>
                  </a:extLst>
                </a:gridCol>
                <a:gridCol w="3297382">
                  <a:extLst>
                    <a:ext uri="{9D8B030D-6E8A-4147-A177-3AD203B41FA5}">
                      <a16:colId xmlns:a16="http://schemas.microsoft.com/office/drawing/2014/main" val="2272260275"/>
                    </a:ext>
                  </a:extLst>
                </a:gridCol>
              </a:tblGrid>
              <a:tr h="363434">
                <a:tc>
                  <a:txBody>
                    <a:bodyPr/>
                    <a:lstStyle/>
                    <a:p>
                      <a:r>
                        <a:rPr lang="es-AR" sz="1600" b="1" i="1" u="sng">
                          <a:latin typeface="Century Gothic" panose="020B0502020202020204" pitchFamily="34" charset="0"/>
                        </a:rPr>
                        <a:t>Formato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b="1" i="1" u="sng" dirty="0">
                          <a:latin typeface="Century Gothic" panose="020B0502020202020204" pitchFamily="34" charset="0"/>
                        </a:rPr>
                        <a:t>Medidas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b="1" i="1" u="sng" dirty="0">
                          <a:latin typeface="Century Gothic" panose="020B0502020202020204" pitchFamily="34" charset="0"/>
                        </a:rPr>
                        <a:t>Uso típico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413360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210 × 297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Detalles, informes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911096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latin typeface="Century Gothic" panose="020B0502020202020204" pitchFamily="34" charset="0"/>
                        </a:rPr>
                        <a:t>297 × 420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Planos simples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423111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latin typeface="Century Gothic" panose="020B0502020202020204" pitchFamily="34" charset="0"/>
                        </a:rPr>
                        <a:t>420 × 594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Planos estructurales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209811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594 × 841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Plantas generales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984762"/>
                  </a:ext>
                </a:extLst>
              </a:tr>
              <a:tr h="363434"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A0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>
                          <a:latin typeface="Century Gothic" panose="020B0502020202020204" pitchFamily="34" charset="0"/>
                        </a:rPr>
                        <a:t>841 × 1189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latin typeface="Century Gothic" panose="020B0502020202020204" pitchFamily="34" charset="0"/>
                        </a:rPr>
                        <a:t>Planos generales grandes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576061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506"/>
            <a:ext cx="10515600" cy="4351338"/>
          </a:xfrm>
        </p:spPr>
        <p:txBody>
          <a:bodyPr/>
          <a:lstStyle/>
          <a:p>
            <a:r>
              <a:rPr lang="es-AR" dirty="0">
                <a:latin typeface="Century Gothic" panose="020B0502020202020204" pitchFamily="34" charset="0"/>
              </a:rPr>
              <a:t>Formatos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603785-B3CE-490A-BEA8-7081FB895083}"/>
              </a:ext>
            </a:extLst>
          </p:cNvPr>
          <p:cNvSpPr txBox="1"/>
          <p:nvPr/>
        </p:nvSpPr>
        <p:spPr>
          <a:xfrm>
            <a:off x="942109" y="2479964"/>
            <a:ext cx="10411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latin typeface="Century Gothic" panose="020B0502020202020204" pitchFamily="34" charset="0"/>
              </a:rPr>
              <a:t>Los formatos de papel normalizados por IRAM e ISO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190E08-C1E5-4DB4-B9FD-5D853BD313E5}"/>
              </a:ext>
            </a:extLst>
          </p:cNvPr>
          <p:cNvSpPr txBox="1"/>
          <p:nvPr/>
        </p:nvSpPr>
        <p:spPr>
          <a:xfrm>
            <a:off x="838201" y="5276669"/>
            <a:ext cx="3124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Margen normalizado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Rótulo inferior derecho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Escala indicada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Norte (si aplica)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Número de plano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A966565-9E4B-446D-8ACD-6755B719CB8F}"/>
              </a:ext>
            </a:extLst>
          </p:cNvPr>
          <p:cNvSpPr txBox="1"/>
          <p:nvPr/>
        </p:nvSpPr>
        <p:spPr>
          <a:xfrm>
            <a:off x="9369137" y="2386498"/>
            <a:ext cx="249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latin typeface="Century Gothic" panose="020B0502020202020204" pitchFamily="34" charset="0"/>
              </a:rPr>
              <a:t>Plegado formato A0</a:t>
            </a:r>
          </a:p>
        </p:txBody>
      </p:sp>
    </p:spTree>
    <p:extLst>
      <p:ext uri="{BB962C8B-B14F-4D97-AF65-F5344CB8AC3E}">
        <p14:creationId xmlns:p14="http://schemas.microsoft.com/office/powerpoint/2010/main" val="427643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506"/>
            <a:ext cx="10515600" cy="4351338"/>
          </a:xfrm>
        </p:spPr>
        <p:txBody>
          <a:bodyPr/>
          <a:lstStyle/>
          <a:p>
            <a:r>
              <a:rPr lang="es-AR" dirty="0">
                <a:latin typeface="Century Gothic" panose="020B0502020202020204" pitchFamily="34" charset="0"/>
              </a:rPr>
              <a:t>Escalas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603785-B3CE-490A-BEA8-7081FB895083}"/>
              </a:ext>
            </a:extLst>
          </p:cNvPr>
          <p:cNvSpPr txBox="1"/>
          <p:nvPr/>
        </p:nvSpPr>
        <p:spPr>
          <a:xfrm>
            <a:off x="942109" y="2479964"/>
            <a:ext cx="10411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latin typeface="Century Gothic" panose="020B0502020202020204" pitchFamily="34" charset="0"/>
              </a:rPr>
              <a:t>Proporción entre las dimensiones de un dibujo, mapa, plano, maqueta, etc. Y las del objeto que representa.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D33C82-E786-41FA-B527-015DDF243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1" t="3710" r="10394" b="2657"/>
          <a:stretch/>
        </p:blipFill>
        <p:spPr>
          <a:xfrm>
            <a:off x="401781" y="3075709"/>
            <a:ext cx="5389419" cy="3417166"/>
          </a:xfrm>
          <a:prstGeom prst="rect">
            <a:avLst/>
          </a:prstGeom>
        </p:spPr>
      </p:pic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EEA3E127-782A-4A16-964F-29C60904C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883527"/>
              </p:ext>
            </p:extLst>
          </p:nvPr>
        </p:nvGraphicFramePr>
        <p:xfrm>
          <a:off x="6096000" y="3076360"/>
          <a:ext cx="5902038" cy="215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1">
                  <a:extLst>
                    <a:ext uri="{9D8B030D-6E8A-4147-A177-3AD203B41FA5}">
                      <a16:colId xmlns:a16="http://schemas.microsoft.com/office/drawing/2014/main" val="1895483854"/>
                    </a:ext>
                  </a:extLst>
                </a:gridCol>
                <a:gridCol w="1898073">
                  <a:extLst>
                    <a:ext uri="{9D8B030D-6E8A-4147-A177-3AD203B41FA5}">
                      <a16:colId xmlns:a16="http://schemas.microsoft.com/office/drawing/2014/main" val="1188696083"/>
                    </a:ext>
                  </a:extLst>
                </a:gridCol>
                <a:gridCol w="1970554">
                  <a:extLst>
                    <a:ext uri="{9D8B030D-6E8A-4147-A177-3AD203B41FA5}">
                      <a16:colId xmlns:a16="http://schemas.microsoft.com/office/drawing/2014/main" val="793292192"/>
                    </a:ext>
                  </a:extLst>
                </a:gridCol>
                <a:gridCol w="1119010">
                  <a:extLst>
                    <a:ext uri="{9D8B030D-6E8A-4147-A177-3AD203B41FA5}">
                      <a16:colId xmlns:a16="http://schemas.microsoft.com/office/drawing/2014/main" val="1697873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sz="1400" b="1" i="0" u="none" dirty="0">
                          <a:latin typeface="Century Gothic" panose="020B0502020202020204" pitchFamily="34" charset="0"/>
                        </a:rPr>
                        <a:t>ESCALA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i="0" u="none" dirty="0">
                          <a:latin typeface="Century Gothic" panose="020B0502020202020204" pitchFamily="34" charset="0"/>
                        </a:rPr>
                        <a:t>MEDIDA EN PLANO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i="0" u="none" dirty="0">
                          <a:latin typeface="Century Gothic" panose="020B0502020202020204" pitchFamily="34" charset="0"/>
                        </a:rPr>
                        <a:t>MEDIDA EN TERRENO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i="0" u="none" dirty="0">
                          <a:latin typeface="Century Gothic" panose="020B0502020202020204" pitchFamily="34" charset="0"/>
                        </a:rPr>
                        <a:t>FACTOR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1477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1:100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715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1:75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75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13.33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494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1:50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50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26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1:25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25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505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1:20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20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dirty="0">
                          <a:latin typeface="Century Gothic" panose="020B0502020202020204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28567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AFCDA295-0E18-4DBD-B681-84D32CE0A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964" y="5562178"/>
            <a:ext cx="3990110" cy="9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5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506"/>
            <a:ext cx="10515600" cy="694458"/>
          </a:xfrm>
        </p:spPr>
        <p:txBody>
          <a:bodyPr/>
          <a:lstStyle/>
          <a:p>
            <a:r>
              <a:rPr lang="es-AR" dirty="0">
                <a:latin typeface="Century Gothic" panose="020B0502020202020204" pitchFamily="34" charset="0"/>
              </a:rPr>
              <a:t>Acotado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603785-B3CE-490A-BEA8-7081FB895083}"/>
              </a:ext>
            </a:extLst>
          </p:cNvPr>
          <p:cNvSpPr txBox="1"/>
          <p:nvPr/>
        </p:nvSpPr>
        <p:spPr>
          <a:xfrm>
            <a:off x="942108" y="2479964"/>
            <a:ext cx="1051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entury Gothic" panose="020B0502020202020204" pitchFamily="34" charset="0"/>
              </a:rPr>
              <a:t>Es el proceso de anotar, mediante líneas, cifras, signos y símbolos, las mediadas de un objeto, sobre un dibujo previo del mismo, siguiendo una serie de reglas y convencionalismos, establecidos mediante normas.</a:t>
            </a:r>
            <a:endParaRPr lang="es-AR" sz="1600" dirty="0">
              <a:latin typeface="Century Gothic" panose="020B0502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1830C4F-83F8-40A9-B593-5276B9B69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5" b="28541"/>
          <a:stretch/>
        </p:blipFill>
        <p:spPr>
          <a:xfrm>
            <a:off x="861886" y="4350328"/>
            <a:ext cx="10468228" cy="235499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733797" y="3505950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COTAS PARCIALES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03E0DB-2465-4F38-8575-08A3AA6ECBF5}"/>
              </a:ext>
            </a:extLst>
          </p:cNvPr>
          <p:cNvSpPr txBox="1"/>
          <p:nvPr/>
        </p:nvSpPr>
        <p:spPr>
          <a:xfrm>
            <a:off x="942107" y="4189422"/>
            <a:ext cx="10515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entury Gothic" panose="020B0502020202020204" pitchFamily="34" charset="0"/>
              </a:rPr>
              <a:t>Delimitan dimensiones de espacios y anchos de muros</a:t>
            </a:r>
            <a:endParaRPr lang="es-AR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82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1B7F52A-1771-4E2C-B267-63680A4D7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08" y="4538718"/>
            <a:ext cx="10307782" cy="21666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506"/>
            <a:ext cx="10515600" cy="694458"/>
          </a:xfrm>
        </p:spPr>
        <p:txBody>
          <a:bodyPr/>
          <a:lstStyle/>
          <a:p>
            <a:r>
              <a:rPr lang="es-AR" dirty="0">
                <a:latin typeface="Century Gothic" panose="020B0502020202020204" pitchFamily="34" charset="0"/>
              </a:rPr>
              <a:t>Acotado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603785-B3CE-490A-BEA8-7081FB895083}"/>
              </a:ext>
            </a:extLst>
          </p:cNvPr>
          <p:cNvSpPr txBox="1"/>
          <p:nvPr/>
        </p:nvSpPr>
        <p:spPr>
          <a:xfrm>
            <a:off x="942108" y="2479964"/>
            <a:ext cx="1051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entury Gothic" panose="020B0502020202020204" pitchFamily="34" charset="0"/>
              </a:rPr>
              <a:t>Es el proceso de anotar, mediante líneas, cifras, signos y símbolos, las mediadas de un objeto, sobre un dibujo previo del mismo, siguiendo una serie de reglas y convencionalismos, establecidos mediante normas.</a:t>
            </a:r>
            <a:endParaRPr lang="es-AR" sz="1600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629891" y="3496827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COTA TOTAL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3946CF1-0F3C-4495-82D8-A1A997231820}"/>
              </a:ext>
            </a:extLst>
          </p:cNvPr>
          <p:cNvSpPr txBox="1"/>
          <p:nvPr/>
        </p:nvSpPr>
        <p:spPr>
          <a:xfrm>
            <a:off x="942107" y="4189422"/>
            <a:ext cx="10515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0" i="0" dirty="0">
                <a:solidFill>
                  <a:srgbClr val="1F1F1F"/>
                </a:solidFill>
                <a:effectLst/>
                <a:latin typeface="Open Sans" panose="020B0606030504020204" pitchFamily="34" charset="0"/>
              </a:rPr>
              <a:t>Se dibujan en el exterior de la vivienda para indicar la dimensión de todo el largo o ancho de la casa</a:t>
            </a:r>
            <a:endParaRPr lang="es-AR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29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506"/>
            <a:ext cx="10515600" cy="694458"/>
          </a:xfrm>
        </p:spPr>
        <p:txBody>
          <a:bodyPr/>
          <a:lstStyle/>
          <a:p>
            <a:r>
              <a:rPr lang="es-AR" dirty="0">
                <a:latin typeface="Century Gothic" panose="020B0502020202020204" pitchFamily="34" charset="0"/>
              </a:rPr>
              <a:t>Acotado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603785-B3CE-490A-BEA8-7081FB895083}"/>
              </a:ext>
            </a:extLst>
          </p:cNvPr>
          <p:cNvSpPr txBox="1"/>
          <p:nvPr/>
        </p:nvSpPr>
        <p:spPr>
          <a:xfrm>
            <a:off x="942108" y="2479964"/>
            <a:ext cx="1051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entury Gothic" panose="020B0502020202020204" pitchFamily="34" charset="0"/>
              </a:rPr>
              <a:t>Es el proceso de anotar, mediante líneas, cifras, signos y símbolos, las mediadas de un objeto, sobre un dibujo previo del mismo, siguiendo una serie de reglas y convencionalismos, establecidos mediante normas.</a:t>
            </a:r>
            <a:endParaRPr lang="es-AR" sz="1600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629891" y="3496827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ESTILOS DE COTA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3946CF1-0F3C-4495-82D8-A1A997231820}"/>
              </a:ext>
            </a:extLst>
          </p:cNvPr>
          <p:cNvSpPr txBox="1"/>
          <p:nvPr/>
        </p:nvSpPr>
        <p:spPr>
          <a:xfrm>
            <a:off x="942107" y="4189422"/>
            <a:ext cx="10515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0" i="0" dirty="0">
                <a:solidFill>
                  <a:srgbClr val="1F1F1F"/>
                </a:solidFill>
                <a:effectLst/>
                <a:latin typeface="Open Sans" panose="020B0606030504020204" pitchFamily="34" charset="0"/>
              </a:rPr>
              <a:t>Según criterio personal y mejor entendimiento del plano.</a:t>
            </a:r>
            <a:endParaRPr lang="es-AR" sz="1600" dirty="0"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C19AE7-0CA5-4A8E-96B8-F2069E402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17" b="15774"/>
          <a:stretch/>
        </p:blipFill>
        <p:spPr>
          <a:xfrm>
            <a:off x="2794416" y="4527976"/>
            <a:ext cx="6603168" cy="21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4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506"/>
            <a:ext cx="10515600" cy="694458"/>
          </a:xfrm>
        </p:spPr>
        <p:txBody>
          <a:bodyPr/>
          <a:lstStyle/>
          <a:p>
            <a:r>
              <a:rPr lang="es-AR" dirty="0">
                <a:latin typeface="Century Gothic" panose="020B0502020202020204" pitchFamily="34" charset="0"/>
              </a:rPr>
              <a:t>Acotado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603785-B3CE-490A-BEA8-7081FB895083}"/>
              </a:ext>
            </a:extLst>
          </p:cNvPr>
          <p:cNvSpPr txBox="1"/>
          <p:nvPr/>
        </p:nvSpPr>
        <p:spPr>
          <a:xfrm>
            <a:off x="942108" y="2479964"/>
            <a:ext cx="1051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entury Gothic" panose="020B0502020202020204" pitchFamily="34" charset="0"/>
              </a:rPr>
              <a:t>Es el proceso de anotar, mediante líneas, cifras, signos y símbolos, las mediadas de un objeto, sobre un dibujo previo del mismo, siguiendo una serie de reglas y convencionalismos, establecidos mediante normas.</a:t>
            </a:r>
            <a:endParaRPr lang="es-AR" sz="1600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629891" y="3496827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COTAS DE NIVEL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3946CF1-0F3C-4495-82D8-A1A997231820}"/>
              </a:ext>
            </a:extLst>
          </p:cNvPr>
          <p:cNvSpPr txBox="1"/>
          <p:nvPr/>
        </p:nvSpPr>
        <p:spPr>
          <a:xfrm>
            <a:off x="942107" y="4189422"/>
            <a:ext cx="10515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0" i="0" dirty="0">
                <a:solidFill>
                  <a:srgbClr val="1F1F1F"/>
                </a:solidFill>
                <a:effectLst/>
                <a:latin typeface="Open Sans" panose="020B0606030504020204" pitchFamily="34" charset="0"/>
              </a:rPr>
              <a:t>A diferencia de los tipos de cotas anteriores, las </a:t>
            </a:r>
            <a:r>
              <a:rPr lang="es-ES" sz="1600" b="1" i="0" dirty="0">
                <a:solidFill>
                  <a:srgbClr val="1F1F1F"/>
                </a:solidFill>
                <a:effectLst/>
                <a:latin typeface="Open Sans" panose="020B0606030504020204" pitchFamily="34" charset="0"/>
              </a:rPr>
              <a:t>cotas de nivelación</a:t>
            </a:r>
            <a:r>
              <a:rPr lang="es-ES" sz="1600" b="0" i="0" dirty="0">
                <a:solidFill>
                  <a:srgbClr val="1F1F1F"/>
                </a:solidFill>
                <a:effectLst/>
                <a:latin typeface="Open Sans" panose="020B0606030504020204" pitchFamily="34" charset="0"/>
              </a:rPr>
              <a:t> se representan con un símbolo.</a:t>
            </a:r>
            <a:endParaRPr lang="es-AR" sz="1600" dirty="0"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085718-04EC-41A9-A052-7FAA7E717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18" b="8682"/>
          <a:stretch/>
        </p:blipFill>
        <p:spPr>
          <a:xfrm>
            <a:off x="3336636" y="4756298"/>
            <a:ext cx="5518727" cy="20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6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3C85A41-667A-4627-9B58-B04BA422F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66" y="2275463"/>
            <a:ext cx="7272467" cy="454529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629890" y="1690688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COTAS DE NIVEL</a:t>
            </a:r>
          </a:p>
        </p:txBody>
      </p:sp>
    </p:spTree>
    <p:extLst>
      <p:ext uri="{BB962C8B-B14F-4D97-AF65-F5344CB8AC3E}">
        <p14:creationId xmlns:p14="http://schemas.microsoft.com/office/powerpoint/2010/main" val="3009536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629890" y="1398300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TIPOS DE LÍNEA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FBBF9E-515B-434A-AF4E-1926881F7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8"/>
          <a:stretch/>
        </p:blipFill>
        <p:spPr>
          <a:xfrm>
            <a:off x="1901918" y="2015544"/>
            <a:ext cx="8388164" cy="4842456"/>
          </a:xfrm>
          <a:prstGeom prst="rect">
            <a:avLst/>
          </a:prstGeom>
        </p:spPr>
      </p:pic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DEEFF24-DED5-4DBF-8381-C5966E8132E5}"/>
              </a:ext>
            </a:extLst>
          </p:cNvPr>
          <p:cNvSpPr/>
          <p:nvPr/>
        </p:nvSpPr>
        <p:spPr>
          <a:xfrm>
            <a:off x="2507673" y="4239491"/>
            <a:ext cx="1357745" cy="55418"/>
          </a:xfrm>
          <a:custGeom>
            <a:avLst/>
            <a:gdLst>
              <a:gd name="connsiteX0" fmla="*/ 0 w 1357745"/>
              <a:gd name="connsiteY0" fmla="*/ 0 h 55418"/>
              <a:gd name="connsiteX1" fmla="*/ 401782 w 1357745"/>
              <a:gd name="connsiteY1" fmla="*/ 27709 h 55418"/>
              <a:gd name="connsiteX2" fmla="*/ 775854 w 1357745"/>
              <a:gd name="connsiteY2" fmla="*/ 55418 h 55418"/>
              <a:gd name="connsiteX3" fmla="*/ 1080654 w 1357745"/>
              <a:gd name="connsiteY3" fmla="*/ 41564 h 55418"/>
              <a:gd name="connsiteX4" fmla="*/ 1122218 w 1357745"/>
              <a:gd name="connsiteY4" fmla="*/ 27709 h 55418"/>
              <a:gd name="connsiteX5" fmla="*/ 1357745 w 1357745"/>
              <a:gd name="connsiteY5" fmla="*/ 27709 h 5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7745" h="55418">
                <a:moveTo>
                  <a:pt x="0" y="0"/>
                </a:moveTo>
                <a:lnTo>
                  <a:pt x="401782" y="27709"/>
                </a:lnTo>
                <a:lnTo>
                  <a:pt x="775854" y="55418"/>
                </a:lnTo>
                <a:cubicBezTo>
                  <a:pt x="877454" y="50800"/>
                  <a:pt x="979273" y="49674"/>
                  <a:pt x="1080654" y="41564"/>
                </a:cubicBezTo>
                <a:cubicBezTo>
                  <a:pt x="1095212" y="40399"/>
                  <a:pt x="1107632" y="28438"/>
                  <a:pt x="1122218" y="27709"/>
                </a:cubicBezTo>
                <a:cubicBezTo>
                  <a:pt x="1200629" y="23788"/>
                  <a:pt x="1279236" y="27709"/>
                  <a:pt x="1357745" y="2770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7617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CED30EB-1BF9-4063-916F-CBB8FA5E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7" y="1647098"/>
            <a:ext cx="11383964" cy="52109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629890" y="1398300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TIPOS DE LÍNEA</a:t>
            </a:r>
          </a:p>
        </p:txBody>
      </p:sp>
    </p:spTree>
    <p:extLst>
      <p:ext uri="{BB962C8B-B14F-4D97-AF65-F5344CB8AC3E}">
        <p14:creationId xmlns:p14="http://schemas.microsoft.com/office/powerpoint/2010/main" val="2871612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77F2E-59E7-4B32-830B-36303E40CF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>
                <a:solidFill>
                  <a:schemeClr val="bg1"/>
                </a:solidFill>
                <a:latin typeface="Century Gothic" panose="020B0502020202020204" pitchFamily="34" charset="0"/>
              </a:rPr>
              <a:t>UNIDAD 1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0F0CAF-7057-4D19-BCAD-A3ADACCF71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>
                <a:solidFill>
                  <a:srgbClr val="E65100"/>
                </a:solidFill>
                <a:latin typeface="Century Gothic" panose="020B0502020202020204" pitchFamily="34" charset="0"/>
              </a:rPr>
              <a:t>FUNDAMENTOS DE REPRESENTACIÓN GRÁFICA EN INGENIERÍA CIVIL</a:t>
            </a:r>
          </a:p>
        </p:txBody>
      </p:sp>
    </p:spTree>
    <p:extLst>
      <p:ext uri="{BB962C8B-B14F-4D97-AF65-F5344CB8AC3E}">
        <p14:creationId xmlns:p14="http://schemas.microsoft.com/office/powerpoint/2010/main" val="3981916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A96EE68-7FCF-42E2-BADE-0197C2912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1" y="1799519"/>
            <a:ext cx="11431595" cy="50584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Normativas de Dibujo Técnico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629890" y="1398300"/>
            <a:ext cx="493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TIPOS DE LÍNEA</a:t>
            </a:r>
          </a:p>
        </p:txBody>
      </p:sp>
    </p:spTree>
    <p:extLst>
      <p:ext uri="{BB962C8B-B14F-4D97-AF65-F5344CB8AC3E}">
        <p14:creationId xmlns:p14="http://schemas.microsoft.com/office/powerpoint/2010/main" val="650661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9B03C2-7D5F-447D-BFEB-D26BA327F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82" y="1312937"/>
            <a:ext cx="8195635" cy="55450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DE ARQUITECTURA</a:t>
            </a:r>
          </a:p>
        </p:txBody>
      </p:sp>
    </p:spTree>
    <p:extLst>
      <p:ext uri="{BB962C8B-B14F-4D97-AF65-F5344CB8AC3E}">
        <p14:creationId xmlns:p14="http://schemas.microsoft.com/office/powerpoint/2010/main" val="2609202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DE ARQUITECTURA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4A037A-1E01-4ADB-AFB5-7B886CE6A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76" y="3247067"/>
            <a:ext cx="7320124" cy="36109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72A709-7973-416A-89B1-E0CE98827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8133"/>
            <a:ext cx="6432027" cy="32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34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BB4D41A-DAAE-4D70-AE47-71936077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06" y="1334702"/>
            <a:ext cx="7386186" cy="5523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DE ARQUITECTURA</a:t>
            </a:r>
          </a:p>
        </p:txBody>
      </p:sp>
    </p:spTree>
    <p:extLst>
      <p:ext uri="{BB962C8B-B14F-4D97-AF65-F5344CB8AC3E}">
        <p14:creationId xmlns:p14="http://schemas.microsoft.com/office/powerpoint/2010/main" val="1138751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6CCAE8-43D5-4CA3-A178-EE67FDB1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727" y="1537140"/>
            <a:ext cx="9282546" cy="53208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ESTRUCTURALES</a:t>
            </a:r>
          </a:p>
        </p:txBody>
      </p:sp>
    </p:spTree>
    <p:extLst>
      <p:ext uri="{BB962C8B-B14F-4D97-AF65-F5344CB8AC3E}">
        <p14:creationId xmlns:p14="http://schemas.microsoft.com/office/powerpoint/2010/main" val="3417050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0464E1-8A63-4741-81B5-658666CCF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7" b="3298"/>
          <a:stretch/>
        </p:blipFill>
        <p:spPr>
          <a:xfrm>
            <a:off x="0" y="1533812"/>
            <a:ext cx="8933843" cy="30035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ESTRUCTURALES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184CD6-948D-4453-88DB-5E41A4A6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891" y="694465"/>
            <a:ext cx="2753109" cy="61635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7B1B0A-F7C0-434F-8516-73A66542B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0" t="7666" r="1361" b="21909"/>
          <a:stretch/>
        </p:blipFill>
        <p:spPr>
          <a:xfrm>
            <a:off x="1626738" y="4930175"/>
            <a:ext cx="5680365" cy="19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1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9C4F3B3-0494-4349-B833-3C5B08258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390"/>
            <a:ext cx="8174182" cy="56276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SANITARIOS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62FBFB2-EA8D-4E8E-B5A0-D75BA5D88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6568570" y="4001968"/>
            <a:ext cx="5623430" cy="2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54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298D25-B288-4938-A569-8290FF8E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602"/>
            <a:ext cx="10515600" cy="56278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HIDRÁULICOS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7A716A-5E66-410C-B036-291EFEC05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143" y="3850782"/>
            <a:ext cx="2620857" cy="24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7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87389C-8BD8-48AB-A773-6641FD746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924"/>
            <a:ext cx="12192000" cy="61615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HIDRÁULICOS</a:t>
            </a:r>
          </a:p>
        </p:txBody>
      </p:sp>
    </p:spTree>
    <p:extLst>
      <p:ext uri="{BB962C8B-B14F-4D97-AF65-F5344CB8AC3E}">
        <p14:creationId xmlns:p14="http://schemas.microsoft.com/office/powerpoint/2010/main" val="3373605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45E585-F5F5-4109-ACEC-0871BC99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68" y="1227058"/>
            <a:ext cx="9676062" cy="563094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3297380" y="983673"/>
            <a:ext cx="559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PLANOS HIDRÁULICOS</a:t>
            </a:r>
          </a:p>
        </p:txBody>
      </p:sp>
    </p:spTree>
    <p:extLst>
      <p:ext uri="{BB962C8B-B14F-4D97-AF65-F5344CB8AC3E}">
        <p14:creationId xmlns:p14="http://schemas.microsoft.com/office/powerpoint/2010/main" val="196664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Sistemas de Representación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9A8DDC-02A3-420F-9931-31EDB24A6564}"/>
              </a:ext>
            </a:extLst>
          </p:cNvPr>
          <p:cNvSpPr txBox="1"/>
          <p:nvPr/>
        </p:nvSpPr>
        <p:spPr>
          <a:xfrm>
            <a:off x="838201" y="2470484"/>
            <a:ext cx="3346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>
                <a:latin typeface="Century Gothic" panose="020B0502020202020204" pitchFamily="34" charset="0"/>
              </a:rPr>
              <a:t>Es aquel sistema de proyección en el cual todos los rayos proyectantes son perpendiculares al plano de proyección.</a:t>
            </a:r>
          </a:p>
          <a:p>
            <a:pPr algn="just"/>
            <a:endParaRPr lang="es-AR" dirty="0">
              <a:latin typeface="Century Gothic" panose="020B0502020202020204" pitchFamily="34" charset="0"/>
            </a:endParaRPr>
          </a:p>
          <a:p>
            <a:pPr algn="just"/>
            <a:r>
              <a:rPr lang="es-AR" dirty="0">
                <a:latin typeface="Century Gothic" panose="020B0502020202020204" pitchFamily="34" charset="0"/>
              </a:rPr>
              <a:t>Los dibujos arquitectónicos básicos son: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dirty="0">
                <a:latin typeface="Century Gothic" panose="020B0502020202020204" pitchFamily="34" charset="0"/>
              </a:rPr>
              <a:t>Vista Superior (Planta)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dirty="0">
                <a:latin typeface="Century Gothic" panose="020B0502020202020204" pitchFamily="34" charset="0"/>
              </a:rPr>
              <a:t> Corte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>
                <a:latin typeface="Century Gothic" panose="020B0502020202020204" pitchFamily="34" charset="0"/>
              </a:rPr>
              <a:t>Alzado (Fachada, Contra - fachada)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B854F0B-7186-44A5-ACF3-BC50CBDD9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65" y="1474574"/>
            <a:ext cx="7872736" cy="52484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54" y="1814584"/>
            <a:ext cx="10515600" cy="644859"/>
          </a:xfrm>
        </p:spPr>
        <p:txBody>
          <a:bodyPr/>
          <a:lstStyle/>
          <a:p>
            <a:r>
              <a:rPr lang="es-AR" i="1" u="sng" dirty="0">
                <a:latin typeface="Century Gothic" panose="020B0502020202020204" pitchFamily="34" charset="0"/>
              </a:rPr>
              <a:t>Proyección Ortogonal</a:t>
            </a:r>
          </a:p>
        </p:txBody>
      </p:sp>
    </p:spTree>
    <p:extLst>
      <p:ext uri="{BB962C8B-B14F-4D97-AF65-F5344CB8AC3E}">
        <p14:creationId xmlns:p14="http://schemas.microsoft.com/office/powerpoint/2010/main" val="909078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998083-B5C8-4890-8DBE-A88004016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1"/>
          <a:stretch/>
        </p:blipFill>
        <p:spPr>
          <a:xfrm>
            <a:off x="141667" y="669701"/>
            <a:ext cx="7991516" cy="618219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C35FFD9-5DC2-4A1C-B7AB-69079CDC5953}"/>
              </a:ext>
            </a:extLst>
          </p:cNvPr>
          <p:cNvSpPr/>
          <p:nvPr/>
        </p:nvSpPr>
        <p:spPr>
          <a:xfrm rot="411018">
            <a:off x="4300370" y="1005176"/>
            <a:ext cx="2759207" cy="299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83673"/>
          </a:xfrm>
        </p:spPr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Interpretación de planos civiles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086C87-C71D-434A-855E-B3F5AEA8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075" y="2315074"/>
            <a:ext cx="5051258" cy="44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46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F922DD-653C-4BE6-9961-B40510CC32CA}"/>
              </a:ext>
            </a:extLst>
          </p:cNvPr>
          <p:cNvSpPr txBox="1"/>
          <p:nvPr/>
        </p:nvSpPr>
        <p:spPr>
          <a:xfrm>
            <a:off x="838200" y="1093060"/>
            <a:ext cx="1035296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latin typeface="Century Gothic" panose="020B0502020202020204" pitchFamily="34" charset="0"/>
              </a:rPr>
              <a:t>¿Qué es gestión documental?</a:t>
            </a:r>
          </a:p>
          <a:p>
            <a:r>
              <a:rPr lang="es-ES" sz="3600" dirty="0">
                <a:latin typeface="Century Gothic" panose="020B0502020202020204" pitchFamily="34" charset="0"/>
              </a:rPr>
              <a:t>Es el sistema para: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3600" dirty="0">
                <a:latin typeface="Century Gothic" panose="020B0502020202020204" pitchFamily="34" charset="0"/>
              </a:rPr>
              <a:t>Crear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3600" dirty="0">
                <a:latin typeface="Century Gothic" panose="020B0502020202020204" pitchFamily="34" charset="0"/>
              </a:rPr>
              <a:t>Nombrar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3600" dirty="0">
                <a:latin typeface="Century Gothic" panose="020B0502020202020204" pitchFamily="34" charset="0"/>
              </a:rPr>
              <a:t>Organizar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3600" dirty="0">
                <a:latin typeface="Century Gothic" panose="020B0502020202020204" pitchFamily="34" charset="0"/>
              </a:rPr>
              <a:t>Versionar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3600" dirty="0">
                <a:latin typeface="Century Gothic" panose="020B0502020202020204" pitchFamily="34" charset="0"/>
              </a:rPr>
              <a:t>Almacenar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3600" dirty="0">
                <a:latin typeface="Century Gothic" panose="020B0502020202020204" pitchFamily="34" charset="0"/>
              </a:rPr>
              <a:t>Recuperar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COMPARTIR!!!!!</a:t>
            </a:r>
          </a:p>
          <a:p>
            <a:r>
              <a:rPr lang="es-ES" sz="3600" dirty="0">
                <a:latin typeface="Century Gothic" panose="020B0502020202020204" pitchFamily="34" charset="0"/>
              </a:rPr>
              <a:t>documentación técnica de un proyecto</a:t>
            </a:r>
            <a:r>
              <a:rPr lang="es-E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0189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8DD456-F5B8-4D3C-A653-D1E8BE9251BE}"/>
              </a:ext>
            </a:extLst>
          </p:cNvPr>
          <p:cNvSpPr txBox="1"/>
          <p:nvPr/>
        </p:nvSpPr>
        <p:spPr>
          <a:xfrm>
            <a:off x="1901588" y="1720840"/>
            <a:ext cx="97409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Evitar:</a:t>
            </a:r>
          </a:p>
          <a:p>
            <a:r>
              <a:rPr lang="es-AR" sz="3600" dirty="0"/>
              <a:t>❌ plano1.dwg</a:t>
            </a:r>
            <a:br>
              <a:rPr lang="es-AR" sz="3600" dirty="0"/>
            </a:br>
            <a:r>
              <a:rPr lang="es-AR" sz="3600" dirty="0"/>
              <a:t>❌ final_final_ahora_si.dwg</a:t>
            </a:r>
            <a:br>
              <a:rPr lang="es-AR" sz="3600" dirty="0"/>
            </a:br>
            <a:r>
              <a:rPr lang="es-AR" sz="3600" dirty="0"/>
              <a:t>❌ prueba3_nueva_version2.dwg</a:t>
            </a:r>
          </a:p>
          <a:p>
            <a:r>
              <a:rPr lang="es-AR" sz="3600" dirty="0"/>
              <a:t>❌ prueba3_nueva_version2_final.dwg</a:t>
            </a:r>
          </a:p>
          <a:p>
            <a:r>
              <a:rPr lang="es-AR" sz="3600" dirty="0"/>
              <a:t>❌ prueba3_nueva_versión es la que </a:t>
            </a:r>
            <a:r>
              <a:rPr lang="es-AR" sz="3600" dirty="0" err="1"/>
              <a:t>vale.dwg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2210077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C6AE8E-DF38-4709-82D5-1CDC7C6C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9" y="887744"/>
            <a:ext cx="10120953" cy="12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Ejemplo de estructura simple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PROYECTO_DISCIPLINA_TIPO_V01.dwg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F0F466-A659-4A2E-9014-25B6022B04DE}"/>
              </a:ext>
            </a:extLst>
          </p:cNvPr>
          <p:cNvSpPr txBox="1"/>
          <p:nvPr/>
        </p:nvSpPr>
        <p:spPr>
          <a:xfrm>
            <a:off x="2363448" y="3145693"/>
            <a:ext cx="101209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AR" altLang="es-A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PITealera</a:t>
            </a:r>
            <a:r>
              <a:rPr lang="es-AR" altLang="es-AR" sz="3200" dirty="0" err="1">
                <a:latin typeface="Century Gothic" panose="020B0502020202020204" pitchFamily="34" charset="0"/>
              </a:rPr>
              <a:t>TEA</a:t>
            </a:r>
            <a:r>
              <a:rPr lang="es-AR" altLang="es-AR" sz="3200" dirty="0">
                <a:latin typeface="Century Gothic" panose="020B0502020202020204" pitchFamily="34" charset="0"/>
              </a:rPr>
              <a:t>→ </a:t>
            </a: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Planta Industrial </a:t>
            </a:r>
            <a:r>
              <a:rPr kumimoji="0" lang="es-AR" altLang="es-A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Tealera</a:t>
            </a: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TEA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AR" altLang="es-A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CHMbotaby</a:t>
            </a: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→ Cuenca Hidrográfica </a:t>
            </a:r>
            <a:r>
              <a:rPr kumimoji="0" lang="es-AR" altLang="es-A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Mbotaby</a:t>
            </a:r>
            <a:endParaRPr kumimoji="0" lang="es-AR" altLang="es-A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RP103 → Ruta Provincial 103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TNObera</a:t>
            </a: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→ </a:t>
            </a:r>
            <a:r>
              <a:rPr lang="es-AR" altLang="es-AR" sz="3200" dirty="0">
                <a:latin typeface="Century Gothic" panose="020B0502020202020204" pitchFamily="34" charset="0"/>
              </a:rPr>
              <a:t>Troncal Norte Oberá</a:t>
            </a:r>
            <a:endParaRPr kumimoji="0" lang="es-AR" altLang="es-A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DIElRemanso</a:t>
            </a: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→ Desarrollo Inmobiliario El Remanso.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D88E1-6D28-4582-8AE6-8B41EC036C91}"/>
              </a:ext>
            </a:extLst>
          </p:cNvPr>
          <p:cNvSpPr/>
          <p:nvPr/>
        </p:nvSpPr>
        <p:spPr>
          <a:xfrm>
            <a:off x="783607" y="1682139"/>
            <a:ext cx="2008523" cy="41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C24B409-A5F5-4846-9F61-1D02E0690D04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745754" y="3141211"/>
            <a:ext cx="2659809" cy="575578"/>
          </a:xfrm>
          <a:prstGeom prst="bentConnector3">
            <a:avLst>
              <a:gd name="adj1" fmla="val 10028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C1BFA9-44DD-4ADC-BEC8-43BB511E48BF}"/>
              </a:ext>
            </a:extLst>
          </p:cNvPr>
          <p:cNvSpPr/>
          <p:nvPr/>
        </p:nvSpPr>
        <p:spPr>
          <a:xfrm>
            <a:off x="2374707" y="3145692"/>
            <a:ext cx="9676266" cy="31524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83519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C6AE8E-DF38-4709-82D5-1CDC7C6C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9" y="887744"/>
            <a:ext cx="10120953" cy="12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Ejemplo de estructura simple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RP103 _DISCIPLINA_TIPO_V01.dwg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F0F466-A659-4A2E-9014-25B6022B04DE}"/>
              </a:ext>
            </a:extLst>
          </p:cNvPr>
          <p:cNvSpPr txBox="1"/>
          <p:nvPr/>
        </p:nvSpPr>
        <p:spPr>
          <a:xfrm>
            <a:off x="5928000" y="2321520"/>
            <a:ext cx="747646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ARQ → Arquitectura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EST → Estructura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HID → Hidráulica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SAN → Sanitaria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ELE → Eléctrica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VIAL → Vial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GEO → Geotecnia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TOPO → Topografía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D88E1-6D28-4582-8AE6-8B41EC036C91}"/>
              </a:ext>
            </a:extLst>
          </p:cNvPr>
          <p:cNvSpPr/>
          <p:nvPr/>
        </p:nvSpPr>
        <p:spPr>
          <a:xfrm>
            <a:off x="2115404" y="1660610"/>
            <a:ext cx="2019868" cy="41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C24B409-A5F5-4846-9F61-1D02E0690D0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07884" y="2300953"/>
            <a:ext cx="2528888" cy="2311343"/>
          </a:xfrm>
          <a:prstGeom prst="bentConnector3">
            <a:avLst>
              <a:gd name="adj1" fmla="val 9749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C1BFA9-44DD-4ADC-BEC8-43BB511E48BF}"/>
              </a:ext>
            </a:extLst>
          </p:cNvPr>
          <p:cNvSpPr/>
          <p:nvPr/>
        </p:nvSpPr>
        <p:spPr>
          <a:xfrm>
            <a:off x="5928000" y="2376769"/>
            <a:ext cx="4508022" cy="3976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09212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C6AE8E-DF38-4709-82D5-1CDC7C6C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9" y="887744"/>
            <a:ext cx="10120953" cy="12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Ejemplo de estructura simple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RP103 _ TOPO _TIPO_V01.dwg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F0F466-A659-4A2E-9014-25B6022B04DE}"/>
              </a:ext>
            </a:extLst>
          </p:cNvPr>
          <p:cNvSpPr txBox="1"/>
          <p:nvPr/>
        </p:nvSpPr>
        <p:spPr>
          <a:xfrm>
            <a:off x="5927999" y="3164461"/>
            <a:ext cx="58500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NPT</a:t>
            </a:r>
            <a:r>
              <a:rPr lang="es-AR" altLang="es-AR" sz="3200" dirty="0">
                <a:latin typeface="Century Gothic" panose="020B0502020202020204" pitchFamily="34" charset="0"/>
              </a:rPr>
              <a:t>N</a:t>
            </a: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→ Nube de Puntos Terreno Natural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HE → Hechos Existentes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PF → Puntos Fijos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AR" altLang="es-AR" sz="3200" dirty="0">
                <a:latin typeface="Century Gothic" panose="020B0502020202020204" pitchFamily="34" charset="0"/>
              </a:rPr>
              <a:t>MDT</a:t>
            </a:r>
            <a:r>
              <a:rPr kumimoji="0" lang="es-AR" altLang="es-A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→Modelo Digital del Terreno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D88E1-6D28-4582-8AE6-8B41EC036C91}"/>
              </a:ext>
            </a:extLst>
          </p:cNvPr>
          <p:cNvSpPr/>
          <p:nvPr/>
        </p:nvSpPr>
        <p:spPr>
          <a:xfrm>
            <a:off x="3384646" y="1652616"/>
            <a:ext cx="955343" cy="41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C24B409-A5F5-4846-9F61-1D02E0690D0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76125" y="2369195"/>
            <a:ext cx="2528886" cy="2174862"/>
          </a:xfrm>
          <a:prstGeom prst="bentConnector3">
            <a:avLst>
              <a:gd name="adj1" fmla="val 9857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C1BFA9-44DD-4ADC-BEC8-43BB511E48BF}"/>
              </a:ext>
            </a:extLst>
          </p:cNvPr>
          <p:cNvSpPr/>
          <p:nvPr/>
        </p:nvSpPr>
        <p:spPr>
          <a:xfrm>
            <a:off x="5928000" y="3203173"/>
            <a:ext cx="5276812" cy="3008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1820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C6AE8E-DF38-4709-82D5-1CDC7C6C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9" y="887744"/>
            <a:ext cx="10120953" cy="12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Ejemplo de estructura simple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RP103 _ TOPO _MDT_V01.dwg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D88E1-6D28-4582-8AE6-8B41EC036C91}"/>
              </a:ext>
            </a:extLst>
          </p:cNvPr>
          <p:cNvSpPr/>
          <p:nvPr/>
        </p:nvSpPr>
        <p:spPr>
          <a:xfrm>
            <a:off x="4312693" y="1672797"/>
            <a:ext cx="846162" cy="41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C24B409-A5F5-4846-9F61-1D02E0690D04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4689884" y="2181764"/>
            <a:ext cx="1186440" cy="1094662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C1BFA9-44DD-4ADC-BEC8-43BB511E48BF}"/>
              </a:ext>
            </a:extLst>
          </p:cNvPr>
          <p:cNvSpPr/>
          <p:nvPr/>
        </p:nvSpPr>
        <p:spPr>
          <a:xfrm>
            <a:off x="5830435" y="2629817"/>
            <a:ext cx="5276812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CA0496-DBF2-6AFC-CEF6-9EDDFE2A4A4A}"/>
              </a:ext>
            </a:extLst>
          </p:cNvPr>
          <p:cNvSpPr txBox="1"/>
          <p:nvPr/>
        </p:nvSpPr>
        <p:spPr>
          <a:xfrm>
            <a:off x="5928001" y="2629817"/>
            <a:ext cx="52768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Century Gothic" panose="020B0502020202020204" pitchFamily="34" charset="0"/>
              </a:rPr>
              <a:t>V01 → Entrega inicial</a:t>
            </a:r>
            <a:br>
              <a:rPr lang="es-ES" sz="2800" dirty="0">
                <a:latin typeface="Century Gothic" panose="020B0502020202020204" pitchFamily="34" charset="0"/>
              </a:rPr>
            </a:br>
            <a:r>
              <a:rPr lang="es-ES" sz="2800" dirty="0">
                <a:latin typeface="Century Gothic" panose="020B0502020202020204" pitchFamily="34" charset="0"/>
              </a:rPr>
              <a:t>V02 → Subsanación </a:t>
            </a:r>
            <a:br>
              <a:rPr lang="es-ES" sz="2800" dirty="0">
                <a:latin typeface="Century Gothic" panose="020B0502020202020204" pitchFamily="34" charset="0"/>
              </a:rPr>
            </a:br>
            <a:r>
              <a:rPr lang="es-ES" sz="2800" dirty="0">
                <a:latin typeface="Century Gothic" panose="020B0502020202020204" pitchFamily="34" charset="0"/>
              </a:rPr>
              <a:t>V03 → Versión final</a:t>
            </a:r>
            <a:endParaRPr lang="es-AR" sz="28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5598293-9D6A-7577-26C5-BBC866B43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477" y="4319505"/>
            <a:ext cx="10120953" cy="148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RP103 _ TOPO _MDT_V01.dwg</a:t>
            </a:r>
          </a:p>
        </p:txBody>
      </p:sp>
    </p:spTree>
    <p:extLst>
      <p:ext uri="{BB962C8B-B14F-4D97-AF65-F5344CB8AC3E}">
        <p14:creationId xmlns:p14="http://schemas.microsoft.com/office/powerpoint/2010/main" val="674896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C6AE8E-DF38-4709-82D5-1CDC7C6C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9" y="887744"/>
            <a:ext cx="10120953" cy="12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Estructura que utilizaremos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UNAM_FIO_Materia_DNI_Actividad_V01.dwg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F0F466-A659-4A2E-9014-25B6022B04DE}"/>
              </a:ext>
            </a:extLst>
          </p:cNvPr>
          <p:cNvSpPr txBox="1"/>
          <p:nvPr/>
        </p:nvSpPr>
        <p:spPr>
          <a:xfrm>
            <a:off x="1035523" y="2721707"/>
            <a:ext cx="101209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CIO214</a:t>
            </a:r>
            <a:r>
              <a:rPr lang="es-AR" altLang="es-AR" sz="3200" dirty="0">
                <a:latin typeface="Century Gothic" panose="020B0502020202020204" pitchFamily="34" charset="0"/>
              </a:rPr>
              <a:t> →</a:t>
            </a:r>
            <a:r>
              <a:rPr lang="es-AR" sz="3200" dirty="0">
                <a:latin typeface="Century Gothic" panose="020B0502020202020204" pitchFamily="34" charset="0"/>
              </a:rPr>
              <a:t> ESTÁTICA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CIO215 </a:t>
            </a:r>
            <a:r>
              <a:rPr lang="es-AR" altLang="es-AR" sz="3200" dirty="0">
                <a:latin typeface="Century Gothic" panose="020B0502020202020204" pitchFamily="34" charset="0"/>
              </a:rPr>
              <a:t>→</a:t>
            </a:r>
            <a:r>
              <a:rPr lang="es-AR" sz="3200" dirty="0">
                <a:latin typeface="Century Gothic" panose="020B0502020202020204" pitchFamily="34" charset="0"/>
              </a:rPr>
              <a:t> REPRESENTACIÓN Y MODELACIÓN EN INGENIERÍA CIVIL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AR" sz="3200" dirty="0">
                <a:latin typeface="Century Gothic" panose="020B0502020202020204" pitchFamily="34" charset="0"/>
              </a:rPr>
              <a:t>CIO222 </a:t>
            </a:r>
            <a:r>
              <a:rPr lang="es-AR" altLang="es-AR" sz="3200" dirty="0">
                <a:latin typeface="Century Gothic" panose="020B0502020202020204" pitchFamily="34" charset="0"/>
              </a:rPr>
              <a:t>→</a:t>
            </a:r>
            <a:r>
              <a:rPr lang="es-AR" sz="3200" dirty="0">
                <a:latin typeface="Century Gothic" panose="020B0502020202020204" pitchFamily="34" charset="0"/>
              </a:rPr>
              <a:t> INGENIERÍA GEOLÓGICA Y GEOTÉCNICA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CIO225 </a:t>
            </a:r>
            <a:r>
              <a:rPr lang="es-AR" altLang="es-AR" sz="3200" dirty="0">
                <a:latin typeface="Century Gothic" panose="020B0502020202020204" pitchFamily="34" charset="0"/>
              </a:rPr>
              <a:t>→</a:t>
            </a:r>
            <a:r>
              <a:rPr lang="es-AR" sz="3200" dirty="0">
                <a:latin typeface="Century Gothic" panose="020B0502020202020204" pitchFamily="34" charset="0"/>
              </a:rPr>
              <a:t> TECNOLOGÍA DE LOS MATERIALES</a:t>
            </a:r>
          </a:p>
          <a:p>
            <a:pPr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CIO315 - TOPOGRAFÍA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AR" sz="320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AR" altLang="es-A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D88E1-6D28-4582-8AE6-8B41EC036C91}"/>
              </a:ext>
            </a:extLst>
          </p:cNvPr>
          <p:cNvSpPr/>
          <p:nvPr/>
        </p:nvSpPr>
        <p:spPr>
          <a:xfrm>
            <a:off x="2756848" y="1652184"/>
            <a:ext cx="1528549" cy="41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C24B409-A5F5-4846-9F61-1D02E0690D04}"/>
              </a:ext>
            </a:extLst>
          </p:cNvPr>
          <p:cNvCxnSpPr>
            <a:cxnSpLocks/>
          </p:cNvCxnSpPr>
          <p:nvPr/>
        </p:nvCxnSpPr>
        <p:spPr>
          <a:xfrm rot="5400000">
            <a:off x="3166334" y="2413576"/>
            <a:ext cx="616261" cy="127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C1BFA9-44DD-4ADC-BEC8-43BB511E48BF}"/>
              </a:ext>
            </a:extLst>
          </p:cNvPr>
          <p:cNvSpPr/>
          <p:nvPr/>
        </p:nvSpPr>
        <p:spPr>
          <a:xfrm>
            <a:off x="769959" y="2721707"/>
            <a:ext cx="10120953" cy="35699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699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C6AE8E-DF38-4709-82D5-1CDC7C6C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9" y="887744"/>
            <a:ext cx="10120953" cy="12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Estructura que utilizaremos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UNAM_FIO_</a:t>
            </a:r>
            <a:r>
              <a:rPr lang="es-AR" sz="2800" dirty="0">
                <a:latin typeface="Century Gothic" panose="020B0502020202020204" pitchFamily="34" charset="0"/>
              </a:rPr>
              <a:t> CIO215 </a:t>
            </a: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_DNI_Actividad_V01.dwg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F0F466-A659-4A2E-9014-25B6022B04DE}"/>
              </a:ext>
            </a:extLst>
          </p:cNvPr>
          <p:cNvSpPr txBox="1"/>
          <p:nvPr/>
        </p:nvSpPr>
        <p:spPr>
          <a:xfrm>
            <a:off x="1035523" y="2721707"/>
            <a:ext cx="101209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24507576</a:t>
            </a:r>
            <a:r>
              <a:rPr lang="es-AR" altLang="es-AR" sz="3200" dirty="0">
                <a:latin typeface="Century Gothic" panose="020B0502020202020204" pitchFamily="34" charset="0"/>
              </a:rPr>
              <a:t> →</a:t>
            </a:r>
            <a:r>
              <a:rPr lang="es-AR" sz="3200" dirty="0">
                <a:latin typeface="Century Gothic" panose="020B0502020202020204" pitchFamily="34" charset="0"/>
              </a:rPr>
              <a:t> STEVENSON FRANCISCO 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25904678 </a:t>
            </a:r>
            <a:r>
              <a:rPr lang="es-AR" altLang="es-AR" sz="3200" dirty="0">
                <a:latin typeface="Century Gothic" panose="020B0502020202020204" pitchFamily="34" charset="0"/>
              </a:rPr>
              <a:t>→</a:t>
            </a:r>
            <a:r>
              <a:rPr lang="es-AR" sz="3200" dirty="0">
                <a:latin typeface="Century Gothic" panose="020B0502020202020204" pitchFamily="34" charset="0"/>
              </a:rPr>
              <a:t> BARREYRO, CAROLINA B.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AR" altLang="es-A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D88E1-6D28-4582-8AE6-8B41EC036C91}"/>
              </a:ext>
            </a:extLst>
          </p:cNvPr>
          <p:cNvSpPr/>
          <p:nvPr/>
        </p:nvSpPr>
        <p:spPr>
          <a:xfrm>
            <a:off x="4299045" y="1675872"/>
            <a:ext cx="1378423" cy="41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C24B409-A5F5-4846-9F61-1D02E0690D04}"/>
              </a:ext>
            </a:extLst>
          </p:cNvPr>
          <p:cNvCxnSpPr>
            <a:cxnSpLocks/>
          </p:cNvCxnSpPr>
          <p:nvPr/>
        </p:nvCxnSpPr>
        <p:spPr>
          <a:xfrm rot="5400000">
            <a:off x="4673775" y="2394610"/>
            <a:ext cx="616261" cy="127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C1BFA9-44DD-4ADC-BEC8-43BB511E48BF}"/>
              </a:ext>
            </a:extLst>
          </p:cNvPr>
          <p:cNvSpPr/>
          <p:nvPr/>
        </p:nvSpPr>
        <p:spPr>
          <a:xfrm>
            <a:off x="769959" y="2721707"/>
            <a:ext cx="10120953" cy="1205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3787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C6AE8E-DF38-4709-82D5-1CDC7C6C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9" y="887744"/>
            <a:ext cx="10120953" cy="12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Estructura que utilizaremos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UNAM_FIO_CIO215_</a:t>
            </a:r>
            <a:r>
              <a:rPr lang="es-AR" sz="2800" dirty="0">
                <a:latin typeface="Century Gothic" panose="020B0502020202020204" pitchFamily="34" charset="0"/>
              </a:rPr>
              <a:t> 24507576 </a:t>
            </a: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_Actividad_V01.dwg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F0F466-A659-4A2E-9014-25B6022B04DE}"/>
              </a:ext>
            </a:extLst>
          </p:cNvPr>
          <p:cNvSpPr txBox="1"/>
          <p:nvPr/>
        </p:nvSpPr>
        <p:spPr>
          <a:xfrm>
            <a:off x="1203845" y="2925060"/>
            <a:ext cx="1012095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RA1</a:t>
            </a:r>
            <a:r>
              <a:rPr lang="es-AR" altLang="es-AR" sz="3200" dirty="0">
                <a:latin typeface="Century Gothic" panose="020B0502020202020204" pitchFamily="34" charset="0"/>
              </a:rPr>
              <a:t> →</a:t>
            </a:r>
            <a:r>
              <a:rPr lang="es-AR" sz="3200" dirty="0">
                <a:latin typeface="Century Gothic" panose="020B0502020202020204" pitchFamily="34" charset="0"/>
              </a:rPr>
              <a:t> Resultado Aprendizaje 1.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RA1G1</a:t>
            </a:r>
            <a:r>
              <a:rPr lang="es-AR" altLang="es-AR" sz="3200" dirty="0">
                <a:latin typeface="Century Gothic" panose="020B0502020202020204" pitchFamily="34" charset="0"/>
              </a:rPr>
              <a:t> →</a:t>
            </a:r>
            <a:r>
              <a:rPr lang="es-AR" sz="3200" dirty="0">
                <a:latin typeface="Century Gothic" panose="020B0502020202020204" pitchFamily="34" charset="0"/>
              </a:rPr>
              <a:t>Resultado Aprendizaje 1, Grupo N°1.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sz="3200" dirty="0">
                <a:latin typeface="Century Gothic" panose="020B0502020202020204" pitchFamily="34" charset="0"/>
              </a:rPr>
              <a:t>RA2</a:t>
            </a:r>
            <a:r>
              <a:rPr lang="es-AR" altLang="es-AR" sz="3200" dirty="0">
                <a:latin typeface="Century Gothic" panose="020B0502020202020204" pitchFamily="34" charset="0"/>
              </a:rPr>
              <a:t> →</a:t>
            </a:r>
            <a:r>
              <a:rPr lang="es-AR" sz="3200" dirty="0">
                <a:latin typeface="Century Gothic" panose="020B0502020202020204" pitchFamily="34" charset="0"/>
              </a:rPr>
              <a:t> Resultado Aprendizaje 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AR" altLang="es-AR" sz="3200" dirty="0">
                <a:latin typeface="Century Gothic" panose="020B0502020202020204" pitchFamily="34" charset="0"/>
              </a:rPr>
              <a:t>AP1 → Actividad Practica 1.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altLang="es-AR" sz="3200" dirty="0">
                <a:latin typeface="Century Gothic" panose="020B0502020202020204" pitchFamily="34" charset="0"/>
              </a:rPr>
              <a:t>AP1G1 → Actividad Practica 1,</a:t>
            </a:r>
            <a:r>
              <a:rPr lang="es-AR" sz="3200" dirty="0">
                <a:latin typeface="Century Gothic" panose="020B0502020202020204" pitchFamily="34" charset="0"/>
              </a:rPr>
              <a:t> Grupo N°1</a:t>
            </a:r>
            <a:r>
              <a:rPr lang="es-AR" altLang="es-AR" sz="3200" dirty="0">
                <a:latin typeface="Century Gothic" panose="020B0502020202020204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AR" altLang="es-AR" sz="3200" dirty="0">
                <a:latin typeface="Century Gothic" panose="020B0502020202020204" pitchFamily="34" charset="0"/>
              </a:rPr>
              <a:t>AL1 → Actividad Laboratorio 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AR" altLang="es-A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D88E1-6D28-4582-8AE6-8B41EC036C91}"/>
              </a:ext>
            </a:extLst>
          </p:cNvPr>
          <p:cNvSpPr/>
          <p:nvPr/>
        </p:nvSpPr>
        <p:spPr>
          <a:xfrm>
            <a:off x="6264322" y="1675872"/>
            <a:ext cx="1883391" cy="41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C24B409-A5F5-4846-9F61-1D02E0690D04}"/>
              </a:ext>
            </a:extLst>
          </p:cNvPr>
          <p:cNvCxnSpPr>
            <a:cxnSpLocks/>
          </p:cNvCxnSpPr>
          <p:nvPr/>
        </p:nvCxnSpPr>
        <p:spPr>
          <a:xfrm rot="5400000">
            <a:off x="6884711" y="2407227"/>
            <a:ext cx="616261" cy="127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C1BFA9-44DD-4ADC-BEC8-43BB511E48BF}"/>
              </a:ext>
            </a:extLst>
          </p:cNvPr>
          <p:cNvSpPr/>
          <p:nvPr/>
        </p:nvSpPr>
        <p:spPr>
          <a:xfrm>
            <a:off x="867202" y="2734325"/>
            <a:ext cx="10120953" cy="32319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389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Sistemas de Representación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9A8DDC-02A3-420F-9931-31EDB24A6564}"/>
              </a:ext>
            </a:extLst>
          </p:cNvPr>
          <p:cNvSpPr txBox="1"/>
          <p:nvPr/>
        </p:nvSpPr>
        <p:spPr>
          <a:xfrm>
            <a:off x="838200" y="2583339"/>
            <a:ext cx="334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>
                <a:latin typeface="Century Gothic" panose="020B0502020202020204" pitchFamily="34" charset="0"/>
              </a:rPr>
              <a:t>Vista Superior (Planta)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54" y="1814584"/>
            <a:ext cx="10515600" cy="644859"/>
          </a:xfrm>
        </p:spPr>
        <p:txBody>
          <a:bodyPr/>
          <a:lstStyle/>
          <a:p>
            <a:r>
              <a:rPr lang="es-AR" i="1" u="sng" dirty="0">
                <a:latin typeface="Century Gothic" panose="020B0502020202020204" pitchFamily="34" charset="0"/>
              </a:rPr>
              <a:t>Proyección Ortogonal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087695-5CDA-4EC8-97CC-99F73A496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47995"/>
            <a:ext cx="6911546" cy="56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43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8C0954D-B611-44B5-97EF-9A7610671193}"/>
              </a:ext>
            </a:extLst>
          </p:cNvPr>
          <p:cNvSpPr txBox="1"/>
          <p:nvPr/>
        </p:nvSpPr>
        <p:spPr>
          <a:xfrm>
            <a:off x="549498" y="302969"/>
            <a:ext cx="1109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 Gothic" panose="020B0502020202020204" pitchFamily="34" charset="0"/>
              </a:rPr>
              <a:t>GESTIÓN DOCUMENTAL BÁSICA EN INGENIERÍA CIVIL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0C6AE8E-DF38-4709-82D5-1CDC7C6C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9" y="887744"/>
            <a:ext cx="10120953" cy="12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Ejemplo de estructura simple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UNAM_FIO_CIO215_</a:t>
            </a:r>
            <a:r>
              <a:rPr lang="es-AR" sz="2800" dirty="0">
                <a:latin typeface="Century Gothic" panose="020B0502020202020204" pitchFamily="34" charset="0"/>
              </a:rPr>
              <a:t> 24507576 </a:t>
            </a:r>
            <a:r>
              <a:rPr kumimoji="0" lang="es-AR" altLang="es-A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_RA1_V01.dwg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4D88E1-6D28-4582-8AE6-8B41EC036C91}"/>
              </a:ext>
            </a:extLst>
          </p:cNvPr>
          <p:cNvSpPr/>
          <p:nvPr/>
        </p:nvSpPr>
        <p:spPr>
          <a:xfrm>
            <a:off x="7096837" y="1632768"/>
            <a:ext cx="846162" cy="41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C24B409-A5F5-4846-9F61-1D02E0690D04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6982605" y="2587037"/>
            <a:ext cx="1074626" cy="1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C1BFA9-44DD-4ADC-BEC8-43BB511E48BF}"/>
              </a:ext>
            </a:extLst>
          </p:cNvPr>
          <p:cNvSpPr/>
          <p:nvPr/>
        </p:nvSpPr>
        <p:spPr>
          <a:xfrm>
            <a:off x="3457594" y="3211556"/>
            <a:ext cx="5276812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CA0496-DBF2-6AFC-CEF6-9EDDFE2A4A4A}"/>
              </a:ext>
            </a:extLst>
          </p:cNvPr>
          <p:cNvSpPr txBox="1"/>
          <p:nvPr/>
        </p:nvSpPr>
        <p:spPr>
          <a:xfrm>
            <a:off x="4140144" y="3235709"/>
            <a:ext cx="52768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Century Gothic" panose="020B0502020202020204" pitchFamily="34" charset="0"/>
              </a:rPr>
              <a:t>V01 → Entrega inicial</a:t>
            </a:r>
            <a:br>
              <a:rPr lang="es-ES" sz="2800" dirty="0">
                <a:latin typeface="Century Gothic" panose="020B0502020202020204" pitchFamily="34" charset="0"/>
              </a:rPr>
            </a:br>
            <a:r>
              <a:rPr lang="es-ES" sz="2800" dirty="0">
                <a:latin typeface="Century Gothic" panose="020B0502020202020204" pitchFamily="34" charset="0"/>
              </a:rPr>
              <a:t>V02 → Subsanación </a:t>
            </a:r>
            <a:br>
              <a:rPr lang="es-ES" sz="2800" dirty="0">
                <a:latin typeface="Century Gothic" panose="020B0502020202020204" pitchFamily="34" charset="0"/>
              </a:rPr>
            </a:br>
            <a:r>
              <a:rPr lang="es-ES" sz="2800" dirty="0">
                <a:latin typeface="Century Gothic" panose="020B0502020202020204" pitchFamily="34" charset="0"/>
              </a:rPr>
              <a:t>V03 → Versión final</a:t>
            </a:r>
            <a:endParaRPr lang="es-AR" sz="2800" dirty="0">
              <a:latin typeface="Century Gothic" panose="020B0502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E47E278-E686-4C02-560D-14C754BAC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98" y="4499650"/>
            <a:ext cx="11501475" cy="11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UNAM_FIO_CIO215_</a:t>
            </a:r>
            <a:r>
              <a:rPr lang="es-AR" sz="4000" b="1" dirty="0">
                <a:latin typeface="Century Gothic" panose="020B0502020202020204" pitchFamily="34" charset="0"/>
              </a:rPr>
              <a:t> 24507576 </a:t>
            </a:r>
            <a:r>
              <a:rPr kumimoji="0" lang="es-AR" altLang="es-A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_RA1_V01.pdf</a:t>
            </a:r>
          </a:p>
        </p:txBody>
      </p:sp>
    </p:spTree>
    <p:extLst>
      <p:ext uri="{BB962C8B-B14F-4D97-AF65-F5344CB8AC3E}">
        <p14:creationId xmlns:p14="http://schemas.microsoft.com/office/powerpoint/2010/main" val="842658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Sistemas de Representación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9A8DDC-02A3-420F-9931-31EDB24A6564}"/>
              </a:ext>
            </a:extLst>
          </p:cNvPr>
          <p:cNvSpPr txBox="1"/>
          <p:nvPr/>
        </p:nvSpPr>
        <p:spPr>
          <a:xfrm>
            <a:off x="838200" y="2583339"/>
            <a:ext cx="334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>
                <a:latin typeface="Century Gothic" panose="020B0502020202020204" pitchFamily="34" charset="0"/>
              </a:rPr>
              <a:t>Corte Longitudinal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3C7362-C382-49F4-B84F-F01FBAEC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37" y="1690687"/>
            <a:ext cx="7848519" cy="501903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54" y="1814584"/>
            <a:ext cx="10515600" cy="644859"/>
          </a:xfrm>
        </p:spPr>
        <p:txBody>
          <a:bodyPr/>
          <a:lstStyle/>
          <a:p>
            <a:r>
              <a:rPr lang="es-AR" i="1" u="sng" dirty="0">
                <a:latin typeface="Century Gothic" panose="020B0502020202020204" pitchFamily="34" charset="0"/>
              </a:rPr>
              <a:t>Proyección Ortogonal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DE16410-3328-44FE-A187-02E3ADB5F946}"/>
              </a:ext>
            </a:extLst>
          </p:cNvPr>
          <p:cNvSpPr/>
          <p:nvPr/>
        </p:nvSpPr>
        <p:spPr>
          <a:xfrm>
            <a:off x="4794422" y="1919416"/>
            <a:ext cx="230659" cy="416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9299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9757D176-C77E-4F49-A25F-2233F02F8672}"/>
              </a:ext>
            </a:extLst>
          </p:cNvPr>
          <p:cNvGrpSpPr/>
          <p:nvPr/>
        </p:nvGrpSpPr>
        <p:grpSpPr>
          <a:xfrm>
            <a:off x="5156794" y="988541"/>
            <a:ext cx="6697454" cy="5869459"/>
            <a:chOff x="5156794" y="988541"/>
            <a:chExt cx="6697454" cy="5869459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28D01AA-B95D-43C1-A132-E06E444B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794" y="988541"/>
              <a:ext cx="6697454" cy="586945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87545FB-EDB5-4A55-B1C9-EC4E36CF5D19}"/>
                </a:ext>
              </a:extLst>
            </p:cNvPr>
            <p:cNvSpPr txBox="1"/>
            <p:nvPr/>
          </p:nvSpPr>
          <p:spPr>
            <a:xfrm>
              <a:off x="8799977" y="2282448"/>
              <a:ext cx="9041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>
                  <a:latin typeface="Century Gothic" panose="020B0502020202020204" pitchFamily="34" charset="0"/>
                </a:rPr>
                <a:t>Entrada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Sistemas de Representación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9A8DDC-02A3-420F-9931-31EDB24A6564}"/>
              </a:ext>
            </a:extLst>
          </p:cNvPr>
          <p:cNvSpPr txBox="1"/>
          <p:nvPr/>
        </p:nvSpPr>
        <p:spPr>
          <a:xfrm>
            <a:off x="838200" y="2583339"/>
            <a:ext cx="334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>
                <a:latin typeface="Century Gothic" panose="020B0502020202020204" pitchFamily="34" charset="0"/>
              </a:rPr>
              <a:t>Corte Transversal</a:t>
            </a:r>
          </a:p>
          <a:p>
            <a:pPr algn="just"/>
            <a:endParaRPr lang="es-AR" dirty="0"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54" y="1814584"/>
            <a:ext cx="10515600" cy="644859"/>
          </a:xfrm>
        </p:spPr>
        <p:txBody>
          <a:bodyPr/>
          <a:lstStyle/>
          <a:p>
            <a:r>
              <a:rPr lang="es-AR" i="1" u="sng" dirty="0">
                <a:latin typeface="Century Gothic" panose="020B0502020202020204" pitchFamily="34" charset="0"/>
              </a:rPr>
              <a:t>Proyección Ortogonal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DE16410-3328-44FE-A187-02E3ADB5F946}"/>
              </a:ext>
            </a:extLst>
          </p:cNvPr>
          <p:cNvSpPr/>
          <p:nvPr/>
        </p:nvSpPr>
        <p:spPr>
          <a:xfrm>
            <a:off x="4794422" y="1919416"/>
            <a:ext cx="230659" cy="416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D1B45BC-8765-4FD9-8E36-B1202BE71744}"/>
              </a:ext>
            </a:extLst>
          </p:cNvPr>
          <p:cNvSpPr/>
          <p:nvPr/>
        </p:nvSpPr>
        <p:spPr>
          <a:xfrm>
            <a:off x="7208108" y="4852086"/>
            <a:ext cx="4646140" cy="2005914"/>
          </a:xfrm>
          <a:custGeom>
            <a:avLst/>
            <a:gdLst>
              <a:gd name="connsiteX0" fmla="*/ 0 w 4646140"/>
              <a:gd name="connsiteY0" fmla="*/ 0 h 2005914"/>
              <a:gd name="connsiteX1" fmla="*/ 4646140 w 4646140"/>
              <a:gd name="connsiteY1" fmla="*/ 0 h 2005914"/>
              <a:gd name="connsiteX2" fmla="*/ 4646140 w 4646140"/>
              <a:gd name="connsiteY2" fmla="*/ 2005914 h 2005914"/>
              <a:gd name="connsiteX3" fmla="*/ 0 w 4646140"/>
              <a:gd name="connsiteY3" fmla="*/ 2005914 h 2005914"/>
              <a:gd name="connsiteX4" fmla="*/ 0 w 4646140"/>
              <a:gd name="connsiteY4" fmla="*/ 0 h 2005914"/>
              <a:gd name="connsiteX0" fmla="*/ 0 w 4646140"/>
              <a:gd name="connsiteY0" fmla="*/ 0 h 2005914"/>
              <a:gd name="connsiteX1" fmla="*/ 4646140 w 4646140"/>
              <a:gd name="connsiteY1" fmla="*/ 0 h 2005914"/>
              <a:gd name="connsiteX2" fmla="*/ 4646140 w 4646140"/>
              <a:gd name="connsiteY2" fmla="*/ 2005914 h 2005914"/>
              <a:gd name="connsiteX3" fmla="*/ 0 w 4646140"/>
              <a:gd name="connsiteY3" fmla="*/ 2005914 h 2005914"/>
              <a:gd name="connsiteX4" fmla="*/ 0 w 4646140"/>
              <a:gd name="connsiteY4" fmla="*/ 0 h 2005914"/>
              <a:gd name="connsiteX0" fmla="*/ 0 w 4646140"/>
              <a:gd name="connsiteY0" fmla="*/ 0 h 2005914"/>
              <a:gd name="connsiteX1" fmla="*/ 4646140 w 4646140"/>
              <a:gd name="connsiteY1" fmla="*/ 0 h 2005914"/>
              <a:gd name="connsiteX2" fmla="*/ 4646140 w 4646140"/>
              <a:gd name="connsiteY2" fmla="*/ 2005914 h 2005914"/>
              <a:gd name="connsiteX3" fmla="*/ 0 w 4646140"/>
              <a:gd name="connsiteY3" fmla="*/ 2005914 h 2005914"/>
              <a:gd name="connsiteX4" fmla="*/ 0 w 4646140"/>
              <a:gd name="connsiteY4" fmla="*/ 0 h 200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6140" h="2005914">
                <a:moveTo>
                  <a:pt x="0" y="0"/>
                </a:moveTo>
                <a:lnTo>
                  <a:pt x="4646140" y="0"/>
                </a:lnTo>
                <a:lnTo>
                  <a:pt x="4646140" y="2005914"/>
                </a:lnTo>
                <a:lnTo>
                  <a:pt x="0" y="20059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5D11572-3056-42CD-B546-6876154845C8}"/>
              </a:ext>
            </a:extLst>
          </p:cNvPr>
          <p:cNvSpPr/>
          <p:nvPr/>
        </p:nvSpPr>
        <p:spPr>
          <a:xfrm>
            <a:off x="7463481" y="3983327"/>
            <a:ext cx="1878227" cy="1091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58665F9-F397-4FBC-A299-BC38802A78AA}"/>
              </a:ext>
            </a:extLst>
          </p:cNvPr>
          <p:cNvSpPr/>
          <p:nvPr/>
        </p:nvSpPr>
        <p:spPr>
          <a:xfrm>
            <a:off x="8971005" y="4398558"/>
            <a:ext cx="1210963" cy="644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7953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9757D176-C77E-4F49-A25F-2233F02F8672}"/>
              </a:ext>
            </a:extLst>
          </p:cNvPr>
          <p:cNvGrpSpPr/>
          <p:nvPr/>
        </p:nvGrpSpPr>
        <p:grpSpPr>
          <a:xfrm>
            <a:off x="5156794" y="988541"/>
            <a:ext cx="6697454" cy="5869459"/>
            <a:chOff x="5156794" y="988541"/>
            <a:chExt cx="6697454" cy="5869459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28D01AA-B95D-43C1-A132-E06E444B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794" y="988541"/>
              <a:ext cx="6697454" cy="586945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87545FB-EDB5-4A55-B1C9-EC4E36CF5D19}"/>
                </a:ext>
              </a:extLst>
            </p:cNvPr>
            <p:cNvSpPr txBox="1"/>
            <p:nvPr/>
          </p:nvSpPr>
          <p:spPr>
            <a:xfrm>
              <a:off x="8799977" y="2282448"/>
              <a:ext cx="9041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sz="1200" dirty="0">
                  <a:latin typeface="Century Gothic" panose="020B0502020202020204" pitchFamily="34" charset="0"/>
                </a:rPr>
                <a:t>Entrada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Sistemas de Representación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9A8DDC-02A3-420F-9931-31EDB24A6564}"/>
              </a:ext>
            </a:extLst>
          </p:cNvPr>
          <p:cNvSpPr txBox="1"/>
          <p:nvPr/>
        </p:nvSpPr>
        <p:spPr>
          <a:xfrm>
            <a:off x="838200" y="2583339"/>
            <a:ext cx="334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>
                <a:latin typeface="Century Gothic" panose="020B0502020202020204" pitchFamily="34" charset="0"/>
              </a:rPr>
              <a:t>Corte Transversal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54" y="1814584"/>
            <a:ext cx="10515600" cy="644859"/>
          </a:xfrm>
        </p:spPr>
        <p:txBody>
          <a:bodyPr/>
          <a:lstStyle/>
          <a:p>
            <a:r>
              <a:rPr lang="es-AR" i="1" u="sng" dirty="0">
                <a:latin typeface="Century Gothic" panose="020B0502020202020204" pitchFamily="34" charset="0"/>
              </a:rPr>
              <a:t>Proyección Ortogonal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DE16410-3328-44FE-A187-02E3ADB5F946}"/>
              </a:ext>
            </a:extLst>
          </p:cNvPr>
          <p:cNvSpPr/>
          <p:nvPr/>
        </p:nvSpPr>
        <p:spPr>
          <a:xfrm>
            <a:off x="4794422" y="1919416"/>
            <a:ext cx="230659" cy="416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0163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66A6DE-0D3B-437D-97EC-DB4DECD70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8" y="1369113"/>
            <a:ext cx="5016843" cy="54888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Sistemas de Representación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D94653-CEF3-4CCE-84DA-2441CE118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2179705"/>
            <a:ext cx="5990301" cy="469091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i="1" u="sng" dirty="0">
                <a:latin typeface="Century Gothic" panose="020B0502020202020204" pitchFamily="34" charset="0"/>
              </a:rPr>
              <a:t>Cortes y secciones constructivas</a:t>
            </a:r>
          </a:p>
        </p:txBody>
      </p:sp>
    </p:spTree>
    <p:extLst>
      <p:ext uri="{BB962C8B-B14F-4D97-AF65-F5344CB8AC3E}">
        <p14:creationId xmlns:p14="http://schemas.microsoft.com/office/powerpoint/2010/main" val="170882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6385E5C-A745-4795-A758-35C132395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" r="3264" b="3692"/>
          <a:stretch/>
        </p:blipFill>
        <p:spPr>
          <a:xfrm>
            <a:off x="6063600" y="2524742"/>
            <a:ext cx="6128399" cy="43332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EF9D2-89EE-4A4B-B8CA-2923EC69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>
                <a:latin typeface="Century Gothic" panose="020B0502020202020204" pitchFamily="34" charset="0"/>
              </a:rPr>
              <a:t>Sistemas de Representación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8291-8080-466B-9976-41E9CEC27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54108" cy="699117"/>
          </a:xfrm>
        </p:spPr>
        <p:txBody>
          <a:bodyPr/>
          <a:lstStyle/>
          <a:p>
            <a:r>
              <a:rPr lang="es-AR" dirty="0">
                <a:latin typeface="Century Gothic" panose="020B0502020202020204" pitchFamily="34" charset="0"/>
              </a:rPr>
              <a:t>Axonometría isométrica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59A00B-2723-4207-83D9-3C825875BF4B}"/>
              </a:ext>
            </a:extLst>
          </p:cNvPr>
          <p:cNvSpPr txBox="1"/>
          <p:nvPr/>
        </p:nvSpPr>
        <p:spPr>
          <a:xfrm>
            <a:off x="225084" y="2524742"/>
            <a:ext cx="5870916" cy="203132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s-ES" dirty="0">
                <a:latin typeface="Century Gothic" panose="020B0502020202020204" pitchFamily="34" charset="0"/>
              </a:rPr>
              <a:t>La </a:t>
            </a:r>
            <a:r>
              <a:rPr lang="es-ES" b="1" i="0" dirty="0">
                <a:effectLst/>
                <a:latin typeface="Century Gothic" panose="020B0502020202020204" pitchFamily="34" charset="0"/>
              </a:rPr>
              <a:t>perspectiva isométrica</a:t>
            </a:r>
            <a:r>
              <a:rPr lang="es-ES" b="0" i="0" dirty="0">
                <a:effectLst/>
                <a:latin typeface="Century Gothic" panose="020B0502020202020204" pitchFamily="34" charset="0"/>
              </a:rPr>
              <a:t> es una </a:t>
            </a:r>
            <a:r>
              <a:rPr lang="es-ES" dirty="0">
                <a:latin typeface="Century Gothic" panose="020B0502020202020204" pitchFamily="34" charset="0"/>
              </a:rPr>
              <a:t>técnica de representación gráfica que permite proyectar objetos tridimensionales en un plano bidimensional manteniendo sus proporciones reales</a:t>
            </a:r>
            <a:r>
              <a:rPr lang="es-ES" b="0" i="0" dirty="0">
                <a:effectLst/>
                <a:latin typeface="Century Gothic" panose="020B0502020202020204" pitchFamily="34" charset="0"/>
              </a:rPr>
              <a:t>. Su nombre proviene del griego y significa </a:t>
            </a:r>
            <a:r>
              <a:rPr lang="es-ES" b="1" i="0" dirty="0">
                <a:effectLst/>
                <a:latin typeface="Century Gothic" panose="020B0502020202020204" pitchFamily="34" charset="0"/>
              </a:rPr>
              <a:t>"igual medida"</a:t>
            </a:r>
            <a:r>
              <a:rPr lang="es-ES" b="0" i="0" dirty="0">
                <a:effectLst/>
                <a:latin typeface="Century Gothic" panose="020B0502020202020204" pitchFamily="34" charset="0"/>
              </a:rPr>
              <a:t>, ya que utiliza la misma escala en sus tres ejes principales.</a:t>
            </a:r>
            <a:endParaRPr lang="es-AR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8F8491-CA44-4C12-A9D3-943212D0F7E3}"/>
              </a:ext>
            </a:extLst>
          </p:cNvPr>
          <p:cNvSpPr txBox="1"/>
          <p:nvPr/>
        </p:nvSpPr>
        <p:spPr>
          <a:xfrm>
            <a:off x="225084" y="4691371"/>
            <a:ext cx="5838516" cy="203132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s-ES" b="1" i="1" dirty="0">
                <a:latin typeface="Century Gothic" panose="020B0502020202020204" pitchFamily="34" charset="0"/>
              </a:rPr>
              <a:t>¿Para qué sirve en ingeniería civil?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Permite visualizar sistemas complejos que en planos 2D (plantas y cortes) serían difíciles de interpretar.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 Permite que personas no expertas entiendan el volumen y la escala del proyecto sin necesidad de modelos 3D costosos.</a:t>
            </a:r>
            <a:endParaRPr lang="es-A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444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8597</TotalTime>
  <Words>1208</Words>
  <Application>Microsoft Office PowerPoint</Application>
  <PresentationFormat>Panorámica</PresentationFormat>
  <Paragraphs>237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Open Sans</vt:lpstr>
      <vt:lpstr>Tema de Office</vt:lpstr>
      <vt:lpstr>Presentación de PowerPoint</vt:lpstr>
      <vt:lpstr>UNIDAD 1 </vt:lpstr>
      <vt:lpstr>Sistemas de Representación</vt:lpstr>
      <vt:lpstr>Sistemas de Representación</vt:lpstr>
      <vt:lpstr>Sistemas de Representación</vt:lpstr>
      <vt:lpstr>Sistemas de Representación</vt:lpstr>
      <vt:lpstr>Sistemas de Representación</vt:lpstr>
      <vt:lpstr>Sistemas de Representación</vt:lpstr>
      <vt:lpstr>Sistemas de Representación</vt:lpstr>
      <vt:lpstr>Normativas de Dibujo Técnico</vt:lpstr>
      <vt:lpstr>Normativas de Dibujo Técnico</vt:lpstr>
      <vt:lpstr>Normativas de Dibujo Técnico</vt:lpstr>
      <vt:lpstr>Normativas de Dibujo Técnico</vt:lpstr>
      <vt:lpstr>Normativas de Dibujo Técnico</vt:lpstr>
      <vt:lpstr>Normativas de Dibujo Técnico</vt:lpstr>
      <vt:lpstr>Normativas de Dibujo Técnico</vt:lpstr>
      <vt:lpstr>Normativas de Dibujo Técnico</vt:lpstr>
      <vt:lpstr>Normativas de Dibujo Técnico</vt:lpstr>
      <vt:lpstr>Normativas de Dibujo Técnico</vt:lpstr>
      <vt:lpstr>Normativas de Dibujo Técnico</vt:lpstr>
      <vt:lpstr>Interpretación de planos civiles</vt:lpstr>
      <vt:lpstr>Interpretación de planos civiles</vt:lpstr>
      <vt:lpstr>Interpretación de planos civiles</vt:lpstr>
      <vt:lpstr>Interpretación de planos civiles</vt:lpstr>
      <vt:lpstr>Interpretación de planos civiles</vt:lpstr>
      <vt:lpstr>Interpretación de planos civiles</vt:lpstr>
      <vt:lpstr>Interpretación de planos civiles</vt:lpstr>
      <vt:lpstr>Interpretación de planos civiles</vt:lpstr>
      <vt:lpstr>Interpretación de planos civiles</vt:lpstr>
      <vt:lpstr>Interpretación de planos civiles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EMANUEL FUENSALIDA</dc:creator>
  <cp:lastModifiedBy>Windows10</cp:lastModifiedBy>
  <cp:revision>60</cp:revision>
  <dcterms:created xsi:type="dcterms:W3CDTF">2026-02-18T21:35:26Z</dcterms:created>
  <dcterms:modified xsi:type="dcterms:W3CDTF">2026-03-26T17:33:31Z</dcterms:modified>
</cp:coreProperties>
</file>