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M Sans" panose="020B0604020202020204" charset="0"/>
      <p:regular r:id="rId19"/>
      <p:bold r:id="rId20"/>
      <p:italic r:id="rId21"/>
      <p:boldItalic r:id="rId22"/>
    </p:embeddedFont>
    <p:embeddedFont>
      <p:font typeface="Merriweather" panose="000005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A918C9-9621-4E70-A360-B7F3DACA2ED9}">
  <a:tblStyle styleId="{E2A918C9-9621-4E70-A360-B7F3DACA2ED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8b31f7698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8b31f7698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571500" y="2228850"/>
            <a:ext cx="1104900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2D9596"/>
                </a:solidFill>
                <a:latin typeface="DM Sans"/>
                <a:ea typeface="DM Sans"/>
                <a:cs typeface="DM Sans"/>
                <a:sym typeface="DM Sans"/>
              </a:rPr>
              <a:t>TALLER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95275" y="2731740"/>
            <a:ext cx="116014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IA y Gestión de la Información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571500" y="3684240"/>
            <a:ext cx="11049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9596"/>
                </a:solidFill>
                <a:latin typeface="DM Sans"/>
                <a:ea typeface="DM Sans"/>
                <a:cs typeface="DM Sans"/>
                <a:sym typeface="DM Sans"/>
              </a:rPr>
              <a:t>ISFD N° 4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5143500" y="4800451"/>
            <a:ext cx="1905000" cy="38100"/>
          </a:xfrm>
          <a:prstGeom prst="rect">
            <a:avLst/>
          </a:prstGeom>
          <a:solidFill>
            <a:srgbClr val="002B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190500" y="3736855"/>
            <a:ext cx="11601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IA y </a:t>
            </a:r>
            <a:r>
              <a:rPr lang="en-US" sz="5400" b="1" i="0" u="none" strike="noStrike" cap="none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Gestión</a:t>
            </a:r>
            <a:r>
              <a:rPr lang="en-US" sz="5400" b="1" i="0" u="none" strike="noStrike" cap="none" dirty="0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 de la </a:t>
            </a:r>
            <a:r>
              <a:rPr lang="en-US" sz="5400" b="1" i="0" u="none" strike="noStrike" cap="none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Información</a:t>
            </a:r>
            <a:endParaRPr dirty="0"/>
          </a:p>
        </p:txBody>
      </p:sp>
      <p:sp>
        <p:nvSpPr>
          <p:cNvPr id="92" name="Google Shape;92;p13"/>
          <p:cNvSpPr/>
          <p:nvPr/>
        </p:nvSpPr>
        <p:spPr>
          <a:xfrm>
            <a:off x="5381625" y="3072705"/>
            <a:ext cx="1428900" cy="47700"/>
          </a:xfrm>
          <a:prstGeom prst="rect">
            <a:avLst/>
          </a:prstGeom>
          <a:solidFill>
            <a:srgbClr val="2D95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571500" y="3806130"/>
            <a:ext cx="110490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295275" y="769341"/>
            <a:ext cx="11049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/>
              <a:t>TALLER DE TESIS</a:t>
            </a:r>
            <a:endParaRPr sz="3200" b="1" dirty="0"/>
          </a:p>
        </p:txBody>
      </p:sp>
      <p:pic>
        <p:nvPicPr>
          <p:cNvPr id="12" name="Marcador de contenido 6">
            <a:extLst>
              <a:ext uri="{FF2B5EF4-FFF2-40B4-BE49-F238E27FC236}">
                <a16:creationId xmlns:a16="http://schemas.microsoft.com/office/drawing/2014/main" id="{B30DDC49-91E3-445A-846E-9911055F4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714" y="153775"/>
            <a:ext cx="1712363" cy="61556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9FC9BB-E4E0-4A7F-B73B-A04EB22A1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0194" y="42919"/>
            <a:ext cx="1718292" cy="5878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/>
          <p:nvPr/>
        </p:nvSpPr>
        <p:spPr>
          <a:xfrm>
            <a:off x="571500" y="3836640"/>
            <a:ext cx="11049000" cy="38100"/>
          </a:xfrm>
          <a:prstGeom prst="rect">
            <a:avLst/>
          </a:prstGeom>
          <a:solidFill>
            <a:srgbClr val="002B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510733" y="3169890"/>
            <a:ext cx="2552193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1. Delimitar</a:t>
            </a:r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571500" y="3979515"/>
            <a:ext cx="243066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Usar IA para identificar subtemas y keywords.</a:t>
            </a:r>
            <a:endParaRPr/>
          </a:p>
        </p:txBody>
      </p:sp>
      <p:sp>
        <p:nvSpPr>
          <p:cNvPr id="195" name="Google Shape;195;p22"/>
          <p:cNvSpPr txBox="1"/>
          <p:nvPr/>
        </p:nvSpPr>
        <p:spPr>
          <a:xfrm>
            <a:off x="3383413" y="3169890"/>
            <a:ext cx="2552193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2. Buscar</a:t>
            </a:r>
            <a:endParaRPr/>
          </a:p>
        </p:txBody>
      </p:sp>
      <p:sp>
        <p:nvSpPr>
          <p:cNvPr id="196" name="Google Shape;196;p22"/>
          <p:cNvSpPr txBox="1"/>
          <p:nvPr/>
        </p:nvSpPr>
        <p:spPr>
          <a:xfrm>
            <a:off x="3444180" y="3979515"/>
            <a:ext cx="2430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Trasladar keywords a </a:t>
            </a: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Semantic Scholar.</a:t>
            </a:r>
            <a:endParaRPr/>
          </a:p>
        </p:txBody>
      </p:sp>
      <p:sp>
        <p:nvSpPr>
          <p:cNvPr id="197" name="Google Shape;197;p22"/>
          <p:cNvSpPr txBox="1"/>
          <p:nvPr/>
        </p:nvSpPr>
        <p:spPr>
          <a:xfrm>
            <a:off x="6256094" y="3169890"/>
            <a:ext cx="2552193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3. Contrastar</a:t>
            </a:r>
            <a:endParaRPr/>
          </a:p>
        </p:txBody>
      </p:sp>
      <p:sp>
        <p:nvSpPr>
          <p:cNvPr id="198" name="Google Shape;198;p22"/>
          <p:cNvSpPr txBox="1"/>
          <p:nvPr/>
        </p:nvSpPr>
        <p:spPr>
          <a:xfrm>
            <a:off x="6316860" y="3979515"/>
            <a:ext cx="2430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Seleccionar artículos de los últimos 5 años.</a:t>
            </a:r>
            <a:endParaRPr/>
          </a:p>
        </p:txBody>
      </p:sp>
      <p:sp>
        <p:nvSpPr>
          <p:cNvPr id="199" name="Google Shape;199;p22"/>
          <p:cNvSpPr txBox="1"/>
          <p:nvPr/>
        </p:nvSpPr>
        <p:spPr>
          <a:xfrm>
            <a:off x="9128774" y="3169890"/>
            <a:ext cx="2552193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4. Validar</a:t>
            </a:r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9189541" y="3979515"/>
            <a:ext cx="2430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Validar la propuesta de IA con la teroría real.</a:t>
            </a:r>
            <a:endParaRPr/>
          </a:p>
        </p:txBody>
      </p:sp>
      <p:sp>
        <p:nvSpPr>
          <p:cNvPr id="201" name="Google Shape;201;p22"/>
          <p:cNvSpPr txBox="1"/>
          <p:nvPr/>
        </p:nvSpPr>
        <p:spPr>
          <a:xfrm>
            <a:off x="555344" y="1313805"/>
            <a:ext cx="1140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Flujo</a:t>
            </a:r>
            <a:r>
              <a:rPr lang="en-US" sz="3300" b="1" dirty="0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 de </a:t>
            </a:r>
            <a:r>
              <a:rPr lang="en-US" sz="3300" b="1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Trabajo</a:t>
            </a:r>
            <a:r>
              <a:rPr lang="en-US" sz="3300" b="1" dirty="0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300" b="1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Integrado</a:t>
            </a:r>
            <a:endParaRPr dirty="0"/>
          </a:p>
        </p:txBody>
      </p:sp>
      <p:sp>
        <p:nvSpPr>
          <p:cNvPr id="202" name="Google Shape;202;p22"/>
          <p:cNvSpPr/>
          <p:nvPr/>
        </p:nvSpPr>
        <p:spPr>
          <a:xfrm>
            <a:off x="571500" y="571500"/>
            <a:ext cx="76200" cy="523875"/>
          </a:xfrm>
          <a:prstGeom prst="rect">
            <a:avLst/>
          </a:prstGeom>
          <a:solidFill>
            <a:srgbClr val="2D95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1691580" y="3754663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2D9596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4564260" y="3754663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2D9596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"/>
          <p:cNvSpPr/>
          <p:nvPr/>
        </p:nvSpPr>
        <p:spPr>
          <a:xfrm>
            <a:off x="7436941" y="3754663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2D9596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10309621" y="3754663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2D9596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Marcador de contenido 6">
            <a:extLst>
              <a:ext uri="{FF2B5EF4-FFF2-40B4-BE49-F238E27FC236}">
                <a16:creationId xmlns:a16="http://schemas.microsoft.com/office/drawing/2014/main" id="{5ED0EBDB-5E24-4604-B8FD-6E883983F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9" y="77130"/>
            <a:ext cx="1712363" cy="6155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D227838-105C-4D83-8076-FEF6CFD2D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6501" y="277585"/>
            <a:ext cx="1718292" cy="5878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575" y="36195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76437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2071687"/>
            <a:ext cx="36195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5276850" y="2752725"/>
            <a:ext cx="66609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El Docente en el Centro</a:t>
            </a:r>
            <a:endParaRPr/>
          </a:p>
        </p:txBody>
      </p:sp>
      <p:sp>
        <p:nvSpPr>
          <p:cNvPr id="215" name="Google Shape;215;p23"/>
          <p:cNvSpPr txBox="1"/>
          <p:nvPr/>
        </p:nvSpPr>
        <p:spPr>
          <a:xfrm>
            <a:off x="5276850" y="3181350"/>
            <a:ext cx="63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La IA no reemplaza la labor del profesor</a:t>
            </a:r>
            <a:r>
              <a:rPr lang="en-US" sz="165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o el diseño didáctico,</a:t>
            </a: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sino que </a:t>
            </a:r>
            <a:r>
              <a:rPr lang="en-US" sz="165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lo potencia</a:t>
            </a: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/>
          </a:p>
        </p:txBody>
      </p:sp>
      <p:sp>
        <p:nvSpPr>
          <p:cNvPr id="216" name="Google Shape;216;p23"/>
          <p:cNvSpPr txBox="1"/>
          <p:nvPr/>
        </p:nvSpPr>
        <p:spPr>
          <a:xfrm>
            <a:off x="5581650" y="3976627"/>
            <a:ext cx="762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217" name="Google Shape;217;p23"/>
          <p:cNvSpPr txBox="1"/>
          <p:nvPr/>
        </p:nvSpPr>
        <p:spPr>
          <a:xfrm>
            <a:off x="5657850" y="3977580"/>
            <a:ext cx="596265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Eficiencia:</a:t>
            </a: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En el diseño de materiales.</a:t>
            </a:r>
            <a:endParaRPr/>
          </a:p>
        </p:txBody>
      </p:sp>
      <p:sp>
        <p:nvSpPr>
          <p:cNvPr id="218" name="Google Shape;218;p23"/>
          <p:cNvSpPr txBox="1"/>
          <p:nvPr/>
        </p:nvSpPr>
        <p:spPr>
          <a:xfrm>
            <a:off x="5581650" y="4269968"/>
            <a:ext cx="762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219" name="Google Shape;219;p23"/>
          <p:cNvSpPr txBox="1"/>
          <p:nvPr/>
        </p:nvSpPr>
        <p:spPr>
          <a:xfrm>
            <a:off x="5657850" y="4270920"/>
            <a:ext cx="596265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Rigor:</a:t>
            </a: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Apoyado en fuentes científicas.</a:t>
            </a:r>
            <a:endParaRPr/>
          </a:p>
        </p:txBody>
      </p:sp>
      <p:sp>
        <p:nvSpPr>
          <p:cNvPr id="220" name="Google Shape;220;p23"/>
          <p:cNvSpPr txBox="1"/>
          <p:nvPr/>
        </p:nvSpPr>
        <p:spPr>
          <a:xfrm>
            <a:off x="5581650" y="4563308"/>
            <a:ext cx="762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221" name="Google Shape;221;p23"/>
          <p:cNvSpPr txBox="1"/>
          <p:nvPr/>
        </p:nvSpPr>
        <p:spPr>
          <a:xfrm>
            <a:off x="5657850" y="4564260"/>
            <a:ext cx="596265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Personalización:</a:t>
            </a: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Adaptando contenidos al aula.</a:t>
            </a:r>
            <a:endParaRPr/>
          </a:p>
        </p:txBody>
      </p:sp>
      <p:sp>
        <p:nvSpPr>
          <p:cNvPr id="222" name="Google Shape;222;p23"/>
          <p:cNvSpPr txBox="1"/>
          <p:nvPr/>
        </p:nvSpPr>
        <p:spPr>
          <a:xfrm>
            <a:off x="628650" y="1019114"/>
            <a:ext cx="114014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El </a:t>
            </a:r>
            <a:r>
              <a:rPr lang="en-US" sz="3300" b="1" i="0" u="none" strike="noStrike" cap="none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Futuro</a:t>
            </a:r>
            <a:r>
              <a:rPr lang="en-US" sz="3300" b="1" i="0" u="none" strike="noStrike" cap="none" dirty="0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 de la </a:t>
            </a:r>
            <a:r>
              <a:rPr lang="en-US" sz="3300" b="1" i="0" u="none" strike="noStrike" cap="none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Formación</a:t>
            </a:r>
            <a:r>
              <a:rPr lang="en-US" sz="3300" b="1" i="0" u="none" strike="noStrike" cap="none" dirty="0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/</a:t>
            </a:r>
            <a:r>
              <a:rPr lang="en-US" sz="3300" b="1" i="0" u="none" strike="noStrike" cap="none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Profesión</a:t>
            </a:r>
            <a:endParaRPr dirty="0"/>
          </a:p>
        </p:txBody>
      </p:sp>
      <p:sp>
        <p:nvSpPr>
          <p:cNvPr id="223" name="Google Shape;223;p23"/>
          <p:cNvSpPr/>
          <p:nvPr/>
        </p:nvSpPr>
        <p:spPr>
          <a:xfrm>
            <a:off x="571500" y="571500"/>
            <a:ext cx="76200" cy="523875"/>
          </a:xfrm>
          <a:prstGeom prst="rect">
            <a:avLst/>
          </a:prstGeom>
          <a:solidFill>
            <a:srgbClr val="2D95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5504750" y="5346400"/>
            <a:ext cx="5228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i="1">
                <a:solidFill>
                  <a:srgbClr val="334155"/>
                </a:solidFill>
                <a:highlight>
                  <a:srgbClr val="FAF9F6"/>
                </a:highlight>
                <a:latin typeface="DM Sans"/>
                <a:ea typeface="DM Sans"/>
                <a:cs typeface="DM Sans"/>
                <a:sym typeface="DM Sans"/>
              </a:rPr>
              <a:t>"La validación final nunca es algorítmica, siempre es pedagógica."</a:t>
            </a:r>
            <a:endParaRPr/>
          </a:p>
        </p:txBody>
      </p:sp>
      <p:pic>
        <p:nvPicPr>
          <p:cNvPr id="16" name="Marcador de contenido 6">
            <a:extLst>
              <a:ext uri="{FF2B5EF4-FFF2-40B4-BE49-F238E27FC236}">
                <a16:creationId xmlns:a16="http://schemas.microsoft.com/office/drawing/2014/main" id="{9795B519-4C55-4E1C-A320-635E7B111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" y="158942"/>
            <a:ext cx="1712363" cy="61556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C3AC450-0426-4E53-8F6F-ED150E420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458" y="337970"/>
            <a:ext cx="1718292" cy="5878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 txBox="1"/>
          <p:nvPr/>
        </p:nvSpPr>
        <p:spPr>
          <a:xfrm>
            <a:off x="4065746" y="2239227"/>
            <a:ext cx="40605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2D9596"/>
                </a:solidFill>
                <a:latin typeface="Merriweather"/>
                <a:ea typeface="Merriweather"/>
                <a:cs typeface="Merriweather"/>
                <a:sym typeface="Merriweather"/>
              </a:rPr>
              <a:t> Muchas gracias!!</a:t>
            </a:r>
            <a:endParaRPr/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3EEF96B5-2403-4BE6-8930-85F5BD20F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03" y="371189"/>
            <a:ext cx="1712363" cy="6155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58BA714-F71E-4FD4-9CA7-2349FBBEC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7590" y="252228"/>
            <a:ext cx="1718292" cy="5878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5B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95275" y="2553592"/>
            <a:ext cx="1160145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AF9F6"/>
                </a:solidFill>
                <a:latin typeface="Merriweather"/>
                <a:ea typeface="Merriweather"/>
                <a:cs typeface="Merriweather"/>
                <a:sym typeface="Merriweather"/>
              </a:rPr>
              <a:t>Bloque 1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571500" y="3572767"/>
            <a:ext cx="110490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D9596"/>
                </a:solidFill>
                <a:latin typeface="DM Sans"/>
                <a:ea typeface="DM Sans"/>
                <a:cs typeface="DM Sans"/>
                <a:sym typeface="DM Sans"/>
              </a:rPr>
              <a:t>El Ecosistema de la IA Generativa</a:t>
            </a:r>
            <a:endParaRPr/>
          </a:p>
        </p:txBody>
      </p:sp>
      <p:pic>
        <p:nvPicPr>
          <p:cNvPr id="5" name="Marcador de contenido 6">
            <a:extLst>
              <a:ext uri="{FF2B5EF4-FFF2-40B4-BE49-F238E27FC236}">
                <a16:creationId xmlns:a16="http://schemas.microsoft.com/office/drawing/2014/main" id="{92D7457F-44D8-408E-9E2A-7DD5C3885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9" y="77130"/>
            <a:ext cx="1712363" cy="6155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1F54403-B1B9-4F21-8A67-5F79E7663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1207" y="0"/>
            <a:ext cx="1718292" cy="5878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571500" y="2185975"/>
            <a:ext cx="4880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No son buscadores de verdad, sino </a:t>
            </a:r>
            <a:r>
              <a:rPr lang="en-US" sz="16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predictores de lenguaje</a:t>
            </a: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avanzados.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498925" y="330833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Calculan </a:t>
            </a:r>
            <a:r>
              <a:rPr lang="en-US" sz="16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probabilidades matemáticas</a:t>
            </a: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de la siguiente palabra.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498925" y="4430698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No "entienden" hechos, simulan coherencia narrativa.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828450" y="5979975"/>
            <a:ext cx="10535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1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Al entender que predicen, pasamos de espectadores o consumidores a curadores críti</a:t>
            </a:r>
            <a:r>
              <a:rPr lang="en-US" sz="1950" i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tos.</a:t>
            </a:r>
            <a:endParaRPr sz="1700" i="1"/>
          </a:p>
        </p:txBody>
      </p:sp>
      <p:sp>
        <p:nvSpPr>
          <p:cNvPr id="111" name="Google Shape;111;p15"/>
          <p:cNvSpPr txBox="1"/>
          <p:nvPr/>
        </p:nvSpPr>
        <p:spPr>
          <a:xfrm>
            <a:off x="790575" y="868353"/>
            <a:ext cx="114014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¿</a:t>
            </a:r>
            <a:r>
              <a:rPr lang="en-US" sz="3300" b="1" i="0" u="none" strike="noStrike" cap="none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Qué</a:t>
            </a:r>
            <a:r>
              <a:rPr lang="en-US" sz="3300" b="1" i="0" u="none" strike="noStrike" cap="none" dirty="0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 es </a:t>
            </a:r>
            <a:r>
              <a:rPr lang="en-US" sz="3300" b="1" i="0" u="none" strike="noStrike" cap="none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realmente</a:t>
            </a:r>
            <a:r>
              <a:rPr lang="en-US" sz="3300" b="1" i="0" u="none" strike="noStrike" cap="none" dirty="0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 un LLM?</a:t>
            </a:r>
            <a:endParaRPr dirty="0"/>
          </a:p>
        </p:txBody>
      </p:sp>
      <p:sp>
        <p:nvSpPr>
          <p:cNvPr id="112" name="Google Shape;112;p15"/>
          <p:cNvSpPr/>
          <p:nvPr/>
        </p:nvSpPr>
        <p:spPr>
          <a:xfrm>
            <a:off x="571500" y="571500"/>
            <a:ext cx="76200" cy="523875"/>
          </a:xfrm>
          <a:prstGeom prst="rect">
            <a:avLst/>
          </a:prstGeom>
          <a:solidFill>
            <a:srgbClr val="2D95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0550" y="1738513"/>
            <a:ext cx="6426975" cy="35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Marcador de contenido 6">
            <a:extLst>
              <a:ext uri="{FF2B5EF4-FFF2-40B4-BE49-F238E27FC236}">
                <a16:creationId xmlns:a16="http://schemas.microsoft.com/office/drawing/2014/main" id="{70256988-04EC-45DC-8346-2E133E934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9" y="77130"/>
            <a:ext cx="1712363" cy="61556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14BA6B-6B7B-4D89-8771-4443619C4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5837" y="74606"/>
            <a:ext cx="1718292" cy="5878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571500" y="2795587"/>
            <a:ext cx="11049000" cy="2362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0" name="Google Shape;120;p16"/>
          <p:cNvGraphicFramePr/>
          <p:nvPr/>
        </p:nvGraphicFramePr>
        <p:xfrm>
          <a:off x="571500" y="2795587"/>
          <a:ext cx="11039475" cy="2362200"/>
        </p:xfrm>
        <a:graphic>
          <a:graphicData uri="http://schemas.openxmlformats.org/drawingml/2006/table">
            <a:tbl>
              <a:tblPr firstRow="1" bandRow="1">
                <a:noFill/>
                <a:tableStyleId>{E2A918C9-9621-4E70-A360-B7F3DACA2ED9}</a:tableStyleId>
              </a:tblPr>
              <a:tblGrid>
                <a:gridCol w="152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Modelo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B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Fortaleza Principal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B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Aplicaciones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ChatGPT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Razonamiento lógico y versatilidad.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Diseño de secuencias didácticas y problemas complejos.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Gemini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Conexión con Googl</a:t>
                      </a:r>
                      <a:r>
                        <a:rPr lang="en-US" sz="1200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 (info en vivo).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Investigación </a:t>
                      </a:r>
                      <a:r>
                        <a:rPr lang="en-US" sz="1200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en temas actuales </a:t>
                      </a:r>
                      <a:r>
                        <a:rPr lang="en-US" sz="1200" b="0" i="0" u="none" strike="noStrike" cap="none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y </a:t>
                      </a:r>
                      <a:r>
                        <a:rPr lang="en-US" sz="1200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news</a:t>
                      </a:r>
                      <a:r>
                        <a:rPr lang="en-US" sz="1200" b="0" i="0" u="none" strike="noStrike" cap="none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Claude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Tono humano </a:t>
                      </a:r>
                      <a:r>
                        <a:rPr lang="en-US" sz="1200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/ C</a:t>
                      </a:r>
                      <a:r>
                        <a:rPr lang="en-US" sz="1200" b="0" i="0" u="none" strike="noStrike" cap="none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ontexto /</a:t>
                      </a:r>
                      <a:r>
                        <a:rPr lang="en-US" sz="1200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R</a:t>
                      </a:r>
                      <a:r>
                        <a:rPr lang="en-US" sz="1200" b="0" i="0" u="none" strike="noStrike" cap="none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edacci</a:t>
                      </a:r>
                      <a:r>
                        <a:rPr lang="en-US" sz="1200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ón</a:t>
                      </a:r>
                      <a:r>
                        <a:rPr lang="en-US" sz="1200" b="0" i="0" u="none" strike="noStrike" cap="none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2B5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Adaptación de textos y comunicados.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1" name="Google Shape;121;p16"/>
          <p:cNvSpPr txBox="1"/>
          <p:nvPr/>
        </p:nvSpPr>
        <p:spPr>
          <a:xfrm>
            <a:off x="647700" y="1123949"/>
            <a:ext cx="114014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Comparativa</a:t>
            </a:r>
            <a:r>
              <a:rPr lang="en-US" sz="3300" b="1" i="0" u="none" strike="noStrike" cap="none" dirty="0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 del </a:t>
            </a:r>
            <a:r>
              <a:rPr lang="en-US" sz="3300" b="1" i="0" u="none" strike="noStrike" cap="none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Ecosistema</a:t>
            </a:r>
            <a:endParaRPr dirty="0"/>
          </a:p>
        </p:txBody>
      </p:sp>
      <p:sp>
        <p:nvSpPr>
          <p:cNvPr id="122" name="Google Shape;122;p16"/>
          <p:cNvSpPr/>
          <p:nvPr/>
        </p:nvSpPr>
        <p:spPr>
          <a:xfrm>
            <a:off x="571500" y="571500"/>
            <a:ext cx="76200" cy="523875"/>
          </a:xfrm>
          <a:prstGeom prst="rect">
            <a:avLst/>
          </a:prstGeom>
          <a:solidFill>
            <a:srgbClr val="2D95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9CDC8BC9-CEAB-4441-8BB6-F4DFA06F9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9" y="77130"/>
            <a:ext cx="1712363" cy="6155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1EE51C4-31F5-4DE2-AE10-3E2EE2204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5138" y="104867"/>
            <a:ext cx="1718292" cy="5878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9596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295275" y="2553592"/>
            <a:ext cx="1160145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AF9F6"/>
                </a:solidFill>
                <a:latin typeface="Merriweather"/>
                <a:ea typeface="Merriweather"/>
                <a:cs typeface="Merriweather"/>
                <a:sym typeface="Merriweather"/>
              </a:rPr>
              <a:t>Bloque 2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571500" y="3572767"/>
            <a:ext cx="1104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B5B"/>
                </a:solidFill>
                <a:latin typeface="DM Sans"/>
                <a:ea typeface="DM Sans"/>
                <a:cs typeface="DM Sans"/>
                <a:sym typeface="DM Sans"/>
              </a:rPr>
              <a:t>Diseño de Prompts</a:t>
            </a:r>
            <a:endParaRPr/>
          </a:p>
        </p:txBody>
      </p:sp>
      <p:pic>
        <p:nvPicPr>
          <p:cNvPr id="5" name="Marcador de contenido 6">
            <a:extLst>
              <a:ext uri="{FF2B5EF4-FFF2-40B4-BE49-F238E27FC236}">
                <a16:creationId xmlns:a16="http://schemas.microsoft.com/office/drawing/2014/main" id="{4A77FFA1-CAFF-41EF-8259-DF4F99206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9" y="77130"/>
            <a:ext cx="1712363" cy="6155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4D5548-678A-40CF-9867-2685CFB18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9224" y="104867"/>
            <a:ext cx="1718292" cy="5878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93602"/>
            <a:ext cx="2547937" cy="297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5187" y="2393602"/>
            <a:ext cx="2547937" cy="297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8875" y="2393602"/>
            <a:ext cx="2547937" cy="297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72562" y="2393602"/>
            <a:ext cx="2547937" cy="297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817840" y="3479452"/>
            <a:ext cx="205525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[R]ol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756675" y="3984275"/>
            <a:ext cx="2165400" cy="1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Fija la perspecitva y experiencia (Ej: “Experto en didáctica”).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3651527" y="3479452"/>
            <a:ext cx="205525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[C]ontexto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3602700" y="3984275"/>
            <a:ext cx="21654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Delimita el escenario y la audiencia (Ej: “3er grado, zona rural”).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6485215" y="3479452"/>
            <a:ext cx="205525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[T]area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6534150" y="3984277"/>
            <a:ext cx="19575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Define la acción exacta a realizar (Ej: “Diseña un juego”).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9318902" y="3479452"/>
            <a:ext cx="205525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[F]ormato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9270075" y="3984275"/>
            <a:ext cx="2165400" cy="1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Establece l</a:t>
            </a: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a estructura visual d</a:t>
            </a:r>
            <a:r>
              <a:rPr lang="en-US" sz="165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e la salida (Ej: “Tabla resumen”)</a:t>
            </a: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/>
          </a:p>
        </p:txBody>
      </p:sp>
      <p:pic>
        <p:nvPicPr>
          <p:cNvPr id="147" name="Google Shape;147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45443" y="2746027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21981" y="2746027"/>
            <a:ext cx="5143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84243" y="2746027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17931" y="2746027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784465" y="1207891"/>
            <a:ext cx="1140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Fórmula</a:t>
            </a:r>
            <a:r>
              <a:rPr lang="en-US" sz="3300" b="1" i="0" u="none" strike="noStrike" cap="none" dirty="0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 R-C-T-F</a:t>
            </a:r>
            <a:endParaRPr dirty="0"/>
          </a:p>
        </p:txBody>
      </p:sp>
      <p:sp>
        <p:nvSpPr>
          <p:cNvPr id="152" name="Google Shape;152;p18"/>
          <p:cNvSpPr/>
          <p:nvPr/>
        </p:nvSpPr>
        <p:spPr>
          <a:xfrm>
            <a:off x="571500" y="571500"/>
            <a:ext cx="76200" cy="523875"/>
          </a:xfrm>
          <a:prstGeom prst="rect">
            <a:avLst/>
          </a:prstGeom>
          <a:solidFill>
            <a:srgbClr val="2D95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Marcador de contenido 6">
            <a:extLst>
              <a:ext uri="{FF2B5EF4-FFF2-40B4-BE49-F238E27FC236}">
                <a16:creationId xmlns:a16="http://schemas.microsoft.com/office/drawing/2014/main" id="{3CACBDB7-5FBD-48DB-809F-2D6E223CDD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4089" y="227241"/>
            <a:ext cx="1712363" cy="61556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CEC3998-D992-400A-9619-9848F1982F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15985" y="143606"/>
            <a:ext cx="1718292" cy="5878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393600"/>
            <a:ext cx="5167625" cy="26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2863" y="2393600"/>
            <a:ext cx="5167625" cy="26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1182642" y="2743776"/>
            <a:ext cx="4168500" cy="45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SzPts val="1100"/>
              <a:buNone/>
            </a:pPr>
            <a:r>
              <a:rPr lang="en-US" sz="1800" b="1" dirty="0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800" b="1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Investigación</a:t>
            </a:r>
            <a:endParaRPr sz="1800" b="1" dirty="0">
              <a:solidFill>
                <a:srgbClr val="002B5B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959452" y="3560324"/>
            <a:ext cx="4391700" cy="87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Prompt: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"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Actúa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como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investigador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 Propone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temas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relacionados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higiene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y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seguridad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el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ámbito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de la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proyección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de yerba mate."</a:t>
            </a:r>
            <a:endParaRPr dirty="0"/>
          </a:p>
        </p:txBody>
      </p:sp>
      <p:sp>
        <p:nvSpPr>
          <p:cNvPr id="161" name="Google Shape;161;p19"/>
          <p:cNvSpPr txBox="1"/>
          <p:nvPr/>
        </p:nvSpPr>
        <p:spPr>
          <a:xfrm>
            <a:off x="7139126" y="2743776"/>
            <a:ext cx="3416100" cy="45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SzPts val="1100"/>
              <a:buNone/>
            </a:pPr>
            <a:r>
              <a:rPr lang="en-US" sz="1800" b="1" dirty="0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800" b="1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Extensión</a:t>
            </a:r>
            <a:endParaRPr sz="1800" b="1" dirty="0">
              <a:solidFill>
                <a:srgbClr val="002B5B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6977025" y="3560325"/>
            <a:ext cx="4168500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Prompt: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"Eres tutor de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extensión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la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unviersidad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Adapta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la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propuesta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que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sobre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el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trabajo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articulado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entre la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Faculad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de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Ingeniería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y la Escuela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técnica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n°3 de </a:t>
            </a:r>
            <a:r>
              <a:rPr lang="en-US" sz="1350" dirty="0" err="1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Oberá</a:t>
            </a:r>
            <a:r>
              <a:rPr lang="en-US" sz="1350" dirty="0">
                <a:solidFill>
                  <a:srgbClr val="334155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."</a:t>
            </a:r>
            <a:endParaRPr dirty="0"/>
          </a:p>
        </p:txBody>
      </p:sp>
      <p:sp>
        <p:nvSpPr>
          <p:cNvPr id="163" name="Google Shape;163;p19"/>
          <p:cNvSpPr txBox="1"/>
          <p:nvPr/>
        </p:nvSpPr>
        <p:spPr>
          <a:xfrm>
            <a:off x="959452" y="982600"/>
            <a:ext cx="1140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Aplicaciones</a:t>
            </a:r>
            <a:r>
              <a:rPr lang="en-US" sz="3300" b="1" dirty="0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300" b="1" dirty="0" err="1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Prácticas</a:t>
            </a:r>
            <a:endParaRPr dirty="0"/>
          </a:p>
        </p:txBody>
      </p:sp>
      <p:sp>
        <p:nvSpPr>
          <p:cNvPr id="164" name="Google Shape;164;p19"/>
          <p:cNvSpPr/>
          <p:nvPr/>
        </p:nvSpPr>
        <p:spPr>
          <a:xfrm>
            <a:off x="571500" y="571500"/>
            <a:ext cx="76200" cy="523800"/>
          </a:xfrm>
          <a:prstGeom prst="rect">
            <a:avLst/>
          </a:prstGeom>
          <a:solidFill>
            <a:srgbClr val="2D95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Marcador de contenido 6">
            <a:extLst>
              <a:ext uri="{FF2B5EF4-FFF2-40B4-BE49-F238E27FC236}">
                <a16:creationId xmlns:a16="http://schemas.microsoft.com/office/drawing/2014/main" id="{3A37F068-477D-4CD6-8194-991D1C199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89" y="111738"/>
            <a:ext cx="1712363" cy="61556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6128AE-2161-4BDD-ACDC-EBEF38FF2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2196" y="139475"/>
            <a:ext cx="1718292" cy="5878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295275" y="2458342"/>
            <a:ext cx="11601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Bloque 3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762000" y="3572767"/>
            <a:ext cx="1066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B5B"/>
                </a:solidFill>
                <a:latin typeface="DM Sans"/>
                <a:ea typeface="DM Sans"/>
                <a:cs typeface="DM Sans"/>
                <a:sym typeface="DM Sans"/>
              </a:rPr>
              <a:t>Rigor Académico con Semantic Scholar</a:t>
            </a:r>
            <a:endParaRPr sz="2400">
              <a:solidFill>
                <a:srgbClr val="002B5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" name="Marcador de contenido 6">
            <a:extLst>
              <a:ext uri="{FF2B5EF4-FFF2-40B4-BE49-F238E27FC236}">
                <a16:creationId xmlns:a16="http://schemas.microsoft.com/office/drawing/2014/main" id="{244EF639-56E9-4390-A5DB-23B7C9ADE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9" y="77130"/>
            <a:ext cx="1712363" cy="6155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432F51-621A-4DF2-861D-B0E11EF90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6772" y="104867"/>
            <a:ext cx="1718292" cy="5878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/>
          <p:nvPr/>
        </p:nvSpPr>
        <p:spPr>
          <a:xfrm>
            <a:off x="571500" y="1715541"/>
            <a:ext cx="52006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Evitando Alucinaciones</a:t>
            </a:r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571500" y="2829966"/>
            <a:ext cx="495300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A diferencia de los LLM, </a:t>
            </a:r>
            <a:r>
              <a:rPr lang="en-US" sz="16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Semantic Scholar</a:t>
            </a: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conecta con artículos reales indexados.</a:t>
            </a:r>
            <a:endParaRPr/>
          </a:p>
        </p:txBody>
      </p:sp>
      <p:sp>
        <p:nvSpPr>
          <p:cNvPr id="179" name="Google Shape;179;p21"/>
          <p:cNvSpPr txBox="1"/>
          <p:nvPr/>
        </p:nvSpPr>
        <p:spPr>
          <a:xfrm>
            <a:off x="876300" y="3815744"/>
            <a:ext cx="762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952500" y="3816697"/>
            <a:ext cx="457200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Filtros por año y relevancia académica.</a:t>
            </a:r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876300" y="4109085"/>
            <a:ext cx="762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82" name="Google Shape;182;p21"/>
          <p:cNvSpPr txBox="1"/>
          <p:nvPr/>
        </p:nvSpPr>
        <p:spPr>
          <a:xfrm>
            <a:off x="952500" y="4110037"/>
            <a:ext cx="457200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Identificación de artículos con PDF disponible.</a:t>
            </a:r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876300" y="4402425"/>
            <a:ext cx="762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84" name="Google Shape;184;p21"/>
          <p:cNvSpPr txBox="1"/>
          <p:nvPr/>
        </p:nvSpPr>
        <p:spPr>
          <a:xfrm>
            <a:off x="952500" y="4403377"/>
            <a:ext cx="457200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Resúmenes automáticos (TL;DR) de puntos clave.</a:t>
            </a:r>
            <a:endParaRPr/>
          </a:p>
        </p:txBody>
      </p:sp>
      <p:pic>
        <p:nvPicPr>
          <p:cNvPr id="185" name="Google Shape;185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113" y="5683469"/>
            <a:ext cx="4441776" cy="8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Marcador de contenido 6">
            <a:extLst>
              <a:ext uri="{FF2B5EF4-FFF2-40B4-BE49-F238E27FC236}">
                <a16:creationId xmlns:a16="http://schemas.microsoft.com/office/drawing/2014/main" id="{B5509DFF-0A0A-4217-9EA0-5237889A8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00" y="152638"/>
            <a:ext cx="1712363" cy="6155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45A435C-4A1A-4FB8-8512-DA483627A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1958" y="80191"/>
            <a:ext cx="1718292" cy="5878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444</Words>
  <Application>Microsoft Office PowerPoint</Application>
  <PresentationFormat>Panorámica</PresentationFormat>
  <Paragraphs>71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Calibri</vt:lpstr>
      <vt:lpstr>Arial</vt:lpstr>
      <vt:lpstr>DM Sans</vt:lpstr>
      <vt:lpstr>Merriweather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Hugo Sosa</dc:creator>
  <cp:lastModifiedBy>Hugo Sosa</cp:lastModifiedBy>
  <cp:revision>4</cp:revision>
  <dcterms:modified xsi:type="dcterms:W3CDTF">2026-04-14T13:06:31Z</dcterms:modified>
</cp:coreProperties>
</file>