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12" r:id="rId4"/>
    <p:sldId id="313" r:id="rId5"/>
    <p:sldId id="305" r:id="rId6"/>
    <p:sldId id="291" r:id="rId7"/>
    <p:sldId id="314" r:id="rId8"/>
    <p:sldId id="315" r:id="rId9"/>
    <p:sldId id="316" r:id="rId10"/>
    <p:sldId id="292" r:id="rId11"/>
    <p:sldId id="310" r:id="rId12"/>
    <p:sldId id="293" r:id="rId13"/>
    <p:sldId id="306" r:id="rId14"/>
    <p:sldId id="294" r:id="rId15"/>
    <p:sldId id="295" r:id="rId16"/>
    <p:sldId id="301" r:id="rId17"/>
    <p:sldId id="302" r:id="rId18"/>
    <p:sldId id="297" r:id="rId19"/>
    <p:sldId id="298" r:id="rId20"/>
    <p:sldId id="304" r:id="rId21"/>
    <p:sldId id="300" r:id="rId22"/>
    <p:sldId id="299" r:id="rId23"/>
    <p:sldId id="317" r:id="rId24"/>
    <p:sldId id="318" r:id="rId25"/>
    <p:sldId id="319" r:id="rId26"/>
    <p:sldId id="320" r:id="rId2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8" y="-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060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389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542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80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056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562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560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7968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592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531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365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43FB3-E275-467C-A4F7-0CFD1DA4BDA4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092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unitec.mx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libro.net/es/lc/elibrounam/busqueda_avanzada?as_publisher_name=Editorial__UPTC&amp;as_publisher_name_op=unaccent__iexact" TargetMode="External"/><Relationship Id="rId13" Type="http://schemas.openxmlformats.org/officeDocument/2006/relationships/hyperlink" Target="https://elibro.net/es/lc/elibrounam/busqueda_avanzada?as_edition_year=2022,2022&amp;as_edition_year_op=range" TargetMode="External"/><Relationship Id="rId18" Type="http://schemas.openxmlformats.org/officeDocument/2006/relationships/hyperlink" Target="https://elibro.net/es/lc/elibrounam/busqueda_avanzada?as_edition_year=2014,2014&amp;as_edition_year_op=range" TargetMode="External"/><Relationship Id="rId26" Type="http://schemas.openxmlformats.org/officeDocument/2006/relationships/hyperlink" Target="https://elibro.net/es/lc/elibrounam/busqueda_avanzada?as_edition_year=2010,2010&amp;as_edition_year_op=range" TargetMode="External"/><Relationship Id="rId3" Type="http://schemas.microsoft.com/office/2007/relationships/hdphoto" Target="../media/hdphoto1.wdp"/><Relationship Id="rId21" Type="http://schemas.openxmlformats.org/officeDocument/2006/relationships/hyperlink" Target="https://elibro.net/es/lc/elibrounam/busqueda_avanzada?as_publisher_name=Mundi-Prensa&amp;as_publisher_name_op=unaccent__iexact" TargetMode="External"/><Relationship Id="rId7" Type="http://schemas.openxmlformats.org/officeDocument/2006/relationships/hyperlink" Target="https://elibro.net/es/lc/elibrounam/busqueda_avanzada?as_contributor=Garz%C3%B3n__Agudelo,__Daniel__Mateo&amp;as_contributor_op=unaccent__iexact" TargetMode="External"/><Relationship Id="rId12" Type="http://schemas.openxmlformats.org/officeDocument/2006/relationships/hyperlink" Target="https://elibro.net/es/lc/elibrounam/busqueda_avanzada?as_publisher_name=Dextra__Editorial&amp;as_publisher_name_op=unaccent__iexact" TargetMode="External"/><Relationship Id="rId17" Type="http://schemas.openxmlformats.org/officeDocument/2006/relationships/hyperlink" Target="https://elibro.net/es/lc/elibrounam/busqueda_avanzada?as_contributor=J.__Ordieres__Mer%C3%A9&amp;as_contributor_op=unaccent__iexact" TargetMode="External"/><Relationship Id="rId25" Type="http://schemas.openxmlformats.org/officeDocument/2006/relationships/hyperlink" Target="https://elibro.net/es/lc/elibrounam/busqueda_avanzada?as_publisher_name=Instituto__Superior__Polit%C3%A9cnico__Jos%C3%A9__Antonio__Echeverr%C3%ADa.__CUJAE&amp;as_publisher_name_op=unaccent__iexact" TargetMode="External"/><Relationship Id="rId2" Type="http://schemas.openxmlformats.org/officeDocument/2006/relationships/image" Target="../media/image2.png"/><Relationship Id="rId16" Type="http://schemas.openxmlformats.org/officeDocument/2006/relationships/hyperlink" Target="https://elibro.net/es/lc/elibrounam/busqueda_avanzada?as_contributor=Gonz%C3%A1lez__Marcos,__A.&amp;as_contributor_op=unaccent__iexact" TargetMode="External"/><Relationship Id="rId20" Type="http://schemas.openxmlformats.org/officeDocument/2006/relationships/hyperlink" Target="https://elibro.net/es/lc/elibrounam/busqueda_avanzada?as_contributor=G%C3%B3mez__Orea,__Domingo&amp;as_contributor_op=unaccent__iexac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libro.net/es/lc/elibrounam/busqueda_avanzada?as_contributor=Guti%C3%A9rrez-Junco,__%C3%93scar__Javier&amp;as_contributor_op=unaccent__iexact" TargetMode="External"/><Relationship Id="rId11" Type="http://schemas.openxmlformats.org/officeDocument/2006/relationships/hyperlink" Target="https://elibro.net/es/lc/elibrounam/busqueda_avanzada?as_contributor=Bautista-Valhondo,__Joaqu%C3%ADn&amp;as_contributor_op=unaccent__iexact" TargetMode="External"/><Relationship Id="rId24" Type="http://schemas.openxmlformats.org/officeDocument/2006/relationships/hyperlink" Target="https://elibro.net/es/lc/elibrounam/busqueda_avanzada?as_contributor=Chumacero__Botet,__Idal%C3%AD&amp;as_contributor_op=unaccent__iexact" TargetMode="External"/><Relationship Id="rId5" Type="http://schemas.openxmlformats.org/officeDocument/2006/relationships/hyperlink" Target="https://elibro.net/es/lc/elibrounam/busqueda_avanzada?as_contributor=Sarmiento__Rojas,__Jorge__Andr%C3%A9s&amp;as_contributor_op=unaccent__iexact" TargetMode="External"/><Relationship Id="rId15" Type="http://schemas.openxmlformats.org/officeDocument/2006/relationships/hyperlink" Target="https://elibro.net/es/lc/elibrounam/busqueda_avanzada?as_contributor=F.__Alba__El%C3%ADas&amp;as_contributor_op=unaccent__iexact" TargetMode="External"/><Relationship Id="rId23" Type="http://schemas.openxmlformats.org/officeDocument/2006/relationships/hyperlink" Target="https://elibro.net/es/lc/elibrounam/titulos/85777/" TargetMode="External"/><Relationship Id="rId10" Type="http://schemas.openxmlformats.org/officeDocument/2006/relationships/hyperlink" Target="https://elibro.net/es/lc/elibrounam/titulos/228503/" TargetMode="External"/><Relationship Id="rId19" Type="http://schemas.openxmlformats.org/officeDocument/2006/relationships/hyperlink" Target="https://elibro.net/es/lc/elibrounam/titulos/35819/" TargetMode="External"/><Relationship Id="rId4" Type="http://schemas.openxmlformats.org/officeDocument/2006/relationships/hyperlink" Target="https://elibro.net/es/lc/elibrounam/titulos/135291/" TargetMode="External"/><Relationship Id="rId9" Type="http://schemas.openxmlformats.org/officeDocument/2006/relationships/hyperlink" Target="https://elibro.net/es/lc/elibrounam/busqueda_avanzada?as_edition_year=2019,2019&amp;as_edition_year_op=range" TargetMode="External"/><Relationship Id="rId14" Type="http://schemas.openxmlformats.org/officeDocument/2006/relationships/hyperlink" Target="https://elibro.net/es/lc/elibrounam/titulos/43933/" TargetMode="External"/><Relationship Id="rId22" Type="http://schemas.openxmlformats.org/officeDocument/2006/relationships/hyperlink" Target="https://elibro.net/es/lc/elibrounam/busqueda_avanzada?as_edition_year=2008,2008&amp;as_edition_year_op=ran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  <a:t>En este espacio encontrará información sobre: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Instituciones que colaboran con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Actores que acompañarán su aprendizaje.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Criterios de participación y convivencia en la comunidad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798" t="28676" r="36289" b="49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6534834"/>
            <a:ext cx="690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hlinkClick r:id="rId3"/>
              </a:rPr>
              <a:t>Imagen Blog de educación | UNITEC Universidad Tecnológica de México</a:t>
            </a:r>
            <a:endParaRPr lang="es-MX" dirty="0"/>
          </a:p>
          <a:p>
            <a:r>
              <a:rPr lang="es-AR" dirty="0"/>
              <a:t>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" y="957943"/>
            <a:ext cx="12192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u="sng" dirty="0"/>
              <a:t>ASIGNATURA: CI 558</a:t>
            </a:r>
          </a:p>
          <a:p>
            <a:pPr algn="ctr"/>
            <a:endParaRPr lang="es-AR" sz="2800" b="1" u="sng" dirty="0"/>
          </a:p>
          <a:p>
            <a:pPr algn="ctr"/>
            <a:r>
              <a:rPr lang="es-AR" sz="2800" b="1" u="sng" dirty="0"/>
              <a:t> </a:t>
            </a:r>
            <a:r>
              <a:rPr lang="es-AR" sz="3600" b="1" u="sng" dirty="0"/>
              <a:t>PROYECTO DE INGENIERÍA </a:t>
            </a:r>
            <a:endParaRPr lang="es-MX" sz="3600" dirty="0"/>
          </a:p>
          <a:p>
            <a:pPr algn="ctr"/>
            <a:endParaRPr lang="es-AR" sz="2800" b="1" u="sng" dirty="0"/>
          </a:p>
          <a:p>
            <a:pPr algn="ctr"/>
            <a:endParaRPr lang="es-AR" sz="2800" b="1" u="sng" dirty="0"/>
          </a:p>
          <a:p>
            <a:pPr algn="ctr"/>
            <a:r>
              <a:rPr lang="es-AR" sz="2800" b="1" u="sng" dirty="0"/>
              <a:t>AÑO ACADÉMICO: 2026</a:t>
            </a:r>
            <a:endParaRPr lang="es-MX" sz="28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8479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47062-D67A-34A1-868C-F95891688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C71020-656E-A90C-4248-5EA92424CF10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07A37DE-F4E9-CCC8-C28F-58400793F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4" y="398076"/>
            <a:ext cx="12173856" cy="8229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6200" b="1" dirty="0">
                <a:solidFill>
                  <a:srgbClr val="002060"/>
                </a:solidFill>
              </a:rPr>
              <a:t>Definición de proyecto</a:t>
            </a:r>
          </a:p>
          <a:p>
            <a:pPr marL="914400" lvl="2" indent="0" algn="ctr">
              <a:buNone/>
            </a:pPr>
            <a:endParaRPr lang="es-MX" sz="5400" b="1" dirty="0">
              <a:solidFill>
                <a:srgbClr val="00206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37E6F68-7922-2BAE-2E1A-3219C16C89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219" t="42491" r="18572" b="21758"/>
          <a:stretch>
            <a:fillRect/>
          </a:stretch>
        </p:blipFill>
        <p:spPr>
          <a:xfrm>
            <a:off x="2273616" y="1518629"/>
            <a:ext cx="7669086" cy="27437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A87D2A1-946F-99DB-573B-8FB3A90FB4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056" t="40425" r="23263" b="24272"/>
          <a:stretch>
            <a:fillRect/>
          </a:stretch>
        </p:blipFill>
        <p:spPr>
          <a:xfrm>
            <a:off x="2249298" y="4262408"/>
            <a:ext cx="7693404" cy="274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85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C6A58-F52C-AAC8-6E7B-F72F4A3E7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221D6AD-20EB-0E65-3DE3-D17EA15E4D54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9253F40-C779-F8C8-A857-13A4BAFA3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4" y="398076"/>
            <a:ext cx="12173856" cy="8229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6200" b="1" dirty="0">
                <a:solidFill>
                  <a:srgbClr val="002060"/>
                </a:solidFill>
              </a:rPr>
              <a:t>Gerencia de proyecto</a:t>
            </a:r>
          </a:p>
          <a:p>
            <a:pPr marL="914400" lvl="2" indent="0" algn="ctr">
              <a:buNone/>
            </a:pPr>
            <a:endParaRPr lang="es-MX" sz="5400" b="1" dirty="0">
              <a:solidFill>
                <a:srgbClr val="00206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5C04DC-DEB5-5C81-126D-6B940189F9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934" t="24909" r="23352" b="16629"/>
          <a:stretch>
            <a:fillRect/>
          </a:stretch>
        </p:blipFill>
        <p:spPr>
          <a:xfrm>
            <a:off x="2146998" y="1619112"/>
            <a:ext cx="8141860" cy="480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DAA9-6ECD-B4FF-7CF7-28F838304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224C02-2696-B749-1DAD-1387A3049E33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D9C1EB0-4561-009C-5ABE-623F5BE0F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4" y="398076"/>
            <a:ext cx="12173856" cy="8229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6200" b="1" dirty="0">
                <a:solidFill>
                  <a:srgbClr val="002060"/>
                </a:solidFill>
              </a:rPr>
              <a:t>Gerencia de proyecto</a:t>
            </a:r>
          </a:p>
          <a:p>
            <a:pPr marL="914400" lvl="2" indent="0" algn="ctr">
              <a:buNone/>
            </a:pPr>
            <a:endParaRPr lang="es-MX" sz="5400" b="1" dirty="0">
              <a:solidFill>
                <a:srgbClr val="00206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B970BF-B6FF-2BA8-209D-80283096D8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182" t="27106" r="23352" b="18535"/>
          <a:stretch>
            <a:fillRect/>
          </a:stretch>
        </p:blipFill>
        <p:spPr>
          <a:xfrm>
            <a:off x="1634577" y="1487151"/>
            <a:ext cx="8530641" cy="470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6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8144" y="398076"/>
            <a:ext cx="12173856" cy="82296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 TRIPLE RESTRICCIÓN.</a:t>
            </a:r>
          </a:p>
          <a:p>
            <a:pPr marL="914400" lvl="2" indent="0" algn="ctr">
              <a:buNone/>
            </a:pPr>
            <a:endParaRPr lang="es-MX" sz="5400" b="1" dirty="0">
              <a:solidFill>
                <a:srgbClr val="00206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53046" t="20655" r="15017" b="30312"/>
          <a:stretch/>
        </p:blipFill>
        <p:spPr>
          <a:xfrm>
            <a:off x="6679471" y="1862212"/>
            <a:ext cx="5303521" cy="457777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8193" y="1862212"/>
            <a:ext cx="62440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/>
              <a:t>La gestión de los proyectos está sujeta siempre a las limitaciones concernientes al alcance, como así también al tiempo y al presupuesto.</a:t>
            </a:r>
            <a:endParaRPr lang="es-AR" sz="4000" dirty="0"/>
          </a:p>
        </p:txBody>
      </p:sp>
    </p:spTree>
    <p:extLst>
      <p:ext uri="{BB962C8B-B14F-4D97-AF65-F5344CB8AC3E}">
        <p14:creationId xmlns:p14="http://schemas.microsoft.com/office/powerpoint/2010/main" val="432250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4800" b="1" dirty="0">
                <a:solidFill>
                  <a:srgbClr val="002060"/>
                </a:solidFill>
              </a:rPr>
              <a:t>FASES DE UN PROYECTO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6C1D00-9223-75E7-7309-5CF384716A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934" t="15238" r="8163" b="10068"/>
          <a:stretch>
            <a:fillRect/>
          </a:stretch>
        </p:blipFill>
        <p:spPr>
          <a:xfrm>
            <a:off x="223936" y="671804"/>
            <a:ext cx="11804580" cy="628585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EC8FE5-3839-5CC2-BD03-6D7ED3462B78}"/>
              </a:ext>
            </a:extLst>
          </p:cNvPr>
          <p:cNvSpPr txBox="1"/>
          <p:nvPr/>
        </p:nvSpPr>
        <p:spPr>
          <a:xfrm>
            <a:off x="9694506" y="1184988"/>
            <a:ext cx="207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Pirámide de Kelsen</a:t>
            </a:r>
          </a:p>
        </p:txBody>
      </p:sp>
    </p:spTree>
    <p:extLst>
      <p:ext uri="{BB962C8B-B14F-4D97-AF65-F5344CB8AC3E}">
        <p14:creationId xmlns:p14="http://schemas.microsoft.com/office/powerpoint/2010/main" val="3776525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7EABE-0ED0-B5A2-0B92-084070BFB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5A9F832-1F10-80F9-EDF5-50E9FCB74675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FB3C90E-6922-239A-556B-6CA5C01B6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es-MX" sz="5800" b="1" dirty="0">
                <a:solidFill>
                  <a:srgbClr val="002060"/>
                </a:solidFill>
              </a:rPr>
              <a:t>INGENIERIA DEL PROYECTO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7C2761-E17A-9BD7-8EBD-8D7266164F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26" t="53040" r="27967" b="10769"/>
          <a:stretch>
            <a:fillRect/>
          </a:stretch>
        </p:blipFill>
        <p:spPr>
          <a:xfrm>
            <a:off x="1338420" y="1276141"/>
            <a:ext cx="9684622" cy="429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22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C857E-7A7D-16C5-B66B-0A97144EA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420403-BB14-51D2-9ED9-82BD4C20A021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44D3EC0-47AD-E5D8-BFC0-DBD6D39D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ESTUDIOS TECNICOS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03D245-2A88-04BA-92CD-4070A02BD8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59" t="15384" r="15357" b="11209"/>
          <a:stretch>
            <a:fillRect/>
          </a:stretch>
        </p:blipFill>
        <p:spPr>
          <a:xfrm>
            <a:off x="1050446" y="673599"/>
            <a:ext cx="10512558" cy="62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7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0F7D4-77F8-05D8-1B73-AA155506D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803FE66-5DEA-D02B-22B9-D7D672A7FF00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B088547-68FB-CBB9-247F-91BB69A8D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La EDT 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El cronograma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La curva de uso de recursos</a:t>
            </a:r>
          </a:p>
          <a:p>
            <a:pPr marL="1657350" lvl="2" indent="-742950">
              <a:buFont typeface="Arial" panose="020B0604020202020204" pitchFamily="34" charset="0"/>
              <a:buAutoNum type="arabicPeriod"/>
            </a:pPr>
            <a:r>
              <a:rPr lang="es-MX" sz="4000" dirty="0"/>
              <a:t>Matriz de Planificación y Resultados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Matriz de Interesados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Matriz de Comunicación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Matriz de Recursos Humanos/Asignación de responsabilidades</a:t>
            </a:r>
          </a:p>
          <a:p>
            <a:pPr marL="1657350" lvl="2" indent="-742950">
              <a:buAutoNum type="arabicPeriod"/>
            </a:pPr>
            <a:r>
              <a:rPr lang="es-MX" sz="4000" dirty="0"/>
              <a:t>Gestión de riesgos</a:t>
            </a:r>
          </a:p>
        </p:txBody>
      </p:sp>
    </p:spTree>
    <p:extLst>
      <p:ext uri="{BB962C8B-B14F-4D97-AF65-F5344CB8AC3E}">
        <p14:creationId xmlns:p14="http://schemas.microsoft.com/office/powerpoint/2010/main" val="616516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La EDT - Estructura de Desglose de Trabajo</a:t>
            </a:r>
          </a:p>
          <a:p>
            <a:pPr marL="914400" lvl="2" indent="0" algn="just">
              <a:buNone/>
            </a:pPr>
            <a:r>
              <a:rPr lang="es-MX" sz="3600" dirty="0"/>
              <a:t>Se trata de una herramienta que consiste en la descomposición jerárquica del trabajo para lograr los objetivos del proyecto y crear los entregables requeridos.</a:t>
            </a:r>
            <a:endParaRPr lang="es-MX" sz="6000" i="1" u="sng" dirty="0"/>
          </a:p>
        </p:txBody>
      </p:sp>
    </p:spTree>
    <p:extLst>
      <p:ext uri="{BB962C8B-B14F-4D97-AF65-F5344CB8AC3E}">
        <p14:creationId xmlns:p14="http://schemas.microsoft.com/office/powerpoint/2010/main" val="196085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1E10D-4BDB-D735-7719-B7E3D3A73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77A1F2-9EE4-DB9C-6A69-8BEC59703C04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DC34D98-4A33-BC5D-B691-DAD2FB260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  <a:endParaRPr lang="es-MX" sz="4000" dirty="0"/>
          </a:p>
          <a:p>
            <a:pPr marL="914400" lvl="2" indent="0" algn="ctr">
              <a:buNone/>
            </a:pPr>
            <a:r>
              <a:rPr lang="es-MX" sz="3200" dirty="0"/>
              <a:t>Ejemplo de EDT - Estructura de Desglose de Trabajo</a:t>
            </a:r>
          </a:p>
          <a:p>
            <a:pPr marL="914400" lvl="2" indent="0" algn="ctr">
              <a:buNone/>
            </a:pPr>
            <a:endParaRPr lang="es-MX" sz="4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400F0F6-B951-43D4-C0D8-B28DFEBB0A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" t="1380" r="16635" b="5204"/>
          <a:stretch>
            <a:fillRect/>
          </a:stretch>
        </p:blipFill>
        <p:spPr>
          <a:xfrm>
            <a:off x="2857276" y="2027583"/>
            <a:ext cx="6557067" cy="50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4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El cronograma</a:t>
            </a:r>
          </a:p>
          <a:p>
            <a:pPr marL="914400" lvl="2" indent="0">
              <a:buNone/>
            </a:pPr>
            <a:r>
              <a:rPr lang="es-MX" sz="4000" dirty="0"/>
              <a:t>Presenta toda la secuencia lógica y los pasos a seguir para entregar los resultados.</a:t>
            </a:r>
          </a:p>
        </p:txBody>
      </p:sp>
    </p:spTree>
    <p:extLst>
      <p:ext uri="{BB962C8B-B14F-4D97-AF65-F5344CB8AC3E}">
        <p14:creationId xmlns:p14="http://schemas.microsoft.com/office/powerpoint/2010/main" val="278946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endParaRPr lang="es-MX" sz="4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923" y="1756992"/>
            <a:ext cx="7641303" cy="51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73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La curva de uso de recursos</a:t>
            </a:r>
          </a:p>
          <a:p>
            <a:pPr marL="914400" lvl="2" indent="0">
              <a:buNone/>
            </a:pPr>
            <a:r>
              <a:rPr lang="es-MX" sz="4000" dirty="0"/>
              <a:t>Es el resumen de los recursos en relación con su uso durante el periodo del proyecto y es una herramienta importante para el control del mismo. </a:t>
            </a:r>
          </a:p>
        </p:txBody>
      </p:sp>
    </p:spTree>
    <p:extLst>
      <p:ext uri="{BB962C8B-B14F-4D97-AF65-F5344CB8AC3E}">
        <p14:creationId xmlns:p14="http://schemas.microsoft.com/office/powerpoint/2010/main" val="2829581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  <a:endParaRPr lang="es-MX" sz="4000" dirty="0"/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Matriz de Planificación y Resultados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Se elabora durante la etapa de diseño del proyecto ya que proporciona los inputs clave para la planificación, que nos permitirán alcanzar los resultados esperados A su vez, sirve como un instrumento de seguimiento durante la implementación del proyecto.</a:t>
            </a:r>
          </a:p>
          <a:p>
            <a:pPr marL="914400" lvl="2" indent="0">
              <a:buNone/>
            </a:pP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76654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Matriz de Planificación y Resultados</a:t>
            </a:r>
          </a:p>
          <a:p>
            <a:pPr marL="914400" lvl="2" indent="0">
              <a:buNone/>
            </a:pPr>
            <a:endParaRPr lang="es-MX" sz="4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6099" t="20625" r="15832" b="11160"/>
          <a:stretch/>
        </p:blipFill>
        <p:spPr>
          <a:xfrm>
            <a:off x="2860765" y="2260683"/>
            <a:ext cx="7093132" cy="399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03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Matriz de Interesados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Ayuda a detectar quiénes son los involucrados en este proyecto, qué grado de poder e influencia y qué grado de interés tienen sobre el proyecto.</a:t>
            </a:r>
          </a:p>
        </p:txBody>
      </p:sp>
    </p:spTree>
    <p:extLst>
      <p:ext uri="{BB962C8B-B14F-4D97-AF65-F5344CB8AC3E}">
        <p14:creationId xmlns:p14="http://schemas.microsoft.com/office/powerpoint/2010/main" val="410612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r>
              <a:rPr lang="es-MX" sz="4000" dirty="0"/>
              <a:t>Matriz de Interesados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1581" t="22053" r="39297" b="15625"/>
          <a:stretch>
            <a:fillRect/>
          </a:stretch>
        </p:blipFill>
        <p:spPr>
          <a:xfrm>
            <a:off x="3675046" y="3658194"/>
            <a:ext cx="4841908" cy="34538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E054E52-78AE-2483-9C31-ACBD15CEED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874" t="45128" r="28873" b="44762"/>
          <a:stretch>
            <a:fillRect/>
          </a:stretch>
        </p:blipFill>
        <p:spPr>
          <a:xfrm>
            <a:off x="834012" y="2154796"/>
            <a:ext cx="10359851" cy="158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23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017829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r>
              <a:rPr lang="es-MX" sz="4000" dirty="0"/>
              <a:t>Matriz de Comunicación</a:t>
            </a:r>
          </a:p>
          <a:p>
            <a:pPr marL="914400" lvl="2" indent="0">
              <a:buNone/>
            </a:pPr>
            <a:r>
              <a:rPr lang="es-MX" sz="4000" dirty="0"/>
              <a:t>La matriz de comunicaciones contiene una descripción de toda la información que se debe comunicar a los distintos interesados del proyecto, así como quiénes serán los responsables de recibirla, editarla y distribuirla.</a:t>
            </a:r>
          </a:p>
        </p:txBody>
      </p:sp>
    </p:spTree>
    <p:extLst>
      <p:ext uri="{BB962C8B-B14F-4D97-AF65-F5344CB8AC3E}">
        <p14:creationId xmlns:p14="http://schemas.microsoft.com/office/powerpoint/2010/main" val="4217799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017829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r>
              <a:rPr lang="es-MX" sz="4000" dirty="0"/>
              <a:t>Matriz de Comunicación</a:t>
            </a:r>
          </a:p>
          <a:p>
            <a:pPr marL="914400" lvl="2" indent="0">
              <a:buNone/>
            </a:pPr>
            <a:endParaRPr lang="es-MX" sz="40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20115" t="30928" r="20048" b="38829"/>
          <a:stretch/>
        </p:blipFill>
        <p:spPr>
          <a:xfrm>
            <a:off x="300446" y="2675964"/>
            <a:ext cx="11820857" cy="335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1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Matriz de Recursos Humanos/Asignación de responsabilidades</a:t>
            </a:r>
          </a:p>
          <a:p>
            <a:pPr marL="914400" lvl="2" indent="0">
              <a:buNone/>
            </a:pPr>
            <a:endParaRPr lang="es-MX" sz="4000" dirty="0"/>
          </a:p>
          <a:p>
            <a:pPr marL="914400" lvl="2" indent="0">
              <a:buNone/>
            </a:pPr>
            <a:r>
              <a:rPr lang="es-MX" sz="4000" dirty="0"/>
              <a:t>Es la asignación de responsabilidades. Esta matriz se usa para ilustrar las conexiones entre el trabajo que debe realizarse y los miembros del equipo del proyecto y otros interesados</a:t>
            </a:r>
          </a:p>
        </p:txBody>
      </p:sp>
    </p:spTree>
    <p:extLst>
      <p:ext uri="{BB962C8B-B14F-4D97-AF65-F5344CB8AC3E}">
        <p14:creationId xmlns:p14="http://schemas.microsoft.com/office/powerpoint/2010/main" val="1579252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>
              <a:buNone/>
            </a:pPr>
            <a:r>
              <a:rPr lang="es-MX" sz="4000" dirty="0"/>
              <a:t>Matriz de Recursos Humanos/Asignación de responsabilidades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2709" t="32778" r="3582" b="20437"/>
          <a:stretch/>
        </p:blipFill>
        <p:spPr>
          <a:xfrm>
            <a:off x="242751" y="2905781"/>
            <a:ext cx="11706497" cy="328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13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CA1C6-8A93-4189-4B23-3FE8ED94A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68AD69E-D2EC-AD61-05F8-72E996EEC377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11AFAA2C-459C-D070-2BDB-7318F624A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 algn="just">
              <a:buNone/>
            </a:pPr>
            <a:r>
              <a:rPr lang="es-AR" sz="4000" dirty="0"/>
              <a:t>La </a:t>
            </a:r>
            <a:r>
              <a:rPr lang="es-AR" sz="4000" b="1" dirty="0"/>
              <a:t>gestión de los riesgos </a:t>
            </a:r>
            <a:r>
              <a:rPr lang="es-AR" sz="4000" dirty="0"/>
              <a:t>es el proceso con el que se identifican, evalúan y planifican las respuestas a los eventos, positivos o negativos, que pudieran ocurrir a lo largo del curso de un proyecto (Rita </a:t>
            </a:r>
            <a:r>
              <a:rPr lang="es-AR" sz="4000" dirty="0" err="1"/>
              <a:t>Mulcahy’s</a:t>
            </a:r>
            <a:r>
              <a:rPr lang="es-AR" sz="4000" dirty="0"/>
              <a:t>, 2018, p. 442). </a:t>
            </a:r>
          </a:p>
        </p:txBody>
      </p:sp>
    </p:spTree>
    <p:extLst>
      <p:ext uri="{BB962C8B-B14F-4D97-AF65-F5344CB8AC3E}">
        <p14:creationId xmlns:p14="http://schemas.microsoft.com/office/powerpoint/2010/main" val="1328263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34831-6952-A952-14E6-C975775D3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961EF8-6518-3F1F-78B9-0AEA9EC05844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A87C397F-7957-F5AF-BD8E-219A02B0E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 algn="just">
              <a:buNone/>
            </a:pPr>
            <a:r>
              <a:rPr lang="es-AR" sz="3600" dirty="0"/>
              <a:t>La gestión de riesgos describe los siguientes procesos: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04BB48-9210-405D-8433-EECBBFFBCD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907" t="34139" r="26813" b="18095"/>
          <a:stretch>
            <a:fillRect/>
          </a:stretch>
        </p:blipFill>
        <p:spPr>
          <a:xfrm>
            <a:off x="3898761" y="2198580"/>
            <a:ext cx="4577329" cy="450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84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69DBF-728F-1358-FCB5-4350C9809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550E753-CD7D-D919-A0D5-004B78E719DD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776050D-1B50-3FA1-3BDD-4A8803EAA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73856" cy="7112000"/>
          </a:xfrm>
        </p:spPr>
        <p:txBody>
          <a:bodyPr>
            <a:noAutofit/>
          </a:bodyPr>
          <a:lstStyle/>
          <a:p>
            <a:pPr marL="914400" lvl="2" indent="0" algn="ctr">
              <a:buNone/>
            </a:pPr>
            <a:r>
              <a:rPr lang="es-MX" sz="5400" b="1" dirty="0">
                <a:solidFill>
                  <a:srgbClr val="002060"/>
                </a:solidFill>
              </a:rPr>
              <a:t>LAS DIFERENTES ETAPAS EN LA GESTIÓN DE UN PROYECTO</a:t>
            </a:r>
          </a:p>
          <a:p>
            <a:pPr marL="914400" lvl="2" indent="0" algn="ctr">
              <a:buNone/>
            </a:pPr>
            <a:r>
              <a:rPr lang="es-AR" sz="3600" dirty="0"/>
              <a:t>Identificación de riesgos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1838C8-E102-2679-F0B7-BF14B21BE8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47" t="36630" r="18406" b="29084"/>
          <a:stretch>
            <a:fillRect/>
          </a:stretch>
        </p:blipFill>
        <p:spPr>
          <a:xfrm>
            <a:off x="481919" y="2100105"/>
            <a:ext cx="11262157" cy="426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80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23319-4405-71DA-18CD-BF73C4C97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070C0F8-F84C-CE62-5B4D-98A0F9E82D07}"/>
              </a:ext>
            </a:extLst>
          </p:cNvPr>
          <p:cNvPicPr/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ln>
            <a:noFill/>
          </a:ln>
          <a:effectLst>
            <a:outerShdw dist="50800" dir="6000000" algn="ctr" rotWithShape="0">
              <a:srgbClr val="000000"/>
            </a:outerShdw>
          </a:effectLst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A30260C3-8A39-FDEA-4949-7E231C79D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00936"/>
            <a:ext cx="12174538" cy="6480313"/>
          </a:xfrm>
        </p:spPr>
        <p:txBody>
          <a:bodyPr/>
          <a:lstStyle/>
          <a:p>
            <a:pPr marL="0" indent="0">
              <a:buNone/>
            </a:pPr>
            <a:r>
              <a:rPr lang="es-MX" sz="1400" b="1" i="1" u="sng" dirty="0">
                <a:hlinkClick r:id="rId4"/>
              </a:rPr>
              <a:t>Formulación y evaluación de proyectos de ingeniería</a:t>
            </a:r>
            <a:endParaRPr lang="es-MX" sz="1400" b="1" i="1" u="sng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Autores: </a:t>
            </a:r>
            <a:r>
              <a:rPr lang="es-MX" sz="1400" dirty="0">
                <a:hlinkClick r:id="rId5"/>
              </a:rPr>
              <a:t>Sarmiento Rojas, Jorge Andrés -</a:t>
            </a:r>
            <a:r>
              <a:rPr lang="es-MX" sz="1400" dirty="0">
                <a:hlinkClick r:id="rId6"/>
              </a:rPr>
              <a:t> Gutiérrez-Junco, Óscar Javier -</a:t>
            </a:r>
            <a:r>
              <a:rPr lang="es-MX" sz="1400" dirty="0">
                <a:hlinkClick r:id="rId7"/>
              </a:rPr>
              <a:t> Garzón Agudelo, Daniel Mateo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ISBN: 9789586603553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Editorial: </a:t>
            </a:r>
            <a:r>
              <a:rPr lang="es-MX" sz="1400" dirty="0">
                <a:hlinkClick r:id="rId8"/>
              </a:rPr>
              <a:t>Editorial UPTC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Año de Edición: </a:t>
            </a:r>
            <a:r>
              <a:rPr lang="es-MX" sz="1400" dirty="0">
                <a:hlinkClick r:id="rId9"/>
              </a:rPr>
              <a:t>2019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b="1" i="1" dirty="0">
                <a:hlinkClick r:id="rId10"/>
              </a:rPr>
              <a:t>Planificación de proyectos en ingeniería</a:t>
            </a:r>
            <a:endParaRPr lang="es-MX" sz="1400" b="1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Autores: </a:t>
            </a:r>
            <a:r>
              <a:rPr lang="es-MX" sz="1400" dirty="0">
                <a:hlinkClick r:id="rId11"/>
              </a:rPr>
              <a:t>Bautista-</a:t>
            </a:r>
            <a:r>
              <a:rPr lang="es-MX" sz="1400" dirty="0" err="1">
                <a:hlinkClick r:id="rId11"/>
              </a:rPr>
              <a:t>Valhondo</a:t>
            </a:r>
            <a:r>
              <a:rPr lang="es-MX" sz="1400" dirty="0">
                <a:hlinkClick r:id="rId11"/>
              </a:rPr>
              <a:t>, Joaquín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ISBN: 9788417946814, 9788417946807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Editorial: </a:t>
            </a:r>
            <a:r>
              <a:rPr lang="es-MX" sz="1400" dirty="0" err="1">
                <a:hlinkClick r:id="rId12"/>
              </a:rPr>
              <a:t>Dextra</a:t>
            </a:r>
            <a:r>
              <a:rPr lang="es-MX" sz="1400" dirty="0">
                <a:hlinkClick r:id="rId12"/>
              </a:rPr>
              <a:t> Editorial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Año de Edición: </a:t>
            </a:r>
            <a:r>
              <a:rPr lang="es-MX" sz="1400" dirty="0">
                <a:hlinkClick r:id="rId13"/>
              </a:rPr>
              <a:t>2022</a:t>
            </a:r>
            <a:r>
              <a:rPr lang="es-MX" sz="14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MX" sz="1400" dirty="0">
              <a:hlinkClick r:id="rId1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b="1" i="1" dirty="0">
                <a:hlinkClick r:id="rId14"/>
              </a:rPr>
              <a:t>Ingeniería de proyectos</a:t>
            </a:r>
            <a:endParaRPr lang="es-MX" sz="1400" b="1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Autores: </a:t>
            </a:r>
            <a:r>
              <a:rPr lang="es-MX" sz="1400" dirty="0">
                <a:hlinkClick r:id="rId15"/>
              </a:rPr>
              <a:t>F. Alba Elías -</a:t>
            </a:r>
            <a:r>
              <a:rPr lang="es-MX" sz="1400" dirty="0">
                <a:hlinkClick r:id="rId16"/>
              </a:rPr>
              <a:t> González Marcos, A. -</a:t>
            </a:r>
            <a:r>
              <a:rPr lang="es-MX" sz="1400" dirty="0">
                <a:hlinkClick r:id="rId17"/>
              </a:rPr>
              <a:t> J. </a:t>
            </a:r>
            <a:r>
              <a:rPr lang="es-MX" sz="1400" dirty="0" err="1">
                <a:hlinkClick r:id="rId17"/>
              </a:rPr>
              <a:t>Ordieres</a:t>
            </a:r>
            <a:r>
              <a:rPr lang="es-MX" sz="1400" dirty="0">
                <a:hlinkClick r:id="rId17"/>
              </a:rPr>
              <a:t> Meré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ISBN: 9788416277025, 9788416277018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Editorial: </a:t>
            </a:r>
            <a:r>
              <a:rPr lang="es-MX" sz="1400" dirty="0" err="1">
                <a:hlinkClick r:id="rId12"/>
              </a:rPr>
              <a:t>Dextra</a:t>
            </a:r>
            <a:r>
              <a:rPr lang="es-MX" sz="1400" dirty="0">
                <a:hlinkClick r:id="rId12"/>
              </a:rPr>
              <a:t> Editorial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Año de Edición: </a:t>
            </a:r>
            <a:r>
              <a:rPr lang="es-MX" sz="1400" dirty="0">
                <a:hlinkClick r:id="rId18"/>
              </a:rPr>
              <a:t>2014</a:t>
            </a:r>
            <a:endParaRPr lang="es-MX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b="1" i="1" dirty="0">
                <a:hlinkClick r:id="rId19"/>
              </a:rPr>
              <a:t>Consultoría e ingeniería ambiental: planes, programas, proyectos, estudios, instrumentos de control ambiental, dirección y ejecución ambiental de obra, gestión ambiental de actividades</a:t>
            </a:r>
            <a:endParaRPr lang="es-MX" sz="1400" b="1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Autores: </a:t>
            </a:r>
            <a:r>
              <a:rPr lang="es-MX" sz="1400" dirty="0">
                <a:hlinkClick r:id="rId20"/>
              </a:rPr>
              <a:t>Gómez Orea, Domingo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ISBN: 9781449211561, 9788484763130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Editorial: </a:t>
            </a:r>
            <a:r>
              <a:rPr lang="es-MX" sz="1400" dirty="0" err="1">
                <a:hlinkClick r:id="rId21"/>
              </a:rPr>
              <a:t>Mundi</a:t>
            </a:r>
            <a:r>
              <a:rPr lang="es-MX" sz="1400" dirty="0">
                <a:hlinkClick r:id="rId21"/>
              </a:rPr>
              <a:t>-Prensa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Año de Edición: </a:t>
            </a:r>
            <a:r>
              <a:rPr lang="es-MX" sz="1400" dirty="0">
                <a:hlinkClick r:id="rId22"/>
              </a:rPr>
              <a:t>2008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MX" sz="1400" dirty="0">
              <a:hlinkClick r:id="rId23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b="1" i="1" dirty="0">
                <a:hlinkClick r:id="rId23"/>
              </a:rPr>
              <a:t>Procedimiento para el mejoramiento de los procesos del sistema integrado de gestión de la empresa de Proyectos de Arquitectura e Ingeniería (EMPAI)</a:t>
            </a:r>
            <a:endParaRPr lang="es-MX" sz="1400" b="1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Autores: </a:t>
            </a:r>
            <a:r>
              <a:rPr lang="es-MX" sz="1400" dirty="0" err="1">
                <a:hlinkClick r:id="rId24"/>
              </a:rPr>
              <a:t>Chumacero</a:t>
            </a:r>
            <a:r>
              <a:rPr lang="es-MX" sz="1400" dirty="0">
                <a:hlinkClick r:id="rId24"/>
              </a:rPr>
              <a:t> </a:t>
            </a:r>
            <a:r>
              <a:rPr lang="es-MX" sz="1400" dirty="0" err="1">
                <a:hlinkClick r:id="rId24"/>
              </a:rPr>
              <a:t>Botet</a:t>
            </a:r>
            <a:r>
              <a:rPr lang="es-MX" sz="1400" dirty="0">
                <a:hlinkClick r:id="rId24"/>
              </a:rPr>
              <a:t>, </a:t>
            </a:r>
            <a:r>
              <a:rPr lang="es-MX" sz="1400" dirty="0" err="1">
                <a:hlinkClick r:id="rId24"/>
              </a:rPr>
              <a:t>Idalí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ISBN: 71208040110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Editorial: </a:t>
            </a:r>
            <a:r>
              <a:rPr lang="es-MX" sz="1400" dirty="0">
                <a:hlinkClick r:id="rId25"/>
              </a:rPr>
              <a:t>Instituto Superior Politécnico José Antonio Echeverría. CUJAE</a:t>
            </a:r>
            <a:endParaRPr lang="es-MX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MX" sz="1400" dirty="0"/>
              <a:t>Año de Edición: </a:t>
            </a:r>
            <a:r>
              <a:rPr lang="es-MX" sz="1400" dirty="0">
                <a:hlinkClick r:id="rId26"/>
              </a:rPr>
              <a:t>2010</a:t>
            </a:r>
            <a:endParaRPr lang="es-MX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MX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95B1FD-A3F9-1262-ABB8-AC16CCBCC4BA}"/>
              </a:ext>
            </a:extLst>
          </p:cNvPr>
          <p:cNvSpPr txBox="1"/>
          <p:nvPr/>
        </p:nvSpPr>
        <p:spPr>
          <a:xfrm>
            <a:off x="-962108" y="83896"/>
            <a:ext cx="41803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2" indent="0" algn="ctr">
              <a:buNone/>
            </a:pPr>
            <a:r>
              <a:rPr lang="es-MX" sz="1800" b="1" dirty="0">
                <a:solidFill>
                  <a:srgbClr val="002060"/>
                </a:solidFill>
              </a:rPr>
              <a:t>REFERENCIAS BIBLIOGRAFICAS</a:t>
            </a:r>
          </a:p>
        </p:txBody>
      </p:sp>
    </p:spTree>
    <p:extLst>
      <p:ext uri="{BB962C8B-B14F-4D97-AF65-F5344CB8AC3E}">
        <p14:creationId xmlns:p14="http://schemas.microsoft.com/office/powerpoint/2010/main" val="3193922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805</Words>
  <Application>Microsoft Office PowerPoint</Application>
  <PresentationFormat>Panorámica</PresentationFormat>
  <Paragraphs>111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Poppins-Light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</dc:creator>
  <cp:lastModifiedBy>Eduardo BAUMGRATZ</cp:lastModifiedBy>
  <cp:revision>77</cp:revision>
  <dcterms:created xsi:type="dcterms:W3CDTF">2022-07-12T17:49:49Z</dcterms:created>
  <dcterms:modified xsi:type="dcterms:W3CDTF">2026-09-15T14:50:23Z</dcterms:modified>
</cp:coreProperties>
</file>