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0" r:id="rId3"/>
    <p:sldId id="321" r:id="rId4"/>
    <p:sldId id="332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060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389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55422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80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056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4562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8560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79688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25924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531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365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43FB3-E275-467C-A4F7-0CFD1DA4BDA4}" type="datetimeFigureOut">
              <a:rPr lang="es-AR" smtClean="0"/>
              <a:t>18/8/2026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E7B62-FA58-4D2B-92E8-7810B040AB1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092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0A46242-5405-DF7F-059D-6C872F8EFF2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  <a:t>En este espacio encontrará información sobre: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Instituciones que colaboran con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Actores que acompañarán su aprendizaje.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Criterios de participación y convivencia en la comunidad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0" y="242877"/>
            <a:ext cx="12191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</a:rPr>
              <a:t>INTRODUCCIÓN A PROYECTO DE INGENIERÍA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0166C1-D2EF-F636-FEC6-5CAFC78AAE94}"/>
              </a:ext>
            </a:extLst>
          </p:cNvPr>
          <p:cNvSpPr txBox="1"/>
          <p:nvPr/>
        </p:nvSpPr>
        <p:spPr>
          <a:xfrm>
            <a:off x="9088017" y="6580991"/>
            <a:ext cx="3174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/>
              <a:t>Imagen extraída de https://es.dreamstime.com/</a:t>
            </a:r>
            <a:endParaRPr lang="es-MX" sz="1200" i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BFF045A-9015-732D-75EB-D58A0885B7D8}"/>
              </a:ext>
            </a:extLst>
          </p:cNvPr>
          <p:cNvSpPr txBox="1"/>
          <p:nvPr/>
        </p:nvSpPr>
        <p:spPr>
          <a:xfrm>
            <a:off x="1276347" y="1251422"/>
            <a:ext cx="9639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/>
              <a:t>DEFINICIÓN DE PROYECTO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31AB1-B0ED-C262-B7CA-33BA90FDB9A3}"/>
              </a:ext>
            </a:extLst>
          </p:cNvPr>
          <p:cNvGrpSpPr/>
          <p:nvPr/>
        </p:nvGrpSpPr>
        <p:grpSpPr>
          <a:xfrm>
            <a:off x="467292" y="2490222"/>
            <a:ext cx="11257392" cy="1077218"/>
            <a:chOff x="510745" y="3042672"/>
            <a:chExt cx="11257392" cy="1077218"/>
          </a:xfrm>
        </p:grpSpPr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3281721D-3D0A-2880-2614-F497371A56DF}"/>
                </a:ext>
              </a:extLst>
            </p:cNvPr>
            <p:cNvGrpSpPr/>
            <p:nvPr/>
          </p:nvGrpSpPr>
          <p:grpSpPr>
            <a:xfrm>
              <a:off x="510745" y="3042672"/>
              <a:ext cx="11257391" cy="1077218"/>
              <a:chOff x="510745" y="3042672"/>
              <a:chExt cx="11257391" cy="1077218"/>
            </a:xfrm>
          </p:grpSpPr>
          <p:sp>
            <p:nvSpPr>
              <p:cNvPr id="8" name="Rectángulo: esquinas redondeadas 7">
                <a:extLst>
                  <a:ext uri="{FF2B5EF4-FFF2-40B4-BE49-F238E27FC236}">
                    <a16:creationId xmlns:a16="http://schemas.microsoft.com/office/drawing/2014/main" id="{F8693903-DF10-6428-28B8-3A30FD8A92EB}"/>
                  </a:ext>
                </a:extLst>
              </p:cNvPr>
              <p:cNvSpPr/>
              <p:nvPr/>
            </p:nvSpPr>
            <p:spPr>
              <a:xfrm>
                <a:off x="510745" y="3042672"/>
                <a:ext cx="11257391" cy="1077218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  <a:alpha val="32000"/>
                </a:schemeClr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6742B96B-F220-6834-73D2-37A918B742A5}"/>
                  </a:ext>
                </a:extLst>
              </p:cNvPr>
              <p:cNvSpPr txBox="1"/>
              <p:nvPr/>
            </p:nvSpPr>
            <p:spPr>
              <a:xfrm>
                <a:off x="630193" y="3158088"/>
                <a:ext cx="1132703" cy="70788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AR" sz="4000" b="1" dirty="0"/>
                  <a:t>PMI</a:t>
                </a:r>
              </a:p>
            </p:txBody>
          </p:sp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85C95F5A-1698-1567-0FBB-8905F5141A8F}"/>
                </a:ext>
              </a:extLst>
            </p:cNvPr>
            <p:cNvSpPr txBox="1"/>
            <p:nvPr/>
          </p:nvSpPr>
          <p:spPr>
            <a:xfrm>
              <a:off x="2306595" y="3042672"/>
              <a:ext cx="9461542" cy="107721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s-AR" sz="3200" dirty="0"/>
                <a:t>Un proyecto es un esfuerzo temporal que se lleva a cabo para crear un producto, servicio o resultado único.</a:t>
              </a:r>
              <a:endParaRPr lang="es-AR" sz="3200" b="1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A3DD59E-783A-8352-D085-0326593FC2D2}"/>
              </a:ext>
            </a:extLst>
          </p:cNvPr>
          <p:cNvGrpSpPr/>
          <p:nvPr/>
        </p:nvGrpSpPr>
        <p:grpSpPr>
          <a:xfrm>
            <a:off x="467291" y="4460549"/>
            <a:ext cx="11257392" cy="2062103"/>
            <a:chOff x="510745" y="3042672"/>
            <a:chExt cx="11257392" cy="2062103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F7DB697F-FE38-8B02-4B4D-09A563CBBD46}"/>
                </a:ext>
              </a:extLst>
            </p:cNvPr>
            <p:cNvGrpSpPr/>
            <p:nvPr/>
          </p:nvGrpSpPr>
          <p:grpSpPr>
            <a:xfrm>
              <a:off x="510745" y="3042672"/>
              <a:ext cx="11257391" cy="2062102"/>
              <a:chOff x="510745" y="3042672"/>
              <a:chExt cx="11257391" cy="2062102"/>
            </a:xfrm>
          </p:grpSpPr>
          <p:sp>
            <p:nvSpPr>
              <p:cNvPr id="15" name="Rectángulo: esquinas redondeadas 14">
                <a:extLst>
                  <a:ext uri="{FF2B5EF4-FFF2-40B4-BE49-F238E27FC236}">
                    <a16:creationId xmlns:a16="http://schemas.microsoft.com/office/drawing/2014/main" id="{1482458E-DEF0-E020-4D33-9C813E5A20BA}"/>
                  </a:ext>
                </a:extLst>
              </p:cNvPr>
              <p:cNvSpPr/>
              <p:nvPr/>
            </p:nvSpPr>
            <p:spPr>
              <a:xfrm>
                <a:off x="510745" y="3042672"/>
                <a:ext cx="11257391" cy="2062102"/>
              </a:xfrm>
              <a:prstGeom prst="roundRect">
                <a:avLst>
                  <a:gd name="adj" fmla="val 7891"/>
                </a:avLst>
              </a:prstGeom>
              <a:solidFill>
                <a:schemeClr val="accent1">
                  <a:lumMod val="40000"/>
                  <a:lumOff val="60000"/>
                  <a:alpha val="32000"/>
                </a:schemeClr>
              </a:solidFill>
              <a:ln w="349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A05938CC-56B0-E7AC-A0C3-777E737C9A94}"/>
                  </a:ext>
                </a:extLst>
              </p:cNvPr>
              <p:cNvSpPr txBox="1"/>
              <p:nvPr/>
            </p:nvSpPr>
            <p:spPr>
              <a:xfrm>
                <a:off x="630193" y="3158088"/>
                <a:ext cx="1346836" cy="70788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AR" sz="4000" b="1" dirty="0"/>
                  <a:t>APM</a:t>
                </a:r>
              </a:p>
            </p:txBody>
          </p:sp>
        </p:grp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2FC1E464-C859-2B11-660F-98C448CCC0D1}"/>
                </a:ext>
              </a:extLst>
            </p:cNvPr>
            <p:cNvSpPr txBox="1"/>
            <p:nvPr/>
          </p:nvSpPr>
          <p:spPr>
            <a:xfrm>
              <a:off x="2306595" y="3042672"/>
              <a:ext cx="9461542" cy="206210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s-AR" sz="3200" dirty="0"/>
                <a:t>Un proyecto es un esfuerzo único y transitorio, llevado a cabo para alcanzar los objetivos planificados, que se podría definir en términos de productos, resultados o beneficios.</a:t>
              </a:r>
              <a:endParaRPr lang="es-AR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8479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15B78-3B6F-9DE4-4107-4A166451C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FF5A10F-E233-C712-95BB-EDCDB105DF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BA123558-17F5-0535-D109-26860C91A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  <a:t>En este espacio encontrará información sobre: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Instituciones que colaboran con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Actores que acompañarán su aprendizaje.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Criterios de participación y convivencia en la comunidad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6AF746-3AD2-32CD-99E4-72FEC135E70D}"/>
              </a:ext>
            </a:extLst>
          </p:cNvPr>
          <p:cNvSpPr txBox="1"/>
          <p:nvPr/>
        </p:nvSpPr>
        <p:spPr>
          <a:xfrm>
            <a:off x="0" y="242877"/>
            <a:ext cx="12191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</a:rPr>
              <a:t>INTRODUCCIÓN PROYECTO DE INGENIERÍA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1BA865-E4A9-31F1-8338-7CFB51D202AE}"/>
              </a:ext>
            </a:extLst>
          </p:cNvPr>
          <p:cNvSpPr txBox="1"/>
          <p:nvPr/>
        </p:nvSpPr>
        <p:spPr>
          <a:xfrm>
            <a:off x="9088017" y="6580991"/>
            <a:ext cx="3174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/>
              <a:t>Imagen extraída de https://es.dreamstime.com/</a:t>
            </a:r>
            <a:endParaRPr lang="es-MX" sz="12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3F54C0-06E3-7AB3-5DBC-C30238157C49}"/>
              </a:ext>
            </a:extLst>
          </p:cNvPr>
          <p:cNvSpPr txBox="1"/>
          <p:nvPr/>
        </p:nvSpPr>
        <p:spPr>
          <a:xfrm>
            <a:off x="329515" y="1200686"/>
            <a:ext cx="11532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/>
              <a:t>ASPECTOS COMUNES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20DACDC7-7BAE-8EBA-3E8F-4FD68CA3F153}"/>
              </a:ext>
            </a:extLst>
          </p:cNvPr>
          <p:cNvGrpSpPr/>
          <p:nvPr/>
        </p:nvGrpSpPr>
        <p:grpSpPr>
          <a:xfrm>
            <a:off x="-161925" y="1897448"/>
            <a:ext cx="3234639" cy="3759866"/>
            <a:chOff x="-1" y="1897448"/>
            <a:chExt cx="3072715" cy="3759866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10211E7F-34FD-1B06-09F7-9A1D797EC77E}"/>
                </a:ext>
              </a:extLst>
            </p:cNvPr>
            <p:cNvSpPr/>
            <p:nvPr/>
          </p:nvSpPr>
          <p:spPr>
            <a:xfrm>
              <a:off x="329514" y="1897448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0" name="Gráfico 9" descr="Badge 1 contorno">
              <a:extLst>
                <a:ext uri="{FF2B5EF4-FFF2-40B4-BE49-F238E27FC236}">
                  <a16:creationId xmlns:a16="http://schemas.microsoft.com/office/drawing/2014/main" id="{328847F8-3E2A-0717-9F3D-4C5B09DA85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88755" y="2078985"/>
              <a:ext cx="895200" cy="914400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24D691B-0A6A-7E03-B36E-B85DC6C85A61}"/>
                </a:ext>
              </a:extLst>
            </p:cNvPr>
            <p:cNvSpPr txBox="1"/>
            <p:nvPr/>
          </p:nvSpPr>
          <p:spPr>
            <a:xfrm>
              <a:off x="-1" y="3174921"/>
              <a:ext cx="30727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Parte de un objetivo claro.</a:t>
              </a: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FEA841A8-6CF5-56C3-B94B-0B2820DC9C15}"/>
              </a:ext>
            </a:extLst>
          </p:cNvPr>
          <p:cNvGrpSpPr/>
          <p:nvPr/>
        </p:nvGrpSpPr>
        <p:grpSpPr>
          <a:xfrm>
            <a:off x="3318560" y="1897448"/>
            <a:ext cx="2388972" cy="3759866"/>
            <a:chOff x="3018389" y="1885944"/>
            <a:chExt cx="2388972" cy="3759866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B6D5142B-6640-9F65-CBEE-F8D77AF1FFC5}"/>
                </a:ext>
              </a:extLst>
            </p:cNvPr>
            <p:cNvSpPr/>
            <p:nvPr/>
          </p:nvSpPr>
          <p:spPr>
            <a:xfrm>
              <a:off x="3018389" y="1885944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3" name="Gráfico 12" descr="Badge contorno">
              <a:extLst>
                <a:ext uri="{FF2B5EF4-FFF2-40B4-BE49-F238E27FC236}">
                  <a16:creationId xmlns:a16="http://schemas.microsoft.com/office/drawing/2014/main" id="{6E149F86-8276-413E-8447-D63545795BD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55675" y="2067481"/>
              <a:ext cx="914400" cy="914400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0BC153D-EED4-8709-4A33-96B91269A775}"/>
                </a:ext>
              </a:extLst>
            </p:cNvPr>
            <p:cNvSpPr txBox="1"/>
            <p:nvPr/>
          </p:nvSpPr>
          <p:spPr>
            <a:xfrm>
              <a:off x="3072714" y="3000707"/>
              <a:ext cx="23240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Apartado entregable, este es único y diferente a los demás.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01B1CD65-662F-00A2-439E-E5A832D0B438}"/>
              </a:ext>
            </a:extLst>
          </p:cNvPr>
          <p:cNvGrpSpPr/>
          <p:nvPr/>
        </p:nvGrpSpPr>
        <p:grpSpPr>
          <a:xfrm>
            <a:off x="6213908" y="1885944"/>
            <a:ext cx="2495550" cy="3759866"/>
            <a:chOff x="6213908" y="1885944"/>
            <a:chExt cx="2495550" cy="3759866"/>
          </a:xfrm>
        </p:grpSpPr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E28B89A8-2296-2A7D-3A8C-17BA3851310D}"/>
                </a:ext>
              </a:extLst>
            </p:cNvPr>
            <p:cNvSpPr/>
            <p:nvPr/>
          </p:nvSpPr>
          <p:spPr>
            <a:xfrm>
              <a:off x="6267197" y="1885944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6" name="Gráfico 15" descr="Badge 3 contorno">
              <a:extLst>
                <a:ext uri="{FF2B5EF4-FFF2-40B4-BE49-F238E27FC236}">
                  <a16:creationId xmlns:a16="http://schemas.microsoft.com/office/drawing/2014/main" id="{61A656A3-58E7-C799-AF45-2B7C1B3B8D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04483" y="2097385"/>
              <a:ext cx="914400" cy="914400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D017C43B-D49E-122D-887F-41274C508C2D}"/>
                </a:ext>
              </a:extLst>
            </p:cNvPr>
            <p:cNvSpPr txBox="1"/>
            <p:nvPr/>
          </p:nvSpPr>
          <p:spPr>
            <a:xfrm>
              <a:off x="6213908" y="3112578"/>
              <a:ext cx="24955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Delimitado en tiempo.</a:t>
              </a: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0C81A52C-B2F6-CA1D-5AA3-76640DD4DC10}"/>
              </a:ext>
            </a:extLst>
          </p:cNvPr>
          <p:cNvGrpSpPr/>
          <p:nvPr/>
        </p:nvGrpSpPr>
        <p:grpSpPr>
          <a:xfrm>
            <a:off x="9366936" y="1881760"/>
            <a:ext cx="2495550" cy="3759866"/>
            <a:chOff x="9587942" y="1881760"/>
            <a:chExt cx="2495550" cy="3759866"/>
          </a:xfrm>
        </p:grpSpPr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37E49639-A9B4-6829-6A4E-92476DDE50D5}"/>
                </a:ext>
              </a:extLst>
            </p:cNvPr>
            <p:cNvSpPr/>
            <p:nvPr/>
          </p:nvSpPr>
          <p:spPr>
            <a:xfrm>
              <a:off x="9587942" y="1881760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9" name="Gráfico 18" descr="Badge 4 contorno">
              <a:extLst>
                <a:ext uri="{FF2B5EF4-FFF2-40B4-BE49-F238E27FC236}">
                  <a16:creationId xmlns:a16="http://schemas.microsoft.com/office/drawing/2014/main" id="{5FC211F3-504D-FF86-F769-D3A87C35CE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05913" y="2096037"/>
              <a:ext cx="914400" cy="914400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7D360C50-3101-0234-847A-8AE4E5D9CCF2}"/>
                </a:ext>
              </a:extLst>
            </p:cNvPr>
            <p:cNvSpPr txBox="1"/>
            <p:nvPr/>
          </p:nvSpPr>
          <p:spPr>
            <a:xfrm>
              <a:off x="9587942" y="3010437"/>
              <a:ext cx="249555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Recursos limitados para el logro del objetivo.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16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CC840-6085-0E90-DFA4-B66F68537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94D1AA0-0F01-C622-F7B4-BF592719F7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13258" y="-7046"/>
            <a:ext cx="12191980" cy="685799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E98DDE35-79FE-03B1-E903-0FCFCA816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  <a:t>En este espacio encontrará información sobre: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Instituciones que colaboran con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Actores que acompañarán su aprendizaje.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Criterios de participación y convivencia en la comunidad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C69C5-BE7C-1D6E-70F4-FA9515C6F6BF}"/>
              </a:ext>
            </a:extLst>
          </p:cNvPr>
          <p:cNvSpPr txBox="1"/>
          <p:nvPr/>
        </p:nvSpPr>
        <p:spPr>
          <a:xfrm>
            <a:off x="0" y="242877"/>
            <a:ext cx="12191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</a:rPr>
              <a:t>INTRODUCCIÓN PROYECTO DE INGENIERÍA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5B8642-B79E-BDC2-45C2-91E727D5E0FF}"/>
              </a:ext>
            </a:extLst>
          </p:cNvPr>
          <p:cNvSpPr txBox="1"/>
          <p:nvPr/>
        </p:nvSpPr>
        <p:spPr>
          <a:xfrm>
            <a:off x="9088017" y="6580991"/>
            <a:ext cx="3174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/>
              <a:t>Imagen extraída de https://es.dreamstime.com/</a:t>
            </a:r>
            <a:endParaRPr lang="es-MX" sz="12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E1C5FAC-B0B9-7683-1754-01F939B5EF95}"/>
              </a:ext>
            </a:extLst>
          </p:cNvPr>
          <p:cNvSpPr txBox="1"/>
          <p:nvPr/>
        </p:nvSpPr>
        <p:spPr>
          <a:xfrm>
            <a:off x="13259" y="1191161"/>
            <a:ext cx="1219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/>
              <a:t>FASES DE UN PROYECTO 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B72268D-26E5-1955-A9C4-C7287240FE96}"/>
              </a:ext>
            </a:extLst>
          </p:cNvPr>
          <p:cNvGrpSpPr/>
          <p:nvPr/>
        </p:nvGrpSpPr>
        <p:grpSpPr>
          <a:xfrm>
            <a:off x="685800" y="1766411"/>
            <a:ext cx="3044268" cy="4805055"/>
            <a:chOff x="685800" y="1766411"/>
            <a:chExt cx="3044268" cy="4805055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6572D49F-891C-90C1-9D0A-A5E732BC929F}"/>
                </a:ext>
              </a:extLst>
            </p:cNvPr>
            <p:cNvSpPr/>
            <p:nvPr/>
          </p:nvSpPr>
          <p:spPr>
            <a:xfrm>
              <a:off x="685800" y="1766411"/>
              <a:ext cx="3044268" cy="4805055"/>
            </a:xfrm>
            <a:prstGeom prst="roundRect">
              <a:avLst>
                <a:gd name="adj" fmla="val 4138"/>
              </a:avLst>
            </a:prstGeom>
            <a:solidFill>
              <a:schemeClr val="accent4">
                <a:lumMod val="20000"/>
                <a:lumOff val="80000"/>
                <a:alpha val="3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37B260-601E-EFF8-F06F-002C9FFB4AF2}"/>
                </a:ext>
              </a:extLst>
            </p:cNvPr>
            <p:cNvSpPr txBox="1"/>
            <p:nvPr/>
          </p:nvSpPr>
          <p:spPr>
            <a:xfrm>
              <a:off x="745846" y="1926520"/>
              <a:ext cx="28918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700" marR="5080" algn="ctr">
                <a:lnSpc>
                  <a:spcPct val="100000"/>
                </a:lnSpc>
                <a:spcBef>
                  <a:spcPts val="2820"/>
                </a:spcBef>
              </a:pPr>
              <a:r>
                <a:rPr lang="es-MX" sz="3200" b="1" spc="-10" dirty="0">
                  <a:solidFill>
                    <a:schemeClr val="accent6"/>
                  </a:solidFill>
                  <a:cs typeface="Tahoma"/>
                </a:rPr>
                <a:t>FASE CONSTRUCTIVA</a:t>
              </a:r>
              <a:endParaRPr lang="es-MX" sz="3200" b="1" dirty="0">
                <a:solidFill>
                  <a:schemeClr val="accent6"/>
                </a:solidFill>
                <a:cs typeface="Tahoma"/>
              </a:endParaRP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3161688C-3DB4-A686-4127-42F89465EE8C}"/>
              </a:ext>
            </a:extLst>
          </p:cNvPr>
          <p:cNvSpPr txBox="1"/>
          <p:nvPr/>
        </p:nvSpPr>
        <p:spPr>
          <a:xfrm>
            <a:off x="745846" y="2958456"/>
            <a:ext cx="28918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2820"/>
              </a:spcBef>
            </a:pPr>
            <a:r>
              <a:rPr lang="es-MX" sz="3200" spc="-10" dirty="0">
                <a:cs typeface="Tahoma"/>
              </a:rPr>
              <a:t>Contempla la idea general, la evaluación ex ante, su diseño, especificaciones particulares y ejecución.</a:t>
            </a:r>
            <a:endParaRPr lang="es-MX" sz="3200" dirty="0">
              <a:cs typeface="Tahoma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004CB1B6-D67F-F5E1-861C-4660785B36D5}"/>
              </a:ext>
            </a:extLst>
          </p:cNvPr>
          <p:cNvGrpSpPr/>
          <p:nvPr/>
        </p:nvGrpSpPr>
        <p:grpSpPr>
          <a:xfrm>
            <a:off x="4546283" y="1775936"/>
            <a:ext cx="3044268" cy="4805055"/>
            <a:chOff x="4546283" y="1775936"/>
            <a:chExt cx="3044268" cy="4805055"/>
          </a:xfrm>
        </p:grpSpPr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7073836F-7654-BCBE-01C8-61F5B8FC44F3}"/>
                </a:ext>
              </a:extLst>
            </p:cNvPr>
            <p:cNvSpPr/>
            <p:nvPr/>
          </p:nvSpPr>
          <p:spPr>
            <a:xfrm>
              <a:off x="4546283" y="1775936"/>
              <a:ext cx="3044268" cy="4805055"/>
            </a:xfrm>
            <a:prstGeom prst="roundRect">
              <a:avLst>
                <a:gd name="adj" fmla="val 4138"/>
              </a:avLst>
            </a:prstGeom>
            <a:solidFill>
              <a:schemeClr val="accent4">
                <a:lumMod val="20000"/>
                <a:lumOff val="80000"/>
                <a:alpha val="3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51955DE-D080-0A70-A9A6-A0B431B158D0}"/>
                </a:ext>
              </a:extLst>
            </p:cNvPr>
            <p:cNvSpPr txBox="1"/>
            <p:nvPr/>
          </p:nvSpPr>
          <p:spPr>
            <a:xfrm>
              <a:off x="4606329" y="1936045"/>
              <a:ext cx="28918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700" marR="5080" algn="ctr">
                <a:lnSpc>
                  <a:spcPct val="100000"/>
                </a:lnSpc>
                <a:spcBef>
                  <a:spcPts val="2820"/>
                </a:spcBef>
              </a:pPr>
              <a:r>
                <a:rPr lang="es-MX" sz="3200" b="1" spc="-10" dirty="0">
                  <a:solidFill>
                    <a:schemeClr val="accent6"/>
                  </a:solidFill>
                  <a:cs typeface="Tahoma"/>
                </a:rPr>
                <a:t>FASE DE OPERACIÓN</a:t>
              </a:r>
              <a:endParaRPr lang="es-MX" sz="3200" b="1" dirty="0">
                <a:solidFill>
                  <a:schemeClr val="accent6"/>
                </a:solidFill>
                <a:cs typeface="Tahoma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04AA85A-6470-BE37-9E1E-C70484D30ACC}"/>
              </a:ext>
            </a:extLst>
          </p:cNvPr>
          <p:cNvSpPr txBox="1"/>
          <p:nvPr/>
        </p:nvSpPr>
        <p:spPr>
          <a:xfrm>
            <a:off x="4475876" y="2967981"/>
            <a:ext cx="32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2820"/>
              </a:spcBef>
            </a:pPr>
            <a:r>
              <a:rPr lang="es-MX" sz="3200" spc="-10" dirty="0">
                <a:cs typeface="Tahoma"/>
              </a:rPr>
              <a:t>Generación de beneficios a través de bienes, servicios o aprovechamiento de resultados.</a:t>
            </a:r>
            <a:endParaRPr lang="es-MX" sz="3200" dirty="0">
              <a:cs typeface="Tahoma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9293155-ED11-8AA0-D4AA-DC94261C21C2}"/>
              </a:ext>
            </a:extLst>
          </p:cNvPr>
          <p:cNvGrpSpPr/>
          <p:nvPr/>
        </p:nvGrpSpPr>
        <p:grpSpPr>
          <a:xfrm>
            <a:off x="8461932" y="1775936"/>
            <a:ext cx="3044268" cy="4805055"/>
            <a:chOff x="8461932" y="1775936"/>
            <a:chExt cx="3044268" cy="4805055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0701A05B-5E2E-1B7F-FC68-C5392F4A8546}"/>
                </a:ext>
              </a:extLst>
            </p:cNvPr>
            <p:cNvSpPr/>
            <p:nvPr/>
          </p:nvSpPr>
          <p:spPr>
            <a:xfrm>
              <a:off x="8461932" y="1775936"/>
              <a:ext cx="3044268" cy="4805055"/>
            </a:xfrm>
            <a:prstGeom prst="roundRect">
              <a:avLst>
                <a:gd name="adj" fmla="val 4138"/>
              </a:avLst>
            </a:prstGeom>
            <a:solidFill>
              <a:schemeClr val="accent4">
                <a:lumMod val="20000"/>
                <a:lumOff val="80000"/>
                <a:alpha val="3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BAB60CA2-6D2F-1883-A600-303E7A89657C}"/>
                </a:ext>
              </a:extLst>
            </p:cNvPr>
            <p:cNvSpPr txBox="1"/>
            <p:nvPr/>
          </p:nvSpPr>
          <p:spPr>
            <a:xfrm>
              <a:off x="8521978" y="1936045"/>
              <a:ext cx="289186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2700" marR="5080" algn="ctr">
                <a:lnSpc>
                  <a:spcPct val="100000"/>
                </a:lnSpc>
                <a:spcBef>
                  <a:spcPts val="2820"/>
                </a:spcBef>
              </a:pPr>
              <a:r>
                <a:rPr lang="es-MX" sz="3200" b="1" spc="-10" dirty="0">
                  <a:solidFill>
                    <a:schemeClr val="accent6"/>
                  </a:solidFill>
                  <a:cs typeface="Tahoma"/>
                </a:rPr>
                <a:t>FASE DE EVALUACIÓN</a:t>
              </a:r>
              <a:endParaRPr lang="es-MX" sz="3200" b="1" dirty="0">
                <a:solidFill>
                  <a:schemeClr val="accent6"/>
                </a:solidFill>
                <a:cs typeface="Tahoma"/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A5CBD01-5D6E-0D6C-97D6-14F5322F0B96}"/>
              </a:ext>
            </a:extLst>
          </p:cNvPr>
          <p:cNvSpPr txBox="1"/>
          <p:nvPr/>
        </p:nvSpPr>
        <p:spPr>
          <a:xfrm>
            <a:off x="8391525" y="2967981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2820"/>
              </a:spcBef>
            </a:pPr>
            <a:r>
              <a:rPr lang="es-MX" sz="3200" spc="-10" dirty="0">
                <a:cs typeface="Tahoma"/>
              </a:rPr>
              <a:t>Evaluación ex post de indicadores .</a:t>
            </a:r>
            <a:endParaRPr lang="es-MX" sz="3200" dirty="0"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982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04D7-50E6-F47B-2003-6BB68CE22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434DBAA-1BCC-DC85-76AF-EC5C84170CF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8B2D24F7-E4BA-A279-0649-50120FDDD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7483647" y="2147483647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  <a:t>En este espacio encontrará información sobre: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Poppins-Light"/>
              </a:rPr>
            </a:b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Instituciones que colaboran con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Actores que acompañarán su aprendizaje.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s-MX" altLang="es-MX" sz="1600" b="0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Criterios de participación y convivencia en la comunidad </a:t>
            </a:r>
            <a:r>
              <a:rPr kumimoji="0" lang="es-MX" altLang="es-MX" sz="1600" b="1" i="0" u="none" strike="noStrike" cap="none" normalizeH="0" baseline="0">
                <a:ln>
                  <a:noFill/>
                </a:ln>
                <a:solidFill>
                  <a:srgbClr val="373636"/>
                </a:solidFill>
                <a:effectLst/>
                <a:latin typeface="Poppins-Light"/>
              </a:rPr>
              <a:t>doinGlobal.</a:t>
            </a:r>
            <a:endParaRPr kumimoji="0" lang="es-MX" altLang="es-MX" sz="1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Poppins-Ligh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altLang="es-MX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F319BE-2B41-52EA-48CC-C798A6863F4A}"/>
              </a:ext>
            </a:extLst>
          </p:cNvPr>
          <p:cNvSpPr txBox="1"/>
          <p:nvPr/>
        </p:nvSpPr>
        <p:spPr>
          <a:xfrm>
            <a:off x="0" y="242877"/>
            <a:ext cx="12191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000" b="1" dirty="0">
                <a:solidFill>
                  <a:srgbClr val="0070C0"/>
                </a:solidFill>
              </a:rPr>
              <a:t>INTRODUCCIÓN PROYECTO DE INGENIERÍA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602933-A2CE-C110-B7FF-F69D2998CEEF}"/>
              </a:ext>
            </a:extLst>
          </p:cNvPr>
          <p:cNvSpPr txBox="1"/>
          <p:nvPr/>
        </p:nvSpPr>
        <p:spPr>
          <a:xfrm>
            <a:off x="9088017" y="6580991"/>
            <a:ext cx="3174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AR" sz="1200" i="1" dirty="0"/>
              <a:t>Imagen extraída de https://es.dreamstime.com/</a:t>
            </a:r>
            <a:endParaRPr lang="es-MX" sz="12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DDE25D0-8651-1529-057C-4CBB6AAF5991}"/>
              </a:ext>
            </a:extLst>
          </p:cNvPr>
          <p:cNvSpPr txBox="1"/>
          <p:nvPr/>
        </p:nvSpPr>
        <p:spPr>
          <a:xfrm>
            <a:off x="329515" y="1200686"/>
            <a:ext cx="11532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/>
              <a:t>FASE CONSTRUCTIVA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09B8797-1930-59CC-F090-0750A3FD9C9A}"/>
              </a:ext>
            </a:extLst>
          </p:cNvPr>
          <p:cNvGrpSpPr/>
          <p:nvPr/>
        </p:nvGrpSpPr>
        <p:grpSpPr>
          <a:xfrm>
            <a:off x="-56249" y="1897448"/>
            <a:ext cx="2971028" cy="3759866"/>
            <a:chOff x="100385" y="1897448"/>
            <a:chExt cx="2822300" cy="3759866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59342B5A-9AD2-26AF-EE3A-B2EC56ADCE69}"/>
                </a:ext>
              </a:extLst>
            </p:cNvPr>
            <p:cNvSpPr/>
            <p:nvPr/>
          </p:nvSpPr>
          <p:spPr>
            <a:xfrm>
              <a:off x="224248" y="1897448"/>
              <a:ext cx="2574575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0" name="Gráfico 9" descr="Badge 1 contorno">
              <a:extLst>
                <a:ext uri="{FF2B5EF4-FFF2-40B4-BE49-F238E27FC236}">
                  <a16:creationId xmlns:a16="http://schemas.microsoft.com/office/drawing/2014/main" id="{868D4C52-0D78-5456-6766-F66897009D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88755" y="2078985"/>
              <a:ext cx="895200" cy="914400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E282CAB1-4FF3-A012-546E-E8C6B6B2CB8C}"/>
                </a:ext>
              </a:extLst>
            </p:cNvPr>
            <p:cNvSpPr txBox="1"/>
            <p:nvPr/>
          </p:nvSpPr>
          <p:spPr>
            <a:xfrm>
              <a:off x="100385" y="3651187"/>
              <a:ext cx="28223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ANTEPROYECTO</a:t>
              </a: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3C2AA30F-D9DA-3411-7B0F-2E876D939A6D}"/>
              </a:ext>
            </a:extLst>
          </p:cNvPr>
          <p:cNvGrpSpPr/>
          <p:nvPr/>
        </p:nvGrpSpPr>
        <p:grpSpPr>
          <a:xfrm>
            <a:off x="3318560" y="1897448"/>
            <a:ext cx="2388972" cy="3759866"/>
            <a:chOff x="3018389" y="1885944"/>
            <a:chExt cx="2388972" cy="3759866"/>
          </a:xfrm>
        </p:grpSpPr>
        <p:sp>
          <p:nvSpPr>
            <p:cNvPr id="8" name="Rectángulo: esquinas redondeadas 7">
              <a:extLst>
                <a:ext uri="{FF2B5EF4-FFF2-40B4-BE49-F238E27FC236}">
                  <a16:creationId xmlns:a16="http://schemas.microsoft.com/office/drawing/2014/main" id="{0045F240-3D0C-743E-9789-52E6259A33E9}"/>
                </a:ext>
              </a:extLst>
            </p:cNvPr>
            <p:cNvSpPr/>
            <p:nvPr/>
          </p:nvSpPr>
          <p:spPr>
            <a:xfrm>
              <a:off x="3018389" y="1885944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3" name="Gráfico 12" descr="Badge contorno">
              <a:extLst>
                <a:ext uri="{FF2B5EF4-FFF2-40B4-BE49-F238E27FC236}">
                  <a16:creationId xmlns:a16="http://schemas.microsoft.com/office/drawing/2014/main" id="{70E44498-8E1B-C152-F9A9-12643D99DB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55675" y="2067481"/>
              <a:ext cx="914400" cy="914400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8E8EEA76-9ECC-2F74-0C2A-D7973C61F85C}"/>
                </a:ext>
              </a:extLst>
            </p:cNvPr>
            <p:cNvSpPr txBox="1"/>
            <p:nvPr/>
          </p:nvSpPr>
          <p:spPr>
            <a:xfrm>
              <a:off x="3050825" y="3294370"/>
              <a:ext cx="23240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PROYECTO DE INGENIERÍA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C4FFE92-2362-3781-B767-C4DA62357023}"/>
              </a:ext>
            </a:extLst>
          </p:cNvPr>
          <p:cNvGrpSpPr/>
          <p:nvPr/>
        </p:nvGrpSpPr>
        <p:grpSpPr>
          <a:xfrm>
            <a:off x="6213908" y="1885944"/>
            <a:ext cx="2495550" cy="3759866"/>
            <a:chOff x="6213908" y="1885944"/>
            <a:chExt cx="2495550" cy="3759866"/>
          </a:xfrm>
        </p:grpSpPr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7F1C0533-1CFC-6F11-098E-C650C5CCF6D4}"/>
                </a:ext>
              </a:extLst>
            </p:cNvPr>
            <p:cNvSpPr/>
            <p:nvPr/>
          </p:nvSpPr>
          <p:spPr>
            <a:xfrm>
              <a:off x="6267197" y="1885944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6" name="Gráfico 15" descr="Badge 3 contorno">
              <a:extLst>
                <a:ext uri="{FF2B5EF4-FFF2-40B4-BE49-F238E27FC236}">
                  <a16:creationId xmlns:a16="http://schemas.microsoft.com/office/drawing/2014/main" id="{239B7092-1A42-FAFE-4BED-83574DFEF7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04483" y="2097385"/>
              <a:ext cx="914400" cy="914400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1DD68C85-4C39-94AD-31E9-E9AA97A7C01A}"/>
                </a:ext>
              </a:extLst>
            </p:cNvPr>
            <p:cNvSpPr txBox="1"/>
            <p:nvPr/>
          </p:nvSpPr>
          <p:spPr>
            <a:xfrm>
              <a:off x="6213908" y="3552095"/>
              <a:ext cx="24955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PROYECTO EJECUTIVO</a:t>
              </a: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02B304D4-4CFA-1AC9-B85F-970EB41FBF60}"/>
              </a:ext>
            </a:extLst>
          </p:cNvPr>
          <p:cNvGrpSpPr/>
          <p:nvPr/>
        </p:nvGrpSpPr>
        <p:grpSpPr>
          <a:xfrm>
            <a:off x="9366936" y="1881760"/>
            <a:ext cx="2495550" cy="3759866"/>
            <a:chOff x="9587942" y="1881760"/>
            <a:chExt cx="2495550" cy="3759866"/>
          </a:xfrm>
        </p:grpSpPr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2F4F14AC-1BAE-4B74-33D2-725624BBD2F4}"/>
                </a:ext>
              </a:extLst>
            </p:cNvPr>
            <p:cNvSpPr/>
            <p:nvPr/>
          </p:nvSpPr>
          <p:spPr>
            <a:xfrm>
              <a:off x="9587942" y="1881760"/>
              <a:ext cx="2388972" cy="3759866"/>
            </a:xfrm>
            <a:prstGeom prst="roundRect">
              <a:avLst>
                <a:gd name="adj" fmla="val 7357"/>
              </a:avLst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19" name="Gráfico 18" descr="Badge 4 contorno">
              <a:extLst>
                <a:ext uri="{FF2B5EF4-FFF2-40B4-BE49-F238E27FC236}">
                  <a16:creationId xmlns:a16="http://schemas.microsoft.com/office/drawing/2014/main" id="{58CE3803-F90C-C0CE-417A-BF5790DED5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05913" y="2096037"/>
              <a:ext cx="914400" cy="914400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F6394CCC-AFA1-9A40-036E-916E11951F07}"/>
                </a:ext>
              </a:extLst>
            </p:cNvPr>
            <p:cNvSpPr txBox="1"/>
            <p:nvPr/>
          </p:nvSpPr>
          <p:spPr>
            <a:xfrm>
              <a:off x="9587942" y="3736955"/>
              <a:ext cx="24955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AR" sz="3200" dirty="0"/>
                <a:t>INVERSIÓN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677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2094</TotalTime>
  <Words>333</Words>
  <Application>Microsoft Office PowerPoint</Application>
  <PresentationFormat>Panorámica</PresentationFormat>
  <Paragraphs>54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Poppins-Light</vt:lpstr>
      <vt:lpstr>Tahoma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</dc:creator>
  <cp:lastModifiedBy>Eduardo BAUMGRATZ</cp:lastModifiedBy>
  <cp:revision>70</cp:revision>
  <cp:lastPrinted>2025-08-19T00:41:41Z</cp:lastPrinted>
  <dcterms:created xsi:type="dcterms:W3CDTF">2022-07-12T17:49:49Z</dcterms:created>
  <dcterms:modified xsi:type="dcterms:W3CDTF">2026-08-18T05:42:35Z</dcterms:modified>
</cp:coreProperties>
</file>