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90" r:id="rId2"/>
    <p:sldId id="294" r:id="rId3"/>
    <p:sldId id="288" r:id="rId4"/>
    <p:sldId id="291" r:id="rId5"/>
    <p:sldId id="289" r:id="rId6"/>
    <p:sldId id="292" r:id="rId7"/>
    <p:sldId id="295" r:id="rId8"/>
    <p:sldId id="296" r:id="rId9"/>
    <p:sldId id="297" r:id="rId10"/>
    <p:sldId id="298" r:id="rId11"/>
    <p:sldId id="299" r:id="rId12"/>
  </p:sldIdLst>
  <p:sldSz cx="9144000" cy="5715000" type="screen16x1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FF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2" d="100"/>
          <a:sy n="82" d="100"/>
        </p:scale>
        <p:origin x="330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88058-8609-4D27-B67E-41FE0751ADC7}" type="datetimeFigureOut">
              <a:rPr lang="es-ES" smtClean="0"/>
              <a:pPr/>
              <a:t>30/04/2025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BF85-664F-463F-A434-37AD9F7254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4" y="4454261"/>
            <a:ext cx="4427537" cy="1260739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4716464" y="4454261"/>
            <a:ext cx="4427537" cy="1260739"/>
            <a:chOff x="2971" y="3367"/>
            <a:chExt cx="2789" cy="953"/>
          </a:xfrm>
        </p:grpSpPr>
        <p:sp>
          <p:nvSpPr>
            <p:cNvPr id="2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33500"/>
            <a:ext cx="7772400" cy="15240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111500"/>
            <a:ext cx="6400800" cy="1460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F7DB-F285-4EF8-89EE-EFFAF79BCE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6258-7354-422A-8EC9-01C7CF7CCE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31511"/>
            <a:ext cx="2057400" cy="487759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31511"/>
            <a:ext cx="6019800" cy="487759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156B-60E4-4826-91B4-412AD701D9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8D10-831B-4B86-A0F3-00DCC2C14A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B260-3E51-4474-958E-59F69DA7DA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5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5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6F30-CD2B-47BF-83C6-8CFB4A02E1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B64-7463-4021-B459-25A7F3F669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25BA-75FF-4200-9073-EF34B19C55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15B1-6F62-425B-9778-FE4C4B2AC7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1EB69-5449-4CA5-888C-6B4B24E668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1C68-97AC-42C3-BD29-9624A0F865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716464" y="4454261"/>
            <a:ext cx="4427537" cy="1260739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032"/>
            <a:ext cx="2133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032"/>
            <a:ext cx="2133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7C64D0-3A3C-4339-9A49-07CD232F5F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56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9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785786" y="3630047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Nivelación Barométrica.-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85786" y="3034730"/>
            <a:ext cx="8358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Nivelación Trigonométrica o por Pendientes.-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85786" y="1844097"/>
            <a:ext cx="6643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Cinta.-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74320" y="238107"/>
            <a:ext cx="793839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MÉTODOS para DETERMINAR</a:t>
            </a:r>
          </a:p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DIFERENCIAS DE ELEVACIÓN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85786" y="2428354"/>
            <a:ext cx="6643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Nivelación Geométrica o por Alturas.-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856" y="3155158"/>
            <a:ext cx="8941738" cy="184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620" y="4794270"/>
            <a:ext cx="8933688" cy="9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10 Imagen" descr="Perfil Longitudinal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930384"/>
            <a:ext cx="8309934" cy="2143140"/>
          </a:xfrm>
          <a:prstGeom prst="rect">
            <a:avLst/>
          </a:prstGeom>
        </p:spPr>
      </p:pic>
      <p:sp>
        <p:nvSpPr>
          <p:cNvPr id="2" name="9 Rectángulo">
            <a:extLst>
              <a:ext uri="{FF2B5EF4-FFF2-40B4-BE49-F238E27FC236}">
                <a16:creationId xmlns:a16="http://schemas.microsoft.com/office/drawing/2014/main" id="{FD495A5D-02FF-6722-EE9A-1DC920663AE1}"/>
              </a:ext>
            </a:extLst>
          </p:cNvPr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856" y="3155158"/>
            <a:ext cx="8941738" cy="184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620" y="4794270"/>
            <a:ext cx="8933688" cy="9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928958" y="12263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Libreta de campo, lápiz, calculadora.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Cinta métrica.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Estacas, clavos, martillo.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Jalones, fichas.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Teodolito.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Trípode.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Mira parlante.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28597" y="892955"/>
            <a:ext cx="4865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2060"/>
                </a:solidFill>
                <a:latin typeface="Arial Narrow" pitchFamily="34" charset="0"/>
              </a:rPr>
              <a:t>INSTRUMENTO Y HERRAMIENTAS A UTILIZAR</a:t>
            </a:r>
          </a:p>
        </p:txBody>
      </p:sp>
      <p:pic>
        <p:nvPicPr>
          <p:cNvPr id="23" name="22 Imagen" descr="Perfil Longitudinal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930384"/>
            <a:ext cx="8309934" cy="2143140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2475462" y="3343379"/>
            <a:ext cx="2146485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US" sz="30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US" sz="3000" b="1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·cos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(</a:t>
            </a:r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)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461430" y="3998227"/>
            <a:ext cx="2182008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US" sz="3000" b="1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·sen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(</a:t>
            </a:r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)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461430" y="4593544"/>
            <a:ext cx="6491714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COTA o ALTURA o ELEVACIÓN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00034" y="2569468"/>
            <a:ext cx="776687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sz="4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NIVELACIÓN</a:t>
            </a:r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TAQUIMÉTRICA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2" name="9 Rectángulo">
            <a:extLst>
              <a:ext uri="{FF2B5EF4-FFF2-40B4-BE49-F238E27FC236}">
                <a16:creationId xmlns:a16="http://schemas.microsoft.com/office/drawing/2014/main" id="{D7886430-231E-C688-DC05-0FE569DD431B}"/>
              </a:ext>
            </a:extLst>
          </p:cNvPr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  <p:bldP spid="18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386793" y="5135880"/>
            <a:ext cx="2157963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l</a:t>
            </a:r>
            <a:r>
              <a:rPr lang="es-US" sz="35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l</a:t>
            </a:r>
            <a:r>
              <a:rPr lang="es-US" sz="35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3992856" y="5265420"/>
            <a:ext cx="357190" cy="238127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CuadroTexto"/>
          <p:cNvSpPr txBox="1"/>
          <p:nvPr/>
        </p:nvSpPr>
        <p:spPr>
          <a:xfrm>
            <a:off x="4744378" y="5134292"/>
            <a:ext cx="2727029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US" sz="30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US" sz="30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AR" sz="3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85721" y="238107"/>
            <a:ext cx="72314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GEOMÉTRICA</a:t>
            </a:r>
            <a:endParaRPr lang="es-ES" sz="4400" dirty="0">
              <a:solidFill>
                <a:schemeClr val="tx2"/>
              </a:solidFill>
            </a:endParaRPr>
          </a:p>
        </p:txBody>
      </p:sp>
      <p:pic>
        <p:nvPicPr>
          <p:cNvPr id="9" name="8 Imagen" descr="CA-C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30105"/>
            <a:ext cx="5929354" cy="3399097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42876" y="1000123"/>
            <a:ext cx="8858280" cy="1643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27432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s-ES" sz="2500" dirty="0">
                <a:solidFill>
                  <a:schemeClr val="bg1">
                    <a:lumMod val="50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Se entiende por Nivelación Geométrica al sistema de mediciones altimétricas consistentes en determinar la diferencia de alturas entre dos puntos observados, mediante visuales horizontales dirigidas a miras verticales.</a:t>
            </a:r>
            <a:endParaRPr lang="es-ES" sz="2500" kern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rabajos\00_Facultad de Ingeniería\00_Topografía\Año 2022\000_TEÓRICOS\04_Altimetría\Nivelacion-trigonometric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10"/>
            <a:ext cx="7215238" cy="2935611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42844" y="1145384"/>
            <a:ext cx="8869712" cy="235505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27432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s-ES" sz="2500" dirty="0">
                <a:solidFill>
                  <a:schemeClr val="bg1">
                    <a:lumMod val="50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Se entiende por Nivelación Trigonométrica al sistema de mediciones altimétricas consistente en determinar la diferencia de alturas entre dos puntos observados, mediante visuales inclinadas dirigidas sobre miras verticales.</a:t>
            </a:r>
            <a:endParaRPr lang="es-ES" sz="2500" kern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714512" y="3333754"/>
            <a:ext cx="7429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Teodolito.-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714480" y="3918011"/>
            <a:ext cx="7429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Mira Parlante (Estadal).-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pic>
        <p:nvPicPr>
          <p:cNvPr id="17" name="16 Imagen" descr="CA-C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065584"/>
            <a:ext cx="5845688" cy="3531547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1214414" y="4702982"/>
            <a:ext cx="2598788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s-US" sz="35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US" sz="35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429124" y="5119703"/>
            <a:ext cx="3391762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US" sz="30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US" sz="35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US" sz="30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US" sz="35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T</a:t>
            </a:r>
            <a:endParaRPr lang="es-AR" sz="3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646201" y="1369208"/>
            <a:ext cx="1962397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90° + </a:t>
            </a:r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a</a:t>
            </a:r>
            <a:endParaRPr lang="es-AR" sz="3500" b="1" baseline="-25000" dirty="0">
              <a:solidFill>
                <a:srgbClr val="00330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701504" y="2812557"/>
            <a:ext cx="1871025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a 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 90° - z</a:t>
            </a:r>
            <a:endParaRPr lang="es-AR" sz="3500" b="1" baseline="-25000" dirty="0">
              <a:solidFill>
                <a:srgbClr val="00330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9" name="8 Flecha derecha"/>
          <p:cNvSpPr/>
          <p:nvPr/>
        </p:nvSpPr>
        <p:spPr>
          <a:xfrm rot="5400000">
            <a:off x="7530724" y="2238371"/>
            <a:ext cx="29765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pic>
        <p:nvPicPr>
          <p:cNvPr id="12" name="Picture 8" descr="taquimetri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7" y="990587"/>
            <a:ext cx="5185559" cy="293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5286380" y="3297987"/>
            <a:ext cx="3857652" cy="40011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cota del punto de estación.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143108" y="4464855"/>
            <a:ext cx="6000792" cy="113110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Rectángulo"/>
          <p:cNvSpPr/>
          <p:nvPr/>
        </p:nvSpPr>
        <p:spPr>
          <a:xfrm>
            <a:off x="5499743" y="1071550"/>
            <a:ext cx="12153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700" dirty="0">
                <a:solidFill>
                  <a:srgbClr val="FF0000"/>
                </a:solidFill>
                <a:latin typeface="Arial Narrow" pitchFamily="34" charset="0"/>
              </a:rPr>
              <a:t>DATOS: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634490" y="3988602"/>
            <a:ext cx="20089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700" dirty="0">
                <a:solidFill>
                  <a:srgbClr val="FF0000"/>
                </a:solidFill>
                <a:latin typeface="Arial Narrow" pitchFamily="34" charset="0"/>
              </a:rPr>
              <a:t>INCÓGNITAS: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286380" y="1539332"/>
            <a:ext cx="3857652" cy="193899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altura de instrumento.</a:t>
            </a:r>
          </a:p>
          <a:p>
            <a:r>
              <a:rPr lang="es-AR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2000" b="1" baseline="-25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lectura media.</a:t>
            </a:r>
          </a:p>
          <a:p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lectura superior.</a:t>
            </a:r>
          </a:p>
          <a:p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lectura inferior.</a:t>
            </a:r>
          </a:p>
          <a:p>
            <a:r>
              <a:rPr lang="es-AR" sz="1900" b="1" i="1" dirty="0">
                <a:solidFill>
                  <a:srgbClr val="002060"/>
                </a:solidFill>
              </a:rPr>
              <a:t>z</a:t>
            </a:r>
            <a:r>
              <a:rPr lang="es-AR" sz="2000" dirty="0">
                <a:solidFill>
                  <a:srgbClr val="002060"/>
                </a:solidFill>
              </a:rPr>
              <a:t> 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ángulo o distancia cenital.</a:t>
            </a:r>
          </a:p>
          <a:p>
            <a:r>
              <a:rPr lang="es-AR" sz="2000" b="1" dirty="0">
                <a:solidFill>
                  <a:srgbClr val="002060"/>
                </a:solidFill>
                <a:sym typeface="Symbol"/>
              </a:rPr>
              <a:t></a:t>
            </a:r>
            <a:r>
              <a:rPr lang="es-AR" sz="2000" b="1" dirty="0">
                <a:solidFill>
                  <a:srgbClr val="002060"/>
                </a:solidFill>
              </a:rPr>
              <a:t> 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ángulo de altura (90°- z).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143108" y="4476738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distancia estadimétrica.</a:t>
            </a:r>
            <a:endParaRPr lang="es-A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A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distancia desde el eje horizontal H-H del instrumento 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2500298" y="4964873"/>
            <a:ext cx="3643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la lectura media a</a:t>
            </a:r>
            <a:r>
              <a:rPr lang="es-AR" sz="20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A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143108" y="5238767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cota del punto visado.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20" grpId="0" animBg="1"/>
      <p:bldP spid="21" grpId="0"/>
      <p:bldP spid="22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taquimetría 3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131082"/>
            <a:ext cx="3000396" cy="2976582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585504" y="4003190"/>
            <a:ext cx="2129109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·(a-b)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71538" y="4583918"/>
            <a:ext cx="273639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d' =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·[</a:t>
            </a:r>
            <a:r>
              <a:rPr lang="es-US" sz="3000" b="1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cos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(</a:t>
            </a:r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)]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286380" y="4345792"/>
            <a:ext cx="3346878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 = [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US" sz="3000" b="1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·sen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 (2</a:t>
            </a:r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)]/2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00695" y="5134292"/>
            <a:ext cx="2913939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 = H</a:t>
            </a:r>
            <a:r>
              <a:rPr lang="es-US" sz="3000" b="1" baseline="-25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+ i + T - </a:t>
            </a:r>
            <a:r>
              <a:rPr lang="es-US" sz="3000" b="1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a</a:t>
            </a:r>
            <a:r>
              <a:rPr lang="es-US" sz="3000" b="1" baseline="-25000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v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892955"/>
            <a:ext cx="52101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CuadroTexto"/>
          <p:cNvSpPr txBox="1"/>
          <p:nvPr/>
        </p:nvSpPr>
        <p:spPr>
          <a:xfrm>
            <a:off x="1455978" y="5179235"/>
            <a:ext cx="2758832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US" sz="3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 = </a:t>
            </a:r>
            <a:r>
              <a:rPr lang="es-US" sz="30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US" sz="3000" b="1" baseline="-250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·[</a:t>
            </a:r>
            <a:r>
              <a:rPr lang="es-US" sz="3000" b="1" dirty="0" err="1">
                <a:solidFill>
                  <a:srgbClr val="003300"/>
                </a:solidFill>
                <a:latin typeface="Calibri"/>
                <a:cs typeface="Times New Roman" pitchFamily="18" charset="0"/>
              </a:rPr>
              <a:t>cos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(</a:t>
            </a:r>
            <a:r>
              <a:rPr lang="es-US" sz="3000" b="1" dirty="0">
                <a:solidFill>
                  <a:srgbClr val="0033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es-US" sz="3000" b="1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)]</a:t>
            </a:r>
            <a:r>
              <a:rPr lang="es-US" sz="3000" b="1" baseline="30000" dirty="0">
                <a:solidFill>
                  <a:srgbClr val="003300"/>
                </a:solidFill>
                <a:latin typeface="Calibri"/>
                <a:cs typeface="Times New Roman" pitchFamily="18" charset="0"/>
              </a:rPr>
              <a:t>2</a:t>
            </a:r>
            <a:endParaRPr lang="es-AR" sz="3500" b="1" baseline="-25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 rot="16200000" flipH="1">
            <a:off x="6746578" y="1930723"/>
            <a:ext cx="2514600" cy="100584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9 Rectángulo">
            <a:extLst>
              <a:ext uri="{FF2B5EF4-FFF2-40B4-BE49-F238E27FC236}">
                <a16:creationId xmlns:a16="http://schemas.microsoft.com/office/drawing/2014/main" id="{CDDF752D-ED53-D1E8-C12D-41E15452F7FB}"/>
              </a:ext>
            </a:extLst>
          </p:cNvPr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928958" y="12263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Libreta de campo, lápiz, calculadora.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Cinta métrica.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Estacas, clavos, martillo, pintura.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Jalones, fichas.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Teodolito.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Trípode.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Mira parlante.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28597" y="892955"/>
            <a:ext cx="4865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2060"/>
                </a:solidFill>
                <a:latin typeface="Arial Narrow" pitchFamily="34" charset="0"/>
              </a:rPr>
              <a:t>INSTRUMENTO Y HERRAMIENTAS A UTILIZAR</a:t>
            </a:r>
          </a:p>
        </p:txBody>
      </p:sp>
      <p:pic>
        <p:nvPicPr>
          <p:cNvPr id="25" name="24 Imagen" descr="Perfil Longitud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3214690"/>
            <a:ext cx="8309933" cy="2143140"/>
          </a:xfrm>
          <a:prstGeom prst="rect">
            <a:avLst/>
          </a:prstGeom>
        </p:spPr>
      </p:pic>
      <p:sp>
        <p:nvSpPr>
          <p:cNvPr id="2" name="9 Rectángulo">
            <a:extLst>
              <a:ext uri="{FF2B5EF4-FFF2-40B4-BE49-F238E27FC236}">
                <a16:creationId xmlns:a16="http://schemas.microsoft.com/office/drawing/2014/main" id="{9536C164-67D4-DB51-CF03-B621795DB663}"/>
              </a:ext>
            </a:extLst>
          </p:cNvPr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928958" y="12263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Libreta de campo, lápiz, calculadora.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Cinta métrica.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Estacas, clavos, martillo, pintura.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Jalones, fichas.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Teodolito.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Trípode.</a:t>
            </a:r>
          </a:p>
          <a:p>
            <a:pPr lvl="0">
              <a:buFont typeface="Arial" pitchFamily="34" charset="0"/>
              <a:buChar char="•"/>
            </a:pPr>
            <a:r>
              <a:rPr lang="es-AR" dirty="0">
                <a:solidFill>
                  <a:srgbClr val="002060"/>
                </a:solidFill>
              </a:rPr>
              <a:t>Mira parlante.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28597" y="892955"/>
            <a:ext cx="4865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2060"/>
                </a:solidFill>
                <a:latin typeface="Arial Narrow" pitchFamily="34" charset="0"/>
              </a:rPr>
              <a:t>INSTRUMENTO Y HERRAMIENTAS A UTILIZAR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856" y="3155158"/>
            <a:ext cx="8941738" cy="184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Imagen" descr="Perfil Longitud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7" y="930384"/>
            <a:ext cx="8309933" cy="2143140"/>
          </a:xfrm>
          <a:prstGeom prst="rect">
            <a:avLst/>
          </a:prstGeom>
        </p:spPr>
      </p:pic>
      <p:sp>
        <p:nvSpPr>
          <p:cNvPr id="12" name="11 Elipse"/>
          <p:cNvSpPr/>
          <p:nvPr/>
        </p:nvSpPr>
        <p:spPr>
          <a:xfrm>
            <a:off x="6215074" y="3631412"/>
            <a:ext cx="1285884" cy="14287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6858016" y="5060172"/>
            <a:ext cx="1928794" cy="338554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600" b="1" dirty="0">
                <a:solidFill>
                  <a:srgbClr val="FF0000"/>
                </a:solidFill>
                <a:latin typeface="Arial Narrow" pitchFamily="34" charset="0"/>
              </a:rPr>
              <a:t>Teorema del Coseno</a:t>
            </a:r>
          </a:p>
        </p:txBody>
      </p:sp>
      <p:sp>
        <p:nvSpPr>
          <p:cNvPr id="2" name="9 Rectángulo">
            <a:extLst>
              <a:ext uri="{FF2B5EF4-FFF2-40B4-BE49-F238E27FC236}">
                <a16:creationId xmlns:a16="http://schemas.microsoft.com/office/drawing/2014/main" id="{6990D159-1817-F182-7407-0F1417AF2CCF}"/>
              </a:ext>
            </a:extLst>
          </p:cNvPr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2500282" y="0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ALTIMETRÍA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856" y="3155158"/>
            <a:ext cx="8941738" cy="184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620" y="4794270"/>
            <a:ext cx="8933688" cy="9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9 Imagen" descr="Perfil Longitud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7" y="930384"/>
            <a:ext cx="8309933" cy="2143140"/>
          </a:xfrm>
          <a:prstGeom prst="rect">
            <a:avLst/>
          </a:prstGeom>
        </p:spPr>
      </p:pic>
      <p:sp>
        <p:nvSpPr>
          <p:cNvPr id="2" name="9 Rectángulo">
            <a:extLst>
              <a:ext uri="{FF2B5EF4-FFF2-40B4-BE49-F238E27FC236}">
                <a16:creationId xmlns:a16="http://schemas.microsoft.com/office/drawing/2014/main" id="{A824EA45-1AC6-30EE-F539-6F5DD53B532D}"/>
              </a:ext>
            </a:extLst>
          </p:cNvPr>
          <p:cNvSpPr/>
          <p:nvPr/>
        </p:nvSpPr>
        <p:spPr>
          <a:xfrm>
            <a:off x="274320" y="238107"/>
            <a:ext cx="866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NIVELACIÓN TRIGONOMÉTRICA</a:t>
            </a:r>
            <a:endParaRPr lang="es-E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antilado">
  <a:themeElements>
    <a:clrScheme name="Acantilado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Acantila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ntilado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11625</TotalTime>
  <Words>409</Words>
  <Application>Microsoft Office PowerPoint</Application>
  <PresentationFormat>Presentación en pantalla (16:10)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Aharoni</vt:lpstr>
      <vt:lpstr>Arial</vt:lpstr>
      <vt:lpstr>Arial Narrow</vt:lpstr>
      <vt:lpstr>Calibri</vt:lpstr>
      <vt:lpstr>Segoe UI Semibold</vt:lpstr>
      <vt:lpstr>Symbol</vt:lpstr>
      <vt:lpstr>Times New Roman</vt:lpstr>
      <vt:lpstr>Verdana</vt:lpstr>
      <vt:lpstr>Wingdings</vt:lpstr>
      <vt:lpstr>Acantilado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Propiedades Parola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Otros Usuarios</dc:creator>
  <cp:lastModifiedBy>Ing. Adrián Hippler</cp:lastModifiedBy>
  <cp:revision>193</cp:revision>
  <dcterms:created xsi:type="dcterms:W3CDTF">2002-12-27T12:48:58Z</dcterms:created>
  <dcterms:modified xsi:type="dcterms:W3CDTF">2025-04-30T14:27:30Z</dcterms:modified>
</cp:coreProperties>
</file>