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6"/>
  </p:notesMasterIdLst>
  <p:sldIdLst>
    <p:sldId id="282" r:id="rId2"/>
    <p:sldId id="281" r:id="rId3"/>
    <p:sldId id="260" r:id="rId4"/>
    <p:sldId id="274" r:id="rId5"/>
    <p:sldId id="257" r:id="rId6"/>
    <p:sldId id="275" r:id="rId7"/>
    <p:sldId id="295" r:id="rId8"/>
    <p:sldId id="290" r:id="rId9"/>
    <p:sldId id="291" r:id="rId10"/>
    <p:sldId id="292" r:id="rId11"/>
    <p:sldId id="293" r:id="rId12"/>
    <p:sldId id="307" r:id="rId13"/>
    <p:sldId id="294" r:id="rId14"/>
    <p:sldId id="296" r:id="rId15"/>
    <p:sldId id="297" r:id="rId16"/>
    <p:sldId id="298" r:id="rId17"/>
    <p:sldId id="299" r:id="rId18"/>
    <p:sldId id="300" r:id="rId19"/>
    <p:sldId id="301" r:id="rId20"/>
    <p:sldId id="302" r:id="rId21"/>
    <p:sldId id="303" r:id="rId22"/>
    <p:sldId id="304" r:id="rId23"/>
    <p:sldId id="305" r:id="rId24"/>
    <p:sldId id="306" r:id="rId2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191" autoAdjust="0"/>
    <p:restoredTop sz="89048" autoAdjust="0"/>
  </p:normalViewPr>
  <p:slideViewPr>
    <p:cSldViewPr>
      <p:cViewPr varScale="1">
        <p:scale>
          <a:sx n="66" d="100"/>
          <a:sy n="66" d="100"/>
        </p:scale>
        <p:origin x="-52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9E3FF8-EEFB-4105-AD9A-EBD170DE5646}" type="datetimeFigureOut">
              <a:rPr lang="es-ES" smtClean="0"/>
              <a:pPr/>
              <a:t>15/05/2017</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3F6FD3-7FE2-408A-B2D2-B8D23337D7E3}" type="slidenum">
              <a:rPr lang="es-ES" smtClean="0"/>
              <a:pPr/>
              <a:t>‹Nº›</a:t>
            </a:fld>
            <a:endParaRPr lang="es-ES"/>
          </a:p>
        </p:txBody>
      </p:sp>
    </p:spTree>
    <p:extLst>
      <p:ext uri="{BB962C8B-B14F-4D97-AF65-F5344CB8AC3E}">
        <p14:creationId xmlns:p14="http://schemas.microsoft.com/office/powerpoint/2010/main" xmlns="" val="1743818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17" name="16 Marcador de pie de página"/>
          <p:cNvSpPr>
            <a:spLocks noGrp="1"/>
          </p:cNvSpPr>
          <p:nvPr>
            <p:ph type="ftr" sz="quarter" idx="11"/>
          </p:nvPr>
        </p:nvSpPr>
        <p:spPr/>
        <p:txBody>
          <a:bodyPr/>
          <a:lstStyle>
            <a:extLst/>
          </a:lstStyle>
          <a:p>
            <a:endParaRPr lang="es-AR"/>
          </a:p>
        </p:txBody>
      </p:sp>
      <p:sp>
        <p:nvSpPr>
          <p:cNvPr id="29" name="28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ED72A7D-69C3-4331-B14A-FFC1EDD05678}" type="datetimeFigureOut">
              <a:rPr lang="es-AR" smtClean="0"/>
              <a:pPr/>
              <a:t>15/05/2017</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FAF86F45-C952-465B-A838-F51C99820D8B}"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0ED72A7D-69C3-4331-B14A-FFC1EDD05678}" type="datetimeFigureOut">
              <a:rPr lang="es-AR" smtClean="0"/>
              <a:pPr/>
              <a:t>15/05/2017</a:t>
            </a:fld>
            <a:endParaRPr lang="es-AR"/>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AR"/>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FAF86F45-C952-465B-A838-F51C99820D8B}"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ED72A7D-69C3-4331-B14A-FFC1EDD05678}" type="datetimeFigureOut">
              <a:rPr lang="es-AR" smtClean="0"/>
              <a:pPr/>
              <a:t>15/05/2017</a:t>
            </a:fld>
            <a:endParaRPr lang="es-AR"/>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AR"/>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AF86F45-C952-465B-A838-F51C99820D8B}" type="slidenum">
              <a:rPr lang="es-AR" smtClean="0"/>
              <a:pPr/>
              <a:t>‹Nº›</a:t>
            </a:fld>
            <a:endParaRPr lang="es-A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s.wikipedia.org/wiki/Sistema_nervioso_central" TargetMode="External"/><Relationship Id="rId2" Type="http://schemas.openxmlformats.org/officeDocument/2006/relationships/hyperlink" Target="https://es.wikipedia.org/wiki/Receptores_sensoriales" TargetMode="External"/><Relationship Id="rId1" Type="http://schemas.openxmlformats.org/officeDocument/2006/relationships/slideLayout" Target="../slideLayouts/slideLayout2.xml"/><Relationship Id="rId4" Type="http://schemas.openxmlformats.org/officeDocument/2006/relationships/hyperlink" Target="https://es.wikipedia.org/wiki/Neuronas_sensorial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07704" y="332656"/>
            <a:ext cx="6172200" cy="1894362"/>
          </a:xfrm>
        </p:spPr>
        <p:txBody>
          <a:bodyPr>
            <a:normAutofit/>
          </a:bodyPr>
          <a:lstStyle/>
          <a:p>
            <a:r>
              <a:rPr lang="es-ES" dirty="0" smtClean="0"/>
              <a:t>Trabajo practico de ergonomía </a:t>
            </a:r>
            <a:endParaRPr lang="es-ES" dirty="0"/>
          </a:p>
        </p:txBody>
      </p:sp>
      <p:sp>
        <p:nvSpPr>
          <p:cNvPr id="3" name="Subtítulo 2"/>
          <p:cNvSpPr>
            <a:spLocks noGrp="1"/>
          </p:cNvSpPr>
          <p:nvPr>
            <p:ph type="subTitle" idx="1"/>
          </p:nvPr>
        </p:nvSpPr>
        <p:spPr>
          <a:xfrm>
            <a:off x="2267744" y="3284984"/>
            <a:ext cx="6172200" cy="3384376"/>
          </a:xfrm>
        </p:spPr>
        <p:txBody>
          <a:bodyPr/>
          <a:lstStyle/>
          <a:p>
            <a:r>
              <a:rPr lang="es-ES" dirty="0" smtClean="0"/>
              <a:t>TEMA: </a:t>
            </a:r>
          </a:p>
          <a:p>
            <a:pPr marL="971550" lvl="1" indent="-514350">
              <a:buFont typeface="+mj-lt"/>
              <a:buAutoNum type="romanLcPeriod"/>
            </a:pPr>
            <a:r>
              <a:rPr lang="es-ES" dirty="0" smtClean="0"/>
              <a:t>UNIDAD Nº 3</a:t>
            </a:r>
          </a:p>
          <a:p>
            <a:pPr marL="971550" lvl="1" indent="-514350">
              <a:buFont typeface="+mj-lt"/>
              <a:buAutoNum type="romanLcPeriod"/>
            </a:pPr>
            <a:r>
              <a:rPr lang="es-ES" dirty="0" smtClean="0"/>
              <a:t>UNIDAD Nº 4 </a:t>
            </a:r>
          </a:p>
          <a:p>
            <a:endParaRPr lang="es-ES" dirty="0" smtClean="0"/>
          </a:p>
          <a:p>
            <a:r>
              <a:rPr lang="es-ES" dirty="0" smtClean="0"/>
              <a:t>INTEGRANTES: </a:t>
            </a:r>
          </a:p>
          <a:p>
            <a:pPr lvl="1"/>
            <a:r>
              <a:rPr lang="es-ES" dirty="0" smtClean="0"/>
              <a:t>Aquino, Federico</a:t>
            </a:r>
          </a:p>
          <a:p>
            <a:pPr lvl="1"/>
            <a:r>
              <a:rPr lang="es-ES" dirty="0" err="1" smtClean="0"/>
              <a:t>Babenco,Franco</a:t>
            </a:r>
            <a:r>
              <a:rPr lang="es-ES" dirty="0" smtClean="0"/>
              <a:t> </a:t>
            </a:r>
          </a:p>
          <a:p>
            <a:endParaRPr lang="es-ES" dirty="0" smtClean="0"/>
          </a:p>
        </p:txBody>
      </p:sp>
    </p:spTree>
    <p:extLst>
      <p:ext uri="{BB962C8B-B14F-4D97-AF65-F5344CB8AC3E}">
        <p14:creationId xmlns:p14="http://schemas.microsoft.com/office/powerpoint/2010/main" xmlns="" val="1662617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u="sng" dirty="0"/>
              <a:t>Ambiente de trabajo</a:t>
            </a:r>
            <a:r>
              <a:rPr lang="es-AR" dirty="0"/>
              <a:t/>
            </a:r>
            <a:br>
              <a:rPr lang="es-AR" dirty="0"/>
            </a:br>
            <a:endParaRPr lang="es-ES" dirty="0"/>
          </a:p>
        </p:txBody>
      </p:sp>
      <p:sp>
        <p:nvSpPr>
          <p:cNvPr id="3" name="Marcador de contenido 2"/>
          <p:cNvSpPr>
            <a:spLocks noGrp="1"/>
          </p:cNvSpPr>
          <p:nvPr>
            <p:ph idx="1"/>
          </p:nvPr>
        </p:nvSpPr>
        <p:spPr>
          <a:xfrm>
            <a:off x="467544" y="2276872"/>
            <a:ext cx="7467600" cy="4873752"/>
          </a:xfrm>
        </p:spPr>
        <p:txBody>
          <a:bodyPr>
            <a:normAutofit/>
          </a:bodyPr>
          <a:lstStyle/>
          <a:p>
            <a:pPr lvl="1" algn="ctr"/>
            <a:r>
              <a:rPr lang="es-ES" dirty="0"/>
              <a:t>La mayoría de los espacios de trabajos deben tener un ambiente confortable, lo ideal es que en el interior de la empresa sea lo más agradable, adecuado a la salud del trabajador y el tipo de actividad desarrollada</a:t>
            </a:r>
            <a:r>
              <a:rPr lang="es-ES" dirty="0" smtClean="0"/>
              <a:t>.</a:t>
            </a:r>
            <a:endParaRPr lang="es-ES" dirty="0"/>
          </a:p>
          <a:p>
            <a:endParaRPr lang="es-ES" dirty="0"/>
          </a:p>
        </p:txBody>
      </p:sp>
    </p:spTree>
    <p:extLst>
      <p:ext uri="{BB962C8B-B14F-4D97-AF65-F5344CB8AC3E}">
        <p14:creationId xmlns:p14="http://schemas.microsoft.com/office/powerpoint/2010/main" xmlns="" val="2340383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a:t>Accidentes por frio y calor</a:t>
            </a: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751264" y="1988840"/>
            <a:ext cx="4620936" cy="2907010"/>
          </a:xfrm>
        </p:spPr>
      </p:pic>
    </p:spTree>
    <p:extLst>
      <p:ext uri="{BB962C8B-B14F-4D97-AF65-F5344CB8AC3E}">
        <p14:creationId xmlns:p14="http://schemas.microsoft.com/office/powerpoint/2010/main" xmlns="" val="1056922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908720"/>
            <a:ext cx="7772400" cy="4572000"/>
          </a:xfrm>
        </p:spPr>
        <p:txBody>
          <a:bodyPr>
            <a:normAutofit lnSpcReduction="10000"/>
          </a:bodyPr>
          <a:lstStyle/>
          <a:p>
            <a:r>
              <a:rPr lang="es-ES" b="1" dirty="0"/>
              <a:t>Enfermedades causadas por la temperatura:</a:t>
            </a:r>
            <a:endParaRPr lang="es-AR" dirty="0"/>
          </a:p>
          <a:p>
            <a:pPr lvl="0"/>
            <a:r>
              <a:rPr lang="es-ES" dirty="0"/>
              <a:t> Calambres</a:t>
            </a:r>
            <a:endParaRPr lang="es-AR" dirty="0"/>
          </a:p>
          <a:p>
            <a:pPr lvl="0"/>
            <a:r>
              <a:rPr lang="es-ES" dirty="0"/>
              <a:t> Desmayos</a:t>
            </a:r>
            <a:endParaRPr lang="es-AR" dirty="0"/>
          </a:p>
          <a:p>
            <a:pPr lvl="0"/>
            <a:r>
              <a:rPr lang="es-ES" dirty="0"/>
              <a:t>Agotamiento</a:t>
            </a:r>
            <a:endParaRPr lang="es-AR" dirty="0"/>
          </a:p>
          <a:p>
            <a:pPr lvl="0"/>
            <a:r>
              <a:rPr lang="es-ES" dirty="0"/>
              <a:t>Pérdida de sensibilidad</a:t>
            </a:r>
            <a:endParaRPr lang="es-AR" dirty="0"/>
          </a:p>
          <a:p>
            <a:pPr lvl="0"/>
            <a:r>
              <a:rPr lang="es-ES" dirty="0"/>
              <a:t>Piel reseca</a:t>
            </a:r>
            <a:endParaRPr lang="es-AR" dirty="0"/>
          </a:p>
          <a:p>
            <a:pPr lvl="0"/>
            <a:r>
              <a:rPr lang="es-ES" dirty="0"/>
              <a:t>Piel pálida, sin su color normal</a:t>
            </a:r>
            <a:endParaRPr lang="es-AR" dirty="0"/>
          </a:p>
          <a:p>
            <a:pPr lvl="0"/>
            <a:r>
              <a:rPr lang="es-ES" dirty="0"/>
              <a:t>Congelación o hipotermia</a:t>
            </a:r>
            <a:endParaRPr lang="es-AR" dirty="0"/>
          </a:p>
          <a:p>
            <a:endParaRPr lang="es-AR" dirty="0"/>
          </a:p>
        </p:txBody>
      </p:sp>
    </p:spTree>
    <p:extLst>
      <p:ext uri="{BB962C8B-B14F-4D97-AF65-F5344CB8AC3E}">
        <p14:creationId xmlns:p14="http://schemas.microsoft.com/office/powerpoint/2010/main" xmlns="" val="1602885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0"/>
            <a:ext cx="7924800" cy="1143000"/>
          </a:xfrm>
        </p:spPr>
        <p:txBody>
          <a:bodyPr>
            <a:normAutofit/>
          </a:bodyPr>
          <a:lstStyle/>
          <a:p>
            <a:r>
              <a:rPr lang="es-ES" dirty="0"/>
              <a:t>Hombre y el ambiente</a:t>
            </a:r>
          </a:p>
        </p:txBody>
      </p:sp>
      <p:sp>
        <p:nvSpPr>
          <p:cNvPr id="3" name="Marcador de contenido 2"/>
          <p:cNvSpPr>
            <a:spLocks noGrp="1"/>
          </p:cNvSpPr>
          <p:nvPr>
            <p:ph idx="1"/>
          </p:nvPr>
        </p:nvSpPr>
        <p:spPr/>
        <p:txBody>
          <a:bodyPr>
            <a:normAutofit fontScale="85000" lnSpcReduction="10000"/>
          </a:bodyPr>
          <a:lstStyle/>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r>
              <a:rPr lang="es-ES" dirty="0" smtClean="0"/>
              <a:t>Consumo </a:t>
            </a:r>
            <a:r>
              <a:rPr lang="es-ES" dirty="0"/>
              <a:t>del aire </a:t>
            </a:r>
          </a:p>
          <a:p>
            <a:r>
              <a:rPr lang="es-ES" dirty="0"/>
              <a:t>Temperatura:(reposo 18 y 20, trabajo entre 15y18)</a:t>
            </a:r>
          </a:p>
          <a:p>
            <a:r>
              <a:rPr lang="es-ES" dirty="0"/>
              <a:t>Grado de humedad: 50% al 60%</a:t>
            </a:r>
          </a:p>
          <a:p>
            <a:endParaRPr lang="es-ES" dirty="0"/>
          </a:p>
        </p:txBody>
      </p:sp>
      <p:pic>
        <p:nvPicPr>
          <p:cNvPr id="4" name="3 Marcador de contenido" descr="descarga.jpg"/>
          <p:cNvPicPr>
            <a:picLocks noChangeAspect="1"/>
          </p:cNvPicPr>
          <p:nvPr/>
        </p:nvPicPr>
        <p:blipFill>
          <a:blip r:embed="rId2"/>
          <a:stretch>
            <a:fillRect/>
          </a:stretch>
        </p:blipFill>
        <p:spPr>
          <a:xfrm>
            <a:off x="575108" y="980728"/>
            <a:ext cx="5472607" cy="3367758"/>
          </a:xfrm>
          <a:prstGeom prst="rect">
            <a:avLst/>
          </a:prstGeom>
        </p:spPr>
      </p:pic>
    </p:spTree>
    <p:extLst>
      <p:ext uri="{BB962C8B-B14F-4D97-AF65-F5344CB8AC3E}">
        <p14:creationId xmlns:p14="http://schemas.microsoft.com/office/powerpoint/2010/main" xmlns="" val="338263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14290"/>
            <a:ext cx="7467600" cy="1071570"/>
          </a:xfrm>
        </p:spPr>
        <p:txBody>
          <a:bodyPr>
            <a:normAutofit fontScale="90000"/>
          </a:bodyPr>
          <a:lstStyle/>
          <a:p>
            <a:r>
              <a:rPr lang="es-AR" dirty="0" smtClean="0"/>
              <a:t>FISIOLOGIA DEL TRABAJO </a:t>
            </a:r>
            <a:br>
              <a:rPr lang="es-AR" dirty="0" smtClean="0"/>
            </a:br>
            <a:r>
              <a:rPr lang="es-AR" dirty="0" smtClean="0"/>
              <a:t>             Los movimientos </a:t>
            </a:r>
            <a:endParaRPr lang="es-AR" dirty="0"/>
          </a:p>
        </p:txBody>
      </p:sp>
      <p:sp>
        <p:nvSpPr>
          <p:cNvPr id="3" name="2 Marcador de contenido"/>
          <p:cNvSpPr>
            <a:spLocks noGrp="1"/>
          </p:cNvSpPr>
          <p:nvPr>
            <p:ph idx="1"/>
          </p:nvPr>
        </p:nvSpPr>
        <p:spPr>
          <a:xfrm>
            <a:off x="914400" y="1783560"/>
            <a:ext cx="7772400" cy="4931588"/>
          </a:xfrm>
        </p:spPr>
        <p:txBody>
          <a:bodyPr>
            <a:normAutofit/>
          </a:bodyPr>
          <a:lstStyle/>
          <a:p>
            <a:pPr>
              <a:buFont typeface="Wingdings" panose="05000000000000000000" pitchFamily="2" charset="2"/>
              <a:buChar char="q"/>
            </a:pPr>
            <a:r>
              <a:rPr lang="es-AR" dirty="0" smtClean="0"/>
              <a:t>Rapidez </a:t>
            </a:r>
          </a:p>
          <a:p>
            <a:pPr>
              <a:buFont typeface="Wingdings" panose="05000000000000000000" pitchFamily="2" charset="2"/>
              <a:buChar char="q"/>
            </a:pPr>
            <a:r>
              <a:rPr lang="es-AR" dirty="0" smtClean="0"/>
              <a:t>Destreza </a:t>
            </a:r>
          </a:p>
          <a:p>
            <a:pPr>
              <a:buFont typeface="Wingdings" panose="05000000000000000000" pitchFamily="2" charset="2"/>
              <a:buChar char="q"/>
            </a:pPr>
            <a:r>
              <a:rPr lang="es-AR" dirty="0" smtClean="0"/>
              <a:t>Fuerza</a:t>
            </a:r>
          </a:p>
          <a:p>
            <a:pPr marL="0" indent="0">
              <a:buNone/>
            </a:pPr>
            <a:endParaRPr lang="es-AR" dirty="0" smtClean="0"/>
          </a:p>
          <a:p>
            <a:pPr marL="0" indent="0">
              <a:buNone/>
            </a:pPr>
            <a:r>
              <a:rPr lang="es-AR" sz="3000" cap="small" dirty="0" smtClean="0">
                <a:solidFill>
                  <a:srgbClr val="92D050"/>
                </a:solidFill>
              </a:rPr>
              <a:t>Coordinación </a:t>
            </a:r>
            <a:r>
              <a:rPr lang="es-AR" sz="3000" cap="small" dirty="0">
                <a:solidFill>
                  <a:srgbClr val="92D050"/>
                </a:solidFill>
              </a:rPr>
              <a:t>de los </a:t>
            </a:r>
            <a:r>
              <a:rPr lang="es-AR" sz="3000" cap="small" dirty="0" smtClean="0">
                <a:solidFill>
                  <a:srgbClr val="92D050"/>
                </a:solidFill>
              </a:rPr>
              <a:t>movimientos</a:t>
            </a:r>
          </a:p>
          <a:p>
            <a:r>
              <a:rPr lang="es-AR" sz="2400" dirty="0"/>
              <a:t>Rapidez inicial de la contracción muscular </a:t>
            </a:r>
          </a:p>
          <a:p>
            <a:r>
              <a:rPr lang="es-AR" sz="2400" dirty="0"/>
              <a:t>Control inmediato por la acción de los antagonistas </a:t>
            </a:r>
          </a:p>
          <a:p>
            <a:r>
              <a:rPr lang="es-AR" sz="2400" dirty="0"/>
              <a:t>Cese de la contracción. </a:t>
            </a:r>
            <a:endParaRPr lang="es-AR" sz="2400" dirty="0" smtClean="0"/>
          </a:p>
          <a:p>
            <a:pPr>
              <a:buNone/>
            </a:pPr>
            <a:r>
              <a:rPr lang="es-AR" sz="2000" dirty="0" smtClean="0">
                <a:solidFill>
                  <a:schemeClr val="accent1">
                    <a:lumMod val="60000"/>
                    <a:lumOff val="40000"/>
                  </a:schemeClr>
                </a:solidFill>
              </a:rPr>
              <a:t>De la relación y acople de éstos tres factores, se puede determinar el grado de calidad de los diversos movimientos.</a:t>
            </a:r>
            <a:endParaRPr lang="es-AR" sz="2000" dirty="0">
              <a:solidFill>
                <a:schemeClr val="accent1">
                  <a:lumMod val="60000"/>
                  <a:lumOff val="40000"/>
                </a:schemeClr>
              </a:solidFill>
            </a:endParaRPr>
          </a:p>
          <a:p>
            <a:pPr marL="0" indent="0">
              <a:buNone/>
            </a:pPr>
            <a:endParaRPr lang="es-AR" dirty="0"/>
          </a:p>
        </p:txBody>
      </p:sp>
      <p:pic>
        <p:nvPicPr>
          <p:cNvPr id="14338" name="Picture 2" descr="Resultado de imagen para fisiologia del trabajo ergonomia"/>
          <p:cNvPicPr>
            <a:picLocks noChangeAspect="1" noChangeArrowheads="1"/>
          </p:cNvPicPr>
          <p:nvPr/>
        </p:nvPicPr>
        <p:blipFill>
          <a:blip r:embed="rId2"/>
          <a:srcRect/>
          <a:stretch>
            <a:fillRect/>
          </a:stretch>
        </p:blipFill>
        <p:spPr bwMode="auto">
          <a:xfrm>
            <a:off x="2928926" y="1571612"/>
            <a:ext cx="2658156" cy="1714512"/>
          </a:xfrm>
          <a:prstGeom prst="rect">
            <a:avLst/>
          </a:prstGeom>
          <a:noFill/>
        </p:spPr>
      </p:pic>
      <p:pic>
        <p:nvPicPr>
          <p:cNvPr id="14340" name="Picture 4" descr="Imagen relacionada"/>
          <p:cNvPicPr>
            <a:picLocks noChangeAspect="1" noChangeArrowheads="1"/>
          </p:cNvPicPr>
          <p:nvPr/>
        </p:nvPicPr>
        <p:blipFill>
          <a:blip r:embed="rId3"/>
          <a:srcRect/>
          <a:stretch>
            <a:fillRect/>
          </a:stretch>
        </p:blipFill>
        <p:spPr bwMode="auto">
          <a:xfrm>
            <a:off x="5643570" y="1571612"/>
            <a:ext cx="2595172" cy="1728772"/>
          </a:xfrm>
          <a:prstGeom prst="rect">
            <a:avLst/>
          </a:prstGeom>
          <a:noFill/>
        </p:spPr>
      </p:pic>
    </p:spTree>
    <p:extLst>
      <p:ext uri="{BB962C8B-B14F-4D97-AF65-F5344CB8AC3E}">
        <p14:creationId xmlns:p14="http://schemas.microsoft.com/office/powerpoint/2010/main" xmlns="" val="2982991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14290"/>
            <a:ext cx="7467600" cy="1071570"/>
          </a:xfrm>
        </p:spPr>
        <p:txBody>
          <a:bodyPr>
            <a:normAutofit fontScale="90000"/>
          </a:bodyPr>
          <a:lstStyle/>
          <a:p>
            <a:r>
              <a:rPr lang="es-AR" dirty="0" smtClean="0"/>
              <a:t>FISIOLOGIA DEL TRABAJO </a:t>
            </a:r>
            <a:br>
              <a:rPr lang="es-AR" dirty="0" smtClean="0"/>
            </a:br>
            <a:r>
              <a:rPr lang="es-AR" dirty="0" smtClean="0"/>
              <a:t>             Los movimientos </a:t>
            </a:r>
            <a:endParaRPr lang="es-AR" dirty="0"/>
          </a:p>
        </p:txBody>
      </p:sp>
      <p:sp>
        <p:nvSpPr>
          <p:cNvPr id="3" name="2 Marcador de contenido"/>
          <p:cNvSpPr>
            <a:spLocks noGrp="1"/>
          </p:cNvSpPr>
          <p:nvPr>
            <p:ph idx="1"/>
          </p:nvPr>
        </p:nvSpPr>
        <p:spPr>
          <a:xfrm>
            <a:off x="914400" y="1783560"/>
            <a:ext cx="7772400" cy="4931588"/>
          </a:xfrm>
        </p:spPr>
        <p:txBody>
          <a:bodyPr>
            <a:normAutofit/>
          </a:bodyPr>
          <a:lstStyle/>
          <a:p>
            <a:pPr>
              <a:buFont typeface="Wingdings" panose="05000000000000000000" pitchFamily="2" charset="2"/>
              <a:buChar char="q"/>
            </a:pPr>
            <a:r>
              <a:rPr lang="es-AR" dirty="0" smtClean="0"/>
              <a:t>Rapidez </a:t>
            </a:r>
          </a:p>
          <a:p>
            <a:pPr>
              <a:buFont typeface="Wingdings" panose="05000000000000000000" pitchFamily="2" charset="2"/>
              <a:buChar char="q"/>
            </a:pPr>
            <a:r>
              <a:rPr lang="es-AR" dirty="0" smtClean="0"/>
              <a:t>Destreza </a:t>
            </a:r>
          </a:p>
          <a:p>
            <a:pPr>
              <a:buFont typeface="Wingdings" panose="05000000000000000000" pitchFamily="2" charset="2"/>
              <a:buChar char="q"/>
            </a:pPr>
            <a:r>
              <a:rPr lang="es-AR" dirty="0" smtClean="0"/>
              <a:t>Fuerza</a:t>
            </a:r>
          </a:p>
          <a:p>
            <a:pPr marL="0" indent="0">
              <a:buNone/>
            </a:pPr>
            <a:endParaRPr lang="es-AR" dirty="0" smtClean="0"/>
          </a:p>
          <a:p>
            <a:pPr marL="0" indent="0">
              <a:buNone/>
            </a:pPr>
            <a:r>
              <a:rPr lang="es-AR" sz="3000" cap="small" dirty="0" smtClean="0">
                <a:solidFill>
                  <a:srgbClr val="92D050"/>
                </a:solidFill>
              </a:rPr>
              <a:t>Coordinación </a:t>
            </a:r>
            <a:r>
              <a:rPr lang="es-AR" sz="3000" cap="small" dirty="0">
                <a:solidFill>
                  <a:srgbClr val="92D050"/>
                </a:solidFill>
              </a:rPr>
              <a:t>de los </a:t>
            </a:r>
            <a:r>
              <a:rPr lang="es-AR" sz="3000" cap="small" dirty="0" smtClean="0">
                <a:solidFill>
                  <a:srgbClr val="92D050"/>
                </a:solidFill>
              </a:rPr>
              <a:t>movimientos</a:t>
            </a:r>
          </a:p>
          <a:p>
            <a:r>
              <a:rPr lang="es-AR" sz="2400" dirty="0"/>
              <a:t>Rapidez inicial de la contracción muscular </a:t>
            </a:r>
          </a:p>
          <a:p>
            <a:r>
              <a:rPr lang="es-AR" sz="2400" dirty="0"/>
              <a:t>Control inmediato por la acción de los antagonistas </a:t>
            </a:r>
          </a:p>
          <a:p>
            <a:r>
              <a:rPr lang="es-AR" sz="2400" dirty="0"/>
              <a:t>Cese de la contracción. </a:t>
            </a:r>
            <a:endParaRPr lang="es-AR" sz="2400" dirty="0" smtClean="0"/>
          </a:p>
          <a:p>
            <a:pPr>
              <a:buNone/>
            </a:pPr>
            <a:r>
              <a:rPr lang="es-AR" sz="2000" dirty="0" smtClean="0">
                <a:solidFill>
                  <a:schemeClr val="accent1">
                    <a:lumMod val="60000"/>
                    <a:lumOff val="40000"/>
                  </a:schemeClr>
                </a:solidFill>
              </a:rPr>
              <a:t>De la relación y acople de éstos tres factores, se puede determinar el grado de calidad de los diversos movimientos.</a:t>
            </a:r>
            <a:endParaRPr lang="es-AR" sz="2000" dirty="0">
              <a:solidFill>
                <a:schemeClr val="accent1">
                  <a:lumMod val="60000"/>
                  <a:lumOff val="40000"/>
                </a:schemeClr>
              </a:solidFill>
            </a:endParaRPr>
          </a:p>
          <a:p>
            <a:pPr marL="0" indent="0">
              <a:buNone/>
            </a:pPr>
            <a:endParaRPr lang="es-AR" dirty="0"/>
          </a:p>
        </p:txBody>
      </p:sp>
      <p:pic>
        <p:nvPicPr>
          <p:cNvPr id="14338" name="Picture 2" descr="Resultado de imagen para fisiologia del trabajo ergonomia"/>
          <p:cNvPicPr>
            <a:picLocks noChangeAspect="1" noChangeArrowheads="1"/>
          </p:cNvPicPr>
          <p:nvPr/>
        </p:nvPicPr>
        <p:blipFill>
          <a:blip r:embed="rId2"/>
          <a:srcRect/>
          <a:stretch>
            <a:fillRect/>
          </a:stretch>
        </p:blipFill>
        <p:spPr bwMode="auto">
          <a:xfrm>
            <a:off x="2928926" y="1571612"/>
            <a:ext cx="2658156" cy="1714512"/>
          </a:xfrm>
          <a:prstGeom prst="rect">
            <a:avLst/>
          </a:prstGeom>
          <a:noFill/>
        </p:spPr>
      </p:pic>
      <p:pic>
        <p:nvPicPr>
          <p:cNvPr id="14340" name="Picture 4" descr="Imagen relacionada"/>
          <p:cNvPicPr>
            <a:picLocks noChangeAspect="1" noChangeArrowheads="1"/>
          </p:cNvPicPr>
          <p:nvPr/>
        </p:nvPicPr>
        <p:blipFill>
          <a:blip r:embed="rId3"/>
          <a:srcRect/>
          <a:stretch>
            <a:fillRect/>
          </a:stretch>
        </p:blipFill>
        <p:spPr bwMode="auto">
          <a:xfrm>
            <a:off x="5643570" y="1571612"/>
            <a:ext cx="2595172" cy="1728772"/>
          </a:xfrm>
          <a:prstGeom prst="rect">
            <a:avLst/>
          </a:prstGeom>
          <a:noFill/>
        </p:spPr>
      </p:pic>
    </p:spTree>
    <p:extLst>
      <p:ext uri="{BB962C8B-B14F-4D97-AF65-F5344CB8AC3E}">
        <p14:creationId xmlns:p14="http://schemas.microsoft.com/office/powerpoint/2010/main" xmlns="" val="2498638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dirty="0" smtClean="0"/>
              <a:t>Economía de los Movimientos</a:t>
            </a:r>
            <a:endParaRPr lang="es-AR" dirty="0"/>
          </a:p>
        </p:txBody>
      </p:sp>
      <p:sp>
        <p:nvSpPr>
          <p:cNvPr id="3" name="2 Marcador de contenido"/>
          <p:cNvSpPr>
            <a:spLocks noGrp="1"/>
          </p:cNvSpPr>
          <p:nvPr>
            <p:ph idx="1"/>
          </p:nvPr>
        </p:nvSpPr>
        <p:spPr/>
        <p:txBody>
          <a:bodyPr>
            <a:normAutofit fontScale="92500" lnSpcReduction="20000"/>
          </a:bodyPr>
          <a:lstStyle/>
          <a:p>
            <a:r>
              <a:rPr lang="es-AR" dirty="0" smtClean="0"/>
              <a:t>Aprovechar la fuerza de gravedad</a:t>
            </a:r>
          </a:p>
          <a:p>
            <a:r>
              <a:rPr lang="es-AR" dirty="0" smtClean="0"/>
              <a:t>Movimientos simétricos de extremidades</a:t>
            </a:r>
          </a:p>
          <a:p>
            <a:r>
              <a:rPr lang="es-AR" dirty="0" smtClean="0"/>
              <a:t>Eliminar movimientos inútiles</a:t>
            </a:r>
          </a:p>
          <a:p>
            <a:r>
              <a:rPr lang="es-AR" dirty="0" smtClean="0"/>
              <a:t>Automatización del trabajo</a:t>
            </a:r>
          </a:p>
          <a:p>
            <a:r>
              <a:rPr lang="es-AR" dirty="0" smtClean="0"/>
              <a:t>Evitar bruscas transiciones</a:t>
            </a:r>
          </a:p>
          <a:p>
            <a:r>
              <a:rPr lang="es-AR" dirty="0" smtClean="0"/>
              <a:t>Ritmo en la seriación de los movimientos</a:t>
            </a:r>
          </a:p>
          <a:p>
            <a:r>
              <a:rPr lang="es-AR" dirty="0" smtClean="0"/>
              <a:t>Distancia y alcance</a:t>
            </a:r>
          </a:p>
          <a:p>
            <a:r>
              <a:rPr lang="es-AR" dirty="0" smtClean="0"/>
              <a:t>Altura de los desplazamientos</a:t>
            </a:r>
          </a:p>
          <a:p>
            <a:r>
              <a:rPr lang="es-AR" dirty="0" smtClean="0"/>
              <a:t>Movimientos curvilíneos (no en líneas angulares)</a:t>
            </a:r>
          </a:p>
          <a:p>
            <a:r>
              <a:rPr lang="es-AR" dirty="0" smtClean="0"/>
              <a:t>Posición sentada</a:t>
            </a:r>
            <a:endParaRPr lang="es-AR" dirty="0"/>
          </a:p>
        </p:txBody>
      </p:sp>
    </p:spTree>
    <p:extLst>
      <p:ext uri="{BB962C8B-B14F-4D97-AF65-F5344CB8AC3E}">
        <p14:creationId xmlns:p14="http://schemas.microsoft.com/office/powerpoint/2010/main" xmlns="" val="3390688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7467600" cy="703282"/>
          </a:xfrm>
        </p:spPr>
        <p:txBody>
          <a:bodyPr>
            <a:normAutofit/>
          </a:bodyPr>
          <a:lstStyle/>
          <a:p>
            <a:r>
              <a:rPr lang="es-AR" dirty="0" smtClean="0"/>
              <a:t>Examen del trabajo muscular </a:t>
            </a:r>
            <a:endParaRPr lang="es-AR" dirty="0"/>
          </a:p>
        </p:txBody>
      </p:sp>
      <p:sp>
        <p:nvSpPr>
          <p:cNvPr id="3" name="2 Marcador de contenido"/>
          <p:cNvSpPr>
            <a:spLocks noGrp="1"/>
          </p:cNvSpPr>
          <p:nvPr>
            <p:ph idx="1"/>
          </p:nvPr>
        </p:nvSpPr>
        <p:spPr>
          <a:xfrm>
            <a:off x="214282" y="1357298"/>
            <a:ext cx="7467600" cy="4873752"/>
          </a:xfrm>
        </p:spPr>
        <p:txBody>
          <a:bodyPr>
            <a:normAutofit lnSpcReduction="10000"/>
          </a:bodyPr>
          <a:lstStyle/>
          <a:p>
            <a:r>
              <a:rPr lang="es-AR" dirty="0" smtClean="0"/>
              <a:t>Examen de la fuerza muscular </a:t>
            </a:r>
          </a:p>
          <a:p>
            <a:pPr marL="1097280" lvl="2" indent="-457200">
              <a:buFont typeface="+mj-lt"/>
              <a:buAutoNum type="arabicPeriod"/>
            </a:pPr>
            <a:r>
              <a:rPr lang="es-AR" dirty="0" smtClean="0"/>
              <a:t>Dinamómetros: </a:t>
            </a:r>
          </a:p>
          <a:p>
            <a:pPr marL="1097280" lvl="2" indent="-457200">
              <a:buFont typeface="+mj-lt"/>
              <a:buAutoNum type="arabicPeriod"/>
            </a:pPr>
            <a:endParaRPr lang="es-AR" dirty="0" smtClean="0"/>
          </a:p>
          <a:p>
            <a:pPr marL="1097280" lvl="2" indent="-457200">
              <a:buFont typeface="+mj-lt"/>
              <a:buAutoNum type="arabicPeriod"/>
            </a:pPr>
            <a:endParaRPr lang="es-AR" dirty="0" smtClean="0"/>
          </a:p>
          <a:p>
            <a:pPr marL="1097280" lvl="2" indent="-457200">
              <a:buFont typeface="+mj-lt"/>
              <a:buAutoNum type="arabicPeriod"/>
            </a:pPr>
            <a:endParaRPr lang="es-AR" dirty="0" smtClean="0"/>
          </a:p>
          <a:p>
            <a:pPr marL="1097280" lvl="2" indent="-457200">
              <a:buFont typeface="+mj-lt"/>
              <a:buAutoNum type="arabicPeriod"/>
            </a:pPr>
            <a:endParaRPr lang="es-AR" dirty="0" smtClean="0"/>
          </a:p>
          <a:p>
            <a:pPr marL="1097280" lvl="2" indent="-457200">
              <a:buFont typeface="+mj-lt"/>
              <a:buAutoNum type="arabicPeriod"/>
            </a:pPr>
            <a:endParaRPr lang="es-AR" dirty="0" smtClean="0"/>
          </a:p>
          <a:p>
            <a:pPr marL="1097280" lvl="2" indent="-457200">
              <a:buFont typeface="+mj-lt"/>
              <a:buAutoNum type="arabicPeriod"/>
            </a:pPr>
            <a:endParaRPr lang="es-AR" dirty="0" smtClean="0"/>
          </a:p>
          <a:p>
            <a:pPr marL="1097280" lvl="2" indent="-457200">
              <a:buFont typeface="+mj-lt"/>
              <a:buAutoNum type="arabicPeriod"/>
            </a:pPr>
            <a:endParaRPr lang="es-AR" dirty="0" smtClean="0"/>
          </a:p>
          <a:p>
            <a:pPr marL="1097280" lvl="2" indent="-457200">
              <a:buFont typeface="+mj-lt"/>
              <a:buAutoNum type="arabicPeriod"/>
            </a:pPr>
            <a:endParaRPr lang="es-AR" dirty="0" smtClean="0"/>
          </a:p>
          <a:p>
            <a:pPr marL="1097280" lvl="2" indent="-457200">
              <a:buFont typeface="+mj-lt"/>
              <a:buAutoNum type="arabicPeriod"/>
            </a:pPr>
            <a:r>
              <a:rPr lang="es-AR" dirty="0" smtClean="0"/>
              <a:t>Ergógrafo de </a:t>
            </a:r>
            <a:r>
              <a:rPr lang="es-AR" dirty="0" err="1" smtClean="0"/>
              <a:t>Mosso</a:t>
            </a:r>
            <a:r>
              <a:rPr lang="es-AR" dirty="0" smtClean="0"/>
              <a:t>: </a:t>
            </a:r>
          </a:p>
          <a:p>
            <a:pPr marL="1097280" lvl="2" indent="-457200">
              <a:buNone/>
            </a:pPr>
            <a:endParaRPr lang="es-AR" dirty="0" smtClean="0"/>
          </a:p>
          <a:p>
            <a:pPr marL="1097280" lvl="2" indent="-457200">
              <a:buFont typeface="+mj-lt"/>
              <a:buAutoNum type="arabicPeriod"/>
            </a:pPr>
            <a:endParaRPr lang="es-AR" dirty="0"/>
          </a:p>
          <a:p>
            <a:pPr marL="1097280" lvl="2" indent="-457200">
              <a:buFont typeface="+mj-lt"/>
              <a:buAutoNum type="arabicPeriod"/>
            </a:pPr>
            <a:endParaRPr lang="es-AR" dirty="0" smtClean="0"/>
          </a:p>
          <a:p>
            <a:pPr marL="1097280" lvl="2" indent="-457200">
              <a:buFont typeface="+mj-lt"/>
              <a:buAutoNum type="arabicPeriod"/>
            </a:pPr>
            <a:endParaRPr lang="es-AR" dirty="0" smtClean="0"/>
          </a:p>
          <a:p>
            <a:pPr marL="1097280" lvl="2" indent="-457200">
              <a:buFont typeface="+mj-lt"/>
              <a:buAutoNum type="arabicPeriod"/>
            </a:pPr>
            <a:endParaRPr lang="es-AR" dirty="0"/>
          </a:p>
          <a:p>
            <a:pPr marL="1097280" lvl="2" indent="-457200">
              <a:buFont typeface="+mj-lt"/>
              <a:buAutoNum type="arabicPeriod"/>
            </a:pPr>
            <a:endParaRPr lang="es-AR" dirty="0" smtClean="0"/>
          </a:p>
          <a:p>
            <a:pPr marL="1097280" lvl="2" indent="-457200">
              <a:buFont typeface="+mj-lt"/>
              <a:buAutoNum type="arabicPeriod"/>
            </a:pPr>
            <a:endParaRPr lang="es-AR" dirty="0"/>
          </a:p>
          <a:p>
            <a:pPr marL="1074420" lvl="2" indent="-342900">
              <a:buFont typeface="+mj-lt"/>
              <a:buAutoNum type="arabicPeriod"/>
            </a:pPr>
            <a:endParaRPr lang="es-AR" dirty="0"/>
          </a:p>
        </p:txBody>
      </p:sp>
      <p:pic>
        <p:nvPicPr>
          <p:cNvPr id="5" name="4 Imagen" descr="Resultado de imagen para dinamometro manual"/>
          <p:cNvPicPr/>
          <p:nvPr/>
        </p:nvPicPr>
        <p:blipFill>
          <a:blip r:embed="rId2"/>
          <a:srcRect/>
          <a:stretch>
            <a:fillRect/>
          </a:stretch>
        </p:blipFill>
        <p:spPr bwMode="auto">
          <a:xfrm>
            <a:off x="642910" y="2357430"/>
            <a:ext cx="3071834" cy="2214578"/>
          </a:xfrm>
          <a:prstGeom prst="rect">
            <a:avLst/>
          </a:prstGeom>
          <a:noFill/>
          <a:ln w="9525">
            <a:noFill/>
            <a:miter lim="800000"/>
            <a:headEnd/>
            <a:tailEnd/>
          </a:ln>
        </p:spPr>
      </p:pic>
      <p:pic>
        <p:nvPicPr>
          <p:cNvPr id="6" name="5 Imagen" descr="Resultado de imagen para dinamometro manual"/>
          <p:cNvPicPr/>
          <p:nvPr/>
        </p:nvPicPr>
        <p:blipFill>
          <a:blip r:embed="rId3"/>
          <a:srcRect/>
          <a:stretch>
            <a:fillRect/>
          </a:stretch>
        </p:blipFill>
        <p:spPr bwMode="auto">
          <a:xfrm>
            <a:off x="6143636" y="2000240"/>
            <a:ext cx="2224098" cy="2143140"/>
          </a:xfrm>
          <a:prstGeom prst="rect">
            <a:avLst/>
          </a:prstGeom>
          <a:noFill/>
          <a:ln w="9525">
            <a:noFill/>
            <a:miter lim="800000"/>
            <a:headEnd/>
            <a:tailEnd/>
          </a:ln>
        </p:spPr>
      </p:pic>
      <p:pic>
        <p:nvPicPr>
          <p:cNvPr id="7" name="6 Imagen" descr="Resultado de imagen para dinamometro manual"/>
          <p:cNvPicPr/>
          <p:nvPr/>
        </p:nvPicPr>
        <p:blipFill>
          <a:blip r:embed="rId4"/>
          <a:srcRect/>
          <a:stretch>
            <a:fillRect/>
          </a:stretch>
        </p:blipFill>
        <p:spPr bwMode="auto">
          <a:xfrm>
            <a:off x="3857620" y="2000240"/>
            <a:ext cx="2205048" cy="2133610"/>
          </a:xfrm>
          <a:prstGeom prst="rect">
            <a:avLst/>
          </a:prstGeom>
          <a:noFill/>
          <a:ln w="9525">
            <a:noFill/>
            <a:miter lim="800000"/>
            <a:headEnd/>
            <a:tailEnd/>
          </a:ln>
        </p:spPr>
      </p:pic>
      <p:pic>
        <p:nvPicPr>
          <p:cNvPr id="9" name="8 Imagen" descr="Resultado de imagen para Ergógrafo de Mosso"/>
          <p:cNvPicPr/>
          <p:nvPr/>
        </p:nvPicPr>
        <p:blipFill>
          <a:blip r:embed="rId5" cstate="print"/>
          <a:srcRect/>
          <a:stretch>
            <a:fillRect/>
          </a:stretch>
        </p:blipFill>
        <p:spPr bwMode="auto">
          <a:xfrm>
            <a:off x="4643438" y="4572008"/>
            <a:ext cx="3714776" cy="2143140"/>
          </a:xfrm>
          <a:prstGeom prst="rect">
            <a:avLst/>
          </a:prstGeom>
          <a:noFill/>
          <a:ln w="9525">
            <a:noFill/>
            <a:miter lim="800000"/>
            <a:headEnd/>
            <a:tailEnd/>
          </a:ln>
        </p:spPr>
      </p:pic>
    </p:spTree>
    <p:extLst>
      <p:ext uri="{BB962C8B-B14F-4D97-AF65-F5344CB8AC3E}">
        <p14:creationId xmlns:p14="http://schemas.microsoft.com/office/powerpoint/2010/main" xmlns="" val="2204024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0034" y="571480"/>
            <a:ext cx="7467600" cy="5857916"/>
          </a:xfrm>
        </p:spPr>
        <p:txBody>
          <a:bodyPr>
            <a:normAutofit/>
          </a:bodyPr>
          <a:lstStyle/>
          <a:p>
            <a:r>
              <a:rPr lang="es-AR" dirty="0"/>
              <a:t>Examen del impulso muscular </a:t>
            </a:r>
            <a:endParaRPr lang="es-AR" dirty="0" smtClean="0"/>
          </a:p>
          <a:p>
            <a:pPr marL="822960" lvl="1" indent="-457200">
              <a:buFont typeface="+mj-lt"/>
              <a:buAutoNum type="arabicPeriod"/>
            </a:pPr>
            <a:r>
              <a:rPr lang="es-AR" sz="1800" dirty="0" smtClean="0"/>
              <a:t>Transforma en una curva en al que se puede medir la velocidad de conducción del nervio y la cantidad de impulso que llega</a:t>
            </a:r>
          </a:p>
          <a:p>
            <a:pPr marL="514350" indent="-514350">
              <a:buFont typeface="+mj-lt"/>
              <a:buAutoNum type="romanUcPeriod"/>
            </a:pPr>
            <a:endParaRPr lang="es-AR" dirty="0" smtClean="0"/>
          </a:p>
          <a:p>
            <a:pPr marL="514350" indent="-514350">
              <a:buFont typeface="+mj-lt"/>
              <a:buAutoNum type="romanUcPeriod"/>
            </a:pPr>
            <a:endParaRPr lang="es-AR" dirty="0" smtClean="0"/>
          </a:p>
          <a:p>
            <a:pPr marL="0" indent="0">
              <a:buNone/>
            </a:pPr>
            <a:endParaRPr lang="es-AR" dirty="0" smtClean="0"/>
          </a:p>
          <a:p>
            <a:pPr marL="0" indent="0">
              <a:buNone/>
            </a:pPr>
            <a:endParaRPr lang="es-AR" dirty="0" smtClean="0"/>
          </a:p>
          <a:p>
            <a:pPr marL="0" indent="0">
              <a:buNone/>
            </a:pPr>
            <a:endParaRPr lang="es-AR" dirty="0" smtClean="0"/>
          </a:p>
          <a:p>
            <a:pPr marL="0" indent="0">
              <a:buNone/>
            </a:pPr>
            <a:endParaRPr lang="es-AR" dirty="0"/>
          </a:p>
          <a:p>
            <a:r>
              <a:rPr lang="es-AR" dirty="0"/>
              <a:t>Examen de la dirección de los movimientos </a:t>
            </a:r>
          </a:p>
          <a:p>
            <a:pPr marL="1074420" lvl="2" indent="-342900">
              <a:buFont typeface="+mj-lt"/>
              <a:buAutoNum type="arabicPeriod"/>
            </a:pPr>
            <a:r>
              <a:rPr lang="es-AR" sz="2000" dirty="0"/>
              <a:t>Dispositivo para pruebas de coordinación de ambas </a:t>
            </a:r>
            <a:r>
              <a:rPr lang="es-AR" sz="2000" dirty="0" smtClean="0"/>
              <a:t>manos </a:t>
            </a:r>
          </a:p>
          <a:p>
            <a:pPr marL="1074420" lvl="2" indent="-342900">
              <a:buFont typeface="+mj-lt"/>
              <a:buAutoNum type="arabicPeriod"/>
            </a:pPr>
            <a:r>
              <a:rPr lang="es-AR" sz="2000" dirty="0" err="1" smtClean="0"/>
              <a:t>Trenómetros</a:t>
            </a:r>
            <a:r>
              <a:rPr lang="es-AR" sz="2000" dirty="0" smtClean="0"/>
              <a:t>  </a:t>
            </a:r>
          </a:p>
          <a:p>
            <a:pPr marL="1074420" lvl="2" indent="-342900">
              <a:buFont typeface="+mj-lt"/>
              <a:buAutoNum type="arabicPeriod"/>
            </a:pPr>
            <a:endParaRPr lang="es-AR" sz="3000" cap="small" dirty="0" smtClean="0">
              <a:solidFill>
                <a:srgbClr val="575F6D"/>
              </a:solidFill>
            </a:endParaRPr>
          </a:p>
          <a:p>
            <a:pPr marL="91440" indent="0">
              <a:buNone/>
            </a:pPr>
            <a:endParaRPr lang="es-AR" dirty="0"/>
          </a:p>
          <a:p>
            <a:endParaRPr lang="es-ES" dirty="0"/>
          </a:p>
        </p:txBody>
      </p:sp>
      <p:pic>
        <p:nvPicPr>
          <p:cNvPr id="11266" name="Picture 2" descr="Imagen relacionada"/>
          <p:cNvPicPr>
            <a:picLocks noChangeAspect="1" noChangeArrowheads="1"/>
          </p:cNvPicPr>
          <p:nvPr/>
        </p:nvPicPr>
        <p:blipFill>
          <a:blip r:embed="rId2"/>
          <a:srcRect/>
          <a:stretch>
            <a:fillRect/>
          </a:stretch>
        </p:blipFill>
        <p:spPr bwMode="auto">
          <a:xfrm>
            <a:off x="1785918" y="1928802"/>
            <a:ext cx="4572032" cy="2503627"/>
          </a:xfrm>
          <a:prstGeom prst="rect">
            <a:avLst/>
          </a:prstGeom>
          <a:noFill/>
        </p:spPr>
      </p:pic>
    </p:spTree>
    <p:extLst>
      <p:ext uri="{BB962C8B-B14F-4D97-AF65-F5344CB8AC3E}">
        <p14:creationId xmlns:p14="http://schemas.microsoft.com/office/powerpoint/2010/main" xmlns="" val="17634066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7467600" cy="631844"/>
          </a:xfrm>
        </p:spPr>
        <p:txBody>
          <a:bodyPr>
            <a:normAutofit fontScale="90000"/>
          </a:bodyPr>
          <a:lstStyle/>
          <a:p>
            <a:r>
              <a:rPr lang="es-AR" dirty="0" smtClean="0"/>
              <a:t>Sensaciones kinestésicas </a:t>
            </a:r>
            <a:endParaRPr lang="es-AR" dirty="0"/>
          </a:p>
        </p:txBody>
      </p:sp>
      <p:sp>
        <p:nvSpPr>
          <p:cNvPr id="3" name="2 Marcador de contenido"/>
          <p:cNvSpPr>
            <a:spLocks noGrp="1"/>
          </p:cNvSpPr>
          <p:nvPr>
            <p:ph idx="1"/>
          </p:nvPr>
        </p:nvSpPr>
        <p:spPr>
          <a:xfrm>
            <a:off x="428596" y="928670"/>
            <a:ext cx="8429684" cy="5643602"/>
          </a:xfrm>
        </p:spPr>
        <p:txBody>
          <a:bodyPr>
            <a:normAutofit fontScale="92500" lnSpcReduction="10000"/>
          </a:bodyPr>
          <a:lstStyle/>
          <a:p>
            <a:r>
              <a:rPr lang="es-AR" sz="2200" dirty="0" smtClean="0"/>
              <a:t>Son las sensaciones que acompañan a todos los movimientos y cambios de posición. </a:t>
            </a:r>
          </a:p>
          <a:p>
            <a:r>
              <a:rPr lang="es-AR" sz="2000" dirty="0" smtClean="0"/>
              <a:t>Los </a:t>
            </a:r>
            <a:r>
              <a:rPr lang="es-AR" sz="2000" b="1" dirty="0" smtClean="0"/>
              <a:t>husos neuromusculares</a:t>
            </a:r>
            <a:r>
              <a:rPr lang="es-AR" sz="2000" dirty="0" smtClean="0"/>
              <a:t> son </a:t>
            </a:r>
            <a:r>
              <a:rPr lang="es-AR" sz="2000" dirty="0" smtClean="0">
                <a:hlinkClick r:id="rId2" tooltip="Receptores sensoriales"/>
              </a:rPr>
              <a:t>receptores sensoriales</a:t>
            </a:r>
            <a:r>
              <a:rPr lang="es-AR" sz="2000" dirty="0" smtClean="0"/>
              <a:t> en el interior del vientre muscular que detecta cambios en la longitud del músculo. Transmiten la información sobre la longitud del músculo al </a:t>
            </a:r>
            <a:r>
              <a:rPr lang="es-AR" sz="2000" dirty="0" smtClean="0">
                <a:hlinkClick r:id="rId3" tooltip="Sistema nervioso central"/>
              </a:rPr>
              <a:t>sistema nervioso central</a:t>
            </a:r>
            <a:r>
              <a:rPr lang="es-AR" sz="2000" dirty="0" smtClean="0"/>
              <a:t> a través de </a:t>
            </a:r>
            <a:r>
              <a:rPr lang="es-AR" sz="2000" dirty="0" smtClean="0">
                <a:hlinkClick r:id="rId4" tooltip="Neuronas sensoriales"/>
              </a:rPr>
              <a:t>neuronas sensoriales</a:t>
            </a:r>
            <a:r>
              <a:rPr lang="es-AR" sz="2000" dirty="0" smtClean="0"/>
              <a:t>. Esta información puede ser procesada en el cerebro para determinar la posición de las partes del cuerpo.</a:t>
            </a:r>
          </a:p>
          <a:p>
            <a:pPr>
              <a:buNone/>
            </a:pPr>
            <a:endParaRPr lang="es-AR" sz="2000" dirty="0" smtClean="0"/>
          </a:p>
          <a:p>
            <a:r>
              <a:rPr lang="es-AR" dirty="0" smtClean="0"/>
              <a:t>Examen </a:t>
            </a:r>
            <a:r>
              <a:rPr lang="es-AR" dirty="0"/>
              <a:t>de la sensibilidad kinestésica </a:t>
            </a:r>
            <a:endParaRPr lang="es-AR" dirty="0" smtClean="0"/>
          </a:p>
          <a:p>
            <a:pPr lvl="1"/>
            <a:r>
              <a:rPr lang="es-AR" sz="2400" dirty="0" smtClean="0"/>
              <a:t>Métodos manuales</a:t>
            </a:r>
          </a:p>
          <a:p>
            <a:pPr lvl="2"/>
            <a:r>
              <a:rPr lang="es-AR" sz="1700" dirty="0" smtClean="0"/>
              <a:t>El paciente con los ojos cerrados debe reconocer la posición en que queda en el espacio uno de sus miembros o una mano o un dedo, etc. Luego de varios movimientos rápidos. Otro tipo de prueba se realiza presionando las masas musculares para saber si el sujeto conserva su sensibilidad a la presión</a:t>
            </a:r>
          </a:p>
          <a:p>
            <a:pPr lvl="1"/>
            <a:r>
              <a:rPr lang="es-AR" sz="2400" dirty="0" smtClean="0"/>
              <a:t>Tensiómetro a resorte</a:t>
            </a:r>
          </a:p>
          <a:p>
            <a:pPr lvl="2"/>
            <a:r>
              <a:rPr lang="es-AR" sz="1700" dirty="0" smtClean="0"/>
              <a:t>Es un dispositivo que tiene dos resortes que se gradúan mediante manivelas. El sujeto debe tratar de poner los dos resortes en tensión, manejando las manivelas. Cada resorte está provisto de una escala que mide la tensión. Los resortes y las escalas están ocultos al examinado</a:t>
            </a:r>
            <a:r>
              <a:rPr lang="es-AR" sz="1500" dirty="0" smtClean="0"/>
              <a:t>.</a:t>
            </a:r>
          </a:p>
        </p:txBody>
      </p:sp>
    </p:spTree>
    <p:extLst>
      <p:ext uri="{BB962C8B-B14F-4D97-AF65-F5344CB8AC3E}">
        <p14:creationId xmlns:p14="http://schemas.microsoft.com/office/powerpoint/2010/main" xmlns="" val="1963847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b="1" dirty="0">
                <a:solidFill>
                  <a:srgbClr val="575F6D"/>
                </a:solidFill>
              </a:rPr>
              <a:t>Fisiología del trabajo</a:t>
            </a:r>
            <a:endParaRPr lang="es-ES" dirty="0"/>
          </a:p>
        </p:txBody>
      </p:sp>
      <p:sp>
        <p:nvSpPr>
          <p:cNvPr id="3" name="Marcador de contenido 2"/>
          <p:cNvSpPr>
            <a:spLocks noGrp="1"/>
          </p:cNvSpPr>
          <p:nvPr>
            <p:ph idx="1"/>
          </p:nvPr>
        </p:nvSpPr>
        <p:spPr/>
        <p:txBody>
          <a:bodyPr>
            <a:normAutofit/>
          </a:bodyPr>
          <a:lstStyle/>
          <a:p>
            <a:r>
              <a:rPr lang="es-AR" sz="2000" dirty="0"/>
              <a:t>La fisiología del trabajo, constituye una nueva ciencia, cuyos límites no están todavía perfectamente definidos. Así, no existen aún claros límites con la Psicología del trabajo</a:t>
            </a:r>
            <a:r>
              <a:rPr lang="es-AR" sz="2000" dirty="0" smtClean="0"/>
              <a:t>.</a:t>
            </a:r>
          </a:p>
          <a:p>
            <a:endParaRPr lang="es-AR" sz="2000" dirty="0"/>
          </a:p>
          <a:p>
            <a:pPr marL="0" indent="0">
              <a:buNone/>
            </a:pPr>
            <a:endParaRPr lang="es-AR" sz="2000" dirty="0"/>
          </a:p>
          <a:p>
            <a:r>
              <a:rPr lang="es-AR" sz="2000" dirty="0"/>
              <a:t>La fisiología se ocupa de estudiar al hombre durante el trabajo o en función del trabajo. El hombre que trabaja es el factor más importante y el elemento más valioso de la producción, por lo tanto esto implica analizar y </a:t>
            </a:r>
            <a:r>
              <a:rPr lang="es-AR" sz="2000" dirty="0" smtClean="0"/>
              <a:t>explicar </a:t>
            </a:r>
            <a:r>
              <a:rPr lang="es-AR" sz="2000" dirty="0"/>
              <a:t>las modificaciones y o alteraciones que puede tener un ser humano realizando algún </a:t>
            </a:r>
            <a:r>
              <a:rPr lang="es-AR" sz="2000" dirty="0" smtClean="0"/>
              <a:t>trabajo.</a:t>
            </a:r>
            <a:r>
              <a:rPr lang="es-ES" sz="2000" dirty="0" smtClean="0"/>
              <a:t>  </a:t>
            </a:r>
            <a:endParaRPr lang="es-AR" sz="2000" dirty="0" smtClean="0"/>
          </a:p>
          <a:p>
            <a:pPr marL="0" indent="0">
              <a:buNone/>
            </a:pPr>
            <a:endParaRPr lang="es-ES" sz="2000" dirty="0" smtClean="0">
              <a:solidFill>
                <a:prstClr val="black"/>
              </a:solidFill>
            </a:endParaRPr>
          </a:p>
          <a:p>
            <a:pPr marL="0" lvl="0" indent="0">
              <a:spcBef>
                <a:spcPts val="0"/>
              </a:spcBef>
              <a:buClrTx/>
              <a:buSzTx/>
              <a:buNone/>
            </a:pPr>
            <a:endParaRPr lang="es-ES" sz="1800" dirty="0">
              <a:solidFill>
                <a:prstClr val="black"/>
              </a:solidFill>
            </a:endParaRPr>
          </a:p>
          <a:p>
            <a:endParaRPr lang="es-ES" dirty="0"/>
          </a:p>
        </p:txBody>
      </p:sp>
    </p:spTree>
    <p:extLst>
      <p:ext uri="{BB962C8B-B14F-4D97-AF65-F5344CB8AC3E}">
        <p14:creationId xmlns:p14="http://schemas.microsoft.com/office/powerpoint/2010/main" xmlns="" val="10960414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582594"/>
          </a:xfrm>
        </p:spPr>
        <p:txBody>
          <a:bodyPr>
            <a:normAutofit fontScale="90000"/>
          </a:bodyPr>
          <a:lstStyle/>
          <a:p>
            <a:r>
              <a:rPr lang="es-AR" dirty="0" smtClean="0"/>
              <a:t>Psicotecnia </a:t>
            </a:r>
            <a:endParaRPr lang="es-AR" dirty="0"/>
          </a:p>
        </p:txBody>
      </p:sp>
      <p:sp>
        <p:nvSpPr>
          <p:cNvPr id="3" name="2 Marcador de contenido"/>
          <p:cNvSpPr>
            <a:spLocks noGrp="1"/>
          </p:cNvSpPr>
          <p:nvPr>
            <p:ph idx="1"/>
          </p:nvPr>
        </p:nvSpPr>
        <p:spPr>
          <a:xfrm>
            <a:off x="457200" y="928670"/>
            <a:ext cx="7467600" cy="5545282"/>
          </a:xfrm>
        </p:spPr>
        <p:txBody>
          <a:bodyPr>
            <a:normAutofit lnSpcReduction="10000"/>
          </a:bodyPr>
          <a:lstStyle/>
          <a:p>
            <a:r>
              <a:rPr lang="es-AR" dirty="0" smtClean="0"/>
              <a:t>La Psicotecnia tiene dentro de la ergonomía un amplio camino de acción, abarcando, primordialmente los siguientes aspectos:</a:t>
            </a:r>
          </a:p>
          <a:p>
            <a:pPr>
              <a:buNone/>
            </a:pPr>
            <a:r>
              <a:rPr lang="es-AR" dirty="0" smtClean="0"/>
              <a:t> </a:t>
            </a:r>
          </a:p>
          <a:p>
            <a:r>
              <a:rPr lang="es-AR" sz="2000" dirty="0" smtClean="0"/>
              <a:t>a) Estudio del ambiente de trabajo.</a:t>
            </a:r>
          </a:p>
          <a:p>
            <a:r>
              <a:rPr lang="es-AR" sz="2000" dirty="0" smtClean="0"/>
              <a:t>b) Adaptación del ambiente al trabajador.</a:t>
            </a:r>
          </a:p>
          <a:p>
            <a:r>
              <a:rPr lang="es-AR" sz="2000" dirty="0" smtClean="0"/>
              <a:t>c) Estudio de las modalidades de cada tarea.</a:t>
            </a:r>
          </a:p>
          <a:p>
            <a:r>
              <a:rPr lang="es-AR" sz="2000" dirty="0" smtClean="0"/>
              <a:t>d) Selección y orientación de cada individuo.</a:t>
            </a:r>
          </a:p>
          <a:p>
            <a:pPr>
              <a:buNone/>
            </a:pPr>
            <a:endParaRPr lang="es-AR" dirty="0" smtClean="0"/>
          </a:p>
          <a:p>
            <a:r>
              <a:rPr lang="es-AR" dirty="0" smtClean="0"/>
              <a:t>Psicotecnia objetiva: ambiente-trabajador </a:t>
            </a:r>
          </a:p>
          <a:p>
            <a:r>
              <a:rPr lang="es-AR" dirty="0" smtClean="0"/>
              <a:t>Psicotecnia subjetiva: trabajador-ambiente </a:t>
            </a:r>
          </a:p>
          <a:p>
            <a:pPr marL="0" indent="0">
              <a:buNone/>
            </a:pPr>
            <a:endParaRPr lang="es-AR" dirty="0" smtClean="0"/>
          </a:p>
          <a:p>
            <a:pPr marL="0" indent="0">
              <a:buNone/>
            </a:pPr>
            <a:endParaRPr lang="es-AR" dirty="0" smtClean="0"/>
          </a:p>
          <a:p>
            <a:endParaRPr lang="es-AR" dirty="0"/>
          </a:p>
        </p:txBody>
      </p:sp>
      <p:sp>
        <p:nvSpPr>
          <p:cNvPr id="5" name="4 CuadroTexto"/>
          <p:cNvSpPr txBox="1"/>
          <p:nvPr/>
        </p:nvSpPr>
        <p:spPr>
          <a:xfrm>
            <a:off x="6858016" y="2500306"/>
            <a:ext cx="1643074" cy="2062103"/>
          </a:xfrm>
          <a:prstGeom prst="rect">
            <a:avLst/>
          </a:prstGeom>
          <a:noFill/>
        </p:spPr>
        <p:txBody>
          <a:bodyPr wrap="square" rtlCol="0">
            <a:spAutoFit/>
          </a:bodyPr>
          <a:lstStyle/>
          <a:p>
            <a:pPr>
              <a:buFont typeface="Wingdings" pitchFamily="2" charset="2"/>
              <a:buChar char="v"/>
            </a:pPr>
            <a:r>
              <a:rPr lang="es-AR" sz="1600" dirty="0" smtClean="0"/>
              <a:t> Iluminación</a:t>
            </a:r>
          </a:p>
          <a:p>
            <a:pPr>
              <a:buFont typeface="Wingdings" pitchFamily="2" charset="2"/>
              <a:buChar char="v"/>
            </a:pPr>
            <a:r>
              <a:rPr lang="es-AR" sz="1600" dirty="0" smtClean="0"/>
              <a:t> Altura</a:t>
            </a:r>
          </a:p>
          <a:p>
            <a:pPr>
              <a:buFont typeface="Wingdings" pitchFamily="2" charset="2"/>
              <a:buChar char="v"/>
            </a:pPr>
            <a:r>
              <a:rPr lang="es-AR" sz="1600" dirty="0" smtClean="0"/>
              <a:t> Adaptación</a:t>
            </a:r>
          </a:p>
          <a:p>
            <a:pPr>
              <a:buFont typeface="Wingdings" pitchFamily="2" charset="2"/>
              <a:buChar char="v"/>
            </a:pPr>
            <a:r>
              <a:rPr lang="es-AR" sz="1600" dirty="0" smtClean="0"/>
              <a:t> Forma y  Movimiento</a:t>
            </a:r>
          </a:p>
          <a:p>
            <a:pPr>
              <a:buFont typeface="Wingdings" pitchFamily="2" charset="2"/>
              <a:buChar char="v"/>
            </a:pPr>
            <a:r>
              <a:rPr lang="es-AR" sz="1600" dirty="0" smtClean="0"/>
              <a:t> Reemplazo</a:t>
            </a:r>
          </a:p>
          <a:p>
            <a:pPr>
              <a:buFont typeface="Wingdings" pitchFamily="2" charset="2"/>
              <a:buChar char="v"/>
            </a:pPr>
            <a:r>
              <a:rPr lang="es-AR" sz="1600" dirty="0" smtClean="0"/>
              <a:t> Disminución</a:t>
            </a:r>
          </a:p>
          <a:p>
            <a:endParaRPr lang="es-AR" sz="1600" dirty="0"/>
          </a:p>
        </p:txBody>
      </p:sp>
      <p:sp>
        <p:nvSpPr>
          <p:cNvPr id="6" name="5 Abrir llave"/>
          <p:cNvSpPr/>
          <p:nvPr/>
        </p:nvSpPr>
        <p:spPr>
          <a:xfrm>
            <a:off x="6215074" y="2428868"/>
            <a:ext cx="642942" cy="1928826"/>
          </a:xfrm>
          <a:prstGeom prst="leftBrace">
            <a:avLst>
              <a:gd name="adj1" fmla="val 8333"/>
              <a:gd name="adj2" fmla="val 4577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7" name="6 Cerrar llave"/>
          <p:cNvSpPr/>
          <p:nvPr/>
        </p:nvSpPr>
        <p:spPr>
          <a:xfrm>
            <a:off x="5357818" y="2714620"/>
            <a:ext cx="500066" cy="1143008"/>
          </a:xfrm>
          <a:prstGeom prst="rightBrace">
            <a:avLst>
              <a:gd name="adj1" fmla="val 8333"/>
              <a:gd name="adj2" fmla="val 5099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Tree>
    <p:extLst>
      <p:ext uri="{BB962C8B-B14F-4D97-AF65-F5344CB8AC3E}">
        <p14:creationId xmlns:p14="http://schemas.microsoft.com/office/powerpoint/2010/main" xmlns="" val="1765532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AR" dirty="0" smtClean="0"/>
              <a:t>Estudio de las Profesiones</a:t>
            </a:r>
            <a:endParaRPr lang="es-AR" dirty="0"/>
          </a:p>
        </p:txBody>
      </p:sp>
      <p:pic>
        <p:nvPicPr>
          <p:cNvPr id="9" name="Imagen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428596" y="3093906"/>
            <a:ext cx="8496721" cy="2692548"/>
          </a:xfrm>
          <a:prstGeom prst="rect">
            <a:avLst/>
          </a:prstGeom>
        </p:spPr>
      </p:pic>
      <p:sp>
        <p:nvSpPr>
          <p:cNvPr id="10" name="9 CuadroTexto"/>
          <p:cNvSpPr txBox="1"/>
          <p:nvPr/>
        </p:nvSpPr>
        <p:spPr>
          <a:xfrm>
            <a:off x="571472" y="2071678"/>
            <a:ext cx="6286544" cy="461665"/>
          </a:xfrm>
          <a:prstGeom prst="rect">
            <a:avLst/>
          </a:prstGeom>
          <a:noFill/>
        </p:spPr>
        <p:txBody>
          <a:bodyPr wrap="square" rtlCol="0">
            <a:spAutoFit/>
          </a:bodyPr>
          <a:lstStyle/>
          <a:p>
            <a:pPr marL="457200" indent="-457200">
              <a:buClr>
                <a:schemeClr val="accent1"/>
              </a:buClr>
              <a:buFont typeface="+mj-lt"/>
              <a:buAutoNum type="alphaLcParenR"/>
            </a:pPr>
            <a:r>
              <a:rPr lang="es-AR" sz="2400" dirty="0" smtClean="0"/>
              <a:t> CLASIFICACION</a:t>
            </a:r>
            <a:r>
              <a:rPr lang="es-AR" sz="2000" dirty="0" smtClean="0"/>
              <a:t> </a:t>
            </a:r>
            <a:r>
              <a:rPr lang="es-AR" sz="2400" dirty="0" smtClean="0"/>
              <a:t>DE REMY</a:t>
            </a:r>
            <a:endParaRPr lang="es-AR" sz="2000" dirty="0"/>
          </a:p>
        </p:txBody>
      </p:sp>
    </p:spTree>
    <p:extLst>
      <p:ext uri="{BB962C8B-B14F-4D97-AF65-F5344CB8AC3E}">
        <p14:creationId xmlns:p14="http://schemas.microsoft.com/office/powerpoint/2010/main" xmlns="" val="20246026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457200" indent="-457200">
              <a:buFont typeface="+mj-lt"/>
              <a:buAutoNum type="alphaLcParenR" startAt="2"/>
            </a:pPr>
            <a:r>
              <a:rPr lang="es-ES" dirty="0" smtClean="0"/>
              <a:t>CLASIFICACION DE PIORKOVSKY</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00034" y="2500306"/>
            <a:ext cx="8456850" cy="3088934"/>
          </a:xfrm>
          <a:prstGeom prst="rect">
            <a:avLst/>
          </a:prstGeom>
        </p:spPr>
      </p:pic>
    </p:spTree>
    <p:extLst>
      <p:ext uri="{BB962C8B-B14F-4D97-AF65-F5344CB8AC3E}">
        <p14:creationId xmlns:p14="http://schemas.microsoft.com/office/powerpoint/2010/main" xmlns="" val="3334504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7467600" cy="703282"/>
          </a:xfrm>
        </p:spPr>
        <p:txBody>
          <a:bodyPr>
            <a:normAutofit/>
          </a:bodyPr>
          <a:lstStyle/>
          <a:p>
            <a:r>
              <a:rPr lang="es-AR" dirty="0" smtClean="0"/>
              <a:t>LA FATIGA </a:t>
            </a:r>
            <a:endParaRPr lang="es-AR" dirty="0"/>
          </a:p>
        </p:txBody>
      </p:sp>
      <p:pic>
        <p:nvPicPr>
          <p:cNvPr id="6146" name="Picture 2" descr="Resultado de imagen para Fatiga"/>
          <p:cNvPicPr>
            <a:picLocks noChangeAspect="1" noChangeArrowheads="1"/>
          </p:cNvPicPr>
          <p:nvPr/>
        </p:nvPicPr>
        <p:blipFill>
          <a:blip r:embed="rId2"/>
          <a:srcRect/>
          <a:stretch>
            <a:fillRect/>
          </a:stretch>
        </p:blipFill>
        <p:spPr bwMode="auto">
          <a:xfrm>
            <a:off x="5429256" y="1071546"/>
            <a:ext cx="3496703" cy="2214578"/>
          </a:xfrm>
          <a:prstGeom prst="rect">
            <a:avLst/>
          </a:prstGeom>
          <a:noFill/>
        </p:spPr>
      </p:pic>
      <p:pic>
        <p:nvPicPr>
          <p:cNvPr id="6147" name="Picture 3"/>
          <p:cNvPicPr>
            <a:picLocks noChangeAspect="1" noChangeArrowheads="1"/>
          </p:cNvPicPr>
          <p:nvPr/>
        </p:nvPicPr>
        <p:blipFill>
          <a:blip r:embed="rId3"/>
          <a:srcRect/>
          <a:stretch>
            <a:fillRect/>
          </a:stretch>
        </p:blipFill>
        <p:spPr bwMode="auto">
          <a:xfrm>
            <a:off x="428596" y="3571876"/>
            <a:ext cx="8451497" cy="2928958"/>
          </a:xfrm>
          <a:prstGeom prst="rect">
            <a:avLst/>
          </a:prstGeom>
          <a:noFill/>
          <a:ln w="9525">
            <a:noFill/>
            <a:miter lim="800000"/>
            <a:headEnd/>
            <a:tailEnd/>
          </a:ln>
          <a:effectLst/>
        </p:spPr>
      </p:pic>
      <p:sp>
        <p:nvSpPr>
          <p:cNvPr id="6" name="5 CuadroTexto"/>
          <p:cNvSpPr txBox="1"/>
          <p:nvPr/>
        </p:nvSpPr>
        <p:spPr>
          <a:xfrm>
            <a:off x="500034" y="1142984"/>
            <a:ext cx="4857784" cy="2308324"/>
          </a:xfrm>
          <a:prstGeom prst="rect">
            <a:avLst/>
          </a:prstGeom>
          <a:noFill/>
        </p:spPr>
        <p:txBody>
          <a:bodyPr wrap="square" rtlCol="0">
            <a:spAutoFit/>
          </a:bodyPr>
          <a:lstStyle/>
          <a:p>
            <a:r>
              <a:rPr lang="es-AR" dirty="0"/>
              <a:t>La fatiga es un estado especial del organismo que presenta caracteres muy complejos. No constituye una enfermedad pero sin embargo su presencia revela una alteración del organismo y su equilibrio fisiológico</a:t>
            </a:r>
            <a:r>
              <a:rPr lang="es-AR" dirty="0" smtClean="0"/>
              <a:t>.</a:t>
            </a:r>
            <a:r>
              <a:rPr lang="es-AR" dirty="0"/>
              <a:t> </a:t>
            </a:r>
            <a:r>
              <a:rPr lang="es-AR" dirty="0" smtClean="0"/>
              <a:t>Es </a:t>
            </a:r>
            <a:r>
              <a:rPr lang="es-AR" dirty="0"/>
              <a:t>un estado reversible, es decir que la desaparición de las causas que la provocan determina la restitución general del equilibrio </a:t>
            </a:r>
            <a:r>
              <a:rPr lang="es-AR" dirty="0" smtClean="0"/>
              <a:t>orgánico.</a:t>
            </a:r>
            <a:endParaRPr lang="es-AR" dirty="0"/>
          </a:p>
        </p:txBody>
      </p:sp>
    </p:spTree>
    <p:extLst>
      <p:ext uri="{BB962C8B-B14F-4D97-AF65-F5344CB8AC3E}">
        <p14:creationId xmlns:p14="http://schemas.microsoft.com/office/powerpoint/2010/main" xmlns="" val="14865685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DISTINTAS FORMAS DE PRESENTACION DE LA FATIGA </a:t>
            </a:r>
            <a:endParaRPr lang="es-ES" dirty="0"/>
          </a:p>
        </p:txBody>
      </p:sp>
      <p:sp>
        <p:nvSpPr>
          <p:cNvPr id="3" name="Marcador de contenido 2"/>
          <p:cNvSpPr>
            <a:spLocks noGrp="1"/>
          </p:cNvSpPr>
          <p:nvPr>
            <p:ph idx="1"/>
          </p:nvPr>
        </p:nvSpPr>
        <p:spPr>
          <a:xfrm>
            <a:off x="457200" y="1628800"/>
            <a:ext cx="6186502" cy="4873752"/>
          </a:xfrm>
        </p:spPr>
        <p:txBody>
          <a:bodyPr>
            <a:normAutofit fontScale="92500"/>
          </a:bodyPr>
          <a:lstStyle/>
          <a:p>
            <a:pPr marL="457200" indent="-457200">
              <a:buFont typeface="+mj-lt"/>
              <a:buAutoNum type="arabicPeriod"/>
            </a:pPr>
            <a:r>
              <a:rPr lang="es-ES" dirty="0" smtClean="0"/>
              <a:t>Primer grado: LAXITUD	              </a:t>
            </a:r>
            <a:r>
              <a:rPr lang="es-ES" sz="1400" dirty="0" smtClean="0"/>
              <a:t>(</a:t>
            </a:r>
            <a:r>
              <a:rPr lang="es-AR" sz="1400" dirty="0" smtClean="0"/>
              <a:t>fatiga normal, diaria, consecuencia del trabajo o del ejercicio, origina algunas sensaciones subjetivas y desaparece con el descanso).</a:t>
            </a:r>
            <a:endParaRPr lang="es-ES" dirty="0" smtClean="0"/>
          </a:p>
          <a:p>
            <a:pPr marL="457200" indent="-457200">
              <a:buFont typeface="+mj-lt"/>
              <a:buAutoNum type="arabicPeriod"/>
            </a:pPr>
            <a:r>
              <a:rPr lang="es-ES" dirty="0" smtClean="0"/>
              <a:t>Segundo grado: EL AGOTAMIENTO   </a:t>
            </a:r>
            <a:r>
              <a:rPr lang="es-ES" sz="1400" dirty="0" smtClean="0"/>
              <a:t>(</a:t>
            </a:r>
            <a:r>
              <a:rPr lang="es-AR" sz="1400" dirty="0" smtClean="0"/>
              <a:t>a los fenómenos subjetivos del grado anterior, se agregan signos objetivos tales como taquicardia, hipotensión, disminución de las respuestas reacciónales. Estas manifestaciones ceden con el reposo y las medidas higiénicas</a:t>
            </a:r>
            <a:r>
              <a:rPr lang="es-ES" sz="1400" dirty="0" smtClean="0"/>
              <a:t>).</a:t>
            </a:r>
          </a:p>
          <a:p>
            <a:pPr marL="457200" indent="-457200">
              <a:buFont typeface="+mj-lt"/>
              <a:buAutoNum type="arabicPeriod"/>
            </a:pPr>
            <a:r>
              <a:rPr lang="es-AR" dirty="0" smtClean="0"/>
              <a:t>Tercer grado: SURMENAGE           </a:t>
            </a:r>
            <a:r>
              <a:rPr lang="es-AR" sz="1400" dirty="0" smtClean="0"/>
              <a:t>(trastornos del sistema nervioso que originan insomnio, anorexia, bradicardia e intranquilidad. La reducción de este estado requiere tratamiento médico y reposo prolongado).</a:t>
            </a:r>
            <a:endParaRPr lang="es-AR" sz="1600" dirty="0" smtClean="0"/>
          </a:p>
          <a:p>
            <a:pPr marL="457200" indent="-457200">
              <a:buFont typeface="+mj-lt"/>
              <a:buAutoNum type="arabicPeriod"/>
            </a:pPr>
            <a:r>
              <a:rPr lang="es-AR" dirty="0" smtClean="0"/>
              <a:t>Cuarto grado: EL ESFORZAMIENTO </a:t>
            </a:r>
            <a:r>
              <a:rPr lang="es-AR" sz="1400" dirty="0" smtClean="0"/>
              <a:t>(Tiene lugar cuando los fenómenos anteriores se exageran. Aparecen ciertos síntomas provenientes del aparato circulatorio, llegándose a veces hasta la muerte por deficiencia circulatoria aguda).</a:t>
            </a:r>
            <a:endParaRPr lang="es-AR" dirty="0" smtClean="0"/>
          </a:p>
          <a:p>
            <a:pPr marL="457200" indent="-457200">
              <a:buFont typeface="+mj-lt"/>
              <a:buAutoNum type="arabicPeriod"/>
            </a:pPr>
            <a:endParaRPr lang="es-ES" dirty="0" smtClean="0"/>
          </a:p>
          <a:p>
            <a:pPr marL="457200" indent="-457200">
              <a:buFont typeface="+mj-lt"/>
              <a:buAutoNum type="arabicPeriod"/>
            </a:pPr>
            <a:endParaRPr lang="es-ES" dirty="0" smtClean="0"/>
          </a:p>
        </p:txBody>
      </p:sp>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786578" y="1571612"/>
            <a:ext cx="1512738" cy="1512738"/>
          </a:xfrm>
          <a:prstGeom prst="rect">
            <a:avLst/>
          </a:prstGeom>
        </p:spPr>
      </p:pic>
      <p:pic>
        <p:nvPicPr>
          <p:cNvPr id="4098" name="Picture 2" descr="Resultado de imagen para Fatiga"/>
          <p:cNvPicPr>
            <a:picLocks noChangeAspect="1" noChangeArrowheads="1"/>
          </p:cNvPicPr>
          <p:nvPr/>
        </p:nvPicPr>
        <p:blipFill>
          <a:blip r:embed="rId3"/>
          <a:srcRect/>
          <a:stretch>
            <a:fillRect/>
          </a:stretch>
        </p:blipFill>
        <p:spPr bwMode="auto">
          <a:xfrm>
            <a:off x="6572264" y="3357562"/>
            <a:ext cx="2071702" cy="1328729"/>
          </a:xfrm>
          <a:prstGeom prst="rect">
            <a:avLst/>
          </a:prstGeom>
          <a:noFill/>
        </p:spPr>
      </p:pic>
      <p:pic>
        <p:nvPicPr>
          <p:cNvPr id="4100" name="Picture 4" descr="Imagen relacionada"/>
          <p:cNvPicPr>
            <a:picLocks noChangeAspect="1" noChangeArrowheads="1"/>
          </p:cNvPicPr>
          <p:nvPr/>
        </p:nvPicPr>
        <p:blipFill>
          <a:blip r:embed="rId4"/>
          <a:srcRect/>
          <a:stretch>
            <a:fillRect/>
          </a:stretch>
        </p:blipFill>
        <p:spPr bwMode="auto">
          <a:xfrm>
            <a:off x="6572264" y="5000636"/>
            <a:ext cx="1565056" cy="1571604"/>
          </a:xfrm>
          <a:prstGeom prst="rect">
            <a:avLst/>
          </a:prstGeom>
          <a:noFill/>
        </p:spPr>
      </p:pic>
    </p:spTree>
    <p:extLst>
      <p:ext uri="{BB962C8B-B14F-4D97-AF65-F5344CB8AC3E}">
        <p14:creationId xmlns:p14="http://schemas.microsoft.com/office/powerpoint/2010/main" xmlns="" val="304959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trabajos musculares</a:t>
            </a:r>
            <a:endParaRPr lang="es-AR" dirty="0"/>
          </a:p>
        </p:txBody>
      </p:sp>
      <p:pic>
        <p:nvPicPr>
          <p:cNvPr id="5" name="4 Marcador de contenido" descr="Imagen3456.jpg"/>
          <p:cNvPicPr>
            <a:picLocks noGrp="1" noChangeAspect="1"/>
          </p:cNvPicPr>
          <p:nvPr>
            <p:ph idx="1"/>
          </p:nvPr>
        </p:nvPicPr>
        <p:blipFill>
          <a:blip r:embed="rId2"/>
          <a:stretch>
            <a:fillRect/>
          </a:stretch>
        </p:blipFill>
        <p:spPr>
          <a:xfrm>
            <a:off x="2579298" y="2673350"/>
            <a:ext cx="4442604" cy="2794000"/>
          </a:xfrm>
        </p:spPr>
      </p:pic>
    </p:spTree>
    <p:extLst>
      <p:ext uri="{BB962C8B-B14F-4D97-AF65-F5344CB8AC3E}">
        <p14:creationId xmlns:p14="http://schemas.microsoft.com/office/powerpoint/2010/main" xmlns="" val="399031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476672"/>
            <a:ext cx="7772400" cy="914400"/>
          </a:xfrm>
        </p:spPr>
        <p:txBody>
          <a:bodyPr>
            <a:normAutofit/>
          </a:bodyPr>
          <a:lstStyle/>
          <a:p>
            <a:r>
              <a:rPr lang="es-ES" dirty="0" smtClean="0"/>
              <a:t>Músculos </a:t>
            </a:r>
            <a:endParaRPr lang="es-ES" dirty="0"/>
          </a:p>
        </p:txBody>
      </p:sp>
      <p:sp>
        <p:nvSpPr>
          <p:cNvPr id="3" name="2 Marcador de contenido"/>
          <p:cNvSpPr>
            <a:spLocks noGrp="1"/>
          </p:cNvSpPr>
          <p:nvPr>
            <p:ph idx="1"/>
          </p:nvPr>
        </p:nvSpPr>
        <p:spPr/>
        <p:txBody>
          <a:bodyPr/>
          <a:lstStyle/>
          <a:p>
            <a:pPr>
              <a:buNone/>
            </a:pPr>
            <a:endParaRPr lang="es-ES" dirty="0" smtClean="0"/>
          </a:p>
          <a:p>
            <a:pPr>
              <a:buNone/>
            </a:pPr>
            <a:endParaRPr lang="es-ES" dirty="0" smtClean="0"/>
          </a:p>
        </p:txBody>
      </p:sp>
      <p:pic>
        <p:nvPicPr>
          <p:cNvPr id="5" name="0 Imagen" descr="modulo-4-sistema-muscular1-6-728.jpg"/>
          <p:cNvPicPr/>
          <p:nvPr/>
        </p:nvPicPr>
        <p:blipFill>
          <a:blip r:embed="rId2"/>
          <a:stretch>
            <a:fillRect/>
          </a:stretch>
        </p:blipFill>
        <p:spPr>
          <a:xfrm>
            <a:off x="1115616" y="1718310"/>
            <a:ext cx="6624736" cy="459101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en_clases-20041014-02[1].jpg"/>
          <p:cNvPicPr>
            <a:picLocks noChangeAspect="1"/>
          </p:cNvPicPr>
          <p:nvPr/>
        </p:nvPicPr>
        <p:blipFill>
          <a:blip r:embed="rId2"/>
          <a:stretch>
            <a:fillRect/>
          </a:stretch>
        </p:blipFill>
        <p:spPr>
          <a:xfrm>
            <a:off x="571472" y="285728"/>
            <a:ext cx="7858180" cy="6357982"/>
          </a:xfrm>
          <a:prstGeom prst="rect">
            <a:avLst/>
          </a:prstGeom>
        </p:spPr>
      </p:pic>
    </p:spTree>
    <p:extLst>
      <p:ext uri="{BB962C8B-B14F-4D97-AF65-F5344CB8AC3E}">
        <p14:creationId xmlns:p14="http://schemas.microsoft.com/office/powerpoint/2010/main" xmlns="" val="2942621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04664"/>
            <a:ext cx="7632848" cy="1863080"/>
          </a:xfrm>
        </p:spPr>
        <p:txBody>
          <a:bodyPr>
            <a:normAutofit fontScale="90000"/>
          </a:bodyPr>
          <a:lstStyle/>
          <a:p>
            <a:pPr>
              <a:lnSpc>
                <a:spcPct val="107000"/>
              </a:lnSpc>
              <a:spcAft>
                <a:spcPts val="0"/>
              </a:spcAft>
            </a:pPr>
            <a:r>
              <a:rPr lang="es-ES" sz="3200" b="1" spc="-75" dirty="0">
                <a:latin typeface="Arial" panose="020B0604020202020204" pitchFamily="34" charset="0"/>
                <a:ea typeface="Calibri"/>
                <a:cs typeface="Arial" panose="020B0604020202020204" pitchFamily="34" charset="0"/>
              </a:rPr>
              <a:t>CLASES DE CONTRACCIONES Y DE TRABAJO MECÁNICO REALIZADO</a:t>
            </a:r>
            <a:r>
              <a:rPr lang="es-AR" sz="2800" b="1" dirty="0">
                <a:latin typeface="Arial" panose="020B0604020202020204" pitchFamily="34" charset="0"/>
                <a:ea typeface="Calibri"/>
                <a:cs typeface="Arial" panose="020B0604020202020204" pitchFamily="34" charset="0"/>
              </a:rPr>
              <a:t/>
            </a:r>
            <a:br>
              <a:rPr lang="es-AR" sz="2800" b="1" dirty="0">
                <a:latin typeface="Arial" panose="020B0604020202020204" pitchFamily="34" charset="0"/>
                <a:ea typeface="Calibri"/>
                <a:cs typeface="Arial" panose="020B0604020202020204" pitchFamily="34" charset="0"/>
              </a:rPr>
            </a:br>
            <a:r>
              <a:rPr lang="es-ES" sz="3200" b="1" spc="-75" dirty="0">
                <a:latin typeface="Arial" panose="020B0604020202020204" pitchFamily="34" charset="0"/>
                <a:ea typeface="Calibri"/>
                <a:cs typeface="Arial" panose="020B0604020202020204" pitchFamily="34" charset="0"/>
              </a:rPr>
              <a:t>CLASIFICACIÓN DE FICHA</a:t>
            </a:r>
            <a:r>
              <a:rPr lang="es-AR" sz="2800" dirty="0">
                <a:latin typeface="Calibri"/>
                <a:ea typeface="Calibri"/>
                <a:cs typeface="Times New Roman"/>
              </a:rPr>
              <a:t/>
            </a:r>
            <a:br>
              <a:rPr lang="es-AR" sz="2800" dirty="0">
                <a:latin typeface="Calibri"/>
                <a:ea typeface="Calibri"/>
                <a:cs typeface="Times New Roman"/>
              </a:rPr>
            </a:br>
            <a:endParaRPr lang="es-ES" dirty="0"/>
          </a:p>
        </p:txBody>
      </p:sp>
      <p:sp>
        <p:nvSpPr>
          <p:cNvPr id="3" name="2 Marcador de contenido"/>
          <p:cNvSpPr>
            <a:spLocks noGrp="1"/>
          </p:cNvSpPr>
          <p:nvPr>
            <p:ph idx="1"/>
          </p:nvPr>
        </p:nvSpPr>
        <p:spPr>
          <a:xfrm>
            <a:off x="539552" y="1844824"/>
            <a:ext cx="6891536" cy="4369696"/>
          </a:xfrm>
        </p:spPr>
        <p:txBody>
          <a:bodyPr>
            <a:normAutofit fontScale="62500" lnSpcReduction="20000"/>
          </a:bodyPr>
          <a:lstStyle/>
          <a:p>
            <a:pPr>
              <a:lnSpc>
                <a:spcPct val="107000"/>
              </a:lnSpc>
              <a:spcAft>
                <a:spcPts val="0"/>
              </a:spcAft>
            </a:pPr>
            <a:r>
              <a:rPr lang="es-AR" dirty="0">
                <a:latin typeface="Arial"/>
                <a:ea typeface="Calibri"/>
                <a:cs typeface="Times New Roman"/>
              </a:rPr>
              <a:t>- Contracción isotónica (dinámica): hay disminución de la longitud del músculo aumenta de diámetro de sección transversal y conservación del tono.</a:t>
            </a:r>
            <a:endParaRPr lang="es-AR" dirty="0">
              <a:latin typeface="Calibri"/>
              <a:ea typeface="Calibri"/>
              <a:cs typeface="Times New Roman"/>
            </a:endParaRPr>
          </a:p>
          <a:p>
            <a:pPr>
              <a:lnSpc>
                <a:spcPct val="107000"/>
              </a:lnSpc>
              <a:spcAft>
                <a:spcPts val="0"/>
              </a:spcAft>
            </a:pPr>
            <a:r>
              <a:rPr lang="es-AR" dirty="0">
                <a:latin typeface="Arial"/>
                <a:ea typeface="Calibri"/>
                <a:cs typeface="Times New Roman"/>
              </a:rPr>
              <a:t>- Contracción isométrica (estática): la longitud se mantiene constantemente pero aumenta el tono muscular.</a:t>
            </a:r>
            <a:endParaRPr lang="es-AR" dirty="0">
              <a:latin typeface="Calibri"/>
              <a:ea typeface="Calibri"/>
              <a:cs typeface="Times New Roman"/>
            </a:endParaRPr>
          </a:p>
          <a:p>
            <a:pPr>
              <a:lnSpc>
                <a:spcPct val="107000"/>
              </a:lnSpc>
              <a:spcAft>
                <a:spcPts val="0"/>
              </a:spcAft>
            </a:pPr>
            <a:r>
              <a:rPr lang="es-AR" dirty="0">
                <a:latin typeface="Arial"/>
                <a:ea typeface="Calibri"/>
                <a:cs typeface="Times New Roman"/>
              </a:rPr>
              <a:t>La contracción dinámica produce un movimiento igual al trabajo mecánico que puede medirse según T= p x d.</a:t>
            </a:r>
            <a:endParaRPr lang="es-AR" dirty="0">
              <a:latin typeface="Calibri"/>
              <a:ea typeface="Calibri"/>
              <a:cs typeface="Times New Roman"/>
            </a:endParaRPr>
          </a:p>
          <a:p>
            <a:pPr marL="0" indent="0">
              <a:lnSpc>
                <a:spcPct val="107000"/>
              </a:lnSpc>
              <a:spcAft>
                <a:spcPts val="0"/>
              </a:spcAft>
              <a:buNone/>
            </a:pPr>
            <a:r>
              <a:rPr lang="es-AR" dirty="0">
                <a:latin typeface="Arial"/>
                <a:ea typeface="Calibri"/>
                <a:cs typeface="Times New Roman"/>
              </a:rPr>
              <a:t>Por su parte, la contracción estática no produce un trabajo mensurable por falta de espacio recorrido.</a:t>
            </a:r>
            <a:endParaRPr lang="es-AR" dirty="0">
              <a:latin typeface="Calibri"/>
              <a:ea typeface="Calibri"/>
              <a:cs typeface="Times New Roman"/>
            </a:endParaRPr>
          </a:p>
          <a:p>
            <a:pPr marL="0" indent="0">
              <a:lnSpc>
                <a:spcPct val="107000"/>
              </a:lnSpc>
              <a:spcAft>
                <a:spcPts val="0"/>
              </a:spcAft>
              <a:buNone/>
            </a:pPr>
            <a:r>
              <a:rPr lang="es-AR" dirty="0">
                <a:latin typeface="Arial"/>
                <a:ea typeface="Calibri"/>
                <a:cs typeface="Times New Roman"/>
              </a:rPr>
              <a:t>Se consume en contrarrestar fuerzas opuestas. Cuando el trabajo efectuado no se puede medir en Kg. se dice que toda la energía se ha transformado en calor.</a:t>
            </a:r>
            <a:endParaRPr lang="es-AR" dirty="0">
              <a:latin typeface="Calibri"/>
              <a:ea typeface="Calibri"/>
              <a:cs typeface="Times New Roman"/>
            </a:endParaRPr>
          </a:p>
          <a:p>
            <a:pPr marL="0" indent="0">
              <a:lnSpc>
                <a:spcPct val="107000"/>
              </a:lnSpc>
              <a:spcAft>
                <a:spcPts val="0"/>
              </a:spcAft>
              <a:buNone/>
            </a:pPr>
            <a:r>
              <a:rPr lang="es-AR" dirty="0">
                <a:latin typeface="Arial"/>
                <a:ea typeface="Calibri"/>
                <a:cs typeface="Times New Roman"/>
              </a:rPr>
              <a:t>Hay quienes llaman trabajo positivo al de la contracción dinámica y negativa, a la estática.</a:t>
            </a:r>
            <a:endParaRPr lang="es-AR" dirty="0">
              <a:latin typeface="Calibri"/>
              <a:ea typeface="Calibri"/>
              <a:cs typeface="Times New Roman"/>
            </a:endParaRPr>
          </a:p>
          <a:p>
            <a:endParaRPr lang="es-A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32656"/>
            <a:ext cx="7673280" cy="1733054"/>
          </a:xfrm>
        </p:spPr>
        <p:txBody>
          <a:bodyPr>
            <a:normAutofit/>
          </a:bodyPr>
          <a:lstStyle/>
          <a:p>
            <a:pPr algn="just">
              <a:lnSpc>
                <a:spcPct val="107000"/>
              </a:lnSpc>
              <a:spcAft>
                <a:spcPts val="800"/>
              </a:spcAft>
              <a:tabLst>
                <a:tab pos="1085850" algn="l"/>
              </a:tabLst>
            </a:pPr>
            <a:r>
              <a:rPr lang="es-ES" sz="3200" b="1" u="sng" dirty="0">
                <a:latin typeface="Arial"/>
                <a:ea typeface="Calibri"/>
                <a:cs typeface="Times New Roman"/>
              </a:rPr>
              <a:t>Fisiología del ejercicio muscular o físico</a:t>
            </a:r>
            <a:r>
              <a:rPr lang="es-AR" sz="3200" dirty="0">
                <a:latin typeface="Calibri"/>
                <a:ea typeface="Calibri"/>
                <a:cs typeface="Times New Roman"/>
              </a:rPr>
              <a:t/>
            </a:r>
            <a:br>
              <a:rPr lang="es-AR" sz="3200" dirty="0">
                <a:latin typeface="Calibri"/>
                <a:ea typeface="Calibri"/>
                <a:cs typeface="Times New Roman"/>
              </a:rPr>
            </a:br>
            <a:endParaRPr lang="es-AR" dirty="0"/>
          </a:p>
        </p:txBody>
      </p:sp>
      <p:sp>
        <p:nvSpPr>
          <p:cNvPr id="3" name="2 Marcador de contenido"/>
          <p:cNvSpPr>
            <a:spLocks noGrp="1"/>
          </p:cNvSpPr>
          <p:nvPr>
            <p:ph idx="1"/>
          </p:nvPr>
        </p:nvSpPr>
        <p:spPr/>
        <p:txBody>
          <a:bodyPr>
            <a:normAutofit fontScale="85000" lnSpcReduction="20000"/>
          </a:bodyPr>
          <a:lstStyle/>
          <a:p>
            <a:r>
              <a:rPr lang="es-ES" dirty="0"/>
              <a:t>Se entiende que ejercicio físico es el conjunto de fenómenos producidos por </a:t>
            </a:r>
            <a:r>
              <a:rPr lang="es-ES" dirty="0" smtClean="0"/>
              <a:t>el </a:t>
            </a:r>
            <a:r>
              <a:rPr lang="es-ES" dirty="0"/>
              <a:t>funcionamiento del aparato locomotor.</a:t>
            </a:r>
            <a:endParaRPr lang="es-AR" dirty="0"/>
          </a:p>
          <a:p>
            <a:r>
              <a:rPr lang="es-ES" dirty="0"/>
              <a:t>Ante una actividad física el organismo tiende a realizar distintas acciones dentro de las cuales, pueden estar:</a:t>
            </a:r>
            <a:endParaRPr lang="es-AR" dirty="0"/>
          </a:p>
          <a:p>
            <a:pPr lvl="0"/>
            <a:r>
              <a:rPr lang="es-ES" dirty="0"/>
              <a:t>Intercambio de aire</a:t>
            </a:r>
            <a:endParaRPr lang="es-AR" dirty="0"/>
          </a:p>
          <a:p>
            <a:pPr lvl="0"/>
            <a:r>
              <a:rPr lang="es-ES" dirty="0"/>
              <a:t>LACTACIDEMIA</a:t>
            </a:r>
            <a:endParaRPr lang="es-AR" dirty="0"/>
          </a:p>
          <a:p>
            <a:pPr lvl="0"/>
            <a:r>
              <a:rPr lang="es-ES" dirty="0"/>
              <a:t>MODIFICACIONES RESPIRATORIAS</a:t>
            </a:r>
            <a:endParaRPr lang="es-AR" dirty="0"/>
          </a:p>
          <a:p>
            <a:pPr lvl="0"/>
            <a:r>
              <a:rPr lang="es-ES" dirty="0"/>
              <a:t>MODIFICACIONES CIRCULATORIAS</a:t>
            </a:r>
            <a:endParaRPr lang="es-AR" dirty="0"/>
          </a:p>
          <a:p>
            <a:pPr lvl="0"/>
            <a:r>
              <a:rPr lang="es-ES" dirty="0"/>
              <a:t>TEMPERATURA CORPORAL DURANTE EL EJERCICIO</a:t>
            </a:r>
            <a:endParaRPr lang="es-AR" dirty="0"/>
          </a:p>
          <a:p>
            <a:endParaRPr lang="es-AR" dirty="0"/>
          </a:p>
        </p:txBody>
      </p:sp>
    </p:spTree>
    <p:extLst>
      <p:ext uri="{BB962C8B-B14F-4D97-AF65-F5344CB8AC3E}">
        <p14:creationId xmlns:p14="http://schemas.microsoft.com/office/powerpoint/2010/main" xmlns="" val="2036044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u="sng" dirty="0"/>
              <a:t>REGULACIÓN TÉRMICA</a:t>
            </a:r>
            <a:endParaRPr lang="es-ES" dirty="0"/>
          </a:p>
        </p:txBody>
      </p:sp>
      <p:sp>
        <p:nvSpPr>
          <p:cNvPr id="3" name="Marcador de contenido 2"/>
          <p:cNvSpPr>
            <a:spLocks noGrp="1"/>
          </p:cNvSpPr>
          <p:nvPr>
            <p:ph idx="1"/>
          </p:nvPr>
        </p:nvSpPr>
        <p:spPr/>
        <p:txBody>
          <a:bodyPr>
            <a:normAutofit fontScale="85000" lnSpcReduction="20000"/>
          </a:bodyPr>
          <a:lstStyle/>
          <a:p>
            <a:r>
              <a:rPr lang="es-AR" b="1" dirty="0" smtClean="0"/>
              <a:t>Conducción</a:t>
            </a:r>
            <a:r>
              <a:rPr lang="es-AR" dirty="0"/>
              <a:t>, es la transmisión de calor de una molécula a otra de un cuerpo sólido, líquido o </a:t>
            </a:r>
            <a:r>
              <a:rPr lang="es-AR" dirty="0" smtClean="0"/>
              <a:t>gaseoso</a:t>
            </a:r>
          </a:p>
          <a:p>
            <a:r>
              <a:rPr lang="es-AR" dirty="0" smtClean="0"/>
              <a:t> </a:t>
            </a:r>
            <a:r>
              <a:rPr lang="es-AR" b="1" dirty="0"/>
              <a:t>Por Irradiación</a:t>
            </a:r>
            <a:r>
              <a:rPr lang="es-AR" dirty="0"/>
              <a:t>: El calor radiante se transmite por ondas electromagnéticas que como la luz solar se emiten a 300.000 km por segundo</a:t>
            </a:r>
            <a:r>
              <a:rPr lang="es-AR" dirty="0" smtClean="0"/>
              <a:t>.</a:t>
            </a:r>
          </a:p>
          <a:p>
            <a:r>
              <a:rPr lang="es-AR" b="1" dirty="0"/>
              <a:t>Convección</a:t>
            </a:r>
            <a:r>
              <a:rPr lang="es-AR" dirty="0"/>
              <a:t>: Consiste en que una superficie gaseosa o líquida calentada por conducción se desplaza por diferencias de densidad y arrasa consigo el calor. </a:t>
            </a:r>
            <a:endParaRPr lang="es-AR" dirty="0" smtClean="0"/>
          </a:p>
          <a:p>
            <a:r>
              <a:rPr lang="es-AR" dirty="0" smtClean="0"/>
              <a:t> </a:t>
            </a:r>
            <a:r>
              <a:rPr lang="es-AR" b="1" dirty="0"/>
              <a:t>Evaporación</a:t>
            </a:r>
            <a:r>
              <a:rPr lang="es-AR" dirty="0"/>
              <a:t>: La evaporación de agua tiene lugar en los pulmones y en la piel, la cantidad evaporada es proporcional a la temperatura e inversamente proporcional a la humedad del aire</a:t>
            </a:r>
            <a:endParaRPr lang="es-AR" dirty="0" smtClean="0"/>
          </a:p>
          <a:p>
            <a:endParaRPr lang="es-ES" dirty="0"/>
          </a:p>
        </p:txBody>
      </p:sp>
    </p:spTree>
    <p:extLst>
      <p:ext uri="{BB962C8B-B14F-4D97-AF65-F5344CB8AC3E}">
        <p14:creationId xmlns:p14="http://schemas.microsoft.com/office/powerpoint/2010/main" xmlns="" val="2223992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332656"/>
            <a:ext cx="7467600" cy="1143000"/>
          </a:xfrm>
        </p:spPr>
        <p:txBody>
          <a:bodyPr>
            <a:normAutofit fontScale="90000"/>
          </a:bodyPr>
          <a:lstStyle/>
          <a:p>
            <a:r>
              <a:rPr lang="es-ES" b="1" u="sng" dirty="0"/>
              <a:t>Regulación térmica en ambientes fríos </a:t>
            </a:r>
            <a:r>
              <a:rPr lang="es-AR" dirty="0"/>
              <a:t/>
            </a:r>
            <a:br>
              <a:rPr lang="es-AR" dirty="0"/>
            </a:br>
            <a:endParaRPr lang="es-ES" dirty="0"/>
          </a:p>
        </p:txBody>
      </p:sp>
      <p:sp>
        <p:nvSpPr>
          <p:cNvPr id="3" name="Marcador de contenido 2"/>
          <p:cNvSpPr>
            <a:spLocks noGrp="1"/>
          </p:cNvSpPr>
          <p:nvPr>
            <p:ph idx="1"/>
          </p:nvPr>
        </p:nvSpPr>
        <p:spPr>
          <a:xfrm>
            <a:off x="467544" y="2708920"/>
            <a:ext cx="7467600" cy="4997152"/>
          </a:xfrm>
        </p:spPr>
        <p:txBody>
          <a:bodyPr/>
          <a:lstStyle/>
          <a:p>
            <a:r>
              <a:rPr lang="es-ES" dirty="0"/>
              <a:t>El frio Excesivo produce embotamiento, debilidad, sueño, coma profundo y muerte. Por exceso de calor pueden alterarse los mecanismos de termorregulación, hay puso acelerado, </a:t>
            </a:r>
            <a:r>
              <a:rPr lang="es-ES" dirty="0" err="1"/>
              <a:t>hipepnea</a:t>
            </a:r>
            <a:r>
              <a:rPr lang="es-ES" dirty="0"/>
              <a:t>, agotamiento, malestar, irritación, aumento del metabolismo, convulsiones y coma.</a:t>
            </a:r>
            <a:endParaRPr lang="es-AR" dirty="0"/>
          </a:p>
          <a:p>
            <a:pPr marL="0" indent="0">
              <a:buNone/>
            </a:pPr>
            <a:endParaRPr lang="es-ES" dirty="0"/>
          </a:p>
        </p:txBody>
      </p:sp>
    </p:spTree>
    <p:extLst>
      <p:ext uri="{BB962C8B-B14F-4D97-AF65-F5344CB8AC3E}">
        <p14:creationId xmlns:p14="http://schemas.microsoft.com/office/powerpoint/2010/main" xmlns="" val="2230101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1408</TotalTime>
  <Words>900</Words>
  <Application>Microsoft Office PowerPoint</Application>
  <PresentationFormat>Presentación en pantalla (4:3)</PresentationFormat>
  <Paragraphs>157</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Metro</vt:lpstr>
      <vt:lpstr>Trabajo practico de ergonomía </vt:lpstr>
      <vt:lpstr>Fisiología del trabajo</vt:lpstr>
      <vt:lpstr>trabajos musculares</vt:lpstr>
      <vt:lpstr>Músculos </vt:lpstr>
      <vt:lpstr>Diapositiva 5</vt:lpstr>
      <vt:lpstr>CLASES DE CONTRACCIONES Y DE TRABAJO MECÁNICO REALIZADO CLASIFICACIÓN DE FICHA </vt:lpstr>
      <vt:lpstr>Fisiología del ejercicio muscular o físico </vt:lpstr>
      <vt:lpstr>REGULACIÓN TÉRMICA</vt:lpstr>
      <vt:lpstr>Regulación térmica en ambientes fríos  </vt:lpstr>
      <vt:lpstr>Ambiente de trabajo </vt:lpstr>
      <vt:lpstr>Accidentes por frio y calor</vt:lpstr>
      <vt:lpstr>Diapositiva 12</vt:lpstr>
      <vt:lpstr>Hombre y el ambiente</vt:lpstr>
      <vt:lpstr>FISIOLOGIA DEL TRABAJO               Los movimientos </vt:lpstr>
      <vt:lpstr>FISIOLOGIA DEL TRABAJO               Los movimientos </vt:lpstr>
      <vt:lpstr>Economía de los Movimientos</vt:lpstr>
      <vt:lpstr>Examen del trabajo muscular </vt:lpstr>
      <vt:lpstr>Diapositiva 18</vt:lpstr>
      <vt:lpstr>Sensaciones kinestésicas </vt:lpstr>
      <vt:lpstr>Psicotecnia </vt:lpstr>
      <vt:lpstr>Estudio de las Profesiones</vt:lpstr>
      <vt:lpstr>Diapositiva 22</vt:lpstr>
      <vt:lpstr>LA FATIGA </vt:lpstr>
      <vt:lpstr>DISTINTAS FORMAS DE PRESENTACION DE LA FATIGA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ELEMENTOS DE PROTECCIÓN PERSONAL</dc:title>
  <dc:creator>Aguirre</dc:creator>
  <cp:lastModifiedBy>WinuE</cp:lastModifiedBy>
  <cp:revision>59</cp:revision>
  <dcterms:created xsi:type="dcterms:W3CDTF">2016-03-30T19:33:02Z</dcterms:created>
  <dcterms:modified xsi:type="dcterms:W3CDTF">2017-05-15T23:11:28Z</dcterms:modified>
</cp:coreProperties>
</file>