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57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1" r:id="rId17"/>
    <p:sldId id="296" r:id="rId18"/>
    <p:sldId id="304" r:id="rId19"/>
    <p:sldId id="322" r:id="rId20"/>
    <p:sldId id="323" r:id="rId21"/>
    <p:sldId id="324" r:id="rId2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ED1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54CB7-2066-467A-8F6D-E9A8786C49AD}" type="datetimeFigureOut">
              <a:rPr lang="es-AR" smtClean="0"/>
              <a:pPr/>
              <a:t>10/05/2017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52597-F372-407D-9BD1-9D0065A8574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193967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52597-F372-407D-9BD1-9D0065A85744}" type="slidenum">
              <a:rPr lang="es-AR" smtClean="0"/>
              <a:pPr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239681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314-013B-424E-8347-4E6A39569BBE}" type="datetimeFigureOut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10/05/2017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2CAB-9DCA-42FF-BA12-C7981D377A58}" type="slidenum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‹Nº›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67771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314-013B-424E-8347-4E6A39569BBE}" type="datetimeFigureOut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10/05/2017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2CAB-9DCA-42FF-BA12-C7981D377A58}" type="slidenum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‹Nº›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654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314-013B-424E-8347-4E6A39569BBE}" type="datetimeFigureOut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10/05/2017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2CAB-9DCA-42FF-BA12-C7981D377A58}" type="slidenum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‹Nº›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112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314-013B-424E-8347-4E6A39569BBE}" type="datetimeFigureOut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10/05/2017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2CAB-9DCA-42FF-BA12-C7981D377A58}" type="slidenum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‹Nº›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4235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314-013B-424E-8347-4E6A39569BBE}" type="datetimeFigureOut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10/05/2017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2CAB-9DCA-42FF-BA12-C7981D377A58}" type="slidenum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‹Nº›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59375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314-013B-424E-8347-4E6A39569BBE}" type="datetimeFigureOut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10/05/2017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2CAB-9DCA-42FF-BA12-C7981D377A58}" type="slidenum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‹Nº›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226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314-013B-424E-8347-4E6A39569BBE}" type="datetimeFigureOut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10/05/2017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2CAB-9DCA-42FF-BA12-C7981D377A58}" type="slidenum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‹Nº›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2997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314-013B-424E-8347-4E6A39569BBE}" type="datetimeFigureOut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10/05/2017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B82CAB-9DCA-42FF-BA12-C7981D377A58}" type="slidenum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‹Nº›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4642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314-013B-424E-8347-4E6A39569BBE}" type="datetimeFigureOut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10/05/2017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2CAB-9DCA-42FF-BA12-C7981D377A58}" type="slidenum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‹Nº›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278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314-013B-424E-8347-4E6A39569BBE}" type="datetimeFigureOut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10/05/2017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CB82CAB-9DCA-42FF-BA12-C7981D377A58}" type="slidenum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‹Nº›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896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6EAC314-013B-424E-8347-4E6A39569BBE}" type="datetimeFigureOut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10/05/2017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2CAB-9DCA-42FF-BA12-C7981D377A58}" type="slidenum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‹Nº›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0584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6EAC314-013B-424E-8347-4E6A39569BBE}" type="datetimeFigureOut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10/05/2017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CB82CAB-9DCA-42FF-BA12-C7981D377A58}" type="slidenum">
              <a:rPr lang="es-AR" smtClean="0">
                <a:solidFill>
                  <a:srgbClr val="FEFAC9">
                    <a:shade val="50000"/>
                  </a:srgbClr>
                </a:solidFill>
              </a:rPr>
              <a:pPr/>
              <a:t>‹Nº›</a:t>
            </a:fld>
            <a:endParaRPr lang="es-AR">
              <a:solidFill>
                <a:srgbClr val="FEFAC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1690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CuadroTexto"/>
          <p:cNvSpPr txBox="1"/>
          <p:nvPr/>
        </p:nvSpPr>
        <p:spPr>
          <a:xfrm>
            <a:off x="2323697" y="5517232"/>
            <a:ext cx="5040560" cy="1200329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Integrantes</a:t>
            </a:r>
            <a:r>
              <a:rPr lang="es-AR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:</a:t>
            </a:r>
          </a:p>
          <a:p>
            <a:r>
              <a:rPr lang="es-AR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 </a:t>
            </a:r>
            <a:r>
              <a:rPr lang="es-AR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                          Leonardo, Horacio Damián.</a:t>
            </a:r>
            <a:endParaRPr lang="es-AR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/>
            </a:endParaRPr>
          </a:p>
          <a:p>
            <a:r>
              <a:rPr lang="es-AR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                           Sosa</a:t>
            </a:r>
            <a:r>
              <a:rPr lang="es-AR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, Deivis Emanuel.</a:t>
            </a:r>
          </a:p>
          <a:p>
            <a:r>
              <a:rPr lang="es-AR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                          </a:t>
            </a:r>
            <a:r>
              <a:rPr lang="es-AR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 </a:t>
            </a:r>
            <a:endParaRPr lang="es-AR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/>
            </a:endParaRPr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8914" y="0"/>
            <a:ext cx="7216855" cy="3500515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2067242" y="3538182"/>
            <a:ext cx="6336803" cy="1754326"/>
          </a:xfrm>
          <a:prstGeom prst="rect">
            <a:avLst/>
          </a:prstGeom>
          <a:solidFill>
            <a:schemeClr val="accent2">
              <a:lumMod val="50000"/>
            </a:schemeClr>
          </a:solidFill>
          <a:ln w="63500">
            <a:solidFill>
              <a:schemeClr val="tx2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s-AR" sz="3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Psicología del Trabajo</a:t>
            </a:r>
          </a:p>
          <a:p>
            <a:pPr algn="ctr"/>
            <a:r>
              <a:rPr lang="es-AR" sz="3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Funciones </a:t>
            </a:r>
            <a:r>
              <a:rPr lang="es-AR" sz="3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</a:t>
            </a:r>
            <a:r>
              <a:rPr lang="es-AR" sz="3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sicosensoriales</a:t>
            </a:r>
            <a:endParaRPr lang="es-AR" sz="3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1034" name="Picture 10" descr="Resultado de imagen para imagenes de ruido en el trabaj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8914" y="2701670"/>
            <a:ext cx="977699" cy="1117605"/>
          </a:xfrm>
          <a:prstGeom prst="rect">
            <a:avLst/>
          </a:prstGeom>
          <a:noFill/>
          <a:ln w="63500"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sultado de imagen para agentes fisicos ruid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3977" y="487578"/>
            <a:ext cx="1152128" cy="896214"/>
          </a:xfrm>
          <a:prstGeom prst="rect">
            <a:avLst/>
          </a:prstGeom>
          <a:noFill/>
          <a:ln w="63500"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Resultado de imagen para agentes fisicos ruid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1475" y="1376648"/>
            <a:ext cx="1664502" cy="170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7533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Tipos psicológicos</a:t>
            </a:r>
            <a:r>
              <a:rPr lang="es-ES" dirty="0"/>
              <a:t/>
            </a:r>
            <a:br>
              <a:rPr lang="es-ES" dirty="0"/>
            </a:br>
            <a:endParaRPr lang="es-ES" sz="49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/>
          <a:lstStyle/>
          <a:p>
            <a:pPr algn="just"/>
            <a:r>
              <a:rPr lang="en-US" sz="2800" dirty="0" err="1"/>
              <a:t>Carácter</a:t>
            </a:r>
            <a:r>
              <a:rPr lang="en-US" sz="2800" dirty="0"/>
              <a:t> </a:t>
            </a:r>
            <a:r>
              <a:rPr lang="en-US" sz="2800" dirty="0" err="1"/>
              <a:t>típico</a:t>
            </a:r>
            <a:r>
              <a:rPr lang="en-US" sz="2800" dirty="0"/>
              <a:t> </a:t>
            </a:r>
            <a:r>
              <a:rPr lang="en-US" sz="2800" dirty="0" err="1"/>
              <a:t>es</a:t>
            </a:r>
            <a:r>
              <a:rPr lang="en-US" sz="2800" dirty="0"/>
              <a:t> </a:t>
            </a:r>
            <a:r>
              <a:rPr lang="en-US" sz="2800" dirty="0" err="1"/>
              <a:t>toda</a:t>
            </a:r>
            <a:r>
              <a:rPr lang="en-US" sz="2800" dirty="0"/>
              <a:t> </a:t>
            </a:r>
            <a:r>
              <a:rPr lang="en-US" sz="2800" dirty="0" err="1"/>
              <a:t>señal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rige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determinar</a:t>
            </a:r>
            <a:r>
              <a:rPr lang="en-US" sz="2800" dirty="0"/>
              <a:t> </a:t>
            </a:r>
            <a:r>
              <a:rPr lang="en-US" sz="2800" dirty="0" err="1"/>
              <a:t>grupos</a:t>
            </a:r>
            <a:r>
              <a:rPr lang="en-US" sz="2800" dirty="0"/>
              <a:t> de personas, </a:t>
            </a:r>
            <a:r>
              <a:rPr lang="en-US" sz="2800" dirty="0" err="1"/>
              <a:t>mediante</a:t>
            </a:r>
            <a:r>
              <a:rPr lang="en-US" sz="2800" dirty="0"/>
              <a:t> el </a:t>
            </a:r>
            <a:r>
              <a:rPr lang="en-US" sz="2800" dirty="0" err="1"/>
              <a:t>cual</a:t>
            </a:r>
            <a:r>
              <a:rPr lang="en-US" sz="2800" dirty="0"/>
              <a:t> se </a:t>
            </a:r>
            <a:r>
              <a:rPr lang="en-US" sz="2800" dirty="0" err="1"/>
              <a:t>unen</a:t>
            </a:r>
            <a:r>
              <a:rPr lang="en-US" sz="2800" dirty="0"/>
              <a:t> de un </a:t>
            </a:r>
            <a:r>
              <a:rPr lang="en-US" sz="2800" dirty="0" err="1"/>
              <a:t>modo</a:t>
            </a:r>
            <a:r>
              <a:rPr lang="en-US" sz="2800" dirty="0"/>
              <a:t> regular. </a:t>
            </a:r>
            <a:r>
              <a:rPr lang="en-US" sz="2800" dirty="0" err="1"/>
              <a:t>Sexo</a:t>
            </a:r>
            <a:r>
              <a:rPr lang="en-US" sz="2800" dirty="0"/>
              <a:t>, </a:t>
            </a:r>
            <a:r>
              <a:rPr lang="en-US" sz="2800" dirty="0" err="1"/>
              <a:t>edad</a:t>
            </a:r>
            <a:r>
              <a:rPr lang="en-US" sz="2800" dirty="0"/>
              <a:t> </a:t>
            </a:r>
            <a:r>
              <a:rPr lang="en-US" sz="2800" dirty="0" err="1"/>
              <a:t>profesión</a:t>
            </a:r>
            <a:r>
              <a:rPr lang="en-US" sz="2800" dirty="0"/>
              <a:t>, </a:t>
            </a:r>
            <a:r>
              <a:rPr lang="en-US" sz="2800" dirty="0" err="1"/>
              <a:t>nacionalidad</a:t>
            </a:r>
            <a:r>
              <a:rPr lang="en-US" sz="2800" dirty="0"/>
              <a:t>; </a:t>
            </a:r>
            <a:r>
              <a:rPr lang="en-US" sz="2800" dirty="0" err="1"/>
              <a:t>etcétera</a:t>
            </a:r>
            <a:r>
              <a:rPr lang="en-US" sz="2800" dirty="0"/>
              <a:t>, son </a:t>
            </a:r>
            <a:r>
              <a:rPr lang="en-US" sz="2800" dirty="0" err="1"/>
              <a:t>elementos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pueden</a:t>
            </a:r>
            <a:r>
              <a:rPr lang="en-US" sz="2800" dirty="0"/>
              <a:t> </a:t>
            </a:r>
            <a:r>
              <a:rPr lang="en-US" sz="2800" dirty="0" err="1"/>
              <a:t>suministrar</a:t>
            </a:r>
            <a:r>
              <a:rPr lang="en-US" sz="2800" dirty="0"/>
              <a:t> </a:t>
            </a:r>
            <a:r>
              <a:rPr lang="en-US" sz="2800" dirty="0" err="1"/>
              <a:t>rasgos</a:t>
            </a:r>
            <a:r>
              <a:rPr lang="en-US" sz="2800" dirty="0"/>
              <a:t> </a:t>
            </a:r>
            <a:r>
              <a:rPr lang="en-US" sz="2800" dirty="0" err="1"/>
              <a:t>típicos</a:t>
            </a:r>
            <a:r>
              <a:rPr lang="en-US" sz="2800" dirty="0"/>
              <a:t>.</a:t>
            </a:r>
            <a:endParaRPr lang="es-ES" sz="2800" dirty="0"/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50836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Tipo de personalidad según inteligencia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en-US" sz="2800" dirty="0"/>
              <a:t>La </a:t>
            </a:r>
            <a:r>
              <a:rPr lang="en-US" sz="2800" dirty="0" err="1"/>
              <a:t>observación</a:t>
            </a:r>
            <a:r>
              <a:rPr lang="en-US" sz="2800" dirty="0"/>
              <a:t> y la </a:t>
            </a:r>
            <a:r>
              <a:rPr lang="en-US" sz="2800" dirty="0" err="1"/>
              <a:t>experiencia</a:t>
            </a:r>
            <a:r>
              <a:rPr lang="en-US" sz="2800" dirty="0"/>
              <a:t> </a:t>
            </a:r>
            <a:r>
              <a:rPr lang="en-US" sz="2800" dirty="0" err="1"/>
              <a:t>demuestran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 err="1" smtClean="0"/>
              <a:t>existen</a:t>
            </a:r>
            <a:r>
              <a:rPr lang="en-US" sz="2800" dirty="0" smtClean="0"/>
              <a:t> </a:t>
            </a:r>
            <a:r>
              <a:rPr lang="en-US" sz="2800" dirty="0"/>
              <a:t>dos </a:t>
            </a:r>
            <a:r>
              <a:rPr lang="en-US" sz="2800" dirty="0" err="1"/>
              <a:t>tipos</a:t>
            </a:r>
            <a:r>
              <a:rPr lang="en-US" sz="2800" dirty="0"/>
              <a:t> de </a:t>
            </a:r>
            <a:r>
              <a:rPr lang="en-US" sz="2800" dirty="0" err="1"/>
              <a:t>inteligencia</a:t>
            </a:r>
            <a:r>
              <a:rPr lang="en-US" sz="2800" dirty="0" smtClean="0"/>
              <a:t>:</a:t>
            </a:r>
            <a:endParaRPr lang="es-ES" sz="2800" dirty="0"/>
          </a:p>
          <a:p>
            <a:r>
              <a:rPr lang="en-US" sz="2800" dirty="0"/>
              <a:t>a)  la </a:t>
            </a:r>
            <a:r>
              <a:rPr lang="en-US" sz="2800" dirty="0" err="1" smtClean="0"/>
              <a:t>abstracta</a:t>
            </a:r>
            <a:r>
              <a:rPr lang="en-US" sz="2800" dirty="0" smtClean="0"/>
              <a:t>.</a:t>
            </a:r>
            <a:endParaRPr lang="es-ES" sz="2800" dirty="0"/>
          </a:p>
          <a:p>
            <a:r>
              <a:rPr lang="en-US" sz="2800" dirty="0"/>
              <a:t>b)  la </a:t>
            </a:r>
            <a:r>
              <a:rPr lang="en-US" sz="2800" dirty="0" err="1"/>
              <a:t>práctica</a:t>
            </a:r>
            <a:r>
              <a:rPr lang="en-US" sz="2800" dirty="0"/>
              <a:t> o </a:t>
            </a:r>
            <a:r>
              <a:rPr lang="en-US" sz="2800" dirty="0" err="1"/>
              <a:t>concreta</a:t>
            </a:r>
            <a:r>
              <a:rPr lang="en-US" sz="2800" dirty="0"/>
              <a:t>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xmlns="" val="25517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Personalidad según su carácter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Se clasifican en tres grupos:</a:t>
            </a:r>
          </a:p>
          <a:p>
            <a:r>
              <a:rPr lang="es-ES" dirty="0" smtClean="0"/>
              <a:t>Sensitivos.</a:t>
            </a:r>
          </a:p>
          <a:p>
            <a:r>
              <a:rPr lang="es-ES" dirty="0" smtClean="0"/>
              <a:t>Activos.</a:t>
            </a:r>
          </a:p>
          <a:p>
            <a:r>
              <a:rPr lang="es-ES" dirty="0" err="1" smtClean="0"/>
              <a:t>Apaticos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Sensitivos</a:t>
            </a:r>
            <a:r>
              <a:rPr lang="en-US" dirty="0" smtClean="0"/>
              <a:t> :</a:t>
            </a:r>
            <a:r>
              <a:rPr lang="en-US" dirty="0" err="1" smtClean="0"/>
              <a:t>Pesimistas</a:t>
            </a:r>
            <a:r>
              <a:rPr lang="en-US" dirty="0"/>
              <a:t>, </a:t>
            </a:r>
            <a:r>
              <a:rPr lang="en-US" dirty="0" err="1" smtClean="0"/>
              <a:t>inquietos</a:t>
            </a:r>
            <a:r>
              <a:rPr lang="en-US" dirty="0" smtClean="0"/>
              <a:t> </a:t>
            </a:r>
            <a:r>
              <a:rPr lang="en-US" dirty="0"/>
              <a:t>son </a:t>
            </a:r>
            <a:r>
              <a:rPr lang="en-US" dirty="0" err="1"/>
              <a:t>elementos</a:t>
            </a:r>
            <a:r>
              <a:rPr lang="en-US" dirty="0"/>
              <a:t> </a:t>
            </a:r>
            <a:r>
              <a:rPr lang="en-US" dirty="0" err="1"/>
              <a:t>representativos</a:t>
            </a:r>
            <a:r>
              <a:rPr lang="en-US" dirty="0"/>
              <a:t> de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grupo</a:t>
            </a:r>
            <a:r>
              <a:rPr lang="en-US" dirty="0"/>
              <a:t>.</a:t>
            </a:r>
            <a:endParaRPr lang="es-ES" dirty="0"/>
          </a:p>
          <a:p>
            <a:r>
              <a:rPr lang="es-ES" dirty="0" smtClean="0"/>
              <a:t>Activos: emprendedores.</a:t>
            </a:r>
          </a:p>
          <a:p>
            <a:r>
              <a:rPr lang="es-ES" dirty="0" err="1" smtClean="0"/>
              <a:t>Apativos</a:t>
            </a:r>
            <a:r>
              <a:rPr lang="es-ES" dirty="0" smtClean="0"/>
              <a:t>: inertes.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51689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Tipos de personalidad según temperamento.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a)  </a:t>
            </a:r>
            <a:r>
              <a:rPr lang="en-US" sz="2800" b="1" dirty="0" err="1"/>
              <a:t>Ciclotímicos</a:t>
            </a:r>
            <a:r>
              <a:rPr lang="en-US" sz="2800" dirty="0"/>
              <a:t>. (</a:t>
            </a:r>
            <a:r>
              <a:rPr lang="en-US" sz="2800" dirty="0" err="1"/>
              <a:t>Ciclo</a:t>
            </a:r>
            <a:r>
              <a:rPr lang="en-US" sz="2800" dirty="0"/>
              <a:t>: </a:t>
            </a:r>
            <a:r>
              <a:rPr lang="en-US" sz="2800" dirty="0" err="1"/>
              <a:t>círculo</a:t>
            </a:r>
            <a:r>
              <a:rPr lang="en-US" sz="2800" dirty="0"/>
              <a:t>, </a:t>
            </a:r>
            <a:r>
              <a:rPr lang="en-US" sz="2800" dirty="0" err="1"/>
              <a:t>timos</a:t>
            </a:r>
            <a:r>
              <a:rPr lang="en-US" sz="2800" dirty="0"/>
              <a:t>: </a:t>
            </a:r>
            <a:r>
              <a:rPr lang="en-US" sz="2800" dirty="0" err="1"/>
              <a:t>emoción</a:t>
            </a:r>
            <a:r>
              <a:rPr lang="en-US" sz="2800" dirty="0"/>
              <a:t>): La </a:t>
            </a:r>
            <a:r>
              <a:rPr lang="en-US" sz="2800" dirty="0" err="1"/>
              <a:t>tonalidad</a:t>
            </a:r>
            <a:r>
              <a:rPr lang="en-US" sz="2800" dirty="0"/>
              <a:t> </a:t>
            </a:r>
            <a:r>
              <a:rPr lang="en-US" sz="2800" dirty="0" err="1"/>
              <a:t>afectiva</a:t>
            </a:r>
            <a:r>
              <a:rPr lang="en-US" sz="2800" dirty="0"/>
              <a:t> de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psiquismo</a:t>
            </a:r>
            <a:r>
              <a:rPr lang="en-US" sz="2800" dirty="0"/>
              <a:t> </a:t>
            </a:r>
            <a:r>
              <a:rPr lang="en-US" sz="2800" dirty="0" err="1"/>
              <a:t>oscila</a:t>
            </a:r>
            <a:r>
              <a:rPr lang="en-US" sz="2800" dirty="0"/>
              <a:t> entre los dos </a:t>
            </a:r>
            <a:r>
              <a:rPr lang="en-US" sz="2800" dirty="0" err="1"/>
              <a:t>polos</a:t>
            </a:r>
            <a:r>
              <a:rPr lang="en-US" sz="2800" dirty="0"/>
              <a:t> </a:t>
            </a:r>
            <a:r>
              <a:rPr lang="en-US" sz="2800" dirty="0" err="1"/>
              <a:t>opuestos</a:t>
            </a:r>
            <a:r>
              <a:rPr lang="en-US" sz="2800" dirty="0"/>
              <a:t> de la </a:t>
            </a:r>
            <a:r>
              <a:rPr lang="en-US" sz="2800" dirty="0" err="1"/>
              <a:t>alegría</a:t>
            </a:r>
            <a:r>
              <a:rPr lang="en-US" sz="2800" dirty="0"/>
              <a:t> y la </a:t>
            </a:r>
            <a:r>
              <a:rPr lang="en-US" sz="2800" dirty="0" err="1"/>
              <a:t>tristeza</a:t>
            </a:r>
            <a:r>
              <a:rPr lang="en-US" sz="2800" dirty="0"/>
              <a:t>, en forma </a:t>
            </a:r>
            <a:r>
              <a:rPr lang="en-US" sz="2800" dirty="0" err="1"/>
              <a:t>periódica</a:t>
            </a:r>
            <a:r>
              <a:rPr lang="en-US" sz="2800" dirty="0"/>
              <a:t> o </a:t>
            </a:r>
            <a:r>
              <a:rPr lang="en-US" sz="2800" dirty="0" err="1"/>
              <a:t>cíclica</a:t>
            </a:r>
            <a:r>
              <a:rPr lang="en-US" sz="2800" dirty="0"/>
              <a:t> y </a:t>
            </a:r>
            <a:r>
              <a:rPr lang="en-US" sz="2800" dirty="0" err="1"/>
              <a:t>siempre</a:t>
            </a:r>
            <a:r>
              <a:rPr lang="en-US" sz="2800" dirty="0"/>
              <a:t> en forma </a:t>
            </a:r>
            <a:r>
              <a:rPr lang="en-US" sz="2800" dirty="0" err="1"/>
              <a:t>proporcionada</a:t>
            </a:r>
            <a:r>
              <a:rPr lang="en-US" sz="2800" dirty="0"/>
              <a:t>. Este </a:t>
            </a:r>
            <a:r>
              <a:rPr lang="en-US" sz="2800" dirty="0" err="1"/>
              <a:t>temperamento</a:t>
            </a:r>
            <a:r>
              <a:rPr lang="en-US" sz="2800" dirty="0"/>
              <a:t> </a:t>
            </a:r>
            <a:r>
              <a:rPr lang="en-US" sz="2800" dirty="0" err="1"/>
              <a:t>ciclotímico</a:t>
            </a:r>
            <a:r>
              <a:rPr lang="en-US" sz="2800" dirty="0"/>
              <a:t> </a:t>
            </a:r>
            <a:r>
              <a:rPr lang="en-US" sz="2800" dirty="0" err="1"/>
              <a:t>es</a:t>
            </a:r>
            <a:r>
              <a:rPr lang="en-US" sz="2800" dirty="0"/>
              <a:t> </a:t>
            </a:r>
            <a:r>
              <a:rPr lang="en-US" sz="2800" dirty="0" err="1"/>
              <a:t>propio</a:t>
            </a:r>
            <a:r>
              <a:rPr lang="en-US" sz="2800" dirty="0"/>
              <a:t> de los </a:t>
            </a:r>
            <a:r>
              <a:rPr lang="en-US" sz="2800" dirty="0" err="1"/>
              <a:t>individuos</a:t>
            </a:r>
            <a:r>
              <a:rPr lang="en-US" sz="2800" dirty="0"/>
              <a:t> </a:t>
            </a:r>
            <a:r>
              <a:rPr lang="en-US" sz="2800" dirty="0" err="1"/>
              <a:t>denominados</a:t>
            </a:r>
            <a:r>
              <a:rPr lang="en-US" sz="2800" dirty="0"/>
              <a:t> </a:t>
            </a:r>
            <a:r>
              <a:rPr lang="en-US" sz="2800" dirty="0" err="1"/>
              <a:t>pícnicos</a:t>
            </a:r>
            <a:r>
              <a:rPr lang="en-US" sz="2800" dirty="0"/>
              <a:t>, </a:t>
            </a:r>
            <a:r>
              <a:rPr lang="en-US" sz="2800" dirty="0" err="1"/>
              <a:t>que</a:t>
            </a:r>
            <a:r>
              <a:rPr lang="en-US" sz="2800" dirty="0"/>
              <a:t> son los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tienen</a:t>
            </a:r>
            <a:r>
              <a:rPr lang="en-US" sz="2800" dirty="0"/>
              <a:t> gran </a:t>
            </a:r>
            <a:r>
              <a:rPr lang="en-US" sz="2800" dirty="0" err="1"/>
              <a:t>desarrollo</a:t>
            </a:r>
            <a:r>
              <a:rPr lang="en-US" sz="2800" dirty="0"/>
              <a:t> de los </a:t>
            </a:r>
            <a:r>
              <a:rPr lang="en-US" sz="2800" dirty="0" err="1"/>
              <a:t>diámetros</a:t>
            </a:r>
            <a:r>
              <a:rPr lang="en-US" sz="2800" dirty="0"/>
              <a:t> </a:t>
            </a:r>
            <a:r>
              <a:rPr lang="en-US" sz="2800" dirty="0" err="1"/>
              <a:t>cefálicos</a:t>
            </a:r>
            <a:r>
              <a:rPr lang="en-US" sz="2800" dirty="0"/>
              <a:t>, </a:t>
            </a:r>
            <a:r>
              <a:rPr lang="en-US" sz="2800" dirty="0" err="1"/>
              <a:t>tendencia</a:t>
            </a:r>
            <a:r>
              <a:rPr lang="en-US" sz="2800" dirty="0"/>
              <a:t> a la </a:t>
            </a:r>
            <a:r>
              <a:rPr lang="en-US" sz="2800" dirty="0" err="1"/>
              <a:t>obesidad</a:t>
            </a:r>
            <a:r>
              <a:rPr lang="en-US" sz="2800" dirty="0"/>
              <a:t> del </a:t>
            </a:r>
            <a:r>
              <a:rPr lang="en-US" sz="2800" dirty="0" err="1"/>
              <a:t>tronco</a:t>
            </a:r>
            <a:r>
              <a:rPr lang="en-US" sz="2800" dirty="0"/>
              <a:t> y </a:t>
            </a:r>
            <a:r>
              <a:rPr lang="en-US" sz="2800" dirty="0" err="1"/>
              <a:t>miembros</a:t>
            </a:r>
            <a:r>
              <a:rPr lang="en-US" sz="2800" dirty="0"/>
              <a:t> </a:t>
            </a:r>
            <a:r>
              <a:rPr lang="en-US" sz="2800" dirty="0" err="1"/>
              <a:t>gráciles</a:t>
            </a:r>
            <a:r>
              <a:rPr lang="en-US" sz="2800" dirty="0"/>
              <a:t>.</a:t>
            </a:r>
            <a:endParaRPr lang="es-ES" sz="28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37473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692696"/>
            <a:ext cx="8373616" cy="5318051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20000"/>
              </a:lnSpc>
              <a:buAutoNum type="alphaLcParenR" startAt="2"/>
            </a:pPr>
            <a:r>
              <a:rPr lang="en-US" sz="2800" b="1" dirty="0" err="1" smtClean="0"/>
              <a:t>Temperamento</a:t>
            </a:r>
            <a:r>
              <a:rPr lang="en-US" sz="2800" b="1" dirty="0" smtClean="0"/>
              <a:t> </a:t>
            </a:r>
            <a:r>
              <a:rPr lang="en-US" sz="2800" b="1" dirty="0" err="1"/>
              <a:t>ezquizotímico</a:t>
            </a:r>
            <a:r>
              <a:rPr lang="en-US" sz="2800" dirty="0"/>
              <a:t>: (</a:t>
            </a:r>
            <a:r>
              <a:rPr lang="en-US" sz="2800" dirty="0" err="1"/>
              <a:t>esquiso</a:t>
            </a:r>
            <a:r>
              <a:rPr lang="en-US" sz="2800" dirty="0"/>
              <a:t>: </a:t>
            </a:r>
            <a:r>
              <a:rPr lang="en-US" sz="2800" dirty="0" err="1"/>
              <a:t>dividir</a:t>
            </a:r>
            <a:r>
              <a:rPr lang="en-US" sz="2800" dirty="0"/>
              <a:t>) se distingue </a:t>
            </a:r>
            <a:r>
              <a:rPr lang="en-US" sz="2800" dirty="0" err="1"/>
              <a:t>por</a:t>
            </a:r>
            <a:r>
              <a:rPr lang="en-US" sz="2800" dirty="0"/>
              <a:t> </a:t>
            </a:r>
            <a:r>
              <a:rPr lang="en-US" sz="2800" dirty="0" err="1"/>
              <a:t>una</a:t>
            </a:r>
            <a:r>
              <a:rPr lang="en-US" sz="2800" dirty="0"/>
              <a:t> </a:t>
            </a:r>
            <a:r>
              <a:rPr lang="en-US" sz="2800" dirty="0" err="1"/>
              <a:t>manifiesta</a:t>
            </a:r>
            <a:r>
              <a:rPr lang="en-US" sz="2800" dirty="0"/>
              <a:t> </a:t>
            </a:r>
            <a:r>
              <a:rPr lang="en-US" sz="2800" dirty="0" err="1"/>
              <a:t>excitabilidad</a:t>
            </a:r>
            <a:r>
              <a:rPr lang="en-US" sz="2800" dirty="0" smtClean="0"/>
              <a:t>.  </a:t>
            </a:r>
            <a:r>
              <a:rPr lang="en-US" sz="2800" dirty="0" err="1" smtClean="0"/>
              <a:t>Oscila</a:t>
            </a:r>
            <a:r>
              <a:rPr lang="en-US" sz="2800" dirty="0" smtClean="0"/>
              <a:t> </a:t>
            </a:r>
            <a:r>
              <a:rPr lang="en-US" sz="2800" dirty="0"/>
              <a:t>entre los dos </a:t>
            </a:r>
            <a:r>
              <a:rPr lang="en-US" sz="2800" dirty="0" err="1"/>
              <a:t>polos</a:t>
            </a:r>
            <a:r>
              <a:rPr lang="en-US" sz="2800" dirty="0"/>
              <a:t> </a:t>
            </a:r>
            <a:r>
              <a:rPr lang="en-US" sz="2800" dirty="0" err="1"/>
              <a:t>opuestos</a:t>
            </a:r>
            <a:r>
              <a:rPr lang="en-US" sz="2800" dirty="0"/>
              <a:t> de la </a:t>
            </a:r>
            <a:r>
              <a:rPr lang="en-US" sz="2800" dirty="0" smtClean="0"/>
              <a:t> </a:t>
            </a:r>
            <a:r>
              <a:rPr lang="en-US" sz="2800" dirty="0" err="1" smtClean="0"/>
              <a:t>hiposensibilidad</a:t>
            </a:r>
            <a:r>
              <a:rPr lang="en-US" sz="2800" dirty="0" smtClean="0"/>
              <a:t> </a:t>
            </a:r>
            <a:r>
              <a:rPr lang="en-US" sz="2800" dirty="0"/>
              <a:t>o </a:t>
            </a:r>
            <a:r>
              <a:rPr lang="en-US" sz="2800" dirty="0" err="1"/>
              <a:t>frialdad</a:t>
            </a:r>
            <a:r>
              <a:rPr lang="en-US" sz="2800" dirty="0"/>
              <a:t> y la </a:t>
            </a:r>
            <a:r>
              <a:rPr lang="en-US" sz="2800" dirty="0" err="1" smtClean="0"/>
              <a:t>hipersensibilidad</a:t>
            </a:r>
            <a:r>
              <a:rPr lang="en-US" sz="2800" dirty="0" smtClean="0"/>
              <a:t>.</a:t>
            </a:r>
          </a:p>
          <a:p>
            <a:pPr marL="514350" indent="-514350">
              <a:lnSpc>
                <a:spcPct val="120000"/>
              </a:lnSpc>
              <a:buAutoNum type="alphaLcParenR" startAt="2"/>
            </a:pPr>
            <a:r>
              <a:rPr lang="en-US" sz="2800" b="1" dirty="0" err="1"/>
              <a:t>Temperamento</a:t>
            </a:r>
            <a:r>
              <a:rPr lang="en-US" sz="2800" b="1" dirty="0"/>
              <a:t> </a:t>
            </a:r>
            <a:r>
              <a:rPr lang="en-US" sz="2800" b="1" dirty="0" err="1"/>
              <a:t>viscoso</a:t>
            </a:r>
            <a:r>
              <a:rPr lang="en-US" sz="2800" dirty="0"/>
              <a:t>: Son </a:t>
            </a:r>
            <a:r>
              <a:rPr lang="en-US" sz="2800" dirty="0" err="1"/>
              <a:t>individuos</a:t>
            </a:r>
            <a:r>
              <a:rPr lang="en-US" sz="2800" dirty="0"/>
              <a:t> </a:t>
            </a:r>
            <a:r>
              <a:rPr lang="en-US" sz="2800" dirty="0" err="1"/>
              <a:t>mesurados</a:t>
            </a:r>
            <a:r>
              <a:rPr lang="en-US" sz="2800" dirty="0"/>
              <a:t> en la </a:t>
            </a:r>
            <a:r>
              <a:rPr lang="en-US" sz="2800" dirty="0" err="1"/>
              <a:t>opinión</a:t>
            </a:r>
            <a:r>
              <a:rPr lang="en-US" sz="2800" dirty="0"/>
              <a:t>, en los </a:t>
            </a:r>
            <a:r>
              <a:rPr lang="en-US" sz="2800" dirty="0" err="1"/>
              <a:t>ademanes</a:t>
            </a:r>
            <a:r>
              <a:rPr lang="en-US" sz="2800" dirty="0"/>
              <a:t> y en la </a:t>
            </a:r>
            <a:r>
              <a:rPr lang="en-US" sz="2800" dirty="0" err="1"/>
              <a:t>marcha</a:t>
            </a:r>
            <a:r>
              <a:rPr lang="en-US" sz="2800" dirty="0"/>
              <a:t>. </a:t>
            </a:r>
            <a:r>
              <a:rPr lang="en-US" sz="2800" dirty="0" err="1"/>
              <a:t>Sus</a:t>
            </a:r>
            <a:r>
              <a:rPr lang="en-US" sz="2800" dirty="0"/>
              <a:t> </a:t>
            </a:r>
            <a:r>
              <a:rPr lang="en-US" sz="2800" dirty="0" err="1"/>
              <a:t>reacciones</a:t>
            </a:r>
            <a:r>
              <a:rPr lang="en-US" sz="2800" dirty="0"/>
              <a:t> ante los </a:t>
            </a:r>
            <a:r>
              <a:rPr lang="en-US" sz="2800" dirty="0" err="1"/>
              <a:t>estímulos</a:t>
            </a:r>
            <a:r>
              <a:rPr lang="en-US" sz="2800" dirty="0"/>
              <a:t> son </a:t>
            </a:r>
            <a:r>
              <a:rPr lang="en-US" sz="2800" dirty="0" err="1"/>
              <a:t>lentas.Son</a:t>
            </a:r>
            <a:r>
              <a:rPr lang="en-US" sz="2800" dirty="0"/>
              <a:t> </a:t>
            </a:r>
            <a:r>
              <a:rPr lang="en-US" sz="2800" dirty="0" err="1"/>
              <a:t>perseverantes</a:t>
            </a:r>
            <a:r>
              <a:rPr lang="en-US" sz="2800" dirty="0"/>
              <a:t> y de </a:t>
            </a:r>
            <a:r>
              <a:rPr lang="en-US" sz="2800" dirty="0" err="1"/>
              <a:t>atención</a:t>
            </a:r>
            <a:r>
              <a:rPr lang="en-US" sz="2800" dirty="0"/>
              <a:t> </a:t>
            </a:r>
            <a:r>
              <a:rPr lang="en-US" sz="2800" dirty="0" err="1"/>
              <a:t>constante.La</a:t>
            </a:r>
            <a:r>
              <a:rPr lang="en-US" sz="2800" dirty="0"/>
              <a:t> </a:t>
            </a:r>
            <a:r>
              <a:rPr lang="en-US" sz="2800" dirty="0" err="1"/>
              <a:t>designación</a:t>
            </a:r>
            <a:r>
              <a:rPr lang="en-US" sz="2800" dirty="0"/>
              <a:t> de </a:t>
            </a:r>
            <a:r>
              <a:rPr lang="en-US" sz="2800" dirty="0" err="1"/>
              <a:t>viscosos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estos</a:t>
            </a:r>
            <a:r>
              <a:rPr lang="en-US" sz="2800" dirty="0"/>
              <a:t> </a:t>
            </a:r>
            <a:r>
              <a:rPr lang="en-US" sz="2800" dirty="0" err="1"/>
              <a:t>individuos</a:t>
            </a:r>
            <a:r>
              <a:rPr lang="en-US" sz="2800" dirty="0"/>
              <a:t> </a:t>
            </a:r>
            <a:r>
              <a:rPr lang="en-US" sz="2800" dirty="0" err="1"/>
              <a:t>deriva</a:t>
            </a:r>
            <a:r>
              <a:rPr lang="en-US" sz="2800" dirty="0"/>
              <a:t> de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tenacidad,la</a:t>
            </a:r>
            <a:r>
              <a:rPr lang="en-US" sz="2800" dirty="0"/>
              <a:t> adhesion y la </a:t>
            </a:r>
            <a:r>
              <a:rPr lang="en-US" sz="2800" dirty="0" err="1"/>
              <a:t>densidad</a:t>
            </a:r>
            <a:r>
              <a:rPr lang="en-US" sz="2800" dirty="0"/>
              <a:t> de </a:t>
            </a:r>
            <a:r>
              <a:rPr lang="en-US" sz="2800" dirty="0" err="1"/>
              <a:t>sus</a:t>
            </a:r>
            <a:r>
              <a:rPr lang="en-US" sz="2800" dirty="0"/>
              <a:t> </a:t>
            </a:r>
            <a:r>
              <a:rPr lang="en-US" sz="2800" dirty="0" err="1"/>
              <a:t>constituyentes</a:t>
            </a:r>
            <a:r>
              <a:rPr lang="en-US" sz="2800" dirty="0"/>
              <a:t> </a:t>
            </a:r>
            <a:r>
              <a:rPr lang="en-US" sz="2800" dirty="0" err="1"/>
              <a:t>temperamentales</a:t>
            </a:r>
            <a:r>
              <a:rPr lang="en-US" sz="2800" dirty="0"/>
              <a:t>. </a:t>
            </a:r>
            <a:r>
              <a:rPr lang="en-US" sz="2800" dirty="0" err="1"/>
              <a:t>Corresponde</a:t>
            </a:r>
            <a:r>
              <a:rPr lang="en-US" sz="2800" dirty="0"/>
              <a:t> </a:t>
            </a:r>
            <a:r>
              <a:rPr lang="en-US" sz="2800" dirty="0" err="1"/>
              <a:t>este</a:t>
            </a:r>
            <a:r>
              <a:rPr lang="en-US" sz="2800" dirty="0"/>
              <a:t> </a:t>
            </a:r>
            <a:r>
              <a:rPr lang="en-US" sz="2800" dirty="0" err="1"/>
              <a:t>temperamento</a:t>
            </a:r>
            <a:r>
              <a:rPr lang="en-US" sz="2800" dirty="0"/>
              <a:t>  al  </a:t>
            </a:r>
            <a:r>
              <a:rPr lang="en-US" sz="2800" dirty="0" err="1"/>
              <a:t>tipo</a:t>
            </a:r>
            <a:r>
              <a:rPr lang="en-US" sz="2800" dirty="0"/>
              <a:t>  </a:t>
            </a:r>
            <a:r>
              <a:rPr lang="en-US" sz="2800" dirty="0" err="1"/>
              <a:t>morfológico</a:t>
            </a:r>
            <a:r>
              <a:rPr lang="en-US" sz="2800" dirty="0"/>
              <a:t>  </a:t>
            </a:r>
            <a:r>
              <a:rPr lang="en-US" sz="2800" dirty="0" err="1"/>
              <a:t>atlético</a:t>
            </a:r>
            <a:r>
              <a:rPr lang="en-US" sz="2800" dirty="0"/>
              <a:t>,  </a:t>
            </a:r>
            <a:r>
              <a:rPr lang="en-US" sz="2800" dirty="0" err="1"/>
              <a:t>que</a:t>
            </a:r>
            <a:r>
              <a:rPr lang="en-US" sz="2800" dirty="0"/>
              <a:t>  son  </a:t>
            </a:r>
            <a:r>
              <a:rPr lang="en-US" sz="2800" dirty="0" err="1"/>
              <a:t>individuos</a:t>
            </a:r>
            <a:r>
              <a:rPr lang="en-US" sz="2800" dirty="0"/>
              <a:t>  de  </a:t>
            </a:r>
            <a:r>
              <a:rPr lang="en-US" sz="2800" dirty="0" err="1"/>
              <a:t>talla</a:t>
            </a:r>
            <a:r>
              <a:rPr lang="en-US" sz="2800" dirty="0"/>
              <a:t>  entre  </a:t>
            </a:r>
            <a:r>
              <a:rPr lang="en-US" sz="2800" dirty="0" err="1"/>
              <a:t>mediana</a:t>
            </a:r>
            <a:r>
              <a:rPr lang="en-US" sz="2800" dirty="0"/>
              <a:t>  y </a:t>
            </a:r>
            <a:r>
              <a:rPr lang="en-US" sz="2800" dirty="0" err="1"/>
              <a:t>hombros</a:t>
            </a:r>
            <a:r>
              <a:rPr lang="en-US" sz="2800" dirty="0"/>
              <a:t> </a:t>
            </a:r>
            <a:r>
              <a:rPr lang="en-US" sz="2800" dirty="0" err="1"/>
              <a:t>anchos</a:t>
            </a:r>
            <a:r>
              <a:rPr lang="en-US" sz="2800" dirty="0"/>
              <a:t>, </a:t>
            </a:r>
            <a:r>
              <a:rPr lang="en-US" sz="2800" dirty="0" err="1"/>
              <a:t>caja</a:t>
            </a:r>
            <a:r>
              <a:rPr lang="en-US" sz="2800" dirty="0"/>
              <a:t> </a:t>
            </a:r>
            <a:r>
              <a:rPr lang="en-US" sz="2800" dirty="0" err="1"/>
              <a:t>torácica</a:t>
            </a:r>
            <a:r>
              <a:rPr lang="en-US" sz="2800" dirty="0"/>
              <a:t>, abdomen </a:t>
            </a:r>
            <a:r>
              <a:rPr lang="en-US" sz="2800" dirty="0" err="1" smtClean="0"/>
              <a:t>tenso</a:t>
            </a:r>
            <a:r>
              <a:rPr lang="en-US" sz="2800" dirty="0" smtClean="0"/>
              <a:t>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xmlns="" val="133046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68987"/>
            <a:ext cx="2160240" cy="11430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AR" dirty="0" smtClean="0"/>
              <a:t>El oído: </a:t>
            </a:r>
            <a:endParaRPr lang="es-AR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1585797"/>
            <a:ext cx="6912768" cy="5011555"/>
          </a:xfrm>
        </p:spPr>
      </p:pic>
      <p:sp>
        <p:nvSpPr>
          <p:cNvPr id="5" name="4 CuadroTexto"/>
          <p:cNvSpPr txBox="1"/>
          <p:nvPr/>
        </p:nvSpPr>
        <p:spPr>
          <a:xfrm>
            <a:off x="2627784" y="188640"/>
            <a:ext cx="6192688" cy="181588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AR" sz="2800" b="1" i="1" dirty="0" smtClean="0">
                <a:solidFill>
                  <a:srgbClr val="C00000"/>
                </a:solidFill>
              </a:rPr>
              <a:t>Órgano que tiene la capacidad de captar, transmitir y convertir el sonido en impulso eléctrico que se dirige al cerebro</a:t>
            </a:r>
            <a:endParaRPr lang="es-AR" sz="28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101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7523" y="34076"/>
            <a:ext cx="6635080" cy="49006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s-AR" b="1" i="1" u="sng" dirty="0" smtClean="0"/>
              <a:t>El umbral auditivo</a:t>
            </a:r>
            <a:endParaRPr lang="es-AR" b="1" i="1" u="sng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1641" y="653308"/>
            <a:ext cx="6480720" cy="6092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5577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283661"/>
            <a:ext cx="8136904" cy="646331"/>
          </a:xfrm>
          <a:prstGeom prst="rect">
            <a:avLst/>
          </a:prstGeom>
          <a:solidFill>
            <a:schemeClr val="accent2">
              <a:lumMod val="50000"/>
            </a:schemeClr>
          </a:solidFill>
          <a:ln w="63500">
            <a:solidFill>
              <a:schemeClr val="tx2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s-AR" sz="3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¿ Que es el Ruido ? </a:t>
            </a:r>
            <a:endParaRPr lang="es-AR" sz="3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3" name="Picture 4" descr="Resultado de imagen para agente fisico rui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12600" y="0"/>
            <a:ext cx="1586754" cy="1355729"/>
          </a:xfrm>
          <a:prstGeom prst="rect">
            <a:avLst/>
          </a:prstGeom>
          <a:noFill/>
          <a:ln w="50800">
            <a:solidFill>
              <a:schemeClr val="tx2">
                <a:lumMod val="10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Elipse"/>
          <p:cNvSpPr/>
          <p:nvPr/>
        </p:nvSpPr>
        <p:spPr>
          <a:xfrm>
            <a:off x="251520" y="1952836"/>
            <a:ext cx="2592288" cy="1440160"/>
          </a:xfrm>
          <a:prstGeom prst="ellipse">
            <a:avLst/>
          </a:prstGeom>
          <a:solidFill>
            <a:srgbClr val="002060"/>
          </a:solidFill>
          <a:ln w="50800"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Ruido</a:t>
            </a:r>
            <a:endParaRPr lang="es-A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4 Flecha derecha"/>
          <p:cNvSpPr/>
          <p:nvPr/>
        </p:nvSpPr>
        <p:spPr>
          <a:xfrm>
            <a:off x="3120360" y="2239079"/>
            <a:ext cx="1188132" cy="9001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Rectángulo redondeado"/>
          <p:cNvSpPr/>
          <p:nvPr/>
        </p:nvSpPr>
        <p:spPr>
          <a:xfrm>
            <a:off x="4350585" y="1822332"/>
            <a:ext cx="4320480" cy="1764196"/>
          </a:xfrm>
          <a:prstGeom prst="roundRect">
            <a:avLst/>
          </a:prstGeom>
          <a:solidFill>
            <a:srgbClr val="C00000"/>
          </a:solidFill>
          <a:ln w="57150">
            <a:solidFill>
              <a:srgbClr val="FFFF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Es  </a:t>
            </a:r>
            <a:r>
              <a:rPr lang="es-A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 sonido no deseado que </a:t>
            </a:r>
            <a:r>
              <a:rPr lang="es-A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puede </a:t>
            </a:r>
            <a:r>
              <a:rPr lang="es-A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considerar como </a:t>
            </a:r>
            <a:r>
              <a:rPr lang="es-A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molesto.</a:t>
            </a:r>
            <a:endParaRPr lang="es-A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Resultado de imagen para imagenes de ruido en el trabaj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3076" y="3364250"/>
            <a:ext cx="3865200" cy="3481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27667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29000" y="189906"/>
            <a:ext cx="7799383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  <a:ln w="63500">
            <a:solidFill>
              <a:schemeClr val="tx2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s-AR" sz="3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Efectos de la exposición al </a:t>
            </a:r>
          </a:p>
          <a:p>
            <a:r>
              <a:rPr lang="es-AR" sz="3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ruido.  </a:t>
            </a:r>
            <a:endParaRPr lang="es-AR" sz="3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3" name="Picture 4" descr="Resultado de imagen para agente fisico rui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12600" y="112205"/>
            <a:ext cx="1586754" cy="1516595"/>
          </a:xfrm>
          <a:prstGeom prst="rect">
            <a:avLst/>
          </a:prstGeom>
          <a:noFill/>
          <a:ln w="50800">
            <a:solidFill>
              <a:schemeClr val="tx2">
                <a:lumMod val="10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Elipse"/>
          <p:cNvSpPr/>
          <p:nvPr/>
        </p:nvSpPr>
        <p:spPr>
          <a:xfrm>
            <a:off x="107505" y="1988840"/>
            <a:ext cx="3024336" cy="1872208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 el ámbito laboral, el ruido es perjudicial</a:t>
            </a:r>
            <a:endParaRPr lang="es-A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6012160" y="1916832"/>
            <a:ext cx="3087194" cy="2016224"/>
          </a:xfrm>
          <a:prstGeom prst="roundRect">
            <a:avLst/>
          </a:prstGeom>
          <a:solidFill>
            <a:srgbClr val="0070C0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Ruido Continuo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Ruido de Impacto</a:t>
            </a:r>
            <a:endParaRPr lang="es-A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4 Flecha derecha"/>
          <p:cNvSpPr/>
          <p:nvPr/>
        </p:nvSpPr>
        <p:spPr>
          <a:xfrm>
            <a:off x="3292043" y="1988840"/>
            <a:ext cx="2473243" cy="1950586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Exposición prolongada a niveles elevados</a:t>
            </a:r>
            <a:endParaRPr lang="es-A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7 Esquina doblada"/>
          <p:cNvSpPr/>
          <p:nvPr/>
        </p:nvSpPr>
        <p:spPr>
          <a:xfrm>
            <a:off x="211650" y="4571501"/>
            <a:ext cx="3784285" cy="1872208"/>
          </a:xfrm>
          <a:prstGeom prst="foldedCorner">
            <a:avLst/>
          </a:prstGeom>
          <a:solidFill>
            <a:srgbClr val="C0000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¿Como sabemos si estamos expuestos a niveles elevados de ruido?</a:t>
            </a:r>
            <a:endParaRPr lang="es-A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8 Abrir llave"/>
          <p:cNvSpPr/>
          <p:nvPr/>
        </p:nvSpPr>
        <p:spPr>
          <a:xfrm>
            <a:off x="4290972" y="4221088"/>
            <a:ext cx="475384" cy="2506588"/>
          </a:xfrm>
          <a:prstGeom prst="leftBrac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CuadroTexto"/>
          <p:cNvSpPr txBox="1"/>
          <p:nvPr/>
        </p:nvSpPr>
        <p:spPr>
          <a:xfrm>
            <a:off x="4766356" y="4538109"/>
            <a:ext cx="3838092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Existirá dificultad p/ hablar, ya que debemos levantar la voz para darnos a entender con nuestros compañeros de trabajo.</a:t>
            </a:r>
            <a:endParaRPr lang="es-AR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1276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364014"/>
            <a:ext cx="208823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AR" sz="3600" b="1" i="1" dirty="0" smtClean="0"/>
              <a:t>Los ojos</a:t>
            </a:r>
            <a:endParaRPr lang="es-AR" sz="3600" b="1" i="1" dirty="0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31840" y="1217"/>
            <a:ext cx="5549505" cy="685800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467544" y="1700808"/>
            <a:ext cx="2304256" cy="39703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sz="2800" b="1" dirty="0" smtClean="0"/>
              <a:t>Órganos sensoriales que permite percibir los estímulos visuales del ambiente que nos rodea</a:t>
            </a:r>
            <a:endParaRPr lang="es-AR" sz="2800" b="1" dirty="0"/>
          </a:p>
        </p:txBody>
      </p:sp>
    </p:spTree>
    <p:extLst>
      <p:ext uri="{BB962C8B-B14F-4D97-AF65-F5344CB8AC3E}">
        <p14:creationId xmlns:p14="http://schemas.microsoft.com/office/powerpoint/2010/main" xmlns="" val="45378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692696"/>
            <a:ext cx="7772400" cy="1470025"/>
          </a:xfrm>
        </p:spPr>
        <p:txBody>
          <a:bodyPr/>
          <a:lstStyle/>
          <a:p>
            <a:r>
              <a:rPr lang="es-ES" dirty="0" smtClean="0"/>
              <a:t>Psicología del trabajo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43608" y="1484784"/>
            <a:ext cx="7272808" cy="3528392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s-ES" sz="4000" dirty="0" smtClean="0"/>
              <a:t>Es la ciencia que estudia la conducta humana.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sz="4000" dirty="0" smtClean="0"/>
              <a:t>Nos permite descubrir el carácter del trabajador.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xmlns="" val="12905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Elipse"/>
          <p:cNvSpPr/>
          <p:nvPr/>
        </p:nvSpPr>
        <p:spPr>
          <a:xfrm>
            <a:off x="1865108" y="188640"/>
            <a:ext cx="5400600" cy="158417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2800" b="1" dirty="0" smtClean="0"/>
              <a:t>FOTORECEPTORES</a:t>
            </a:r>
            <a:endParaRPr lang="es-AR" sz="2800" b="1" dirty="0"/>
          </a:p>
        </p:txBody>
      </p:sp>
      <p:sp>
        <p:nvSpPr>
          <p:cNvPr id="4" name="3 Rectángulo redondeado"/>
          <p:cNvSpPr/>
          <p:nvPr/>
        </p:nvSpPr>
        <p:spPr>
          <a:xfrm>
            <a:off x="1406995" y="2700096"/>
            <a:ext cx="2232248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2800" b="1" dirty="0" smtClean="0"/>
              <a:t>CONOS </a:t>
            </a:r>
            <a:endParaRPr lang="es-AR" sz="2800" b="1" dirty="0"/>
          </a:p>
        </p:txBody>
      </p:sp>
      <p:sp>
        <p:nvSpPr>
          <p:cNvPr id="5" name="4 Rectángulo redondeado"/>
          <p:cNvSpPr/>
          <p:nvPr/>
        </p:nvSpPr>
        <p:spPr>
          <a:xfrm>
            <a:off x="5400092" y="2697865"/>
            <a:ext cx="2556284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2800" b="1" dirty="0">
                <a:solidFill>
                  <a:schemeClr val="dk1"/>
                </a:solidFill>
              </a:rPr>
              <a:t>BASTONES</a:t>
            </a:r>
          </a:p>
        </p:txBody>
      </p:sp>
      <p:sp>
        <p:nvSpPr>
          <p:cNvPr id="6" name="5 Elipse"/>
          <p:cNvSpPr/>
          <p:nvPr/>
        </p:nvSpPr>
        <p:spPr>
          <a:xfrm>
            <a:off x="683568" y="4941168"/>
            <a:ext cx="3168352" cy="158417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800" b="1" dirty="0" smtClean="0"/>
              <a:t>FOTÓPICA</a:t>
            </a:r>
            <a:endParaRPr lang="es-AR" sz="2800" b="1" dirty="0"/>
          </a:p>
        </p:txBody>
      </p:sp>
      <p:sp>
        <p:nvSpPr>
          <p:cNvPr id="7" name="6 Elipse"/>
          <p:cNvSpPr/>
          <p:nvPr/>
        </p:nvSpPr>
        <p:spPr>
          <a:xfrm>
            <a:off x="4806026" y="4941168"/>
            <a:ext cx="3600400" cy="158417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800" b="1" dirty="0"/>
              <a:t>ESCOTÓPICA</a:t>
            </a:r>
          </a:p>
        </p:txBody>
      </p:sp>
      <p:sp>
        <p:nvSpPr>
          <p:cNvPr id="9" name="8 Flecha derecha"/>
          <p:cNvSpPr/>
          <p:nvPr/>
        </p:nvSpPr>
        <p:spPr>
          <a:xfrm rot="4015839">
            <a:off x="6374797" y="3987217"/>
            <a:ext cx="86409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9 Flecha derecha"/>
          <p:cNvSpPr/>
          <p:nvPr/>
        </p:nvSpPr>
        <p:spPr>
          <a:xfrm rot="6471881">
            <a:off x="2432448" y="1818390"/>
            <a:ext cx="86409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Flecha derecha"/>
          <p:cNvSpPr/>
          <p:nvPr/>
        </p:nvSpPr>
        <p:spPr>
          <a:xfrm rot="6471881">
            <a:off x="2109628" y="3885453"/>
            <a:ext cx="86409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12 Flecha derecha"/>
          <p:cNvSpPr/>
          <p:nvPr/>
        </p:nvSpPr>
        <p:spPr>
          <a:xfrm rot="4015839">
            <a:off x="5881922" y="1835302"/>
            <a:ext cx="86409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21569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1763688" y="2132856"/>
            <a:ext cx="5544616" cy="295232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3200" b="1" i="1" dirty="0" smtClean="0"/>
              <a:t>¡ MUCHAS GRACIAS !</a:t>
            </a:r>
            <a:endParaRPr lang="es-AR" sz="3200" b="1" i="1" dirty="0"/>
          </a:p>
        </p:txBody>
      </p:sp>
    </p:spTree>
    <p:extLst>
      <p:ext uri="{BB962C8B-B14F-4D97-AF65-F5344CB8AC3E}">
        <p14:creationId xmlns:p14="http://schemas.microsoft.com/office/powerpoint/2010/main" xmlns="" val="260423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354162"/>
          </a:xfrm>
        </p:spPr>
        <p:txBody>
          <a:bodyPr/>
          <a:lstStyle/>
          <a:p>
            <a:r>
              <a:rPr lang="es-E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Psicología aplicada al trabajo</a:t>
            </a:r>
            <a:endParaRPr lang="es-ES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2132856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ES" sz="3200" dirty="0" smtClean="0"/>
              <a:t>Considera al trabajo como una manifestación de la actividad humana encaminada a conseguir un fin ajeno a si misma. Desde el punto de vista no hay diferencia entre el juego y el trabajo ambos conducen a un resultado externo que se logra mediante una actividad.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xmlns="" val="377268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Formas de trabajo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85000" lnSpcReduction="10000"/>
          </a:bodyPr>
          <a:lstStyle/>
          <a:p>
            <a:pPr algn="just"/>
            <a:r>
              <a:rPr lang="es-ES" sz="2800" dirty="0" smtClean="0"/>
              <a:t>El trabajo superior: artista o hombre de ciencia.</a:t>
            </a:r>
          </a:p>
          <a:p>
            <a:pPr algn="just"/>
            <a:r>
              <a:rPr lang="es-ES" sz="2800" dirty="0" smtClean="0"/>
              <a:t>Trabajos intrínsecos: el fin deseado hace que los medios tengan una fuerza impulsora sobre la actividad.</a:t>
            </a:r>
          </a:p>
          <a:p>
            <a:pPr algn="just"/>
            <a:r>
              <a:rPr lang="es-ES" sz="2800" dirty="0" smtClean="0"/>
              <a:t>Trabajos móviles extrínsecos: la finalidad es lejana, como ahorrar para la vejez, entregarse a una causa.</a:t>
            </a:r>
          </a:p>
          <a:p>
            <a:pPr algn="just"/>
            <a:r>
              <a:rPr lang="es-ES" sz="2800" dirty="0" err="1" smtClean="0"/>
              <a:t>Corvee</a:t>
            </a:r>
            <a:r>
              <a:rPr lang="es-ES" sz="2800" dirty="0" smtClean="0"/>
              <a:t>: este trabajo solamente causa desaliento y no responde a ninguna finalidad y el trabajador no encuentra meta que pueda infundirle interés.</a:t>
            </a:r>
          </a:p>
          <a:p>
            <a:pPr algn="just"/>
            <a:r>
              <a:rPr lang="es-ES" sz="2800" dirty="0" smtClean="0"/>
              <a:t>Forzado: es dañino para el equilibrio psíquico por que es un trabajo sin resultados.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xmlns="" val="20383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s-ES" dirty="0" smtClean="0"/>
              <a:t>Rendimiento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348880"/>
            <a:ext cx="8229600" cy="3312368"/>
          </a:xfrm>
        </p:spPr>
        <p:txBody>
          <a:bodyPr>
            <a:normAutofit/>
          </a:bodyPr>
          <a:lstStyle/>
          <a:p>
            <a:pPr algn="just"/>
            <a:r>
              <a:rPr lang="es-ES" sz="2800" dirty="0" smtClean="0"/>
              <a:t>En condiciones generales podemos decir que el rendimiento es la capacidad que tiene un individuo de producir, en condiciones fisiológicas normales.</a:t>
            </a:r>
          </a:p>
        </p:txBody>
      </p:sp>
    </p:spTree>
    <p:extLst>
      <p:ext uri="{BB962C8B-B14F-4D97-AF65-F5344CB8AC3E}">
        <p14:creationId xmlns:p14="http://schemas.microsoft.com/office/powerpoint/2010/main" xmlns="" val="402293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Ritmo de trabajo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El ritmo de trabajo es la periodicidad en el tiempo e intensidad con que un individuo exterioriza su energía productiva.</a:t>
            </a:r>
          </a:p>
          <a:p>
            <a:r>
              <a:rPr lang="es-ES" dirty="0" smtClean="0"/>
              <a:t>El ritmo de trabajo depende generalmente  de un ritmo impuesto u obligado. El trabajador ajusta sus ritmos y sus impulsos derivados de la maquina, de la cadena productiva o de sus compañeros.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65585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Curvas de rendimiento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2800" dirty="0" err="1"/>
              <a:t>Cuando</a:t>
            </a:r>
            <a:r>
              <a:rPr lang="en-US" sz="2800" dirty="0"/>
              <a:t> se </a:t>
            </a:r>
            <a:r>
              <a:rPr lang="en-US" sz="2800" dirty="0" err="1"/>
              <a:t>estudian</a:t>
            </a:r>
            <a:r>
              <a:rPr lang="en-US" sz="2800" dirty="0"/>
              <a:t> </a:t>
            </a:r>
            <a:r>
              <a:rPr lang="en-US" sz="2800" dirty="0" err="1"/>
              <a:t>las</a:t>
            </a:r>
            <a:r>
              <a:rPr lang="en-US" sz="2800" dirty="0"/>
              <a:t> </a:t>
            </a:r>
            <a:r>
              <a:rPr lang="en-US" sz="2800" dirty="0" err="1"/>
              <a:t>curvas</a:t>
            </a:r>
            <a:r>
              <a:rPr lang="en-US" sz="2800" dirty="0"/>
              <a:t> de </a:t>
            </a:r>
            <a:r>
              <a:rPr lang="en-US" sz="2800" dirty="0" err="1"/>
              <a:t>rendimiento</a:t>
            </a:r>
            <a:r>
              <a:rPr lang="en-US" sz="2800" dirty="0"/>
              <a:t> se </a:t>
            </a:r>
            <a:r>
              <a:rPr lang="en-US" sz="2800" dirty="0" err="1"/>
              <a:t>observa</a:t>
            </a:r>
            <a:r>
              <a:rPr lang="en-US" sz="2800" dirty="0"/>
              <a:t> la </a:t>
            </a:r>
            <a:r>
              <a:rPr lang="en-US" sz="2800" dirty="0" err="1"/>
              <a:t>influencia</a:t>
            </a:r>
            <a:r>
              <a:rPr lang="en-US" sz="2800" dirty="0"/>
              <a:t> de </a:t>
            </a:r>
            <a:r>
              <a:rPr lang="en-US" sz="2800" dirty="0" err="1"/>
              <a:t>diversos</a:t>
            </a:r>
            <a:r>
              <a:rPr lang="en-US" sz="2800" dirty="0"/>
              <a:t> </a:t>
            </a:r>
            <a:r>
              <a:rPr lang="en-US" sz="2800" dirty="0" err="1"/>
              <a:t>factores</a:t>
            </a:r>
            <a:r>
              <a:rPr lang="en-US" sz="2800" dirty="0"/>
              <a:t>. Un factor </a:t>
            </a:r>
            <a:r>
              <a:rPr lang="en-US" sz="2800" dirty="0" err="1"/>
              <a:t>importante</a:t>
            </a:r>
            <a:r>
              <a:rPr lang="en-US" sz="2800" dirty="0"/>
              <a:t> </a:t>
            </a:r>
            <a:r>
              <a:rPr lang="en-US" sz="2800" dirty="0" err="1"/>
              <a:t>es</a:t>
            </a:r>
            <a:r>
              <a:rPr lang="en-US" sz="2800" dirty="0"/>
              <a:t> el </a:t>
            </a:r>
            <a:r>
              <a:rPr lang="en-US" sz="2800" dirty="0" err="1"/>
              <a:t>entrenamiento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aumenta</a:t>
            </a:r>
            <a:r>
              <a:rPr lang="en-US" sz="2800" dirty="0"/>
              <a:t> el </a:t>
            </a:r>
            <a:r>
              <a:rPr lang="en-US" sz="2800" dirty="0" err="1" smtClean="0"/>
              <a:t>rendimiento</a:t>
            </a:r>
            <a:r>
              <a:rPr lang="en-US" sz="2800" dirty="0" smtClean="0"/>
              <a:t>.</a:t>
            </a:r>
          </a:p>
          <a:p>
            <a:r>
              <a:rPr lang="en-US" sz="2800" dirty="0" err="1"/>
              <a:t>Otro</a:t>
            </a:r>
            <a:r>
              <a:rPr lang="en-US" sz="2800" dirty="0"/>
              <a:t> factor </a:t>
            </a:r>
            <a:r>
              <a:rPr lang="en-US" sz="2800" dirty="0" err="1"/>
              <a:t>importante</a:t>
            </a:r>
            <a:r>
              <a:rPr lang="en-US" sz="2800" dirty="0"/>
              <a:t> </a:t>
            </a:r>
            <a:r>
              <a:rPr lang="en-US" sz="2800" dirty="0" err="1"/>
              <a:t>es</a:t>
            </a:r>
            <a:r>
              <a:rPr lang="en-US" sz="2800" dirty="0"/>
              <a:t> la </a:t>
            </a:r>
            <a:r>
              <a:rPr lang="en-US" sz="2800" dirty="0" err="1"/>
              <a:t>variación</a:t>
            </a:r>
            <a:r>
              <a:rPr lang="en-US" sz="2800" dirty="0"/>
              <a:t> </a:t>
            </a:r>
            <a:r>
              <a:rPr lang="en-US" sz="2800" dirty="0" err="1"/>
              <a:t>horaria</a:t>
            </a:r>
            <a:r>
              <a:rPr lang="en-US" sz="2800" dirty="0"/>
              <a:t>. </a:t>
            </a:r>
            <a:r>
              <a:rPr lang="en-US" sz="2800" dirty="0" err="1"/>
              <a:t>Es</a:t>
            </a:r>
            <a:r>
              <a:rPr lang="en-US" sz="2800" dirty="0"/>
              <a:t> </a:t>
            </a:r>
            <a:r>
              <a:rPr lang="en-US" sz="2800" dirty="0" err="1"/>
              <a:t>bajo</a:t>
            </a:r>
            <a:r>
              <a:rPr lang="en-US" sz="2800" dirty="0"/>
              <a:t> al principio de </a:t>
            </a:r>
            <a:r>
              <a:rPr lang="en-US" sz="2800" dirty="0" err="1"/>
              <a:t>jornada</a:t>
            </a:r>
            <a:r>
              <a:rPr lang="en-US" sz="2800" dirty="0"/>
              <a:t>, </a:t>
            </a:r>
            <a:r>
              <a:rPr lang="en-US" sz="2800" dirty="0" err="1"/>
              <a:t>aumenta</a:t>
            </a:r>
            <a:r>
              <a:rPr lang="en-US" sz="2800" dirty="0"/>
              <a:t> </a:t>
            </a:r>
            <a:r>
              <a:rPr lang="en-US" sz="2800" dirty="0" err="1"/>
              <a:t>paulatinamente</a:t>
            </a:r>
            <a:r>
              <a:rPr lang="en-US" sz="2800" dirty="0"/>
              <a:t> y </a:t>
            </a:r>
            <a:r>
              <a:rPr lang="en-US" sz="2800" dirty="0" err="1"/>
              <a:t>luego</a:t>
            </a:r>
            <a:r>
              <a:rPr lang="en-US" sz="2800" dirty="0"/>
              <a:t> </a:t>
            </a:r>
            <a:r>
              <a:rPr lang="en-US" sz="2800" dirty="0" err="1"/>
              <a:t>desciende</a:t>
            </a:r>
            <a:r>
              <a:rPr lang="en-US" sz="2800" dirty="0"/>
              <a:t>. </a:t>
            </a:r>
            <a:r>
              <a:rPr lang="en-US" sz="2800" dirty="0" err="1"/>
              <a:t>Después</a:t>
            </a:r>
            <a:r>
              <a:rPr lang="en-US" sz="2800" dirty="0"/>
              <a:t> de la </a:t>
            </a:r>
            <a:r>
              <a:rPr lang="en-US" sz="2800" dirty="0" err="1"/>
              <a:t>pausa</a:t>
            </a:r>
            <a:r>
              <a:rPr lang="en-US" sz="2800" dirty="0"/>
              <a:t> de </a:t>
            </a:r>
            <a:r>
              <a:rPr lang="en-US" sz="2800" dirty="0" err="1"/>
              <a:t>descanso</a:t>
            </a:r>
            <a:r>
              <a:rPr lang="en-US" sz="2800" dirty="0"/>
              <a:t>, </a:t>
            </a:r>
            <a:r>
              <a:rPr lang="en-US" sz="2800" dirty="0" err="1"/>
              <a:t>comienza</a:t>
            </a:r>
            <a:r>
              <a:rPr lang="en-US" sz="2800" dirty="0"/>
              <a:t> a </a:t>
            </a:r>
            <a:r>
              <a:rPr lang="en-US" sz="2800" dirty="0" err="1"/>
              <a:t>aumentar</a:t>
            </a:r>
            <a:r>
              <a:rPr lang="en-US" sz="2800" dirty="0"/>
              <a:t> </a:t>
            </a:r>
            <a:r>
              <a:rPr lang="en-US" sz="2800" dirty="0" err="1"/>
              <a:t>progresivamente</a:t>
            </a:r>
            <a:r>
              <a:rPr lang="en-US" sz="2800" dirty="0"/>
              <a:t> hasta un </a:t>
            </a:r>
            <a:r>
              <a:rPr lang="en-US" sz="2800" dirty="0" err="1"/>
              <a:t>óptimo</a:t>
            </a:r>
            <a:r>
              <a:rPr lang="en-US" sz="2800" dirty="0"/>
              <a:t> y </a:t>
            </a:r>
            <a:r>
              <a:rPr lang="en-US" sz="2800" dirty="0" err="1"/>
              <a:t>luego</a:t>
            </a:r>
            <a:r>
              <a:rPr lang="en-US" sz="2800" dirty="0"/>
              <a:t> </a:t>
            </a:r>
            <a:r>
              <a:rPr lang="en-US" sz="2800" dirty="0" err="1"/>
              <a:t>cae</a:t>
            </a:r>
            <a:r>
              <a:rPr lang="en-US" sz="2800" dirty="0"/>
              <a:t> a un </a:t>
            </a:r>
            <a:r>
              <a:rPr lang="en-US" sz="2800" dirty="0" err="1"/>
              <a:t>nivel</a:t>
            </a:r>
            <a:r>
              <a:rPr lang="en-US" sz="2800" dirty="0"/>
              <a:t> mayor </a:t>
            </a:r>
            <a:r>
              <a:rPr lang="en-US" sz="2800" dirty="0" err="1"/>
              <a:t>que</a:t>
            </a:r>
            <a:r>
              <a:rPr lang="en-US" sz="2800" dirty="0"/>
              <a:t> en el primer </a:t>
            </a:r>
            <a:r>
              <a:rPr lang="en-US" sz="2800" dirty="0" err="1"/>
              <a:t>periodo</a:t>
            </a:r>
            <a:r>
              <a:rPr lang="en-US" sz="2800" dirty="0"/>
              <a:t> de la </a:t>
            </a:r>
            <a:r>
              <a:rPr lang="en-US" sz="2800" dirty="0" err="1"/>
              <a:t>jornada</a:t>
            </a:r>
            <a:r>
              <a:rPr lang="en-US" sz="2800" dirty="0"/>
              <a:t>.</a:t>
            </a:r>
            <a:endParaRPr lang="es-ES" sz="2800" dirty="0"/>
          </a:p>
          <a:p>
            <a:r>
              <a:rPr lang="en-US" sz="2800" dirty="0" smtClean="0"/>
              <a:t>La </a:t>
            </a:r>
            <a:r>
              <a:rPr lang="en-US" sz="2800" dirty="0" err="1" smtClean="0"/>
              <a:t>edad</a:t>
            </a:r>
            <a:r>
              <a:rPr lang="en-US" sz="2800" dirty="0"/>
              <a:t> </a:t>
            </a:r>
            <a:r>
              <a:rPr lang="en-US" sz="2800" dirty="0" err="1" smtClean="0"/>
              <a:t>también</a:t>
            </a:r>
            <a:r>
              <a:rPr lang="en-US" sz="2800" dirty="0" smtClean="0"/>
              <a:t> </a:t>
            </a:r>
            <a:r>
              <a:rPr lang="en-US" sz="2800" dirty="0" err="1" smtClean="0"/>
              <a:t>influye</a:t>
            </a:r>
            <a:r>
              <a:rPr lang="en-US" sz="2800" dirty="0" smtClean="0"/>
              <a:t> </a:t>
            </a:r>
            <a:r>
              <a:rPr lang="en-US" sz="2800" dirty="0" err="1" smtClean="0"/>
              <a:t>poderosamente</a:t>
            </a:r>
            <a:r>
              <a:rPr lang="en-US" sz="2800" dirty="0" smtClean="0"/>
              <a:t> en </a:t>
            </a:r>
            <a:r>
              <a:rPr lang="en-US" sz="2800" dirty="0" err="1" smtClean="0"/>
              <a:t>rendimiento.El</a:t>
            </a:r>
            <a:r>
              <a:rPr lang="en-US" sz="2800" dirty="0" smtClean="0"/>
              <a:t> </a:t>
            </a:r>
            <a:r>
              <a:rPr lang="en-US" sz="2800" dirty="0" err="1" smtClean="0"/>
              <a:t>rendimiento</a:t>
            </a:r>
            <a:r>
              <a:rPr lang="en-US" sz="2800" dirty="0"/>
              <a:t> </a:t>
            </a:r>
            <a:r>
              <a:rPr lang="en-US" sz="2800" dirty="0" smtClean="0"/>
              <a:t>del </a:t>
            </a:r>
            <a:r>
              <a:rPr lang="en-US" sz="2800" dirty="0" err="1" smtClean="0"/>
              <a:t>joven</a:t>
            </a:r>
            <a:r>
              <a:rPr lang="en-US" sz="2800" dirty="0"/>
              <a:t> </a:t>
            </a:r>
            <a:r>
              <a:rPr lang="en-US" sz="2800" dirty="0" err="1" smtClean="0"/>
              <a:t>es</a:t>
            </a:r>
            <a:r>
              <a:rPr lang="en-US" sz="2800" dirty="0" smtClean="0"/>
              <a:t> superior </a:t>
            </a:r>
            <a:r>
              <a:rPr lang="en-US" sz="2800" dirty="0" err="1"/>
              <a:t>cuantitativamente</a:t>
            </a:r>
            <a:r>
              <a:rPr lang="en-US" sz="2800" dirty="0"/>
              <a:t> al del hombre </a:t>
            </a:r>
            <a:r>
              <a:rPr lang="en-US" sz="2800" dirty="0" err="1"/>
              <a:t>maduro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es</a:t>
            </a:r>
            <a:r>
              <a:rPr lang="en-US" sz="2800" dirty="0"/>
              <a:t> </a:t>
            </a:r>
            <a:r>
              <a:rPr lang="en-US" sz="2800" dirty="0" err="1"/>
              <a:t>mejor</a:t>
            </a:r>
            <a:r>
              <a:rPr lang="en-US" sz="2800" dirty="0"/>
              <a:t> </a:t>
            </a:r>
            <a:r>
              <a:rPr lang="en-US" sz="2800" dirty="0" err="1"/>
              <a:t>cualitativamente</a:t>
            </a:r>
            <a:r>
              <a:rPr lang="en-US" sz="2800" dirty="0"/>
              <a:t>.</a:t>
            </a:r>
            <a:endParaRPr lang="es-ES" sz="2800" dirty="0"/>
          </a:p>
          <a:p>
            <a:pPr marL="36576" indent="0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xmlns="" val="230219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Curvas de trabajo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2800" dirty="0" smtClean="0"/>
              <a:t>El ergógrafo mide el trabajo muscular lo que da lugar a un grafico en forma de curva que demuestra que al comienzo de la prueba los movimientos son amplios y poco a poco comienzan a descender hasta que la fatiga obligue al reposo.</a:t>
            </a:r>
          </a:p>
          <a:p>
            <a:r>
              <a:rPr lang="es-ES" sz="2800" dirty="0" smtClean="0"/>
              <a:t>Otros gráficos muestran un trabajo inicial intenso y luego una caída brusca de la amplitud.</a:t>
            </a:r>
          </a:p>
          <a:p>
            <a:r>
              <a:rPr lang="es-ES" sz="2800" dirty="0" smtClean="0"/>
              <a:t>Por ultimo otros gráficos muestran la amplitud al comienzo, la curva desciende y vuelve a ascender después y así se repite, hasta la detención total.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xmlns="" val="418289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Interpretación de las curvas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En primer caso se trata de individuos que gradúan sus esfuerzos, en segundo, la intensidad marcada del principio es fatigante y rápidamente disminuye y en el tercero hay una desordenada administración de los esfuerzos, pero se evidencia la intención de proseguir el trabajo.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xmlns="" val="371089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o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3199</TotalTime>
  <Words>938</Words>
  <Application>Microsoft Office PowerPoint</Application>
  <PresentationFormat>Presentación en pantalla (4:3)</PresentationFormat>
  <Paragraphs>73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Técnico</vt:lpstr>
      <vt:lpstr>Diapositiva 1</vt:lpstr>
      <vt:lpstr>Psicología del trabajo</vt:lpstr>
      <vt:lpstr>Psicología aplicada al trabajo</vt:lpstr>
      <vt:lpstr>Formas de trabajo </vt:lpstr>
      <vt:lpstr>Rendimiento </vt:lpstr>
      <vt:lpstr>Ritmo de trabajo</vt:lpstr>
      <vt:lpstr>Curvas de rendimiento</vt:lpstr>
      <vt:lpstr>Curvas de trabajo </vt:lpstr>
      <vt:lpstr>Interpretación de las curvas</vt:lpstr>
      <vt:lpstr>Tipos psicológicos </vt:lpstr>
      <vt:lpstr>Tipo de personalidad según inteligencia</vt:lpstr>
      <vt:lpstr>Personalidad según su carácter</vt:lpstr>
      <vt:lpstr>Tipos de personalidad según temperamento.</vt:lpstr>
      <vt:lpstr>Diapositiva 14</vt:lpstr>
      <vt:lpstr>El oído: </vt:lpstr>
      <vt:lpstr>El umbral auditivo</vt:lpstr>
      <vt:lpstr>Diapositiva 17</vt:lpstr>
      <vt:lpstr>Diapositiva 18</vt:lpstr>
      <vt:lpstr>Diapositiva 19</vt:lpstr>
      <vt:lpstr>Diapositiva 20</vt:lpstr>
      <vt:lpstr>Diapositiva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WinuE</cp:lastModifiedBy>
  <cp:revision>195</cp:revision>
  <dcterms:created xsi:type="dcterms:W3CDTF">2017-04-02T23:33:15Z</dcterms:created>
  <dcterms:modified xsi:type="dcterms:W3CDTF">2017-05-10T23:19:23Z</dcterms:modified>
</cp:coreProperties>
</file>