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79" r:id="rId2"/>
    <p:sldId id="286" r:id="rId3"/>
    <p:sldId id="284" r:id="rId4"/>
    <p:sldId id="285" r:id="rId5"/>
    <p:sldId id="288" r:id="rId6"/>
    <p:sldId id="290" r:id="rId7"/>
    <p:sldId id="282" r:id="rId8"/>
    <p:sldId id="291" r:id="rId9"/>
    <p:sldId id="294" r:id="rId10"/>
    <p:sldId id="292" r:id="rId11"/>
    <p:sldId id="280" r:id="rId12"/>
    <p:sldId id="296" r:id="rId13"/>
    <p:sldId id="297" r:id="rId14"/>
    <p:sldId id="303" r:id="rId15"/>
    <p:sldId id="304" r:id="rId16"/>
    <p:sldId id="301" r:id="rId17"/>
  </p:sldIdLst>
  <p:sldSz cx="9144000" cy="5715000" type="screen16x1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2" d="100"/>
          <a:sy n="82" d="100"/>
        </p:scale>
        <p:origin x="330" y="5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8058-8609-4D27-B67E-41FE0751ADC7}" type="datetimeFigureOut">
              <a:rPr lang="es-ES" smtClean="0"/>
              <a:pPr/>
              <a:t>04/04/2025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BF85-664F-463F-A434-37AD9F7254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2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33500"/>
            <a:ext cx="7772400" cy="15240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11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F7DB-F285-4EF8-89EE-EFFAF79BCE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6258-7354-422A-8EC9-01C7CF7CCE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156B-60E4-4826-91B4-412AD701D9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8D10-831B-4B86-A0F3-00DCC2C14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B260-3E51-4474-958E-59F69DA7DA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6F30-CD2B-47BF-83C6-8CFB4A02E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7B64-7463-4021-B459-25A7F3F66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25BA-75FF-4200-9073-EF34B19C55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15B1-6F62-425B-9778-FE4C4B2AC7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EB69-5449-4CA5-888C-6B4B24E66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1C68-97AC-42C3-BD29-9624A0F865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7C64D0-3A3C-4339-9A49-07CD232F5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9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 Imagen" descr="Topografía Antigua.png">
            <a:extLst>
              <a:ext uri="{FF2B5EF4-FFF2-40B4-BE49-F238E27FC236}">
                <a16:creationId xmlns:a16="http://schemas.microsoft.com/office/drawing/2014/main" id="{95E5EE01-C911-F45C-7D77-46C52159B6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42977" y="238107"/>
            <a:ext cx="3910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EL TEODOLITO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7029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POLIMETRUM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FBF3A-0817-A942-BD1C-5157BA0AEA9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589" y="1051719"/>
            <a:ext cx="2984373" cy="36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5 Imagen" descr="Topografía Antigua.png">
            <a:extLst>
              <a:ext uri="{FF2B5EF4-FFF2-40B4-BE49-F238E27FC236}">
                <a16:creationId xmlns:a16="http://schemas.microsoft.com/office/drawing/2014/main" id="{2AEF7BFD-6D8D-8720-91B4-440C104CA7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785786" y="976581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CONDICIONES DE EXACTITUD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5786" y="1666867"/>
            <a:ext cx="835821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s-ES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El eje vertical [VV] o eje de rotación de la alidada debe coincidir con la vertical del lugar determinado por la dirección de la plomada.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s-ES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El eje horizontal [HH], de rotación del círculo vertical, debe ser perpendicular al eje vertical [VV].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s-ES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El eje de colimación [CC] debe ser perpendicular al eje horizontal [HH].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s-ES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El eje vertical [VV] debe pasar por el centro del círculo horizontal [O].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s-ES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El eje de colimación [CC] debe cortar al eje vertical [VV] y al eje horizontal [HH] en el mismo punto.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s-ES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El eje de colimación [C.C] y el eje del nivel tórico del círculo vertical, deben ser paralelos.</a:t>
            </a:r>
            <a:endParaRPr lang="es-AR" sz="2300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2" name="5 Rectángulo">
            <a:extLst>
              <a:ext uri="{FF2B5EF4-FFF2-40B4-BE49-F238E27FC236}">
                <a16:creationId xmlns:a16="http://schemas.microsoft.com/office/drawing/2014/main" id="{1F489489-51AB-7ACF-C7A0-6A3287D889DC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MEDICIÓN DE ÁNGULOS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5 Imagen" descr="Topografía Antigua.png">
            <a:extLst>
              <a:ext uri="{FF2B5EF4-FFF2-40B4-BE49-F238E27FC236}">
                <a16:creationId xmlns:a16="http://schemas.microsoft.com/office/drawing/2014/main" id="{6E3C55C4-B3DB-5EB8-CC99-3437363D05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785786" y="97335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ERROR de VERTICALIDAD.-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5786" y="2044922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ERROR de COLIMACIÓN.-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5786" y="2580707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ERROR de EXCENTRICIDAD de la ALIDADA.-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85786" y="3116492"/>
            <a:ext cx="6643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ERROR de EXCENTRICIDAD del EJE de COLIMACIÓN.-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85786" y="4009467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ERROR de ÍNDICE.-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85786" y="1509137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ERROR de INCLINACIÓN.-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85786" y="4545252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ERROR de DIRECCIÓN.-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85786" y="5081037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ERROR de PUNTERÍA.-</a:t>
            </a:r>
          </a:p>
        </p:txBody>
      </p:sp>
      <p:sp>
        <p:nvSpPr>
          <p:cNvPr id="2" name="5 Rectángulo">
            <a:extLst>
              <a:ext uri="{FF2B5EF4-FFF2-40B4-BE49-F238E27FC236}">
                <a16:creationId xmlns:a16="http://schemas.microsoft.com/office/drawing/2014/main" id="{073E0149-343E-29B5-F85F-C6DDB510401A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ERRORES DEL TEODOLITO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 descr="Topografía Antigua.png">
            <a:extLst>
              <a:ext uri="{FF2B5EF4-FFF2-40B4-BE49-F238E27FC236}">
                <a16:creationId xmlns:a16="http://schemas.microsoft.com/office/drawing/2014/main" id="{489860DE-88E3-6E48-641B-BB8D1DA7A3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85802" y="892955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MÉTODO DE BESSEL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grayscl/>
            <a:lum bright="-20000" contrast="40000"/>
          </a:blip>
          <a:srcRect/>
          <a:stretch>
            <a:fillRect/>
          </a:stretch>
        </p:blipFill>
        <p:spPr bwMode="auto">
          <a:xfrm>
            <a:off x="1285853" y="1488272"/>
            <a:ext cx="6310483" cy="336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607334"/>
            <a:ext cx="16192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547803"/>
            <a:ext cx="1466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lum bright="-10000" contrast="40000"/>
          </a:blip>
          <a:srcRect/>
          <a:stretch>
            <a:fillRect/>
          </a:stretch>
        </p:blipFill>
        <p:spPr bwMode="auto">
          <a:xfrm>
            <a:off x="3857620" y="4583918"/>
            <a:ext cx="2143140" cy="9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3" name="5 Rectángulo">
            <a:extLst>
              <a:ext uri="{FF2B5EF4-FFF2-40B4-BE49-F238E27FC236}">
                <a16:creationId xmlns:a16="http://schemas.microsoft.com/office/drawing/2014/main" id="{08DF9842-326F-7A83-FF0D-E3822AFF8189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MEDICIÓN DE ÁNGULOS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5 Imagen" descr="Topografía Antigua.png">
            <a:extLst>
              <a:ext uri="{FF2B5EF4-FFF2-40B4-BE49-F238E27FC236}">
                <a16:creationId xmlns:a16="http://schemas.microsoft.com/office/drawing/2014/main" id="{6DF3517B-9EA2-6A4D-A475-59E0A7DD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785786" y="908557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PUESTA EN ESTACIÓN DE UN TEODOLITO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85786" y="1444342"/>
            <a:ext cx="83582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s-AR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Posicionar el trípode.</a:t>
            </a:r>
          </a:p>
        </p:txBody>
      </p:sp>
      <p:pic>
        <p:nvPicPr>
          <p:cNvPr id="6" name="5 Imagen" descr="Posicionamiento I.jpg"/>
          <p:cNvPicPr>
            <a:picLocks noChangeAspect="1"/>
          </p:cNvPicPr>
          <p:nvPr/>
        </p:nvPicPr>
        <p:blipFill>
          <a:blip r:embed="rId3"/>
          <a:srcRect r="55084" b="56721"/>
          <a:stretch>
            <a:fillRect/>
          </a:stretch>
        </p:blipFill>
        <p:spPr>
          <a:xfrm>
            <a:off x="3000364" y="2143120"/>
            <a:ext cx="2867780" cy="3125384"/>
          </a:xfrm>
          <a:prstGeom prst="rect">
            <a:avLst/>
          </a:prstGeom>
        </p:spPr>
      </p:pic>
      <p:sp>
        <p:nvSpPr>
          <p:cNvPr id="2" name="5 Rectángulo">
            <a:extLst>
              <a:ext uri="{FF2B5EF4-FFF2-40B4-BE49-F238E27FC236}">
                <a16:creationId xmlns:a16="http://schemas.microsoft.com/office/drawing/2014/main" id="{474F2527-9B9E-841E-2E15-D24C73067429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POSICIONAMIENTO DEL TEODOLITO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5 Imagen" descr="Topografía Antigua.png">
            <a:extLst>
              <a:ext uri="{FF2B5EF4-FFF2-40B4-BE49-F238E27FC236}">
                <a16:creationId xmlns:a16="http://schemas.microsoft.com/office/drawing/2014/main" id="{B78B330C-A956-CA9B-D567-65963C9ED0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785786" y="892955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PUESTA EN ESTACIÓN DE UN TEODOLITO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85786" y="1428740"/>
            <a:ext cx="83582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AR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2.     Colocar y fijar el instrumento sobre la base del trípode.</a:t>
            </a:r>
          </a:p>
          <a:p>
            <a:pPr>
              <a:spcBef>
                <a:spcPts val="600"/>
              </a:spcBef>
            </a:pPr>
            <a:r>
              <a:rPr lang="es-AR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3.     Posicionar el instrumento sobre el punto de estación (plomada óptica).</a:t>
            </a:r>
          </a:p>
        </p:txBody>
      </p:sp>
      <p:pic>
        <p:nvPicPr>
          <p:cNvPr id="6" name="5 Imagen" descr="Posicionamiento II.jpg"/>
          <p:cNvPicPr>
            <a:picLocks noChangeAspect="1"/>
          </p:cNvPicPr>
          <p:nvPr/>
        </p:nvPicPr>
        <p:blipFill>
          <a:blip r:embed="rId3"/>
          <a:srcRect l="58235" b="50823"/>
          <a:stretch>
            <a:fillRect/>
          </a:stretch>
        </p:blipFill>
        <p:spPr>
          <a:xfrm>
            <a:off x="4357686" y="2500310"/>
            <a:ext cx="2500330" cy="1905013"/>
          </a:xfrm>
          <a:prstGeom prst="rect">
            <a:avLst/>
          </a:prstGeom>
        </p:spPr>
      </p:pic>
      <p:pic>
        <p:nvPicPr>
          <p:cNvPr id="7" name="6 Imagen" descr="Posicionamiento I.jpg"/>
          <p:cNvPicPr>
            <a:picLocks noChangeAspect="1"/>
          </p:cNvPicPr>
          <p:nvPr/>
        </p:nvPicPr>
        <p:blipFill>
          <a:blip r:embed="rId4"/>
          <a:srcRect l="46538" b="57117"/>
          <a:stretch>
            <a:fillRect/>
          </a:stretch>
        </p:blipFill>
        <p:spPr>
          <a:xfrm>
            <a:off x="785786" y="2485218"/>
            <a:ext cx="3210150" cy="3110738"/>
          </a:xfrm>
          <a:prstGeom prst="rect">
            <a:avLst/>
          </a:prstGeom>
        </p:spPr>
      </p:pic>
      <p:pic>
        <p:nvPicPr>
          <p:cNvPr id="12" name="11 Imagen" descr="Posicionamiento II.jpg"/>
          <p:cNvPicPr>
            <a:picLocks noChangeAspect="1"/>
          </p:cNvPicPr>
          <p:nvPr/>
        </p:nvPicPr>
        <p:blipFill>
          <a:blip r:embed="rId3"/>
          <a:srcRect l="58235" t="50509"/>
          <a:stretch>
            <a:fillRect/>
          </a:stretch>
        </p:blipFill>
        <p:spPr>
          <a:xfrm>
            <a:off x="6438912" y="3690944"/>
            <a:ext cx="2500330" cy="1917143"/>
          </a:xfrm>
          <a:prstGeom prst="rect">
            <a:avLst/>
          </a:prstGeom>
        </p:spPr>
      </p:pic>
      <p:sp>
        <p:nvSpPr>
          <p:cNvPr id="2" name="5 Rectángulo">
            <a:extLst>
              <a:ext uri="{FF2B5EF4-FFF2-40B4-BE49-F238E27FC236}">
                <a16:creationId xmlns:a16="http://schemas.microsoft.com/office/drawing/2014/main" id="{26D1D410-FADA-6338-D436-43BEEEE48CDB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POSICIONAMIENTO DEL TEODOLITO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5 Imagen" descr="Topografía Antigua.png">
            <a:extLst>
              <a:ext uri="{FF2B5EF4-FFF2-40B4-BE49-F238E27FC236}">
                <a16:creationId xmlns:a16="http://schemas.microsoft.com/office/drawing/2014/main" id="{07E75D78-F7BD-80E7-F8C9-28E480B704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785786" y="892955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PUESTA EN ESTACIÓN DE UN TEODOLITO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85786" y="1428740"/>
            <a:ext cx="83582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AR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4.     Nivelación gruesa o de aproximación (nivel de placa).</a:t>
            </a:r>
          </a:p>
        </p:txBody>
      </p:sp>
      <p:pic>
        <p:nvPicPr>
          <p:cNvPr id="6" name="5 Imagen" descr="Posicionamiento I.jpg"/>
          <p:cNvPicPr>
            <a:picLocks noChangeAspect="1"/>
          </p:cNvPicPr>
          <p:nvPr/>
        </p:nvPicPr>
        <p:blipFill>
          <a:blip r:embed="rId3"/>
          <a:srcRect l="1634" t="57190" r="16666"/>
          <a:stretch>
            <a:fillRect/>
          </a:stretch>
        </p:blipFill>
        <p:spPr>
          <a:xfrm>
            <a:off x="1785918" y="2202652"/>
            <a:ext cx="4981835" cy="3105472"/>
          </a:xfrm>
          <a:prstGeom prst="rect">
            <a:avLst/>
          </a:prstGeom>
        </p:spPr>
      </p:pic>
      <p:sp>
        <p:nvSpPr>
          <p:cNvPr id="2" name="5 Rectángulo">
            <a:extLst>
              <a:ext uri="{FF2B5EF4-FFF2-40B4-BE49-F238E27FC236}">
                <a16:creationId xmlns:a16="http://schemas.microsoft.com/office/drawing/2014/main" id="{5F6665D5-5128-9DAD-CE72-065968383153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POSICIONAMIENTO DEL TEODOLITO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5 Imagen" descr="Topografía Antigua.png">
            <a:extLst>
              <a:ext uri="{FF2B5EF4-FFF2-40B4-BE49-F238E27FC236}">
                <a16:creationId xmlns:a16="http://schemas.microsoft.com/office/drawing/2014/main" id="{D8550137-4DCD-0876-7671-310981B7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785786" y="892955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PUESTA EN ESTACIÓN DE UN TEODOLITO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pic>
        <p:nvPicPr>
          <p:cNvPr id="17" name="16 Imagen" descr="Ocañ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93" y="1976275"/>
            <a:ext cx="4228299" cy="326847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85786" y="1428740"/>
            <a:ext cx="83582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AR" sz="2300" dirty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5.     Nivelación fina o de precisión (nivel tórico) aplicando la ley de Ocañe.</a:t>
            </a:r>
          </a:p>
        </p:txBody>
      </p:sp>
      <p:pic>
        <p:nvPicPr>
          <p:cNvPr id="7" name="6 Imagen" descr="Ocañ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393" y="2065551"/>
            <a:ext cx="4228298" cy="3367518"/>
          </a:xfrm>
          <a:prstGeom prst="rect">
            <a:avLst/>
          </a:prstGeom>
        </p:spPr>
      </p:pic>
      <p:pic>
        <p:nvPicPr>
          <p:cNvPr id="10" name="9 Imagen" descr="Ocañe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66" y="2200465"/>
            <a:ext cx="4238590" cy="3276429"/>
          </a:xfrm>
          <a:prstGeom prst="rect">
            <a:avLst/>
          </a:prstGeom>
        </p:spPr>
      </p:pic>
      <p:pic>
        <p:nvPicPr>
          <p:cNvPr id="13" name="12 Imagen" descr="Ocañe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9" y="2321715"/>
            <a:ext cx="4309650" cy="3324378"/>
          </a:xfrm>
          <a:prstGeom prst="rect">
            <a:avLst/>
          </a:prstGeom>
        </p:spPr>
      </p:pic>
      <p:sp>
        <p:nvSpPr>
          <p:cNvPr id="2" name="5 Rectángulo">
            <a:extLst>
              <a:ext uri="{FF2B5EF4-FFF2-40B4-BE49-F238E27FC236}">
                <a16:creationId xmlns:a16="http://schemas.microsoft.com/office/drawing/2014/main" id="{B1682024-191F-C835-88B3-B85A0687D96D}"/>
              </a:ext>
            </a:extLst>
          </p:cNvPr>
          <p:cNvSpPr/>
          <p:nvPr/>
        </p:nvSpPr>
        <p:spPr>
          <a:xfrm>
            <a:off x="285720" y="33722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w Cen MT Condensed Extra Bold" pitchFamily="34" charset="0"/>
              </a:rPr>
              <a:t>POSICIONAMIENTO DEL TEODOLITO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 Imagen" descr="Topografía Antigua.png">
            <a:extLst>
              <a:ext uri="{FF2B5EF4-FFF2-40B4-BE49-F238E27FC236}">
                <a16:creationId xmlns:a16="http://schemas.microsoft.com/office/drawing/2014/main" id="{F26DDA6C-5196-774C-F170-08A541AA95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42977" y="238107"/>
            <a:ext cx="3910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EL TEODOLITO</a:t>
            </a:r>
            <a:endParaRPr lang="es-ES" sz="4400" dirty="0">
              <a:solidFill>
                <a:schemeClr val="tx2"/>
              </a:solidFill>
            </a:endParaRPr>
          </a:p>
        </p:txBody>
      </p:sp>
      <p:pic>
        <p:nvPicPr>
          <p:cNvPr id="5" name="4 Imagen" descr="fig65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500310"/>
            <a:ext cx="3265381" cy="2770188"/>
          </a:xfrm>
          <a:prstGeom prst="rect">
            <a:avLst/>
          </a:prstGeom>
        </p:spPr>
      </p:pic>
      <p:pic>
        <p:nvPicPr>
          <p:cNvPr id="6" name="5 Imagen" descr="imu-med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952487"/>
            <a:ext cx="3695014" cy="267892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47029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POLIMETRUM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657032-1083-09BB-B922-B92623A2CECA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5589" y="1051719"/>
            <a:ext cx="2984373" cy="36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 Imagen" descr="Topografía Antigua.png">
            <a:extLst>
              <a:ext uri="{FF2B5EF4-FFF2-40B4-BE49-F238E27FC236}">
                <a16:creationId xmlns:a16="http://schemas.microsoft.com/office/drawing/2014/main" id="{9772DF89-412E-EA2B-2B61-7532DA7D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9 Imagen" descr="teodolito-de-bro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73892"/>
            <a:ext cx="5441258" cy="3365500"/>
          </a:xfrm>
          <a:prstGeom prst="rect">
            <a:avLst/>
          </a:prstGeom>
        </p:spPr>
      </p:pic>
      <p:pic>
        <p:nvPicPr>
          <p:cNvPr id="13" name="12 Imagen" descr="Teodolito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8250"/>
            <a:ext cx="2411760" cy="3206750"/>
          </a:xfrm>
          <a:prstGeom prst="rect">
            <a:avLst/>
          </a:prstGeom>
        </p:spPr>
      </p:pic>
      <p:pic>
        <p:nvPicPr>
          <p:cNvPr id="14" name="13 Imagen" descr="Teodolito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384925"/>
            <a:ext cx="2664296" cy="433007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42977" y="238107"/>
            <a:ext cx="3910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EL TEODOLITO</a:t>
            </a:r>
            <a:endParaRPr lang="es-E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 Imagen" descr="Topografía Antigua.png">
            <a:extLst>
              <a:ext uri="{FF2B5EF4-FFF2-40B4-BE49-F238E27FC236}">
                <a16:creationId xmlns:a16="http://schemas.microsoft.com/office/drawing/2014/main" id="{3905D39C-80B6-368E-CFA1-7E4F033FE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42977" y="238107"/>
            <a:ext cx="3910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EL TEODOLITO</a:t>
            </a:r>
            <a:endParaRPr lang="es-ES" sz="4400" dirty="0">
              <a:solidFill>
                <a:schemeClr val="tx2"/>
              </a:solidFill>
            </a:endParaRPr>
          </a:p>
        </p:txBody>
      </p:sp>
      <p:pic>
        <p:nvPicPr>
          <p:cNvPr id="8" name="7 Imagen" descr="leica-teodolito-electronico-digital-prexiso-t-o-2-01.jpg"/>
          <p:cNvPicPr>
            <a:picLocks noChangeAspect="1"/>
          </p:cNvPicPr>
          <p:nvPr/>
        </p:nvPicPr>
        <p:blipFill>
          <a:blip r:embed="rId3"/>
          <a:srcRect l="23944" r="16901"/>
          <a:stretch>
            <a:fillRect/>
          </a:stretch>
        </p:blipFill>
        <p:spPr>
          <a:xfrm>
            <a:off x="302555" y="952486"/>
            <a:ext cx="2409848" cy="3804070"/>
          </a:xfrm>
          <a:prstGeom prst="rect">
            <a:avLst/>
          </a:prstGeom>
        </p:spPr>
      </p:pic>
      <p:pic>
        <p:nvPicPr>
          <p:cNvPr id="7" name="6 Imagen" descr="22475-6470639.jpg"/>
          <p:cNvPicPr>
            <a:picLocks noChangeAspect="1"/>
          </p:cNvPicPr>
          <p:nvPr/>
        </p:nvPicPr>
        <p:blipFill>
          <a:blip r:embed="rId4"/>
          <a:srcRect l="12247" r="14272"/>
          <a:stretch>
            <a:fillRect/>
          </a:stretch>
        </p:blipFill>
        <p:spPr>
          <a:xfrm>
            <a:off x="3376597" y="952486"/>
            <a:ext cx="2131508" cy="4044327"/>
          </a:xfrm>
          <a:prstGeom prst="rect">
            <a:avLst/>
          </a:prstGeom>
        </p:spPr>
      </p:pic>
      <p:pic>
        <p:nvPicPr>
          <p:cNvPr id="15" name="14 Imagen" descr="teodolito-pentax-eth-502-2seg-30x-incluye-tripode-mira-5m-D_NQ_NP_608223-MPE32063243730_092019-F.jpg"/>
          <p:cNvPicPr>
            <a:picLocks noChangeAspect="1"/>
          </p:cNvPicPr>
          <p:nvPr/>
        </p:nvPicPr>
        <p:blipFill>
          <a:blip r:embed="rId5"/>
          <a:srcRect r="4444"/>
          <a:stretch>
            <a:fillRect/>
          </a:stretch>
        </p:blipFill>
        <p:spPr>
          <a:xfrm>
            <a:off x="6172299" y="654828"/>
            <a:ext cx="2504158" cy="48118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5 Imagen" descr="Topografía Antigua.png">
            <a:extLst>
              <a:ext uri="{FF2B5EF4-FFF2-40B4-BE49-F238E27FC236}">
                <a16:creationId xmlns:a16="http://schemas.microsoft.com/office/drawing/2014/main" id="{8369DD48-977D-F52E-D50C-83EF192FFE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4 Rectángulo">
            <a:extLst>
              <a:ext uri="{FF2B5EF4-FFF2-40B4-BE49-F238E27FC236}">
                <a16:creationId xmlns:a16="http://schemas.microsoft.com/office/drawing/2014/main" id="{4D537342-4A25-1088-188D-5660E0C9DC60}"/>
              </a:ext>
            </a:extLst>
          </p:cNvPr>
          <p:cNvSpPr/>
          <p:nvPr/>
        </p:nvSpPr>
        <p:spPr>
          <a:xfrm>
            <a:off x="785786" y="985292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PARTES</a:t>
            </a:r>
          </a:p>
        </p:txBody>
      </p:sp>
      <p:sp>
        <p:nvSpPr>
          <p:cNvPr id="3" name="11 Rectángulo">
            <a:extLst>
              <a:ext uri="{FF2B5EF4-FFF2-40B4-BE49-F238E27FC236}">
                <a16:creationId xmlns:a16="http://schemas.microsoft.com/office/drawing/2014/main" id="{8A07F1E5-5810-C3F1-3374-71CCE85AE8CF}"/>
              </a:ext>
            </a:extLst>
          </p:cNvPr>
          <p:cNvSpPr/>
          <p:nvPr/>
        </p:nvSpPr>
        <p:spPr>
          <a:xfrm>
            <a:off x="1285868" y="1450486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Partes Principales</a:t>
            </a:r>
          </a:p>
        </p:txBody>
      </p:sp>
      <p:sp>
        <p:nvSpPr>
          <p:cNvPr id="4" name="12 Rectángulo">
            <a:extLst>
              <a:ext uri="{FF2B5EF4-FFF2-40B4-BE49-F238E27FC236}">
                <a16:creationId xmlns:a16="http://schemas.microsoft.com/office/drawing/2014/main" id="{746AFEEC-55A9-06E0-1D14-3445FBB6500F}"/>
              </a:ext>
            </a:extLst>
          </p:cNvPr>
          <p:cNvSpPr/>
          <p:nvPr/>
        </p:nvSpPr>
        <p:spPr>
          <a:xfrm>
            <a:off x="1285852" y="1867208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Partes Secundarías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42977" y="238107"/>
            <a:ext cx="3910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EL TEODOLITO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pic>
        <p:nvPicPr>
          <p:cNvPr id="10" name="9 Imagen" descr="Partes del Teodolito 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440779"/>
            <a:ext cx="4274482" cy="3121616"/>
          </a:xfrm>
          <a:prstGeom prst="rect">
            <a:avLst/>
          </a:prstGeom>
        </p:spPr>
      </p:pic>
      <p:pic>
        <p:nvPicPr>
          <p:cNvPr id="16" name="15 Imagen" descr="Partes del Teodolito.jpg"/>
          <p:cNvPicPr>
            <a:picLocks noChangeAspect="1"/>
          </p:cNvPicPr>
          <p:nvPr/>
        </p:nvPicPr>
        <p:blipFill>
          <a:blip r:embed="rId4"/>
          <a:srcRect l="21907" t="17089" r="21136" b="16920"/>
          <a:stretch>
            <a:fillRect/>
          </a:stretch>
        </p:blipFill>
        <p:spPr>
          <a:xfrm>
            <a:off x="214282" y="2440778"/>
            <a:ext cx="1857388" cy="2321735"/>
          </a:xfrm>
          <a:prstGeom prst="rect">
            <a:avLst/>
          </a:prstGeom>
        </p:spPr>
      </p:pic>
      <p:pic>
        <p:nvPicPr>
          <p:cNvPr id="17" name="16 Imagen" descr="Partes del Teodolito II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3" y="4107665"/>
            <a:ext cx="2657475" cy="1436688"/>
          </a:xfrm>
          <a:prstGeom prst="rect">
            <a:avLst/>
          </a:prstGeom>
        </p:spPr>
      </p:pic>
      <p:pic>
        <p:nvPicPr>
          <p:cNvPr id="18" name="17 Imagen" descr="Partes del Teodolito I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833424"/>
            <a:ext cx="5091758" cy="422674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 Imagen" descr="Topografía Antigua.png">
            <a:extLst>
              <a:ext uri="{FF2B5EF4-FFF2-40B4-BE49-F238E27FC236}">
                <a16:creationId xmlns:a16="http://schemas.microsoft.com/office/drawing/2014/main" id="{E6FE9528-ED69-40E0-364D-A8F736D5FA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785786" y="985292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PARTES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42977" y="238107"/>
            <a:ext cx="3910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EL TEODOLITO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285868" y="1450486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Partes Principales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285852" y="1867208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Partes Secundarías</a:t>
            </a:r>
          </a:p>
        </p:txBody>
      </p:sp>
      <p:pic>
        <p:nvPicPr>
          <p:cNvPr id="10" name="9 Imagen" descr="Teodolito-Topcon-DT-20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833423"/>
            <a:ext cx="2786082" cy="2321735"/>
          </a:xfrm>
          <a:prstGeom prst="rect">
            <a:avLst/>
          </a:prstGeom>
        </p:spPr>
      </p:pic>
      <p:pic>
        <p:nvPicPr>
          <p:cNvPr id="16" name="15 Imagen" descr="Teodolito-Topcon-DT-20B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833423"/>
            <a:ext cx="2786082" cy="2321735"/>
          </a:xfrm>
          <a:prstGeom prst="rect">
            <a:avLst/>
          </a:prstGeom>
        </p:spPr>
      </p:pic>
      <p:pic>
        <p:nvPicPr>
          <p:cNvPr id="17" name="16 Imagen" descr="Teodolito-Topcon-DT-20B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272193"/>
            <a:ext cx="2786082" cy="2321735"/>
          </a:xfrm>
          <a:prstGeom prst="rect">
            <a:avLst/>
          </a:prstGeom>
        </p:spPr>
      </p:pic>
      <p:pic>
        <p:nvPicPr>
          <p:cNvPr id="18" name="17 Imagen" descr="Teodolito-Topcon-DT-20B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3274222"/>
            <a:ext cx="2786082" cy="2321735"/>
          </a:xfrm>
          <a:prstGeom prst="rect">
            <a:avLst/>
          </a:prstGeom>
        </p:spPr>
      </p:pic>
      <p:pic>
        <p:nvPicPr>
          <p:cNvPr id="20" name="19 Imagen" descr="WhatsApp Image 2021-04-13 at 21.01.59 (1).jpe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57818" y="1071550"/>
            <a:ext cx="3429024" cy="3810027"/>
          </a:xfrm>
          <a:prstGeom prst="rect">
            <a:avLst/>
          </a:prstGeom>
        </p:spPr>
      </p:pic>
      <p:pic>
        <p:nvPicPr>
          <p:cNvPr id="21" name="20 Imagen" descr="WhatsApp Image 2021-04-13 at 21.01.59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18" y="2500310"/>
            <a:ext cx="2643206" cy="29368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5 Imagen" descr="Topografía Antigua.png">
            <a:extLst>
              <a:ext uri="{FF2B5EF4-FFF2-40B4-BE49-F238E27FC236}">
                <a16:creationId xmlns:a16="http://schemas.microsoft.com/office/drawing/2014/main" id="{E52F31DB-EF61-151A-CD71-09CD04E5E8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6" name="15 Imagen" descr="Tripode-Topcon-3.jpg"/>
          <p:cNvPicPr>
            <a:picLocks noChangeAspect="1"/>
          </p:cNvPicPr>
          <p:nvPr/>
        </p:nvPicPr>
        <p:blipFill>
          <a:blip r:embed="rId3"/>
          <a:srcRect l="7513" r="6093"/>
          <a:stretch>
            <a:fillRect/>
          </a:stretch>
        </p:blipFill>
        <p:spPr>
          <a:xfrm>
            <a:off x="4427984" y="960438"/>
            <a:ext cx="4156173" cy="4754563"/>
          </a:xfrm>
          <a:prstGeom prst="rect">
            <a:avLst/>
          </a:prstGeom>
        </p:spPr>
      </p:pic>
      <p:pic>
        <p:nvPicPr>
          <p:cNvPr id="22" name="21 Imagen" descr="Tripode-Topcon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99" y="2559842"/>
            <a:ext cx="2143125" cy="178593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85786" y="963028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TRÍPODES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42977" y="238107"/>
            <a:ext cx="3910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EL TEODOLITO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285868" y="1439282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Tipo PESADO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285852" y="1856003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Tipo SEMI-PESADO</a:t>
            </a:r>
          </a:p>
        </p:txBody>
      </p:sp>
      <p:pic>
        <p:nvPicPr>
          <p:cNvPr id="19" name="18 Imagen" descr="Tripode-Topcon-1.jpg"/>
          <p:cNvPicPr>
            <a:picLocks noChangeAspect="1"/>
          </p:cNvPicPr>
          <p:nvPr/>
        </p:nvPicPr>
        <p:blipFill>
          <a:blip r:embed="rId5"/>
          <a:srcRect t="23077" b="17308"/>
          <a:stretch>
            <a:fillRect/>
          </a:stretch>
        </p:blipFill>
        <p:spPr>
          <a:xfrm rot="5400000">
            <a:off x="1764204" y="3391415"/>
            <a:ext cx="2817833" cy="151187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1285852" y="2272725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Tipo LIVIANO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 Imagen" descr="Topografía Antigua.png">
            <a:extLst>
              <a:ext uri="{FF2B5EF4-FFF2-40B4-BE49-F238E27FC236}">
                <a16:creationId xmlns:a16="http://schemas.microsoft.com/office/drawing/2014/main" id="{62FF1938-E112-4D42-1BB8-77345CCDE9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1142977" y="238107"/>
            <a:ext cx="3910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EL TEODOLITO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pic>
        <p:nvPicPr>
          <p:cNvPr id="16" name="15 Imagen" descr="Trípode Torn Fiajción Par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071550"/>
            <a:ext cx="3834010" cy="3413655"/>
          </a:xfrm>
          <a:prstGeom prst="rect">
            <a:avLst/>
          </a:prstGeom>
        </p:spPr>
      </p:pic>
      <p:pic>
        <p:nvPicPr>
          <p:cNvPr id="20" name="19 Imagen" descr="Tripode-Topcon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810007"/>
            <a:ext cx="2214578" cy="1845482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785786" y="892955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TRÍPODES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285868" y="1369209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Tipo PESADO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285852" y="1785930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Tipo SEMI-PESADO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285852" y="2202652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Tipo LIVIANO</a:t>
            </a:r>
          </a:p>
        </p:txBody>
      </p:sp>
      <p:pic>
        <p:nvPicPr>
          <p:cNvPr id="23" name="22 Imagen" descr="Trípode Torn Fiajció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2730500"/>
            <a:ext cx="4762500" cy="2984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 Imagen" descr="Topografía Antigua.png">
            <a:extLst>
              <a:ext uri="{FF2B5EF4-FFF2-40B4-BE49-F238E27FC236}">
                <a16:creationId xmlns:a16="http://schemas.microsoft.com/office/drawing/2014/main" id="{AF6D906C-301C-80C8-F106-BF501B6C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5000" contrast="9000"/>
          </a:blip>
          <a:stretch>
            <a:fillRect/>
          </a:stretch>
        </p:blipFill>
        <p:spPr>
          <a:xfrm>
            <a:off x="4200468" y="1583348"/>
            <a:ext cx="4475988" cy="40359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1142977" y="238107"/>
            <a:ext cx="3910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EL TEODOLITO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5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PLANIMETRÍA</a:t>
            </a:r>
          </a:p>
        </p:txBody>
      </p:sp>
      <p:pic>
        <p:nvPicPr>
          <p:cNvPr id="15" name="14 Imagen" descr="Teodolito Limb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369208"/>
            <a:ext cx="3854838" cy="390579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285868" y="1358149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Ejes Principales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85852" y="1726399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Ejes Secundarios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85786" y="892955"/>
            <a:ext cx="6643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320040">
              <a:buSzPct val="50000"/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EJES DEL TEODOLITO</a:t>
            </a:r>
          </a:p>
        </p:txBody>
      </p:sp>
      <p:pic>
        <p:nvPicPr>
          <p:cNvPr id="10" name="9 Imagen" descr="teodolito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306" y="1547803"/>
            <a:ext cx="3237612" cy="3590925"/>
          </a:xfrm>
          <a:prstGeom prst="rect">
            <a:avLst/>
          </a:prstGeom>
        </p:spPr>
      </p:pic>
      <p:pic>
        <p:nvPicPr>
          <p:cNvPr id="12" name="11 Imagen" descr="Teodolito Simplificad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9" y="1547804"/>
            <a:ext cx="3278737" cy="4121726"/>
          </a:xfrm>
          <a:prstGeom prst="rect">
            <a:avLst/>
          </a:prstGeom>
        </p:spPr>
      </p:pic>
      <p:pic>
        <p:nvPicPr>
          <p:cNvPr id="13" name="12 Imagen" descr="teodolito 7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306" y="1547803"/>
            <a:ext cx="3237612" cy="3590925"/>
          </a:xfrm>
          <a:prstGeom prst="rect">
            <a:avLst/>
          </a:prstGeom>
        </p:spPr>
      </p:pic>
      <p:pic>
        <p:nvPicPr>
          <p:cNvPr id="14" name="13 Imagen" descr="Teodolito Simplificado 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9" y="1547804"/>
            <a:ext cx="3278737" cy="41217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9636</TotalTime>
  <Words>355</Words>
  <Application>Microsoft Office PowerPoint</Application>
  <PresentationFormat>Presentación en pantalla (16:10)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Agency FB</vt:lpstr>
      <vt:lpstr>Aharoni</vt:lpstr>
      <vt:lpstr>Arial</vt:lpstr>
      <vt:lpstr>Arial Narrow</vt:lpstr>
      <vt:lpstr>Calibri</vt:lpstr>
      <vt:lpstr>Tw Cen MT Condensed Extra Bold</vt:lpstr>
      <vt:lpstr>Verdana</vt:lpstr>
      <vt:lpstr>Wingdings</vt:lpstr>
      <vt:lpstr>Acantilado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Propiedades Parola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Otros Usuarios</dc:creator>
  <cp:lastModifiedBy>Ing. Adrián Hippler</cp:lastModifiedBy>
  <cp:revision>191</cp:revision>
  <dcterms:created xsi:type="dcterms:W3CDTF">2002-12-27T12:48:58Z</dcterms:created>
  <dcterms:modified xsi:type="dcterms:W3CDTF">2025-04-04T19:11:26Z</dcterms:modified>
</cp:coreProperties>
</file>