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75" r:id="rId2"/>
    <p:sldId id="289" r:id="rId3"/>
    <p:sldId id="308" r:id="rId4"/>
    <p:sldId id="294" r:id="rId5"/>
    <p:sldId id="301" r:id="rId6"/>
    <p:sldId id="298" r:id="rId7"/>
    <p:sldId id="291" r:id="rId8"/>
    <p:sldId id="299" r:id="rId9"/>
    <p:sldId id="307" r:id="rId10"/>
    <p:sldId id="295" r:id="rId11"/>
    <p:sldId id="296" r:id="rId12"/>
    <p:sldId id="292" r:id="rId13"/>
    <p:sldId id="259" r:id="rId14"/>
    <p:sldId id="297" r:id="rId15"/>
    <p:sldId id="293" r:id="rId16"/>
    <p:sldId id="290" r:id="rId17"/>
    <p:sldId id="304" r:id="rId18"/>
    <p:sldId id="260" r:id="rId19"/>
    <p:sldId id="261" r:id="rId20"/>
    <p:sldId id="262" r:id="rId21"/>
    <p:sldId id="305" r:id="rId22"/>
    <p:sldId id="265" r:id="rId23"/>
    <p:sldId id="270" r:id="rId24"/>
    <p:sldId id="269" r:id="rId25"/>
    <p:sldId id="268" r:id="rId26"/>
    <p:sldId id="306" r:id="rId27"/>
    <p:sldId id="302" r:id="rId28"/>
  </p:sldIdLst>
  <p:sldSz cx="9144000" cy="5715000" type="screen16x1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291" autoAdjust="0"/>
  </p:normalViewPr>
  <p:slideViewPr>
    <p:cSldViewPr>
      <p:cViewPr varScale="1">
        <p:scale>
          <a:sx n="82" d="100"/>
          <a:sy n="82" d="100"/>
        </p:scale>
        <p:origin x="1050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8058-8609-4D27-B67E-41FE0751ADC7}" type="datetimeFigureOut">
              <a:rPr lang="es-ES" smtClean="0"/>
              <a:pPr/>
              <a:t>18/03/2025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BF85-664F-463F-A434-37AD9F7254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445C6-1830-46D7-A1E8-689CF9F9F1D1}" type="slidenum">
              <a:rPr lang="es-ES"/>
              <a:pPr/>
              <a:t>7</a:t>
            </a:fld>
            <a:endParaRPr lang="es-E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Desde Siempre se ha querido conocer la zona donde uno vive. Y por ello se ha intentado hacer mapas de la zonas que uno posee.</a:t>
            </a:r>
          </a:p>
          <a:p>
            <a:r>
              <a:rPr lang="es-ES_tradnl" dirty="0"/>
              <a:t>Siglos IV y V ya se empieza a realizar mediciones del radio de la Tierra.</a:t>
            </a:r>
          </a:p>
          <a:p>
            <a:r>
              <a:rPr lang="es-ES_tradnl" dirty="0"/>
              <a:t>En el siglo XVIII ya se concluye que la tierra es un elipsoide achatado por los polos.</a:t>
            </a:r>
          </a:p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5" y="4454262"/>
            <a:ext cx="4427537" cy="1260739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4716465" y="4454262"/>
            <a:ext cx="4427537" cy="1260739"/>
            <a:chOff x="2971" y="3367"/>
            <a:chExt cx="2789" cy="953"/>
          </a:xfrm>
        </p:grpSpPr>
        <p:sp>
          <p:nvSpPr>
            <p:cNvPr id="2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33500"/>
            <a:ext cx="7772400" cy="15240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11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F7DB-F285-4EF8-89EE-EFFAF79BC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6258-7354-422A-8EC9-01C7CF7CCE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156B-60E4-4826-91B4-412AD701D9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31512"/>
            <a:ext cx="8229600" cy="9498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1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284802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284802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61B1CA0C-8340-4F62-B779-9E90835D63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1512"/>
            <a:ext cx="8229600" cy="9498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5604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40518C8-801D-495E-A0E7-5EEEC0A6E7B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1512"/>
            <a:ext cx="8229600" cy="9498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8229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284802"/>
            <a:ext cx="8229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3ECAE6CD-770D-411E-8E55-48110C83A64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1512"/>
            <a:ext cx="8229600" cy="9498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33501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7200" y="3284802"/>
            <a:ext cx="8229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04D41C64-1445-48CA-BA05-59390EA3F4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1512"/>
            <a:ext cx="8229600" cy="9498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56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284802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31423F4E-C45D-4287-AA2C-AAB923E93EC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1512"/>
            <a:ext cx="8229600" cy="9498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56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56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96A49881-CA95-4310-B2AE-C588DA8670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1512"/>
            <a:ext cx="8229600" cy="9498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56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284802"/>
            <a:ext cx="4038600" cy="182430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5203032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B137A85-5CF5-47E0-828B-FA6946BBA8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8D10-831B-4B86-A0F3-00DCC2C14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B260-3E51-4474-958E-59F69DA7DA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6F30-CD2B-47BF-83C6-8CFB4A02E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7B64-7463-4021-B459-25A7F3F66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25BA-75FF-4200-9073-EF34B19C5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15B1-6F62-425B-9778-FE4C4B2AC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EB69-5449-4CA5-888C-6B4B24E6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1C68-97AC-42C3-BD29-9624A0F86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5" y="4454262"/>
            <a:ext cx="4427537" cy="1260739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2"/>
            <a:ext cx="8229600" cy="9498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C64D0-3A3C-4339-9A49-07CD232F5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56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2933003"/>
            <a:ext cx="9144000" cy="194072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“Es la técnica que estudia los instrumentos y el conjunto de principios y procedimientos que tienen por objeto la representación gráfica, con sus formas y detalles, tanto naturales como artificiales, de una parte de la superficie terrestre.</a:t>
            </a:r>
          </a:p>
          <a:p>
            <a:pPr>
              <a:buFont typeface="Wingdings" pitchFamily="2" charset="2"/>
              <a:buNone/>
            </a:pPr>
            <a:endParaRPr lang="es-ES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785786" y="1126033"/>
            <a:ext cx="6643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TOPOS = LUGAR O TERRITORIO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GRAFOS = ESCRIBIR O PINTAR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Sufijo “IA” = CUALIDAD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4282" y="4927148"/>
            <a:ext cx="8643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1400" b="1" i="1" dirty="0">
                <a:solidFill>
                  <a:schemeClr val="tx1">
                    <a:lumMod val="10000"/>
                  </a:schemeClr>
                </a:solidFill>
              </a:rPr>
              <a:t>Dicha superficie es lo suficientemente pequeña para que se pueda despreciar la esfericidad terrestre, que es sustituida, sin error apreciable, por el plano tangente a la misma.</a:t>
            </a:r>
            <a:r>
              <a:rPr lang="es-ES" sz="1400" b="1" dirty="0">
                <a:solidFill>
                  <a:schemeClr val="tx1">
                    <a:lumMod val="10000"/>
                  </a:schemeClr>
                </a:solidFill>
              </a:rPr>
              <a:t>”</a:t>
            </a:r>
          </a:p>
        </p:txBody>
      </p:sp>
      <p:sp>
        <p:nvSpPr>
          <p:cNvPr id="2" name="8 Rectángulo">
            <a:extLst>
              <a:ext uri="{FF2B5EF4-FFF2-40B4-BE49-F238E27FC236}">
                <a16:creationId xmlns:a16="http://schemas.microsoft.com/office/drawing/2014/main" id="{63FD5ED3-DB5F-44D2-6C08-38D4AFC04C1C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E3BA6DCF-D9EE-EC82-7089-93C8BFAA394F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79390" y="1111238"/>
            <a:ext cx="8785225" cy="8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3000" dirty="0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Siglo V </a:t>
            </a:r>
            <a:r>
              <a:rPr lang="es-ES_tradnl" sz="3000" dirty="0" err="1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a.c.</a:t>
            </a:r>
            <a:r>
              <a:rPr lang="es-ES_tradnl" sz="3000" dirty="0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: se postula que la Tierra es esférica.</a:t>
            </a:r>
          </a:p>
        </p:txBody>
      </p:sp>
      <p:pic>
        <p:nvPicPr>
          <p:cNvPr id="17427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7" y="1957917"/>
            <a:ext cx="3808413" cy="3638021"/>
          </a:xfrm>
          <a:noFill/>
          <a:ln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79A2F413-1257-5606-3F6D-A7039388E895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0F0338D3-6F2A-976D-6A36-414F406D0231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31862"/>
            <a:ext cx="7570788" cy="1043782"/>
          </a:xfrm>
        </p:spPr>
        <p:txBody>
          <a:bodyPr/>
          <a:lstStyle/>
          <a:p>
            <a:pPr algn="ctr">
              <a:buNone/>
            </a:pPr>
            <a:r>
              <a:rPr lang="es-ES_tradnl" sz="3000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cs typeface="Segoe UI Semibold" pitchFamily="34" charset="0"/>
              </a:rPr>
              <a:t>Siglo XVIII: se acepta el postulado de Newton de Tierra </a:t>
            </a:r>
            <a:r>
              <a:rPr lang="es-ES_tradnl" sz="3000" kern="1200" dirty="0" err="1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cs typeface="Segoe UI Semibold" pitchFamily="34" charset="0"/>
              </a:rPr>
              <a:t>Elipsóidica</a:t>
            </a:r>
            <a:r>
              <a:rPr lang="es-ES_tradnl" sz="3000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cs typeface="Segoe UI Semibold" pitchFamily="34" charset="0"/>
              </a:rPr>
              <a:t>.</a:t>
            </a:r>
          </a:p>
          <a:p>
            <a:endParaRPr lang="es-ES" sz="2800" dirty="0"/>
          </a:p>
        </p:txBody>
      </p:sp>
      <p:pic>
        <p:nvPicPr>
          <p:cNvPr id="2151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065412"/>
            <a:ext cx="5473700" cy="3598333"/>
          </a:xfrm>
          <a:noFill/>
          <a:ln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C65C5D6E-E068-2BAB-B4DB-139D34E28269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EA84FA6E-D330-B78F-B408-9B3472A91D21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840" name="Group 2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38955"/>
              </p:ext>
            </p:extLst>
          </p:nvPr>
        </p:nvGraphicFramePr>
        <p:xfrm>
          <a:off x="2" y="1186209"/>
          <a:ext cx="9109075" cy="4119563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Autor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Año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s-E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Zona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Struve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1860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6378298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1/294,73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Europa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Clarke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1880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6378249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1/293,5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USA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Hayford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1909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6378388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1/297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Europa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Krassowky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1940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6378245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1/298,3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Rusia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WGS-84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1984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6378137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1/298,257223563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Mundial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10 Rectángulo">
            <a:extLst>
              <a:ext uri="{FF2B5EF4-FFF2-40B4-BE49-F238E27FC236}">
                <a16:creationId xmlns:a16="http://schemas.microsoft.com/office/drawing/2014/main" id="{129092C1-6B56-E983-D438-0A8B4D1432A8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D5F78962-ECE1-760F-3EB0-35A49CB02416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ELIPSOIDES de REFERENCIA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96605"/>
            <a:ext cx="8460432" cy="2554545"/>
          </a:xfrm>
        </p:spPr>
        <p:txBody>
          <a:bodyPr wrap="square">
            <a:spAutoFit/>
          </a:bodyPr>
          <a:lstStyle/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SISTEMA GEODESICO MUNDIAL-84</a:t>
            </a:r>
          </a:p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n-US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SEMIEJES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en-US" kern="1200" dirty="0" err="1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ECUATORIAL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 a=6.378.137m</a:t>
            </a:r>
          </a:p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SEMIEJE POLAR b=6.356.752,314m</a:t>
            </a:r>
          </a:p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ACHATAMIENTO   (a-b)/a = 1/298,25722</a:t>
            </a:r>
          </a:p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RADIO DE LA ESFERA = 6370 Km (6.370.000 m)</a:t>
            </a: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E7B7E861-A0C6-AB7F-045E-E75D0BDC25EF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B74891F3-5984-C389-2AE1-7BB66A2C8529}"/>
              </a:ext>
            </a:extLst>
          </p:cNvPr>
          <p:cNvSpPr/>
          <p:nvPr/>
        </p:nvSpPr>
        <p:spPr>
          <a:xfrm>
            <a:off x="285720" y="91328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W. G. S. 84 (WORLD GEODETIC SYSTEM 84)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5" name="8 Rectángulo">
            <a:extLst>
              <a:ext uri="{FF2B5EF4-FFF2-40B4-BE49-F238E27FC236}">
                <a16:creationId xmlns:a16="http://schemas.microsoft.com/office/drawing/2014/main" id="{913E0E4F-55B7-82AD-2C87-C1C7FCA95731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2019"/>
            <a:ext cx="8218488" cy="624417"/>
          </a:xfrm>
        </p:spPr>
        <p:txBody>
          <a:bodyPr/>
          <a:lstStyle/>
          <a:p>
            <a:pPr algn="ctr">
              <a:buNone/>
            </a:pPr>
            <a:r>
              <a:rPr lang="es-ES_tradnl" sz="3000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cs typeface="Segoe UI Semibold" pitchFamily="34" charset="0"/>
              </a:rPr>
              <a:t>Siglo XIX: se define el Geoide.</a:t>
            </a:r>
          </a:p>
          <a:p>
            <a:endParaRPr lang="es-ES" sz="3000" kern="1200" dirty="0">
              <a:solidFill>
                <a:schemeClr val="bg1">
                  <a:lumMod val="50000"/>
                </a:schemeClr>
              </a:solidFill>
              <a:effectLst/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23556" name="Picture 4" descr="geo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" y="1845463"/>
            <a:ext cx="3859213" cy="3278188"/>
          </a:xfrm>
          <a:noFill/>
          <a:ln/>
        </p:spPr>
      </p:pic>
      <p:pic>
        <p:nvPicPr>
          <p:cNvPr id="2356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2173546"/>
            <a:ext cx="5148262" cy="2950104"/>
          </a:xfrm>
          <a:noFill/>
          <a:ln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5EDA61DE-D800-F7E0-29C4-6BA3651DE5F4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1188B243-4F85-837B-727F-B0C0771E47B9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31862"/>
            <a:ext cx="9144000" cy="1824302"/>
          </a:xfrm>
        </p:spPr>
        <p:txBody>
          <a:bodyPr/>
          <a:lstStyle/>
          <a:p>
            <a:pPr algn="ctr">
              <a:buNone/>
            </a:pPr>
            <a:r>
              <a:rPr lang="es-ES" sz="2400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cs typeface="Segoe UI Semibold" pitchFamily="34" charset="0"/>
              </a:rPr>
              <a:t>	GEOIDE: “Superficie normal en todos los puntos a la dirección de la gravedad, materializada por el hilo en tensión de la plomada”</a:t>
            </a:r>
          </a:p>
        </p:txBody>
      </p:sp>
      <p:pic>
        <p:nvPicPr>
          <p:cNvPr id="59396" name="Picture 4" descr="geo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475167"/>
            <a:ext cx="3646488" cy="3096948"/>
          </a:xfrm>
          <a:noFill/>
          <a:ln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48DBAE26-BB9B-E492-A722-7B46ED728FA5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68615CDA-7142-F0D5-9F71-844CABA5A520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81578"/>
            <a:ext cx="9144000" cy="5397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Semibold" pitchFamily="34" charset="0"/>
                <a:ea typeface="+mn-ea"/>
                <a:cs typeface="Segoe UI Semibold" pitchFamily="34" charset="0"/>
              </a:rPr>
              <a:t>	MAPAS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2" y="2142022"/>
            <a:ext cx="9144000" cy="5397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Semibold" pitchFamily="34" charset="0"/>
                <a:ea typeface="+mn-ea"/>
                <a:cs typeface="Segoe UI Semibold" pitchFamily="34" charset="0"/>
              </a:rPr>
              <a:t>	CARTAS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32" y="3181842"/>
            <a:ext cx="9144000" cy="5397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Semibold" pitchFamily="34" charset="0"/>
                <a:ea typeface="+mn-ea"/>
                <a:cs typeface="Segoe UI Semibold" pitchFamily="34" charset="0"/>
              </a:rPr>
              <a:t>	PLANOS</a:t>
            </a: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B8744CFB-63FC-EB20-5E2C-268A869F77B2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82D6BC10-6288-4FFF-929A-D5E88AA81566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9483"/>
            <a:ext cx="8229600" cy="4114281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ea typeface="+mn-ea"/>
                <a:cs typeface="Segoe UI Semibold" pitchFamily="34" charset="0"/>
              </a:rPr>
              <a:t>PLANIMETRÍA</a:t>
            </a:r>
            <a:b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ea typeface="+mn-ea"/>
                <a:cs typeface="Segoe UI Semibold" pitchFamily="34" charset="0"/>
              </a:rPr>
            </a:br>
            <a:b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ea typeface="+mn-ea"/>
                <a:cs typeface="Segoe UI Semibold" pitchFamily="34" charset="0"/>
              </a:rPr>
            </a:b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ea typeface="+mn-ea"/>
                <a:cs typeface="Segoe UI Semibold" pitchFamily="34" charset="0"/>
              </a:rPr>
              <a:t>Y</a:t>
            </a:r>
            <a:b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ea typeface="+mn-ea"/>
                <a:cs typeface="Segoe UI Semibold" pitchFamily="34" charset="0"/>
              </a:rPr>
            </a:br>
            <a:b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ea typeface="+mn-ea"/>
                <a:cs typeface="Segoe UI Semibold" pitchFamily="34" charset="0"/>
              </a:rPr>
            </a:b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ea typeface="+mn-ea"/>
                <a:cs typeface="Segoe UI Semibold" pitchFamily="34" charset="0"/>
              </a:rPr>
              <a:t>ALTIMETRÍA</a:t>
            </a: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E41414CE-75FD-EB9A-7E32-5730489739AC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C944A299-AED2-6D26-AC91-5FFE80E3284B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12765" y="1333500"/>
          <a:ext cx="8118475" cy="377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5086350" imgH="2838450" progId="">
                  <p:embed/>
                </p:oleObj>
              </mc:Choice>
              <mc:Fallback>
                <p:oleObj name="Drawing" r:id="rId2" imgW="5086350" imgH="283845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5" y="1333500"/>
                        <a:ext cx="8118475" cy="3775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0 Rectángulo">
            <a:extLst>
              <a:ext uri="{FF2B5EF4-FFF2-40B4-BE49-F238E27FC236}">
                <a16:creationId xmlns:a16="http://schemas.microsoft.com/office/drawing/2014/main" id="{5C69BFA2-2C32-BE0C-CFD8-90F5FE7EE877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CA615F1B-DF8B-D4E4-EEA0-E04217E607F2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PLANIMETRÍA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8AAAE9CF-84D7-5D30-47CD-F6947436196D}"/>
              </a:ext>
            </a:extLst>
          </p:cNvPr>
          <p:cNvSpPr/>
          <p:nvPr/>
        </p:nvSpPr>
        <p:spPr>
          <a:xfrm>
            <a:off x="438120" y="945222"/>
            <a:ext cx="5091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PROYECCIONES HORIZONTALES DE UN PUNTO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1676136"/>
          <a:ext cx="8229600" cy="308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2876273" imgH="1295275" progId="">
                  <p:embed/>
                </p:oleObj>
              </mc:Choice>
              <mc:Fallback>
                <p:oleObj name="Drawing" r:id="rId2" imgW="2876273" imgH="129527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136"/>
                        <a:ext cx="8229600" cy="3089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0 Rectángulo">
            <a:extLst>
              <a:ext uri="{FF2B5EF4-FFF2-40B4-BE49-F238E27FC236}">
                <a16:creationId xmlns:a16="http://schemas.microsoft.com/office/drawing/2014/main" id="{95501EE3-9D46-5816-34A1-BACA1EA12095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E397503D-1567-8538-A309-3DD053C0F364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PLANIMETRÍA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C2F229D0-A035-E819-094E-5A383A2D97D3}"/>
              </a:ext>
            </a:extLst>
          </p:cNvPr>
          <p:cNvSpPr/>
          <p:nvPr/>
        </p:nvSpPr>
        <p:spPr>
          <a:xfrm>
            <a:off x="438120" y="945222"/>
            <a:ext cx="5251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DETERMINACIÓN DE UN DISTANCIA VERDADERA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4CB86A2-972E-0F36-FBD9-E7A04CD01F52}"/>
              </a:ext>
            </a:extLst>
          </p:cNvPr>
          <p:cNvSpPr/>
          <p:nvPr/>
        </p:nvSpPr>
        <p:spPr>
          <a:xfrm>
            <a:off x="179512" y="1229186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CIENCIA - ARTE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INSTRUMENTALES – EQUIPAMIENTO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DIBUJO – </a:t>
            </a:r>
            <a:r>
              <a:rPr lang="es-ES" sz="3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SOFT</a:t>
            </a: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– </a:t>
            </a:r>
            <a:r>
              <a:rPr lang="es-ES" sz="32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CALCULOS</a:t>
            </a: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–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REPRESENTACIÓN, ETC.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CIENCIAS EN LAS QUE SE APOYA LA TOPOGRAFÍA</a:t>
            </a:r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705E66A1-2D8E-3781-21FE-98842537F71A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D4A2FCAA-5620-D2C9-EED9-1A501FD2D552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rimiano Distancia Geométri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1" y="1428740"/>
            <a:ext cx="8728320" cy="3452837"/>
          </a:xfrm>
          <a:prstGeom prst="rect">
            <a:avLst/>
          </a:prstGeom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177D3C9D-3140-134B-0829-3486B062DBD5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1407F01-1A0A-1112-4058-9B94F8D848C2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PLANIMETRÍA</a:t>
            </a: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59B891A6-D8C1-D430-682E-7B44B6FD3E7F}"/>
              </a:ext>
            </a:extLst>
          </p:cNvPr>
          <p:cNvSpPr/>
          <p:nvPr/>
        </p:nvSpPr>
        <p:spPr>
          <a:xfrm>
            <a:off x="438120" y="945222"/>
            <a:ext cx="4340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PENDIENTE Y ÁNGULO DE INCLINACIÓN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77020"/>
            <a:ext cx="6643734" cy="43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85637A7F-DD06-EF8C-2F74-E3899CA83E90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5BF3E14A-A88E-014E-5D1A-00FB566B9099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PLANIMETRÍA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14A4ADFC-158F-A340-D041-5C7026A78179}"/>
              </a:ext>
            </a:extLst>
          </p:cNvPr>
          <p:cNvSpPr/>
          <p:nvPr/>
        </p:nvSpPr>
        <p:spPr>
          <a:xfrm>
            <a:off x="438120" y="945222"/>
            <a:ext cx="4340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PENDIENTE Y ÁNGULO DE INCLINACIÓN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45332"/>
            <a:ext cx="8607900" cy="1569660"/>
          </a:xfrm>
        </p:spPr>
        <p:txBody>
          <a:bodyPr wrap="square">
            <a:spAutoFit/>
          </a:bodyPr>
          <a:lstStyle/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Lineales = metros y centímetros</a:t>
            </a:r>
          </a:p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Superficiales = centiárea 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(ca)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,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 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área 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(a) 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y hectárea 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(ha)</a:t>
            </a:r>
          </a:p>
          <a:p>
            <a:pPr marL="274320" indent="-320040">
              <a:spcBef>
                <a:spcPct val="0"/>
              </a:spcBef>
              <a:buClrTx/>
              <a:buSzPct val="50000"/>
              <a:buChar char="q"/>
            </a:pP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rPr>
              <a:t>Angulares = sexagesimal </a:t>
            </a:r>
            <a:r>
              <a:rPr lang="es-ES" kern="1200" dirty="0">
                <a:solidFill>
                  <a:schemeClr val="bg1">
                    <a:lumMod val="50000"/>
                  </a:schemeClr>
                </a:solidFill>
                <a:effectLst/>
                <a:latin typeface="Agency FB" panose="020B0503020202020204" pitchFamily="34" charset="0"/>
              </a:rPr>
              <a:t>(grados, minutos y segundos)</a:t>
            </a:r>
            <a:endParaRPr lang="es-ES" kern="1200" dirty="0">
              <a:solidFill>
                <a:schemeClr val="bg1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596" y="3289548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4320" indent="-320040" eaLnBrk="0" hangingPunct="0">
              <a:buClrTx/>
              <a:buSzPct val="50000"/>
              <a:buFont typeface="Wingdings" pitchFamily="2" charset="2"/>
              <a:buChar char="q"/>
              <a:defRPr sz="320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dirty="0"/>
              <a:t>NORTE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4288949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4320" indent="-320040" eaLnBrk="0" hangingPunct="0">
              <a:buClrTx/>
              <a:buSzPct val="50000"/>
              <a:buFont typeface="Wingdings" pitchFamily="2" charset="2"/>
              <a:buChar char="q"/>
              <a:defRPr sz="3200">
                <a:solidFill>
                  <a:schemeClr val="bg1">
                    <a:lumMod val="50000"/>
                  </a:schemeClr>
                </a:solidFill>
                <a:effectLst/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s-ES" dirty="0"/>
              <a:t>PLANOS y/o CROQUIS</a:t>
            </a: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5511B52F-1381-E302-6021-E9EF60D769BB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6FB578B7-1E43-BB78-38E8-AE8302CD8260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UNIDADES DE MEDIDAS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552701" y="1250146"/>
          <a:ext cx="469337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2876550" imgH="3228975" progId="">
                  <p:embed/>
                </p:oleObj>
              </mc:Choice>
              <mc:Fallback>
                <p:oleObj name="Drawing" r:id="rId2" imgW="2876550" imgH="322897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1" y="1250146"/>
                        <a:ext cx="4693375" cy="438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0 Rectángulo">
            <a:extLst>
              <a:ext uri="{FF2B5EF4-FFF2-40B4-BE49-F238E27FC236}">
                <a16:creationId xmlns:a16="http://schemas.microsoft.com/office/drawing/2014/main" id="{BA8ECC0D-21D5-9D22-5641-4D8FBDCE8AA6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4E624B3A-774A-0C33-8BCE-73BAE5B29CE4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PLANIMETRÍA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8F3936FA-4FEB-6A53-5CA4-6D37CBD2C006}"/>
              </a:ext>
            </a:extLst>
          </p:cNvPr>
          <p:cNvSpPr/>
          <p:nvPr/>
        </p:nvSpPr>
        <p:spPr>
          <a:xfrm>
            <a:off x="438120" y="945222"/>
            <a:ext cx="247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LECTURA DE PLANOS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44" y="1012016"/>
          <a:ext cx="8858282" cy="4541457"/>
        </p:xfrm>
        <a:graphic>
          <a:graphicData uri="http://schemas.openxmlformats.org/drawingml/2006/table">
            <a:tbl>
              <a:tblPr/>
              <a:tblGrid>
                <a:gridCol w="221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4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FABRICACIÓN E INSTALACIONES</a:t>
                      </a:r>
                      <a:endParaRPr lang="es-A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CONSTRUCCIONES CIVILES</a:t>
                      </a:r>
                      <a:endParaRPr lang="es-A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TOPOGRAFÍA</a:t>
                      </a:r>
                      <a:endParaRPr lang="es-A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URBANISMO</a:t>
                      </a:r>
                      <a:endParaRPr lang="es-AR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2,5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</a:t>
                      </a:r>
                      <a:endParaRPr lang="es-A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</a:t>
                      </a:r>
                      <a:endParaRPr lang="es-AR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400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25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750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25000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25000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100000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250000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866"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88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: 500000</a:t>
                      </a:r>
                      <a:endParaRPr lang="es-AR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AR" sz="17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10 Rectángulo">
            <a:extLst>
              <a:ext uri="{FF2B5EF4-FFF2-40B4-BE49-F238E27FC236}">
                <a16:creationId xmlns:a16="http://schemas.microsoft.com/office/drawing/2014/main" id="{04B0E03B-22A7-FC29-321D-15FB5A1C3B97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E1A5C60B-9BDC-7FAE-E8EE-10A422305E74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ESCALAS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7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457200" y="2287324"/>
          <a:ext cx="4038600" cy="186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5200650" imgH="2886075" progId="">
                  <p:embed/>
                </p:oleObj>
              </mc:Choice>
              <mc:Fallback>
                <p:oleObj name="Drawing" r:id="rId2" imgW="5200650" imgH="2886075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7324"/>
                        <a:ext cx="4038600" cy="1867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0 Rectángulo">
            <a:extLst>
              <a:ext uri="{FF2B5EF4-FFF2-40B4-BE49-F238E27FC236}">
                <a16:creationId xmlns:a16="http://schemas.microsoft.com/office/drawing/2014/main" id="{4BC26E6F-D28B-58C8-8BC9-3133D904D67E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4B5F157B-C89C-B64E-4A01-3A6ACB78A311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ESCALAS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6BB978FD-1D78-AA7E-2389-01A659E99057}"/>
              </a:ext>
            </a:extLst>
          </p:cNvPr>
          <p:cNvSpPr/>
          <p:nvPr/>
        </p:nvSpPr>
        <p:spPr>
          <a:xfrm>
            <a:off x="438120" y="945222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PERCEPCIÓN VISUAL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FCD05DB-885D-EDE8-F83A-2E125B46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2" y="1887139"/>
            <a:ext cx="3668214" cy="194072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EN ESCALA 1:5000 DOS PUNTOS DEBEN TENER UNA SEPARACIÓN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MINIMA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  <a:cs typeface="Segoe UI Semibold" pitchFamily="34" charset="0"/>
              </a:rPr>
              <a:t> DE 1m EN EL TERRENO </a:t>
            </a:r>
            <a:endParaRPr lang="es-ES" sz="2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57200" y="1480345"/>
          <a:ext cx="8229600" cy="348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97096" imgH="2124456" progId="">
                  <p:embed/>
                </p:oleObj>
              </mc:Choice>
              <mc:Fallback>
                <p:oleObj r:id="rId2" imgW="4197096" imgH="212445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80345"/>
                        <a:ext cx="8229600" cy="3480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9264" y="1012019"/>
            <a:ext cx="3790968" cy="45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 descr="C:\Trabajos\00_Facultad de Ingeniería\Topografía\Año 2019\00_TEÓRICOS\00_Generalidades\CAM02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2" y="1607336"/>
            <a:ext cx="3359971" cy="3733301"/>
          </a:xfrm>
          <a:prstGeom prst="rect">
            <a:avLst/>
          </a:prstGeom>
          <a:noFill/>
        </p:spPr>
      </p:pic>
      <p:pic>
        <p:nvPicPr>
          <p:cNvPr id="14340" name="Picture 4" descr="C:\Trabajos\00_Facultad de Ingeniería\Topografía\Año 2019\00_TEÓRICOS\00_Generalidades\fig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726" y="1834884"/>
            <a:ext cx="4171239" cy="2879314"/>
          </a:xfrm>
          <a:prstGeom prst="rect">
            <a:avLst/>
          </a:prstGeom>
          <a:noFill/>
        </p:spPr>
      </p:pic>
      <p:pic>
        <p:nvPicPr>
          <p:cNvPr id="14341" name="Picture 5" descr="C:\Trabajos\00_Facultad de Ingeniería\Topografía\Año 2019\00_TEÓRICOS\00_Generalidades\nivelacion_nodal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6" y="3036094"/>
            <a:ext cx="3128429" cy="1955269"/>
          </a:xfrm>
          <a:prstGeom prst="rect">
            <a:avLst/>
          </a:prstGeom>
          <a:noFill/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id="{73AFB299-7720-8410-61DD-3D99EDE14640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AC121157-D239-B924-53E4-2548A906765C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PLANIMETRÍA</a:t>
            </a: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6205AB0D-392D-0CBD-671E-E9D95AE7EA47}"/>
              </a:ext>
            </a:extLst>
          </p:cNvPr>
          <p:cNvSpPr/>
          <p:nvPr/>
        </p:nvSpPr>
        <p:spPr>
          <a:xfrm>
            <a:off x="438120" y="945222"/>
            <a:ext cx="2470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MOJONES O MARCAS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61538"/>
              </p:ext>
            </p:extLst>
          </p:nvPr>
        </p:nvGraphicFramePr>
        <p:xfrm>
          <a:off x="457200" y="1715376"/>
          <a:ext cx="8229600" cy="359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958889" imgH="1549316" progId="">
                  <p:embed/>
                </p:oleObj>
              </mc:Choice>
              <mc:Fallback>
                <p:oleObj r:id="rId2" imgW="2958889" imgH="154931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15376"/>
                        <a:ext cx="8229600" cy="3590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0 Rectángulo">
            <a:extLst>
              <a:ext uri="{FF2B5EF4-FFF2-40B4-BE49-F238E27FC236}">
                <a16:creationId xmlns:a16="http://schemas.microsoft.com/office/drawing/2014/main" id="{95A2098F-FF4C-3A50-C45D-98E1BBB5C185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8FE9389C-847C-6C22-D0BC-9AA1A7D416DA}"/>
              </a:ext>
            </a:extLst>
          </p:cNvPr>
          <p:cNvSpPr/>
          <p:nvPr/>
        </p:nvSpPr>
        <p:spPr>
          <a:xfrm>
            <a:off x="285720" y="952487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ABALIZAMIENTO</a:t>
            </a:r>
          </a:p>
        </p:txBody>
      </p:sp>
      <p:sp>
        <p:nvSpPr>
          <p:cNvPr id="10" name="5 Rectángulo">
            <a:extLst>
              <a:ext uri="{FF2B5EF4-FFF2-40B4-BE49-F238E27FC236}">
                <a16:creationId xmlns:a16="http://schemas.microsoft.com/office/drawing/2014/main" id="{0ADE0218-2912-BFBA-7415-062B92F2EDA7}"/>
              </a:ext>
            </a:extLst>
          </p:cNvPr>
          <p:cNvSpPr/>
          <p:nvPr/>
        </p:nvSpPr>
        <p:spPr>
          <a:xfrm>
            <a:off x="285720" y="337220"/>
            <a:ext cx="9038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LEVANTAMIENTO Y REPLANTEO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D4CB86A2-972E-0F36-FBD9-E7A04CD01F52}"/>
              </a:ext>
            </a:extLst>
          </p:cNvPr>
          <p:cNvSpPr/>
          <p:nvPr/>
        </p:nvSpPr>
        <p:spPr>
          <a:xfrm>
            <a:off x="785786" y="1448112"/>
            <a:ext cx="8358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MATEMÁTICAS </a:t>
            </a: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(GEOMETRÍA Y TRIGONOMETRÍA)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ÓPTICA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MECÁNICA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ELECTRÓNICA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INFORMÁTICA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TELECOMUNICACIONES</a:t>
            </a:r>
          </a:p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GEODESIA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35A96C98-EF76-9462-DDF1-8CED487F8615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66945ADA-9885-56D6-20A8-3DE243743A85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CIENCIAS en las que se APOYA</a:t>
            </a:r>
          </a:p>
        </p:txBody>
      </p:sp>
    </p:spTree>
    <p:extLst>
      <p:ext uri="{BB962C8B-B14F-4D97-AF65-F5344CB8AC3E}">
        <p14:creationId xmlns:p14="http://schemas.microsoft.com/office/powerpoint/2010/main" val="937291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1057300"/>
            <a:ext cx="8820150" cy="182430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_tradnl" sz="2400" b="1" i="1" dirty="0"/>
              <a:t>  </a:t>
            </a:r>
            <a:r>
              <a:rPr lang="es-ES_tradnl" sz="2400" kern="1200" dirty="0">
                <a:solidFill>
                  <a:schemeClr val="bg1">
                    <a:lumMod val="50000"/>
                  </a:schemeClr>
                </a:solidFill>
                <a:effectLst/>
                <a:latin typeface="Segoe UI Semibold" pitchFamily="34" charset="0"/>
                <a:cs typeface="Segoe UI Semibold" pitchFamily="34" charset="0"/>
              </a:rPr>
              <a:t>“Es la Ciencia cuyo objeto es el estudio y determinación de la figura y dimensiones de la Tierra, así como del campo de la gravedad”</a:t>
            </a:r>
            <a:endParaRPr lang="es-ES" sz="2400" kern="1200" dirty="0">
              <a:solidFill>
                <a:schemeClr val="bg1">
                  <a:lumMod val="50000"/>
                </a:schemeClr>
              </a:solidFill>
              <a:effectLst/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14351" name="Picture 15" descr="planet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1840" y="2284571"/>
            <a:ext cx="3691795" cy="3430429"/>
          </a:xfrm>
          <a:noFill/>
          <a:ln/>
        </p:spPr>
      </p:pic>
      <p:sp>
        <p:nvSpPr>
          <p:cNvPr id="3" name="10 Rectángulo">
            <a:extLst>
              <a:ext uri="{FF2B5EF4-FFF2-40B4-BE49-F238E27FC236}">
                <a16:creationId xmlns:a16="http://schemas.microsoft.com/office/drawing/2014/main" id="{BABFD0D1-7A12-5592-236B-10AD31358A53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5D15AA04-83C3-1040-D594-44FF944EAD32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LA GEODESIA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00034" y="952487"/>
            <a:ext cx="8229600" cy="18243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274320" indent="-320040">
              <a:buSzPct val="50000"/>
              <a:buFont typeface="Wingdings" panose="05000000000000000000" pitchFamily="2" charset="2"/>
              <a:buChar char="q"/>
              <a:defRPr sz="32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b="0" dirty="0"/>
              <a:t>Establecimiento de Redes Geodésicas</a:t>
            </a:r>
          </a:p>
        </p:txBody>
      </p:sp>
      <p:pic>
        <p:nvPicPr>
          <p:cNvPr id="9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5986" y="1607336"/>
            <a:ext cx="4268787" cy="3765021"/>
          </a:xfrm>
          <a:noFill/>
          <a:ln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34D4F6CF-BC0E-DFFC-DE35-0CD6C2CC7D5B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BE484EB2-3A55-1FEA-F9F6-7372548B5AAD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OBJETIVOS de la GEODESIA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96281"/>
              </p:ext>
            </p:extLst>
          </p:nvPr>
        </p:nvGraphicFramePr>
        <p:xfrm>
          <a:off x="571469" y="599185"/>
          <a:ext cx="8215372" cy="4778595"/>
        </p:xfrm>
        <a:graphic>
          <a:graphicData uri="http://schemas.openxmlformats.org/drawingml/2006/table">
            <a:tbl>
              <a:tblPr/>
              <a:tblGrid>
                <a:gridCol w="410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TOPOGRAFÍA</a:t>
                      </a:r>
                      <a:endParaRPr lang="es-AR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GEODESIA</a:t>
                      </a:r>
                      <a:endParaRPr lang="es-AR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2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No toma en cuenta el efecto de la curvatura terrestre.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Toma en cuenta el efecto de la curvatura terrestre.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22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 distancia máxima dependerá de la precisión que requiere la tarea.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No tiene límites de aplicación en cuanto a distancias.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22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 superficie de referencia que utiliza es plana.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 superficie que utiliza es espacial.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 orientación es el NORTE MAGNÉTICO, para lo cual se emplea una brújula.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 orientación en estos planos es hacia el NORTE GEOGRÁFICO.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Establece posiciones relativas de objetos naturales y artificiales de la superficie terrestre, precisando referencias relativas sobre superficies planas de referencia.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Proporciona referencias absolutas de la superficie de la tierra.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226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 dirección de la vertical es paralela en todos los puntos.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7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La dirección de las verticales no son paralelas.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10 Rectángulo">
            <a:extLst>
              <a:ext uri="{FF2B5EF4-FFF2-40B4-BE49-F238E27FC236}">
                <a16:creationId xmlns:a16="http://schemas.microsoft.com/office/drawing/2014/main" id="{F9D41EF9-064E-BA29-626B-F2DECAF37360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325554" y="1537230"/>
          <a:ext cx="1960562" cy="182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7506000" imgH="8384400" progId="">
                  <p:embed/>
                </p:oleObj>
              </mc:Choice>
              <mc:Fallback>
                <p:oleObj name="Documento" r:id="rId3" imgW="7506000" imgH="83844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54" y="1537230"/>
                        <a:ext cx="1960562" cy="1824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94" name="Picture 26" descr="mappaemundi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5557" y="1416845"/>
            <a:ext cx="3406775" cy="2696104"/>
          </a:xfrm>
          <a:prstGeom prst="rect">
            <a:avLst/>
          </a:prstGeom>
          <a:noFill/>
        </p:spPr>
      </p:pic>
      <p:pic>
        <p:nvPicPr>
          <p:cNvPr id="7195" name="Picture 27" descr="ebstor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190613"/>
            <a:ext cx="3871913" cy="3238500"/>
          </a:xfrm>
          <a:prstGeom prst="rect">
            <a:avLst/>
          </a:prstGeom>
          <a:noFill/>
        </p:spPr>
      </p:pic>
      <p:pic>
        <p:nvPicPr>
          <p:cNvPr id="7192" name="Picture 24" descr="MAOA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083589"/>
            <a:ext cx="5740400" cy="3100917"/>
          </a:xfrm>
          <a:prstGeom prst="rect">
            <a:avLst/>
          </a:prstGeom>
          <a:noFill/>
        </p:spPr>
      </p:pic>
      <p:pic>
        <p:nvPicPr>
          <p:cNvPr id="7191" name="Picture 23" descr="MAPA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1131083"/>
            <a:ext cx="6443662" cy="4074583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7858148" y="3631412"/>
            <a:ext cx="92869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3857620" y="1131082"/>
            <a:ext cx="92869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Picture 1" descr="C:\Trabajos\00_Facultad de Ingeniería\Topografía\Año 2018\00_TEÓRICOS\Cartografia\2754-31-4A2.jpg"/>
          <p:cNvPicPr>
            <a:picLocks noChangeAspect="1" noChangeArrowheads="1"/>
          </p:cNvPicPr>
          <p:nvPr/>
        </p:nvPicPr>
        <p:blipFill>
          <a:blip r:embed="rId9"/>
          <a:srcRect l="6667" t="7034" r="20000" b="5036"/>
          <a:stretch>
            <a:fillRect/>
          </a:stretch>
        </p:blipFill>
        <p:spPr bwMode="auto">
          <a:xfrm>
            <a:off x="1285852" y="833424"/>
            <a:ext cx="5929354" cy="4812788"/>
          </a:xfrm>
          <a:prstGeom prst="rect">
            <a:avLst/>
          </a:prstGeom>
          <a:noFill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C94E4BD9-0EFA-7B38-D415-BA7B5231543A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3" name="8 Rectángulo">
            <a:extLst>
              <a:ext uri="{FF2B5EF4-FFF2-40B4-BE49-F238E27FC236}">
                <a16:creationId xmlns:a16="http://schemas.microsoft.com/office/drawing/2014/main" id="{3CE9AB3A-9E26-79CC-DE39-EF6CEE0C2D3B}"/>
              </a:ext>
            </a:extLst>
          </p:cNvPr>
          <p:cNvSpPr/>
          <p:nvPr/>
        </p:nvSpPr>
        <p:spPr>
          <a:xfrm>
            <a:off x="1142976" y="238109"/>
            <a:ext cx="3757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TOPOGRAFÍA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465E5F-411A-65B7-528C-390BEB6A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338807"/>
            <a:ext cx="3478882" cy="4241377"/>
          </a:xfrm>
          <a:prstGeom prst="rect">
            <a:avLst/>
          </a:prstGeom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7DBA06B9-5059-54DB-BB83-E78F252148D4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910E09DA-7549-27EA-6366-E8093AAB960E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NORTE MAGNÉTICO Y NORTE GEOGRÁFICO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90" y="1357314"/>
            <a:ext cx="4564199" cy="42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" name="Picture 1" descr="C:\Trabajos\00_Facultad de Ingeniería\Topografía\Año 2018\00_TEÓRICOS\00_Generalidades\Declinacion-magne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952485"/>
            <a:ext cx="6405890" cy="4659247"/>
          </a:xfrm>
          <a:prstGeom prst="rect">
            <a:avLst/>
          </a:prstGeom>
          <a:noFill/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BF87B2AE-392B-4011-41B4-FFF0C9EF97FF}"/>
              </a:ext>
            </a:extLst>
          </p:cNvPr>
          <p:cNvSpPr/>
          <p:nvPr/>
        </p:nvSpPr>
        <p:spPr>
          <a:xfrm>
            <a:off x="2500282" y="2"/>
            <a:ext cx="66437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GENERALIDADES</a:t>
            </a: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3D0133B7-9B4F-5D18-0D90-9DFDB9B28879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NORTE MAGNÉTICO Y NORTE GEOGRÁFICO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7068</TotalTime>
  <Words>786</Words>
  <Application>Microsoft Office PowerPoint</Application>
  <PresentationFormat>Presentación en pantalla (16:10)</PresentationFormat>
  <Paragraphs>190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Agency FB</vt:lpstr>
      <vt:lpstr>Aharoni</vt:lpstr>
      <vt:lpstr>Arial</vt:lpstr>
      <vt:lpstr>Arial Narrow</vt:lpstr>
      <vt:lpstr>Calibri</vt:lpstr>
      <vt:lpstr>Segoe UI Semibold</vt:lpstr>
      <vt:lpstr>Symbol</vt:lpstr>
      <vt:lpstr>Tw Cen MT Condensed Extra Bold</vt:lpstr>
      <vt:lpstr>Verdana</vt:lpstr>
      <vt:lpstr>Wingdings</vt:lpstr>
      <vt:lpstr>Acantilado</vt:lpstr>
      <vt:lpstr>Documento</vt:lpstr>
      <vt:lpstr>Drawing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PLANIMETRÍA  Y  ALTIMETRÍA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Propiedades Parola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Otros Usuarios</dc:creator>
  <cp:lastModifiedBy>Ing. Adrián Hippler</cp:lastModifiedBy>
  <cp:revision>130</cp:revision>
  <dcterms:created xsi:type="dcterms:W3CDTF">2002-12-27T12:48:58Z</dcterms:created>
  <dcterms:modified xsi:type="dcterms:W3CDTF">2025-03-18T17:31:55Z</dcterms:modified>
</cp:coreProperties>
</file>