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69" r:id="rId3"/>
    <p:sldId id="270" r:id="rId4"/>
    <p:sldId id="272" r:id="rId5"/>
    <p:sldId id="279" r:id="rId6"/>
    <p:sldId id="283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308" r:id="rId22"/>
    <p:sldId id="302" r:id="rId23"/>
    <p:sldId id="309" r:id="rId24"/>
    <p:sldId id="304" r:id="rId25"/>
    <p:sldId id="305" r:id="rId26"/>
    <p:sldId id="306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2C55-968B-43C0-AED1-12707A79229E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12E2-587C-4259-A8D1-90BBF847467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152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59144-27F3-4A44-991D-66823FFF212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344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932D8-58CB-417A-94CE-2D7FE9C01891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798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EBA1-4A14-4291-BF48-86F7A193D6A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89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38062-F936-4921-BBA9-61C65DF55315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0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EBA1-4A14-4291-BF48-86F7A193D6A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549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EBA1-4A14-4291-BF48-86F7A193D6A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858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EBA1-4A14-4291-BF48-86F7A193D6A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12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BEBA1-4A14-4291-BF48-86F7A193D6A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040E-A0D6-4024-8BAD-2E483DA6388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023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040E-A0D6-4024-8BAD-2E483DA6388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917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9B6C0-BD3A-460E-865A-03C3ADBFE8E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40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59144-27F3-4A44-991D-66823FFF212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824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040E-A0D6-4024-8BAD-2E483DA6388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4679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170B9-CCCE-46C6-8EBA-A1ED15348EB5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9FEE1-1768-45E1-B0F6-526FB388E19A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69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9B6C0-BD3A-460E-865A-03C3ADBFE8E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3927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9B6C0-BD3A-460E-865A-03C3ADBFE8E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590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altLang="es-CL" dirty="0"/>
              <a:t>NUEVO!!!</a:t>
            </a: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38062-F936-4921-BBA9-61C65DF55315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altLang="es-CL" dirty="0"/>
              <a:t>NUEVO!!!</a:t>
            </a: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38062-F936-4921-BBA9-61C65DF55315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59144-27F3-4A44-991D-66823FFF212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60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18891-98AD-4957-A6C7-0D947FA42F05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984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040E-A0D6-4024-8BAD-2E483DA6388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13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457DD-2EE3-425A-8349-03FD17236B2F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217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040E-A0D6-4024-8BAD-2E483DA6388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0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372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54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19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04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712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33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09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08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6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088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683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936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3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74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741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3A7C-D936-4AC6-91AF-DB3D4C9D3B0F}" type="datetimeFigureOut">
              <a:rPr lang="es-AR" smtClean="0"/>
              <a:t>27/11/2024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74215E-5D10-42F4-8776-DEDF69F5C6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4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30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972674" y="674638"/>
            <a:ext cx="3049178" cy="5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3200" b="1" dirty="0">
                <a:latin typeface="Calibri" pitchFamily="34" charset="0"/>
              </a:rPr>
              <a:t>ELECTROTECNIA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A327-64CA-48E0-A4CC-390BE6DE2F1F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TextBox 11"/>
          <p:cNvSpPr txBox="1"/>
          <p:nvPr/>
        </p:nvSpPr>
        <p:spPr>
          <a:xfrm>
            <a:off x="1979567" y="1813184"/>
            <a:ext cx="886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sz="3200" b="1" dirty="0"/>
              <a:t>En electricidad, igual que en otras ciencias, trabajo, energía y potencias son conceptos esenciales.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52" y="3732352"/>
            <a:ext cx="2168299" cy="24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38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638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6393" name="5 CuadroTexto"/>
          <p:cNvSpPr txBox="1">
            <a:spLocks noChangeArrowheads="1"/>
          </p:cNvSpPr>
          <p:nvPr/>
        </p:nvSpPr>
        <p:spPr bwMode="auto">
          <a:xfrm>
            <a:off x="1065022" y="1535708"/>
            <a:ext cx="927912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CL" alt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C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Una aplicación de la potencia eléctrica:</a:t>
            </a:r>
          </a:p>
          <a:p>
            <a:pPr eaLnBrk="1" hangingPunct="1">
              <a:lnSpc>
                <a:spcPct val="150000"/>
              </a:lnSpc>
            </a:pPr>
            <a:endParaRPr lang="es-CL" alt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C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Si usted quiere comprar una Lámpara incandescente  que ilumine más ¿Elegiría una de 25 Watt o una de 80 Watt? ¿Por qué?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 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5CA15-083B-45CA-9262-35B0033BC7DC}" type="slidenum">
              <a:rPr lang="es-CL" smtClean="0"/>
              <a:pPr>
                <a:defRPr/>
              </a:pPr>
              <a:t>10</a:t>
            </a:fld>
            <a:endParaRPr lang="es-CL" dirty="0"/>
          </a:p>
        </p:txBody>
      </p:sp>
      <p:sp>
        <p:nvSpPr>
          <p:cNvPr id="16395" name="15 Rectángulo"/>
          <p:cNvSpPr>
            <a:spLocks noChangeArrowheads="1"/>
          </p:cNvSpPr>
          <p:nvPr/>
        </p:nvSpPr>
        <p:spPr bwMode="auto">
          <a:xfrm>
            <a:off x="2927351" y="3860800"/>
            <a:ext cx="691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latin typeface="Verdana" pitchFamily="34" charset="0"/>
              </a:rPr>
              <a:t> </a:t>
            </a:r>
            <a:endParaRPr lang="es-CL" altLang="es-CL" dirty="0"/>
          </a:p>
        </p:txBody>
      </p:sp>
      <p:pic>
        <p:nvPicPr>
          <p:cNvPr id="16397" name="Picture 15" descr="https://encrypted-tbn3.gstatic.com/images?q=tbn:ANd9GcQjbn4Yz863qQz0qDNYeQO9m6cRtF2mWwrZiPjBhGPmHDMBImqfGON-XM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437112"/>
            <a:ext cx="2590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Potencia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87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4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9" name="5 CuadroTexto"/>
          <p:cNvSpPr txBox="1">
            <a:spLocks noChangeArrowheads="1"/>
          </p:cNvSpPr>
          <p:nvPr/>
        </p:nvSpPr>
        <p:spPr bwMode="auto">
          <a:xfrm>
            <a:off x="1836570" y="1637708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dirty="0">
                <a:latin typeface="Verdana" pitchFamily="34" charset="0"/>
              </a:rPr>
              <a:t>Matemáticamente se puede calcular la potencia como el cociente entre el trabajo realizado (W) y el tiempo tardado en realizarlo (T):</a:t>
            </a:r>
            <a:endParaRPr lang="es-CL" altLang="es-CL" dirty="0">
              <a:latin typeface="Verdana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203951"/>
            <a:ext cx="2133600" cy="365125"/>
          </a:xfrm>
        </p:spPr>
        <p:txBody>
          <a:bodyPr/>
          <a:lstStyle/>
          <a:p>
            <a:pPr>
              <a:defRPr/>
            </a:pPr>
            <a:fld id="{B8FBA2FA-F81C-4871-A5C3-D0B5D20B17DF}" type="slidenum">
              <a:rPr lang="es-CL" smtClean="0"/>
              <a:pPr>
                <a:defRPr/>
              </a:pPr>
              <a:t>11</a:t>
            </a:fld>
            <a:endParaRPr lang="es-CL" dirty="0"/>
          </a:p>
        </p:txBody>
      </p:sp>
      <p:sp>
        <p:nvSpPr>
          <p:cNvPr id="20491" name="15 Rectángulo"/>
          <p:cNvSpPr>
            <a:spLocks noChangeArrowheads="1"/>
          </p:cNvSpPr>
          <p:nvPr/>
        </p:nvSpPr>
        <p:spPr bwMode="auto">
          <a:xfrm>
            <a:off x="2289048" y="2358250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P =  </a:t>
            </a:r>
            <a:r>
              <a:rPr lang="es-CL" altLang="es-CL" b="1" u="sng" dirty="0">
                <a:latin typeface="Verdana" pitchFamily="34" charset="0"/>
              </a:rPr>
              <a:t>W </a:t>
            </a:r>
            <a:r>
              <a:rPr lang="es-CL" altLang="es-CL" b="1" dirty="0"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s-CL" altLang="es-CL" b="1" dirty="0">
                <a:latin typeface="Verdana" pitchFamily="34" charset="0"/>
              </a:rPr>
              <a:t> </a:t>
            </a:r>
            <a:r>
              <a:rPr lang="es-ES" altLang="es-CL" dirty="0"/>
              <a:t>                                             </a:t>
            </a:r>
            <a:r>
              <a:rPr lang="es-ES" altLang="es-CL" b="1" dirty="0"/>
              <a:t> </a:t>
            </a:r>
            <a:r>
              <a:rPr lang="es-ES" alt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s-CL" altLang="es-CL" dirty="0"/>
          </a:p>
        </p:txBody>
      </p:sp>
      <p:grpSp>
        <p:nvGrpSpPr>
          <p:cNvPr id="22" name="Group 21"/>
          <p:cNvGrpSpPr/>
          <p:nvPr/>
        </p:nvGrpSpPr>
        <p:grpSpPr>
          <a:xfrm>
            <a:off x="9492659" y="1855802"/>
            <a:ext cx="1702982" cy="1527438"/>
            <a:chOff x="6385634" y="3644106"/>
            <a:chExt cx="2002790" cy="2089150"/>
          </a:xfrm>
        </p:grpSpPr>
        <p:grpSp>
          <p:nvGrpSpPr>
            <p:cNvPr id="23" name="12 Grupo"/>
            <p:cNvGrpSpPr/>
            <p:nvPr/>
          </p:nvGrpSpPr>
          <p:grpSpPr>
            <a:xfrm>
              <a:off x="6385634" y="3644106"/>
              <a:ext cx="2002790" cy="2089150"/>
              <a:chOff x="0" y="0"/>
              <a:chExt cx="2002971" cy="2089619"/>
            </a:xfrm>
          </p:grpSpPr>
          <p:grpSp>
            <p:nvGrpSpPr>
              <p:cNvPr id="27" name="5 Grupo"/>
              <p:cNvGrpSpPr/>
              <p:nvPr/>
            </p:nvGrpSpPr>
            <p:grpSpPr>
              <a:xfrm>
                <a:off x="0" y="0"/>
                <a:ext cx="2002971" cy="2089619"/>
                <a:chOff x="0" y="0"/>
                <a:chExt cx="2002971" cy="2089619"/>
              </a:xfrm>
            </p:grpSpPr>
            <p:sp>
              <p:nvSpPr>
                <p:cNvPr id="29" name="2 Triángulo isósceles"/>
                <p:cNvSpPr/>
                <p:nvPr/>
              </p:nvSpPr>
              <p:spPr>
                <a:xfrm>
                  <a:off x="0" y="0"/>
                  <a:ext cx="2002971" cy="2089619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es-CL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30" name="3 Conector recto"/>
                <p:cNvCxnSpPr/>
                <p:nvPr/>
              </p:nvCxnSpPr>
              <p:spPr>
                <a:xfrm>
                  <a:off x="457200" y="1164771"/>
                  <a:ext cx="1110342" cy="2177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" name="4 Conector recto"/>
                <p:cNvCxnSpPr/>
                <p:nvPr/>
              </p:nvCxnSpPr>
              <p:spPr>
                <a:xfrm flipV="1">
                  <a:off x="1023257" y="1186542"/>
                  <a:ext cx="0" cy="90260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28" name="9 Cuadro de texto"/>
              <p:cNvSpPr txBox="1"/>
              <p:nvPr/>
            </p:nvSpPr>
            <p:spPr>
              <a:xfrm>
                <a:off x="457200" y="1513098"/>
                <a:ext cx="293370" cy="44577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0215">
                  <a:lnSpc>
                    <a:spcPct val="115000"/>
                  </a:lnSpc>
                  <a:defRPr/>
                </a:pPr>
                <a:endParaRPr lang="es-CL" kern="0" dirty="0">
                  <a:solidFill>
                    <a:sysClr val="windowText" lastClr="000000"/>
                  </a:solidFill>
                  <a:latin typeface="Verdana"/>
                  <a:ea typeface="Calibri"/>
                  <a:cs typeface="Times New Roman"/>
                </a:endParaRPr>
              </a:p>
            </p:txBody>
          </p:sp>
        </p:grpSp>
        <p:sp>
          <p:nvSpPr>
            <p:cNvPr id="24" name="58 CuadroTexto"/>
            <p:cNvSpPr txBox="1"/>
            <p:nvPr/>
          </p:nvSpPr>
          <p:spPr>
            <a:xfrm>
              <a:off x="7191156" y="4181018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</a:t>
              </a:r>
            </a:p>
          </p:txBody>
        </p:sp>
        <p:sp>
          <p:nvSpPr>
            <p:cNvPr id="25" name="59 CuadroTexto"/>
            <p:cNvSpPr txBox="1"/>
            <p:nvPr/>
          </p:nvSpPr>
          <p:spPr>
            <a:xfrm>
              <a:off x="7667002" y="5157192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</a:p>
          </p:txBody>
        </p:sp>
        <p:sp>
          <p:nvSpPr>
            <p:cNvPr id="26" name="60 CuadroTexto"/>
            <p:cNvSpPr txBox="1"/>
            <p:nvPr/>
          </p:nvSpPr>
          <p:spPr>
            <a:xfrm>
              <a:off x="6786993" y="5180301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230711" y="3190510"/>
            <a:ext cx="760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dirty="0">
                <a:latin typeface="Verdana" pitchFamily="34" charset="0"/>
              </a:rPr>
              <a:t>W = Trabajo realizado medido en Joule.</a:t>
            </a: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T  = Tiempo que tomó hacer el trabajo medido en segundos.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0" y="6180726"/>
            <a:ext cx="4572000" cy="3693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/>
            <a:r>
              <a:rPr lang="es-CL" altLang="es-CL" dirty="0">
                <a:latin typeface="Verdana" pitchFamily="34" charset="0"/>
              </a:rPr>
              <a:t>La potencia se mide en </a:t>
            </a:r>
            <a:r>
              <a:rPr lang="es-CL" altLang="es-CL" b="1" dirty="0">
                <a:latin typeface="Verdana" pitchFamily="34" charset="0"/>
              </a:rPr>
              <a:t>Watt (W).</a:t>
            </a:r>
            <a:endParaRPr lang="es-ES_tradnl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24000" y="4604266"/>
            <a:ext cx="2002790" cy="1828800"/>
            <a:chOff x="6385634" y="3644106"/>
            <a:chExt cx="2002790" cy="2089150"/>
          </a:xfrm>
        </p:grpSpPr>
        <p:grpSp>
          <p:nvGrpSpPr>
            <p:cNvPr id="35" name="12 Grupo"/>
            <p:cNvGrpSpPr/>
            <p:nvPr/>
          </p:nvGrpSpPr>
          <p:grpSpPr>
            <a:xfrm>
              <a:off x="6385634" y="3644106"/>
              <a:ext cx="2002790" cy="2089150"/>
              <a:chOff x="0" y="0"/>
              <a:chExt cx="2002971" cy="2089619"/>
            </a:xfrm>
          </p:grpSpPr>
          <p:grpSp>
            <p:nvGrpSpPr>
              <p:cNvPr id="39" name="5 Grupo"/>
              <p:cNvGrpSpPr/>
              <p:nvPr/>
            </p:nvGrpSpPr>
            <p:grpSpPr>
              <a:xfrm>
                <a:off x="0" y="0"/>
                <a:ext cx="2002971" cy="2089619"/>
                <a:chOff x="0" y="0"/>
                <a:chExt cx="2002971" cy="2089619"/>
              </a:xfrm>
            </p:grpSpPr>
            <p:sp>
              <p:nvSpPr>
                <p:cNvPr id="41" name="2 Triángulo isósceles"/>
                <p:cNvSpPr/>
                <p:nvPr/>
              </p:nvSpPr>
              <p:spPr>
                <a:xfrm>
                  <a:off x="0" y="0"/>
                  <a:ext cx="2002971" cy="2089619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es-CL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42" name="3 Conector recto"/>
                <p:cNvCxnSpPr/>
                <p:nvPr/>
              </p:nvCxnSpPr>
              <p:spPr>
                <a:xfrm>
                  <a:off x="457200" y="1164771"/>
                  <a:ext cx="1110342" cy="2177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4 Conector recto"/>
                <p:cNvCxnSpPr/>
                <p:nvPr/>
              </p:nvCxnSpPr>
              <p:spPr>
                <a:xfrm flipV="1">
                  <a:off x="1023257" y="1186542"/>
                  <a:ext cx="0" cy="90260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40" name="9 Cuadro de texto"/>
              <p:cNvSpPr txBox="1"/>
              <p:nvPr/>
            </p:nvSpPr>
            <p:spPr>
              <a:xfrm>
                <a:off x="457200" y="1513098"/>
                <a:ext cx="293370" cy="44577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0215">
                  <a:lnSpc>
                    <a:spcPct val="115000"/>
                  </a:lnSpc>
                  <a:defRPr/>
                </a:pPr>
                <a:endParaRPr lang="es-CL" kern="0" dirty="0">
                  <a:solidFill>
                    <a:sysClr val="windowText" lastClr="000000"/>
                  </a:solidFill>
                  <a:latin typeface="Verdana"/>
                  <a:ea typeface="Calibri"/>
                  <a:cs typeface="Times New Roman"/>
                </a:endParaRPr>
              </a:p>
            </p:txBody>
          </p:sp>
        </p:grpSp>
        <p:sp>
          <p:nvSpPr>
            <p:cNvPr id="36" name="58 CuadroTexto"/>
            <p:cNvSpPr txBox="1"/>
            <p:nvPr/>
          </p:nvSpPr>
          <p:spPr>
            <a:xfrm>
              <a:off x="7191156" y="4181018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</a:p>
          </p:txBody>
        </p:sp>
        <p:sp>
          <p:nvSpPr>
            <p:cNvPr id="37" name="59 CuadroTexto"/>
            <p:cNvSpPr txBox="1"/>
            <p:nvPr/>
          </p:nvSpPr>
          <p:spPr>
            <a:xfrm>
              <a:off x="7667002" y="5157192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</a:p>
          </p:txBody>
        </p:sp>
        <p:sp>
          <p:nvSpPr>
            <p:cNvPr id="38" name="60 CuadroTexto"/>
            <p:cNvSpPr txBox="1"/>
            <p:nvPr/>
          </p:nvSpPr>
          <p:spPr>
            <a:xfrm>
              <a:off x="6786993" y="5180301"/>
              <a:ext cx="457636" cy="45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</a:p>
          </p:txBody>
        </p:sp>
      </p:grpSp>
      <p:sp>
        <p:nvSpPr>
          <p:cNvPr id="44" name="5 CuadroTexto"/>
          <p:cNvSpPr txBox="1">
            <a:spLocks noChangeArrowheads="1"/>
          </p:cNvSpPr>
          <p:nvPr/>
        </p:nvSpPr>
        <p:spPr bwMode="auto">
          <a:xfrm>
            <a:off x="3000375" y="4424495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dirty="0">
                <a:latin typeface="Verdana" pitchFamily="34" charset="0"/>
              </a:rPr>
              <a:t>También, la </a:t>
            </a:r>
            <a:r>
              <a:rPr lang="es-ES" altLang="es-CL" b="1" dirty="0">
                <a:latin typeface="Verdana" pitchFamily="34" charset="0"/>
              </a:rPr>
              <a:t>potencia </a:t>
            </a:r>
            <a:r>
              <a:rPr lang="es-ES" altLang="es-CL" dirty="0">
                <a:latin typeface="Verdana" pitchFamily="34" charset="0"/>
              </a:rPr>
              <a:t>se calcula como el cociente entre el la </a:t>
            </a:r>
            <a:r>
              <a:rPr lang="es-ES" altLang="es-CL" b="1" dirty="0">
                <a:latin typeface="Verdana" pitchFamily="34" charset="0"/>
              </a:rPr>
              <a:t>energía </a:t>
            </a:r>
            <a:r>
              <a:rPr lang="es-ES" altLang="es-CL" dirty="0">
                <a:latin typeface="Verdana" pitchFamily="34" charset="0"/>
              </a:rPr>
              <a:t>gastada y el </a:t>
            </a:r>
            <a:r>
              <a:rPr lang="es-ES" altLang="es-CL" b="1" dirty="0">
                <a:latin typeface="Verdana" pitchFamily="34" charset="0"/>
              </a:rPr>
              <a:t>tiempo </a:t>
            </a:r>
            <a:r>
              <a:rPr lang="es-ES" altLang="es-CL" dirty="0">
                <a:latin typeface="Verdana" pitchFamily="34" charset="0"/>
              </a:rPr>
              <a:t>tardado en hacerlo (T):</a:t>
            </a:r>
            <a:endParaRPr lang="es-CL" altLang="es-CL" dirty="0">
              <a:latin typeface="Verdana" pitchFamily="34" charset="0"/>
            </a:endParaRPr>
          </a:p>
        </p:txBody>
      </p:sp>
      <p:sp>
        <p:nvSpPr>
          <p:cNvPr id="45" name="15 Rectángulo"/>
          <p:cNvSpPr>
            <a:spLocks noChangeArrowheads="1"/>
          </p:cNvSpPr>
          <p:nvPr/>
        </p:nvSpPr>
        <p:spPr bwMode="auto">
          <a:xfrm>
            <a:off x="5257800" y="5029201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P =   </a:t>
            </a:r>
            <a:r>
              <a:rPr lang="es-CL" altLang="es-CL" b="1" u="sng" dirty="0">
                <a:latin typeface="Verdana" pitchFamily="34" charset="0"/>
              </a:rPr>
              <a:t>E </a:t>
            </a:r>
            <a:r>
              <a:rPr lang="es-CL" altLang="es-CL" b="1" dirty="0"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s-CL" altLang="es-CL" b="1" dirty="0">
                <a:latin typeface="Verdana" pitchFamily="34" charset="0"/>
              </a:rPr>
              <a:t> </a:t>
            </a:r>
            <a:r>
              <a:rPr lang="es-ES" altLang="es-CL" dirty="0"/>
              <a:t>                      </a:t>
            </a:r>
            <a:r>
              <a:rPr lang="es-ES" alt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s-CL" altLang="es-CL" dirty="0"/>
          </a:p>
        </p:txBody>
      </p:sp>
      <p:sp>
        <p:nvSpPr>
          <p:cNvPr id="46" name="Rectangle 45"/>
          <p:cNvSpPr/>
          <p:nvPr/>
        </p:nvSpPr>
        <p:spPr>
          <a:xfrm>
            <a:off x="4092796" y="5675532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b="1" dirty="0">
                <a:latin typeface="Verdana" pitchFamily="34" charset="0"/>
              </a:rPr>
              <a:t>E</a:t>
            </a:r>
            <a:r>
              <a:rPr lang="es-CL" altLang="es-CL" dirty="0">
                <a:latin typeface="Verdana" pitchFamily="34" charset="0"/>
              </a:rPr>
              <a:t> = </a:t>
            </a:r>
            <a:r>
              <a:rPr lang="es-CL" altLang="es-CL" b="1" dirty="0">
                <a:latin typeface="Verdana" pitchFamily="34" charset="0"/>
              </a:rPr>
              <a:t>Energía </a:t>
            </a:r>
            <a:r>
              <a:rPr lang="es-CL" altLang="es-CL" dirty="0">
                <a:latin typeface="Verdana" pitchFamily="34" charset="0"/>
              </a:rPr>
              <a:t>gastada medida en </a:t>
            </a:r>
            <a:r>
              <a:rPr lang="es-CL" altLang="es-CL" b="1" dirty="0">
                <a:latin typeface="Verdana" pitchFamily="34" charset="0"/>
              </a:rPr>
              <a:t>Joule.</a:t>
            </a:r>
          </a:p>
        </p:txBody>
      </p:sp>
      <p:sp>
        <p:nvSpPr>
          <p:cNvPr id="47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Potencia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8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885950" y="3747077"/>
            <a:ext cx="7639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latin typeface="Arial" panose="020B0604020202020204" pitchFamily="34" charset="0"/>
                <a:cs typeface="Arial" panose="020B0604020202020204" pitchFamily="34" charset="0"/>
              </a:rPr>
              <a:t>También se puede decir que un watt de potencia significa que se necesita una fuerza de 1 Newton para desplazar un cuerpo 1 metro demorando 1 segundo.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DD0B-EF81-4567-8140-6ED81186DB6E}" type="slidenum">
              <a:rPr lang="es-CL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s-C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1" name="19 Rectángulo"/>
          <p:cNvSpPr>
            <a:spLocks noChangeArrowheads="1"/>
          </p:cNvSpPr>
          <p:nvPr/>
        </p:nvSpPr>
        <p:spPr bwMode="auto">
          <a:xfrm>
            <a:off x="5838825" y="30861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6019801"/>
            <a:ext cx="60198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1 W        =           1 N     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1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  /         1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/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    1 watt    =   1 Newton     </a:t>
            </a:r>
            <a:r>
              <a:rPr lang="es-ES_tradnl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    1 metro     /    1 segundo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2971801"/>
            <a:ext cx="60198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1 W        =              1 J           /         1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/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    1 watt    =       1 Joule     /       1 segundo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9576" y="1589535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dirty="0">
                <a:latin typeface="Arial" panose="020B0604020202020204" pitchFamily="34" charset="0"/>
                <a:cs typeface="Arial" panose="020B0604020202020204" pitchFamily="34" charset="0"/>
              </a:rPr>
              <a:t>¿Qué significa 1 watt de potencia?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24200" y="4724400"/>
            <a:ext cx="6400800" cy="1104900"/>
            <a:chOff x="2362200" y="4572000"/>
            <a:chExt cx="6400800" cy="11049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572000"/>
              <a:ext cx="39147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400800" y="4953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en 1 segundo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62200" y="4572000"/>
              <a:ext cx="6400800" cy="1066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67840" y="2106058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dirty="0">
                <a:latin typeface="Arial" panose="020B0604020202020204" pitchFamily="34" charset="0"/>
                <a:cs typeface="Arial" panose="020B0604020202020204" pitchFamily="34" charset="0"/>
              </a:rPr>
              <a:t>Una potencia de 1 watt significa que se realiza un trabajo de 1 Joule en un tiempo de 1 segundo.</a:t>
            </a:r>
          </a:p>
        </p:txBody>
      </p:sp>
      <p:sp>
        <p:nvSpPr>
          <p:cNvPr id="25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Potencia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51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4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9" name="5 CuadroTexto"/>
          <p:cNvSpPr txBox="1">
            <a:spLocks noChangeArrowheads="1"/>
          </p:cNvSpPr>
          <p:nvPr/>
        </p:nvSpPr>
        <p:spPr bwMode="auto">
          <a:xfrm>
            <a:off x="1129792" y="1543044"/>
            <a:ext cx="104038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L" altLang="es-CL" sz="1600" b="1" dirty="0">
                <a:latin typeface="Verdana" pitchFamily="34" charset="0"/>
              </a:rPr>
              <a:t>En electricidad, la fuerza que empuja a los electrones es producida por una diferencia de potencial o el voltaje.</a:t>
            </a:r>
          </a:p>
          <a:p>
            <a:pPr eaLnBrk="1" hangingPunct="1">
              <a:lnSpc>
                <a:spcPct val="150000"/>
              </a:lnSpc>
            </a:pPr>
            <a:r>
              <a:rPr lang="es-CL" altLang="es-CL" sz="1600" b="1" dirty="0">
                <a:latin typeface="Verdana" pitchFamily="34" charset="0"/>
              </a:rPr>
              <a:t>El desplazamiento de los electrones en un tiempo definido equivale a una intensidad de corriente.</a:t>
            </a:r>
          </a:p>
          <a:p>
            <a:pPr eaLnBrk="1" hangingPunct="1">
              <a:lnSpc>
                <a:spcPct val="150000"/>
              </a:lnSpc>
            </a:pPr>
            <a:r>
              <a:rPr lang="es-CL" altLang="es-CL" sz="1600" b="1" dirty="0">
                <a:latin typeface="Verdana" pitchFamily="34" charset="0"/>
              </a:rPr>
              <a:t>De esta forma, la potencia eléctrica corresponde a multiplicar un voltaje por una intensidad de corriente.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BA2FA-F81C-4871-A5C3-D0B5D20B17DF}" type="slidenum">
              <a:rPr lang="es-CL" sz="18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s-CL" sz="1800" dirty="0">
              <a:solidFill>
                <a:schemeClr val="tx1"/>
              </a:solidFill>
            </a:endParaRPr>
          </a:p>
        </p:txBody>
      </p:sp>
      <p:sp>
        <p:nvSpPr>
          <p:cNvPr id="20491" name="15 Rectángulo"/>
          <p:cNvSpPr>
            <a:spLocks noChangeArrowheads="1"/>
          </p:cNvSpPr>
          <p:nvPr/>
        </p:nvSpPr>
        <p:spPr bwMode="auto">
          <a:xfrm>
            <a:off x="1383949" y="4144257"/>
            <a:ext cx="6480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 dirty="0">
                <a:latin typeface="Verdana" pitchFamily="34" charset="0"/>
              </a:rPr>
              <a:t>P = U x I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   V = Voltaje medido en Volt.</a:t>
            </a: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   I = Intensidad medido en Amperes.</a:t>
            </a: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 	La potencia P se mide en watt.        </a:t>
            </a:r>
            <a:endParaRPr lang="es-CL" altLang="es-CL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61832" y="3640943"/>
            <a:ext cx="2002790" cy="2089150"/>
            <a:chOff x="3851920" y="3644106"/>
            <a:chExt cx="2002790" cy="2089150"/>
          </a:xfrm>
        </p:grpSpPr>
        <p:grpSp>
          <p:nvGrpSpPr>
            <p:cNvPr id="21" name="12 Grupo"/>
            <p:cNvGrpSpPr/>
            <p:nvPr/>
          </p:nvGrpSpPr>
          <p:grpSpPr>
            <a:xfrm>
              <a:off x="3851920" y="3644106"/>
              <a:ext cx="2002790" cy="2089150"/>
              <a:chOff x="0" y="0"/>
              <a:chExt cx="2002971" cy="2089619"/>
            </a:xfrm>
          </p:grpSpPr>
          <p:grpSp>
            <p:nvGrpSpPr>
              <p:cNvPr id="25" name="5 Grupo"/>
              <p:cNvGrpSpPr/>
              <p:nvPr/>
            </p:nvGrpSpPr>
            <p:grpSpPr>
              <a:xfrm>
                <a:off x="0" y="0"/>
                <a:ext cx="2002971" cy="2089619"/>
                <a:chOff x="0" y="0"/>
                <a:chExt cx="2002971" cy="2089619"/>
              </a:xfrm>
            </p:grpSpPr>
            <p:sp>
              <p:nvSpPr>
                <p:cNvPr id="27" name="2 Triángulo isósceles"/>
                <p:cNvSpPr/>
                <p:nvPr/>
              </p:nvSpPr>
              <p:spPr>
                <a:xfrm>
                  <a:off x="0" y="0"/>
                  <a:ext cx="2002971" cy="2089619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es-CL" kern="0">
                    <a:latin typeface="Calibri"/>
                  </a:endParaRPr>
                </a:p>
              </p:txBody>
            </p:sp>
            <p:cxnSp>
              <p:nvCxnSpPr>
                <p:cNvPr id="28" name="3 Conector recto"/>
                <p:cNvCxnSpPr/>
                <p:nvPr/>
              </p:nvCxnSpPr>
              <p:spPr>
                <a:xfrm>
                  <a:off x="457200" y="1164771"/>
                  <a:ext cx="1110342" cy="2177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9" name="4 Conector recto"/>
                <p:cNvCxnSpPr/>
                <p:nvPr/>
              </p:nvCxnSpPr>
              <p:spPr>
                <a:xfrm flipV="1">
                  <a:off x="1023257" y="1186542"/>
                  <a:ext cx="0" cy="90260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26" name="9 Cuadro de texto"/>
              <p:cNvSpPr txBox="1"/>
              <p:nvPr/>
            </p:nvSpPr>
            <p:spPr>
              <a:xfrm>
                <a:off x="457200" y="1513098"/>
                <a:ext cx="293370" cy="44577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0215">
                  <a:lnSpc>
                    <a:spcPct val="115000"/>
                  </a:lnSpc>
                  <a:defRPr/>
                </a:pPr>
                <a:endParaRPr lang="es-CL" kern="0" dirty="0">
                  <a:latin typeface="Verdana"/>
                  <a:ea typeface="Calibri"/>
                  <a:cs typeface="Times New Roman"/>
                </a:endParaRPr>
              </a:p>
            </p:txBody>
          </p:sp>
        </p:grpSp>
        <p:sp>
          <p:nvSpPr>
            <p:cNvPr id="22" name="49 CuadroTexto"/>
            <p:cNvSpPr txBox="1"/>
            <p:nvPr/>
          </p:nvSpPr>
          <p:spPr>
            <a:xfrm>
              <a:off x="4644008" y="4253026"/>
              <a:ext cx="457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</a:p>
          </p:txBody>
        </p:sp>
        <p:sp>
          <p:nvSpPr>
            <p:cNvPr id="23" name="50 CuadroTexto"/>
            <p:cNvSpPr txBox="1"/>
            <p:nvPr/>
          </p:nvSpPr>
          <p:spPr>
            <a:xfrm>
              <a:off x="4994920" y="5091906"/>
              <a:ext cx="457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</a:p>
          </p:txBody>
        </p:sp>
        <p:sp>
          <p:nvSpPr>
            <p:cNvPr id="24" name="51 CuadroTexto"/>
            <p:cNvSpPr txBox="1"/>
            <p:nvPr/>
          </p:nvSpPr>
          <p:spPr>
            <a:xfrm>
              <a:off x="4281688" y="5091906"/>
              <a:ext cx="457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71800" y="6019801"/>
            <a:ext cx="60198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1 W        =           1 V      </a:t>
            </a:r>
            <a:r>
              <a:rPr lang="es-ES_tradnl" dirty="0" err="1"/>
              <a:t>x</a:t>
            </a:r>
            <a:r>
              <a:rPr lang="es-ES_tradnl" dirty="0"/>
              <a:t>        1 A     </a:t>
            </a:r>
          </a:p>
          <a:p>
            <a:pPr algn="ctr"/>
            <a:r>
              <a:rPr lang="es-ES_tradnl" i="1" dirty="0"/>
              <a:t>    1 watt    =   1 volt       </a:t>
            </a:r>
            <a:r>
              <a:rPr lang="es-ES_tradnl" i="1" dirty="0" err="1"/>
              <a:t>x</a:t>
            </a:r>
            <a:r>
              <a:rPr lang="es-ES_tradnl" i="1" dirty="0"/>
              <a:t>     1 ampere</a:t>
            </a:r>
          </a:p>
        </p:txBody>
      </p:sp>
      <p:sp>
        <p:nvSpPr>
          <p:cNvPr id="31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latin typeface="Verdana" pitchFamily="34" charset="0"/>
              </a:rPr>
              <a:t>Potencia</a:t>
            </a:r>
            <a:r>
              <a:rPr lang="es-CL" altLang="es-CL" b="1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33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9937102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s-ES" dirty="0"/>
          </a:p>
        </p:txBody>
      </p:sp>
      <p:sp>
        <p:nvSpPr>
          <p:cNvPr id="204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500372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ES" altLang="es-CL" dirty="0">
              <a:latin typeface="Calibri" pitchFamily="34" charset="0"/>
            </a:endParaRPr>
          </a:p>
        </p:txBody>
      </p:sp>
      <p:sp>
        <p:nvSpPr>
          <p:cNvPr id="204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500372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ES" altLang="es-CL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878514" cy="3651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fld id="{B8FBA2FA-F81C-4871-A5C3-D0B5D20B17DF}" type="slidenum">
              <a:rPr lang="es-CL" smtClean="0"/>
              <a:pPr>
                <a:lnSpc>
                  <a:spcPct val="150000"/>
                </a:lnSpc>
                <a:defRPr/>
              </a:pPr>
              <a:t>14</a:t>
            </a:fld>
            <a:endParaRPr lang="es-CL" dirty="0"/>
          </a:p>
        </p:txBody>
      </p:sp>
      <p:sp>
        <p:nvSpPr>
          <p:cNvPr id="21" name="TextBox 20"/>
          <p:cNvSpPr txBox="1"/>
          <p:nvPr/>
        </p:nvSpPr>
        <p:spPr>
          <a:xfrm>
            <a:off x="1590675" y="185784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¿Cuál es la potencia que desarrolla este circuito cuando se presiona el pulsador?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141465" y="1978152"/>
            <a:ext cx="5072000" cy="3435279"/>
            <a:chOff x="5410200" y="2514600"/>
            <a:chExt cx="4077789" cy="354311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819400"/>
              <a:ext cx="3187700" cy="23368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10200" y="2514600"/>
              <a:ext cx="3581400" cy="3505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S_tradn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0200" y="2514600"/>
              <a:ext cx="4077789" cy="9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dirty="0"/>
                <a:t>La lámpara tiene una resistencia </a:t>
              </a:r>
            </a:p>
            <a:p>
              <a:pPr>
                <a:lnSpc>
                  <a:spcPct val="150000"/>
                </a:lnSpc>
              </a:pPr>
              <a:r>
                <a:rPr lang="es-ES_tradnl" dirty="0"/>
                <a:t>de 6 </a:t>
              </a:r>
              <a:r>
                <a:rPr lang="en-US" dirty="0"/>
                <a:t>Ω</a:t>
              </a:r>
              <a:endParaRPr lang="es-ES_tradnl" dirty="0">
                <a:latin typeface="Symbol" charset="2"/>
                <a:cs typeface="Symbol" charset="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200" y="5105400"/>
              <a:ext cx="3733800" cy="9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dirty="0"/>
                <a:t>La batería tiene una diferencia de potencial de 4,5 V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477316" y="2901482"/>
            <a:ext cx="47217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CL" altLang="es-CL" sz="1400" dirty="0">
                <a:latin typeface="Verdana" pitchFamily="34" charset="0"/>
              </a:rPr>
              <a:t>1º. Necesitamos determinar la intensidad de corriente en el circuito. ¿Qué ley nos permite conocerla?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68655" y="3882444"/>
            <a:ext cx="4721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CL" altLang="es-CL" sz="1400" dirty="0">
                <a:latin typeface="Verdana" pitchFamily="34" charset="0"/>
              </a:rPr>
              <a:t>La ley de Ohm nos permite calcular la intensidad de corriente conociendo la diferencia de potencial de la fuente de poder y la resistencia de la lámpara.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1" y="5351631"/>
            <a:ext cx="3354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/>
              <a:t>V   =  R </a:t>
            </a:r>
            <a:r>
              <a:rPr lang="es-ES_tradnl" dirty="0" err="1"/>
              <a:t>x</a:t>
            </a:r>
            <a:r>
              <a:rPr lang="es-ES_tradnl" dirty="0"/>
              <a:t> I    </a:t>
            </a:r>
            <a:r>
              <a:rPr lang="en-US" dirty="0" err="1">
                <a:sym typeface="Wingdings"/>
              </a:rPr>
              <a:t></a:t>
            </a:r>
            <a:r>
              <a:rPr lang="en-US" dirty="0">
                <a:sym typeface="Wingdings"/>
              </a:rPr>
              <a:t>    I  =  V / R</a:t>
            </a:r>
            <a:endParaRPr lang="es-ES_tradnl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1" y="6248400"/>
            <a:ext cx="4659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/>
              <a:t>I   =  </a:t>
            </a:r>
            <a:r>
              <a:rPr lang="en-US" dirty="0"/>
              <a:t>4,5 V / 6 Ω    </a:t>
            </a:r>
            <a:r>
              <a:rPr lang="en-US" dirty="0">
                <a:sym typeface="Wingdings"/>
              </a:rPr>
              <a:t>   </a:t>
            </a:r>
            <a:r>
              <a:rPr lang="en-US" dirty="0"/>
              <a:t>   I  =   0,75 A.  </a:t>
            </a:r>
            <a:endParaRPr lang="es-ES_tradnl" dirty="0"/>
          </a:p>
        </p:txBody>
      </p:sp>
      <p:sp>
        <p:nvSpPr>
          <p:cNvPr id="34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latin typeface="Verdana" pitchFamily="34" charset="0"/>
              </a:rPr>
              <a:t>Potencia</a:t>
            </a:r>
            <a:r>
              <a:rPr lang="es-CL" altLang="es-CL" b="1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0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4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BA2FA-F81C-4871-A5C3-D0B5D20B17DF}" type="slidenum">
              <a:rPr lang="es-CL" smtClean="0"/>
              <a:pPr>
                <a:defRPr/>
              </a:pPr>
              <a:t>15</a:t>
            </a:fld>
            <a:endParaRPr lang="es-CL" dirty="0"/>
          </a:p>
        </p:txBody>
      </p:sp>
      <p:sp>
        <p:nvSpPr>
          <p:cNvPr id="21" name="TextBox 20"/>
          <p:cNvSpPr txBox="1"/>
          <p:nvPr/>
        </p:nvSpPr>
        <p:spPr>
          <a:xfrm>
            <a:off x="1311579" y="161010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¿Cuál es la potencia que desarrolla este circuito cuando se presiona el pulsador?</a:t>
            </a:r>
          </a:p>
        </p:txBody>
      </p:sp>
      <p:grpSp>
        <p:nvGrpSpPr>
          <p:cNvPr id="3" name="Group 22"/>
          <p:cNvGrpSpPr/>
          <p:nvPr/>
        </p:nvGrpSpPr>
        <p:grpSpPr>
          <a:xfrm>
            <a:off x="7456714" y="2177007"/>
            <a:ext cx="4247606" cy="3505200"/>
            <a:chOff x="5410200" y="2514600"/>
            <a:chExt cx="3733800" cy="35052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819400"/>
              <a:ext cx="3187700" cy="23368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10200" y="2514600"/>
              <a:ext cx="3581400" cy="3505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200" y="51054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/>
                <a:t>La batería tiene una diferencia de potencial de 4,5 V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39952" y="2834302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sz="1400" dirty="0">
                <a:latin typeface="Verdana" pitchFamily="34" charset="0"/>
              </a:rPr>
              <a:t>2º. Con la intensidad de la corriente eléctrica y el voltaje de la fuente de poder, podemos calcular la potencia que desarrolla la fuente cuando se cierra el circuito.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6504" y="3996941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   =  V </a:t>
            </a:r>
            <a:r>
              <a:rPr lang="es-ES_tradnl" b="1" dirty="0" err="1"/>
              <a:t>x</a:t>
            </a:r>
            <a:r>
              <a:rPr lang="es-ES_tradnl" b="1" dirty="0"/>
              <a:t> 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0385" y="4937223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   =</a:t>
            </a:r>
            <a:r>
              <a:rPr lang="es-ES_tradnl" dirty="0"/>
              <a:t>  </a:t>
            </a:r>
            <a:r>
              <a:rPr lang="en-US" dirty="0"/>
              <a:t>4,5 V </a:t>
            </a:r>
            <a:r>
              <a:rPr lang="en-US" dirty="0" err="1"/>
              <a:t>x</a:t>
            </a:r>
            <a:r>
              <a:rPr lang="en-US" dirty="0"/>
              <a:t> 0,75 A    =   </a:t>
            </a:r>
            <a:r>
              <a:rPr lang="en-US" b="1" dirty="0"/>
              <a:t>3,375 W  </a:t>
            </a:r>
            <a:endParaRPr lang="es-ES_tradnl" b="1" dirty="0"/>
          </a:p>
        </p:txBody>
      </p:sp>
      <p:sp>
        <p:nvSpPr>
          <p:cNvPr id="22" name="Rectangle 21"/>
          <p:cNvSpPr/>
          <p:nvPr/>
        </p:nvSpPr>
        <p:spPr>
          <a:xfrm>
            <a:off x="2514600" y="6096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b="1" dirty="0">
                <a:latin typeface="Verdana" pitchFamily="34" charset="0"/>
              </a:rPr>
              <a:t>La potencia del circuito es de </a:t>
            </a:r>
            <a:r>
              <a:rPr lang="es-CL" altLang="es-CL" b="1" dirty="0">
                <a:solidFill>
                  <a:srgbClr val="FF0000"/>
                </a:solidFill>
                <a:latin typeface="Verdana" pitchFamily="34" charset="0"/>
              </a:rPr>
              <a:t>3,375 watt.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9546" y="443988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V  =  4,5 V ; I  =  0,75 A</a:t>
            </a:r>
          </a:p>
        </p:txBody>
      </p:sp>
      <p:sp>
        <p:nvSpPr>
          <p:cNvPr id="32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latin typeface="Verdana" pitchFamily="34" charset="0"/>
              </a:rPr>
              <a:t>Potencia</a:t>
            </a:r>
            <a:r>
              <a:rPr lang="es-CL" altLang="es-CL" b="1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64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4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204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BA2FA-F81C-4871-A5C3-D0B5D20B17DF}" type="slidenum">
              <a:rPr lang="es-CL" smtClean="0"/>
              <a:pPr>
                <a:defRPr/>
              </a:pPr>
              <a:t>16</a:t>
            </a:fld>
            <a:endParaRPr lang="es-CL" dirty="0"/>
          </a:p>
        </p:txBody>
      </p:sp>
      <p:sp>
        <p:nvSpPr>
          <p:cNvPr id="22" name="TextBox 21"/>
          <p:cNvSpPr txBox="1"/>
          <p:nvPr/>
        </p:nvSpPr>
        <p:spPr>
          <a:xfrm>
            <a:off x="1679576" y="1687076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¿Cuánta energía debe proporcionar la batería si se presiona el pulsador durante 40 segundos?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7620000" y="1944213"/>
            <a:ext cx="3733800" cy="3505200"/>
            <a:chOff x="5410200" y="2514600"/>
            <a:chExt cx="3733800" cy="3505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819400"/>
              <a:ext cx="3187700" cy="23368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410200" y="2514600"/>
              <a:ext cx="3581400" cy="3505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51054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/>
                <a:t>La batería tiene una diferencia de potencial de 4,5 V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59180" y="2906468"/>
            <a:ext cx="419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sz="1400" dirty="0">
                <a:latin typeface="Verdana" pitchFamily="34" charset="0"/>
              </a:rPr>
              <a:t>Conociendo la potencia del circuito, la energía que entrega la fuente de poder durante 40 segundo se calcula como: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4191000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   =  E  / T  </a:t>
            </a:r>
            <a:r>
              <a:rPr lang="en-US" dirty="0" err="1">
                <a:sym typeface="Wingdings"/>
              </a:rPr>
              <a:t></a:t>
            </a:r>
            <a:r>
              <a:rPr lang="en-US" dirty="0">
                <a:sym typeface="Wingdings"/>
              </a:rPr>
              <a:t>   E  =  P </a:t>
            </a:r>
            <a:r>
              <a:rPr lang="en-US" dirty="0" err="1">
                <a:sym typeface="Wingdings"/>
              </a:rPr>
              <a:t>x</a:t>
            </a:r>
            <a:r>
              <a:rPr lang="en-US" dirty="0">
                <a:sym typeface="Wingdings"/>
              </a:rPr>
              <a:t> T</a:t>
            </a:r>
            <a:endParaRPr lang="es-ES_tradnl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1" y="533400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E  =  3,375 W  </a:t>
            </a:r>
            <a:r>
              <a:rPr lang="en-US" dirty="0" err="1">
                <a:sym typeface="Wingdings"/>
              </a:rPr>
              <a:t>x</a:t>
            </a:r>
            <a:r>
              <a:rPr lang="en-US" dirty="0">
                <a:sym typeface="Wingdings"/>
              </a:rPr>
              <a:t>  40 </a:t>
            </a:r>
            <a:r>
              <a:rPr lang="en-US" dirty="0" err="1">
                <a:sym typeface="Wingdings"/>
              </a:rPr>
              <a:t>s</a:t>
            </a:r>
            <a:r>
              <a:rPr lang="en-US" dirty="0">
                <a:sym typeface="Wingdings"/>
              </a:rPr>
              <a:t>  =  135 J</a:t>
            </a:r>
            <a:endParaRPr lang="es-ES_tradnl" dirty="0"/>
          </a:p>
        </p:txBody>
      </p:sp>
      <p:sp>
        <p:nvSpPr>
          <p:cNvPr id="27" name="Rectangle 26"/>
          <p:cNvSpPr/>
          <p:nvPr/>
        </p:nvSpPr>
        <p:spPr>
          <a:xfrm>
            <a:off x="2365376" y="592603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b="1" dirty="0">
                <a:latin typeface="Verdana" pitchFamily="34" charset="0"/>
              </a:rPr>
              <a:t>La energía que se requiere para alimentar este circuito durante 40 segundos es de </a:t>
            </a:r>
            <a:r>
              <a:rPr lang="es-CL" altLang="es-CL" b="1" dirty="0">
                <a:solidFill>
                  <a:srgbClr val="FF0000"/>
                </a:solidFill>
                <a:latin typeface="Verdana" pitchFamily="34" charset="0"/>
              </a:rPr>
              <a:t>135 </a:t>
            </a:r>
            <a:r>
              <a:rPr lang="es-CL" altLang="es-CL" b="1" dirty="0" err="1">
                <a:solidFill>
                  <a:srgbClr val="FF0000"/>
                </a:solidFill>
                <a:latin typeface="Verdana" pitchFamily="34" charset="0"/>
              </a:rPr>
              <a:t>Jouls</a:t>
            </a:r>
            <a:r>
              <a:rPr lang="es-CL" altLang="es-CL" b="1" dirty="0">
                <a:latin typeface="Verdana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0" y="48006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  =  3,375 W ; T  =  40 S</a:t>
            </a:r>
          </a:p>
        </p:txBody>
      </p:sp>
      <p:sp>
        <p:nvSpPr>
          <p:cNvPr id="29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latin typeface="Verdana" pitchFamily="34" charset="0"/>
              </a:rPr>
              <a:t>Potencia</a:t>
            </a:r>
            <a:r>
              <a:rPr lang="es-CL" altLang="es-CL" b="1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24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847850" y="1323976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17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8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210800" y="6537326"/>
            <a:ext cx="457200" cy="320675"/>
          </a:xfrm>
        </p:spPr>
        <p:txBody>
          <a:bodyPr/>
          <a:lstStyle/>
          <a:p>
            <a:pPr>
              <a:defRPr/>
            </a:pPr>
            <a:fld id="{0F73E1F5-76ED-44BB-A8B6-D790BA205F10}" type="slidenum">
              <a:rPr lang="es-CL" smtClean="0"/>
              <a:pPr>
                <a:defRPr/>
              </a:pPr>
              <a:t>17</a:t>
            </a:fld>
            <a:endParaRPr lang="es-C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42" y="1407082"/>
            <a:ext cx="2514672" cy="1775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3000" t="13910"/>
          <a:stretch>
            <a:fillRect/>
          </a:stretch>
        </p:blipFill>
        <p:spPr>
          <a:xfrm>
            <a:off x="8097499" y="1527121"/>
            <a:ext cx="2341901" cy="1842939"/>
          </a:xfrm>
          <a:prstGeom prst="rect">
            <a:avLst/>
          </a:prstGeom>
        </p:spPr>
      </p:pic>
      <p:sp>
        <p:nvSpPr>
          <p:cNvPr id="21" name="4 CuadroTexto"/>
          <p:cNvSpPr txBox="1"/>
          <p:nvPr/>
        </p:nvSpPr>
        <p:spPr>
          <a:xfrm>
            <a:off x="2362200" y="398809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Para determinar el consumo de cada equipo, necesitamos conocer durante cuánto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tiempo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se utilizan:</a:t>
            </a:r>
          </a:p>
        </p:txBody>
      </p:sp>
      <p:sp>
        <p:nvSpPr>
          <p:cNvPr id="22" name="4 CuadroTexto"/>
          <p:cNvSpPr txBox="1"/>
          <p:nvPr/>
        </p:nvSpPr>
        <p:spPr>
          <a:xfrm>
            <a:off x="2553789" y="34131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1500 W</a:t>
            </a:r>
          </a:p>
        </p:txBody>
      </p:sp>
      <p:sp>
        <p:nvSpPr>
          <p:cNvPr id="24" name="4 CuadroTexto"/>
          <p:cNvSpPr txBox="1"/>
          <p:nvPr/>
        </p:nvSpPr>
        <p:spPr>
          <a:xfrm>
            <a:off x="8866414" y="35313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400 W</a:t>
            </a:r>
          </a:p>
        </p:txBody>
      </p:sp>
      <p:sp>
        <p:nvSpPr>
          <p:cNvPr id="25" name="4 CuadroTexto"/>
          <p:cNvSpPr txBox="1"/>
          <p:nvPr/>
        </p:nvSpPr>
        <p:spPr>
          <a:xfrm>
            <a:off x="1906089" y="491091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Supongamos que la plancha se usa poco: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15 minutos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o sea 900 segundos. </a:t>
            </a:r>
          </a:p>
        </p:txBody>
      </p:sp>
      <p:sp>
        <p:nvSpPr>
          <p:cNvPr id="27" name="4 CuadroTexto"/>
          <p:cNvSpPr txBox="1"/>
          <p:nvPr/>
        </p:nvSpPr>
        <p:spPr>
          <a:xfrm>
            <a:off x="7543800" y="4829714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Supongamos que el televisor se usa sólo en la noche durante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4 horas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o sea 14.400 segundos.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79576" y="565391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ENERGÍA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36000658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17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8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210800" y="6492876"/>
            <a:ext cx="457200" cy="365125"/>
          </a:xfrm>
        </p:spPr>
        <p:txBody>
          <a:bodyPr/>
          <a:lstStyle/>
          <a:p>
            <a:pPr>
              <a:defRPr/>
            </a:pPr>
            <a:fld id="{0F73E1F5-76ED-44BB-A8B6-D790BA205F10}" type="slidenum">
              <a:rPr lang="es-CL" smtClean="0"/>
              <a:pPr>
                <a:defRPr/>
              </a:pPr>
              <a:t>18</a:t>
            </a:fld>
            <a:endParaRPr lang="es-C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2" y="1801376"/>
            <a:ext cx="2514672" cy="177535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3000" t="13910"/>
          <a:stretch>
            <a:fillRect/>
          </a:stretch>
        </p:blipFill>
        <p:spPr>
          <a:xfrm>
            <a:off x="8013202" y="1772877"/>
            <a:ext cx="2341901" cy="1842939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21" name="4 CuadroTexto"/>
          <p:cNvSpPr txBox="1"/>
          <p:nvPr/>
        </p:nvSpPr>
        <p:spPr>
          <a:xfrm>
            <a:off x="2858090" y="466146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El consumo de energía de cada equipo durante un día es de:</a:t>
            </a:r>
          </a:p>
        </p:txBody>
      </p:sp>
      <p:sp>
        <p:nvSpPr>
          <p:cNvPr id="22" name="4 CuadroTexto"/>
          <p:cNvSpPr txBox="1"/>
          <p:nvPr/>
        </p:nvSpPr>
        <p:spPr>
          <a:xfrm>
            <a:off x="2789238" y="38376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P  =  1500 W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T  =  900 s</a:t>
            </a:r>
          </a:p>
        </p:txBody>
      </p:sp>
      <p:sp>
        <p:nvSpPr>
          <p:cNvPr id="24" name="4 CuadroTexto"/>
          <p:cNvSpPr txBox="1"/>
          <p:nvPr/>
        </p:nvSpPr>
        <p:spPr>
          <a:xfrm>
            <a:off x="8077200" y="382146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P  = 400 W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T  = 14.400 s</a:t>
            </a:r>
          </a:p>
        </p:txBody>
      </p:sp>
      <p:sp>
        <p:nvSpPr>
          <p:cNvPr id="25" name="4 CuadroTexto"/>
          <p:cNvSpPr txBox="1"/>
          <p:nvPr/>
        </p:nvSpPr>
        <p:spPr>
          <a:xfrm>
            <a:off x="2432050" y="5653861"/>
            <a:ext cx="2514600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=  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1500 W x 900 s  = 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1.350.000 J</a:t>
            </a:r>
          </a:p>
        </p:txBody>
      </p:sp>
      <p:sp>
        <p:nvSpPr>
          <p:cNvPr id="27" name="4 CuadroTexto"/>
          <p:cNvSpPr txBox="1"/>
          <p:nvPr/>
        </p:nvSpPr>
        <p:spPr>
          <a:xfrm>
            <a:off x="7850652" y="5674077"/>
            <a:ext cx="2667000" cy="92333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=  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400 W x 14.400 s  = 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5.760.000 J</a:t>
            </a:r>
            <a:endParaRPr lang="es-CL" altLang="es-CL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7538" y="51885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   =  E  / T  </a:t>
            </a:r>
            <a:r>
              <a:rPr lang="en-US" dirty="0" err="1">
                <a:sym typeface="Wingdings"/>
              </a:rPr>
              <a:t></a:t>
            </a:r>
            <a:r>
              <a:rPr lang="en-US" dirty="0">
                <a:sym typeface="Wingdings"/>
              </a:rPr>
              <a:t>   </a:t>
            </a:r>
            <a:r>
              <a:rPr lang="en-US" b="1" dirty="0">
                <a:sym typeface="Wingdings"/>
              </a:rPr>
              <a:t>E  =  P </a:t>
            </a:r>
            <a:r>
              <a:rPr lang="en-US" b="1" dirty="0" err="1">
                <a:sym typeface="Wingdings"/>
              </a:rPr>
              <a:t>x</a:t>
            </a:r>
            <a:r>
              <a:rPr lang="en-US" b="1" dirty="0">
                <a:sym typeface="Wingdings"/>
              </a:rPr>
              <a:t> T</a:t>
            </a:r>
            <a:endParaRPr lang="es-ES_tradnl" b="1" dirty="0"/>
          </a:p>
        </p:txBody>
      </p:sp>
      <p:sp>
        <p:nvSpPr>
          <p:cNvPr id="30" name="Rectángulo 29"/>
          <p:cNvSpPr/>
          <p:nvPr/>
        </p:nvSpPr>
        <p:spPr>
          <a:xfrm>
            <a:off x="1679576" y="565391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ENERGÍA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7071269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86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86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082C-BC22-4E2E-8D34-FA0378F38830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1807792" y="595537"/>
            <a:ext cx="576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Consumo eléctrico domiciliario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1579" y="1655470"/>
            <a:ext cx="96770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Para facturar, la empresa de electricidad requiere saber cuánta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energía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se consumió durante el mes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La energía se mide en </a:t>
            </a:r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Jouls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Sin embargo, el Joule no es muy cómodo a manejar pues representa una cantidad  de energía muy pequeña. </a:t>
            </a:r>
          </a:p>
          <a:p>
            <a:pPr>
              <a:lnSpc>
                <a:spcPct val="150000"/>
              </a:lnSpc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En su lugar, la compañía de electricidad utiliza una unidad más amigable que es el </a:t>
            </a:r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“kilo-Watt-hora”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_tradnl" sz="1600" dirty="0"/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90391" y="4678808"/>
            <a:ext cx="4259724" cy="1925647"/>
            <a:chOff x="990600" y="2667000"/>
            <a:chExt cx="7746516" cy="4191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2667000"/>
              <a:ext cx="7746516" cy="41910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2362200" y="4648200"/>
              <a:ext cx="1295400" cy="304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5105400"/>
              <a:ext cx="685800" cy="304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51220" t="70107" r="30950" b="19107"/>
          <a:stretch>
            <a:fillRect/>
          </a:stretch>
        </p:blipFill>
        <p:spPr>
          <a:xfrm>
            <a:off x="6771353" y="4989577"/>
            <a:ext cx="3231977" cy="1057738"/>
          </a:xfrm>
          <a:prstGeom prst="rect">
            <a:avLst/>
          </a:prstGeom>
        </p:spPr>
      </p:pic>
      <p:cxnSp>
        <p:nvCxnSpPr>
          <p:cNvPr id="4" name="Conector recto de flecha 3"/>
          <p:cNvCxnSpPr>
            <a:endCxn id="17" idx="1"/>
          </p:cNvCxnSpPr>
          <p:nvPr/>
        </p:nvCxnSpPr>
        <p:spPr>
          <a:xfrm flipV="1">
            <a:off x="5303913" y="5589114"/>
            <a:ext cx="1555477" cy="528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3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30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401589" y="1873002"/>
            <a:ext cx="90649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Se dice que una fuerza realiza un </a:t>
            </a:r>
            <a:r>
              <a:rPr lang="es-CL" altLang="es-C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trabajo </a:t>
            </a:r>
            <a:r>
              <a:rPr lang="es-CL" altLang="es-C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cuando altera el estado de movimiento o la forma de un cuerpo.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A327-64CA-48E0-A4CC-390BE6DE2F1F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3549"/>
          <a:stretch/>
        </p:blipFill>
        <p:spPr>
          <a:xfrm>
            <a:off x="7943522" y="3079784"/>
            <a:ext cx="2743200" cy="2834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93" y="3680238"/>
            <a:ext cx="3571816" cy="1847069"/>
          </a:xfrm>
          <a:prstGeom prst="rect">
            <a:avLst/>
          </a:prstGeom>
        </p:spPr>
      </p:pic>
      <p:sp>
        <p:nvSpPr>
          <p:cNvPr id="21" name="2 CuadroTexto"/>
          <p:cNvSpPr txBox="1"/>
          <p:nvPr/>
        </p:nvSpPr>
        <p:spPr>
          <a:xfrm>
            <a:off x="1777201" y="679491"/>
            <a:ext cx="25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altLang="es-CL" sz="3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Trabajo</a:t>
            </a:r>
            <a:endParaRPr lang="es-CL" altLang="es-CL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9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4 CuadroTexto"/>
          <p:cNvSpPr txBox="1"/>
          <p:nvPr/>
        </p:nvSpPr>
        <p:spPr>
          <a:xfrm>
            <a:off x="6762750" y="490487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=  0,4 kW  x  4 h </a:t>
            </a:r>
          </a:p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= 1,6 kWh</a:t>
            </a:r>
            <a:endParaRPr lang="es-CL" altLang="es-CL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17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8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0F73E1F5-76ED-44BB-A8B6-D790BA205F10}" type="slidenum">
              <a:rPr lang="es-CL" smtClean="0"/>
              <a:pPr>
                <a:defRPr/>
              </a:pPr>
              <a:t>20</a:t>
            </a:fld>
            <a:endParaRPr lang="es-C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44957"/>
            <a:ext cx="2514672" cy="1775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3000" t="13910"/>
          <a:stretch>
            <a:fillRect/>
          </a:stretch>
        </p:blipFill>
        <p:spPr>
          <a:xfrm>
            <a:off x="7850265" y="1551545"/>
            <a:ext cx="2130273" cy="1676400"/>
          </a:xfrm>
          <a:prstGeom prst="rect">
            <a:avLst/>
          </a:prstGeom>
        </p:spPr>
      </p:pic>
      <p:sp>
        <p:nvSpPr>
          <p:cNvPr id="21" name="4 CuadroTexto"/>
          <p:cNvSpPr txBox="1"/>
          <p:nvPr/>
        </p:nvSpPr>
        <p:spPr>
          <a:xfrm>
            <a:off x="2514601" y="444661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El consumo de 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energía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de cada equipo durante un día es de:</a:t>
            </a:r>
          </a:p>
        </p:txBody>
      </p:sp>
      <p:sp>
        <p:nvSpPr>
          <p:cNvPr id="22" name="4 CuadroTexto"/>
          <p:cNvSpPr txBox="1"/>
          <p:nvPr/>
        </p:nvSpPr>
        <p:spPr>
          <a:xfrm>
            <a:off x="2019336" y="347640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P  =  1500 W = 1,5 kW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T  =  15 min = 0,25 horas</a:t>
            </a:r>
          </a:p>
        </p:txBody>
      </p:sp>
      <p:sp>
        <p:nvSpPr>
          <p:cNvPr id="24" name="4 CuadroTexto"/>
          <p:cNvSpPr txBox="1"/>
          <p:nvPr/>
        </p:nvSpPr>
        <p:spPr>
          <a:xfrm>
            <a:off x="7543802" y="35655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P  = 400 W = 0,4 kW</a:t>
            </a:r>
          </a:p>
          <a:p>
            <a:pPr lvl="0" algn="ctr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T  = 4 horas</a:t>
            </a:r>
          </a:p>
        </p:txBody>
      </p:sp>
      <p:sp>
        <p:nvSpPr>
          <p:cNvPr id="25" name="4 CuadroTexto"/>
          <p:cNvSpPr txBox="1"/>
          <p:nvPr/>
        </p:nvSpPr>
        <p:spPr>
          <a:xfrm>
            <a:off x="2162176" y="483108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=  1,5 kW  x  0,25 h</a:t>
            </a:r>
          </a:p>
          <a:p>
            <a:pPr lvl="0" algn="ctr"/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E  =  0,375 kWh</a:t>
            </a:r>
          </a:p>
        </p:txBody>
      </p:sp>
      <p:sp>
        <p:nvSpPr>
          <p:cNvPr id="28" name="6 CuadroTexto"/>
          <p:cNvSpPr txBox="1">
            <a:spLocks noChangeArrowheads="1"/>
          </p:cNvSpPr>
          <p:nvPr/>
        </p:nvSpPr>
        <p:spPr bwMode="auto">
          <a:xfrm>
            <a:off x="1807792" y="595537"/>
            <a:ext cx="576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Consumo eléctrico domiciliario</a:t>
            </a:r>
          </a:p>
        </p:txBody>
      </p:sp>
    </p:spTree>
    <p:extLst>
      <p:ext uri="{BB962C8B-B14F-4D97-AF65-F5344CB8AC3E}">
        <p14:creationId xmlns:p14="http://schemas.microsoft.com/office/powerpoint/2010/main" val="2488704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1260792" y="1906224"/>
            <a:ext cx="823677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Ejercicio 1:</a:t>
            </a:r>
          </a:p>
          <a:p>
            <a:pPr>
              <a:defRPr/>
            </a:pP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potencia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eléctrica desarrolla un motor eléctrico, sometido a una diferencia de potencial o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voltaje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de 12V, por el que circula una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intensidad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de corriente de 6A?</a:t>
            </a:r>
          </a:p>
        </p:txBody>
      </p:sp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1783408" y="632113"/>
            <a:ext cx="576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Consumo eléctrico domiciliario</a:t>
            </a:r>
          </a:p>
        </p:txBody>
      </p:sp>
    </p:spTree>
    <p:extLst>
      <p:ext uri="{BB962C8B-B14F-4D97-AF65-F5344CB8AC3E}">
        <p14:creationId xmlns:p14="http://schemas.microsoft.com/office/powerpoint/2010/main" val="425254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458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97112" y="1589232"/>
            <a:ext cx="7273925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Ejercicio 1:</a:t>
            </a:r>
          </a:p>
          <a:p>
            <a:pPr>
              <a:defRPr/>
            </a:pP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potencia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eléctrica desarrolla un motor eléctrico, sometido a una diferencia de potencial o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voltaje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de 12V, por el que circula una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intensidad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de corriente de 6A?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535C-B701-484B-8BE3-8393604083CD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2713534" y="5805264"/>
            <a:ext cx="65508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_tradnl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s-ES_tradnl" dirty="0">
                <a:latin typeface="Verdana" pitchFamily="34" charset="0"/>
                <a:ea typeface="Verdana" pitchFamily="34" charset="0"/>
                <a:cs typeface="Verdana" pitchFamily="34" charset="0"/>
              </a:rPr>
              <a:t>:  El motor gasta una potencia de </a:t>
            </a:r>
            <a:r>
              <a:rPr lang="es-ES_trad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72 Watt.</a:t>
            </a:r>
            <a:endParaRPr lang="es-ES_tradn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775602" y="3284985"/>
            <a:ext cx="603329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u="sng" dirty="0">
                <a:solidFill>
                  <a:prstClr val="black"/>
                </a:solidFill>
              </a:rPr>
              <a:t>Datos:</a:t>
            </a:r>
          </a:p>
          <a:p>
            <a:pPr algn="just">
              <a:lnSpc>
                <a:spcPct val="115000"/>
              </a:lnSpc>
            </a:pPr>
            <a:r>
              <a:rPr lang="es-E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= 6A          V= 12V        P= 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11625" y="4005065"/>
            <a:ext cx="3374963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L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Desarrollo:</a:t>
            </a:r>
          </a:p>
          <a:p>
            <a:pPr algn="just">
              <a:lnSpc>
                <a:spcPct val="115000"/>
              </a:lnSpc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Utilizamos la fórmula:  </a:t>
            </a:r>
          </a:p>
          <a:p>
            <a:pPr algn="just">
              <a:lnSpc>
                <a:spcPct val="115000"/>
              </a:lnSpc>
            </a:pPr>
            <a:r>
              <a:rPr lang="es-E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P= V x I</a:t>
            </a:r>
          </a:p>
          <a:p>
            <a:pPr algn="just">
              <a:lnSpc>
                <a:spcPct val="115000"/>
              </a:lnSpc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reemplazamos los valores: 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P= 12V x 6A = 72W </a:t>
            </a: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1807792" y="595537"/>
            <a:ext cx="5763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Consumo eléctrico domiciliario</a:t>
            </a:r>
          </a:p>
        </p:txBody>
      </p:sp>
    </p:spTree>
    <p:extLst>
      <p:ext uri="{BB962C8B-B14F-4D97-AF65-F5344CB8AC3E}">
        <p14:creationId xmlns:p14="http://schemas.microsoft.com/office/powerpoint/2010/main" val="385637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1321736" y="2274718"/>
            <a:ext cx="90170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¿Cuánta energía consume un ventilador eléctrico por el cual circula una corriente de 7 amperes de una fuente de alimentación de 9 Volts durante dos horas?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1466219" y="162045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Ejercicio 2:</a:t>
            </a:r>
          </a:p>
        </p:txBody>
      </p:sp>
    </p:spTree>
    <p:extLst>
      <p:ext uri="{BB962C8B-B14F-4D97-AF65-F5344CB8AC3E}">
        <p14:creationId xmlns:p14="http://schemas.microsoft.com/office/powerpoint/2010/main" val="1709869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662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A9F1-1186-4AA7-B385-0CD141A82C20}" type="slidenum">
              <a:rPr lang="es-CL" smtClean="0"/>
              <a:pPr>
                <a:defRPr/>
              </a:pPr>
              <a:t>24</a:t>
            </a:fld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710315" y="151073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Ejercicio 2: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31208" y="1409086"/>
            <a:ext cx="90170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¿Cuánta energía consume un ventilador eléctrico por el cual circula una corriente de 7 amperes de una fuente de alimentación de 9 Volts durante dos horas?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04312" y="2743200"/>
            <a:ext cx="595598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</a:t>
            </a:r>
            <a:r>
              <a:rPr lang="es-E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s-E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= 7 A       V = 9 V      T = 2 h         W =  ?</a:t>
            </a:r>
            <a:endParaRPr lang="es-CL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3632" y="35052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energía eléctrica que consume el ventilador se calcula con la relación:  			E = P </a:t>
            </a:r>
            <a:r>
              <a:rPr lang="es-ES_tradnl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, </a:t>
            </a: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pero desconocemos la </a:t>
            </a:r>
            <a:r>
              <a:rPr lang="es-ES_tradnl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 </a:t>
            </a:r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Calculamos  			P = V </a:t>
            </a:r>
            <a:r>
              <a:rPr lang="es-ES_tradnl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  </a:t>
            </a:r>
          </a:p>
          <a:p>
            <a:pPr lvl="0"/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			P = 9 V </a:t>
            </a:r>
            <a:r>
              <a:rPr lang="es-ES_tradnl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 A = 63 W</a:t>
            </a:r>
          </a:p>
          <a:p>
            <a:pPr lvl="0"/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Ahora calculamos la </a:t>
            </a:r>
            <a:r>
              <a:rPr lang="es-ES_tradnl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energía 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utilizada en dos horas: </a:t>
            </a:r>
          </a:p>
          <a:p>
            <a:pPr lvl="0"/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W = 63 W  </a:t>
            </a:r>
            <a:r>
              <a:rPr lang="es-ES_tradnl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es-ES_tradnl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=  126 </a:t>
            </a:r>
            <a:r>
              <a:rPr lang="es-ES_tradnl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=  0,126 </a:t>
            </a:r>
            <a:r>
              <a:rPr lang="es-ES_tradnl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kWh</a:t>
            </a:r>
            <a:endParaRPr lang="es-ES_tradnl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943601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u="sng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_tradnl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ventilador </a:t>
            </a:r>
            <a:r>
              <a:rPr lang="es-ES_tradnl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dos (2) horas 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gasta la </a:t>
            </a:r>
            <a:r>
              <a:rPr lang="es-ES_tradnl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energía </a:t>
            </a:r>
            <a:r>
              <a:rPr lang="es-ES_tradn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es-ES_tradnl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      0,126 </a:t>
            </a:r>
            <a:r>
              <a:rPr lang="es-ES_tradnl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kWh</a:t>
            </a:r>
            <a:r>
              <a:rPr lang="es-ES_tradnl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36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86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86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050895" y="603116"/>
            <a:ext cx="2216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Resumen: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082C-BC22-4E2E-8D34-FA0378F38830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667000" y="2133600"/>
          <a:ext cx="7315200" cy="3678532"/>
        </p:xfrm>
        <a:graphic>
          <a:graphicData uri="http://schemas.openxmlformats.org/drawingml/2006/table">
            <a:tbl>
              <a:tblPr firstRow="1" band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Potencia (P)</a:t>
                      </a:r>
                      <a:endParaRPr lang="es-CL" sz="20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Es la cantidad de  trabajo realizado en un cierto tiempo y es equivalente a la energía que se requiere para realizar este trabajo.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Watt (W)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Fuerza (F)</a:t>
                      </a:r>
                      <a:endParaRPr lang="es-CL" sz="20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La acción que ejercen los cuerpos que produce deformación o cambio de velocidad.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Newton (N)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Trabajo (W)</a:t>
                      </a:r>
                      <a:endParaRPr lang="es-CL" sz="20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Verdana"/>
                          <a:ea typeface="Calibri"/>
                          <a:cs typeface="Times New Roman"/>
                        </a:rPr>
                        <a:t>Efecto que resulta al aplicar una fuerza sobre un cuerpo, que hace que varíe la energía del cuerpo.</a:t>
                      </a:r>
                      <a:endParaRPr lang="es-CL" sz="2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Joule (J)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Energía (E)</a:t>
                      </a:r>
                      <a:endParaRPr lang="es-CL" sz="20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La capacidad que tienen los cuerpos para realizar un trabajo, y es lo que requieren todos los cuerpos para realizar un trabajo.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Joule (J)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Watthora (Wh)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Kilo-Watt-hora</a:t>
                      </a:r>
                      <a:r>
                        <a:rPr lang="es-CL" sz="1400" baseline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(kWh)</a:t>
                      </a:r>
                      <a:endParaRPr lang="es-CL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56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86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286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082C-BC22-4E2E-8D34-FA0378F38830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768601" y="2204864"/>
          <a:ext cx="7211143" cy="2881581"/>
        </p:xfrm>
        <a:graphic>
          <a:graphicData uri="http://schemas.openxmlformats.org/drawingml/2006/table">
            <a:tbl>
              <a:tblPr firstRow="1" bandRow="1"/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6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Intensidad (I)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Verdana"/>
                          <a:ea typeface="Calibri"/>
                          <a:cs typeface="Times New Roman"/>
                        </a:rPr>
                        <a:t>Cantidad de electrones que se desplazan  en un período de tiempo. 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Ampere (A)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Tensión, </a:t>
                      </a:r>
                      <a:endParaRPr lang="es-CL" sz="14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voltaje (V) o diferencia de potencial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Verdana"/>
                          <a:ea typeface="Calibri"/>
                          <a:cs typeface="Times New Roman"/>
                        </a:rPr>
                        <a:t>El fenómeno que impulsa  el movimiento de electrones.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Volt (V)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Resistencia (R)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Oposición al desplazamiento de los electrones en un conductor o en un circuito.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Ohm (</a:t>
                      </a:r>
                      <a:r>
                        <a:rPr lang="el-GR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Ω</a:t>
                      </a:r>
                      <a:r>
                        <a:rPr lang="es-CL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85305" marR="85305" marT="42653" marB="426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965551" y="752834"/>
            <a:ext cx="2216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400" b="1" dirty="0">
                <a:latin typeface="Verdana" pitchFamily="34" charset="0"/>
              </a:rPr>
              <a:t>Resumen:</a:t>
            </a:r>
          </a:p>
        </p:txBody>
      </p:sp>
    </p:spTree>
    <p:extLst>
      <p:ext uri="{BB962C8B-B14F-4D97-AF65-F5344CB8AC3E}">
        <p14:creationId xmlns:p14="http://schemas.microsoft.com/office/powerpoint/2010/main" val="29365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94" y="3299007"/>
            <a:ext cx="3028405" cy="3028405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253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1" name="19 Rectángulo"/>
          <p:cNvSpPr>
            <a:spLocks noChangeArrowheads="1"/>
          </p:cNvSpPr>
          <p:nvPr/>
        </p:nvSpPr>
        <p:spPr bwMode="auto">
          <a:xfrm>
            <a:off x="1240664" y="1726092"/>
            <a:ext cx="986799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El trabajo se calcula multiplicando la fuerza aplicada (F) por </a:t>
            </a:r>
            <a:r>
              <a:rPr lang="es-AR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desplazamiento </a:t>
            </a:r>
            <a:r>
              <a:rPr lang="es-CL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(d) que produce:  </a:t>
            </a:r>
          </a:p>
          <a:p>
            <a:pPr algn="ctr" eaLnBrk="1" hangingPunct="1"/>
            <a:endParaRPr lang="es-CL" altLang="es-CL" sz="1600" dirty="0">
              <a:latin typeface="Verdana" pitchFamily="34" charset="0"/>
            </a:endParaRPr>
          </a:p>
          <a:p>
            <a:pPr eaLnBrk="1" hangingPunct="1"/>
            <a:r>
              <a:rPr lang="es-CL" altLang="es-CL" sz="1600" dirty="0">
                <a:latin typeface="Verdana" pitchFamily="34" charset="0"/>
              </a:rPr>
              <a:t>			</a:t>
            </a:r>
            <a:r>
              <a:rPr lang="es-CL" altLang="es-CL" sz="2000" b="1" dirty="0">
                <a:latin typeface="Verdana" pitchFamily="34" charset="0"/>
              </a:rPr>
              <a:t>W  =  F x d </a:t>
            </a:r>
            <a:endParaRPr lang="es-CL" altLang="es-CL" sz="1600" b="1" dirty="0">
              <a:latin typeface="Verdana" pitchFamily="34" charset="0"/>
            </a:endParaRPr>
          </a:p>
        </p:txBody>
      </p:sp>
      <p:sp>
        <p:nvSpPr>
          <p:cNvPr id="19" name="2 CuadroTexto"/>
          <p:cNvSpPr txBox="1"/>
          <p:nvPr/>
        </p:nvSpPr>
        <p:spPr>
          <a:xfrm>
            <a:off x="1777201" y="679491"/>
            <a:ext cx="25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altLang="es-CL" sz="3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Trabajo</a:t>
            </a:r>
            <a:endParaRPr lang="es-CL" altLang="es-CL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253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679576" y="3533431"/>
            <a:ext cx="7964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Verdana" pitchFamily="34" charset="0"/>
              </a:rPr>
              <a:t>1 Joule de trabajo significa que se aplicó una fuerza de 1 Newton para desplazar el cuerpo 1 metro.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14" y="5385562"/>
            <a:ext cx="3914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8DD0B-EF81-4567-8140-6ED81186DB6E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1524000" y="1724110"/>
            <a:ext cx="763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¿En qué unidad se mide el trabajo?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7391" y="2486278"/>
            <a:ext cx="736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L" altLang="es-CL" dirty="0">
                <a:latin typeface="Verdana" pitchFamily="34" charset="0"/>
              </a:rPr>
              <a:t>El trabajo se mide en </a:t>
            </a:r>
            <a:r>
              <a:rPr lang="es-CL" altLang="es-CL" b="1" dirty="0">
                <a:latin typeface="Verdana" pitchFamily="34" charset="0"/>
              </a:rPr>
              <a:t>Joule </a:t>
            </a:r>
            <a:r>
              <a:rPr lang="es-CL" altLang="es-CL" dirty="0">
                <a:latin typeface="Verdana" pitchFamily="34" charset="0"/>
              </a:rPr>
              <a:t>(Símbolo: “</a:t>
            </a:r>
            <a:r>
              <a:rPr lang="es-CL" altLang="es-CL" b="1" dirty="0">
                <a:latin typeface="Verdana" pitchFamily="34" charset="0"/>
              </a:rPr>
              <a:t>J</a:t>
            </a:r>
            <a:r>
              <a:rPr lang="es-CL" altLang="es-CL" dirty="0">
                <a:latin typeface="Verdana" pitchFamily="34" charset="0"/>
              </a:rPr>
              <a:t>”) por el nombre del Sr. James Prescott Joule.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1263" y="4724263"/>
            <a:ext cx="39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    1 J      =        1 N       </a:t>
            </a:r>
            <a:r>
              <a:rPr lang="es-ES_tradnl" b="1" dirty="0" err="1"/>
              <a:t>x</a:t>
            </a:r>
            <a:r>
              <a:rPr lang="es-ES_tradnl" b="1" dirty="0"/>
              <a:t>        1 </a:t>
            </a:r>
            <a:r>
              <a:rPr lang="es-ES_tradnl" b="1" dirty="0" err="1"/>
              <a:t>m</a:t>
            </a:r>
            <a:endParaRPr lang="es-ES_tradnl" b="1" dirty="0"/>
          </a:p>
          <a:p>
            <a:pPr algn="ctr"/>
            <a:r>
              <a:rPr lang="es-ES_tradnl" i="1" dirty="0"/>
              <a:t>1 Joule   =   1 Newton  </a:t>
            </a:r>
            <a:r>
              <a:rPr lang="es-ES_tradnl" i="1" dirty="0" err="1"/>
              <a:t>x</a:t>
            </a:r>
            <a:r>
              <a:rPr lang="es-ES_tradnl" i="1" dirty="0"/>
              <a:t>  1 metro</a:t>
            </a:r>
          </a:p>
        </p:txBody>
      </p:sp>
      <p:sp>
        <p:nvSpPr>
          <p:cNvPr id="20" name="2 CuadroTexto"/>
          <p:cNvSpPr txBox="1"/>
          <p:nvPr/>
        </p:nvSpPr>
        <p:spPr>
          <a:xfrm>
            <a:off x="1777201" y="679491"/>
            <a:ext cx="25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altLang="es-CL" sz="3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Trabajo</a:t>
            </a:r>
            <a:endParaRPr lang="es-CL" altLang="es-CL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9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30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863143" y="2005844"/>
            <a:ext cx="7591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 energía es la capacidad que tienen los cuerpos para realizar un trabajo.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A327-64CA-48E0-A4CC-390BE6DE2F1F}" type="slidenum">
              <a:rPr lang="es-CL" sz="1100"/>
              <a:pPr>
                <a:defRPr/>
              </a:pPr>
              <a:t>5</a:t>
            </a:fld>
            <a:endParaRPr lang="es-CL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023871" y="551549"/>
            <a:ext cx="254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altLang="es-CL" sz="3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Energía.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3143" y="2738965"/>
            <a:ext cx="7905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L" altLang="es-CL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 cuerpo en movimiento tiene una clase de energía que se llama energía cinética.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6607" y="3521390"/>
            <a:ext cx="7998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L" altLang="es-CL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También según su posición, </a:t>
            </a:r>
            <a:r>
              <a:rPr lang="es-CL" altLang="es-CL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puede tener el </a:t>
            </a:r>
            <a:r>
              <a:rPr lang="es-CL" altLang="es-CL" sz="2000" i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potencial</a:t>
            </a:r>
            <a:r>
              <a:rPr lang="es-CL" altLang="es-CL" sz="20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s-CL" altLang="es-CL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para realizar un trabajo.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17241"/>
          <a:stretch>
            <a:fillRect/>
          </a:stretch>
        </p:blipFill>
        <p:spPr>
          <a:xfrm>
            <a:off x="4102894" y="4590165"/>
            <a:ext cx="2721428" cy="1828800"/>
          </a:xfrm>
          <a:prstGeom prst="rect">
            <a:avLst/>
          </a:prstGeom>
        </p:spPr>
      </p:pic>
      <p:sp>
        <p:nvSpPr>
          <p:cNvPr id="23" name="Striped Right Arrow 22"/>
          <p:cNvSpPr/>
          <p:nvPr/>
        </p:nvSpPr>
        <p:spPr>
          <a:xfrm rot="2301246">
            <a:off x="4829174" y="5193512"/>
            <a:ext cx="2209800" cy="457200"/>
          </a:xfrm>
          <a:prstGeom prst="stripedRightArrow">
            <a:avLst/>
          </a:prstGeom>
          <a:solidFill>
            <a:schemeClr val="tx1">
              <a:alpha val="38000"/>
            </a:schemeClr>
          </a:solidFill>
          <a:ln>
            <a:solidFill>
              <a:schemeClr val="tx1">
                <a:alpha val="1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</p:spTree>
    <p:extLst>
      <p:ext uri="{BB962C8B-B14F-4D97-AF65-F5344CB8AC3E}">
        <p14:creationId xmlns:p14="http://schemas.microsoft.com/office/powerpoint/2010/main" val="324013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324600" y="2438400"/>
            <a:ext cx="38862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2200" y="2438400"/>
            <a:ext cx="3886200" cy="327660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26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126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1273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873795" y="718066"/>
            <a:ext cx="6006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 dirty="0">
                <a:latin typeface="Verdana" pitchFamily="34" charset="0"/>
              </a:rPr>
              <a:t>¿Es lo mismo trabajo y energía?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03148-08EA-42CF-9272-329E9FC2CCC5}" type="slidenum">
              <a:rPr lang="es-CL" smtClean="0"/>
              <a:pPr>
                <a:defRPr/>
              </a:pPr>
              <a:t>6</a:t>
            </a:fld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2630710" y="1932427"/>
            <a:ext cx="698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¡No! Energía y trabajo no son lo mismo.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25908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Energía  (E)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Trabajo  (W)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4594" y="287108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trabajo es producido por la aplicación de una </a:t>
            </a:r>
            <a:r>
              <a:rPr lang="es-ES_tradnl" b="1" dirty="0"/>
              <a:t>fuerza.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7897" y="283710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 energía es una </a:t>
            </a:r>
            <a:r>
              <a:rPr lang="es-ES_tradnl" b="1" dirty="0"/>
              <a:t>característica </a:t>
            </a:r>
            <a:r>
              <a:rPr lang="es-ES_tradnl" dirty="0"/>
              <a:t>de un cuerpo. El cuerpo posee tal energía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11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 energía es </a:t>
            </a:r>
            <a:r>
              <a:rPr lang="es-ES_tradnl" b="1" dirty="0"/>
              <a:t>positiva</a:t>
            </a:r>
            <a:r>
              <a:rPr lang="es-ES_tradnl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6500" y="3504302"/>
            <a:ext cx="384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trabajo puede ser </a:t>
            </a:r>
            <a:r>
              <a:rPr lang="es-ES_tradnl" b="1" dirty="0"/>
              <a:t>positivo o negativo</a:t>
            </a:r>
            <a:r>
              <a:rPr lang="es-ES_tradnl" dirty="0"/>
              <a:t>. </a:t>
            </a:r>
          </a:p>
          <a:p>
            <a:r>
              <a:rPr lang="es-ES_tradnl" dirty="0"/>
              <a:t>Es negativo si el </a:t>
            </a:r>
            <a:r>
              <a:rPr lang="es-ES_tradnl" b="1" dirty="0">
                <a:solidFill>
                  <a:srgbClr val="008000"/>
                </a:solidFill>
              </a:rPr>
              <a:t>desplazamiento </a:t>
            </a:r>
            <a:r>
              <a:rPr lang="es-ES_tradnl" dirty="0"/>
              <a:t>se realiza en sentido opuesto a la </a:t>
            </a:r>
            <a:r>
              <a:rPr lang="es-ES_tradnl" b="1" dirty="0">
                <a:solidFill>
                  <a:srgbClr val="FF6600"/>
                </a:solidFill>
              </a:rPr>
              <a:t>fuerza </a:t>
            </a:r>
            <a:r>
              <a:rPr lang="es-ES_tradnl" dirty="0"/>
              <a:t>como ocurre al amortiguar un salto.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5791200"/>
            <a:ext cx="843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El trabajo puede producir un cambio de la energía de un cuerpo.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5549" y="6099730"/>
            <a:ext cx="732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Trabajo y Energía se miden en la misma magnitud: el Joule</a:t>
            </a:r>
            <a:r>
              <a:rPr lang="es-ES_tradnl" dirty="0"/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902" y="4065233"/>
            <a:ext cx="1216733" cy="16177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288" y="4662770"/>
            <a:ext cx="1275928" cy="1040563"/>
          </a:xfrm>
          <a:prstGeom prst="rect">
            <a:avLst/>
          </a:prstGeom>
        </p:spPr>
      </p:pic>
      <p:sp>
        <p:nvSpPr>
          <p:cNvPr id="32" name="Up Arrow 31"/>
          <p:cNvSpPr/>
          <p:nvPr/>
        </p:nvSpPr>
        <p:spPr>
          <a:xfrm>
            <a:off x="7702550" y="4423875"/>
            <a:ext cx="228600" cy="1143000"/>
          </a:xfrm>
          <a:prstGeom prst="upArrow">
            <a:avLst/>
          </a:prstGeom>
          <a:solidFill>
            <a:srgbClr val="FF6600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Up Arrow 32"/>
          <p:cNvSpPr/>
          <p:nvPr/>
        </p:nvSpPr>
        <p:spPr>
          <a:xfrm flipV="1">
            <a:off x="9107486" y="4802127"/>
            <a:ext cx="280163" cy="764749"/>
          </a:xfrm>
          <a:prstGeom prst="upArrow">
            <a:avLst/>
          </a:prstGeom>
          <a:solidFill>
            <a:srgbClr val="008000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089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17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8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164337" y="1957388"/>
            <a:ext cx="100766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9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La cantidad de trabajo que se realiza o la cantidad de energía que se requiere para realizar una actividad son magnitudes muy importantes. Se expresan en Joule.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Sin embargo, en algunos casos, es también importante considerar en cuánto tiempo esta energía será empleada.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Cuando se considera la energía empleada en un tiempo específico, se habla de potencia.</a:t>
            </a:r>
          </a:p>
          <a:p>
            <a:pPr algn="just" eaLnBrk="1" hangingPunct="1"/>
            <a:endParaRPr lang="es-CL" altLang="es-CL" sz="2400" dirty="0">
              <a:latin typeface="Verdana" pitchFamily="34" charset="0"/>
            </a:endParaRPr>
          </a:p>
          <a:p>
            <a:pPr algn="just" eaLnBrk="1" hangingPunct="1"/>
            <a:endParaRPr lang="es-CL" altLang="es-CL" sz="2400" dirty="0">
              <a:latin typeface="Verdana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E1F5-76ED-44BB-A8B6-D790BA205F10}" type="slidenum">
              <a:rPr lang="es-CL" smtClean="0"/>
              <a:pPr>
                <a:defRPr/>
              </a:pPr>
              <a:t>7</a:t>
            </a:fld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170469" y="772180"/>
            <a:ext cx="440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sz="2800" b="1" dirty="0">
                <a:solidFill>
                  <a:prstClr val="black"/>
                </a:solidFill>
                <a:latin typeface="Verdana" pitchFamily="34" charset="0"/>
              </a:rPr>
              <a:t>La potencia.</a:t>
            </a:r>
          </a:p>
        </p:txBody>
      </p:sp>
    </p:spTree>
    <p:extLst>
      <p:ext uri="{BB962C8B-B14F-4D97-AF65-F5344CB8AC3E}">
        <p14:creationId xmlns:p14="http://schemas.microsoft.com/office/powerpoint/2010/main" val="14035234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46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946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19465" name="5 CuadroTexto"/>
          <p:cNvSpPr txBox="1">
            <a:spLocks noChangeArrowheads="1"/>
          </p:cNvSpPr>
          <p:nvPr/>
        </p:nvSpPr>
        <p:spPr bwMode="auto">
          <a:xfrm>
            <a:off x="2870994" y="2132857"/>
            <a:ext cx="7569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dirty="0"/>
              <a:t> </a:t>
            </a:r>
            <a:endParaRPr lang="es-CL" altLang="es-CL" dirty="0"/>
          </a:p>
          <a:p>
            <a:pPr eaLnBrk="1" hangingPunct="1"/>
            <a:endParaRPr lang="es-CL" altLang="es-CL" dirty="0"/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</p:txBody>
      </p:sp>
      <p:sp>
        <p:nvSpPr>
          <p:cNvPr id="19466" name="12 Título"/>
          <p:cNvSpPr>
            <a:spLocks noGrp="1"/>
          </p:cNvSpPr>
          <p:nvPr>
            <p:ph type="title"/>
          </p:nvPr>
        </p:nvSpPr>
        <p:spPr>
          <a:xfrm>
            <a:off x="1311579" y="1846478"/>
            <a:ext cx="9868485" cy="232099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alt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La potencia es la cantidad de trabajo o variación de energía realizado en un tiempo determinado.</a:t>
            </a:r>
            <a:br>
              <a:rPr lang="es-CL" alt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alt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Si se produce más trabajo en el </a:t>
            </a:r>
            <a:r>
              <a:rPr lang="es-CL" altLang="es-CL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mismo tiempo </a:t>
            </a:r>
            <a:r>
              <a:rPr lang="es-CL" alt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habrá mayor potencia.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8611-12FC-4FFF-B988-E3C85D5E9C98}" type="slidenum">
              <a:rPr lang="es-CL" smtClean="0"/>
              <a:pPr>
                <a:defRPr/>
              </a:pPr>
              <a:t>8</a:t>
            </a:fld>
            <a:endParaRPr lang="es-CL" dirty="0"/>
          </a:p>
        </p:txBody>
      </p:sp>
      <p:sp>
        <p:nvSpPr>
          <p:cNvPr id="19468" name="15 Rectángulo"/>
          <p:cNvSpPr>
            <a:spLocks noChangeArrowheads="1"/>
          </p:cNvSpPr>
          <p:nvPr/>
        </p:nvSpPr>
        <p:spPr bwMode="auto">
          <a:xfrm>
            <a:off x="3000376" y="4941889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latin typeface="Verdana" pitchFamily="34" charset="0"/>
              </a:rPr>
              <a:t> </a:t>
            </a:r>
            <a:endParaRPr lang="es-CL" alt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Potencia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74" y="3642438"/>
            <a:ext cx="4819182" cy="25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524000" y="1392239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17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679576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>
              <a:latin typeface="Calibri" pitchFamily="34" charset="0"/>
            </a:endParaRPr>
          </a:p>
        </p:txBody>
      </p:sp>
      <p:sp>
        <p:nvSpPr>
          <p:cNvPr id="7178" name="2 CuadroTexto"/>
          <p:cNvSpPr txBox="1">
            <a:spLocks noChangeArrowheads="1"/>
          </p:cNvSpPr>
          <p:nvPr/>
        </p:nvSpPr>
        <p:spPr bwMode="auto">
          <a:xfrm>
            <a:off x="4583114" y="1773238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                                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E1F5-76ED-44BB-A8B6-D790BA205F10}" type="slidenum">
              <a:rPr lang="es-CL" smtClean="0"/>
              <a:pPr>
                <a:defRPr/>
              </a:pPr>
              <a:t>9</a:t>
            </a:fld>
            <a:endParaRPr lang="es-C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02" y="1684598"/>
            <a:ext cx="2514672" cy="1775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3000" t="13910"/>
          <a:stretch>
            <a:fillRect/>
          </a:stretch>
        </p:blipFill>
        <p:spPr>
          <a:xfrm>
            <a:off x="7697449" y="1684598"/>
            <a:ext cx="2646701" cy="2082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300" y="1880884"/>
            <a:ext cx="1128800" cy="1644650"/>
          </a:xfrm>
          <a:prstGeom prst="rect">
            <a:avLst/>
          </a:prstGeom>
        </p:spPr>
      </p:pic>
      <p:sp>
        <p:nvSpPr>
          <p:cNvPr id="22" name="4 CuadroTexto"/>
          <p:cNvSpPr txBox="1"/>
          <p:nvPr/>
        </p:nvSpPr>
        <p:spPr>
          <a:xfrm>
            <a:off x="2141538" y="40976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1500 W</a:t>
            </a:r>
          </a:p>
        </p:txBody>
      </p:sp>
      <p:sp>
        <p:nvSpPr>
          <p:cNvPr id="23" name="4 CuadroTexto"/>
          <p:cNvSpPr txBox="1"/>
          <p:nvPr/>
        </p:nvSpPr>
        <p:spPr>
          <a:xfrm>
            <a:off x="5065668" y="41810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0,01 </a:t>
            </a:r>
            <a:r>
              <a:rPr lang="es-CL" altLang="es-CL" u="sng" dirty="0">
                <a:solidFill>
                  <a:prstClr val="black"/>
                </a:solidFill>
                <a:latin typeface="Verdana" pitchFamily="34" charset="0"/>
              </a:rPr>
              <a:t>m</a:t>
            </a:r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W</a:t>
            </a:r>
          </a:p>
        </p:txBody>
      </p:sp>
      <p:sp>
        <p:nvSpPr>
          <p:cNvPr id="24" name="4 CuadroTexto"/>
          <p:cNvSpPr txBox="1"/>
          <p:nvPr/>
        </p:nvSpPr>
        <p:spPr>
          <a:xfrm>
            <a:off x="8540706" y="41810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dirty="0">
                <a:solidFill>
                  <a:prstClr val="black"/>
                </a:solidFill>
                <a:latin typeface="Verdana" pitchFamily="34" charset="0"/>
              </a:rPr>
              <a:t>400 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5870" y="5205834"/>
            <a:ext cx="90712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La Potencia Eléctrica se representa con el símbolo “P”.</a:t>
            </a:r>
          </a:p>
          <a:p>
            <a:pPr>
              <a:lnSpc>
                <a:spcPct val="15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Su unidad es el  Watt y su  símbolo “W”.</a:t>
            </a:r>
          </a:p>
        </p:txBody>
      </p:sp>
      <p:sp>
        <p:nvSpPr>
          <p:cNvPr id="26" name="14 CuadroTexto"/>
          <p:cNvSpPr txBox="1"/>
          <p:nvPr/>
        </p:nvSpPr>
        <p:spPr>
          <a:xfrm>
            <a:off x="1870098" y="633432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sz="3200" b="1" dirty="0">
                <a:solidFill>
                  <a:prstClr val="black"/>
                </a:solidFill>
                <a:latin typeface="Verdana" pitchFamily="34" charset="0"/>
              </a:rPr>
              <a:t>Potencia</a:t>
            </a:r>
            <a:r>
              <a:rPr lang="es-CL" altLang="es-CL" b="1" dirty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7815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1861</Words>
  <Application>Microsoft Office PowerPoint</Application>
  <PresentationFormat>Panorámica</PresentationFormat>
  <Paragraphs>268</Paragraphs>
  <Slides>26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Verdana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potencia es la cantidad de trabajo o variación de energía realizado en un tiempo determinado. Si se produce más trabajo en el mismo tiempo habrá mayor potencia.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USUARIO</cp:lastModifiedBy>
  <cp:revision>35</cp:revision>
  <dcterms:created xsi:type="dcterms:W3CDTF">2022-04-06T17:32:07Z</dcterms:created>
  <dcterms:modified xsi:type="dcterms:W3CDTF">2024-11-27T23:08:47Z</dcterms:modified>
</cp:coreProperties>
</file>