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0" r:id="rId4"/>
    <p:sldId id="301" r:id="rId5"/>
    <p:sldId id="302" r:id="rId6"/>
    <p:sldId id="309" r:id="rId7"/>
    <p:sldId id="310" r:id="rId8"/>
    <p:sldId id="303" r:id="rId9"/>
    <p:sldId id="304" r:id="rId10"/>
    <p:sldId id="311" r:id="rId11"/>
    <p:sldId id="305" r:id="rId12"/>
    <p:sldId id="307" r:id="rId13"/>
    <p:sldId id="308" r:id="rId14"/>
    <p:sldId id="306" r:id="rId15"/>
    <p:sldId id="312" r:id="rId16"/>
    <p:sldId id="313" r:id="rId17"/>
    <p:sldId id="314" r:id="rId18"/>
    <p:sldId id="315" r:id="rId19"/>
    <p:sldId id="286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6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8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4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5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56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9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9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nitec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>En este espacio encontrará información sobre: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Instituciones que colaboran con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Actores que acompañarán su aprendizaje.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Criterios de participación y convivencia en la comunidad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98" t="28676" r="36289" b="4963"/>
          <a:stretch/>
        </p:blipFill>
        <p:spPr>
          <a:xfrm>
            <a:off x="0" y="0"/>
            <a:ext cx="12191999" cy="730155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53483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Imagen Blog de educación | UNITEC Universidad Tecnológica de México</a:t>
            </a:r>
            <a:endParaRPr lang="es-MX" dirty="0"/>
          </a:p>
          <a:p>
            <a:r>
              <a:rPr lang="es-AR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" y="957943"/>
            <a:ext cx="1219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u="sng" dirty="0"/>
              <a:t>ASIGNATURA: CI 558</a:t>
            </a:r>
          </a:p>
          <a:p>
            <a:pPr algn="ctr"/>
            <a:endParaRPr lang="es-AR" sz="4000" b="1" u="sng" dirty="0"/>
          </a:p>
          <a:p>
            <a:pPr algn="ctr"/>
            <a:r>
              <a:rPr lang="es-AR" sz="5400" b="1" u="sng" dirty="0"/>
              <a:t> PROYECTO DE INGENIERÍA </a:t>
            </a:r>
          </a:p>
          <a:p>
            <a:pPr algn="ctr"/>
            <a:endParaRPr lang="es-AR" sz="4000" b="1" u="sng" dirty="0"/>
          </a:p>
          <a:p>
            <a:pPr algn="ctr"/>
            <a:r>
              <a:rPr lang="es-AR" sz="4000" b="1" u="sng" dirty="0"/>
              <a:t>AÑO ACADÉMICO: 202</a:t>
            </a:r>
            <a:r>
              <a:rPr lang="es-ES" sz="4000" b="1" u="sng" dirty="0"/>
              <a:t>4</a:t>
            </a:r>
            <a:endParaRPr lang="es-MX" sz="40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Valoración cualitativa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18145" y="1997764"/>
            <a:ext cx="12173856" cy="5615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AR" b="1" dirty="0"/>
              <a:t>Sinergia (SI):</a:t>
            </a:r>
            <a:r>
              <a:rPr lang="es-AR" dirty="0"/>
              <a:t> Analiza si hay efectos combinados debido a la interacción de múltiples impactos.</a:t>
            </a:r>
          </a:p>
          <a:p>
            <a:pPr lvl="0"/>
            <a:r>
              <a:rPr lang="es-AR" b="1" dirty="0"/>
              <a:t>Acumulación (AC):</a:t>
            </a:r>
            <a:r>
              <a:rPr lang="es-AR" dirty="0"/>
              <a:t> Evalúa si los impactos se suman con el tiempo.</a:t>
            </a:r>
          </a:p>
          <a:p>
            <a:pPr lvl="0"/>
            <a:r>
              <a:rPr lang="es-AR" b="1" dirty="0"/>
              <a:t>Recuperabilidad (MC):</a:t>
            </a:r>
            <a:r>
              <a:rPr lang="es-AR" dirty="0"/>
              <a:t> Mide la capacidad de recuperación del entorno después del impacto.</a:t>
            </a:r>
          </a:p>
          <a:p>
            <a:pPr lvl="0"/>
            <a:r>
              <a:rPr lang="es-AR" b="1" dirty="0"/>
              <a:t>Efecto (EF):</a:t>
            </a:r>
            <a:r>
              <a:rPr lang="es-AR" dirty="0"/>
              <a:t> Describe la naturaleza del cambio que ocurre en el factor ambiental afectado.</a:t>
            </a:r>
          </a:p>
          <a:p>
            <a:pPr lvl="0"/>
            <a:r>
              <a:rPr lang="es-AR" b="1" dirty="0"/>
              <a:t>Periodicidad (PR):</a:t>
            </a:r>
            <a:r>
              <a:rPr lang="es-AR" dirty="0"/>
              <a:t> Indica si el impacto ocurre de manera regular o en intervalos.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311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Importancia del impacto</a:t>
            </a:r>
            <a:endParaRPr lang="es-ES_tradnl" sz="4400" b="1" spc="5" dirty="0">
              <a:latin typeface="Tahoma"/>
              <a:cs typeface="Tahom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E875AF-7746-40C7-80EE-641D55078F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35" t="43282" r="16956" b="42992"/>
          <a:stretch/>
        </p:blipFill>
        <p:spPr>
          <a:xfrm>
            <a:off x="2584174" y="2196550"/>
            <a:ext cx="7023652" cy="9409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FF2322-6601-4F19-948A-25F88EE61C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78" t="38449" r="30978" b="35838"/>
          <a:stretch/>
        </p:blipFill>
        <p:spPr>
          <a:xfrm>
            <a:off x="2590420" y="3484206"/>
            <a:ext cx="7017406" cy="22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3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5" y="-95250"/>
            <a:ext cx="12192000" cy="6953249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C0A99EF-0461-417D-A075-41611C998A95}"/>
              </a:ext>
            </a:extLst>
          </p:cNvPr>
          <p:cNvPicPr/>
          <p:nvPr/>
        </p:nvPicPr>
        <p:blipFill rotWithShape="1">
          <a:blip r:embed="rId4"/>
          <a:srcRect l="32985" t="22276" r="34913" b="9642"/>
          <a:stretch/>
        </p:blipFill>
        <p:spPr bwMode="auto">
          <a:xfrm>
            <a:off x="3401647" y="93178"/>
            <a:ext cx="5490562" cy="6638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696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-95249"/>
            <a:ext cx="12192000" cy="6953249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B58B447-A126-406B-89BE-E08F5CB84179}"/>
              </a:ext>
            </a:extLst>
          </p:cNvPr>
          <p:cNvPicPr/>
          <p:nvPr/>
        </p:nvPicPr>
        <p:blipFill rotWithShape="1">
          <a:blip r:embed="rId4"/>
          <a:srcRect l="18153" t="23718" r="9741" b="9956"/>
          <a:stretch/>
        </p:blipFill>
        <p:spPr bwMode="auto">
          <a:xfrm>
            <a:off x="503583" y="463826"/>
            <a:ext cx="10919791" cy="5883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755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Matriz depurada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675861" y="2070648"/>
            <a:ext cx="10429461" cy="2398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sz="5400" dirty="0"/>
              <a:t>Se descartan los impactos compatibles, no necesitan medidas correctivas. </a:t>
            </a:r>
            <a:endParaRPr lang="es-ES_tradnl" sz="5400" dirty="0"/>
          </a:p>
        </p:txBody>
      </p:sp>
    </p:spTree>
    <p:extLst>
      <p:ext uri="{BB962C8B-B14F-4D97-AF65-F5344CB8AC3E}">
        <p14:creationId xmlns:p14="http://schemas.microsoft.com/office/powerpoint/2010/main" val="35784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6000" b="1" spc="-50" dirty="0">
                <a:solidFill>
                  <a:srgbClr val="00B050"/>
                </a:solidFill>
                <a:latin typeface="Tahoma"/>
                <a:cs typeface="Tahoma"/>
              </a:rPr>
              <a:t>Medidas de prevención y corrección </a:t>
            </a:r>
            <a:endParaRPr lang="es-ES_tradnl" sz="60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636105" y="2850873"/>
            <a:ext cx="10429461" cy="2966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sz="4400" dirty="0"/>
              <a:t>Es una acción o estrategia diseñada para prevenir, minimizar, corregir o compensar los impactos negativos o adversos que una actividad, proyecto. 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360428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-9071" y="410817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6000" b="1" spc="-50" dirty="0">
                <a:solidFill>
                  <a:srgbClr val="00B050"/>
                </a:solidFill>
                <a:latin typeface="Tahoma"/>
                <a:cs typeface="Tahoma"/>
              </a:rPr>
              <a:t>IMPACTO NETO</a:t>
            </a:r>
            <a:endParaRPr lang="es-ES_tradnl" sz="6000" b="1" spc="5" dirty="0">
              <a:latin typeface="Tahoma"/>
              <a:cs typeface="Tahoma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84FA96-17BB-4505-9E5B-985D5AF839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304" t="47922" r="13478" b="29458"/>
          <a:stretch/>
        </p:blipFill>
        <p:spPr>
          <a:xfrm>
            <a:off x="4454466" y="2676107"/>
            <a:ext cx="3264925" cy="13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273F0A-CB41-49C8-B9CE-5FF6C0AA4A15}"/>
              </a:ext>
            </a:extLst>
          </p:cNvPr>
          <p:cNvSpPr txBox="1">
            <a:spLocks/>
          </p:cNvSpPr>
          <p:nvPr/>
        </p:nvSpPr>
        <p:spPr>
          <a:xfrm>
            <a:off x="255459" y="0"/>
            <a:ext cx="11681082" cy="1242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6000" b="1" spc="-50" dirty="0">
                <a:solidFill>
                  <a:srgbClr val="00B050"/>
                </a:solidFill>
                <a:latin typeface="Tahoma"/>
                <a:cs typeface="Tahoma"/>
              </a:rPr>
              <a:t>Programa de vigilancia </a:t>
            </a:r>
            <a:endParaRPr lang="es-ES_tradnl" sz="6000" b="1" spc="5" dirty="0">
              <a:latin typeface="Tahoma"/>
              <a:cs typeface="Tahoma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0025E0D-F68F-40A7-A344-3E0C1368122C}"/>
              </a:ext>
            </a:extLst>
          </p:cNvPr>
          <p:cNvSpPr txBox="1">
            <a:spLocks/>
          </p:cNvSpPr>
          <p:nvPr/>
        </p:nvSpPr>
        <p:spPr>
          <a:xfrm>
            <a:off x="689114" y="1945584"/>
            <a:ext cx="10906538" cy="3567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4400" dirty="0"/>
              <a:t>Conjunto organizado de actividades y procedimientos diseñados para monitorear y evaluar sistemáticamente los efectos ambientales de una actividad, proyecto, proceso o política a lo largo de su ciclo de vida</a:t>
            </a:r>
            <a:r>
              <a:rPr lang="es-AR" sz="4400" dirty="0"/>
              <a:t>.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14093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273F0A-CB41-49C8-B9CE-5FF6C0AA4A15}"/>
              </a:ext>
            </a:extLst>
          </p:cNvPr>
          <p:cNvSpPr txBox="1">
            <a:spLocks/>
          </p:cNvSpPr>
          <p:nvPr/>
        </p:nvSpPr>
        <p:spPr>
          <a:xfrm>
            <a:off x="255459" y="23190"/>
            <a:ext cx="11681082" cy="1242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6000" b="1" spc="-50" dirty="0">
                <a:solidFill>
                  <a:srgbClr val="00B050"/>
                </a:solidFill>
                <a:latin typeface="Tahoma"/>
                <a:cs typeface="Tahoma"/>
              </a:rPr>
              <a:t>Informe final</a:t>
            </a:r>
            <a:endParaRPr lang="es-ES_tradnl" sz="6000" b="1" spc="5" dirty="0">
              <a:latin typeface="Tahoma"/>
              <a:cs typeface="Tahoma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0025E0D-F68F-40A7-A344-3E0C1368122C}"/>
              </a:ext>
            </a:extLst>
          </p:cNvPr>
          <p:cNvSpPr txBox="1">
            <a:spLocks/>
          </p:cNvSpPr>
          <p:nvPr/>
        </p:nvSpPr>
        <p:spPr>
          <a:xfrm>
            <a:off x="742123" y="2266535"/>
            <a:ext cx="10906538" cy="3567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4400" dirty="0"/>
              <a:t>Es un documento que resume y presenta los hallazgos, resultados, conclusiones y recomendaciones del proceso de evaluación de impacto ambiental de un proyecto.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10978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37513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315718"/>
            <a:ext cx="12192000" cy="184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11500" b="1" spc="-45" dirty="0">
                <a:solidFill>
                  <a:srgbClr val="99CC05"/>
                </a:solidFill>
                <a:latin typeface="Tahoma"/>
                <a:cs typeface="Tahoma"/>
              </a:rPr>
              <a:t>¡Muchos éxitos!</a:t>
            </a:r>
            <a:r>
              <a:rPr lang="es-MX" sz="6500" dirty="0">
                <a:latin typeface="Arial Black" panose="020B0A04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587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61676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Metodología para la EIA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-18142" y="1176129"/>
            <a:ext cx="12173856" cy="3061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5400" b="1" dirty="0"/>
              <a:t>NO</a:t>
            </a:r>
            <a:r>
              <a:rPr lang="es-ES" sz="5400" dirty="0"/>
              <a:t> existe una metodología única, debe basarse en las particularidades de cada proyecto.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33FBC66-A7D7-4839-A2A4-EB3391AC175E}"/>
              </a:ext>
            </a:extLst>
          </p:cNvPr>
          <p:cNvSpPr txBox="1">
            <a:spLocks/>
          </p:cNvSpPr>
          <p:nvPr/>
        </p:nvSpPr>
        <p:spPr>
          <a:xfrm>
            <a:off x="-18142" y="4477577"/>
            <a:ext cx="12173856" cy="213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5400" b="1" i="1" dirty="0"/>
              <a:t>Estudiaremos una metodología general para la fase constructiva</a:t>
            </a:r>
            <a:r>
              <a:rPr lang="es-ES" sz="5400" i="1" dirty="0"/>
              <a:t>.</a:t>
            </a:r>
            <a:endParaRPr lang="es-ES_tradnl" sz="4400" b="1" i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113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Marco Legislativo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-131811" y="1617593"/>
            <a:ext cx="12173856" cy="3622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5400" dirty="0"/>
              <a:t>Conjunto de </a:t>
            </a:r>
            <a:r>
              <a:rPr lang="es-ES" sz="5400" b="1" dirty="0"/>
              <a:t>leyes, normativas, reglamentos y disposiciones legales</a:t>
            </a:r>
            <a:r>
              <a:rPr lang="es-ES" sz="5400" dirty="0"/>
              <a:t> que regulan una actividad, sector o ámbito específico dentro de un país o región.</a:t>
            </a:r>
            <a:endParaRPr lang="es-ES_tradnl" sz="4400" b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321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-18143" y="937590"/>
            <a:ext cx="12173856" cy="122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AR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de comprensión de contenidos:</a:t>
            </a:r>
            <a:endParaRPr lang="es-ES_tradnl" sz="3200" b="1" spc="5" dirty="0">
              <a:latin typeface="Tahoma"/>
              <a:cs typeface="Tahoma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84A35FA-4E1C-4C30-8BDF-61F8D2F35F62}"/>
              </a:ext>
            </a:extLst>
          </p:cNvPr>
          <p:cNvSpPr txBox="1">
            <a:spLocks/>
          </p:cNvSpPr>
          <p:nvPr/>
        </p:nvSpPr>
        <p:spPr>
          <a:xfrm>
            <a:off x="-18143" y="2160104"/>
            <a:ext cx="12173856" cy="3021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AR" sz="3200" dirty="0"/>
              <a:t>Listar y describir cuál considera que debería ser la normativa (Nacional, Provincial, Municipal) a considerar para el Proyecto que está desarrollando.</a:t>
            </a:r>
            <a:endParaRPr lang="es-ES_tradnl" sz="3200" b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70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Estructura general</a:t>
            </a:r>
            <a:endParaRPr lang="es-ES_tradnl" sz="4400" b="1" spc="5" dirty="0">
              <a:latin typeface="Tahoma"/>
              <a:cs typeface="Tahoma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FB5269-1261-4505-BEFD-BB8244EE67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17" t="30715" r="21196" b="15538"/>
          <a:stretch/>
        </p:blipFill>
        <p:spPr>
          <a:xfrm>
            <a:off x="1392295" y="1148153"/>
            <a:ext cx="9660835" cy="571428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1C38BAD-CEC1-41CE-AD6D-0C943A843DFE}"/>
              </a:ext>
            </a:extLst>
          </p:cNvPr>
          <p:cNvSpPr/>
          <p:nvPr/>
        </p:nvSpPr>
        <p:spPr>
          <a:xfrm>
            <a:off x="-18142" y="3896141"/>
            <a:ext cx="12228286" cy="1987824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896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Previsión de los efectos </a:t>
            </a:r>
            <a:endParaRPr lang="es-ES_tradnl" sz="4400" b="1" spc="5" dirty="0">
              <a:latin typeface="Tahoma"/>
              <a:cs typeface="Tahoma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588E13-6784-4E63-8225-E6BDDF1E8516}"/>
              </a:ext>
            </a:extLst>
          </p:cNvPr>
          <p:cNvPicPr/>
          <p:nvPr/>
        </p:nvPicPr>
        <p:blipFill rotWithShape="1">
          <a:blip r:embed="rId4"/>
          <a:srcRect l="21662" t="32943" r="21471" b="10270"/>
          <a:stretch/>
        </p:blipFill>
        <p:spPr bwMode="auto">
          <a:xfrm>
            <a:off x="1659988" y="1448972"/>
            <a:ext cx="9580097" cy="5036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91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6600" b="1" spc="-50" dirty="0">
                <a:solidFill>
                  <a:srgbClr val="00B050"/>
                </a:solidFill>
                <a:latin typeface="Tahoma"/>
                <a:cs typeface="Tahoma"/>
              </a:rPr>
              <a:t>Componentes ambientales</a:t>
            </a:r>
            <a:endParaRPr lang="es-ES_tradnl" sz="6600" b="1" spc="5" dirty="0">
              <a:latin typeface="Tahoma"/>
              <a:cs typeface="Tahoma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CA55B2D-0AA9-4E92-B6DE-023A461B0584}"/>
              </a:ext>
            </a:extLst>
          </p:cNvPr>
          <p:cNvPicPr/>
          <p:nvPr/>
        </p:nvPicPr>
        <p:blipFill rotWithShape="1">
          <a:blip r:embed="rId4"/>
          <a:srcRect l="21166" t="26668" r="20802" b="5877"/>
          <a:stretch/>
        </p:blipFill>
        <p:spPr bwMode="auto">
          <a:xfrm>
            <a:off x="1524000" y="1242389"/>
            <a:ext cx="9276522" cy="5264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300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Ejemplo</a:t>
            </a:r>
            <a:endParaRPr lang="es-ES_tradnl" sz="4400" b="1" spc="5" dirty="0">
              <a:latin typeface="Tahoma"/>
              <a:cs typeface="Tahom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D345CD-7ABB-4C2C-85D4-C71A919FEABC}"/>
              </a:ext>
            </a:extLst>
          </p:cNvPr>
          <p:cNvPicPr/>
          <p:nvPr/>
        </p:nvPicPr>
        <p:blipFill rotWithShape="1">
          <a:blip r:embed="rId4"/>
          <a:srcRect l="14380" t="20803" r="5809" b="9015"/>
          <a:stretch/>
        </p:blipFill>
        <p:spPr bwMode="auto">
          <a:xfrm>
            <a:off x="795129" y="1242390"/>
            <a:ext cx="11012557" cy="5615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711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Valoración cualitativa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18145" y="1997764"/>
            <a:ext cx="12173856" cy="5615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AR" b="1" dirty="0"/>
              <a:t>Signo del impacto:</a:t>
            </a:r>
            <a:r>
              <a:rPr lang="es-AR" dirty="0"/>
              <a:t> Indica si el impacto es positivo (+) o negativo (-).</a:t>
            </a:r>
          </a:p>
          <a:p>
            <a:pPr lvl="0"/>
            <a:r>
              <a:rPr lang="es-AR" b="1" dirty="0"/>
              <a:t>Intensidad (IN):</a:t>
            </a:r>
            <a:r>
              <a:rPr lang="es-AR" dirty="0"/>
              <a:t> Mide la fuerza o grado del impacto.</a:t>
            </a:r>
          </a:p>
          <a:p>
            <a:pPr lvl="0"/>
            <a:r>
              <a:rPr lang="es-AR" b="1" dirty="0"/>
              <a:t>Extensión (EX):</a:t>
            </a:r>
            <a:r>
              <a:rPr lang="es-AR" dirty="0"/>
              <a:t> Evalúa cuánto del entorno se ve afectado por el impacto.</a:t>
            </a:r>
          </a:p>
          <a:p>
            <a:pPr lvl="0"/>
            <a:r>
              <a:rPr lang="es-AR" b="1" dirty="0"/>
              <a:t>Momento (MO):</a:t>
            </a:r>
            <a:r>
              <a:rPr lang="es-AR" dirty="0"/>
              <a:t> Se refiere al período de tiempo en el que se manifiesta el impacto.</a:t>
            </a:r>
          </a:p>
          <a:p>
            <a:pPr lvl="0"/>
            <a:r>
              <a:rPr lang="es-AR" b="1" dirty="0"/>
              <a:t>Persistencia (PE):</a:t>
            </a:r>
            <a:r>
              <a:rPr lang="es-AR" dirty="0"/>
              <a:t> Indica cuánto tiempo perdura el impacto.</a:t>
            </a:r>
          </a:p>
          <a:p>
            <a:pPr lvl="0"/>
            <a:r>
              <a:rPr lang="es-AR" b="1" dirty="0"/>
              <a:t>Reversibilidad (RV):</a:t>
            </a:r>
            <a:r>
              <a:rPr lang="es-AR" dirty="0"/>
              <a:t> Evalúa si es posible revertir el impacto y restaurar el entorno a su estado original.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956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460</Words>
  <Application>Microsoft Office PowerPoint</Application>
  <PresentationFormat>Panorámica</PresentationFormat>
  <Paragraphs>48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Poppins-Light</vt:lpstr>
      <vt:lpstr>Tahoma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¡Muchos éxitos!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Natalia Janette Bys</cp:lastModifiedBy>
  <cp:revision>73</cp:revision>
  <dcterms:created xsi:type="dcterms:W3CDTF">2022-07-12T17:49:49Z</dcterms:created>
  <dcterms:modified xsi:type="dcterms:W3CDTF">2024-10-15T10:11:04Z</dcterms:modified>
</cp:coreProperties>
</file>