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00" r:id="rId4"/>
    <p:sldId id="301" r:id="rId5"/>
    <p:sldId id="302" r:id="rId6"/>
    <p:sldId id="309" r:id="rId7"/>
    <p:sldId id="310" r:id="rId8"/>
    <p:sldId id="303" r:id="rId9"/>
    <p:sldId id="304" r:id="rId10"/>
    <p:sldId id="305" r:id="rId11"/>
    <p:sldId id="307" r:id="rId12"/>
    <p:sldId id="308" r:id="rId13"/>
    <p:sldId id="306" r:id="rId14"/>
    <p:sldId id="311" r:id="rId15"/>
    <p:sldId id="286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06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3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65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38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542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5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562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56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968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59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3FB3-E275-467C-A4F7-0CFD1DA4BDA4}" type="datetimeFigureOut">
              <a:rPr lang="es-AR" smtClean="0"/>
              <a:t>15/10/2024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09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nitec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>En este espacio encontrará información sobre: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Instituciones que colaboran con </a:t>
            </a:r>
            <a:r>
              <a:rPr kumimoji="0" lang="es-MX" altLang="es-MX" sz="1600" b="1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Actores que acompañarán su aprendizaje.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Criterios de participación y convivencia en la comunidad </a:t>
            </a:r>
            <a:r>
              <a:rPr kumimoji="0" lang="es-MX" altLang="es-MX" sz="1600" b="1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98" t="28676" r="36289" b="4963"/>
          <a:stretch/>
        </p:blipFill>
        <p:spPr>
          <a:xfrm>
            <a:off x="0" y="0"/>
            <a:ext cx="12191999" cy="730155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653483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3"/>
              </a:rPr>
              <a:t>Imagen Blog de educación | UNITEC Universidad Tecnológica de México</a:t>
            </a:r>
            <a:endParaRPr lang="es-MX" dirty="0"/>
          </a:p>
          <a:p>
            <a:r>
              <a:rPr lang="es-AR" dirty="0"/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" y="957943"/>
            <a:ext cx="1219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u="sng" dirty="0"/>
              <a:t>ASIGNATURA: CI 558</a:t>
            </a:r>
          </a:p>
          <a:p>
            <a:pPr algn="ctr"/>
            <a:endParaRPr lang="es-AR" sz="4000" b="1" u="sng" dirty="0"/>
          </a:p>
          <a:p>
            <a:pPr algn="ctr"/>
            <a:r>
              <a:rPr lang="es-AR" sz="5400" b="1" u="sng" dirty="0"/>
              <a:t> PROYECTO DE INGENIERÍA </a:t>
            </a:r>
          </a:p>
          <a:p>
            <a:pPr algn="ctr"/>
            <a:endParaRPr lang="es-AR" sz="4000" b="1" u="sng" dirty="0"/>
          </a:p>
          <a:p>
            <a:pPr algn="ctr"/>
            <a:r>
              <a:rPr lang="es-AR" sz="4000" b="1" u="sng" dirty="0"/>
              <a:t>AÑO ACADÉMICO: 202</a:t>
            </a:r>
            <a:r>
              <a:rPr lang="es-ES" sz="4000" b="1" u="sng" dirty="0"/>
              <a:t>4</a:t>
            </a:r>
            <a:endParaRPr lang="es-MX" sz="40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479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Diferencias</a:t>
            </a:r>
            <a:endParaRPr lang="es-ES_tradnl" sz="4400" b="1" spc="5" dirty="0">
              <a:latin typeface="Tahoma"/>
              <a:cs typeface="Tahoma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E57DBA4-16E7-475A-A671-A21F5C936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412688"/>
              </p:ext>
            </p:extLst>
          </p:nvPr>
        </p:nvGraphicFramePr>
        <p:xfrm>
          <a:off x="159026" y="1242391"/>
          <a:ext cx="11820940" cy="5102281"/>
        </p:xfrm>
        <a:graphic>
          <a:graphicData uri="http://schemas.openxmlformats.org/drawingml/2006/table">
            <a:tbl>
              <a:tblPr firstRow="1" firstCol="1" bandRow="1"/>
              <a:tblGrid>
                <a:gridCol w="1931092">
                  <a:extLst>
                    <a:ext uri="{9D8B030D-6E8A-4147-A177-3AD203B41FA5}">
                      <a16:colId xmlns:a16="http://schemas.microsoft.com/office/drawing/2014/main" val="4187817168"/>
                    </a:ext>
                  </a:extLst>
                </a:gridCol>
                <a:gridCol w="4888109">
                  <a:extLst>
                    <a:ext uri="{9D8B030D-6E8A-4147-A177-3AD203B41FA5}">
                      <a16:colId xmlns:a16="http://schemas.microsoft.com/office/drawing/2014/main" val="11617825"/>
                    </a:ext>
                  </a:extLst>
                </a:gridCol>
                <a:gridCol w="5001739">
                  <a:extLst>
                    <a:ext uri="{9D8B030D-6E8A-4147-A177-3AD203B41FA5}">
                      <a16:colId xmlns:a16="http://schemas.microsoft.com/office/drawing/2014/main" val="2050438578"/>
                    </a:ext>
                  </a:extLst>
                </a:gridCol>
              </a:tblGrid>
              <a:tr h="4429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Aspecto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Evaluación de Impacto Ambiental (EIA)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Estudio de Impacto Ambiental (</a:t>
                      </a:r>
                      <a:r>
                        <a:rPr lang="es-AR" sz="2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EsIA</a:t>
                      </a:r>
                      <a:r>
                        <a:rPr lang="es-AR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s-A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667831"/>
                  </a:ext>
                </a:extLst>
              </a:tr>
              <a:tr h="863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Alcance y naturaleza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/>
                        <a:t>Proceso integral de evaluación ambiental</a:t>
                      </a:r>
                      <a:r>
                        <a:rPr lang="es-A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2000" dirty="0"/>
                        <a:t>Documento técnico dentro de la EIA</a:t>
                      </a:r>
                      <a:r>
                        <a:rPr lang="es-A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538808"/>
                  </a:ext>
                </a:extLst>
              </a:tr>
              <a:tr h="863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Responsabilidad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2000" dirty="0"/>
                        <a:t>Autoridad ambiental competente.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2000" dirty="0"/>
                        <a:t>Proponente del proyecto</a:t>
                      </a:r>
                      <a:r>
                        <a:rPr lang="es-A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766155"/>
                  </a:ext>
                </a:extLst>
              </a:tr>
              <a:tr h="863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Función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2000" dirty="0"/>
                        <a:t>Determina la viabilidad ambiental</a:t>
                      </a:r>
                      <a:r>
                        <a:rPr lang="es-A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/>
                        <a:t>Proporciona información técnica para la evaluación</a:t>
                      </a:r>
                      <a:r>
                        <a:rPr lang="es-A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590988"/>
                  </a:ext>
                </a:extLst>
              </a:tr>
              <a:tr h="863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Contenido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/>
                        <a:t>Análisis de impactos, participación pública, decisiones finales</a:t>
                      </a:r>
                      <a:r>
                        <a:rPr lang="es-A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/>
                        <a:t>Descripción del proyecto, análisis de alternativas, impactos</a:t>
                      </a:r>
                      <a:r>
                        <a:rPr lang="es-A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6340"/>
                  </a:ext>
                </a:extLst>
              </a:tr>
              <a:tr h="863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Etapa del proceso</a:t>
                      </a:r>
                      <a:endParaRPr lang="es-A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2000" dirty="0"/>
                        <a:t>Procedimiento completo de evaluación</a:t>
                      </a:r>
                      <a:r>
                        <a:rPr lang="es-A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2000" dirty="0"/>
                        <a:t>Fase inicial dentro del proceso de EIA</a:t>
                      </a:r>
                      <a:r>
                        <a:rPr lang="es-AR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s-A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84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13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5" y="-95250"/>
            <a:ext cx="12192000" cy="6953249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Participación Ciudadana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-177171" y="891412"/>
            <a:ext cx="12228287" cy="1851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4400" dirty="0"/>
              <a:t>Fomenta la transparencia y la resolución de conflictos ambientales.</a:t>
            </a:r>
            <a:endParaRPr lang="es-ES_tradnl" sz="4400" b="1" spc="5" dirty="0">
              <a:latin typeface="Tahoma"/>
              <a:cs typeface="Tahoma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1D278F7-0276-4319-B9BB-9C203C07DF28}"/>
              </a:ext>
            </a:extLst>
          </p:cNvPr>
          <p:cNvGrpSpPr/>
          <p:nvPr/>
        </p:nvGrpSpPr>
        <p:grpSpPr>
          <a:xfrm>
            <a:off x="187265" y="3002858"/>
            <a:ext cx="12602817" cy="757032"/>
            <a:chOff x="187265" y="3002858"/>
            <a:chExt cx="12602817" cy="757032"/>
          </a:xfrm>
        </p:grpSpPr>
        <p:sp>
          <p:nvSpPr>
            <p:cNvPr id="11" name="Marcador de contenido 2">
              <a:extLst>
                <a:ext uri="{FF2B5EF4-FFF2-40B4-BE49-F238E27FC236}">
                  <a16:creationId xmlns:a16="http://schemas.microsoft.com/office/drawing/2014/main" id="{3594F895-C9C0-44A2-A4CE-75A0E258B700}"/>
                </a:ext>
              </a:extLst>
            </p:cNvPr>
            <p:cNvSpPr txBox="1">
              <a:spLocks/>
            </p:cNvSpPr>
            <p:nvPr/>
          </p:nvSpPr>
          <p:spPr>
            <a:xfrm>
              <a:off x="598082" y="3002858"/>
              <a:ext cx="12192000" cy="7570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100"/>
                </a:spcBef>
                <a:buNone/>
              </a:pPr>
              <a:r>
                <a:rPr lang="es-ES" sz="3200" b="1" dirty="0"/>
                <a:t>Información:</a:t>
              </a:r>
              <a:r>
                <a:rPr lang="es-ES" sz="3200" dirty="0"/>
                <a:t> Proveer datos objetivos a los afectados.</a:t>
              </a:r>
              <a:endParaRPr lang="es-ES_tradnl" sz="3200" b="1" spc="5" dirty="0">
                <a:latin typeface="Tahoma"/>
                <a:cs typeface="Tahoma"/>
              </a:endParaRPr>
            </a:p>
          </p:txBody>
        </p:sp>
        <p:sp>
          <p:nvSpPr>
            <p:cNvPr id="2" name="Diagrama de flujo: conector 1">
              <a:extLst>
                <a:ext uri="{FF2B5EF4-FFF2-40B4-BE49-F238E27FC236}">
                  <a16:creationId xmlns:a16="http://schemas.microsoft.com/office/drawing/2014/main" id="{A823DE21-C725-46C7-AD58-D96741ACCB3D}"/>
                </a:ext>
              </a:extLst>
            </p:cNvPr>
            <p:cNvSpPr/>
            <p:nvPr/>
          </p:nvSpPr>
          <p:spPr>
            <a:xfrm>
              <a:off x="187265" y="3069741"/>
              <a:ext cx="410817" cy="43069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0502971-5894-41EC-BB42-B06C840E4879}"/>
              </a:ext>
            </a:extLst>
          </p:cNvPr>
          <p:cNvGrpSpPr/>
          <p:nvPr/>
        </p:nvGrpSpPr>
        <p:grpSpPr>
          <a:xfrm>
            <a:off x="150978" y="3892822"/>
            <a:ext cx="12022878" cy="757032"/>
            <a:chOff x="187265" y="3021284"/>
            <a:chExt cx="12602817" cy="757032"/>
          </a:xfrm>
        </p:grpSpPr>
        <p:sp>
          <p:nvSpPr>
            <p:cNvPr id="14" name="Marcador de contenido 2">
              <a:extLst>
                <a:ext uri="{FF2B5EF4-FFF2-40B4-BE49-F238E27FC236}">
                  <a16:creationId xmlns:a16="http://schemas.microsoft.com/office/drawing/2014/main" id="{8FA230BF-3E43-4C31-8F81-39AEC741C806}"/>
                </a:ext>
              </a:extLst>
            </p:cNvPr>
            <p:cNvSpPr txBox="1">
              <a:spLocks/>
            </p:cNvSpPr>
            <p:nvPr/>
          </p:nvSpPr>
          <p:spPr>
            <a:xfrm>
              <a:off x="598082" y="3021284"/>
              <a:ext cx="12192000" cy="7570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100"/>
                </a:spcBef>
                <a:buNone/>
              </a:pPr>
              <a:r>
                <a:rPr lang="es-ES" sz="3200" b="1" dirty="0"/>
                <a:t>Consulta:</a:t>
              </a:r>
              <a:r>
                <a:rPr lang="es-ES" sz="3200" dirty="0"/>
                <a:t> Solicitar retroalimentación sobre alternativas y decisiones.</a:t>
              </a:r>
              <a:endParaRPr lang="es-ES_tradnl" sz="3200" b="1" spc="5" dirty="0">
                <a:latin typeface="Tahoma"/>
                <a:cs typeface="Tahoma"/>
              </a:endParaRPr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3D9CDCF-9183-4BFC-A761-7707485A0C4F}"/>
                </a:ext>
              </a:extLst>
            </p:cNvPr>
            <p:cNvSpPr/>
            <p:nvPr/>
          </p:nvSpPr>
          <p:spPr>
            <a:xfrm>
              <a:off x="187265" y="3069741"/>
              <a:ext cx="410817" cy="43069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43A7CA9-60E3-4F2B-94AB-A3BBADBEB823}"/>
              </a:ext>
            </a:extLst>
          </p:cNvPr>
          <p:cNvGrpSpPr/>
          <p:nvPr/>
        </p:nvGrpSpPr>
        <p:grpSpPr>
          <a:xfrm>
            <a:off x="150977" y="4812817"/>
            <a:ext cx="12181904" cy="757032"/>
            <a:chOff x="187265" y="3021284"/>
            <a:chExt cx="12181904" cy="757032"/>
          </a:xfrm>
        </p:grpSpPr>
        <p:sp>
          <p:nvSpPr>
            <p:cNvPr id="17" name="Marcador de contenido 2">
              <a:extLst>
                <a:ext uri="{FF2B5EF4-FFF2-40B4-BE49-F238E27FC236}">
                  <a16:creationId xmlns:a16="http://schemas.microsoft.com/office/drawing/2014/main" id="{BCF41734-CE6D-41C2-B740-105CD4DCC3AD}"/>
                </a:ext>
              </a:extLst>
            </p:cNvPr>
            <p:cNvSpPr txBox="1">
              <a:spLocks/>
            </p:cNvSpPr>
            <p:nvPr/>
          </p:nvSpPr>
          <p:spPr>
            <a:xfrm>
              <a:off x="598082" y="3021284"/>
              <a:ext cx="11771087" cy="7570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100"/>
                </a:spcBef>
                <a:buNone/>
              </a:pPr>
              <a:r>
                <a:rPr lang="es-ES" sz="3200" b="1" dirty="0"/>
                <a:t>Decisión/Colaboración: </a:t>
              </a:r>
              <a:r>
                <a:rPr lang="es-ES" sz="3200" dirty="0"/>
                <a:t>Participación activa en la toma de decisiones.</a:t>
              </a:r>
              <a:endParaRPr lang="es-ES_tradnl" sz="3200" b="1" spc="5" dirty="0">
                <a:latin typeface="Tahoma"/>
                <a:cs typeface="Tahoma"/>
              </a:endParaRPr>
            </a:p>
          </p:txBody>
        </p:sp>
        <p:sp>
          <p:nvSpPr>
            <p:cNvPr id="18" name="Diagrama de flujo: conector 17">
              <a:extLst>
                <a:ext uri="{FF2B5EF4-FFF2-40B4-BE49-F238E27FC236}">
                  <a16:creationId xmlns:a16="http://schemas.microsoft.com/office/drawing/2014/main" id="{2C6F9324-B445-471D-B779-ADB7C9DB6C85}"/>
                </a:ext>
              </a:extLst>
            </p:cNvPr>
            <p:cNvSpPr/>
            <p:nvPr/>
          </p:nvSpPr>
          <p:spPr>
            <a:xfrm>
              <a:off x="187265" y="3069741"/>
              <a:ext cx="410817" cy="43069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2CDEEE6-F3B5-445C-95EF-A88F51E5FEFC}"/>
              </a:ext>
            </a:extLst>
          </p:cNvPr>
          <p:cNvGrpSpPr/>
          <p:nvPr/>
        </p:nvGrpSpPr>
        <p:grpSpPr>
          <a:xfrm>
            <a:off x="150977" y="5732812"/>
            <a:ext cx="12181904" cy="757032"/>
            <a:chOff x="187265" y="3021284"/>
            <a:chExt cx="12181904" cy="757032"/>
          </a:xfrm>
        </p:grpSpPr>
        <p:sp>
          <p:nvSpPr>
            <p:cNvPr id="20" name="Marcador de contenido 2">
              <a:extLst>
                <a:ext uri="{FF2B5EF4-FFF2-40B4-BE49-F238E27FC236}">
                  <a16:creationId xmlns:a16="http://schemas.microsoft.com/office/drawing/2014/main" id="{B3139ECC-428E-4AD0-8A71-1B243BE0EC9F}"/>
                </a:ext>
              </a:extLst>
            </p:cNvPr>
            <p:cNvSpPr txBox="1">
              <a:spLocks/>
            </p:cNvSpPr>
            <p:nvPr/>
          </p:nvSpPr>
          <p:spPr>
            <a:xfrm>
              <a:off x="598082" y="3021284"/>
              <a:ext cx="11771087" cy="7570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100"/>
                </a:spcBef>
                <a:buNone/>
              </a:pPr>
              <a:r>
                <a:rPr lang="es-ES" sz="3200" b="1" dirty="0"/>
                <a:t>Cogestión: </a:t>
              </a:r>
              <a:r>
                <a:rPr lang="es-ES" sz="3200" dirty="0"/>
                <a:t>Gestión compartida entre las autoridades y la ciudadanía.</a:t>
              </a:r>
              <a:endParaRPr lang="es-ES_tradnl" sz="3200" b="1" spc="5" dirty="0">
                <a:latin typeface="Tahoma"/>
                <a:cs typeface="Tahoma"/>
              </a:endParaRPr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2A835AC6-098B-4AB8-A3C9-676C35D47AE7}"/>
                </a:ext>
              </a:extLst>
            </p:cNvPr>
            <p:cNvSpPr/>
            <p:nvPr/>
          </p:nvSpPr>
          <p:spPr>
            <a:xfrm>
              <a:off x="187265" y="3069741"/>
              <a:ext cx="410817" cy="43069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9069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5" y="-95250"/>
            <a:ext cx="12192000" cy="6953249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Niveles de Aplicación</a:t>
            </a:r>
            <a:endParaRPr lang="es-ES_tradnl" sz="4400" b="1" spc="5" dirty="0">
              <a:latin typeface="Tahoma"/>
              <a:cs typeface="Tahoma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1D278F7-0276-4319-B9BB-9C203C07DF28}"/>
              </a:ext>
            </a:extLst>
          </p:cNvPr>
          <p:cNvGrpSpPr/>
          <p:nvPr/>
        </p:nvGrpSpPr>
        <p:grpSpPr>
          <a:xfrm>
            <a:off x="714797" y="1337640"/>
            <a:ext cx="2952857" cy="5261944"/>
            <a:chOff x="598082" y="2593788"/>
            <a:chExt cx="12192000" cy="1249044"/>
          </a:xfrm>
        </p:grpSpPr>
        <p:sp>
          <p:nvSpPr>
            <p:cNvPr id="11" name="Marcador de contenido 2">
              <a:extLst>
                <a:ext uri="{FF2B5EF4-FFF2-40B4-BE49-F238E27FC236}">
                  <a16:creationId xmlns:a16="http://schemas.microsoft.com/office/drawing/2014/main" id="{3594F895-C9C0-44A2-A4CE-75A0E258B700}"/>
                </a:ext>
              </a:extLst>
            </p:cNvPr>
            <p:cNvSpPr txBox="1">
              <a:spLocks/>
            </p:cNvSpPr>
            <p:nvPr/>
          </p:nvSpPr>
          <p:spPr>
            <a:xfrm>
              <a:off x="598082" y="2716398"/>
              <a:ext cx="12192000" cy="11264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00"/>
                </a:spcBef>
                <a:buNone/>
              </a:pPr>
              <a:r>
                <a:rPr lang="es-ES" b="1" dirty="0"/>
                <a:t>Enfoque Adaptativo</a:t>
              </a:r>
              <a:r>
                <a:rPr lang="es-ES" dirty="0"/>
                <a:t> </a:t>
              </a:r>
            </a:p>
            <a:p>
              <a:pPr marL="0" indent="0" algn="ctr">
                <a:lnSpc>
                  <a:spcPct val="100000"/>
                </a:lnSpc>
                <a:spcBef>
                  <a:spcPts val="100"/>
                </a:spcBef>
                <a:buNone/>
              </a:pPr>
              <a:endParaRPr lang="es-ES" dirty="0"/>
            </a:p>
            <a:p>
              <a:pPr marL="0" indent="0" algn="ctr">
                <a:lnSpc>
                  <a:spcPct val="100000"/>
                </a:lnSpc>
                <a:spcBef>
                  <a:spcPts val="100"/>
                </a:spcBef>
                <a:buNone/>
              </a:pPr>
              <a:r>
                <a:rPr lang="es-ES" dirty="0"/>
                <a:t>La EIA se integra en la </a:t>
              </a:r>
              <a:r>
                <a:rPr lang="es-ES" b="1" dirty="0"/>
                <a:t>formulación de objetivos</a:t>
              </a:r>
              <a:r>
                <a:rPr lang="es-ES" dirty="0"/>
                <a:t> del proyecto. Se busca la máxima adaptabilidad entre el proyecto y el entorno.</a:t>
              </a:r>
              <a:endParaRPr lang="es-ES_tradnl" b="1" spc="5" dirty="0">
                <a:latin typeface="Tahoma"/>
                <a:cs typeface="Tahoma"/>
              </a:endParaRPr>
            </a:p>
          </p:txBody>
        </p:sp>
        <p:sp>
          <p:nvSpPr>
            <p:cNvPr id="2" name="Diagrama de flujo: conector 1">
              <a:extLst>
                <a:ext uri="{FF2B5EF4-FFF2-40B4-BE49-F238E27FC236}">
                  <a16:creationId xmlns:a16="http://schemas.microsoft.com/office/drawing/2014/main" id="{A823DE21-C725-46C7-AD58-D96741ACCB3D}"/>
                </a:ext>
              </a:extLst>
            </p:cNvPr>
            <p:cNvSpPr/>
            <p:nvPr/>
          </p:nvSpPr>
          <p:spPr>
            <a:xfrm>
              <a:off x="5717731" y="2593788"/>
              <a:ext cx="2038421" cy="12261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4817F841-16A3-4FD0-BFA0-F22CFA67910C}"/>
              </a:ext>
            </a:extLst>
          </p:cNvPr>
          <p:cNvGrpSpPr/>
          <p:nvPr/>
        </p:nvGrpSpPr>
        <p:grpSpPr>
          <a:xfrm>
            <a:off x="4534483" y="1337640"/>
            <a:ext cx="2952857" cy="5261944"/>
            <a:chOff x="598082" y="2593788"/>
            <a:chExt cx="12192000" cy="1249044"/>
          </a:xfrm>
        </p:grpSpPr>
        <p:sp>
          <p:nvSpPr>
            <p:cNvPr id="23" name="Marcador de contenido 2">
              <a:extLst>
                <a:ext uri="{FF2B5EF4-FFF2-40B4-BE49-F238E27FC236}">
                  <a16:creationId xmlns:a16="http://schemas.microsoft.com/office/drawing/2014/main" id="{1CC17419-1E7A-41AD-85A3-CF452211C42B}"/>
                </a:ext>
              </a:extLst>
            </p:cNvPr>
            <p:cNvSpPr txBox="1">
              <a:spLocks/>
            </p:cNvSpPr>
            <p:nvPr/>
          </p:nvSpPr>
          <p:spPr>
            <a:xfrm>
              <a:off x="598082" y="2716398"/>
              <a:ext cx="12192000" cy="11264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00"/>
                </a:spcBef>
                <a:buNone/>
              </a:pPr>
              <a:r>
                <a:rPr lang="es-ES" b="1" dirty="0"/>
                <a:t>Enfoque Semi Adaptativo</a:t>
              </a:r>
              <a:r>
                <a:rPr lang="es-ES" dirty="0"/>
                <a:t> </a:t>
              </a:r>
            </a:p>
            <a:p>
              <a:pPr marL="0" indent="0" algn="ctr">
                <a:lnSpc>
                  <a:spcPct val="100000"/>
                </a:lnSpc>
                <a:spcBef>
                  <a:spcPts val="100"/>
                </a:spcBef>
                <a:buNone/>
              </a:pPr>
              <a:endParaRPr lang="es-ES" dirty="0"/>
            </a:p>
            <a:p>
              <a:pPr marL="0" indent="0" algn="ctr">
                <a:lnSpc>
                  <a:spcPct val="100000"/>
                </a:lnSpc>
                <a:spcBef>
                  <a:spcPts val="100"/>
                </a:spcBef>
                <a:buNone/>
              </a:pPr>
              <a:r>
                <a:rPr lang="es-ES" dirty="0"/>
                <a:t>La EIA se aplica en la </a:t>
              </a:r>
              <a:r>
                <a:rPr lang="es-ES" b="1" dirty="0"/>
                <a:t>etapa preliminar</a:t>
              </a:r>
              <a:r>
                <a:rPr lang="es-ES" dirty="0"/>
                <a:t>, sujeta a modificaciones estructurales.</a:t>
              </a:r>
              <a:endParaRPr lang="es-ES_tradnl" b="1" spc="5" dirty="0">
                <a:latin typeface="Tahoma"/>
                <a:cs typeface="Tahoma"/>
              </a:endParaRPr>
            </a:p>
          </p:txBody>
        </p:sp>
        <p:sp>
          <p:nvSpPr>
            <p:cNvPr id="24" name="Diagrama de flujo: conector 23">
              <a:extLst>
                <a:ext uri="{FF2B5EF4-FFF2-40B4-BE49-F238E27FC236}">
                  <a16:creationId xmlns:a16="http://schemas.microsoft.com/office/drawing/2014/main" id="{5C7CD2F1-41ED-4537-B4E7-49C2D92937CA}"/>
                </a:ext>
              </a:extLst>
            </p:cNvPr>
            <p:cNvSpPr/>
            <p:nvPr/>
          </p:nvSpPr>
          <p:spPr>
            <a:xfrm>
              <a:off x="5717731" y="2593788"/>
              <a:ext cx="2038421" cy="12261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C783160-AF71-43D1-A8DC-DEE05D93EAFF}"/>
              </a:ext>
            </a:extLst>
          </p:cNvPr>
          <p:cNvGrpSpPr/>
          <p:nvPr/>
        </p:nvGrpSpPr>
        <p:grpSpPr>
          <a:xfrm>
            <a:off x="8354169" y="1337640"/>
            <a:ext cx="2952857" cy="5261944"/>
            <a:chOff x="598082" y="2593788"/>
            <a:chExt cx="12192000" cy="1249044"/>
          </a:xfrm>
        </p:grpSpPr>
        <p:sp>
          <p:nvSpPr>
            <p:cNvPr id="26" name="Marcador de contenido 2">
              <a:extLst>
                <a:ext uri="{FF2B5EF4-FFF2-40B4-BE49-F238E27FC236}">
                  <a16:creationId xmlns:a16="http://schemas.microsoft.com/office/drawing/2014/main" id="{67A4C012-738C-43F1-BB32-FD89BD79D930}"/>
                </a:ext>
              </a:extLst>
            </p:cNvPr>
            <p:cNvSpPr txBox="1">
              <a:spLocks/>
            </p:cNvSpPr>
            <p:nvPr/>
          </p:nvSpPr>
          <p:spPr>
            <a:xfrm>
              <a:off x="598082" y="2716398"/>
              <a:ext cx="12192000" cy="11264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00"/>
                </a:spcBef>
                <a:buNone/>
              </a:pPr>
              <a:r>
                <a:rPr lang="es-ES" b="1" dirty="0"/>
                <a:t>Enfoque </a:t>
              </a:r>
            </a:p>
            <a:p>
              <a:pPr marL="0" indent="0" algn="ctr">
                <a:lnSpc>
                  <a:spcPct val="100000"/>
                </a:lnSpc>
                <a:spcBef>
                  <a:spcPts val="100"/>
                </a:spcBef>
                <a:buNone/>
              </a:pPr>
              <a:r>
                <a:rPr lang="es-ES" b="1" dirty="0"/>
                <a:t>Reactivo</a:t>
              </a:r>
              <a:endParaRPr lang="es-ES" dirty="0"/>
            </a:p>
            <a:p>
              <a:pPr marL="0" indent="0" algn="ctr">
                <a:lnSpc>
                  <a:spcPct val="100000"/>
                </a:lnSpc>
                <a:spcBef>
                  <a:spcPts val="100"/>
                </a:spcBef>
                <a:buNone/>
              </a:pPr>
              <a:endParaRPr lang="es-ES" dirty="0"/>
            </a:p>
            <a:p>
              <a:pPr marL="0" indent="0" algn="ctr">
                <a:lnSpc>
                  <a:spcPct val="100000"/>
                </a:lnSpc>
                <a:spcBef>
                  <a:spcPts val="100"/>
                </a:spcBef>
                <a:buNone/>
              </a:pPr>
              <a:r>
                <a:rPr lang="es-ES" dirty="0"/>
                <a:t>La EIA se lleva a cabo </a:t>
              </a:r>
              <a:r>
                <a:rPr lang="es-ES" b="1" dirty="0"/>
                <a:t>después de la decisión</a:t>
              </a:r>
              <a:r>
                <a:rPr lang="es-ES" dirty="0"/>
                <a:t> de realizar el proyecto.</a:t>
              </a:r>
              <a:endParaRPr lang="es-ES_tradnl" b="1" spc="5" dirty="0">
                <a:latin typeface="Tahoma"/>
                <a:cs typeface="Tahoma"/>
              </a:endParaRPr>
            </a:p>
          </p:txBody>
        </p:sp>
        <p:sp>
          <p:nvSpPr>
            <p:cNvPr id="27" name="Diagrama de flujo: conector 26">
              <a:extLst>
                <a:ext uri="{FF2B5EF4-FFF2-40B4-BE49-F238E27FC236}">
                  <a16:creationId xmlns:a16="http://schemas.microsoft.com/office/drawing/2014/main" id="{515BCA42-9AA7-4A17-BF7C-72B0A1A5A1AB}"/>
                </a:ext>
              </a:extLst>
            </p:cNvPr>
            <p:cNvSpPr/>
            <p:nvPr/>
          </p:nvSpPr>
          <p:spPr>
            <a:xfrm>
              <a:off x="5717731" y="2593788"/>
              <a:ext cx="2038421" cy="12261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84755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Tipos de Impactos Ambientales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238539" y="1673083"/>
            <a:ext cx="3520897" cy="2398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AR" sz="4400" b="1" dirty="0"/>
              <a:t>Según la Naturaleza</a:t>
            </a:r>
            <a:r>
              <a:rPr lang="es-AR" sz="4400" dirty="0"/>
              <a:t>: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sz="4400" b="1" spc="5" dirty="0">
                <a:latin typeface="Tahoma"/>
                <a:cs typeface="Tahoma"/>
              </a:rPr>
              <a:t>+  -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0400E9F-FC17-45B6-984E-F495DFBD5139}"/>
              </a:ext>
            </a:extLst>
          </p:cNvPr>
          <p:cNvSpPr txBox="1">
            <a:spLocks/>
          </p:cNvSpPr>
          <p:nvPr/>
        </p:nvSpPr>
        <p:spPr>
          <a:xfrm>
            <a:off x="474633" y="4179401"/>
            <a:ext cx="3520897" cy="2570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AR" sz="4400" b="1" dirty="0"/>
              <a:t>Según la Intensidad</a:t>
            </a:r>
            <a:r>
              <a:rPr lang="es-AR" sz="4400" dirty="0"/>
              <a:t>: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sz="4400" b="1" spc="5" dirty="0">
                <a:latin typeface="Tahoma"/>
                <a:cs typeface="Tahoma"/>
              </a:rPr>
              <a:t>L, M, S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CCDF38C-BD9D-417B-8292-3A7C1A460DE0}"/>
              </a:ext>
            </a:extLst>
          </p:cNvPr>
          <p:cNvSpPr txBox="1">
            <a:spLocks/>
          </p:cNvSpPr>
          <p:nvPr/>
        </p:nvSpPr>
        <p:spPr>
          <a:xfrm>
            <a:off x="7858540" y="1479271"/>
            <a:ext cx="4094922" cy="2570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AR" sz="4400" b="1" dirty="0"/>
              <a:t>Según la Recuperabilidad: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sz="4400" b="1" spc="5" dirty="0">
                <a:latin typeface="Tahoma"/>
                <a:cs typeface="Tahoma"/>
              </a:rPr>
              <a:t>R, PR, I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949080B9-E5DC-4F6E-8186-DF4BB45F6065}"/>
              </a:ext>
            </a:extLst>
          </p:cNvPr>
          <p:cNvSpPr txBox="1">
            <a:spLocks/>
          </p:cNvSpPr>
          <p:nvPr/>
        </p:nvSpPr>
        <p:spPr>
          <a:xfrm>
            <a:off x="6835680" y="4093267"/>
            <a:ext cx="5117782" cy="2570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AR" sz="4400" b="1" dirty="0"/>
              <a:t>Según las Medidas Correctoras: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sz="4400" b="1" spc="5" dirty="0">
                <a:latin typeface="Tahoma"/>
                <a:cs typeface="Tahoma"/>
              </a:rPr>
              <a:t>C, M, S, </a:t>
            </a:r>
            <a:r>
              <a:rPr lang="es-AR" sz="4400" b="1" spc="5" dirty="0">
                <a:highlight>
                  <a:srgbClr val="FFFF00"/>
                </a:highlight>
                <a:latin typeface="Tahoma"/>
                <a:cs typeface="Tahoma"/>
              </a:rPr>
              <a:t>Critico</a:t>
            </a:r>
            <a:endParaRPr lang="es-ES_tradnl" sz="4400" b="1" spc="5" dirty="0">
              <a:highlight>
                <a:srgbClr val="FFFF00"/>
              </a:highlight>
              <a:latin typeface="Tahoma"/>
              <a:cs typeface="Tahoma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1440519-592C-40D6-B29A-0ECB2B0DF57A}"/>
              </a:ext>
            </a:extLst>
          </p:cNvPr>
          <p:cNvSpPr txBox="1">
            <a:spLocks/>
          </p:cNvSpPr>
          <p:nvPr/>
        </p:nvSpPr>
        <p:spPr>
          <a:xfrm>
            <a:off x="3646439" y="2302564"/>
            <a:ext cx="4094922" cy="2570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AR" sz="4400" b="1" dirty="0"/>
              <a:t>Según su Extensión: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sz="4400" b="1" spc="5" dirty="0">
                <a:latin typeface="Tahoma"/>
                <a:cs typeface="Tahoma"/>
              </a:rPr>
              <a:t>L, R, G</a:t>
            </a:r>
            <a:endParaRPr lang="es-ES_tradnl" sz="4400" b="1" spc="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784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Faces de Impactos Ambientales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-43780" y="3182172"/>
            <a:ext cx="3808265" cy="1798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AR" sz="4400" b="1" i="1" dirty="0"/>
              <a:t>CONSTRUCTIVA</a:t>
            </a:r>
            <a:endParaRPr lang="es-ES_tradnl" sz="4400" b="1" i="1" spc="5" dirty="0">
              <a:latin typeface="Tahoma"/>
              <a:cs typeface="Tahoma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0400E9F-FC17-45B6-984E-F495DFBD5139}"/>
              </a:ext>
            </a:extLst>
          </p:cNvPr>
          <p:cNvSpPr txBox="1">
            <a:spLocks/>
          </p:cNvSpPr>
          <p:nvPr/>
        </p:nvSpPr>
        <p:spPr>
          <a:xfrm>
            <a:off x="3940787" y="3278254"/>
            <a:ext cx="4461093" cy="2570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AR" sz="4400" b="1" i="1" dirty="0"/>
              <a:t>OPERACIÓN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sz="4400" b="1" i="1" dirty="0"/>
              <a:t>Y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sz="4400" b="1" i="1" dirty="0"/>
              <a:t>MANTENIMIENTO</a:t>
            </a:r>
            <a:endParaRPr lang="es-ES_tradnl" sz="4400" b="1" i="1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1440519-592C-40D6-B29A-0ECB2B0DF57A}"/>
              </a:ext>
            </a:extLst>
          </p:cNvPr>
          <p:cNvSpPr txBox="1">
            <a:spLocks/>
          </p:cNvSpPr>
          <p:nvPr/>
        </p:nvSpPr>
        <p:spPr>
          <a:xfrm>
            <a:off x="7964556" y="3278254"/>
            <a:ext cx="4094922" cy="2403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AR" sz="4400" b="1" i="1" dirty="0"/>
              <a:t>DISPOSICIÓN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sz="4400" b="1" i="1" dirty="0"/>
              <a:t>FINAL</a:t>
            </a:r>
            <a:endParaRPr lang="es-ES_tradnl" sz="4400" b="1" i="1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36AFF8F9-E08D-4928-8A7D-EA97796C8F1F}"/>
              </a:ext>
            </a:extLst>
          </p:cNvPr>
          <p:cNvCxnSpPr/>
          <p:nvPr/>
        </p:nvCxnSpPr>
        <p:spPr>
          <a:xfrm>
            <a:off x="3795013" y="3644348"/>
            <a:ext cx="0" cy="220482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AA00501-7032-4896-AC86-98E6BDD6330F}"/>
              </a:ext>
            </a:extLst>
          </p:cNvPr>
          <p:cNvCxnSpPr/>
          <p:nvPr/>
        </p:nvCxnSpPr>
        <p:spPr>
          <a:xfrm>
            <a:off x="8426650" y="3644347"/>
            <a:ext cx="0" cy="220482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4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37513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394153"/>
            <a:ext cx="12192000" cy="18424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11500" b="1" spc="-45" dirty="0">
                <a:solidFill>
                  <a:srgbClr val="99CC05"/>
                </a:solidFill>
                <a:latin typeface="Tahoma"/>
                <a:cs typeface="Tahoma"/>
              </a:rPr>
              <a:t>¡Muchos éxitos!</a:t>
            </a:r>
            <a:r>
              <a:rPr lang="es-MX" sz="6500" dirty="0"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B777506-EF68-4E07-B3F2-4A555DDF0FC6}"/>
              </a:ext>
            </a:extLst>
          </p:cNvPr>
          <p:cNvSpPr txBox="1">
            <a:spLocks/>
          </p:cNvSpPr>
          <p:nvPr/>
        </p:nvSpPr>
        <p:spPr>
          <a:xfrm>
            <a:off x="-424070" y="3015259"/>
            <a:ext cx="12192000" cy="712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AR" sz="3200" b="1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de comprensión de contenidos: </a:t>
            </a:r>
            <a:endParaRPr lang="es-A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7D497D9-B4C8-452E-A64D-E72D57CB0871}"/>
              </a:ext>
            </a:extLst>
          </p:cNvPr>
          <p:cNvSpPr txBox="1">
            <a:spLocks/>
          </p:cNvSpPr>
          <p:nvPr/>
        </p:nvSpPr>
        <p:spPr>
          <a:xfrm>
            <a:off x="198782" y="3949148"/>
            <a:ext cx="11569148" cy="2610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AR" sz="3200" dirty="0"/>
              <a:t>Realizar una descripción del entorno, medio físico y socioeconómico, en el que se localiza el proyecto que esta desarrollando, teniendo en cuenta vías de acceso, usos del suelo, presencia de vegetación, cursos de agua, características del terreno, actividad comercial, población,…</a:t>
            </a:r>
            <a:endParaRPr lang="es-A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3429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Introducción a la Evaluación de Impacto Ambiental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36285" y="3114260"/>
            <a:ext cx="12173856" cy="1871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5400" dirty="0"/>
              <a:t>Procedimiento administrativo que evalúa los impactos ambientales de proyectos.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8AF17AE-3520-4E3B-A67A-FE57F499FE01}"/>
              </a:ext>
            </a:extLst>
          </p:cNvPr>
          <p:cNvSpPr txBox="1">
            <a:spLocks/>
          </p:cNvSpPr>
          <p:nvPr/>
        </p:nvSpPr>
        <p:spPr>
          <a:xfrm>
            <a:off x="36285" y="4986130"/>
            <a:ext cx="12173856" cy="1871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5400" dirty="0"/>
              <a:t>Identificar, predecir, evaluar y mitigar los posibles impactos ambientales.</a:t>
            </a:r>
            <a:endParaRPr lang="es-ES_tradnl" sz="4400" b="1" spc="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113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Reseña Histórica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-131811" y="1617593"/>
            <a:ext cx="12173856" cy="3622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5400" b="1" dirty="0"/>
              <a:t>1969</a:t>
            </a:r>
            <a:r>
              <a:rPr lang="es-ES" sz="5400" dirty="0"/>
              <a:t>: </a:t>
            </a:r>
            <a:r>
              <a:rPr lang="es-ES" sz="5400" dirty="0" err="1"/>
              <a:t>National</a:t>
            </a:r>
            <a:r>
              <a:rPr lang="es-ES" sz="5400" dirty="0"/>
              <a:t> </a:t>
            </a:r>
            <a:r>
              <a:rPr lang="es-ES" sz="5400" dirty="0" err="1"/>
              <a:t>Environmental</a:t>
            </a:r>
            <a:r>
              <a:rPr lang="es-ES" sz="5400" dirty="0"/>
              <a:t> </a:t>
            </a:r>
            <a:r>
              <a:rPr lang="es-ES" sz="5400" dirty="0" err="1"/>
              <a:t>Policy</a:t>
            </a:r>
            <a:r>
              <a:rPr lang="es-ES" sz="5400" dirty="0"/>
              <a:t> </a:t>
            </a:r>
            <a:r>
              <a:rPr lang="es-ES" sz="5400" dirty="0" err="1"/>
              <a:t>Act</a:t>
            </a:r>
            <a:r>
              <a:rPr lang="es-ES" sz="5400" dirty="0"/>
              <a:t> (NEPA) en Estados Unidos, establece la obligación de realizar evaluaciones ambientales.</a:t>
            </a:r>
            <a:endParaRPr lang="es-ES_tradnl" sz="4400" b="1" spc="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321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Reseña Histórica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-9071" y="1242390"/>
            <a:ext cx="12173856" cy="2186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AR" sz="5400" b="1" dirty="0"/>
              <a:t>1972</a:t>
            </a:r>
            <a:r>
              <a:rPr lang="es-AR" sz="5400" dirty="0"/>
              <a:t>: Conferencia de Estocolmo, primer foro global sobre temas ambientales.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84A35FA-4E1C-4C30-8BDF-61F8D2F35F62}"/>
              </a:ext>
            </a:extLst>
          </p:cNvPr>
          <p:cNvSpPr txBox="1">
            <a:spLocks/>
          </p:cNvSpPr>
          <p:nvPr/>
        </p:nvSpPr>
        <p:spPr>
          <a:xfrm>
            <a:off x="-18143" y="3578085"/>
            <a:ext cx="12173856" cy="3021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5400" b="1" dirty="0"/>
              <a:t>1985</a:t>
            </a:r>
            <a:r>
              <a:rPr lang="es-ES" sz="5400" dirty="0"/>
              <a:t>: Directiva EIA de la Unión Europea, impone la evaluación en proyectos públicos y privados.</a:t>
            </a:r>
            <a:endParaRPr lang="es-ES_tradnl" sz="4400" b="1" spc="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970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Reseña Histórica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-9071" y="1242390"/>
            <a:ext cx="12173856" cy="2186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5400" b="1" dirty="0"/>
              <a:t>1992</a:t>
            </a:r>
            <a:r>
              <a:rPr lang="es-ES" sz="5400" dirty="0"/>
              <a:t>: Cumbre de Río, refuerza las EIA como herramienta de gestión ambiental.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84A35FA-4E1C-4C30-8BDF-61F8D2F35F62}"/>
              </a:ext>
            </a:extLst>
          </p:cNvPr>
          <p:cNvSpPr txBox="1">
            <a:spLocks/>
          </p:cNvSpPr>
          <p:nvPr/>
        </p:nvSpPr>
        <p:spPr>
          <a:xfrm>
            <a:off x="-18143" y="4161180"/>
            <a:ext cx="12173856" cy="2279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5400" b="1" dirty="0"/>
              <a:t>Actualidad</a:t>
            </a:r>
            <a:r>
              <a:rPr lang="es-ES" sz="5400" dirty="0"/>
              <a:t>: Integración con los Objetivos de Desarrollo Sostenible (ODS).</a:t>
            </a:r>
            <a:endParaRPr lang="es-ES_tradnl" sz="4400" b="1" spc="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1896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1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definiciones y conceptos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94088" y="1436393"/>
            <a:ext cx="2072940" cy="99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b="1" dirty="0"/>
              <a:t>Medio Ambiente</a:t>
            </a:r>
            <a:endParaRPr lang="es-ES_tradnl" b="1" spc="5" dirty="0">
              <a:latin typeface="Tahoma"/>
              <a:cs typeface="Tahoma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475E9A4-2718-4AF1-A31C-A44684DAD5C8}"/>
              </a:ext>
            </a:extLst>
          </p:cNvPr>
          <p:cNvSpPr txBox="1">
            <a:spLocks/>
          </p:cNvSpPr>
          <p:nvPr/>
        </p:nvSpPr>
        <p:spPr>
          <a:xfrm>
            <a:off x="2003311" y="1466875"/>
            <a:ext cx="10323514" cy="99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2400" dirty="0"/>
              <a:t>Conjunto de factores físicos, naturales, sociales, culturales, económicos y estéticos que interactúan en un entorno determinado.</a:t>
            </a:r>
            <a:endParaRPr lang="es-ES_tradnl" sz="2400" b="1" spc="5" dirty="0">
              <a:latin typeface="Tahoma"/>
              <a:cs typeface="Tahoma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63154BF-40DE-41ED-8CDD-4FD6AF45FEBB}"/>
              </a:ext>
            </a:extLst>
          </p:cNvPr>
          <p:cNvSpPr txBox="1">
            <a:spLocks/>
          </p:cNvSpPr>
          <p:nvPr/>
        </p:nvSpPr>
        <p:spPr>
          <a:xfrm>
            <a:off x="-69629" y="2800427"/>
            <a:ext cx="2072940" cy="99722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b="1" dirty="0"/>
              <a:t>Medio Natural</a:t>
            </a:r>
            <a:endParaRPr lang="es-ES_tradnl" b="1" spc="5" dirty="0">
              <a:latin typeface="Tahoma"/>
              <a:cs typeface="Tahoma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B841470-3886-4BCF-B816-B7CBFD46E5FB}"/>
              </a:ext>
            </a:extLst>
          </p:cNvPr>
          <p:cNvSpPr txBox="1">
            <a:spLocks/>
          </p:cNvSpPr>
          <p:nvPr/>
        </p:nvSpPr>
        <p:spPr>
          <a:xfrm>
            <a:off x="2003311" y="2800427"/>
            <a:ext cx="10142805" cy="99722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2400" dirty="0"/>
              <a:t>Sistema formado por los elementos y procesos del entorno natural sin intervención humana significativa.</a:t>
            </a:r>
            <a:endParaRPr lang="es-ES_tradnl" sz="2400" b="1" spc="5" dirty="0">
              <a:latin typeface="Tahoma"/>
              <a:cs typeface="Tahoma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AE3704E9-576C-44DF-9A1B-D49E7F651FB8}"/>
              </a:ext>
            </a:extLst>
          </p:cNvPr>
          <p:cNvSpPr txBox="1">
            <a:spLocks/>
          </p:cNvSpPr>
          <p:nvPr/>
        </p:nvSpPr>
        <p:spPr>
          <a:xfrm>
            <a:off x="-69629" y="4236820"/>
            <a:ext cx="2072940" cy="99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b="1" dirty="0"/>
              <a:t>Medio Socio</a:t>
            </a:r>
          </a:p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b="1" dirty="0"/>
              <a:t>económico</a:t>
            </a:r>
            <a:endParaRPr lang="es-ES_tradnl" b="1" spc="5" dirty="0">
              <a:latin typeface="Tahoma"/>
              <a:cs typeface="Tahoma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9B697947-5EC0-44FF-9189-9F45EC605A50}"/>
              </a:ext>
            </a:extLst>
          </p:cNvPr>
          <p:cNvSpPr txBox="1">
            <a:spLocks/>
          </p:cNvSpPr>
          <p:nvPr/>
        </p:nvSpPr>
        <p:spPr>
          <a:xfrm>
            <a:off x="2003311" y="4300216"/>
            <a:ext cx="10323514" cy="99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2400" dirty="0"/>
              <a:t>Incluye las condiciones sociales y económicas como la población, indicadores económicos, infraestructuras, servicios, y el transporte.</a:t>
            </a:r>
            <a:endParaRPr lang="es-ES_tradnl" sz="2400" b="1" spc="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679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1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definiciones y conceptos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94088" y="1436393"/>
            <a:ext cx="2072940" cy="99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b="1" dirty="0"/>
              <a:t>Recurso Ambiental</a:t>
            </a:r>
            <a:endParaRPr lang="es-ES_tradnl" b="1" spc="5" dirty="0">
              <a:latin typeface="Tahoma"/>
              <a:cs typeface="Tahoma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475E9A4-2718-4AF1-A31C-A44684DAD5C8}"/>
              </a:ext>
            </a:extLst>
          </p:cNvPr>
          <p:cNvSpPr txBox="1">
            <a:spLocks/>
          </p:cNvSpPr>
          <p:nvPr/>
        </p:nvSpPr>
        <p:spPr>
          <a:xfrm>
            <a:off x="2003311" y="1466875"/>
            <a:ext cx="10323514" cy="99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2400" dirty="0"/>
              <a:t>Elementos disponibles en el ambiente que pueden ser utilizados o alterados, como el agua, la flora y la fauna.</a:t>
            </a:r>
            <a:endParaRPr lang="es-ES_tradnl" sz="2400" b="1" spc="5" dirty="0">
              <a:latin typeface="Tahoma"/>
              <a:cs typeface="Tahoma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63154BF-40DE-41ED-8CDD-4FD6AF45FEBB}"/>
              </a:ext>
            </a:extLst>
          </p:cNvPr>
          <p:cNvSpPr txBox="1">
            <a:spLocks/>
          </p:cNvSpPr>
          <p:nvPr/>
        </p:nvSpPr>
        <p:spPr>
          <a:xfrm>
            <a:off x="-69629" y="2800427"/>
            <a:ext cx="2072940" cy="99722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b="1" dirty="0"/>
              <a:t>Calidad Ambiental</a:t>
            </a:r>
            <a:endParaRPr lang="es-ES_tradnl" b="1" spc="5" dirty="0">
              <a:latin typeface="Tahoma"/>
              <a:cs typeface="Tahoma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B841470-3886-4BCF-B816-B7CBFD46E5FB}"/>
              </a:ext>
            </a:extLst>
          </p:cNvPr>
          <p:cNvSpPr txBox="1">
            <a:spLocks/>
          </p:cNvSpPr>
          <p:nvPr/>
        </p:nvSpPr>
        <p:spPr>
          <a:xfrm>
            <a:off x="2003311" y="2800427"/>
            <a:ext cx="10142805" cy="99722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2400" dirty="0"/>
              <a:t>Estado de conservación de un componente ambiental, medido por indicadores como la calidad del agua, la pureza del aire.</a:t>
            </a:r>
            <a:endParaRPr lang="es-ES_tradnl" sz="2400" b="1" spc="5" dirty="0">
              <a:latin typeface="Tahoma"/>
              <a:cs typeface="Tahoma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AE3704E9-576C-44DF-9A1B-D49E7F651FB8}"/>
              </a:ext>
            </a:extLst>
          </p:cNvPr>
          <p:cNvSpPr txBox="1">
            <a:spLocks/>
          </p:cNvSpPr>
          <p:nvPr/>
        </p:nvSpPr>
        <p:spPr>
          <a:xfrm>
            <a:off x="-69629" y="4236820"/>
            <a:ext cx="2072940" cy="99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b="1" dirty="0"/>
              <a:t>Entorno del Proyecto</a:t>
            </a:r>
            <a:endParaRPr lang="es-ES_tradnl" b="1" spc="5" dirty="0">
              <a:latin typeface="Tahoma"/>
              <a:cs typeface="Tahoma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9B697947-5EC0-44FF-9189-9F45EC605A50}"/>
              </a:ext>
            </a:extLst>
          </p:cNvPr>
          <p:cNvSpPr txBox="1">
            <a:spLocks/>
          </p:cNvSpPr>
          <p:nvPr/>
        </p:nvSpPr>
        <p:spPr>
          <a:xfrm>
            <a:off x="2003311" y="4300216"/>
            <a:ext cx="10323514" cy="99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2400" dirty="0"/>
              <a:t>Área o sistema ambiental que interactúa con el proyecto a través de entradas (recursos) y salidas (productos, empleo).</a:t>
            </a:r>
            <a:endParaRPr lang="es-ES_tradnl" sz="2400" b="1" spc="5" dirty="0">
              <a:latin typeface="Tahoma"/>
              <a:cs typeface="Tahoma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D89B725-8D9E-4304-B944-E8CDBF3DB604}"/>
              </a:ext>
            </a:extLst>
          </p:cNvPr>
          <p:cNvSpPr txBox="1">
            <a:spLocks/>
          </p:cNvSpPr>
          <p:nvPr/>
        </p:nvSpPr>
        <p:spPr>
          <a:xfrm>
            <a:off x="-9071" y="5421607"/>
            <a:ext cx="2072940" cy="99722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AR" b="1" dirty="0"/>
              <a:t>Acciones del Proyecto</a:t>
            </a:r>
            <a:endParaRPr lang="es-ES_tradnl" b="1" spc="5" dirty="0">
              <a:latin typeface="Tahoma"/>
              <a:cs typeface="Tahoma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D425707B-0EAD-4C45-9B24-B7C9AF557C6E}"/>
              </a:ext>
            </a:extLst>
          </p:cNvPr>
          <p:cNvSpPr txBox="1">
            <a:spLocks/>
          </p:cNvSpPr>
          <p:nvPr/>
        </p:nvSpPr>
        <p:spPr>
          <a:xfrm>
            <a:off x="2051997" y="5417641"/>
            <a:ext cx="10142805" cy="99722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2400" dirty="0"/>
              <a:t>Actividades específicas del proyecto que generan presiones sobre el medio ambiente y provocan impactos.</a:t>
            </a:r>
            <a:endParaRPr lang="es-ES_tradnl" sz="2400" b="1" spc="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530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1" grpId="0"/>
      <p:bldP spid="12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Definición  de EIA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-9071" y="1242390"/>
            <a:ext cx="12173856" cy="5489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4400" dirty="0"/>
              <a:t>Es un </a:t>
            </a:r>
            <a:r>
              <a:rPr lang="es-ES" sz="4400" b="1" dirty="0"/>
              <a:t>procedimiento preventivo</a:t>
            </a:r>
            <a:r>
              <a:rPr lang="es-ES" sz="4400" dirty="0"/>
              <a:t> que permite identificar, predecir, evaluar y mitigar los impactos ambientales que un proyecto o actividad pueda generar. Es un proceso técnico-administrativo que </a:t>
            </a:r>
            <a:r>
              <a:rPr lang="es-ES" sz="4400" b="1" dirty="0"/>
              <a:t>garantiza</a:t>
            </a:r>
            <a:r>
              <a:rPr lang="es-ES" sz="4400" dirty="0"/>
              <a:t> que la autoridad competente tome decisiones informadas sobre la viabilidad y gestión ambiental del proyecto.</a:t>
            </a:r>
            <a:endParaRPr lang="es-ES_tradnl" sz="4400" b="1" spc="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771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73856" cy="1242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Definición  de </a:t>
            </a:r>
            <a:r>
              <a:rPr lang="es-ES" sz="7200" b="1" spc="-50" dirty="0" err="1">
                <a:solidFill>
                  <a:srgbClr val="00B050"/>
                </a:solidFill>
                <a:latin typeface="Tahoma"/>
                <a:cs typeface="Tahoma"/>
              </a:rPr>
              <a:t>EsIA</a:t>
            </a:r>
            <a:endParaRPr lang="es-ES_tradnl" sz="4400" b="1" spc="5" dirty="0">
              <a:latin typeface="Tahoma"/>
              <a:cs typeface="Tahoma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E5D1EC7-94B8-4640-8042-ADE94D769928}"/>
              </a:ext>
            </a:extLst>
          </p:cNvPr>
          <p:cNvSpPr txBox="1">
            <a:spLocks/>
          </p:cNvSpPr>
          <p:nvPr/>
        </p:nvSpPr>
        <p:spPr>
          <a:xfrm>
            <a:off x="-9071" y="1242390"/>
            <a:ext cx="12173856" cy="472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7200" b="1" spc="-5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lang="es-ES" sz="4400" dirty="0"/>
              <a:t>Es un </a:t>
            </a:r>
            <a:r>
              <a:rPr lang="es-ES" sz="4400" b="1" dirty="0"/>
              <a:t>documento técnico</a:t>
            </a:r>
            <a:r>
              <a:rPr lang="es-ES" sz="4400" dirty="0"/>
              <a:t> que forma parte del proceso de la EIA, elaborado por el proponente del proyecto. Incluye la </a:t>
            </a:r>
            <a:r>
              <a:rPr lang="es-ES" sz="4400" b="1" dirty="0"/>
              <a:t>descripción detallada del proyecto</a:t>
            </a:r>
            <a:r>
              <a:rPr lang="es-ES" sz="4400" dirty="0"/>
              <a:t>, el análisis de sus posibles impactos y las medidas de gestión ambiental necesarias para enfrentarlos.</a:t>
            </a:r>
            <a:endParaRPr lang="es-ES_tradnl" sz="4400" b="1" spc="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956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782</Words>
  <Application>Microsoft Office PowerPoint</Application>
  <PresentationFormat>Panorámica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Poppins-Light</vt:lpstr>
      <vt:lpstr>Tahoma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¡Muchos éxitos!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Natalia Janette Bys</cp:lastModifiedBy>
  <cp:revision>68</cp:revision>
  <dcterms:created xsi:type="dcterms:W3CDTF">2022-07-12T17:49:49Z</dcterms:created>
  <dcterms:modified xsi:type="dcterms:W3CDTF">2024-10-15T13:47:35Z</dcterms:modified>
</cp:coreProperties>
</file>