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87" r:id="rId4"/>
    <p:sldId id="288" r:id="rId5"/>
    <p:sldId id="289" r:id="rId6"/>
    <p:sldId id="290" r:id="rId7"/>
    <p:sldId id="291" r:id="rId8"/>
    <p:sldId id="292" r:id="rId9"/>
    <p:sldId id="300" r:id="rId10"/>
    <p:sldId id="293" r:id="rId11"/>
    <p:sldId id="294" r:id="rId12"/>
    <p:sldId id="295" r:id="rId13"/>
    <p:sldId id="299" r:id="rId14"/>
    <p:sldId id="296" r:id="rId15"/>
    <p:sldId id="297" r:id="rId16"/>
    <p:sldId id="298" r:id="rId17"/>
    <p:sldId id="301" r:id="rId18"/>
    <p:sldId id="286" r:id="rId1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7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AR"/>
          </a:p>
        </p:txBody>
      </p:sp>
      <p:sp>
        <p:nvSpPr>
          <p:cNvPr id="4" name="Marcador de fecha 3"/>
          <p:cNvSpPr>
            <a:spLocks noGrp="1"/>
          </p:cNvSpPr>
          <p:nvPr>
            <p:ph type="dt" sz="half" idx="10"/>
          </p:nvPr>
        </p:nvSpPr>
        <p:spPr/>
        <p:txBody>
          <a:bodyPr/>
          <a:lstStyle/>
          <a:p>
            <a:fld id="{9A143FB3-E275-467C-A4F7-0CFD1DA4BDA4}" type="datetimeFigureOut">
              <a:rPr lang="es-AR" smtClean="0"/>
              <a:t>24/9/2024</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B75E7B62-FA58-4D2B-92E8-7810B040AB1B}" type="slidenum">
              <a:rPr lang="es-AR" smtClean="0"/>
              <a:t>‹Nº›</a:t>
            </a:fld>
            <a:endParaRPr lang="es-AR"/>
          </a:p>
        </p:txBody>
      </p:sp>
    </p:spTree>
    <p:extLst>
      <p:ext uri="{BB962C8B-B14F-4D97-AF65-F5344CB8AC3E}">
        <p14:creationId xmlns:p14="http://schemas.microsoft.com/office/powerpoint/2010/main" val="1020600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9A143FB3-E275-467C-A4F7-0CFD1DA4BDA4}" type="datetimeFigureOut">
              <a:rPr lang="es-AR" smtClean="0"/>
              <a:t>24/9/2024</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B75E7B62-FA58-4D2B-92E8-7810B040AB1B}" type="slidenum">
              <a:rPr lang="es-AR" smtClean="0"/>
              <a:t>‹Nº›</a:t>
            </a:fld>
            <a:endParaRPr lang="es-AR"/>
          </a:p>
        </p:txBody>
      </p:sp>
    </p:spTree>
    <p:extLst>
      <p:ext uri="{BB962C8B-B14F-4D97-AF65-F5344CB8AC3E}">
        <p14:creationId xmlns:p14="http://schemas.microsoft.com/office/powerpoint/2010/main" val="3145312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9A143FB3-E275-467C-A4F7-0CFD1DA4BDA4}" type="datetimeFigureOut">
              <a:rPr lang="es-AR" smtClean="0"/>
              <a:t>24/9/2024</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B75E7B62-FA58-4D2B-92E8-7810B040AB1B}" type="slidenum">
              <a:rPr lang="es-AR" smtClean="0"/>
              <a:t>‹Nº›</a:t>
            </a:fld>
            <a:endParaRPr lang="es-AR"/>
          </a:p>
        </p:txBody>
      </p:sp>
    </p:spTree>
    <p:extLst>
      <p:ext uri="{BB962C8B-B14F-4D97-AF65-F5344CB8AC3E}">
        <p14:creationId xmlns:p14="http://schemas.microsoft.com/office/powerpoint/2010/main" val="1813654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9A143FB3-E275-467C-A4F7-0CFD1DA4BDA4}" type="datetimeFigureOut">
              <a:rPr lang="es-AR" smtClean="0"/>
              <a:t>24/9/2024</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B75E7B62-FA58-4D2B-92E8-7810B040AB1B}" type="slidenum">
              <a:rPr lang="es-AR" smtClean="0"/>
              <a:t>‹Nº›</a:t>
            </a:fld>
            <a:endParaRPr lang="es-AR"/>
          </a:p>
        </p:txBody>
      </p:sp>
    </p:spTree>
    <p:extLst>
      <p:ext uri="{BB962C8B-B14F-4D97-AF65-F5344CB8AC3E}">
        <p14:creationId xmlns:p14="http://schemas.microsoft.com/office/powerpoint/2010/main" val="1213891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9A143FB3-E275-467C-A4F7-0CFD1DA4BDA4}" type="datetimeFigureOut">
              <a:rPr lang="es-AR" smtClean="0"/>
              <a:t>24/9/2024</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B75E7B62-FA58-4D2B-92E8-7810B040AB1B}" type="slidenum">
              <a:rPr lang="es-AR" smtClean="0"/>
              <a:t>‹Nº›</a:t>
            </a:fld>
            <a:endParaRPr lang="es-AR"/>
          </a:p>
        </p:txBody>
      </p:sp>
    </p:spTree>
    <p:extLst>
      <p:ext uri="{BB962C8B-B14F-4D97-AF65-F5344CB8AC3E}">
        <p14:creationId xmlns:p14="http://schemas.microsoft.com/office/powerpoint/2010/main" val="555422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Marcador de fecha 4"/>
          <p:cNvSpPr>
            <a:spLocks noGrp="1"/>
          </p:cNvSpPr>
          <p:nvPr>
            <p:ph type="dt" sz="half" idx="10"/>
          </p:nvPr>
        </p:nvSpPr>
        <p:spPr/>
        <p:txBody>
          <a:bodyPr/>
          <a:lstStyle/>
          <a:p>
            <a:fld id="{9A143FB3-E275-467C-A4F7-0CFD1DA4BDA4}" type="datetimeFigureOut">
              <a:rPr lang="es-AR" smtClean="0"/>
              <a:t>24/9/2024</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B75E7B62-FA58-4D2B-92E8-7810B040AB1B}" type="slidenum">
              <a:rPr lang="es-AR" smtClean="0"/>
              <a:t>‹Nº›</a:t>
            </a:fld>
            <a:endParaRPr lang="es-AR"/>
          </a:p>
        </p:txBody>
      </p:sp>
    </p:spTree>
    <p:extLst>
      <p:ext uri="{BB962C8B-B14F-4D97-AF65-F5344CB8AC3E}">
        <p14:creationId xmlns:p14="http://schemas.microsoft.com/office/powerpoint/2010/main" val="64809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Marcador de fecha 6"/>
          <p:cNvSpPr>
            <a:spLocks noGrp="1"/>
          </p:cNvSpPr>
          <p:nvPr>
            <p:ph type="dt" sz="half" idx="10"/>
          </p:nvPr>
        </p:nvSpPr>
        <p:spPr/>
        <p:txBody>
          <a:bodyPr/>
          <a:lstStyle/>
          <a:p>
            <a:fld id="{9A143FB3-E275-467C-A4F7-0CFD1DA4BDA4}" type="datetimeFigureOut">
              <a:rPr lang="es-AR" smtClean="0"/>
              <a:t>24/9/2024</a:t>
            </a:fld>
            <a:endParaRPr lang="es-AR"/>
          </a:p>
        </p:txBody>
      </p:sp>
      <p:sp>
        <p:nvSpPr>
          <p:cNvPr id="8" name="Marcador de pie de página 7"/>
          <p:cNvSpPr>
            <a:spLocks noGrp="1"/>
          </p:cNvSpPr>
          <p:nvPr>
            <p:ph type="ftr" sz="quarter" idx="11"/>
          </p:nvPr>
        </p:nvSpPr>
        <p:spPr/>
        <p:txBody>
          <a:bodyPr/>
          <a:lstStyle/>
          <a:p>
            <a:endParaRPr lang="es-AR"/>
          </a:p>
        </p:txBody>
      </p:sp>
      <p:sp>
        <p:nvSpPr>
          <p:cNvPr id="9" name="Marcador de número de diapositiva 8"/>
          <p:cNvSpPr>
            <a:spLocks noGrp="1"/>
          </p:cNvSpPr>
          <p:nvPr>
            <p:ph type="sldNum" sz="quarter" idx="12"/>
          </p:nvPr>
        </p:nvSpPr>
        <p:spPr/>
        <p:txBody>
          <a:bodyPr/>
          <a:lstStyle/>
          <a:p>
            <a:fld id="{B75E7B62-FA58-4D2B-92E8-7810B040AB1B}" type="slidenum">
              <a:rPr lang="es-AR" smtClean="0"/>
              <a:t>‹Nº›</a:t>
            </a:fld>
            <a:endParaRPr lang="es-AR"/>
          </a:p>
        </p:txBody>
      </p:sp>
    </p:spTree>
    <p:extLst>
      <p:ext uri="{BB962C8B-B14F-4D97-AF65-F5344CB8AC3E}">
        <p14:creationId xmlns:p14="http://schemas.microsoft.com/office/powerpoint/2010/main" val="342056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fecha 2"/>
          <p:cNvSpPr>
            <a:spLocks noGrp="1"/>
          </p:cNvSpPr>
          <p:nvPr>
            <p:ph type="dt" sz="half" idx="10"/>
          </p:nvPr>
        </p:nvSpPr>
        <p:spPr/>
        <p:txBody>
          <a:bodyPr/>
          <a:lstStyle/>
          <a:p>
            <a:fld id="{9A143FB3-E275-467C-A4F7-0CFD1DA4BDA4}" type="datetimeFigureOut">
              <a:rPr lang="es-AR" smtClean="0"/>
              <a:t>24/9/2024</a:t>
            </a:fld>
            <a:endParaRPr lang="es-AR"/>
          </a:p>
        </p:txBody>
      </p:sp>
      <p:sp>
        <p:nvSpPr>
          <p:cNvPr id="4" name="Marcador de pie de página 3"/>
          <p:cNvSpPr>
            <a:spLocks noGrp="1"/>
          </p:cNvSpPr>
          <p:nvPr>
            <p:ph type="ftr" sz="quarter" idx="11"/>
          </p:nvPr>
        </p:nvSpPr>
        <p:spPr/>
        <p:txBody>
          <a:bodyPr/>
          <a:lstStyle/>
          <a:p>
            <a:endParaRPr lang="es-AR"/>
          </a:p>
        </p:txBody>
      </p:sp>
      <p:sp>
        <p:nvSpPr>
          <p:cNvPr id="5" name="Marcador de número de diapositiva 4"/>
          <p:cNvSpPr>
            <a:spLocks noGrp="1"/>
          </p:cNvSpPr>
          <p:nvPr>
            <p:ph type="sldNum" sz="quarter" idx="12"/>
          </p:nvPr>
        </p:nvSpPr>
        <p:spPr/>
        <p:txBody>
          <a:bodyPr/>
          <a:lstStyle/>
          <a:p>
            <a:fld id="{B75E7B62-FA58-4D2B-92E8-7810B040AB1B}" type="slidenum">
              <a:rPr lang="es-AR" smtClean="0"/>
              <a:t>‹Nº›</a:t>
            </a:fld>
            <a:endParaRPr lang="es-AR"/>
          </a:p>
        </p:txBody>
      </p:sp>
    </p:spTree>
    <p:extLst>
      <p:ext uri="{BB962C8B-B14F-4D97-AF65-F5344CB8AC3E}">
        <p14:creationId xmlns:p14="http://schemas.microsoft.com/office/powerpoint/2010/main" val="3445624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A143FB3-E275-467C-A4F7-0CFD1DA4BDA4}" type="datetimeFigureOut">
              <a:rPr lang="es-AR" smtClean="0"/>
              <a:t>24/9/2024</a:t>
            </a:fld>
            <a:endParaRPr lang="es-AR"/>
          </a:p>
        </p:txBody>
      </p:sp>
      <p:sp>
        <p:nvSpPr>
          <p:cNvPr id="3" name="Marcador de pie de página 2"/>
          <p:cNvSpPr>
            <a:spLocks noGrp="1"/>
          </p:cNvSpPr>
          <p:nvPr>
            <p:ph type="ftr" sz="quarter" idx="11"/>
          </p:nvPr>
        </p:nvSpPr>
        <p:spPr/>
        <p:txBody>
          <a:bodyPr/>
          <a:lstStyle/>
          <a:p>
            <a:endParaRPr lang="es-AR"/>
          </a:p>
        </p:txBody>
      </p:sp>
      <p:sp>
        <p:nvSpPr>
          <p:cNvPr id="4" name="Marcador de número de diapositiva 3"/>
          <p:cNvSpPr>
            <a:spLocks noGrp="1"/>
          </p:cNvSpPr>
          <p:nvPr>
            <p:ph type="sldNum" sz="quarter" idx="12"/>
          </p:nvPr>
        </p:nvSpPr>
        <p:spPr/>
        <p:txBody>
          <a:bodyPr/>
          <a:lstStyle/>
          <a:p>
            <a:fld id="{B75E7B62-FA58-4D2B-92E8-7810B040AB1B}" type="slidenum">
              <a:rPr lang="es-AR" smtClean="0"/>
              <a:t>‹Nº›</a:t>
            </a:fld>
            <a:endParaRPr lang="es-AR"/>
          </a:p>
        </p:txBody>
      </p:sp>
    </p:spTree>
    <p:extLst>
      <p:ext uri="{BB962C8B-B14F-4D97-AF65-F5344CB8AC3E}">
        <p14:creationId xmlns:p14="http://schemas.microsoft.com/office/powerpoint/2010/main" val="3585601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9A143FB3-E275-467C-A4F7-0CFD1DA4BDA4}" type="datetimeFigureOut">
              <a:rPr lang="es-AR" smtClean="0"/>
              <a:t>24/9/2024</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B75E7B62-FA58-4D2B-92E8-7810B040AB1B}" type="slidenum">
              <a:rPr lang="es-AR" smtClean="0"/>
              <a:t>‹Nº›</a:t>
            </a:fld>
            <a:endParaRPr lang="es-AR"/>
          </a:p>
        </p:txBody>
      </p:sp>
    </p:spTree>
    <p:extLst>
      <p:ext uri="{BB962C8B-B14F-4D97-AF65-F5344CB8AC3E}">
        <p14:creationId xmlns:p14="http://schemas.microsoft.com/office/powerpoint/2010/main" val="3379688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9A143FB3-E275-467C-A4F7-0CFD1DA4BDA4}" type="datetimeFigureOut">
              <a:rPr lang="es-AR" smtClean="0"/>
              <a:t>24/9/2024</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B75E7B62-FA58-4D2B-92E8-7810B040AB1B}" type="slidenum">
              <a:rPr lang="es-AR" smtClean="0"/>
              <a:t>‹Nº›</a:t>
            </a:fld>
            <a:endParaRPr lang="es-AR"/>
          </a:p>
        </p:txBody>
      </p:sp>
    </p:spTree>
    <p:extLst>
      <p:ext uri="{BB962C8B-B14F-4D97-AF65-F5344CB8AC3E}">
        <p14:creationId xmlns:p14="http://schemas.microsoft.com/office/powerpoint/2010/main" val="2725924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143FB3-E275-467C-A4F7-0CFD1DA4BDA4}" type="datetimeFigureOut">
              <a:rPr lang="es-AR" smtClean="0"/>
              <a:t>24/9/2024</a:t>
            </a:fld>
            <a:endParaRPr lang="es-A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5E7B62-FA58-4D2B-92E8-7810B040AB1B}" type="slidenum">
              <a:rPr lang="es-AR" smtClean="0"/>
              <a:t>‹Nº›</a:t>
            </a:fld>
            <a:endParaRPr lang="es-AR"/>
          </a:p>
        </p:txBody>
      </p:sp>
    </p:spTree>
    <p:extLst>
      <p:ext uri="{BB962C8B-B14F-4D97-AF65-F5344CB8AC3E}">
        <p14:creationId xmlns:p14="http://schemas.microsoft.com/office/powerpoint/2010/main" val="2280928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blogs.unitec.mx/"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elibro.net/es/lc/elibrounam/busqueda_avanzada?as_edition_year=2019,2019&amp;as_edition_year_op=range" TargetMode="External"/><Relationship Id="rId13" Type="http://schemas.openxmlformats.org/officeDocument/2006/relationships/hyperlink" Target="https://elibro.net/es/lc/elibrounam/titulos/43933/" TargetMode="External"/><Relationship Id="rId18" Type="http://schemas.openxmlformats.org/officeDocument/2006/relationships/hyperlink" Target="https://elibro.net/es/lc/elibrounam/titulos/35819/" TargetMode="External"/><Relationship Id="rId3" Type="http://schemas.openxmlformats.org/officeDocument/2006/relationships/hyperlink" Target="https://elibro.net/es/lc/elibrounam/titulos/135291/" TargetMode="External"/><Relationship Id="rId21" Type="http://schemas.openxmlformats.org/officeDocument/2006/relationships/hyperlink" Target="https://elibro.net/es/lc/elibrounam/busqueda_avanzada?as_edition_year=2008,2008&amp;as_edition_year_op=range" TargetMode="External"/><Relationship Id="rId7" Type="http://schemas.openxmlformats.org/officeDocument/2006/relationships/hyperlink" Target="https://elibro.net/es/lc/elibrounam/busqueda_avanzada?as_publisher_name=Editorial__UPTC&amp;as_publisher_name_op=unaccent__iexact" TargetMode="External"/><Relationship Id="rId12" Type="http://schemas.openxmlformats.org/officeDocument/2006/relationships/hyperlink" Target="https://elibro.net/es/lc/elibrounam/busqueda_avanzada?as_edition_year=2022,2022&amp;as_edition_year_op=range" TargetMode="External"/><Relationship Id="rId17" Type="http://schemas.openxmlformats.org/officeDocument/2006/relationships/hyperlink" Target="https://elibro.net/es/lc/elibrounam/busqueda_avanzada?as_edition_year=2014,2014&amp;as_edition_year_op=range" TargetMode="External"/><Relationship Id="rId2" Type="http://schemas.openxmlformats.org/officeDocument/2006/relationships/image" Target="../media/image2.png"/><Relationship Id="rId16" Type="http://schemas.openxmlformats.org/officeDocument/2006/relationships/hyperlink" Target="https://elibro.net/es/lc/elibrounam/busqueda_avanzada?as_contributor=J.__Ordieres__Mer%C3%A9&amp;as_contributor_op=unaccent__iexact" TargetMode="External"/><Relationship Id="rId20" Type="http://schemas.openxmlformats.org/officeDocument/2006/relationships/hyperlink" Target="https://elibro.net/es/lc/elibrounam/busqueda_avanzada?as_publisher_name=Mundi-Prensa&amp;as_publisher_name_op=unaccent__iexact" TargetMode="External"/><Relationship Id="rId1" Type="http://schemas.openxmlformats.org/officeDocument/2006/relationships/slideLayout" Target="../slideLayouts/slideLayout2.xml"/><Relationship Id="rId6" Type="http://schemas.openxmlformats.org/officeDocument/2006/relationships/hyperlink" Target="https://elibro.net/es/lc/elibrounam/busqueda_avanzada?as_contributor=Garz%C3%B3n__Agudelo,__Daniel__Mateo&amp;as_contributor_op=unaccent__iexact" TargetMode="External"/><Relationship Id="rId11" Type="http://schemas.openxmlformats.org/officeDocument/2006/relationships/hyperlink" Target="https://elibro.net/es/lc/elibrounam/busqueda_avanzada?as_publisher_name=Dextra__Editorial&amp;as_publisher_name_op=unaccent__iexact" TargetMode="External"/><Relationship Id="rId24" Type="http://schemas.openxmlformats.org/officeDocument/2006/relationships/hyperlink" Target="https://elibro.net/es/lc/elibrounam/busqueda_avanzada?as_edition_year=2010,2010&amp;as_edition_year_op=range" TargetMode="External"/><Relationship Id="rId5" Type="http://schemas.openxmlformats.org/officeDocument/2006/relationships/hyperlink" Target="https://elibro.net/es/lc/elibrounam/busqueda_avanzada?as_contributor=Guti%C3%A9rrez-Junco,__%C3%93scar__Javier&amp;as_contributor_op=unaccent__iexact" TargetMode="External"/><Relationship Id="rId15" Type="http://schemas.openxmlformats.org/officeDocument/2006/relationships/hyperlink" Target="https://elibro.net/es/lc/elibrounam/busqueda_avanzada?as_contributor=Gonz%C3%A1lez__Marcos,__A.&amp;as_contributor_op=unaccent__iexact" TargetMode="External"/><Relationship Id="rId23" Type="http://schemas.openxmlformats.org/officeDocument/2006/relationships/hyperlink" Target="https://elibro.net/es/lc/elibrounam/busqueda_avanzada?as_publisher_name=Instituto__Superior__Polit%C3%A9cnico__Jos%C3%A9__Antonio__Echeverr%C3%ADa.__CUJAE&amp;as_publisher_name_op=unaccent__iexact" TargetMode="External"/><Relationship Id="rId10" Type="http://schemas.openxmlformats.org/officeDocument/2006/relationships/hyperlink" Target="https://elibro.net/es/lc/elibrounam/busqueda_avanzada?as_contributor=Bautista-Valhondo,__Joaqu%C3%ADn&amp;as_contributor_op=unaccent__iexact" TargetMode="External"/><Relationship Id="rId19" Type="http://schemas.openxmlformats.org/officeDocument/2006/relationships/hyperlink" Target="https://elibro.net/es/lc/elibrounam/busqueda_avanzada?as_contributor=G%C3%B3mez__Orea,__Domingo&amp;as_contributor_op=unaccent__iexact" TargetMode="External"/><Relationship Id="rId4" Type="http://schemas.openxmlformats.org/officeDocument/2006/relationships/hyperlink" Target="https://elibro.net/es/lc/elibrounam/busqueda_avanzada?as_contributor=Sarmiento__Rojas,__Jorge__Andr%C3%A9s&amp;as_contributor_op=unaccent__iexact" TargetMode="External"/><Relationship Id="rId9" Type="http://schemas.openxmlformats.org/officeDocument/2006/relationships/hyperlink" Target="https://elibro.net/es/lc/elibrounam/titulos/228503/" TargetMode="External"/><Relationship Id="rId14" Type="http://schemas.openxmlformats.org/officeDocument/2006/relationships/hyperlink" Target="https://elibro.net/es/lc/elibrounam/busqueda_avanzada?as_contributor=F.__Alba__El%C3%ADas&amp;as_contributor_op=unaccent__iexact" TargetMode="External"/><Relationship Id="rId22" Type="http://schemas.openxmlformats.org/officeDocument/2006/relationships/hyperlink" Target="https://elibro.net/es/lc/elibrounam/busqueda_avanzada?as_contributor=Chumacero__Botet,__Idal%C3%AD&amp;as_contributor_op=unaccent__iexact" TargetMode="Externa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2147483647" y="2147483647"/>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600" b="0" i="0" u="none" strike="noStrike" cap="none" normalizeH="0" baseline="0" smtClean="0">
                <a:ln>
                  <a:noFill/>
                </a:ln>
                <a:solidFill>
                  <a:srgbClr val="000000"/>
                </a:solidFill>
                <a:effectLst/>
                <a:latin typeface="Poppins-Light"/>
              </a:rPr>
              <a:t/>
            </a:r>
            <a:br>
              <a:rPr kumimoji="0" lang="es-MX" altLang="es-MX" sz="1600" b="0" i="0" u="none" strike="noStrike" cap="none" normalizeH="0" baseline="0" smtClean="0">
                <a:ln>
                  <a:noFill/>
                </a:ln>
                <a:solidFill>
                  <a:srgbClr val="000000"/>
                </a:solidFill>
                <a:effectLst/>
                <a:latin typeface="Poppins-Light"/>
              </a:rPr>
            </a:br>
            <a:endParaRPr kumimoji="0" lang="es-MX" altLang="es-MX" sz="1600" b="0" i="0" u="none" strike="noStrike" cap="none" normalizeH="0" baseline="0" smtClean="0">
              <a:ln>
                <a:noFill/>
              </a:ln>
              <a:solidFill>
                <a:srgbClr val="000000"/>
              </a:solidFill>
              <a:effectLst/>
              <a:latin typeface="Poppins-Ligh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600" b="0" i="0" u="none" strike="noStrike" cap="none" normalizeH="0" baseline="0" smtClean="0">
                <a:ln>
                  <a:noFill/>
                </a:ln>
                <a:solidFill>
                  <a:srgbClr val="000000"/>
                </a:solidFill>
                <a:effectLst/>
                <a:latin typeface="Poppins-Light"/>
              </a:rPr>
              <a:t>En este espacio encontrará información sobre:</a:t>
            </a: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600" b="0" i="0" u="none" strike="noStrike" cap="none" normalizeH="0" baseline="0" smtClean="0">
                <a:ln>
                  <a:noFill/>
                </a:ln>
                <a:solidFill>
                  <a:srgbClr val="000000"/>
                </a:solidFill>
                <a:effectLst/>
                <a:latin typeface="Poppins-Light"/>
              </a:rPr>
              <a:t/>
            </a:r>
            <a:br>
              <a:rPr kumimoji="0" lang="es-MX" altLang="es-MX" sz="1600" b="0" i="0" u="none" strike="noStrike" cap="none" normalizeH="0" baseline="0" smtClean="0">
                <a:ln>
                  <a:noFill/>
                </a:ln>
                <a:solidFill>
                  <a:srgbClr val="000000"/>
                </a:solidFill>
                <a:effectLst/>
                <a:latin typeface="Poppins-Light"/>
              </a:rPr>
            </a:br>
            <a:endParaRPr kumimoji="0" lang="es-MX" altLang="es-MX" sz="1600" b="0" i="0" u="none" strike="noStrike" cap="none" normalizeH="0" baseline="0" smtClean="0">
              <a:ln>
                <a:noFill/>
              </a:ln>
              <a:solidFill>
                <a:srgbClr val="000000"/>
              </a:solidFill>
              <a:effectLst/>
              <a:latin typeface="Poppins-Light"/>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s-MX" altLang="es-MX" sz="1600" b="0" i="0" u="none" strike="noStrike" cap="none" normalizeH="0" baseline="0" smtClean="0">
                <a:ln>
                  <a:noFill/>
                </a:ln>
                <a:solidFill>
                  <a:srgbClr val="373636"/>
                </a:solidFill>
                <a:effectLst/>
                <a:latin typeface="Poppins-Light"/>
              </a:rPr>
              <a:t>Instituciones que colaboran con </a:t>
            </a:r>
            <a:r>
              <a:rPr kumimoji="0" lang="es-MX" altLang="es-MX" sz="1600" b="1" i="0" u="none" strike="noStrike" cap="none" normalizeH="0" baseline="0" smtClean="0">
                <a:ln>
                  <a:noFill/>
                </a:ln>
                <a:solidFill>
                  <a:srgbClr val="373636"/>
                </a:solidFill>
                <a:effectLst/>
                <a:latin typeface="Poppins-Light"/>
              </a:rPr>
              <a:t>doinGlobal.</a:t>
            </a:r>
            <a:r>
              <a:rPr kumimoji="0" lang="es-MX" altLang="es-MX" sz="1600" b="0" i="0" u="none" strike="noStrike" cap="none" normalizeH="0" baseline="0" smtClean="0">
                <a:ln>
                  <a:noFill/>
                </a:ln>
                <a:solidFill>
                  <a:srgbClr val="373636"/>
                </a:solidFill>
                <a:effectLst/>
                <a:latin typeface="Poppins-Light"/>
              </a:rPr>
              <a:t> </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s-MX" altLang="es-MX" sz="1600" b="0" i="0" u="none" strike="noStrike" cap="none" normalizeH="0" baseline="0" smtClean="0">
                <a:ln>
                  <a:noFill/>
                </a:ln>
                <a:solidFill>
                  <a:srgbClr val="373636"/>
                </a:solidFill>
                <a:effectLst/>
                <a:latin typeface="Poppins-Light"/>
              </a:rPr>
              <a:t>Actores que acompañarán su aprendizaje. </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s-MX" altLang="es-MX" sz="1600" b="0" i="0" u="none" strike="noStrike" cap="none" normalizeH="0" baseline="0" smtClean="0">
                <a:ln>
                  <a:noFill/>
                </a:ln>
                <a:solidFill>
                  <a:srgbClr val="373636"/>
                </a:solidFill>
                <a:effectLst/>
                <a:latin typeface="Poppins-Light"/>
              </a:rPr>
              <a:t>Criterios de participación y convivencia en la comunidad </a:t>
            </a:r>
            <a:r>
              <a:rPr kumimoji="0" lang="es-MX" altLang="es-MX" sz="1600" b="1" i="0" u="none" strike="noStrike" cap="none" normalizeH="0" baseline="0" smtClean="0">
                <a:ln>
                  <a:noFill/>
                </a:ln>
                <a:solidFill>
                  <a:srgbClr val="373636"/>
                </a:solidFill>
                <a:effectLst/>
                <a:latin typeface="Poppins-Light"/>
              </a:rPr>
              <a:t>doinGlobal.</a:t>
            </a:r>
            <a:endParaRPr kumimoji="0" lang="es-MX" altLang="es-MX" sz="1600" b="0" i="0" u="none" strike="noStrike" cap="none" normalizeH="0" baseline="0" smtClean="0">
              <a:ln>
                <a:noFill/>
              </a:ln>
              <a:solidFill>
                <a:srgbClr val="000000"/>
              </a:solidFill>
              <a:effectLst/>
              <a:latin typeface="Poppins-Ligh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pic>
        <p:nvPicPr>
          <p:cNvPr id="2" name="Imagen 1"/>
          <p:cNvPicPr>
            <a:picLocks noChangeAspect="1"/>
          </p:cNvPicPr>
          <p:nvPr/>
        </p:nvPicPr>
        <p:blipFill rotWithShape="1">
          <a:blip r:embed="rId2"/>
          <a:srcRect l="7798" t="28676" r="36289" b="4963"/>
          <a:stretch/>
        </p:blipFill>
        <p:spPr>
          <a:xfrm>
            <a:off x="0" y="0"/>
            <a:ext cx="9681029" cy="6858000"/>
          </a:xfrm>
          <a:prstGeom prst="rect">
            <a:avLst/>
          </a:prstGeom>
        </p:spPr>
      </p:pic>
      <p:sp>
        <p:nvSpPr>
          <p:cNvPr id="3" name="CuadroTexto 2"/>
          <p:cNvSpPr txBox="1"/>
          <p:nvPr/>
        </p:nvSpPr>
        <p:spPr>
          <a:xfrm>
            <a:off x="0" y="6534834"/>
            <a:ext cx="6908800" cy="646331"/>
          </a:xfrm>
          <a:prstGeom prst="rect">
            <a:avLst/>
          </a:prstGeom>
          <a:noFill/>
        </p:spPr>
        <p:txBody>
          <a:bodyPr wrap="square" rtlCol="0">
            <a:spAutoFit/>
          </a:bodyPr>
          <a:lstStyle/>
          <a:p>
            <a:r>
              <a:rPr lang="es-MX" dirty="0" smtClean="0">
                <a:hlinkClick r:id="rId3"/>
              </a:rPr>
              <a:t>Imagen Blog </a:t>
            </a:r>
            <a:r>
              <a:rPr lang="es-MX" dirty="0">
                <a:hlinkClick r:id="rId3"/>
              </a:rPr>
              <a:t>de educación | UNITEC Universidad Tecnológica de México</a:t>
            </a:r>
            <a:endParaRPr lang="es-MX" dirty="0"/>
          </a:p>
          <a:p>
            <a:r>
              <a:rPr lang="es-AR" dirty="0" smtClean="0"/>
              <a:t> </a:t>
            </a:r>
            <a:endParaRPr lang="es-AR" dirty="0"/>
          </a:p>
        </p:txBody>
      </p:sp>
      <p:sp>
        <p:nvSpPr>
          <p:cNvPr id="6" name="CuadroTexto 5"/>
          <p:cNvSpPr txBox="1"/>
          <p:nvPr/>
        </p:nvSpPr>
        <p:spPr>
          <a:xfrm>
            <a:off x="9681029" y="957943"/>
            <a:ext cx="2510971" cy="5478423"/>
          </a:xfrm>
          <a:prstGeom prst="rect">
            <a:avLst/>
          </a:prstGeom>
          <a:noFill/>
        </p:spPr>
        <p:txBody>
          <a:bodyPr wrap="square" rtlCol="0">
            <a:spAutoFit/>
          </a:bodyPr>
          <a:lstStyle/>
          <a:p>
            <a:pPr algn="ctr"/>
            <a:r>
              <a:rPr lang="es-AR" sz="2800" b="1" u="sng" dirty="0">
                <a:solidFill>
                  <a:srgbClr val="002060"/>
                </a:solidFill>
              </a:rPr>
              <a:t>ASIGNATURA: CI </a:t>
            </a:r>
            <a:r>
              <a:rPr lang="es-AR" sz="2800" b="1" u="sng" dirty="0" smtClean="0">
                <a:solidFill>
                  <a:srgbClr val="002060"/>
                </a:solidFill>
              </a:rPr>
              <a:t>558</a:t>
            </a:r>
          </a:p>
          <a:p>
            <a:pPr algn="ctr"/>
            <a:endParaRPr lang="es-AR" sz="2800" b="1" u="sng" dirty="0" smtClean="0">
              <a:solidFill>
                <a:srgbClr val="002060"/>
              </a:solidFill>
            </a:endParaRPr>
          </a:p>
          <a:p>
            <a:pPr algn="ctr"/>
            <a:r>
              <a:rPr lang="es-AR" sz="2800" b="1" u="sng" dirty="0" smtClean="0">
                <a:solidFill>
                  <a:srgbClr val="002060"/>
                </a:solidFill>
              </a:rPr>
              <a:t> </a:t>
            </a:r>
            <a:r>
              <a:rPr lang="es-AR" sz="3600" b="1" u="sng" dirty="0">
                <a:solidFill>
                  <a:srgbClr val="002060"/>
                </a:solidFill>
              </a:rPr>
              <a:t>PROYECTO DE INGENIERÍA </a:t>
            </a:r>
            <a:endParaRPr lang="es-MX" sz="3600" dirty="0">
              <a:solidFill>
                <a:srgbClr val="002060"/>
              </a:solidFill>
            </a:endParaRPr>
          </a:p>
          <a:p>
            <a:pPr algn="ctr"/>
            <a:endParaRPr lang="es-AR" sz="2800" b="1" u="sng" dirty="0" smtClean="0">
              <a:solidFill>
                <a:srgbClr val="002060"/>
              </a:solidFill>
            </a:endParaRPr>
          </a:p>
          <a:p>
            <a:pPr algn="ctr"/>
            <a:endParaRPr lang="es-AR" sz="2800" b="1" u="sng" dirty="0">
              <a:solidFill>
                <a:srgbClr val="002060"/>
              </a:solidFill>
            </a:endParaRPr>
          </a:p>
          <a:p>
            <a:pPr algn="ctr"/>
            <a:r>
              <a:rPr lang="es-AR" sz="2800" b="1" u="sng" dirty="0" smtClean="0">
                <a:solidFill>
                  <a:srgbClr val="002060"/>
                </a:solidFill>
              </a:rPr>
              <a:t>AÑO </a:t>
            </a:r>
            <a:r>
              <a:rPr lang="es-AR" sz="2800" b="1" u="sng" dirty="0">
                <a:solidFill>
                  <a:srgbClr val="002060"/>
                </a:solidFill>
              </a:rPr>
              <a:t>ACADÉMICO: </a:t>
            </a:r>
            <a:r>
              <a:rPr lang="es-AR" sz="2800" b="1" u="sng" dirty="0" smtClean="0">
                <a:solidFill>
                  <a:srgbClr val="002060"/>
                </a:solidFill>
              </a:rPr>
              <a:t>2024</a:t>
            </a:r>
            <a:endParaRPr lang="es-MX" sz="2800" dirty="0">
              <a:solidFill>
                <a:srgbClr val="002060"/>
              </a:solidFill>
            </a:endParaRPr>
          </a:p>
          <a:p>
            <a:endParaRPr lang="es-AR" dirty="0"/>
          </a:p>
        </p:txBody>
      </p:sp>
    </p:spTree>
    <p:extLst>
      <p:ext uri="{BB962C8B-B14F-4D97-AF65-F5344CB8AC3E}">
        <p14:creationId xmlns:p14="http://schemas.microsoft.com/office/powerpoint/2010/main" val="1084797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lum bright="70000" contrast="-70000"/>
            <a:extLst>
              <a:ext uri="{BEBA8EAE-BF5A-486C-A8C5-ECC9F3942E4B}">
                <a14:imgProps xmlns:a14="http://schemas.microsoft.com/office/drawing/2010/main">
                  <a14:imgLayer r:embed="rId3">
                    <a14:imgEffect>
                      <a14:saturation sat="21000"/>
                    </a14:imgEffect>
                  </a14:imgLayer>
                </a14:imgProps>
              </a:ext>
              <a:ext uri="{28A0092B-C50C-407E-A947-70E740481C1C}">
                <a14:useLocalDpi xmlns:a14="http://schemas.microsoft.com/office/drawing/2010/main" val="0"/>
              </a:ext>
            </a:extLst>
          </a:blip>
          <a:srcRect/>
          <a:stretch>
            <a:fillRect/>
          </a:stretch>
        </p:blipFill>
        <p:spPr bwMode="auto">
          <a:xfrm>
            <a:off x="0" y="0"/>
            <a:ext cx="12192000" cy="7112000"/>
          </a:xfrm>
          <a:prstGeom prst="rect">
            <a:avLst/>
          </a:prstGeom>
          <a:noFill/>
          <a:ln>
            <a:noFill/>
          </a:ln>
          <a:effectLst>
            <a:outerShdw dist="50800" dir="6000000" algn="ctr" rotWithShape="0">
              <a:srgbClr val="000000"/>
            </a:outerShdw>
          </a:effectLst>
        </p:spPr>
      </p:pic>
      <p:sp>
        <p:nvSpPr>
          <p:cNvPr id="5" name="Marcador de contenido 2"/>
          <p:cNvSpPr>
            <a:spLocks noGrp="1"/>
          </p:cNvSpPr>
          <p:nvPr>
            <p:ph idx="1"/>
          </p:nvPr>
        </p:nvSpPr>
        <p:spPr>
          <a:xfrm>
            <a:off x="0" y="13063"/>
            <a:ext cx="12173856" cy="7112000"/>
          </a:xfrm>
        </p:spPr>
        <p:txBody>
          <a:bodyPr>
            <a:noAutofit/>
          </a:bodyPr>
          <a:lstStyle/>
          <a:p>
            <a:pPr marL="0" indent="0" algn="ctr">
              <a:lnSpc>
                <a:spcPct val="100000"/>
              </a:lnSpc>
              <a:spcBef>
                <a:spcPts val="100"/>
              </a:spcBef>
              <a:buNone/>
            </a:pPr>
            <a:r>
              <a:rPr lang="es-MX" sz="6000" b="1" spc="-50" dirty="0" smtClean="0">
                <a:solidFill>
                  <a:srgbClr val="002060"/>
                </a:solidFill>
                <a:latin typeface="Tahoma"/>
                <a:cs typeface="Tahoma"/>
              </a:rPr>
              <a:t>Actividades en </a:t>
            </a:r>
            <a:r>
              <a:rPr lang="es-MX" sz="6000" b="1" spc="-50" dirty="0">
                <a:solidFill>
                  <a:srgbClr val="002060"/>
                </a:solidFill>
                <a:latin typeface="Tahoma"/>
                <a:cs typeface="Tahoma"/>
              </a:rPr>
              <a:t>la etapa de </a:t>
            </a:r>
            <a:r>
              <a:rPr lang="es-MX" sz="6000" b="1" spc="-50" dirty="0" smtClean="0">
                <a:solidFill>
                  <a:srgbClr val="002060"/>
                </a:solidFill>
                <a:latin typeface="Tahoma"/>
                <a:cs typeface="Tahoma"/>
              </a:rPr>
              <a:t>ejecución</a:t>
            </a:r>
          </a:p>
          <a:p>
            <a:pPr marL="0" indent="0">
              <a:buNone/>
            </a:pPr>
            <a:r>
              <a:rPr lang="es-MX" sz="4400" dirty="0" smtClean="0"/>
              <a:t>a) Asignar </a:t>
            </a:r>
            <a:r>
              <a:rPr lang="es-MX" sz="4400" dirty="0"/>
              <a:t>paquetes de trabajo asociados a cada actividad a todos los miembros del equipo: es importante que las explicaciones sean claras y suficientes pero sin entrar en excesivo detalle</a:t>
            </a:r>
            <a:r>
              <a:rPr lang="es-MX" sz="4400" dirty="0" smtClean="0"/>
              <a:t>.</a:t>
            </a:r>
          </a:p>
          <a:p>
            <a:pPr marL="0" indent="0">
              <a:buNone/>
            </a:pPr>
            <a:r>
              <a:rPr lang="es-MX" sz="4400" dirty="0" smtClean="0"/>
              <a:t>b</a:t>
            </a:r>
            <a:r>
              <a:rPr lang="es-MX" sz="4400" dirty="0"/>
              <a:t>) Coordinar actividades y recursos: en función de las prioridades </a:t>
            </a:r>
            <a:r>
              <a:rPr lang="es-MX" sz="4400" dirty="0" smtClean="0"/>
              <a:t>establecidas.</a:t>
            </a:r>
            <a:endParaRPr lang="es-MX" sz="4400" dirty="0" smtClean="0"/>
          </a:p>
        </p:txBody>
      </p:sp>
    </p:spTree>
    <p:extLst>
      <p:ext uri="{BB962C8B-B14F-4D97-AF65-F5344CB8AC3E}">
        <p14:creationId xmlns:p14="http://schemas.microsoft.com/office/powerpoint/2010/main" val="20959541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lum bright="70000" contrast="-70000"/>
            <a:extLst>
              <a:ext uri="{BEBA8EAE-BF5A-486C-A8C5-ECC9F3942E4B}">
                <a14:imgProps xmlns:a14="http://schemas.microsoft.com/office/drawing/2010/main">
                  <a14:imgLayer r:embed="rId3">
                    <a14:imgEffect>
                      <a14:saturation sat="21000"/>
                    </a14:imgEffect>
                  </a14:imgLayer>
                </a14:imgProps>
              </a:ext>
              <a:ext uri="{28A0092B-C50C-407E-A947-70E740481C1C}">
                <a14:useLocalDpi xmlns:a14="http://schemas.microsoft.com/office/drawing/2010/main" val="0"/>
              </a:ext>
            </a:extLst>
          </a:blip>
          <a:srcRect/>
          <a:stretch>
            <a:fillRect/>
          </a:stretch>
        </p:blipFill>
        <p:spPr bwMode="auto">
          <a:xfrm>
            <a:off x="0" y="0"/>
            <a:ext cx="12192000" cy="7112000"/>
          </a:xfrm>
          <a:prstGeom prst="rect">
            <a:avLst/>
          </a:prstGeom>
          <a:noFill/>
          <a:ln>
            <a:noFill/>
          </a:ln>
          <a:effectLst>
            <a:outerShdw dist="50800" dir="6000000" algn="ctr" rotWithShape="0">
              <a:srgbClr val="000000"/>
            </a:outerShdw>
          </a:effectLst>
        </p:spPr>
      </p:pic>
      <p:sp>
        <p:nvSpPr>
          <p:cNvPr id="5" name="Marcador de contenido 2"/>
          <p:cNvSpPr>
            <a:spLocks noGrp="1"/>
          </p:cNvSpPr>
          <p:nvPr>
            <p:ph idx="1"/>
          </p:nvPr>
        </p:nvSpPr>
        <p:spPr>
          <a:xfrm>
            <a:off x="0" y="0"/>
            <a:ext cx="12173856" cy="7112000"/>
          </a:xfrm>
        </p:spPr>
        <p:txBody>
          <a:bodyPr>
            <a:noAutofit/>
          </a:bodyPr>
          <a:lstStyle/>
          <a:p>
            <a:pPr marL="0" indent="0" algn="ctr">
              <a:lnSpc>
                <a:spcPct val="100000"/>
              </a:lnSpc>
              <a:spcBef>
                <a:spcPts val="100"/>
              </a:spcBef>
              <a:buNone/>
            </a:pPr>
            <a:r>
              <a:rPr lang="es-MX" sz="6000" b="1" spc="-50" dirty="0" smtClean="0">
                <a:solidFill>
                  <a:srgbClr val="002060"/>
                </a:solidFill>
                <a:latin typeface="Tahoma"/>
                <a:cs typeface="Tahoma"/>
              </a:rPr>
              <a:t>Actividades en </a:t>
            </a:r>
            <a:r>
              <a:rPr lang="es-MX" sz="6000" b="1" spc="-50" dirty="0">
                <a:solidFill>
                  <a:srgbClr val="002060"/>
                </a:solidFill>
                <a:latin typeface="Tahoma"/>
                <a:cs typeface="Tahoma"/>
              </a:rPr>
              <a:t>la etapa de </a:t>
            </a:r>
            <a:r>
              <a:rPr lang="es-MX" sz="6000" b="1" spc="-50" dirty="0" smtClean="0">
                <a:solidFill>
                  <a:srgbClr val="002060"/>
                </a:solidFill>
                <a:latin typeface="Tahoma"/>
                <a:cs typeface="Tahoma"/>
              </a:rPr>
              <a:t>ejecución</a:t>
            </a:r>
          </a:p>
          <a:p>
            <a:pPr marL="0" indent="0">
              <a:buNone/>
            </a:pPr>
            <a:r>
              <a:rPr lang="es-MX" sz="4400" dirty="0" smtClean="0"/>
              <a:t>c</a:t>
            </a:r>
            <a:r>
              <a:rPr lang="es-MX" sz="4400" dirty="0"/>
              <a:t>) </a:t>
            </a:r>
            <a:r>
              <a:rPr lang="es-MX" sz="4400" dirty="0" smtClean="0"/>
              <a:t>Analizar los </a:t>
            </a:r>
            <a:r>
              <a:rPr lang="es-MX" sz="4400" dirty="0"/>
              <a:t>plazos para cada evento o entrega de productos intermedios: evitando retrasos que puedan afectar negativamente a otras actividades o al curso global del proyecto</a:t>
            </a:r>
            <a:r>
              <a:rPr lang="es-MX" sz="4400" dirty="0" smtClean="0"/>
              <a:t>.</a:t>
            </a:r>
          </a:p>
          <a:p>
            <a:pPr marL="0" indent="0">
              <a:buNone/>
            </a:pPr>
            <a:r>
              <a:rPr lang="es-MX" sz="4400" dirty="0" smtClean="0"/>
              <a:t>d</a:t>
            </a:r>
            <a:r>
              <a:rPr lang="es-MX" sz="4400" dirty="0"/>
              <a:t>) </a:t>
            </a:r>
            <a:r>
              <a:rPr lang="es-MX" sz="4400" dirty="0" smtClean="0"/>
              <a:t>Monitorear </a:t>
            </a:r>
            <a:r>
              <a:rPr lang="es-MX" sz="4400" dirty="0"/>
              <a:t>el consumo de presupuesto: tratando de economizar y sin superar las previsiones planeadas, llevando a cabo un control de gastos adecuado</a:t>
            </a:r>
            <a:r>
              <a:rPr lang="es-MX" sz="4400" dirty="0" smtClean="0"/>
              <a:t>.</a:t>
            </a:r>
          </a:p>
        </p:txBody>
      </p:sp>
    </p:spTree>
    <p:extLst>
      <p:ext uri="{BB962C8B-B14F-4D97-AF65-F5344CB8AC3E}">
        <p14:creationId xmlns:p14="http://schemas.microsoft.com/office/powerpoint/2010/main" val="26264121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lum bright="70000" contrast="-70000"/>
            <a:extLst>
              <a:ext uri="{BEBA8EAE-BF5A-486C-A8C5-ECC9F3942E4B}">
                <a14:imgProps xmlns:a14="http://schemas.microsoft.com/office/drawing/2010/main">
                  <a14:imgLayer r:embed="rId3">
                    <a14:imgEffect>
                      <a14:saturation sat="21000"/>
                    </a14:imgEffect>
                  </a14:imgLayer>
                </a14:imgProps>
              </a:ext>
              <a:ext uri="{28A0092B-C50C-407E-A947-70E740481C1C}">
                <a14:useLocalDpi xmlns:a14="http://schemas.microsoft.com/office/drawing/2010/main" val="0"/>
              </a:ext>
            </a:extLst>
          </a:blip>
          <a:srcRect/>
          <a:stretch>
            <a:fillRect/>
          </a:stretch>
        </p:blipFill>
        <p:spPr bwMode="auto">
          <a:xfrm>
            <a:off x="0" y="0"/>
            <a:ext cx="12192000" cy="7112000"/>
          </a:xfrm>
          <a:prstGeom prst="rect">
            <a:avLst/>
          </a:prstGeom>
          <a:noFill/>
          <a:ln>
            <a:noFill/>
          </a:ln>
          <a:effectLst>
            <a:outerShdw dist="50800" dir="6000000" algn="ctr" rotWithShape="0">
              <a:srgbClr val="000000"/>
            </a:outerShdw>
          </a:effectLst>
        </p:spPr>
      </p:pic>
      <p:sp>
        <p:nvSpPr>
          <p:cNvPr id="5" name="Marcador de contenido 2"/>
          <p:cNvSpPr>
            <a:spLocks noGrp="1"/>
          </p:cNvSpPr>
          <p:nvPr>
            <p:ph idx="1"/>
          </p:nvPr>
        </p:nvSpPr>
        <p:spPr>
          <a:xfrm>
            <a:off x="0" y="0"/>
            <a:ext cx="12173856" cy="6400800"/>
          </a:xfrm>
        </p:spPr>
        <p:txBody>
          <a:bodyPr>
            <a:noAutofit/>
          </a:bodyPr>
          <a:lstStyle/>
          <a:p>
            <a:pPr marL="0" indent="0" algn="ctr">
              <a:lnSpc>
                <a:spcPct val="100000"/>
              </a:lnSpc>
              <a:spcBef>
                <a:spcPts val="100"/>
              </a:spcBef>
              <a:buNone/>
            </a:pPr>
            <a:r>
              <a:rPr lang="es-MX" sz="6000" b="1" spc="-50" dirty="0" smtClean="0">
                <a:solidFill>
                  <a:srgbClr val="002060"/>
                </a:solidFill>
                <a:latin typeface="Tahoma"/>
                <a:cs typeface="Tahoma"/>
              </a:rPr>
              <a:t>Actividades en </a:t>
            </a:r>
            <a:r>
              <a:rPr lang="es-MX" sz="6000" b="1" spc="-50" dirty="0">
                <a:solidFill>
                  <a:srgbClr val="002060"/>
                </a:solidFill>
                <a:latin typeface="Tahoma"/>
                <a:cs typeface="Tahoma"/>
              </a:rPr>
              <a:t>la etapa de </a:t>
            </a:r>
            <a:r>
              <a:rPr lang="es-MX" sz="6000" b="1" spc="-50" dirty="0" smtClean="0">
                <a:solidFill>
                  <a:srgbClr val="002060"/>
                </a:solidFill>
                <a:latin typeface="Tahoma"/>
                <a:cs typeface="Tahoma"/>
              </a:rPr>
              <a:t>ejecución</a:t>
            </a:r>
          </a:p>
          <a:p>
            <a:pPr marL="0" indent="0" algn="ctr">
              <a:lnSpc>
                <a:spcPct val="100000"/>
              </a:lnSpc>
              <a:spcBef>
                <a:spcPts val="100"/>
              </a:spcBef>
              <a:buNone/>
            </a:pPr>
            <a:endParaRPr lang="es-MX" b="1" spc="-50" dirty="0" smtClean="0">
              <a:solidFill>
                <a:srgbClr val="00B050"/>
              </a:solidFill>
              <a:latin typeface="Tahoma"/>
              <a:cs typeface="Tahoma"/>
            </a:endParaRPr>
          </a:p>
          <a:p>
            <a:pPr marL="0" indent="0">
              <a:buNone/>
            </a:pPr>
            <a:r>
              <a:rPr lang="es-MX" sz="4400" dirty="0" smtClean="0"/>
              <a:t>e</a:t>
            </a:r>
            <a:r>
              <a:rPr lang="es-MX" sz="4400" dirty="0"/>
              <a:t>) Hacer un seguimiento del uso de los recursos: especialmente </a:t>
            </a:r>
            <a:r>
              <a:rPr lang="es-MX" sz="4400" dirty="0" smtClean="0"/>
              <a:t>los </a:t>
            </a:r>
            <a:r>
              <a:rPr lang="es-MX" sz="4400" dirty="0"/>
              <a:t>destinados a participar en actividades de la cadena crítica o, si no se está empleando este método de gestión de proyectos, en todas aquéllas con un impacto relevante para el progreso del proyecto</a:t>
            </a:r>
            <a:r>
              <a:rPr lang="es-MX" sz="4400" dirty="0" smtClean="0"/>
              <a:t>.</a:t>
            </a:r>
          </a:p>
        </p:txBody>
      </p:sp>
    </p:spTree>
    <p:extLst>
      <p:ext uri="{BB962C8B-B14F-4D97-AF65-F5344CB8AC3E}">
        <p14:creationId xmlns:p14="http://schemas.microsoft.com/office/powerpoint/2010/main" val="12315099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lum bright="70000" contrast="-70000"/>
            <a:extLst>
              <a:ext uri="{BEBA8EAE-BF5A-486C-A8C5-ECC9F3942E4B}">
                <a14:imgProps xmlns:a14="http://schemas.microsoft.com/office/drawing/2010/main">
                  <a14:imgLayer r:embed="rId3">
                    <a14:imgEffect>
                      <a14:saturation sat="21000"/>
                    </a14:imgEffect>
                  </a14:imgLayer>
                </a14:imgProps>
              </a:ext>
              <a:ext uri="{28A0092B-C50C-407E-A947-70E740481C1C}">
                <a14:useLocalDpi xmlns:a14="http://schemas.microsoft.com/office/drawing/2010/main" val="0"/>
              </a:ext>
            </a:extLst>
          </a:blip>
          <a:srcRect/>
          <a:stretch>
            <a:fillRect/>
          </a:stretch>
        </p:blipFill>
        <p:spPr bwMode="auto">
          <a:xfrm>
            <a:off x="0" y="0"/>
            <a:ext cx="12192000" cy="7112000"/>
          </a:xfrm>
          <a:prstGeom prst="rect">
            <a:avLst/>
          </a:prstGeom>
          <a:noFill/>
          <a:ln>
            <a:noFill/>
          </a:ln>
          <a:effectLst>
            <a:outerShdw dist="50800" dir="6000000" algn="ctr" rotWithShape="0">
              <a:srgbClr val="000000"/>
            </a:outerShdw>
          </a:effectLst>
        </p:spPr>
      </p:pic>
      <p:sp>
        <p:nvSpPr>
          <p:cNvPr id="5" name="Marcador de contenido 2"/>
          <p:cNvSpPr>
            <a:spLocks noGrp="1"/>
          </p:cNvSpPr>
          <p:nvPr>
            <p:ph idx="1"/>
          </p:nvPr>
        </p:nvSpPr>
        <p:spPr>
          <a:xfrm>
            <a:off x="0" y="0"/>
            <a:ext cx="12173856" cy="6400800"/>
          </a:xfrm>
        </p:spPr>
        <p:txBody>
          <a:bodyPr>
            <a:noAutofit/>
          </a:bodyPr>
          <a:lstStyle/>
          <a:p>
            <a:pPr marL="0" indent="0" algn="ctr">
              <a:lnSpc>
                <a:spcPct val="100000"/>
              </a:lnSpc>
              <a:spcBef>
                <a:spcPts val="100"/>
              </a:spcBef>
              <a:buNone/>
            </a:pPr>
            <a:r>
              <a:rPr lang="es-MX" sz="6000" b="1" spc="-50" dirty="0" smtClean="0">
                <a:solidFill>
                  <a:srgbClr val="002060"/>
                </a:solidFill>
                <a:latin typeface="Tahoma"/>
                <a:cs typeface="Tahoma"/>
              </a:rPr>
              <a:t>Actividades en </a:t>
            </a:r>
            <a:r>
              <a:rPr lang="es-MX" sz="6000" b="1" spc="-50" dirty="0">
                <a:solidFill>
                  <a:srgbClr val="002060"/>
                </a:solidFill>
                <a:latin typeface="Tahoma"/>
                <a:cs typeface="Tahoma"/>
              </a:rPr>
              <a:t>la etapa de </a:t>
            </a:r>
            <a:r>
              <a:rPr lang="es-MX" sz="6000" b="1" spc="-50" dirty="0" smtClean="0">
                <a:solidFill>
                  <a:srgbClr val="002060"/>
                </a:solidFill>
                <a:latin typeface="Tahoma"/>
                <a:cs typeface="Tahoma"/>
              </a:rPr>
              <a:t>ejecución</a:t>
            </a:r>
          </a:p>
          <a:p>
            <a:pPr marL="0" indent="0" algn="ctr">
              <a:lnSpc>
                <a:spcPct val="100000"/>
              </a:lnSpc>
              <a:spcBef>
                <a:spcPts val="100"/>
              </a:spcBef>
              <a:buNone/>
            </a:pPr>
            <a:endParaRPr lang="es-MX" sz="6000" b="1" spc="-50" dirty="0" smtClean="0">
              <a:solidFill>
                <a:srgbClr val="00B050"/>
              </a:solidFill>
              <a:latin typeface="Tahoma"/>
              <a:cs typeface="Tahoma"/>
            </a:endParaRPr>
          </a:p>
          <a:p>
            <a:pPr marL="0" indent="0">
              <a:buNone/>
            </a:pPr>
            <a:r>
              <a:rPr lang="es-MX" sz="4800" dirty="0" smtClean="0"/>
              <a:t>f</a:t>
            </a:r>
            <a:r>
              <a:rPr lang="es-MX" sz="4800" dirty="0"/>
              <a:t>) Controlar la relación entre tiempo consumido y proporción de proyecto completada: se trata de optimizar esta relación y poner soluciones a tiempo cuando se observen </a:t>
            </a:r>
            <a:r>
              <a:rPr lang="es-MX" sz="4800" dirty="0" smtClean="0"/>
              <a:t>descompensaciones.</a:t>
            </a:r>
          </a:p>
        </p:txBody>
      </p:sp>
    </p:spTree>
    <p:extLst>
      <p:ext uri="{BB962C8B-B14F-4D97-AF65-F5344CB8AC3E}">
        <p14:creationId xmlns:p14="http://schemas.microsoft.com/office/powerpoint/2010/main" val="30873722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lum bright="70000" contrast="-70000"/>
            <a:extLst>
              <a:ext uri="{BEBA8EAE-BF5A-486C-A8C5-ECC9F3942E4B}">
                <a14:imgProps xmlns:a14="http://schemas.microsoft.com/office/drawing/2010/main">
                  <a14:imgLayer r:embed="rId3">
                    <a14:imgEffect>
                      <a14:saturation sat="21000"/>
                    </a14:imgEffect>
                  </a14:imgLayer>
                </a14:imgProps>
              </a:ext>
              <a:ext uri="{28A0092B-C50C-407E-A947-70E740481C1C}">
                <a14:useLocalDpi xmlns:a14="http://schemas.microsoft.com/office/drawing/2010/main" val="0"/>
              </a:ext>
            </a:extLst>
          </a:blip>
          <a:srcRect/>
          <a:stretch>
            <a:fillRect/>
          </a:stretch>
        </p:blipFill>
        <p:spPr bwMode="auto">
          <a:xfrm>
            <a:off x="0" y="0"/>
            <a:ext cx="12192000" cy="7112000"/>
          </a:xfrm>
          <a:prstGeom prst="rect">
            <a:avLst/>
          </a:prstGeom>
          <a:noFill/>
          <a:ln>
            <a:noFill/>
          </a:ln>
          <a:effectLst>
            <a:outerShdw dist="50800" dir="6000000" algn="ctr" rotWithShape="0">
              <a:srgbClr val="000000"/>
            </a:outerShdw>
          </a:effectLst>
        </p:spPr>
      </p:pic>
      <p:sp>
        <p:nvSpPr>
          <p:cNvPr id="5" name="Marcador de contenido 2"/>
          <p:cNvSpPr>
            <a:spLocks noGrp="1"/>
          </p:cNvSpPr>
          <p:nvPr>
            <p:ph idx="1"/>
          </p:nvPr>
        </p:nvSpPr>
        <p:spPr>
          <a:xfrm>
            <a:off x="0" y="0"/>
            <a:ext cx="12173856" cy="6400800"/>
          </a:xfrm>
        </p:spPr>
        <p:txBody>
          <a:bodyPr>
            <a:noAutofit/>
          </a:bodyPr>
          <a:lstStyle/>
          <a:p>
            <a:pPr marL="0" indent="0" algn="ctr">
              <a:lnSpc>
                <a:spcPct val="100000"/>
              </a:lnSpc>
              <a:spcBef>
                <a:spcPts val="100"/>
              </a:spcBef>
              <a:buNone/>
            </a:pPr>
            <a:r>
              <a:rPr lang="es-MX" sz="6000" b="1" spc="-50" dirty="0" smtClean="0">
                <a:solidFill>
                  <a:srgbClr val="002060"/>
                </a:solidFill>
                <a:latin typeface="Tahoma"/>
                <a:cs typeface="Tahoma"/>
              </a:rPr>
              <a:t>Actividades en </a:t>
            </a:r>
            <a:r>
              <a:rPr lang="es-MX" sz="6000" b="1" spc="-50" dirty="0">
                <a:solidFill>
                  <a:srgbClr val="002060"/>
                </a:solidFill>
                <a:latin typeface="Tahoma"/>
                <a:cs typeface="Tahoma"/>
              </a:rPr>
              <a:t>la etapa de </a:t>
            </a:r>
            <a:r>
              <a:rPr lang="es-MX" sz="6000" b="1" spc="-50" dirty="0" smtClean="0">
                <a:solidFill>
                  <a:srgbClr val="002060"/>
                </a:solidFill>
                <a:latin typeface="Tahoma"/>
                <a:cs typeface="Tahoma"/>
              </a:rPr>
              <a:t>ejecución</a:t>
            </a:r>
          </a:p>
          <a:p>
            <a:pPr marL="0" indent="0" algn="ctr">
              <a:lnSpc>
                <a:spcPct val="100000"/>
              </a:lnSpc>
              <a:spcBef>
                <a:spcPts val="100"/>
              </a:spcBef>
              <a:buNone/>
            </a:pPr>
            <a:endParaRPr lang="es-MX" sz="5400" b="1" spc="-50" dirty="0" smtClean="0">
              <a:solidFill>
                <a:srgbClr val="00B050"/>
              </a:solidFill>
              <a:latin typeface="Tahoma"/>
              <a:cs typeface="Tahoma"/>
            </a:endParaRPr>
          </a:p>
          <a:p>
            <a:pPr marL="0" indent="0">
              <a:buNone/>
            </a:pPr>
            <a:r>
              <a:rPr lang="es-MX" sz="4400" dirty="0" smtClean="0"/>
              <a:t>g) Detectar desviaciones: partiendo del seguimiento, esta detección será posible en condiciones suficientes para implementar una solución que dé respuesta a los problemas que las originaron. Lo más importante es el tiempo de reacción, que sea suficiente para garantizar el margen de respuesta.</a:t>
            </a:r>
          </a:p>
        </p:txBody>
      </p:sp>
    </p:spTree>
    <p:extLst>
      <p:ext uri="{BB962C8B-B14F-4D97-AF65-F5344CB8AC3E}">
        <p14:creationId xmlns:p14="http://schemas.microsoft.com/office/powerpoint/2010/main" val="12139493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lum bright="70000" contrast="-70000"/>
            <a:extLst>
              <a:ext uri="{BEBA8EAE-BF5A-486C-A8C5-ECC9F3942E4B}">
                <a14:imgProps xmlns:a14="http://schemas.microsoft.com/office/drawing/2010/main">
                  <a14:imgLayer r:embed="rId3">
                    <a14:imgEffect>
                      <a14:saturation sat="21000"/>
                    </a14:imgEffect>
                  </a14:imgLayer>
                </a14:imgProps>
              </a:ext>
              <a:ext uri="{28A0092B-C50C-407E-A947-70E740481C1C}">
                <a14:useLocalDpi xmlns:a14="http://schemas.microsoft.com/office/drawing/2010/main" val="0"/>
              </a:ext>
            </a:extLst>
          </a:blip>
          <a:srcRect/>
          <a:stretch>
            <a:fillRect/>
          </a:stretch>
        </p:blipFill>
        <p:spPr bwMode="auto">
          <a:xfrm>
            <a:off x="0" y="0"/>
            <a:ext cx="12192000" cy="7112000"/>
          </a:xfrm>
          <a:prstGeom prst="rect">
            <a:avLst/>
          </a:prstGeom>
          <a:noFill/>
          <a:ln>
            <a:noFill/>
          </a:ln>
          <a:effectLst>
            <a:outerShdw dist="50800" dir="6000000" algn="ctr" rotWithShape="0">
              <a:srgbClr val="000000"/>
            </a:outerShdw>
          </a:effectLst>
        </p:spPr>
      </p:pic>
      <p:sp>
        <p:nvSpPr>
          <p:cNvPr id="5" name="Marcador de contenido 2"/>
          <p:cNvSpPr>
            <a:spLocks noGrp="1"/>
          </p:cNvSpPr>
          <p:nvPr>
            <p:ph idx="1"/>
          </p:nvPr>
        </p:nvSpPr>
        <p:spPr>
          <a:xfrm>
            <a:off x="0" y="0"/>
            <a:ext cx="12173856" cy="6400800"/>
          </a:xfrm>
        </p:spPr>
        <p:txBody>
          <a:bodyPr>
            <a:noAutofit/>
          </a:bodyPr>
          <a:lstStyle/>
          <a:p>
            <a:pPr marL="0" indent="0" algn="ctr">
              <a:lnSpc>
                <a:spcPct val="100000"/>
              </a:lnSpc>
              <a:spcBef>
                <a:spcPts val="100"/>
              </a:spcBef>
              <a:buNone/>
            </a:pPr>
            <a:r>
              <a:rPr lang="es-MX" sz="6000" b="1" spc="-50" dirty="0" smtClean="0">
                <a:solidFill>
                  <a:srgbClr val="002060"/>
                </a:solidFill>
                <a:latin typeface="Tahoma"/>
                <a:cs typeface="Tahoma"/>
              </a:rPr>
              <a:t>Actividades en </a:t>
            </a:r>
            <a:r>
              <a:rPr lang="es-MX" sz="6000" b="1" spc="-50" dirty="0">
                <a:solidFill>
                  <a:srgbClr val="002060"/>
                </a:solidFill>
                <a:latin typeface="Tahoma"/>
                <a:cs typeface="Tahoma"/>
              </a:rPr>
              <a:t>la etapa de </a:t>
            </a:r>
            <a:r>
              <a:rPr lang="es-MX" sz="6000" b="1" spc="-50" dirty="0" smtClean="0">
                <a:solidFill>
                  <a:srgbClr val="002060"/>
                </a:solidFill>
                <a:latin typeface="Tahoma"/>
                <a:cs typeface="Tahoma"/>
              </a:rPr>
              <a:t>ejecución</a:t>
            </a:r>
          </a:p>
          <a:p>
            <a:pPr marL="0" indent="0" algn="ctr">
              <a:lnSpc>
                <a:spcPct val="100000"/>
              </a:lnSpc>
              <a:spcBef>
                <a:spcPts val="100"/>
              </a:spcBef>
              <a:buNone/>
            </a:pPr>
            <a:endParaRPr lang="es-MX" sz="5400" b="1" spc="-50" dirty="0" smtClean="0">
              <a:solidFill>
                <a:srgbClr val="002060"/>
              </a:solidFill>
              <a:latin typeface="Tahoma"/>
              <a:cs typeface="Tahoma"/>
            </a:endParaRPr>
          </a:p>
          <a:p>
            <a:pPr marL="0" indent="0">
              <a:buNone/>
            </a:pPr>
            <a:r>
              <a:rPr lang="es-MX" sz="4000" dirty="0" smtClean="0"/>
              <a:t>h</a:t>
            </a:r>
            <a:r>
              <a:rPr lang="es-MX" sz="4000" dirty="0"/>
              <a:t>) Informar sobre las desviaciones detectadas: tan relevante como su detección es el poner en conocimiento de los interesados la situación y la propuesta de cambio, así como el modo de proceder a corregir la desviación y el plazo de tiempo designado para </a:t>
            </a:r>
            <a:r>
              <a:rPr lang="es-MX" sz="4000" dirty="0" smtClean="0"/>
              <a:t>hacerlo.</a:t>
            </a:r>
          </a:p>
        </p:txBody>
      </p:sp>
    </p:spTree>
    <p:extLst>
      <p:ext uri="{BB962C8B-B14F-4D97-AF65-F5344CB8AC3E}">
        <p14:creationId xmlns:p14="http://schemas.microsoft.com/office/powerpoint/2010/main" val="8204401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lum bright="70000" contrast="-70000"/>
            <a:extLst>
              <a:ext uri="{BEBA8EAE-BF5A-486C-A8C5-ECC9F3942E4B}">
                <a14:imgProps xmlns:a14="http://schemas.microsoft.com/office/drawing/2010/main">
                  <a14:imgLayer r:embed="rId3">
                    <a14:imgEffect>
                      <a14:saturation sat="21000"/>
                    </a14:imgEffect>
                  </a14:imgLayer>
                </a14:imgProps>
              </a:ext>
              <a:ext uri="{28A0092B-C50C-407E-A947-70E740481C1C}">
                <a14:useLocalDpi xmlns:a14="http://schemas.microsoft.com/office/drawing/2010/main" val="0"/>
              </a:ext>
            </a:extLst>
          </a:blip>
          <a:srcRect/>
          <a:stretch>
            <a:fillRect/>
          </a:stretch>
        </p:blipFill>
        <p:spPr bwMode="auto">
          <a:xfrm>
            <a:off x="0" y="0"/>
            <a:ext cx="12192000" cy="7112000"/>
          </a:xfrm>
          <a:prstGeom prst="rect">
            <a:avLst/>
          </a:prstGeom>
          <a:noFill/>
          <a:ln>
            <a:noFill/>
          </a:ln>
          <a:effectLst>
            <a:outerShdw dist="50800" dir="6000000" algn="ctr" rotWithShape="0">
              <a:srgbClr val="000000"/>
            </a:outerShdw>
          </a:effectLst>
        </p:spPr>
      </p:pic>
      <p:sp>
        <p:nvSpPr>
          <p:cNvPr id="5" name="Marcador de contenido 2"/>
          <p:cNvSpPr>
            <a:spLocks noGrp="1"/>
          </p:cNvSpPr>
          <p:nvPr>
            <p:ph idx="1"/>
          </p:nvPr>
        </p:nvSpPr>
        <p:spPr>
          <a:xfrm>
            <a:off x="0" y="0"/>
            <a:ext cx="12173856" cy="6400800"/>
          </a:xfrm>
        </p:spPr>
        <p:txBody>
          <a:bodyPr>
            <a:noAutofit/>
          </a:bodyPr>
          <a:lstStyle/>
          <a:p>
            <a:pPr marL="0" indent="0" algn="ctr">
              <a:lnSpc>
                <a:spcPct val="100000"/>
              </a:lnSpc>
              <a:spcBef>
                <a:spcPts val="100"/>
              </a:spcBef>
              <a:buNone/>
            </a:pPr>
            <a:r>
              <a:rPr lang="es-MX" sz="6000" b="1" spc="-50" dirty="0" smtClean="0">
                <a:solidFill>
                  <a:srgbClr val="002060"/>
                </a:solidFill>
                <a:latin typeface="Tahoma"/>
                <a:cs typeface="Tahoma"/>
              </a:rPr>
              <a:t>Actividades en </a:t>
            </a:r>
            <a:r>
              <a:rPr lang="es-MX" sz="6000" b="1" spc="-50" dirty="0">
                <a:solidFill>
                  <a:srgbClr val="002060"/>
                </a:solidFill>
                <a:latin typeface="Tahoma"/>
                <a:cs typeface="Tahoma"/>
              </a:rPr>
              <a:t>la etapa de </a:t>
            </a:r>
            <a:r>
              <a:rPr lang="es-MX" sz="6000" b="1" spc="-50" dirty="0" smtClean="0">
                <a:solidFill>
                  <a:srgbClr val="002060"/>
                </a:solidFill>
                <a:latin typeface="Tahoma"/>
                <a:cs typeface="Tahoma"/>
              </a:rPr>
              <a:t>ejecución</a:t>
            </a:r>
          </a:p>
          <a:p>
            <a:pPr marL="0" indent="0" algn="ctr">
              <a:lnSpc>
                <a:spcPct val="100000"/>
              </a:lnSpc>
              <a:spcBef>
                <a:spcPts val="100"/>
              </a:spcBef>
              <a:buNone/>
            </a:pPr>
            <a:endParaRPr lang="es-MX" sz="6000" b="1" spc="-50" dirty="0" smtClean="0">
              <a:solidFill>
                <a:srgbClr val="00B050"/>
              </a:solidFill>
              <a:latin typeface="Tahoma"/>
              <a:cs typeface="Tahoma"/>
            </a:endParaRPr>
          </a:p>
          <a:p>
            <a:pPr marL="0" indent="0">
              <a:buNone/>
            </a:pPr>
            <a:r>
              <a:rPr lang="es-MX" sz="4400" dirty="0" smtClean="0"/>
              <a:t>i) Implementar </a:t>
            </a:r>
            <a:r>
              <a:rPr lang="es-MX" sz="4400" dirty="0"/>
              <a:t>acciones correctoras o modificaciones: deben ser comprendidas y aceptadas por los interesados y proporcionar una respuesta satisfactoria que encauce de nuevo el proyecto sin extender sus efectos </a:t>
            </a:r>
            <a:r>
              <a:rPr lang="es-MX" sz="4400" dirty="0" smtClean="0"/>
              <a:t>negativos.</a:t>
            </a:r>
          </a:p>
          <a:p>
            <a:pPr marL="0" indent="0">
              <a:buNone/>
            </a:pPr>
            <a:endParaRPr lang="es-MX" sz="4000" dirty="0" smtClean="0"/>
          </a:p>
        </p:txBody>
      </p:sp>
    </p:spTree>
    <p:extLst>
      <p:ext uri="{BB962C8B-B14F-4D97-AF65-F5344CB8AC3E}">
        <p14:creationId xmlns:p14="http://schemas.microsoft.com/office/powerpoint/2010/main" val="11844281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12192000" cy="7112000"/>
          </a:xfrm>
          <a:prstGeom prst="rect">
            <a:avLst/>
          </a:prstGeom>
          <a:noFill/>
          <a:ln>
            <a:noFill/>
          </a:ln>
          <a:effectLst>
            <a:outerShdw dist="50800" dir="6000000" algn="ctr" rotWithShape="0">
              <a:srgbClr val="000000"/>
            </a:outerShdw>
          </a:effectLst>
        </p:spPr>
      </p:pic>
      <p:sp>
        <p:nvSpPr>
          <p:cNvPr id="7" name="Marcador de contenido 2"/>
          <p:cNvSpPr>
            <a:spLocks noGrp="1"/>
          </p:cNvSpPr>
          <p:nvPr>
            <p:ph idx="1"/>
          </p:nvPr>
        </p:nvSpPr>
        <p:spPr>
          <a:xfrm>
            <a:off x="1" y="0"/>
            <a:ext cx="12192000" cy="6858000"/>
          </a:xfrm>
        </p:spPr>
        <p:txBody>
          <a:bodyPr/>
          <a:lstStyle/>
          <a:p>
            <a:r>
              <a:rPr lang="es-MX" sz="1400" dirty="0" smtClean="0">
                <a:hlinkClick r:id="rId3"/>
              </a:rPr>
              <a:t>Formulación </a:t>
            </a:r>
            <a:r>
              <a:rPr lang="es-MX" sz="1400" dirty="0">
                <a:hlinkClick r:id="rId3"/>
              </a:rPr>
              <a:t>y evaluación de proyectos de ingeniería</a:t>
            </a:r>
            <a:endParaRPr lang="es-MX" sz="1400" dirty="0"/>
          </a:p>
          <a:p>
            <a:pPr marL="0" indent="0">
              <a:lnSpc>
                <a:spcPct val="100000"/>
              </a:lnSpc>
              <a:spcBef>
                <a:spcPts val="0"/>
              </a:spcBef>
              <a:buNone/>
            </a:pPr>
            <a:r>
              <a:rPr lang="es-MX" sz="1400" b="1" dirty="0"/>
              <a:t>Autores:</a:t>
            </a:r>
            <a:r>
              <a:rPr lang="es-MX" sz="1400" dirty="0"/>
              <a:t> </a:t>
            </a:r>
            <a:r>
              <a:rPr lang="es-MX" sz="1400" dirty="0">
                <a:hlinkClick r:id="rId4"/>
              </a:rPr>
              <a:t>Sarmiento Rojas, Jorge Andrés -</a:t>
            </a:r>
            <a:r>
              <a:rPr lang="es-MX" sz="1400" dirty="0">
                <a:hlinkClick r:id="rId5"/>
              </a:rPr>
              <a:t> Gutiérrez-Junco, Óscar Javier -</a:t>
            </a:r>
            <a:r>
              <a:rPr lang="es-MX" sz="1400" dirty="0">
                <a:hlinkClick r:id="rId6"/>
              </a:rPr>
              <a:t> Garzón Agudelo, Daniel Mateo</a:t>
            </a:r>
            <a:endParaRPr lang="es-MX" sz="1400" dirty="0"/>
          </a:p>
          <a:p>
            <a:pPr marL="0" indent="0">
              <a:lnSpc>
                <a:spcPct val="100000"/>
              </a:lnSpc>
              <a:spcBef>
                <a:spcPts val="0"/>
              </a:spcBef>
              <a:buNone/>
            </a:pPr>
            <a:r>
              <a:rPr lang="es-MX" sz="1400" b="1" dirty="0"/>
              <a:t>ISBN:</a:t>
            </a:r>
            <a:r>
              <a:rPr lang="es-MX" sz="1400" dirty="0"/>
              <a:t> 9789586603553</a:t>
            </a:r>
          </a:p>
          <a:p>
            <a:pPr marL="0" indent="0">
              <a:lnSpc>
                <a:spcPct val="100000"/>
              </a:lnSpc>
              <a:spcBef>
                <a:spcPts val="0"/>
              </a:spcBef>
              <a:buNone/>
            </a:pPr>
            <a:r>
              <a:rPr lang="es-MX" sz="1400" b="1" dirty="0"/>
              <a:t>Editorial:</a:t>
            </a:r>
            <a:r>
              <a:rPr lang="es-MX" sz="1400" dirty="0"/>
              <a:t> </a:t>
            </a:r>
            <a:r>
              <a:rPr lang="es-MX" sz="1400" dirty="0">
                <a:hlinkClick r:id="rId7"/>
              </a:rPr>
              <a:t>Editorial UPTC</a:t>
            </a:r>
            <a:endParaRPr lang="es-MX" sz="1400" dirty="0"/>
          </a:p>
          <a:p>
            <a:pPr marL="0" indent="0">
              <a:lnSpc>
                <a:spcPct val="100000"/>
              </a:lnSpc>
              <a:spcBef>
                <a:spcPts val="0"/>
              </a:spcBef>
              <a:buNone/>
            </a:pPr>
            <a:r>
              <a:rPr lang="es-MX" sz="1400" b="1" dirty="0"/>
              <a:t>Año de Edición:</a:t>
            </a:r>
            <a:r>
              <a:rPr lang="es-MX" sz="1400" dirty="0"/>
              <a:t> </a:t>
            </a:r>
            <a:r>
              <a:rPr lang="es-MX" sz="1400" dirty="0" smtClean="0">
                <a:hlinkClick r:id="rId8"/>
              </a:rPr>
              <a:t>2019</a:t>
            </a:r>
            <a:endParaRPr lang="es-MX" sz="1400" dirty="0" smtClean="0"/>
          </a:p>
          <a:p>
            <a:pPr marL="0" indent="0">
              <a:lnSpc>
                <a:spcPct val="100000"/>
              </a:lnSpc>
              <a:spcBef>
                <a:spcPts val="0"/>
              </a:spcBef>
              <a:buNone/>
            </a:pPr>
            <a:endParaRPr lang="es-MX" sz="1400" dirty="0"/>
          </a:p>
          <a:p>
            <a:pPr marL="0" indent="0">
              <a:lnSpc>
                <a:spcPct val="100000"/>
              </a:lnSpc>
              <a:spcBef>
                <a:spcPts val="0"/>
              </a:spcBef>
              <a:buNone/>
            </a:pPr>
            <a:r>
              <a:rPr lang="es-MX" sz="1400" dirty="0" smtClean="0">
                <a:hlinkClick r:id="rId9"/>
              </a:rPr>
              <a:t>Planificación </a:t>
            </a:r>
            <a:r>
              <a:rPr lang="es-MX" sz="1400" dirty="0">
                <a:hlinkClick r:id="rId9"/>
              </a:rPr>
              <a:t>de proyectos en ingeniería</a:t>
            </a:r>
            <a:endParaRPr lang="es-MX" sz="1400" dirty="0"/>
          </a:p>
          <a:p>
            <a:pPr>
              <a:lnSpc>
                <a:spcPct val="100000"/>
              </a:lnSpc>
              <a:spcBef>
                <a:spcPts val="0"/>
              </a:spcBef>
            </a:pPr>
            <a:r>
              <a:rPr lang="es-MX" sz="1400" dirty="0"/>
              <a:t>Autores: </a:t>
            </a:r>
            <a:r>
              <a:rPr lang="es-MX" sz="1400" dirty="0">
                <a:hlinkClick r:id="rId10"/>
              </a:rPr>
              <a:t>Bautista-</a:t>
            </a:r>
            <a:r>
              <a:rPr lang="es-MX" sz="1400" dirty="0" err="1">
                <a:hlinkClick r:id="rId10"/>
              </a:rPr>
              <a:t>Valhondo</a:t>
            </a:r>
            <a:r>
              <a:rPr lang="es-MX" sz="1400" dirty="0">
                <a:hlinkClick r:id="rId10"/>
              </a:rPr>
              <a:t>, Joaquín</a:t>
            </a:r>
            <a:endParaRPr lang="es-MX" sz="1400" dirty="0"/>
          </a:p>
          <a:p>
            <a:pPr>
              <a:lnSpc>
                <a:spcPct val="100000"/>
              </a:lnSpc>
              <a:spcBef>
                <a:spcPts val="0"/>
              </a:spcBef>
            </a:pPr>
            <a:r>
              <a:rPr lang="es-MX" sz="1400" dirty="0"/>
              <a:t>ISBN: 9788417946814, 9788417946807</a:t>
            </a:r>
          </a:p>
          <a:p>
            <a:pPr>
              <a:lnSpc>
                <a:spcPct val="100000"/>
              </a:lnSpc>
              <a:spcBef>
                <a:spcPts val="0"/>
              </a:spcBef>
            </a:pPr>
            <a:r>
              <a:rPr lang="es-MX" sz="1400" dirty="0"/>
              <a:t>Editorial: </a:t>
            </a:r>
            <a:r>
              <a:rPr lang="es-MX" sz="1400" dirty="0" err="1">
                <a:hlinkClick r:id="rId11"/>
              </a:rPr>
              <a:t>Dextra</a:t>
            </a:r>
            <a:r>
              <a:rPr lang="es-MX" sz="1400" dirty="0">
                <a:hlinkClick r:id="rId11"/>
              </a:rPr>
              <a:t> Editorial</a:t>
            </a:r>
            <a:endParaRPr lang="es-MX" sz="1400" dirty="0"/>
          </a:p>
          <a:p>
            <a:pPr>
              <a:lnSpc>
                <a:spcPct val="100000"/>
              </a:lnSpc>
              <a:spcBef>
                <a:spcPts val="0"/>
              </a:spcBef>
            </a:pPr>
            <a:r>
              <a:rPr lang="es-MX" sz="1400" dirty="0"/>
              <a:t>Año de Edición: </a:t>
            </a:r>
            <a:r>
              <a:rPr lang="es-MX" sz="1400" dirty="0" smtClean="0">
                <a:hlinkClick r:id="rId12"/>
              </a:rPr>
              <a:t>2022</a:t>
            </a:r>
            <a:r>
              <a:rPr lang="es-MX" sz="1400" dirty="0" smtClean="0"/>
              <a:t> </a:t>
            </a:r>
          </a:p>
          <a:p>
            <a:pPr marL="0" indent="0">
              <a:lnSpc>
                <a:spcPct val="100000"/>
              </a:lnSpc>
              <a:spcBef>
                <a:spcPts val="0"/>
              </a:spcBef>
              <a:buNone/>
            </a:pPr>
            <a:endParaRPr lang="es-MX" sz="1400" dirty="0" smtClean="0">
              <a:hlinkClick r:id=""/>
            </a:endParaRPr>
          </a:p>
          <a:p>
            <a:pPr marL="0" indent="0">
              <a:lnSpc>
                <a:spcPct val="100000"/>
              </a:lnSpc>
              <a:spcBef>
                <a:spcPts val="0"/>
              </a:spcBef>
              <a:buNone/>
            </a:pPr>
            <a:r>
              <a:rPr lang="es-MX" sz="1400" dirty="0" smtClean="0">
                <a:hlinkClick r:id=""/>
              </a:rPr>
              <a:t>Ingeniería </a:t>
            </a:r>
            <a:r>
              <a:rPr lang="es-MX" sz="1400" dirty="0">
                <a:hlinkClick r:id="rId13"/>
              </a:rPr>
              <a:t>de proyectos</a:t>
            </a:r>
            <a:endParaRPr lang="es-MX" sz="1400" dirty="0"/>
          </a:p>
          <a:p>
            <a:pPr>
              <a:lnSpc>
                <a:spcPct val="100000"/>
              </a:lnSpc>
              <a:spcBef>
                <a:spcPts val="0"/>
              </a:spcBef>
            </a:pPr>
            <a:r>
              <a:rPr lang="es-MX" sz="1400" dirty="0"/>
              <a:t>Autores: </a:t>
            </a:r>
            <a:r>
              <a:rPr lang="es-MX" sz="1400" dirty="0">
                <a:hlinkClick r:id="rId14"/>
              </a:rPr>
              <a:t>F. Alba Elías -</a:t>
            </a:r>
            <a:r>
              <a:rPr lang="es-MX" sz="1400" dirty="0">
                <a:hlinkClick r:id="rId15"/>
              </a:rPr>
              <a:t> González Marcos, A. -</a:t>
            </a:r>
            <a:r>
              <a:rPr lang="es-MX" sz="1400" dirty="0">
                <a:hlinkClick r:id="rId16"/>
              </a:rPr>
              <a:t> J. </a:t>
            </a:r>
            <a:r>
              <a:rPr lang="es-MX" sz="1400" dirty="0" err="1">
                <a:hlinkClick r:id="rId16"/>
              </a:rPr>
              <a:t>Ordieres</a:t>
            </a:r>
            <a:r>
              <a:rPr lang="es-MX" sz="1400" dirty="0">
                <a:hlinkClick r:id="rId16"/>
              </a:rPr>
              <a:t> Meré</a:t>
            </a:r>
            <a:endParaRPr lang="es-MX" sz="1400" dirty="0"/>
          </a:p>
          <a:p>
            <a:pPr>
              <a:lnSpc>
                <a:spcPct val="100000"/>
              </a:lnSpc>
              <a:spcBef>
                <a:spcPts val="0"/>
              </a:spcBef>
            </a:pPr>
            <a:r>
              <a:rPr lang="es-MX" sz="1400" dirty="0"/>
              <a:t>ISBN: 9788416277025, 9788416277018</a:t>
            </a:r>
          </a:p>
          <a:p>
            <a:pPr>
              <a:lnSpc>
                <a:spcPct val="100000"/>
              </a:lnSpc>
              <a:spcBef>
                <a:spcPts val="0"/>
              </a:spcBef>
            </a:pPr>
            <a:r>
              <a:rPr lang="es-MX" sz="1400" dirty="0"/>
              <a:t>Editorial: </a:t>
            </a:r>
            <a:r>
              <a:rPr lang="es-MX" sz="1400" dirty="0" err="1">
                <a:hlinkClick r:id="rId11"/>
              </a:rPr>
              <a:t>Dextra</a:t>
            </a:r>
            <a:r>
              <a:rPr lang="es-MX" sz="1400" dirty="0">
                <a:hlinkClick r:id="rId11"/>
              </a:rPr>
              <a:t> Editorial</a:t>
            </a:r>
            <a:endParaRPr lang="es-MX" sz="1400" dirty="0"/>
          </a:p>
          <a:p>
            <a:pPr>
              <a:lnSpc>
                <a:spcPct val="100000"/>
              </a:lnSpc>
              <a:spcBef>
                <a:spcPts val="0"/>
              </a:spcBef>
            </a:pPr>
            <a:r>
              <a:rPr lang="es-MX" sz="1400" dirty="0"/>
              <a:t>Año de Edición: </a:t>
            </a:r>
            <a:r>
              <a:rPr lang="es-MX" sz="1400" dirty="0" smtClean="0">
                <a:hlinkClick r:id="rId17"/>
              </a:rPr>
              <a:t>2014</a:t>
            </a:r>
            <a:endParaRPr lang="es-MX" sz="1400" dirty="0" smtClean="0"/>
          </a:p>
          <a:p>
            <a:pPr>
              <a:lnSpc>
                <a:spcPct val="100000"/>
              </a:lnSpc>
              <a:spcBef>
                <a:spcPts val="0"/>
              </a:spcBef>
            </a:pPr>
            <a:endParaRPr lang="es-MX" sz="1400" dirty="0"/>
          </a:p>
          <a:p>
            <a:pPr marL="0" indent="0">
              <a:lnSpc>
                <a:spcPct val="100000"/>
              </a:lnSpc>
              <a:spcBef>
                <a:spcPts val="0"/>
              </a:spcBef>
              <a:buNone/>
            </a:pPr>
            <a:r>
              <a:rPr lang="es-MX" sz="1400" dirty="0">
                <a:hlinkClick r:id="rId18"/>
              </a:rPr>
              <a:t>Consultoría e ingeniería ambiental: planes, programas, proyectos, estudios, instrumentos de control ambiental, dirección y ejecución ambiental de obra, gestión ambiental de actividades</a:t>
            </a:r>
            <a:endParaRPr lang="es-MX" sz="1400" dirty="0"/>
          </a:p>
          <a:p>
            <a:pPr>
              <a:lnSpc>
                <a:spcPct val="100000"/>
              </a:lnSpc>
              <a:spcBef>
                <a:spcPts val="0"/>
              </a:spcBef>
            </a:pPr>
            <a:r>
              <a:rPr lang="es-MX" sz="1400" b="1" dirty="0"/>
              <a:t>Autores:</a:t>
            </a:r>
            <a:r>
              <a:rPr lang="es-MX" sz="1400" dirty="0"/>
              <a:t> </a:t>
            </a:r>
            <a:r>
              <a:rPr lang="es-MX" sz="1400" dirty="0">
                <a:hlinkClick r:id="rId19"/>
              </a:rPr>
              <a:t>Gómez Orea, Domingo</a:t>
            </a:r>
            <a:endParaRPr lang="es-MX" sz="1400" dirty="0"/>
          </a:p>
          <a:p>
            <a:pPr>
              <a:lnSpc>
                <a:spcPct val="100000"/>
              </a:lnSpc>
              <a:spcBef>
                <a:spcPts val="0"/>
              </a:spcBef>
            </a:pPr>
            <a:r>
              <a:rPr lang="es-MX" sz="1400" b="1" dirty="0"/>
              <a:t>ISBN:</a:t>
            </a:r>
            <a:r>
              <a:rPr lang="es-MX" sz="1400" dirty="0"/>
              <a:t> 9781449211561, 9788484763130</a:t>
            </a:r>
          </a:p>
          <a:p>
            <a:pPr>
              <a:lnSpc>
                <a:spcPct val="100000"/>
              </a:lnSpc>
              <a:spcBef>
                <a:spcPts val="0"/>
              </a:spcBef>
            </a:pPr>
            <a:r>
              <a:rPr lang="es-MX" sz="1400" b="1" dirty="0"/>
              <a:t>Editorial:</a:t>
            </a:r>
            <a:r>
              <a:rPr lang="es-MX" sz="1400" dirty="0"/>
              <a:t> </a:t>
            </a:r>
            <a:r>
              <a:rPr lang="es-MX" sz="1400" dirty="0" err="1">
                <a:hlinkClick r:id="rId20"/>
              </a:rPr>
              <a:t>Mundi</a:t>
            </a:r>
            <a:r>
              <a:rPr lang="es-MX" sz="1400" dirty="0">
                <a:hlinkClick r:id="rId20"/>
              </a:rPr>
              <a:t>-Prensa</a:t>
            </a:r>
            <a:endParaRPr lang="es-MX" sz="1400" dirty="0"/>
          </a:p>
          <a:p>
            <a:pPr>
              <a:lnSpc>
                <a:spcPct val="100000"/>
              </a:lnSpc>
              <a:spcBef>
                <a:spcPts val="0"/>
              </a:spcBef>
            </a:pPr>
            <a:r>
              <a:rPr lang="es-MX" sz="1400" b="1" dirty="0"/>
              <a:t>Año de Edición:</a:t>
            </a:r>
            <a:r>
              <a:rPr lang="es-MX" sz="1400" dirty="0"/>
              <a:t> </a:t>
            </a:r>
            <a:r>
              <a:rPr lang="es-MX" sz="1400" dirty="0">
                <a:hlinkClick r:id="rId21"/>
              </a:rPr>
              <a:t>2008</a:t>
            </a:r>
            <a:endParaRPr lang="es-MX" sz="1400" dirty="0"/>
          </a:p>
          <a:p>
            <a:pPr marL="0" indent="0">
              <a:lnSpc>
                <a:spcPct val="100000"/>
              </a:lnSpc>
              <a:spcBef>
                <a:spcPts val="0"/>
              </a:spcBef>
              <a:buNone/>
            </a:pPr>
            <a:endParaRPr lang="es-MX" sz="1400" dirty="0">
              <a:hlinkClick r:id=""/>
            </a:endParaRPr>
          </a:p>
          <a:p>
            <a:pPr marL="0" indent="0">
              <a:lnSpc>
                <a:spcPct val="100000"/>
              </a:lnSpc>
              <a:spcBef>
                <a:spcPts val="0"/>
              </a:spcBef>
              <a:buNone/>
            </a:pPr>
            <a:r>
              <a:rPr lang="es-MX" sz="1400" dirty="0">
                <a:hlinkClick r:id=""/>
              </a:rPr>
              <a:t>Procedimiento para el mejoramiento de los procesos del sistema integrado de gestión de la empresa de Proyectos de Arquitectura e Ingeniería (EMPAI)</a:t>
            </a:r>
            <a:endParaRPr lang="es-MX" sz="1400" dirty="0"/>
          </a:p>
          <a:p>
            <a:pPr>
              <a:lnSpc>
                <a:spcPct val="100000"/>
              </a:lnSpc>
              <a:spcBef>
                <a:spcPts val="0"/>
              </a:spcBef>
            </a:pPr>
            <a:r>
              <a:rPr lang="es-MX" sz="1400" b="1" dirty="0"/>
              <a:t>Autores:</a:t>
            </a:r>
            <a:r>
              <a:rPr lang="es-MX" sz="1400" dirty="0"/>
              <a:t> </a:t>
            </a:r>
            <a:r>
              <a:rPr lang="es-MX" sz="1400" dirty="0" err="1">
                <a:hlinkClick r:id="rId22"/>
              </a:rPr>
              <a:t>Chumacero</a:t>
            </a:r>
            <a:r>
              <a:rPr lang="es-MX" sz="1400" dirty="0">
                <a:hlinkClick r:id="rId22"/>
              </a:rPr>
              <a:t> </a:t>
            </a:r>
            <a:r>
              <a:rPr lang="es-MX" sz="1400" dirty="0" err="1">
                <a:hlinkClick r:id="rId22"/>
              </a:rPr>
              <a:t>Botet</a:t>
            </a:r>
            <a:r>
              <a:rPr lang="es-MX" sz="1400" dirty="0">
                <a:hlinkClick r:id="rId22"/>
              </a:rPr>
              <a:t>, </a:t>
            </a:r>
            <a:r>
              <a:rPr lang="es-MX" sz="1400" dirty="0" err="1">
                <a:hlinkClick r:id="rId22"/>
              </a:rPr>
              <a:t>Idalí</a:t>
            </a:r>
            <a:endParaRPr lang="es-MX" sz="1400" dirty="0"/>
          </a:p>
          <a:p>
            <a:pPr>
              <a:lnSpc>
                <a:spcPct val="100000"/>
              </a:lnSpc>
              <a:spcBef>
                <a:spcPts val="0"/>
              </a:spcBef>
            </a:pPr>
            <a:r>
              <a:rPr lang="es-MX" sz="1400" b="1" dirty="0"/>
              <a:t>ISBN:</a:t>
            </a:r>
            <a:r>
              <a:rPr lang="es-MX" sz="1400" dirty="0"/>
              <a:t> 71208040110</a:t>
            </a:r>
          </a:p>
          <a:p>
            <a:pPr>
              <a:lnSpc>
                <a:spcPct val="100000"/>
              </a:lnSpc>
              <a:spcBef>
                <a:spcPts val="0"/>
              </a:spcBef>
            </a:pPr>
            <a:r>
              <a:rPr lang="es-MX" sz="1400" b="1" dirty="0"/>
              <a:t>Editorial:</a:t>
            </a:r>
            <a:r>
              <a:rPr lang="es-MX" sz="1400" dirty="0"/>
              <a:t> </a:t>
            </a:r>
            <a:r>
              <a:rPr lang="es-MX" sz="1400" dirty="0">
                <a:hlinkClick r:id="rId23"/>
              </a:rPr>
              <a:t>Instituto Superior Politécnico José Antonio Echeverría. CUJAE</a:t>
            </a:r>
            <a:endParaRPr lang="es-MX" sz="1400" dirty="0"/>
          </a:p>
          <a:p>
            <a:pPr>
              <a:lnSpc>
                <a:spcPct val="100000"/>
              </a:lnSpc>
              <a:spcBef>
                <a:spcPts val="0"/>
              </a:spcBef>
            </a:pPr>
            <a:r>
              <a:rPr lang="es-MX" sz="1400" b="1" dirty="0"/>
              <a:t>Año de Edición:</a:t>
            </a:r>
            <a:r>
              <a:rPr lang="es-MX" sz="1400" dirty="0"/>
              <a:t> </a:t>
            </a:r>
            <a:r>
              <a:rPr lang="es-MX" sz="1400" dirty="0">
                <a:hlinkClick r:id="rId24"/>
              </a:rPr>
              <a:t>2010</a:t>
            </a:r>
            <a:endParaRPr lang="es-MX" sz="1400" dirty="0"/>
          </a:p>
          <a:p>
            <a:pPr>
              <a:lnSpc>
                <a:spcPct val="100000"/>
              </a:lnSpc>
              <a:spcBef>
                <a:spcPts val="0"/>
              </a:spcBef>
            </a:pPr>
            <a:endParaRPr lang="es-MX" sz="1400" dirty="0"/>
          </a:p>
        </p:txBody>
      </p:sp>
    </p:spTree>
    <p:extLst>
      <p:ext uri="{BB962C8B-B14F-4D97-AF65-F5344CB8AC3E}">
        <p14:creationId xmlns:p14="http://schemas.microsoft.com/office/powerpoint/2010/main" val="26092709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lum bright="70000" contrast="-70000"/>
            <a:extLst>
              <a:ext uri="{BEBA8EAE-BF5A-486C-A8C5-ECC9F3942E4B}">
                <a14:imgProps xmlns:a14="http://schemas.microsoft.com/office/drawing/2010/main">
                  <a14:imgLayer r:embed="rId3">
                    <a14:imgEffect>
                      <a14:saturation sat="21000"/>
                    </a14:imgEffect>
                  </a14:imgLayer>
                </a14:imgProps>
              </a:ext>
              <a:ext uri="{28A0092B-C50C-407E-A947-70E740481C1C}">
                <a14:useLocalDpi xmlns:a14="http://schemas.microsoft.com/office/drawing/2010/main" val="0"/>
              </a:ext>
            </a:extLst>
          </a:blip>
          <a:srcRect/>
          <a:stretch>
            <a:fillRect/>
          </a:stretch>
        </p:blipFill>
        <p:spPr bwMode="auto">
          <a:xfrm>
            <a:off x="0" y="0"/>
            <a:ext cx="12192000" cy="7112000"/>
          </a:xfrm>
          <a:prstGeom prst="rect">
            <a:avLst/>
          </a:prstGeom>
          <a:noFill/>
          <a:ln>
            <a:noFill/>
          </a:ln>
          <a:effectLst>
            <a:outerShdw dist="50800" dir="6000000" algn="ctr" rotWithShape="0">
              <a:srgbClr val="000000"/>
            </a:outerShdw>
          </a:effectLst>
        </p:spPr>
      </p:pic>
      <p:sp>
        <p:nvSpPr>
          <p:cNvPr id="3" name="Título 1"/>
          <p:cNvSpPr>
            <a:spLocks noGrp="1"/>
          </p:cNvSpPr>
          <p:nvPr>
            <p:ph type="title"/>
          </p:nvPr>
        </p:nvSpPr>
        <p:spPr>
          <a:xfrm>
            <a:off x="0" y="1489166"/>
            <a:ext cx="12192000" cy="3383280"/>
          </a:xfrm>
        </p:spPr>
        <p:txBody>
          <a:bodyPr vert="horz" lIns="91440" tIns="45720" rIns="91440" bIns="45720" rtlCol="0" anchor="ctr">
            <a:noAutofit/>
          </a:bodyPr>
          <a:lstStyle/>
          <a:p>
            <a:pPr algn="ctr" fontAlgn="base"/>
            <a:r>
              <a:rPr lang="es-MX" sz="11500" b="1" spc="-45" dirty="0">
                <a:solidFill>
                  <a:srgbClr val="002060"/>
                </a:solidFill>
                <a:latin typeface="Tahoma"/>
                <a:cs typeface="Tahoma"/>
              </a:rPr>
              <a:t>¡Muchos éxitos!</a:t>
            </a:r>
            <a:r>
              <a:rPr lang="es-MX" sz="6500" dirty="0">
                <a:solidFill>
                  <a:srgbClr val="002060"/>
                </a:solidFill>
                <a:latin typeface="Arial Black" panose="020B0A04020102020204" pitchFamily="34" charset="0"/>
              </a:rPr>
              <a:t> </a:t>
            </a:r>
            <a:r>
              <a:rPr lang="es-MX" sz="6500" dirty="0">
                <a:latin typeface="Arial Black" panose="020B0A04020102020204" pitchFamily="34" charset="0"/>
              </a:rPr>
              <a:t> </a:t>
            </a:r>
          </a:p>
        </p:txBody>
      </p:sp>
    </p:spTree>
    <p:extLst>
      <p:ext uri="{BB962C8B-B14F-4D97-AF65-F5344CB8AC3E}">
        <p14:creationId xmlns:p14="http://schemas.microsoft.com/office/powerpoint/2010/main" val="32158788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lum bright="70000" contrast="-70000"/>
            <a:extLst>
              <a:ext uri="{BEBA8EAE-BF5A-486C-A8C5-ECC9F3942E4B}">
                <a14:imgProps xmlns:a14="http://schemas.microsoft.com/office/drawing/2010/main">
                  <a14:imgLayer r:embed="rId3">
                    <a14:imgEffect>
                      <a14:saturation sat="21000"/>
                    </a14:imgEffect>
                  </a14:imgLayer>
                </a14:imgProps>
              </a:ext>
              <a:ext uri="{28A0092B-C50C-407E-A947-70E740481C1C}">
                <a14:useLocalDpi xmlns:a14="http://schemas.microsoft.com/office/drawing/2010/main" val="0"/>
              </a:ext>
            </a:extLst>
          </a:blip>
          <a:srcRect/>
          <a:stretch>
            <a:fillRect/>
          </a:stretch>
        </p:blipFill>
        <p:spPr bwMode="auto">
          <a:xfrm>
            <a:off x="0" y="0"/>
            <a:ext cx="12192000" cy="7112000"/>
          </a:xfrm>
          <a:prstGeom prst="rect">
            <a:avLst/>
          </a:prstGeom>
          <a:noFill/>
          <a:ln>
            <a:noFill/>
          </a:ln>
          <a:effectLst>
            <a:outerShdw dist="50800" dir="6000000" algn="ctr" rotWithShape="0">
              <a:srgbClr val="000000"/>
            </a:outerShdw>
          </a:effectLst>
        </p:spPr>
      </p:pic>
      <p:sp>
        <p:nvSpPr>
          <p:cNvPr id="5" name="Marcador de contenido 2"/>
          <p:cNvSpPr>
            <a:spLocks noGrp="1"/>
          </p:cNvSpPr>
          <p:nvPr>
            <p:ph idx="1"/>
          </p:nvPr>
        </p:nvSpPr>
        <p:spPr>
          <a:xfrm>
            <a:off x="1" y="457200"/>
            <a:ext cx="12173856" cy="6400800"/>
          </a:xfrm>
        </p:spPr>
        <p:txBody>
          <a:bodyPr>
            <a:noAutofit/>
          </a:bodyPr>
          <a:lstStyle/>
          <a:p>
            <a:pPr marL="0" indent="0" algn="ctr">
              <a:lnSpc>
                <a:spcPct val="100000"/>
              </a:lnSpc>
              <a:spcBef>
                <a:spcPts val="100"/>
              </a:spcBef>
              <a:buNone/>
            </a:pPr>
            <a:r>
              <a:rPr lang="es-MX" sz="6000" b="1" spc="-50" dirty="0" smtClean="0">
                <a:solidFill>
                  <a:srgbClr val="002060"/>
                </a:solidFill>
                <a:latin typeface="Tahoma"/>
                <a:cs typeface="Tahoma"/>
              </a:rPr>
              <a:t>Un recordatorio</a:t>
            </a:r>
          </a:p>
          <a:p>
            <a:pPr marL="0" indent="0" algn="ctr">
              <a:lnSpc>
                <a:spcPct val="100000"/>
              </a:lnSpc>
              <a:spcBef>
                <a:spcPts val="100"/>
              </a:spcBef>
              <a:buNone/>
            </a:pPr>
            <a:endParaRPr lang="es-MX" sz="2400" spc="5" dirty="0" smtClean="0">
              <a:latin typeface="Tahoma"/>
              <a:cs typeface="Tahoma"/>
            </a:endParaRPr>
          </a:p>
          <a:p>
            <a:pPr marL="0" indent="0">
              <a:buNone/>
            </a:pPr>
            <a:r>
              <a:rPr lang="es-MX" sz="4000" b="1" dirty="0" smtClean="0"/>
              <a:t>a</a:t>
            </a:r>
            <a:r>
              <a:rPr lang="es-MX" sz="4000" b="1" dirty="0"/>
              <a:t>) Diseño: </a:t>
            </a:r>
            <a:r>
              <a:rPr lang="es-MX" sz="4000" dirty="0"/>
              <a:t>se refiere a todo lo relacionado con la planificación, investigación, estudio e información adicional. Es la etapa en la que el proyecto se justifica y se sustenta en términos de viabilidad financiera, técnica y sostenibilidad. O dicho de otra forma, se sientan las bases del mismo</a:t>
            </a:r>
            <a:r>
              <a:rPr lang="es-MX" sz="4000" dirty="0" smtClean="0"/>
              <a:t>.</a:t>
            </a:r>
            <a:endParaRPr lang="es-MX" sz="4000" dirty="0"/>
          </a:p>
        </p:txBody>
      </p:sp>
    </p:spTree>
    <p:extLst>
      <p:ext uri="{BB962C8B-B14F-4D97-AF65-F5344CB8AC3E}">
        <p14:creationId xmlns:p14="http://schemas.microsoft.com/office/powerpoint/2010/main" val="6771764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lum bright="70000" contrast="-70000"/>
            <a:extLst>
              <a:ext uri="{BEBA8EAE-BF5A-486C-A8C5-ECC9F3942E4B}">
                <a14:imgProps xmlns:a14="http://schemas.microsoft.com/office/drawing/2010/main">
                  <a14:imgLayer r:embed="rId3">
                    <a14:imgEffect>
                      <a14:saturation sat="21000"/>
                    </a14:imgEffect>
                  </a14:imgLayer>
                </a14:imgProps>
              </a:ext>
              <a:ext uri="{28A0092B-C50C-407E-A947-70E740481C1C}">
                <a14:useLocalDpi xmlns:a14="http://schemas.microsoft.com/office/drawing/2010/main" val="0"/>
              </a:ext>
            </a:extLst>
          </a:blip>
          <a:srcRect/>
          <a:stretch>
            <a:fillRect/>
          </a:stretch>
        </p:blipFill>
        <p:spPr bwMode="auto">
          <a:xfrm>
            <a:off x="0" y="0"/>
            <a:ext cx="12192000" cy="7112000"/>
          </a:xfrm>
          <a:prstGeom prst="rect">
            <a:avLst/>
          </a:prstGeom>
          <a:noFill/>
          <a:ln>
            <a:noFill/>
          </a:ln>
          <a:effectLst>
            <a:outerShdw dist="50800" dir="6000000" algn="ctr" rotWithShape="0">
              <a:srgbClr val="000000"/>
            </a:outerShdw>
          </a:effectLst>
        </p:spPr>
      </p:pic>
      <p:sp>
        <p:nvSpPr>
          <p:cNvPr id="5" name="Marcador de contenido 2"/>
          <p:cNvSpPr>
            <a:spLocks noGrp="1"/>
          </p:cNvSpPr>
          <p:nvPr>
            <p:ph idx="1"/>
          </p:nvPr>
        </p:nvSpPr>
        <p:spPr>
          <a:xfrm>
            <a:off x="1" y="457200"/>
            <a:ext cx="12173856" cy="6400800"/>
          </a:xfrm>
        </p:spPr>
        <p:txBody>
          <a:bodyPr>
            <a:noAutofit/>
          </a:bodyPr>
          <a:lstStyle/>
          <a:p>
            <a:pPr marL="0" indent="0" algn="ctr">
              <a:lnSpc>
                <a:spcPct val="100000"/>
              </a:lnSpc>
              <a:spcBef>
                <a:spcPts val="100"/>
              </a:spcBef>
              <a:buNone/>
            </a:pPr>
            <a:r>
              <a:rPr lang="es-MX" sz="6000" b="1" spc="-50" dirty="0">
                <a:solidFill>
                  <a:srgbClr val="002060"/>
                </a:solidFill>
                <a:latin typeface="Tahoma"/>
                <a:cs typeface="Tahoma"/>
              </a:rPr>
              <a:t>Un </a:t>
            </a:r>
            <a:r>
              <a:rPr lang="es-MX" sz="6000" b="1" spc="-50" dirty="0" smtClean="0">
                <a:solidFill>
                  <a:srgbClr val="002060"/>
                </a:solidFill>
                <a:latin typeface="Tahoma"/>
                <a:cs typeface="Tahoma"/>
              </a:rPr>
              <a:t>recordatorio</a:t>
            </a:r>
          </a:p>
          <a:p>
            <a:pPr marL="0" indent="0" algn="ctr">
              <a:lnSpc>
                <a:spcPct val="100000"/>
              </a:lnSpc>
              <a:spcBef>
                <a:spcPts val="100"/>
              </a:spcBef>
              <a:buNone/>
            </a:pPr>
            <a:endParaRPr lang="es-MX" sz="6000" b="1" spc="-50" dirty="0">
              <a:solidFill>
                <a:srgbClr val="00B050"/>
              </a:solidFill>
              <a:latin typeface="Tahoma"/>
              <a:cs typeface="Tahoma"/>
            </a:endParaRPr>
          </a:p>
          <a:p>
            <a:pPr marL="0" indent="0">
              <a:buNone/>
            </a:pPr>
            <a:r>
              <a:rPr lang="es-MX" sz="4400" b="1" dirty="0" smtClean="0"/>
              <a:t>b</a:t>
            </a:r>
            <a:r>
              <a:rPr lang="es-MX" sz="4400" b="1" dirty="0"/>
              <a:t>) </a:t>
            </a:r>
            <a:r>
              <a:rPr lang="es-MX" sz="4400" b="1" dirty="0" smtClean="0"/>
              <a:t>Licitación o designación del ejecutor:</a:t>
            </a:r>
            <a:r>
              <a:rPr lang="es-MX" sz="4400" b="1" dirty="0"/>
              <a:t> </a:t>
            </a:r>
            <a:r>
              <a:rPr lang="es-MX" sz="4400" dirty="0"/>
              <a:t>aquí el proyecto se ofrece a un contratista o institución. En caso de que sea propio, simplemente se difunde entre los interesados</a:t>
            </a:r>
            <a:r>
              <a:rPr lang="es-MX" sz="4400" dirty="0" smtClean="0"/>
              <a:t>.</a:t>
            </a:r>
            <a:endParaRPr lang="es-MX" sz="4400" dirty="0"/>
          </a:p>
        </p:txBody>
      </p:sp>
    </p:spTree>
    <p:extLst>
      <p:ext uri="{BB962C8B-B14F-4D97-AF65-F5344CB8AC3E}">
        <p14:creationId xmlns:p14="http://schemas.microsoft.com/office/powerpoint/2010/main" val="25904120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lum bright="70000" contrast="-70000"/>
            <a:extLst>
              <a:ext uri="{BEBA8EAE-BF5A-486C-A8C5-ECC9F3942E4B}">
                <a14:imgProps xmlns:a14="http://schemas.microsoft.com/office/drawing/2010/main">
                  <a14:imgLayer r:embed="rId3">
                    <a14:imgEffect>
                      <a14:saturation sat="21000"/>
                    </a14:imgEffect>
                  </a14:imgLayer>
                </a14:imgProps>
              </a:ext>
              <a:ext uri="{28A0092B-C50C-407E-A947-70E740481C1C}">
                <a14:useLocalDpi xmlns:a14="http://schemas.microsoft.com/office/drawing/2010/main" val="0"/>
              </a:ext>
            </a:extLst>
          </a:blip>
          <a:srcRect/>
          <a:stretch>
            <a:fillRect/>
          </a:stretch>
        </p:blipFill>
        <p:spPr bwMode="auto">
          <a:xfrm>
            <a:off x="0" y="0"/>
            <a:ext cx="12192000" cy="7112000"/>
          </a:xfrm>
          <a:prstGeom prst="rect">
            <a:avLst/>
          </a:prstGeom>
          <a:noFill/>
          <a:ln>
            <a:noFill/>
          </a:ln>
          <a:effectLst>
            <a:outerShdw dist="50800" dir="6000000" algn="ctr" rotWithShape="0">
              <a:srgbClr val="000000"/>
            </a:outerShdw>
          </a:effectLst>
        </p:spPr>
      </p:pic>
      <p:sp>
        <p:nvSpPr>
          <p:cNvPr id="5" name="Marcador de contenido 2"/>
          <p:cNvSpPr>
            <a:spLocks noGrp="1"/>
          </p:cNvSpPr>
          <p:nvPr>
            <p:ph idx="1"/>
          </p:nvPr>
        </p:nvSpPr>
        <p:spPr>
          <a:xfrm>
            <a:off x="1" y="457200"/>
            <a:ext cx="12173856" cy="6400800"/>
          </a:xfrm>
        </p:spPr>
        <p:txBody>
          <a:bodyPr>
            <a:noAutofit/>
          </a:bodyPr>
          <a:lstStyle/>
          <a:p>
            <a:pPr marL="0" indent="0" algn="ctr">
              <a:lnSpc>
                <a:spcPct val="100000"/>
              </a:lnSpc>
              <a:spcBef>
                <a:spcPts val="100"/>
              </a:spcBef>
              <a:buNone/>
            </a:pPr>
            <a:r>
              <a:rPr lang="es-MX" sz="6000" b="1" spc="-50" dirty="0">
                <a:solidFill>
                  <a:srgbClr val="002060"/>
                </a:solidFill>
                <a:latin typeface="Tahoma"/>
                <a:cs typeface="Tahoma"/>
              </a:rPr>
              <a:t>Un recordatorio</a:t>
            </a:r>
          </a:p>
          <a:p>
            <a:pPr marL="0" indent="0">
              <a:buNone/>
            </a:pPr>
            <a:endParaRPr lang="es-MX" sz="4400" b="1" dirty="0" smtClean="0"/>
          </a:p>
          <a:p>
            <a:pPr marL="0" indent="0">
              <a:buNone/>
            </a:pPr>
            <a:r>
              <a:rPr lang="es-MX" sz="4400" b="1" dirty="0" smtClean="0"/>
              <a:t>c</a:t>
            </a:r>
            <a:r>
              <a:rPr lang="es-MX" sz="4400" b="1" dirty="0"/>
              <a:t>) Ejecución: </a:t>
            </a:r>
            <a:r>
              <a:rPr lang="es-MX" sz="4400" dirty="0"/>
              <a:t>la tercera etapa es la ejecución de la obra en sí misma. Consiste en aplicar todo los conceptos y herramientas recopilados en las fases anteriores en un contexto específico. Recordemos que un proyecto de obra civil se debe, sobre todo, a una necesidad que debe ser cubierta en un territorio, comunidad, región, zona o país específico.</a:t>
            </a:r>
          </a:p>
        </p:txBody>
      </p:sp>
    </p:spTree>
    <p:extLst>
      <p:ext uri="{BB962C8B-B14F-4D97-AF65-F5344CB8AC3E}">
        <p14:creationId xmlns:p14="http://schemas.microsoft.com/office/powerpoint/2010/main" val="1248367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lum bright="70000" contrast="-70000"/>
            <a:extLst>
              <a:ext uri="{BEBA8EAE-BF5A-486C-A8C5-ECC9F3942E4B}">
                <a14:imgProps xmlns:a14="http://schemas.microsoft.com/office/drawing/2010/main">
                  <a14:imgLayer r:embed="rId3">
                    <a14:imgEffect>
                      <a14:saturation sat="21000"/>
                    </a14:imgEffect>
                  </a14:imgLayer>
                </a14:imgProps>
              </a:ext>
              <a:ext uri="{28A0092B-C50C-407E-A947-70E740481C1C}">
                <a14:useLocalDpi xmlns:a14="http://schemas.microsoft.com/office/drawing/2010/main" val="0"/>
              </a:ext>
            </a:extLst>
          </a:blip>
          <a:srcRect/>
          <a:stretch>
            <a:fillRect/>
          </a:stretch>
        </p:blipFill>
        <p:spPr bwMode="auto">
          <a:xfrm>
            <a:off x="0" y="0"/>
            <a:ext cx="12192000" cy="7112000"/>
          </a:xfrm>
          <a:prstGeom prst="rect">
            <a:avLst/>
          </a:prstGeom>
          <a:noFill/>
          <a:ln>
            <a:noFill/>
          </a:ln>
          <a:effectLst>
            <a:outerShdw dist="50800" dir="6000000" algn="ctr" rotWithShape="0">
              <a:srgbClr val="000000"/>
            </a:outerShdw>
          </a:effectLst>
        </p:spPr>
      </p:pic>
      <p:sp>
        <p:nvSpPr>
          <p:cNvPr id="5" name="Marcador de contenido 2"/>
          <p:cNvSpPr>
            <a:spLocks noGrp="1"/>
          </p:cNvSpPr>
          <p:nvPr>
            <p:ph idx="1"/>
          </p:nvPr>
        </p:nvSpPr>
        <p:spPr>
          <a:xfrm>
            <a:off x="1" y="457200"/>
            <a:ext cx="12173856" cy="6400800"/>
          </a:xfrm>
        </p:spPr>
        <p:txBody>
          <a:bodyPr>
            <a:noAutofit/>
          </a:bodyPr>
          <a:lstStyle/>
          <a:p>
            <a:pPr marL="0" indent="0" algn="ctr">
              <a:lnSpc>
                <a:spcPct val="100000"/>
              </a:lnSpc>
              <a:spcBef>
                <a:spcPts val="100"/>
              </a:spcBef>
              <a:buNone/>
            </a:pPr>
            <a:r>
              <a:rPr lang="es-MX" sz="6000" b="1" spc="-50" dirty="0">
                <a:solidFill>
                  <a:srgbClr val="002060"/>
                </a:solidFill>
                <a:latin typeface="Tahoma"/>
                <a:cs typeface="Tahoma"/>
              </a:rPr>
              <a:t>Etapas de un proyecto de obra civil</a:t>
            </a:r>
          </a:p>
          <a:p>
            <a:r>
              <a:rPr lang="es-MX" sz="3600" b="1" dirty="0" smtClean="0"/>
              <a:t>Identificación </a:t>
            </a:r>
            <a:r>
              <a:rPr lang="es-MX" sz="3600" b="1" dirty="0"/>
              <a:t>de la necesidad. </a:t>
            </a:r>
            <a:r>
              <a:rPr lang="es-MX" sz="3600" dirty="0"/>
              <a:t>Se identifica el motivo por el cual se apela a la construcción de una obra de ingeniería civil. Para que así sea, la necesidad debe tener impacto en su entorno y estar justificada.</a:t>
            </a:r>
          </a:p>
          <a:p>
            <a:r>
              <a:rPr lang="es-MX" sz="3600" b="1" dirty="0"/>
              <a:t>Localización. </a:t>
            </a:r>
            <a:r>
              <a:rPr lang="es-MX" sz="3600" dirty="0"/>
              <a:t>Puede sonar obvio, pero en un proyecto de ingeniería civil el lugar exacto para la ejecución de la obra es vital, pues de él dependerán </a:t>
            </a:r>
            <a:r>
              <a:rPr lang="es-MX" sz="3600" dirty="0" smtClean="0"/>
              <a:t>costos</a:t>
            </a:r>
            <a:r>
              <a:rPr lang="es-MX" sz="3600" dirty="0"/>
              <a:t>, materiales, logística y muchos otros  elementos</a:t>
            </a:r>
            <a:r>
              <a:rPr lang="es-MX" sz="3600" dirty="0" smtClean="0"/>
              <a:t>.</a:t>
            </a:r>
            <a:endParaRPr lang="es-MX" sz="3600" dirty="0"/>
          </a:p>
        </p:txBody>
      </p:sp>
    </p:spTree>
    <p:extLst>
      <p:ext uri="{BB962C8B-B14F-4D97-AF65-F5344CB8AC3E}">
        <p14:creationId xmlns:p14="http://schemas.microsoft.com/office/powerpoint/2010/main" val="182432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lum bright="70000" contrast="-70000"/>
            <a:extLst>
              <a:ext uri="{BEBA8EAE-BF5A-486C-A8C5-ECC9F3942E4B}">
                <a14:imgProps xmlns:a14="http://schemas.microsoft.com/office/drawing/2010/main">
                  <a14:imgLayer r:embed="rId3">
                    <a14:imgEffect>
                      <a14:saturation sat="21000"/>
                    </a14:imgEffect>
                  </a14:imgLayer>
                </a14:imgProps>
              </a:ext>
              <a:ext uri="{28A0092B-C50C-407E-A947-70E740481C1C}">
                <a14:useLocalDpi xmlns:a14="http://schemas.microsoft.com/office/drawing/2010/main" val="0"/>
              </a:ext>
            </a:extLst>
          </a:blip>
          <a:srcRect/>
          <a:stretch>
            <a:fillRect/>
          </a:stretch>
        </p:blipFill>
        <p:spPr bwMode="auto">
          <a:xfrm>
            <a:off x="0" y="0"/>
            <a:ext cx="12192000" cy="7112000"/>
          </a:xfrm>
          <a:prstGeom prst="rect">
            <a:avLst/>
          </a:prstGeom>
          <a:noFill/>
          <a:ln>
            <a:noFill/>
          </a:ln>
          <a:effectLst>
            <a:outerShdw dist="50800" dir="6000000" algn="ctr" rotWithShape="0">
              <a:srgbClr val="000000"/>
            </a:outerShdw>
          </a:effectLst>
        </p:spPr>
      </p:pic>
      <p:sp>
        <p:nvSpPr>
          <p:cNvPr id="5" name="Marcador de contenido 2"/>
          <p:cNvSpPr>
            <a:spLocks noGrp="1"/>
          </p:cNvSpPr>
          <p:nvPr>
            <p:ph idx="1"/>
          </p:nvPr>
        </p:nvSpPr>
        <p:spPr>
          <a:xfrm>
            <a:off x="1" y="457200"/>
            <a:ext cx="12173856" cy="6400800"/>
          </a:xfrm>
        </p:spPr>
        <p:txBody>
          <a:bodyPr>
            <a:noAutofit/>
          </a:bodyPr>
          <a:lstStyle/>
          <a:p>
            <a:pPr marL="0" indent="0" algn="ctr">
              <a:lnSpc>
                <a:spcPct val="100000"/>
              </a:lnSpc>
              <a:spcBef>
                <a:spcPts val="100"/>
              </a:spcBef>
              <a:buNone/>
            </a:pPr>
            <a:r>
              <a:rPr lang="es-MX" sz="6000" b="1" spc="-50" dirty="0">
                <a:solidFill>
                  <a:srgbClr val="002060"/>
                </a:solidFill>
                <a:latin typeface="Tahoma"/>
                <a:cs typeface="Tahoma"/>
              </a:rPr>
              <a:t>Etapas de un proyecto de obra civil</a:t>
            </a:r>
          </a:p>
          <a:p>
            <a:r>
              <a:rPr lang="es-MX" sz="3200" b="1" dirty="0" smtClean="0"/>
              <a:t>Cálculo </a:t>
            </a:r>
            <a:r>
              <a:rPr lang="es-MX" sz="3200" b="1" dirty="0"/>
              <a:t>de inversiones. </a:t>
            </a:r>
            <a:r>
              <a:rPr lang="es-MX" sz="3200" dirty="0"/>
              <a:t>Teniendo en cuenta la necesidad y la localización, se lleva a cabo un primer cálculo de la inversión del </a:t>
            </a:r>
            <a:r>
              <a:rPr lang="es-MX" sz="3200" dirty="0" smtClean="0"/>
              <a:t>proyecto. Para </a:t>
            </a:r>
            <a:r>
              <a:rPr lang="es-MX" sz="3200" dirty="0"/>
              <a:t>reforzar lo anterior, la dirección pide un </a:t>
            </a:r>
            <a:r>
              <a:rPr lang="es-MX" sz="3200" b="1" dirty="0"/>
              <a:t>presupuesto</a:t>
            </a:r>
            <a:r>
              <a:rPr lang="es-MX" sz="3200" dirty="0"/>
              <a:t> de todo el proceso y, si es posible, de cada fase.</a:t>
            </a:r>
          </a:p>
          <a:p>
            <a:r>
              <a:rPr lang="es-MX" sz="3200" b="1" dirty="0"/>
              <a:t>Financiación. </a:t>
            </a:r>
            <a:r>
              <a:rPr lang="es-MX" sz="3200" dirty="0"/>
              <a:t>Con base en estos cálculos, que han pasado de las estimaciones al plano de la ejecución, se analizan las posibilidades de financiación para dicho proyecto, que pueden variar en función de la naturaleza de éste. Los créditos, los préstamos y las subvenciones son los más habituales</a:t>
            </a:r>
            <a:r>
              <a:rPr lang="es-MX" sz="3200" dirty="0" smtClean="0"/>
              <a:t>.</a:t>
            </a:r>
            <a:endParaRPr lang="es-MX" sz="3200" dirty="0"/>
          </a:p>
        </p:txBody>
      </p:sp>
    </p:spTree>
    <p:extLst>
      <p:ext uri="{BB962C8B-B14F-4D97-AF65-F5344CB8AC3E}">
        <p14:creationId xmlns:p14="http://schemas.microsoft.com/office/powerpoint/2010/main" val="18506700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lum bright="70000" contrast="-70000"/>
            <a:extLst>
              <a:ext uri="{BEBA8EAE-BF5A-486C-A8C5-ECC9F3942E4B}">
                <a14:imgProps xmlns:a14="http://schemas.microsoft.com/office/drawing/2010/main">
                  <a14:imgLayer r:embed="rId3">
                    <a14:imgEffect>
                      <a14:saturation sat="21000"/>
                    </a14:imgEffect>
                  </a14:imgLayer>
                </a14:imgProps>
              </a:ext>
              <a:ext uri="{28A0092B-C50C-407E-A947-70E740481C1C}">
                <a14:useLocalDpi xmlns:a14="http://schemas.microsoft.com/office/drawing/2010/main" val="0"/>
              </a:ext>
            </a:extLst>
          </a:blip>
          <a:srcRect/>
          <a:stretch>
            <a:fillRect/>
          </a:stretch>
        </p:blipFill>
        <p:spPr bwMode="auto">
          <a:xfrm>
            <a:off x="0" y="0"/>
            <a:ext cx="12192000" cy="7112000"/>
          </a:xfrm>
          <a:prstGeom prst="rect">
            <a:avLst/>
          </a:prstGeom>
          <a:noFill/>
          <a:ln>
            <a:noFill/>
          </a:ln>
          <a:effectLst>
            <a:outerShdw dist="50800" dir="6000000" algn="ctr" rotWithShape="0">
              <a:srgbClr val="000000"/>
            </a:outerShdw>
          </a:effectLst>
        </p:spPr>
      </p:pic>
      <p:sp>
        <p:nvSpPr>
          <p:cNvPr id="5" name="Marcador de contenido 2"/>
          <p:cNvSpPr>
            <a:spLocks noGrp="1"/>
          </p:cNvSpPr>
          <p:nvPr>
            <p:ph idx="1"/>
          </p:nvPr>
        </p:nvSpPr>
        <p:spPr>
          <a:xfrm>
            <a:off x="1" y="457200"/>
            <a:ext cx="12173856" cy="6400800"/>
          </a:xfrm>
        </p:spPr>
        <p:txBody>
          <a:bodyPr>
            <a:noAutofit/>
          </a:bodyPr>
          <a:lstStyle/>
          <a:p>
            <a:pPr marL="0" indent="0" algn="ctr">
              <a:lnSpc>
                <a:spcPct val="100000"/>
              </a:lnSpc>
              <a:spcBef>
                <a:spcPts val="100"/>
              </a:spcBef>
              <a:buNone/>
            </a:pPr>
            <a:r>
              <a:rPr lang="es-MX" sz="6000" b="1" spc="-50" dirty="0">
                <a:solidFill>
                  <a:srgbClr val="002060"/>
                </a:solidFill>
                <a:latin typeface="Tahoma"/>
                <a:cs typeface="Tahoma"/>
              </a:rPr>
              <a:t>Etapas de un proyecto de obra civil</a:t>
            </a:r>
          </a:p>
          <a:p>
            <a:r>
              <a:rPr lang="es-MX" sz="3200" b="1" dirty="0" smtClean="0"/>
              <a:t>Estudios </a:t>
            </a:r>
            <a:r>
              <a:rPr lang="es-MX" sz="3200" b="1" dirty="0"/>
              <a:t>de impacto social/ambiental. </a:t>
            </a:r>
            <a:r>
              <a:rPr lang="es-MX" sz="3200" dirty="0"/>
              <a:t>Antes de </a:t>
            </a:r>
            <a:r>
              <a:rPr lang="es-MX" sz="3200" dirty="0" smtClean="0"/>
              <a:t>tomar la primer decisión, </a:t>
            </a:r>
            <a:r>
              <a:rPr lang="es-MX" sz="3200" dirty="0"/>
              <a:t>es preciso medir el impacto que la obra tendrá en el entorno y en la sociedad en general. Recordemos que es ésta la que demanda una solución a la necesidad identificada al inicio del proceso y, por lo tanto, debe ser la primera en apreciar los beneficios derivados de la obra.</a:t>
            </a:r>
          </a:p>
          <a:p>
            <a:r>
              <a:rPr lang="es-MX" sz="3200" b="1" dirty="0"/>
              <a:t>Documentos añadidos. </a:t>
            </a:r>
            <a:r>
              <a:rPr lang="es-MX" sz="3200" dirty="0"/>
              <a:t>Son los trámites o permisos que deben solicitarse antes de la ejecución de la obra. A veces puede suceder que la autoridad de un país o región solicite una revisión conjunta del plan del proyecto</a:t>
            </a:r>
            <a:r>
              <a:rPr lang="es-MX" sz="3200" dirty="0" smtClean="0"/>
              <a:t>.</a:t>
            </a:r>
            <a:endParaRPr lang="es-MX" sz="3200" dirty="0"/>
          </a:p>
        </p:txBody>
      </p:sp>
    </p:spTree>
    <p:extLst>
      <p:ext uri="{BB962C8B-B14F-4D97-AF65-F5344CB8AC3E}">
        <p14:creationId xmlns:p14="http://schemas.microsoft.com/office/powerpoint/2010/main" val="41208506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lum bright="70000" contrast="-70000"/>
            <a:extLst>
              <a:ext uri="{BEBA8EAE-BF5A-486C-A8C5-ECC9F3942E4B}">
                <a14:imgProps xmlns:a14="http://schemas.microsoft.com/office/drawing/2010/main">
                  <a14:imgLayer r:embed="rId3">
                    <a14:imgEffect>
                      <a14:saturation sat="21000"/>
                    </a14:imgEffect>
                  </a14:imgLayer>
                </a14:imgProps>
              </a:ext>
              <a:ext uri="{28A0092B-C50C-407E-A947-70E740481C1C}">
                <a14:useLocalDpi xmlns:a14="http://schemas.microsoft.com/office/drawing/2010/main" val="0"/>
              </a:ext>
            </a:extLst>
          </a:blip>
          <a:srcRect/>
          <a:stretch>
            <a:fillRect/>
          </a:stretch>
        </p:blipFill>
        <p:spPr bwMode="auto">
          <a:xfrm>
            <a:off x="0" y="0"/>
            <a:ext cx="12192000" cy="7112000"/>
          </a:xfrm>
          <a:prstGeom prst="rect">
            <a:avLst/>
          </a:prstGeom>
          <a:noFill/>
          <a:ln>
            <a:noFill/>
          </a:ln>
          <a:effectLst>
            <a:outerShdw dist="50800" dir="6000000" algn="ctr" rotWithShape="0">
              <a:srgbClr val="000000"/>
            </a:outerShdw>
          </a:effectLst>
        </p:spPr>
      </p:pic>
      <p:sp>
        <p:nvSpPr>
          <p:cNvPr id="5" name="Marcador de contenido 2"/>
          <p:cNvSpPr>
            <a:spLocks noGrp="1"/>
          </p:cNvSpPr>
          <p:nvPr>
            <p:ph idx="1"/>
          </p:nvPr>
        </p:nvSpPr>
        <p:spPr>
          <a:xfrm>
            <a:off x="1" y="457200"/>
            <a:ext cx="12173856" cy="6400800"/>
          </a:xfrm>
        </p:spPr>
        <p:txBody>
          <a:bodyPr>
            <a:noAutofit/>
          </a:bodyPr>
          <a:lstStyle/>
          <a:p>
            <a:pPr marL="0" indent="0" algn="ctr">
              <a:lnSpc>
                <a:spcPct val="100000"/>
              </a:lnSpc>
              <a:spcBef>
                <a:spcPts val="100"/>
              </a:spcBef>
              <a:buNone/>
            </a:pPr>
            <a:r>
              <a:rPr lang="es-MX" sz="6000" b="1" spc="-50" dirty="0">
                <a:solidFill>
                  <a:srgbClr val="002060"/>
                </a:solidFill>
                <a:latin typeface="Tahoma"/>
                <a:cs typeface="Tahoma"/>
              </a:rPr>
              <a:t>Etapas de un proyecto de obra civil</a:t>
            </a:r>
          </a:p>
          <a:p>
            <a:r>
              <a:rPr lang="es-MX" sz="3600" b="1" dirty="0" smtClean="0"/>
              <a:t>Diseño</a:t>
            </a:r>
            <a:r>
              <a:rPr lang="es-MX" sz="3600" b="1" dirty="0"/>
              <a:t>. </a:t>
            </a:r>
            <a:r>
              <a:rPr lang="es-MX" sz="3600" dirty="0"/>
              <a:t>Cumplido todo esto, el proyecto entra en su fase de diseño, donde se elaboran los bosquejos, planos, diagramas y cálculos para visualizar la obra en sí misma. </a:t>
            </a:r>
          </a:p>
          <a:p>
            <a:r>
              <a:rPr lang="es-MX" sz="3600" b="1" dirty="0"/>
              <a:t>Construcción de la obra. </a:t>
            </a:r>
            <a:r>
              <a:rPr lang="es-MX" sz="3600" dirty="0"/>
              <a:t>Por último, asignados los recursos y definidos los responsables de cada tarea, la obra está lista para ser ejecutada.</a:t>
            </a:r>
          </a:p>
        </p:txBody>
      </p:sp>
    </p:spTree>
    <p:extLst>
      <p:ext uri="{BB962C8B-B14F-4D97-AF65-F5344CB8AC3E}">
        <p14:creationId xmlns:p14="http://schemas.microsoft.com/office/powerpoint/2010/main" val="3946805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lum bright="70000" contrast="-70000"/>
            <a:extLst>
              <a:ext uri="{BEBA8EAE-BF5A-486C-A8C5-ECC9F3942E4B}">
                <a14:imgProps xmlns:a14="http://schemas.microsoft.com/office/drawing/2010/main">
                  <a14:imgLayer r:embed="rId3">
                    <a14:imgEffect>
                      <a14:saturation sat="21000"/>
                    </a14:imgEffect>
                  </a14:imgLayer>
                </a14:imgProps>
              </a:ext>
              <a:ext uri="{28A0092B-C50C-407E-A947-70E740481C1C}">
                <a14:useLocalDpi xmlns:a14="http://schemas.microsoft.com/office/drawing/2010/main" val="0"/>
              </a:ext>
            </a:extLst>
          </a:blip>
          <a:srcRect/>
          <a:stretch>
            <a:fillRect/>
          </a:stretch>
        </p:blipFill>
        <p:spPr bwMode="auto">
          <a:xfrm>
            <a:off x="0" y="0"/>
            <a:ext cx="12192000" cy="7112000"/>
          </a:xfrm>
          <a:prstGeom prst="rect">
            <a:avLst/>
          </a:prstGeom>
          <a:noFill/>
          <a:ln>
            <a:noFill/>
          </a:ln>
          <a:effectLst>
            <a:outerShdw dist="50800" dir="6000000" algn="ctr" rotWithShape="0">
              <a:srgbClr val="000000"/>
            </a:outerShdw>
          </a:effectLst>
        </p:spPr>
      </p:pic>
      <p:sp>
        <p:nvSpPr>
          <p:cNvPr id="5" name="Marcador de contenido 2"/>
          <p:cNvSpPr>
            <a:spLocks noGrp="1"/>
          </p:cNvSpPr>
          <p:nvPr>
            <p:ph idx="1"/>
          </p:nvPr>
        </p:nvSpPr>
        <p:spPr>
          <a:xfrm>
            <a:off x="18144" y="2465251"/>
            <a:ext cx="12173856" cy="2181497"/>
          </a:xfrm>
        </p:spPr>
        <p:txBody>
          <a:bodyPr>
            <a:noAutofit/>
          </a:bodyPr>
          <a:lstStyle/>
          <a:p>
            <a:pPr marL="0" indent="0" algn="ctr">
              <a:lnSpc>
                <a:spcPct val="100000"/>
              </a:lnSpc>
              <a:spcBef>
                <a:spcPts val="100"/>
              </a:spcBef>
              <a:buNone/>
            </a:pPr>
            <a:r>
              <a:rPr lang="es-MX" sz="6000" b="1" spc="-50" dirty="0" smtClean="0">
                <a:solidFill>
                  <a:srgbClr val="002060"/>
                </a:solidFill>
                <a:latin typeface="Tahoma"/>
                <a:cs typeface="Tahoma"/>
              </a:rPr>
              <a:t>Actividades en </a:t>
            </a:r>
            <a:r>
              <a:rPr lang="es-MX" sz="6000" b="1" spc="-50" dirty="0">
                <a:solidFill>
                  <a:srgbClr val="002060"/>
                </a:solidFill>
                <a:latin typeface="Tahoma"/>
                <a:cs typeface="Tahoma"/>
              </a:rPr>
              <a:t>la etapa de </a:t>
            </a:r>
            <a:r>
              <a:rPr lang="es-MX" sz="6000" b="1" spc="-50" dirty="0" smtClean="0">
                <a:solidFill>
                  <a:srgbClr val="002060"/>
                </a:solidFill>
                <a:latin typeface="Tahoma"/>
                <a:cs typeface="Tahoma"/>
              </a:rPr>
              <a:t>ejecución</a:t>
            </a:r>
          </a:p>
        </p:txBody>
      </p:sp>
    </p:spTree>
    <p:extLst>
      <p:ext uri="{BB962C8B-B14F-4D97-AF65-F5344CB8AC3E}">
        <p14:creationId xmlns:p14="http://schemas.microsoft.com/office/powerpoint/2010/main" val="324430438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1376</TotalTime>
  <Words>463</Words>
  <Application>Microsoft Office PowerPoint</Application>
  <PresentationFormat>Panorámica</PresentationFormat>
  <Paragraphs>87</Paragraphs>
  <Slides>18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18</vt:i4>
      </vt:variant>
    </vt:vector>
  </HeadingPairs>
  <TitlesOfParts>
    <vt:vector size="25" baseType="lpstr">
      <vt:lpstr>Arial</vt:lpstr>
      <vt:lpstr>Arial Black</vt:lpstr>
      <vt:lpstr>Calibri</vt:lpstr>
      <vt:lpstr>Calibri Light</vt:lpstr>
      <vt:lpstr>Poppins-Light</vt:lpstr>
      <vt:lpstr>Tahoma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¡Muchos éxitos!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Francisco</dc:creator>
  <cp:lastModifiedBy>Lenovo</cp:lastModifiedBy>
  <cp:revision>47</cp:revision>
  <dcterms:created xsi:type="dcterms:W3CDTF">2022-07-12T17:49:49Z</dcterms:created>
  <dcterms:modified xsi:type="dcterms:W3CDTF">2024-09-24T12:29:58Z</dcterms:modified>
</cp:coreProperties>
</file>