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7" r:id="rId4"/>
    <p:sldId id="295" r:id="rId5"/>
    <p:sldId id="294" r:id="rId6"/>
    <p:sldId id="296" r:id="rId7"/>
    <p:sldId id="288" r:id="rId8"/>
    <p:sldId id="289" r:id="rId9"/>
    <p:sldId id="297" r:id="rId10"/>
    <p:sldId id="298" r:id="rId11"/>
    <p:sldId id="290" r:id="rId12"/>
    <p:sldId id="293" r:id="rId13"/>
    <p:sldId id="291" r:id="rId14"/>
    <p:sldId id="292" r:id="rId15"/>
    <p:sldId id="286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20/8/2024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kenjo.io/es/cultura-empresarial-que-es-y-que-tipos-hay" TargetMode="External"/><Relationship Id="rId5" Type="http://schemas.openxmlformats.org/officeDocument/2006/relationships/hyperlink" Target="https://blog.kenjo.io/es/principales-perfiles-profesionales-en-recursos-humanos" TargetMode="External"/><Relationship Id="rId4" Type="http://schemas.openxmlformats.org/officeDocument/2006/relationships/hyperlink" Target="https://blog.kenjo.io/es/organigrama-de-una-empresa-que-es-y-como-crearl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Imagen Blog de educación | UNITEC Universidad Tecnológica de México</a:t>
            </a:r>
            <a:endParaRPr lang="es-MX" dirty="0"/>
          </a:p>
          <a:p>
            <a:r>
              <a:rPr lang="es-AR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B0F0"/>
                </a:solidFill>
              </a:rPr>
              <a:t>ASIGNATURA: CI 558</a:t>
            </a:r>
          </a:p>
          <a:p>
            <a:pPr algn="ctr"/>
            <a:endParaRPr lang="es-AR" sz="2800" b="1" u="sng" dirty="0">
              <a:solidFill>
                <a:srgbClr val="00B0F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B0F0"/>
                </a:solidFill>
              </a:rPr>
              <a:t> </a:t>
            </a:r>
            <a:r>
              <a:rPr lang="es-AR" sz="3600" b="1" u="sng" dirty="0">
                <a:solidFill>
                  <a:srgbClr val="00B0F0"/>
                </a:solidFill>
              </a:rPr>
              <a:t>PROYECTO DE INGENIERÍA </a:t>
            </a:r>
            <a:endParaRPr lang="es-MX" sz="3600" dirty="0">
              <a:solidFill>
                <a:srgbClr val="00B0F0"/>
              </a:solidFill>
            </a:endParaRPr>
          </a:p>
          <a:p>
            <a:pPr algn="ctr"/>
            <a:endParaRPr lang="es-AR" sz="2800" b="1" u="sng" dirty="0">
              <a:solidFill>
                <a:srgbClr val="00B0F0"/>
              </a:solidFill>
            </a:endParaRPr>
          </a:p>
          <a:p>
            <a:pPr algn="ctr"/>
            <a:endParaRPr lang="es-AR" sz="2800" b="1" u="sng" dirty="0">
              <a:solidFill>
                <a:srgbClr val="00B0F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B0F0"/>
                </a:solidFill>
              </a:rPr>
              <a:t>AÑO ACADÉMICO: 2024</a:t>
            </a:r>
            <a:endParaRPr lang="es-MX" sz="2800" dirty="0">
              <a:solidFill>
                <a:srgbClr val="00B0F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6000" b="1" spc="-50" dirty="0">
                <a:solidFill>
                  <a:srgbClr val="00B0F0"/>
                </a:solidFill>
                <a:latin typeface="Tahoma"/>
                <a:cs typeface="Tahoma"/>
              </a:rPr>
              <a:t>Dirección por objetivos</a:t>
            </a:r>
          </a:p>
          <a:p>
            <a:pPr marL="0" indent="0" algn="ctr" fontAlgn="base">
              <a:buNone/>
            </a:pPr>
            <a:endParaRPr lang="es-MX" sz="1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just" fontAlgn="base">
              <a:buNone/>
            </a:pPr>
            <a:r>
              <a:rPr lang="es-MX" sz="4000" dirty="0"/>
              <a:t>Es importante</a:t>
            </a:r>
            <a:r>
              <a:rPr lang="es-MX" sz="4000" b="1" dirty="0"/>
              <a:t> la medición del desempeño</a:t>
            </a:r>
            <a:r>
              <a:rPr lang="es-MX" sz="4000" dirty="0"/>
              <a:t> para evaluar si cada individuo está cumpliendo con sus funciones y objetivos. Si es así, es importante reconocer y premiar su labor para mantener su motivación y compromiso con la empresa.</a:t>
            </a:r>
          </a:p>
          <a:p>
            <a:pPr marL="0" indent="0" fontAlgn="base">
              <a:buNone/>
            </a:pPr>
            <a:r>
              <a:rPr lang="es-MX" sz="4000" dirty="0"/>
              <a:t>¿Cuáles son las ventajas de este modelo?</a:t>
            </a:r>
          </a:p>
          <a:p>
            <a:pPr fontAlgn="base"/>
            <a:r>
              <a:rPr lang="es-MX" sz="4000" dirty="0"/>
              <a:t>Facilita la planificación.</a:t>
            </a:r>
          </a:p>
          <a:p>
            <a:pPr fontAlgn="base"/>
            <a:r>
              <a:rPr lang="es-MX" sz="4000" dirty="0"/>
              <a:t>Impulsa el desempeño de los equipos.</a:t>
            </a:r>
          </a:p>
          <a:p>
            <a:pPr fontAlgn="base"/>
            <a:r>
              <a:rPr lang="es-MX" sz="4000" dirty="0"/>
              <a:t>Aumenta el compromiso.</a:t>
            </a:r>
          </a:p>
        </p:txBody>
      </p:sp>
    </p:spTree>
    <p:extLst>
      <p:ext uri="{BB962C8B-B14F-4D97-AF65-F5344CB8AC3E}">
        <p14:creationId xmlns:p14="http://schemas.microsoft.com/office/powerpoint/2010/main" val="380548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5400" b="1" spc="-50" dirty="0">
                <a:solidFill>
                  <a:srgbClr val="00B0F0"/>
                </a:solidFill>
                <a:latin typeface="Tahoma"/>
                <a:cs typeface="Tahoma"/>
              </a:rPr>
              <a:t>Nuevos modelos de organización del departamento de RRHH</a:t>
            </a:r>
          </a:p>
          <a:p>
            <a:pPr fontAlgn="base"/>
            <a:endParaRPr lang="es-MX" dirty="0"/>
          </a:p>
          <a:p>
            <a:pPr fontAlgn="base"/>
            <a:endParaRPr lang="es-MX" sz="800" dirty="0"/>
          </a:p>
          <a:p>
            <a:pPr marL="0" indent="0" algn="just" fontAlgn="base">
              <a:buNone/>
            </a:pPr>
            <a:r>
              <a:rPr lang="es-MX" sz="4000" dirty="0"/>
              <a:t>Actualmente podemos encontrar </a:t>
            </a:r>
            <a:r>
              <a:rPr lang="es-MX" sz="4000" b="1" dirty="0"/>
              <a:t>nuevas formas de organización</a:t>
            </a:r>
            <a:r>
              <a:rPr lang="es-MX" sz="4000" dirty="0"/>
              <a:t> que responden a necesidades recientes dentro de las empresas. Destacamos, en concreto, tres.</a:t>
            </a:r>
          </a:p>
          <a:p>
            <a:pPr algn="just" fontAlgn="base"/>
            <a:r>
              <a:rPr lang="es-MX" sz="4000" b="1" u="sng" dirty="0"/>
              <a:t>Organización en pirámide invertida</a:t>
            </a:r>
            <a:endParaRPr lang="es-MX" sz="4000" b="1" dirty="0"/>
          </a:p>
          <a:p>
            <a:pPr algn="just" fontAlgn="base"/>
            <a:r>
              <a:rPr lang="es-MX" sz="4000" b="1" u="sng" dirty="0"/>
              <a:t>Organización en red o virtual</a:t>
            </a:r>
            <a:endParaRPr lang="es-MX" sz="4000" b="1" dirty="0"/>
          </a:p>
          <a:p>
            <a:pPr algn="just" fontAlgn="base"/>
            <a:r>
              <a:rPr lang="es-MX" sz="4000" b="1" u="sng" dirty="0"/>
              <a:t>Organización en trébol</a:t>
            </a:r>
            <a:endParaRPr lang="es-MX" sz="4000" b="1" dirty="0"/>
          </a:p>
          <a:p>
            <a:pPr fontAlgn="base"/>
            <a:endParaRPr lang="es-MX" dirty="0"/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0234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6000" b="1" spc="-50" dirty="0">
                <a:solidFill>
                  <a:srgbClr val="00B0F0"/>
                </a:solidFill>
                <a:latin typeface="Tahoma"/>
                <a:cs typeface="Tahoma"/>
              </a:rPr>
              <a:t>Organización en pirámide invertida</a:t>
            </a:r>
            <a:endParaRPr lang="es-ES" sz="3200" dirty="0"/>
          </a:p>
          <a:p>
            <a:pPr marL="0" indent="0" algn="just" fontAlgn="base">
              <a:buNone/>
            </a:pPr>
            <a:r>
              <a:rPr lang="es-ES" sz="3600" dirty="0"/>
              <a:t>La organización en pirámide invertida es un modelo en el que la estructura jerárquica tradicional se invierte, colocando a los clientes en la cúspide como el enfoque central. </a:t>
            </a:r>
          </a:p>
          <a:p>
            <a:pPr marL="0" indent="0" algn="just" fontAlgn="base">
              <a:buNone/>
            </a:pPr>
            <a:r>
              <a:rPr lang="es-ES" sz="3600" dirty="0"/>
              <a:t>Los empleados interactúan directamente con los clientes, como el personal de servicio, ocupan el siguiente nivel, seguidos por los mandos intermedios, finalmente, la alta dirección en la base. </a:t>
            </a:r>
          </a:p>
          <a:p>
            <a:pPr marL="0" indent="0" algn="just" fontAlgn="base">
              <a:buNone/>
            </a:pPr>
            <a:r>
              <a:rPr lang="es-ES" sz="3600" dirty="0"/>
              <a:t>La prioridad es satisfacer las necesidades del cliente, mientras que la dirección y los departamentos sirven como apoyo para facilitar este objetivo.</a:t>
            </a:r>
            <a:endParaRPr lang="es-MX" sz="3600" b="1" spc="-50" dirty="0">
              <a:solidFill>
                <a:srgbClr val="00B05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569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6000" b="1" spc="-50" dirty="0">
                <a:solidFill>
                  <a:srgbClr val="00B0F0"/>
                </a:solidFill>
                <a:latin typeface="Tahoma"/>
                <a:cs typeface="Tahoma"/>
              </a:rPr>
              <a:t>Organización en red o virtual</a:t>
            </a:r>
          </a:p>
          <a:p>
            <a:pPr marL="0" indent="0" fontAlgn="base">
              <a:buNone/>
            </a:pPr>
            <a:endParaRPr lang="es-MX" sz="36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fontAlgn="base">
              <a:buNone/>
            </a:pPr>
            <a:r>
              <a:rPr lang="es-ES" sz="4400" dirty="0"/>
              <a:t>Las estructuras en red suelen surgir a través de la </a:t>
            </a:r>
            <a:r>
              <a:rPr lang="es-ES" sz="4400" b="1" dirty="0"/>
              <a:t>subcontratación</a:t>
            </a:r>
            <a:r>
              <a:rPr lang="es-ES" sz="4400" dirty="0"/>
              <a:t>. En este tipo de organización, la empresa se compone de un grupo ejecutivo reducido que contrata servicios a empresas externas para tareas especializadas. Un ejemplo típico en la construcción, es cuando se contrata a empresas auxiliares se encargan de las instalaciones sanitarias y eléctricas.</a:t>
            </a:r>
            <a:endParaRPr lang="es-MX" sz="44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327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6000" b="1" spc="-50" dirty="0">
                <a:solidFill>
                  <a:srgbClr val="00B0F0"/>
                </a:solidFill>
                <a:latin typeface="Tahoma"/>
                <a:cs typeface="Tahoma"/>
              </a:rPr>
              <a:t>Organización en trébol</a:t>
            </a:r>
          </a:p>
          <a:p>
            <a:pPr marL="0" indent="0" fontAlgn="base">
              <a:buNone/>
            </a:pPr>
            <a:endParaRPr lang="es-MX" sz="24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just" fontAlgn="base">
              <a:buNone/>
            </a:pPr>
            <a:r>
              <a:rPr lang="es-MX" sz="4800" dirty="0"/>
              <a:t>La forma del trébol sirve para presentar las </a:t>
            </a:r>
            <a:r>
              <a:rPr lang="es-MX" sz="4800" b="1" dirty="0"/>
              <a:t>tres grandes áreas que componen esta estructura</a:t>
            </a:r>
            <a:r>
              <a:rPr lang="es-MX" sz="4800" dirty="0"/>
              <a:t>: el núcleo, formado por las personas más cualificadas y esenciales para la empresa, la subcontratación, empresas externas que llevan a cabo las actividades menos relevantes. Por último, el trabajo flexible donde se encuentran los trabajadores con contratos temporales.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837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00B0F0"/>
                </a:solidFill>
                <a:latin typeface="Tahoma"/>
                <a:cs typeface="Tahoma"/>
              </a:rPr>
              <a:t>¡Muchos 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4800" b="1" spc="-50" dirty="0">
                <a:solidFill>
                  <a:srgbClr val="00B0F0"/>
                </a:solidFill>
                <a:latin typeface="Tahoma"/>
                <a:cs typeface="Tahoma"/>
              </a:rPr>
              <a:t>¿Qué es la organización de Recursos Humanos?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r>
              <a:rPr lang="es-MX" sz="3600" dirty="0"/>
              <a:t>El concepto de </a:t>
            </a:r>
            <a:r>
              <a:rPr lang="es-MX" sz="3600" b="1" dirty="0"/>
              <a:t>organización de Recursos Humanos </a:t>
            </a:r>
            <a:r>
              <a:rPr lang="es-MX" sz="3600" dirty="0"/>
              <a:t>se refiere a la forma en la organización “</a:t>
            </a:r>
            <a:r>
              <a:rPr lang="es-MX" sz="3600" b="1" dirty="0"/>
              <a:t>estructura”</a:t>
            </a:r>
            <a:r>
              <a:rPr lang="es-MX" sz="3600" dirty="0"/>
              <a:t> y cómo se “</a:t>
            </a:r>
            <a:r>
              <a:rPr lang="es-MX" sz="3600" b="1" dirty="0"/>
              <a:t>reparten las tareas”</a:t>
            </a:r>
            <a:r>
              <a:rPr lang="es-MX" sz="3600" dirty="0"/>
              <a:t> entre sus miembros.</a:t>
            </a:r>
          </a:p>
          <a:p>
            <a:r>
              <a:rPr lang="es-MX" sz="3600" dirty="0"/>
              <a:t>Es habitual utilizar un</a:t>
            </a:r>
            <a:r>
              <a:rPr lang="es-MX" sz="3600" b="1" dirty="0"/>
              <a:t> </a:t>
            </a:r>
            <a:r>
              <a:rPr lang="es-MX" sz="3600" b="1" dirty="0">
                <a:hlinkClick r:id="rId4"/>
              </a:rPr>
              <a:t>organigrama empresarial</a:t>
            </a:r>
            <a:r>
              <a:rPr lang="es-MX" sz="3600" dirty="0"/>
              <a:t> en el que se reflejan </a:t>
            </a:r>
            <a:r>
              <a:rPr lang="es-MX" sz="3600" b="1" u="sng" dirty="0">
                <a:solidFill>
                  <a:srgbClr val="0070C0"/>
                </a:solidFill>
              </a:rPr>
              <a:t>la estructura de cada departamento </a:t>
            </a:r>
            <a:r>
              <a:rPr lang="es-MX" sz="3600" dirty="0"/>
              <a:t>y el papel de los </a:t>
            </a:r>
            <a:r>
              <a:rPr lang="es-MX" sz="3600" b="1" dirty="0">
                <a:hlinkClick r:id="rId5"/>
              </a:rPr>
              <a:t>perfiles profesionales de Recursos Humanos</a:t>
            </a:r>
            <a:r>
              <a:rPr lang="es-MX" sz="3600" dirty="0"/>
              <a:t>.</a:t>
            </a:r>
          </a:p>
          <a:p>
            <a:r>
              <a:rPr lang="es-MX" sz="3600" dirty="0"/>
              <a:t>Cabe señalar que la gestión y la organización del personal está estrechamente ligada a </a:t>
            </a:r>
            <a:r>
              <a:rPr lang="es-MX" sz="3600" b="1" dirty="0">
                <a:hlinkClick r:id="rId6"/>
              </a:rPr>
              <a:t>la cultura empresarial</a:t>
            </a:r>
            <a:r>
              <a:rPr lang="es-MX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1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4800" b="1" spc="-50" dirty="0">
                <a:solidFill>
                  <a:srgbClr val="00B0F0"/>
                </a:solidFill>
                <a:latin typeface="Tahoma"/>
                <a:cs typeface="Tahoma"/>
              </a:rPr>
              <a:t>Tipos de organización del departamento de RRHH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s-MX" sz="4800" b="1" u="sng" dirty="0"/>
              <a:t>Organización formal e informal</a:t>
            </a:r>
          </a:p>
          <a:p>
            <a:pPr marL="0" indent="0">
              <a:buNone/>
            </a:pPr>
            <a:endParaRPr lang="es-MX" sz="4800" b="1" dirty="0"/>
          </a:p>
          <a:p>
            <a:pPr marL="0" indent="0" algn="just">
              <a:buNone/>
            </a:pPr>
            <a:r>
              <a:rPr lang="es-MX" sz="4800" b="1" dirty="0"/>
              <a:t>La organización formal viene a ser la más tradicional (en empresas mediana/grandes)</a:t>
            </a:r>
            <a:r>
              <a:rPr lang="es-MX" sz="4800" dirty="0"/>
              <a:t> en la que existen unos niveles de jerarquía y cada miembro del equipo tiene tareas y objetivos asignados.</a:t>
            </a:r>
          </a:p>
        </p:txBody>
      </p:sp>
    </p:spTree>
    <p:extLst>
      <p:ext uri="{BB962C8B-B14F-4D97-AF65-F5344CB8AC3E}">
        <p14:creationId xmlns:p14="http://schemas.microsoft.com/office/powerpoint/2010/main" val="127465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4800" b="1" spc="-50" dirty="0">
                <a:solidFill>
                  <a:srgbClr val="00B0F0"/>
                </a:solidFill>
                <a:latin typeface="Tahoma"/>
                <a:cs typeface="Tahoma"/>
              </a:rPr>
              <a:t>Tipos de organización del departamento de RRHH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F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s-MX" sz="4800" b="1" u="sng" dirty="0"/>
              <a:t>Organización formal e informal</a:t>
            </a:r>
          </a:p>
          <a:p>
            <a:pPr marL="0" indent="0">
              <a:buNone/>
            </a:pPr>
            <a:endParaRPr lang="es-MX" sz="4800" b="1" dirty="0"/>
          </a:p>
          <a:p>
            <a:pPr marL="0" indent="0">
              <a:buNone/>
            </a:pPr>
            <a:r>
              <a:rPr lang="es-MX" sz="4800" b="1" dirty="0"/>
              <a:t>El modelo de organización informal</a:t>
            </a:r>
            <a:r>
              <a:rPr lang="es-MX" sz="4800" dirty="0"/>
              <a:t> que, como su propio nombre indica, es mucho más flexible y está basado en las relaciones personales y en las dinámicas que se establecen en los grupos.</a:t>
            </a:r>
          </a:p>
        </p:txBody>
      </p:sp>
    </p:spTree>
    <p:extLst>
      <p:ext uri="{BB962C8B-B14F-4D97-AF65-F5344CB8AC3E}">
        <p14:creationId xmlns:p14="http://schemas.microsoft.com/office/powerpoint/2010/main" val="156950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4800" b="1" spc="-50" dirty="0">
                <a:solidFill>
                  <a:srgbClr val="00B0F0"/>
                </a:solidFill>
                <a:latin typeface="Tahoma"/>
                <a:cs typeface="Tahoma"/>
              </a:rPr>
              <a:t>Tipos de organización del departamento de RRHH</a:t>
            </a:r>
          </a:p>
          <a:p>
            <a:pPr marL="0" indent="0" algn="ctr" fontAlgn="base">
              <a:buNone/>
            </a:pPr>
            <a:endParaRPr lang="es-MX" sz="4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just">
              <a:buNone/>
            </a:pPr>
            <a:r>
              <a:rPr lang="es-MX" sz="5400" dirty="0"/>
              <a:t>Lo habitual es que </a:t>
            </a:r>
            <a:r>
              <a:rPr lang="es-MX" sz="5400" b="1" dirty="0"/>
              <a:t>ambos modelos coexistan</a:t>
            </a:r>
            <a:r>
              <a:rPr lang="es-MX" sz="5400" dirty="0"/>
              <a:t>, es decir, dentro de una organización formal habrá también otra informal que surge espontáneamente y que no está regulada por nadie.</a:t>
            </a:r>
          </a:p>
        </p:txBody>
      </p:sp>
    </p:spTree>
    <p:extLst>
      <p:ext uri="{BB962C8B-B14F-4D97-AF65-F5344CB8AC3E}">
        <p14:creationId xmlns:p14="http://schemas.microsoft.com/office/powerpoint/2010/main" val="134645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6000" b="1" spc="-50" dirty="0">
                <a:solidFill>
                  <a:srgbClr val="00B0F0"/>
                </a:solidFill>
                <a:latin typeface="Tahoma"/>
                <a:cs typeface="Tahoma"/>
              </a:rPr>
              <a:t>Organización jerárquica</a:t>
            </a:r>
          </a:p>
          <a:p>
            <a:pPr marL="0" indent="0" algn="ctr" fontAlgn="base">
              <a:buNone/>
            </a:pPr>
            <a:endParaRPr lang="es-MX" sz="4800" b="1" spc="-50" dirty="0">
              <a:solidFill>
                <a:srgbClr val="00B0F0"/>
              </a:solidFill>
              <a:latin typeface="Tahoma"/>
              <a:cs typeface="Tahoma"/>
            </a:endParaRPr>
          </a:p>
          <a:p>
            <a:pPr marL="0" indent="0" algn="ctr" fontAlgn="base">
              <a:buNone/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just">
              <a:buNone/>
            </a:pPr>
            <a:r>
              <a:rPr lang="es-MX" sz="5400" dirty="0"/>
              <a:t>La estructura organizacional de Recursos Humanos también puede ser jerárquica. Es decir, hay </a:t>
            </a:r>
            <a:r>
              <a:rPr lang="es-MX" sz="5400" b="1" dirty="0"/>
              <a:t>un jefe que dirige todo el equipo,</a:t>
            </a:r>
            <a:r>
              <a:rPr lang="es-MX" sz="5400" dirty="0"/>
              <a:t> a su vez, debe responder a los objetivos impuestos por la dirección de la empresa.</a:t>
            </a:r>
          </a:p>
          <a:p>
            <a:pPr marL="0" indent="0" algn="just">
              <a:buNone/>
            </a:pPr>
            <a:br>
              <a:rPr lang="es-MX" dirty="0"/>
            </a:b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08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7418" y="0"/>
            <a:ext cx="12183291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6000" b="1" spc="-50" dirty="0">
                <a:solidFill>
                  <a:srgbClr val="00B0F0"/>
                </a:solidFill>
                <a:latin typeface="Tahoma"/>
                <a:cs typeface="Tahoma"/>
              </a:rPr>
              <a:t>Organización jerárquica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just">
              <a:buNone/>
            </a:pPr>
            <a:r>
              <a:rPr lang="es-MX" sz="5400" dirty="0"/>
              <a:t>En este sistema,</a:t>
            </a:r>
            <a:r>
              <a:rPr lang="es-MX" sz="5400" b="1" dirty="0"/>
              <a:t> totalmente vertical</a:t>
            </a:r>
            <a:r>
              <a:rPr lang="es-MX" sz="5400" dirty="0"/>
              <a:t>, la comunicación es descendente: desde la dirección hasta los mandos medios y después hacia los subordinados que son quienes, normalmente, ejecutan las órdenes que llegan desde arriba.</a:t>
            </a:r>
          </a:p>
          <a:p>
            <a:pPr marL="0" indent="0" algn="just">
              <a:buNone/>
            </a:pP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925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6000" b="1" spc="-50" dirty="0">
                <a:solidFill>
                  <a:srgbClr val="00B0F0"/>
                </a:solidFill>
                <a:latin typeface="Tahoma"/>
                <a:cs typeface="Tahoma"/>
              </a:rPr>
              <a:t>Dirección por objetivos</a:t>
            </a:r>
          </a:p>
          <a:p>
            <a:pPr marL="0" indent="0" algn="ctr" fontAlgn="base">
              <a:buNone/>
            </a:pPr>
            <a:endParaRPr lang="es-MX" sz="5400" b="1" spc="-50" dirty="0">
              <a:solidFill>
                <a:srgbClr val="00B0F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just" fontAlgn="base">
              <a:buNone/>
            </a:pPr>
            <a:r>
              <a:rPr lang="es-MX" sz="5400" dirty="0"/>
              <a:t>“Los objetivos son necesarios en cualquier área donde el desempeño y los resultados afecten de modo directo y vital a la supervivencia y la prosperidad de la empresa”. (Pete F. Drucker, profesor y consultor de negocios) </a:t>
            </a:r>
          </a:p>
        </p:txBody>
      </p:sp>
    </p:spTree>
    <p:extLst>
      <p:ext uri="{BB962C8B-B14F-4D97-AF65-F5344CB8AC3E}">
        <p14:creationId xmlns:p14="http://schemas.microsoft.com/office/powerpoint/2010/main" val="85151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12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6000" b="1" spc="-50" dirty="0">
                <a:solidFill>
                  <a:srgbClr val="00B0F0"/>
                </a:solidFill>
                <a:latin typeface="Tahoma"/>
                <a:cs typeface="Tahoma"/>
              </a:rPr>
              <a:t>Dirección por objetivos</a:t>
            </a:r>
          </a:p>
          <a:p>
            <a:pPr marL="0" indent="0" algn="ctr" fontAlgn="base">
              <a:buNone/>
            </a:pPr>
            <a:endParaRPr lang="es-MX" sz="4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8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fontAlgn="base">
              <a:buNone/>
            </a:pPr>
            <a:r>
              <a:rPr lang="es-ES" sz="4800" dirty="0"/>
              <a:t>La dirección por objetivos implica </a:t>
            </a:r>
            <a:r>
              <a:rPr lang="es-ES" sz="4800" b="1" dirty="0"/>
              <a:t>descomponer los objetivos generales de la organización y asignarlos a los diferentes departamentos</a:t>
            </a:r>
            <a:r>
              <a:rPr lang="es-ES" sz="4800" dirty="0"/>
              <a:t>, que, con autonomía, ejecutan las acciones necesarias para cumplirlos.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5626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767</Words>
  <Application>Microsoft Office PowerPoint</Application>
  <PresentationFormat>Panorámica</PresentationFormat>
  <Paragraphs>82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Poppins-Light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Natalia Janette Bys</cp:lastModifiedBy>
  <cp:revision>68</cp:revision>
  <dcterms:created xsi:type="dcterms:W3CDTF">2022-07-12T17:49:49Z</dcterms:created>
  <dcterms:modified xsi:type="dcterms:W3CDTF">2024-08-20T13:42:48Z</dcterms:modified>
</cp:coreProperties>
</file>