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87" r:id="rId4"/>
    <p:sldId id="288" r:id="rId5"/>
    <p:sldId id="289" r:id="rId6"/>
    <p:sldId id="290" r:id="rId7"/>
    <p:sldId id="291" r:id="rId8"/>
    <p:sldId id="292" r:id="rId9"/>
    <p:sldId id="293" r:id="rId10"/>
    <p:sldId id="294" r:id="rId11"/>
    <p:sldId id="295" r:id="rId12"/>
    <p:sldId id="286"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3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8/8/2024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02060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8/8/2024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145312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8/8/2024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81365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A143FB3-E275-467C-A4F7-0CFD1DA4BDA4}" type="datetimeFigureOut">
              <a:rPr lang="es-AR" smtClean="0"/>
              <a:t>8/8/2024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12138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9A143FB3-E275-467C-A4F7-0CFD1DA4BDA4}" type="datetimeFigureOut">
              <a:rPr lang="es-AR" smtClean="0"/>
              <a:t>8/8/2024</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5554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9A143FB3-E275-467C-A4F7-0CFD1DA4BDA4}" type="datetimeFigureOut">
              <a:rPr lang="es-AR" smtClean="0"/>
              <a:t>8/8/2024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6480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9A143FB3-E275-467C-A4F7-0CFD1DA4BDA4}" type="datetimeFigureOut">
              <a:rPr lang="es-AR" smtClean="0"/>
              <a:t>8/8/2024</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2056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9A143FB3-E275-467C-A4F7-0CFD1DA4BDA4}" type="datetimeFigureOut">
              <a:rPr lang="es-AR" smtClean="0"/>
              <a:t>8/8/2024</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44562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43FB3-E275-467C-A4F7-0CFD1DA4BDA4}" type="datetimeFigureOut">
              <a:rPr lang="es-AR" smtClean="0"/>
              <a:t>8/8/2024</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58560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8/8/2024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337968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9A143FB3-E275-467C-A4F7-0CFD1DA4BDA4}" type="datetimeFigureOut">
              <a:rPr lang="es-AR" smtClean="0"/>
              <a:t>8/8/2024</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B75E7B62-FA58-4D2B-92E8-7810B040AB1B}" type="slidenum">
              <a:rPr lang="es-AR" smtClean="0"/>
              <a:t>‹Nº›</a:t>
            </a:fld>
            <a:endParaRPr lang="es-AR"/>
          </a:p>
        </p:txBody>
      </p:sp>
    </p:spTree>
    <p:extLst>
      <p:ext uri="{BB962C8B-B14F-4D97-AF65-F5344CB8AC3E}">
        <p14:creationId xmlns:p14="http://schemas.microsoft.com/office/powerpoint/2010/main" val="27259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43FB3-E275-467C-A4F7-0CFD1DA4BDA4}" type="datetimeFigureOut">
              <a:rPr lang="es-AR" smtClean="0"/>
              <a:t>8/8/2024</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E7B62-FA58-4D2B-92E8-7810B040AB1B}" type="slidenum">
              <a:rPr lang="es-AR" smtClean="0"/>
              <a:t>‹Nº›</a:t>
            </a:fld>
            <a:endParaRPr lang="es-AR"/>
          </a:p>
        </p:txBody>
      </p:sp>
    </p:spTree>
    <p:extLst>
      <p:ext uri="{BB962C8B-B14F-4D97-AF65-F5344CB8AC3E}">
        <p14:creationId xmlns:p14="http://schemas.microsoft.com/office/powerpoint/2010/main" val="2280928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147483647" y="21474836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a:ln>
                  <a:noFill/>
                </a:ln>
                <a:solidFill>
                  <a:srgbClr val="000000"/>
                </a:solidFill>
                <a:effectLst/>
                <a:latin typeface="Poppins-Light"/>
              </a:rPr>
              <a:t>En este espacio encontrará información sobre:</a:t>
            </a:r>
          </a:p>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600" b="0" i="0" u="none" strike="noStrike" cap="none" normalizeH="0" baseline="0">
                <a:ln>
                  <a:noFill/>
                </a:ln>
                <a:solidFill>
                  <a:srgbClr val="000000"/>
                </a:solidFill>
                <a:effectLst/>
                <a:latin typeface="Poppins-Light"/>
              </a:rPr>
            </a:b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MX" altLang="es-MX" sz="1600" b="0" i="0" u="none" strike="noStrike" cap="none" normalizeH="0" baseline="0">
                <a:ln>
                  <a:noFill/>
                </a:ln>
                <a:solidFill>
                  <a:srgbClr val="373636"/>
                </a:solidFill>
                <a:effectLst/>
                <a:latin typeface="Poppins-Light"/>
              </a:rPr>
              <a:t>Instituciones que colaboran con </a:t>
            </a:r>
            <a:r>
              <a:rPr kumimoji="0" lang="es-MX" altLang="es-MX" sz="1600" b="1" i="0" u="none" strike="noStrike" cap="none" normalizeH="0" baseline="0">
                <a:ln>
                  <a:noFill/>
                </a:ln>
                <a:solidFill>
                  <a:srgbClr val="373636"/>
                </a:solidFill>
                <a:effectLst/>
                <a:latin typeface="Poppins-Light"/>
              </a:rPr>
              <a:t>doinGlobal.</a:t>
            </a:r>
            <a:r>
              <a:rPr kumimoji="0" lang="es-MX" altLang="es-MX" sz="1600" b="0" i="0" u="none" strike="noStrike" cap="none" normalizeH="0" baseline="0">
                <a:ln>
                  <a:noFill/>
                </a:ln>
                <a:solidFill>
                  <a:srgbClr val="373636"/>
                </a:solidFill>
                <a:effectLst/>
                <a:latin typeface="Poppins-Light"/>
              </a:rPr>
              <a: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MX" altLang="es-MX" sz="1600" b="0" i="0" u="none" strike="noStrike" cap="none" normalizeH="0" baseline="0">
                <a:ln>
                  <a:noFill/>
                </a:ln>
                <a:solidFill>
                  <a:srgbClr val="373636"/>
                </a:solidFill>
                <a:effectLst/>
                <a:latin typeface="Poppins-Light"/>
              </a:rPr>
              <a:t>Actores que acompañarán su aprendizaje.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MX" altLang="es-MX" sz="1600" b="0" i="0" u="none" strike="noStrike" cap="none" normalizeH="0" baseline="0">
                <a:ln>
                  <a:noFill/>
                </a:ln>
                <a:solidFill>
                  <a:srgbClr val="373636"/>
                </a:solidFill>
                <a:effectLst/>
                <a:latin typeface="Poppins-Light"/>
              </a:rPr>
              <a:t>Criterios de participación y convivencia en la comunidad </a:t>
            </a:r>
            <a:r>
              <a:rPr kumimoji="0" lang="es-MX" altLang="es-MX" sz="1600" b="1" i="0" u="none" strike="noStrike" cap="none" normalizeH="0" baseline="0">
                <a:ln>
                  <a:noFill/>
                </a:ln>
                <a:solidFill>
                  <a:srgbClr val="373636"/>
                </a:solidFill>
                <a:effectLst/>
                <a:latin typeface="Poppins-Light"/>
              </a:rPr>
              <a:t>doinGlobal.</a:t>
            </a:r>
            <a:endParaRPr kumimoji="0" lang="es-MX" altLang="es-MX" sz="1600" b="0" i="0" u="none" strike="noStrike" cap="none" normalizeH="0" baseline="0">
              <a:ln>
                <a:noFill/>
              </a:ln>
              <a:solidFill>
                <a:srgbClr val="000000"/>
              </a:solidFill>
              <a:effectLst/>
              <a:latin typeface="Poppins-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2" name="Imagen 1"/>
          <p:cNvPicPr>
            <a:picLocks noChangeAspect="1"/>
          </p:cNvPicPr>
          <p:nvPr/>
        </p:nvPicPr>
        <p:blipFill rotWithShape="1">
          <a:blip r:embed="rId2"/>
          <a:srcRect l="7798" t="28676" r="36289" b="4963"/>
          <a:stretch/>
        </p:blipFill>
        <p:spPr>
          <a:xfrm>
            <a:off x="0" y="0"/>
            <a:ext cx="9681029" cy="6858000"/>
          </a:xfrm>
          <a:prstGeom prst="rect">
            <a:avLst/>
          </a:prstGeom>
        </p:spPr>
      </p:pic>
      <p:sp>
        <p:nvSpPr>
          <p:cNvPr id="6" name="CuadroTexto 5"/>
          <p:cNvSpPr txBox="1"/>
          <p:nvPr/>
        </p:nvSpPr>
        <p:spPr>
          <a:xfrm>
            <a:off x="9681029" y="957943"/>
            <a:ext cx="2510971" cy="5478423"/>
          </a:xfrm>
          <a:prstGeom prst="rect">
            <a:avLst/>
          </a:prstGeom>
          <a:noFill/>
        </p:spPr>
        <p:txBody>
          <a:bodyPr wrap="square" rtlCol="0">
            <a:spAutoFit/>
          </a:bodyPr>
          <a:lstStyle/>
          <a:p>
            <a:pPr algn="ctr"/>
            <a:r>
              <a:rPr lang="es-AR" sz="2800" b="1" u="sng" dirty="0">
                <a:solidFill>
                  <a:srgbClr val="00B0F0"/>
                </a:solidFill>
              </a:rPr>
              <a:t>ASIGNATURA: CI 558</a:t>
            </a:r>
          </a:p>
          <a:p>
            <a:pPr algn="ctr"/>
            <a:endParaRPr lang="es-AR" sz="2800" b="1" u="sng" dirty="0">
              <a:solidFill>
                <a:srgbClr val="00B0F0"/>
              </a:solidFill>
            </a:endParaRPr>
          </a:p>
          <a:p>
            <a:pPr algn="ctr"/>
            <a:r>
              <a:rPr lang="es-AR" sz="2800" b="1" u="sng" dirty="0">
                <a:solidFill>
                  <a:srgbClr val="00B0F0"/>
                </a:solidFill>
              </a:rPr>
              <a:t> </a:t>
            </a:r>
            <a:r>
              <a:rPr lang="es-AR" sz="3600" b="1" u="sng" dirty="0">
                <a:solidFill>
                  <a:srgbClr val="00B0F0"/>
                </a:solidFill>
              </a:rPr>
              <a:t>PROYECTO DE INGENIERÍA </a:t>
            </a:r>
            <a:endParaRPr lang="es-MX" sz="3600" dirty="0">
              <a:solidFill>
                <a:srgbClr val="00B0F0"/>
              </a:solidFill>
            </a:endParaRPr>
          </a:p>
          <a:p>
            <a:pPr algn="ctr"/>
            <a:endParaRPr lang="es-AR" sz="2800" b="1" u="sng" dirty="0">
              <a:solidFill>
                <a:srgbClr val="00B0F0"/>
              </a:solidFill>
            </a:endParaRPr>
          </a:p>
          <a:p>
            <a:pPr algn="ctr"/>
            <a:endParaRPr lang="es-AR" sz="2800" b="1" u="sng" dirty="0">
              <a:solidFill>
                <a:srgbClr val="00B0F0"/>
              </a:solidFill>
            </a:endParaRPr>
          </a:p>
          <a:p>
            <a:pPr algn="ctr"/>
            <a:r>
              <a:rPr lang="es-AR" sz="2800" b="1" u="sng" dirty="0">
                <a:solidFill>
                  <a:srgbClr val="00B0F0"/>
                </a:solidFill>
              </a:rPr>
              <a:t>AÑO ACADÉMICO: 202</a:t>
            </a:r>
            <a:r>
              <a:rPr lang="es-ES" sz="2800" b="1" u="sng" dirty="0">
                <a:solidFill>
                  <a:srgbClr val="00B0F0"/>
                </a:solidFill>
              </a:rPr>
              <a:t>4</a:t>
            </a:r>
            <a:endParaRPr lang="es-MX" sz="2800" dirty="0">
              <a:solidFill>
                <a:srgbClr val="00B0F0"/>
              </a:solidFill>
            </a:endParaRPr>
          </a:p>
          <a:p>
            <a:endParaRPr lang="es-AR" dirty="0"/>
          </a:p>
        </p:txBody>
      </p:sp>
    </p:spTree>
    <p:extLst>
      <p:ext uri="{BB962C8B-B14F-4D97-AF65-F5344CB8AC3E}">
        <p14:creationId xmlns:p14="http://schemas.microsoft.com/office/powerpoint/2010/main" val="10847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000" b="1" dirty="0"/>
              <a:t>Gestores de proyectos poco formados o sin experiencia.</a:t>
            </a:r>
          </a:p>
          <a:p>
            <a:pPr lvl="0"/>
            <a:endParaRPr lang="es-MX" sz="4000" dirty="0"/>
          </a:p>
          <a:p>
            <a:pPr lvl="1" algn="just"/>
            <a:r>
              <a:rPr lang="es-MX" sz="4000" dirty="0"/>
              <a:t>Si contamos con colaboradores que no están entrenados adecuadamente (Es lo que estamos haciendo) en la gestión de proyectos, es muy difícil superar o reducir sus limitaciones operativas.</a:t>
            </a:r>
          </a:p>
        </p:txBody>
      </p:sp>
    </p:spTree>
    <p:extLst>
      <p:ext uri="{BB962C8B-B14F-4D97-AF65-F5344CB8AC3E}">
        <p14:creationId xmlns:p14="http://schemas.microsoft.com/office/powerpoint/2010/main" val="4184153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000" b="1" dirty="0"/>
              <a:t>Gestores de proyectos poco formados o sin experiencia.</a:t>
            </a:r>
            <a:endParaRPr lang="es-MX" sz="4000" dirty="0"/>
          </a:p>
          <a:p>
            <a:pPr lvl="1"/>
            <a:endParaRPr lang="es-MX" sz="3600" dirty="0"/>
          </a:p>
          <a:p>
            <a:pPr lvl="1" algn="just"/>
            <a:r>
              <a:rPr lang="es-MX" sz="4000" dirty="0"/>
              <a:t>En toda gestión de proyectos, antes de implementar cualquier proceso debemos asegurar de reunir un equipo capacitado o entrenarlo lo suficiente para alcanzar el nivel requerido.</a:t>
            </a:r>
          </a:p>
        </p:txBody>
      </p:sp>
    </p:spTree>
    <p:extLst>
      <p:ext uri="{BB962C8B-B14F-4D97-AF65-F5344CB8AC3E}">
        <p14:creationId xmlns:p14="http://schemas.microsoft.com/office/powerpoint/2010/main" val="3095446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25513"/>
            <a:ext cx="12192000" cy="7112000"/>
          </a:xfrm>
          <a:prstGeom prst="rect">
            <a:avLst/>
          </a:prstGeom>
          <a:noFill/>
          <a:ln>
            <a:noFill/>
          </a:ln>
          <a:effectLst>
            <a:outerShdw dist="50800" dir="6000000" algn="ctr" rotWithShape="0">
              <a:srgbClr val="000000"/>
            </a:outerShdw>
          </a:effectLst>
        </p:spPr>
      </p:pic>
      <p:sp>
        <p:nvSpPr>
          <p:cNvPr id="3" name="Título 1"/>
          <p:cNvSpPr>
            <a:spLocks noGrp="1"/>
          </p:cNvSpPr>
          <p:nvPr>
            <p:ph type="title"/>
          </p:nvPr>
        </p:nvSpPr>
        <p:spPr>
          <a:xfrm>
            <a:off x="0" y="2660275"/>
            <a:ext cx="12192000" cy="1842476"/>
          </a:xfrm>
        </p:spPr>
        <p:txBody>
          <a:bodyPr vert="horz" lIns="91440" tIns="45720" rIns="91440" bIns="45720" rtlCol="0" anchor="ctr">
            <a:noAutofit/>
          </a:bodyPr>
          <a:lstStyle/>
          <a:p>
            <a:pPr algn="ctr" fontAlgn="base"/>
            <a:r>
              <a:rPr lang="es-MX" sz="11500" b="1" spc="-45" dirty="0">
                <a:solidFill>
                  <a:srgbClr val="00B0F0"/>
                </a:solidFill>
                <a:latin typeface="Tahoma"/>
                <a:cs typeface="Tahoma"/>
              </a:rPr>
              <a:t>¡Muchos éxitos!</a:t>
            </a:r>
            <a:r>
              <a:rPr lang="es-MX" sz="6500" dirty="0">
                <a:latin typeface="Arial Black" panose="020B0A04020102020204" pitchFamily="34" charset="0"/>
              </a:rPr>
              <a:t> </a:t>
            </a:r>
          </a:p>
        </p:txBody>
      </p:sp>
    </p:spTree>
    <p:extLst>
      <p:ext uri="{BB962C8B-B14F-4D97-AF65-F5344CB8AC3E}">
        <p14:creationId xmlns:p14="http://schemas.microsoft.com/office/powerpoint/2010/main" val="32158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0"/>
            <a:ext cx="12173856" cy="6858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800" b="1" spc="-50" dirty="0">
              <a:solidFill>
                <a:srgbClr val="00B0F0"/>
              </a:solidFill>
              <a:latin typeface="Tahoma"/>
              <a:cs typeface="Tahoma"/>
            </a:endParaRPr>
          </a:p>
          <a:p>
            <a:r>
              <a:rPr lang="es-MX" sz="4400" dirty="0">
                <a:latin typeface="Arial" panose="020B0604020202020204" pitchFamily="34" charset="0"/>
                <a:cs typeface="Arial" panose="020B0604020202020204" pitchFamily="34" charset="0"/>
              </a:rPr>
              <a:t>Causas de la pérdida de tiempo en la finalización de proyectos.</a:t>
            </a:r>
          </a:p>
          <a:p>
            <a:endParaRPr lang="es-MX" sz="2400" dirty="0">
              <a:latin typeface="Arial" panose="020B0604020202020204" pitchFamily="34" charset="0"/>
              <a:cs typeface="Arial" panose="020B0604020202020204" pitchFamily="34" charset="0"/>
            </a:endParaRPr>
          </a:p>
          <a:p>
            <a:pPr lvl="2"/>
            <a:r>
              <a:rPr lang="es-MX" sz="3600" dirty="0">
                <a:latin typeface="Arial" panose="020B0604020202020204" pitchFamily="34" charset="0"/>
                <a:cs typeface="Arial" panose="020B0604020202020204" pitchFamily="34" charset="0"/>
              </a:rPr>
              <a:t>Falta de enfoque</a:t>
            </a:r>
          </a:p>
          <a:p>
            <a:pPr lvl="2"/>
            <a:r>
              <a:rPr lang="es-MX" sz="3600" dirty="0">
                <a:latin typeface="Arial" panose="020B0604020202020204" pitchFamily="34" charset="0"/>
                <a:cs typeface="Arial" panose="020B0604020202020204" pitchFamily="34" charset="0"/>
              </a:rPr>
              <a:t>Herramientas incompetentes o la ausencia de ellas.</a:t>
            </a:r>
          </a:p>
          <a:p>
            <a:pPr lvl="2"/>
            <a:r>
              <a:rPr lang="es-MX" sz="3600" dirty="0">
                <a:latin typeface="Arial" panose="020B0604020202020204" pitchFamily="34" charset="0"/>
                <a:cs typeface="Arial" panose="020B0604020202020204" pitchFamily="34" charset="0"/>
              </a:rPr>
              <a:t>Falta de visibilidad</a:t>
            </a:r>
          </a:p>
          <a:p>
            <a:pPr lvl="2"/>
            <a:r>
              <a:rPr lang="es-MX" sz="3600" dirty="0">
                <a:latin typeface="Arial" panose="020B0604020202020204" pitchFamily="34" charset="0"/>
                <a:cs typeface="Arial" panose="020B0604020202020204" pitchFamily="34" charset="0"/>
              </a:rPr>
              <a:t>Gestores de proyectos poco formados o sin experiencia.</a:t>
            </a:r>
          </a:p>
          <a:p>
            <a:pPr marL="914400" lvl="2" indent="0">
              <a:buNone/>
            </a:pPr>
            <a:endParaRPr lang="es-MX" dirty="0"/>
          </a:p>
        </p:txBody>
      </p:sp>
    </p:spTree>
    <p:extLst>
      <p:ext uri="{BB962C8B-B14F-4D97-AF65-F5344CB8AC3E}">
        <p14:creationId xmlns:p14="http://schemas.microsoft.com/office/powerpoint/2010/main" val="67717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400" b="1" dirty="0"/>
              <a:t>Falta de enfoque. </a:t>
            </a:r>
          </a:p>
          <a:p>
            <a:pPr lvl="0"/>
            <a:endParaRPr lang="es-MX" sz="1600" dirty="0"/>
          </a:p>
          <a:p>
            <a:pPr lvl="1" algn="just"/>
            <a:r>
              <a:rPr lang="es-MX" sz="4000" dirty="0"/>
              <a:t>La frase </a:t>
            </a:r>
            <a:r>
              <a:rPr lang="es-MX" sz="4000" b="1" i="1" u="sng" dirty="0"/>
              <a:t>“el que mucho abarca poco aprieta” </a:t>
            </a:r>
            <a:r>
              <a:rPr lang="es-MX" sz="4000" dirty="0"/>
              <a:t>es una realidad para la gestión de proyectos que demandan el manejo y utilización de múltiples herramientas sin conocer en profundidad ninguna de ellas. Por eso, es importante formar equipos de trabajo donde cada integrante se especialice en el uso de diferentes herramientas para administrar sus proyectos. </a:t>
            </a:r>
          </a:p>
        </p:txBody>
      </p:sp>
    </p:spTree>
    <p:extLst>
      <p:ext uri="{BB962C8B-B14F-4D97-AF65-F5344CB8AC3E}">
        <p14:creationId xmlns:p14="http://schemas.microsoft.com/office/powerpoint/2010/main" val="70315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400" b="1" dirty="0"/>
              <a:t>Falta de enfoque. </a:t>
            </a:r>
          </a:p>
          <a:p>
            <a:pPr lvl="0"/>
            <a:endParaRPr lang="es-MX" sz="2000" dirty="0"/>
          </a:p>
          <a:p>
            <a:pPr lvl="1" algn="just"/>
            <a:r>
              <a:rPr lang="es-MX" sz="4000" dirty="0"/>
              <a:t>El enfoque del proyecto se distorsiona y pierde fundamento, estructura o solidez cuando la guía no es la adecuada. Al carecer de un enfoque realista que encamine la dirección del proyecto hasta su finalización exitosa, puede ocasionar, naturalmente, pérdida de tiempo. </a:t>
            </a:r>
          </a:p>
          <a:p>
            <a:pPr marL="914400" lvl="2" indent="0">
              <a:buNone/>
            </a:pPr>
            <a:endParaRPr lang="es-MX" sz="2400" dirty="0"/>
          </a:p>
        </p:txBody>
      </p:sp>
    </p:spTree>
    <p:extLst>
      <p:ext uri="{BB962C8B-B14F-4D97-AF65-F5344CB8AC3E}">
        <p14:creationId xmlns:p14="http://schemas.microsoft.com/office/powerpoint/2010/main" val="2269329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800" b="1" spc="-50" dirty="0">
              <a:solidFill>
                <a:srgbClr val="00B050"/>
              </a:solidFill>
              <a:latin typeface="Tahoma"/>
              <a:cs typeface="Tahoma"/>
            </a:endParaRPr>
          </a:p>
          <a:p>
            <a:pPr lvl="0"/>
            <a:r>
              <a:rPr lang="es-MX" sz="4000" b="1" dirty="0"/>
              <a:t>Herramientas incompetentes o la ausencia de ellas.</a:t>
            </a:r>
          </a:p>
          <a:p>
            <a:pPr lvl="0"/>
            <a:endParaRPr lang="es-MX" sz="800" dirty="0"/>
          </a:p>
          <a:p>
            <a:pPr lvl="1" algn="just"/>
            <a:r>
              <a:rPr lang="es-ES" sz="4000" dirty="0"/>
              <a:t>Se puede explicar la </a:t>
            </a:r>
            <a:r>
              <a:rPr lang="es-ES" sz="4000" b="1" dirty="0"/>
              <a:t>pérdida de tiempo</a:t>
            </a:r>
            <a:r>
              <a:rPr lang="es-ES" sz="4000" dirty="0"/>
              <a:t> cuando existen procesos que obstaculizan el cumplimiento de los plazos. Aquí podemos destacar la </a:t>
            </a:r>
            <a:r>
              <a:rPr lang="es-ES" sz="4000" b="1" i="1" u="sng" dirty="0"/>
              <a:t>ausencia de herramientas digitales</a:t>
            </a:r>
            <a:r>
              <a:rPr lang="es-ES" sz="4000" dirty="0"/>
              <a:t> que faciliten la ejecución de tareas y procesos que, generalmente realizados de forma manual, podrían automatizarse para ahorrar mucho tiempo.</a:t>
            </a:r>
            <a:endParaRPr lang="es-MX" sz="4000" dirty="0"/>
          </a:p>
        </p:txBody>
      </p:sp>
    </p:spTree>
    <p:extLst>
      <p:ext uri="{BB962C8B-B14F-4D97-AF65-F5344CB8AC3E}">
        <p14:creationId xmlns:p14="http://schemas.microsoft.com/office/powerpoint/2010/main" val="4055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1"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000" b="1" dirty="0"/>
              <a:t>Herramientas incompetentes o la ausencia de ellas.</a:t>
            </a:r>
          </a:p>
          <a:p>
            <a:pPr lvl="0"/>
            <a:endParaRPr lang="es-MX" sz="2000" dirty="0"/>
          </a:p>
          <a:p>
            <a:pPr lvl="1" algn="just"/>
            <a:r>
              <a:rPr lang="es-MX" sz="4000" dirty="0"/>
              <a:t>Se cuente con herramientas, pero estas sean tan complejas que dificulten la realización de las tareas en lugar de facilitarlas. Por consiguiente, con o sin herramienta digital sigues sufriendo la </a:t>
            </a:r>
            <a:r>
              <a:rPr lang="es-MX" sz="4000" b="1" dirty="0"/>
              <a:t>pérdida de tiempo</a:t>
            </a:r>
            <a:r>
              <a:rPr lang="es-MX" sz="4000" dirty="0"/>
              <a:t> para la finalización de proyectos.</a:t>
            </a:r>
          </a:p>
          <a:p>
            <a:pPr marL="914400" lvl="2" indent="0">
              <a:buNone/>
            </a:pPr>
            <a:endParaRPr lang="es-MX" sz="4000" dirty="0"/>
          </a:p>
        </p:txBody>
      </p:sp>
    </p:spTree>
    <p:extLst>
      <p:ext uri="{BB962C8B-B14F-4D97-AF65-F5344CB8AC3E}">
        <p14:creationId xmlns:p14="http://schemas.microsoft.com/office/powerpoint/2010/main" val="271522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000" b="1" dirty="0"/>
              <a:t>Herramientas incompetentes o la ausencia de ellas.</a:t>
            </a:r>
          </a:p>
          <a:p>
            <a:pPr lvl="0"/>
            <a:endParaRPr lang="es-MX" sz="2000" dirty="0"/>
          </a:p>
          <a:p>
            <a:pPr lvl="1" algn="just"/>
            <a:r>
              <a:rPr lang="es-MX" sz="4000" dirty="0"/>
              <a:t>Las herramientas inflexibles son las responsables del retraso de los proyectos. La gestión de proyectos debe ser flexible para permitir el uso de diferentes tipos de herramientas con diversas complejidades.</a:t>
            </a:r>
          </a:p>
          <a:p>
            <a:pPr marL="914400" lvl="2" indent="0">
              <a:buNone/>
            </a:pPr>
            <a:endParaRPr lang="es-MX" sz="4000" dirty="0"/>
          </a:p>
        </p:txBody>
      </p:sp>
    </p:spTree>
    <p:extLst>
      <p:ext uri="{BB962C8B-B14F-4D97-AF65-F5344CB8AC3E}">
        <p14:creationId xmlns:p14="http://schemas.microsoft.com/office/powerpoint/2010/main" val="377652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000" b="1" spc="-50" dirty="0">
              <a:solidFill>
                <a:srgbClr val="00B050"/>
              </a:solidFill>
              <a:latin typeface="Tahoma"/>
              <a:cs typeface="Tahoma"/>
            </a:endParaRPr>
          </a:p>
          <a:p>
            <a:pPr lvl="0"/>
            <a:r>
              <a:rPr lang="es-MX" sz="4000" b="1" dirty="0"/>
              <a:t>Falta de visibilidad. </a:t>
            </a:r>
          </a:p>
          <a:p>
            <a:pPr lvl="0"/>
            <a:endParaRPr lang="es-MX" sz="1000" dirty="0"/>
          </a:p>
          <a:p>
            <a:pPr lvl="1" algn="just"/>
            <a:r>
              <a:rPr lang="es-MX" sz="4000" dirty="0"/>
              <a:t>Cuando se trata de proyectos complejos, a menudo resulta muy difícil conocer el estado y el progreso general actual. Por eso, es necesario que haya un </a:t>
            </a:r>
            <a:r>
              <a:rPr lang="es-MX" sz="4000" b="1" i="1" u="sng" dirty="0"/>
              <a:t>responsable de cada etapa</a:t>
            </a:r>
            <a:r>
              <a:rPr lang="es-MX" sz="4000" dirty="0"/>
              <a:t> del proyecto, a fin de </a:t>
            </a:r>
            <a:r>
              <a:rPr lang="es-MX" sz="4000" b="1" i="1" u="sng" dirty="0"/>
              <a:t>que puedan supervisar, controlar y monitorizar el avance</a:t>
            </a:r>
            <a:r>
              <a:rPr lang="es-MX" sz="4000" dirty="0"/>
              <a:t> del mismo, sobre todo en los proyectos de larga duración, porque son los que más desviaciones pueden presentar. </a:t>
            </a:r>
          </a:p>
        </p:txBody>
      </p:sp>
    </p:spTree>
    <p:extLst>
      <p:ext uri="{BB962C8B-B14F-4D97-AF65-F5344CB8AC3E}">
        <p14:creationId xmlns:p14="http://schemas.microsoft.com/office/powerpoint/2010/main" val="102382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lum bright="70000" contrast="-70000"/>
            <a:extLst>
              <a:ext uri="{BEBA8EAE-BF5A-486C-A8C5-ECC9F3942E4B}">
                <a14:imgProps xmlns:a14="http://schemas.microsoft.com/office/drawing/2010/main">
                  <a14:imgLayer r:embed="rId3">
                    <a14:imgEffect>
                      <a14:saturation sat="21000"/>
                    </a14:imgEffect>
                  </a14:imgLayer>
                </a14:imgProps>
              </a:ex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ln>
            <a:noFill/>
          </a:ln>
          <a:effectLst>
            <a:outerShdw dist="50800" dir="6000000" algn="ctr" rotWithShape="0">
              <a:srgbClr val="000000"/>
            </a:outerShdw>
          </a:effectLst>
        </p:spPr>
      </p:pic>
      <p:sp>
        <p:nvSpPr>
          <p:cNvPr id="5" name="Marcador de contenido 2"/>
          <p:cNvSpPr>
            <a:spLocks noGrp="1"/>
          </p:cNvSpPr>
          <p:nvPr>
            <p:ph idx="1"/>
          </p:nvPr>
        </p:nvSpPr>
        <p:spPr>
          <a:xfrm>
            <a:off x="0" y="0"/>
            <a:ext cx="12173856" cy="7112000"/>
          </a:xfrm>
        </p:spPr>
        <p:txBody>
          <a:bodyPr>
            <a:noAutofit/>
          </a:bodyPr>
          <a:lstStyle/>
          <a:p>
            <a:pPr marL="0" indent="0" algn="ctr">
              <a:lnSpc>
                <a:spcPct val="100000"/>
              </a:lnSpc>
              <a:spcBef>
                <a:spcPts val="100"/>
              </a:spcBef>
              <a:buNone/>
            </a:pPr>
            <a:r>
              <a:rPr lang="es-MX" sz="4800" b="1" spc="-50" dirty="0">
                <a:solidFill>
                  <a:srgbClr val="00B0F0"/>
                </a:solidFill>
                <a:latin typeface="Tahoma"/>
                <a:cs typeface="Tahoma"/>
              </a:rPr>
              <a:t>LA PÉRDIDA DE TIEMPO EN LA FINALIZACIÓN DE LOS PROYECTOS</a:t>
            </a:r>
            <a:r>
              <a:rPr lang="es-ES" sz="4800" b="1" spc="-50" dirty="0">
                <a:solidFill>
                  <a:srgbClr val="00B0F0"/>
                </a:solidFill>
                <a:latin typeface="Tahoma"/>
                <a:cs typeface="Tahoma"/>
              </a:rPr>
              <a:t>.</a:t>
            </a:r>
            <a:endParaRPr lang="es-MX" sz="4800" b="1" spc="-50" dirty="0">
              <a:solidFill>
                <a:srgbClr val="00B0F0"/>
              </a:solidFill>
              <a:latin typeface="Tahoma"/>
              <a:cs typeface="Tahoma"/>
            </a:endParaRPr>
          </a:p>
          <a:p>
            <a:pPr marL="12700" marR="5080" algn="just">
              <a:lnSpc>
                <a:spcPct val="114999"/>
              </a:lnSpc>
              <a:spcBef>
                <a:spcPts val="5"/>
              </a:spcBef>
            </a:pPr>
            <a:endParaRPr lang="es-MX" sz="1800" b="1" spc="-50" dirty="0">
              <a:solidFill>
                <a:srgbClr val="00B050"/>
              </a:solidFill>
              <a:latin typeface="Tahoma"/>
              <a:cs typeface="Tahoma"/>
            </a:endParaRPr>
          </a:p>
          <a:p>
            <a:pPr lvl="0"/>
            <a:r>
              <a:rPr lang="es-MX" sz="4400" b="1" dirty="0"/>
              <a:t>Falta de visibilidad. </a:t>
            </a:r>
            <a:endParaRPr lang="es-MX" sz="4400" dirty="0"/>
          </a:p>
          <a:p>
            <a:pPr lvl="1"/>
            <a:endParaRPr lang="es-MX" sz="2000" dirty="0"/>
          </a:p>
          <a:p>
            <a:pPr lvl="1" algn="just"/>
            <a:r>
              <a:rPr lang="es-MX" sz="4000" dirty="0"/>
              <a:t>Optimizar la visibilidad del proyecto durante todo el trayecto con datos sobre los posibles riesgos, desviaciones y errores que podrían generar una </a:t>
            </a:r>
            <a:r>
              <a:rPr lang="es-MX" sz="4000" b="1" dirty="0"/>
              <a:t>pérdida de tiempo </a:t>
            </a:r>
            <a:r>
              <a:rPr lang="es-MX" sz="4000" dirty="0"/>
              <a:t>en la finalización del proyecto.</a:t>
            </a:r>
          </a:p>
        </p:txBody>
      </p:sp>
    </p:spTree>
    <p:extLst>
      <p:ext uri="{BB962C8B-B14F-4D97-AF65-F5344CB8AC3E}">
        <p14:creationId xmlns:p14="http://schemas.microsoft.com/office/powerpoint/2010/main" val="14134380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1488</TotalTime>
  <Words>642</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Calibri</vt:lpstr>
      <vt:lpstr>Calibri Light</vt:lpstr>
      <vt:lpstr>Poppins-Light</vt:lpstr>
      <vt:lpstr>Tahoma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¡Muchos éxitos!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dc:creator>
  <cp:lastModifiedBy>Natalia Janette Bys</cp:lastModifiedBy>
  <cp:revision>63</cp:revision>
  <dcterms:created xsi:type="dcterms:W3CDTF">2022-07-12T17:49:49Z</dcterms:created>
  <dcterms:modified xsi:type="dcterms:W3CDTF">2024-08-08T22:50:11Z</dcterms:modified>
</cp:coreProperties>
</file>