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5" r:id="rId4"/>
    <p:sldId id="282" r:id="rId5"/>
    <p:sldId id="277" r:id="rId6"/>
    <p:sldId id="279" r:id="rId7"/>
    <p:sldId id="283" r:id="rId8"/>
    <p:sldId id="276" r:id="rId9"/>
    <p:sldId id="307" r:id="rId10"/>
    <p:sldId id="306" r:id="rId11"/>
    <p:sldId id="278" r:id="rId12"/>
    <p:sldId id="308" r:id="rId13"/>
    <p:sldId id="280" r:id="rId14"/>
    <p:sldId id="281" r:id="rId15"/>
    <p:sldId id="30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060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31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6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389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542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8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05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562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968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592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3FB3-E275-467C-A4F7-0CFD1DA4BDA4}" type="datetimeFigureOut">
              <a:rPr lang="es-AR" smtClean="0"/>
              <a:t>8/8/2024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E7B62-FA58-4D2B-92E8-7810B040AB1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09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nitec.m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duardo.baumgratz@fio.unam.edu.ar" TargetMode="External"/><Relationship Id="rId4" Type="http://schemas.openxmlformats.org/officeDocument/2006/relationships/hyperlink" Target="mailto:francisco.stevenson@fio.unam.edu.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7483647" y="2147483647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  <a:t>En este espacio encontrará información sobre: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ppins-Light"/>
              </a:rPr>
            </a:b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Instituciones que colaboran con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Actores que acompañarán su aprendizaje.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Criterios de participación y convivencia en la comunidad </a:t>
            </a:r>
            <a:r>
              <a:rPr kumimoji="0" lang="es-MX" altLang="es-MX" sz="1600" b="1" i="0" u="none" strike="noStrike" cap="none" normalizeH="0" baseline="0">
                <a:ln>
                  <a:noFill/>
                </a:ln>
                <a:solidFill>
                  <a:srgbClr val="373636"/>
                </a:solidFill>
                <a:effectLst/>
                <a:latin typeface="Poppins-Light"/>
              </a:rPr>
              <a:t>doinGlobal.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Poppins-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98" t="28676" r="36289" b="4963"/>
          <a:stretch/>
        </p:blipFill>
        <p:spPr>
          <a:xfrm>
            <a:off x="0" y="0"/>
            <a:ext cx="968102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6534834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3"/>
              </a:rPr>
              <a:t>Imagen Blog de educación | UNITEC Universidad Tecnológica de México</a:t>
            </a:r>
            <a:endParaRPr lang="es-MX" dirty="0"/>
          </a:p>
          <a:p>
            <a:r>
              <a:rPr lang="es-AR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681029" y="957943"/>
            <a:ext cx="251097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ASIGNATURA: CI 558</a:t>
            </a: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 </a:t>
            </a:r>
            <a:r>
              <a:rPr lang="es-AR" sz="3600" b="1" u="sng" dirty="0">
                <a:solidFill>
                  <a:srgbClr val="0070C0"/>
                </a:solidFill>
              </a:rPr>
              <a:t>PROYECTO DE INGENIERÍA </a:t>
            </a:r>
            <a:endParaRPr lang="es-MX" sz="3600" dirty="0">
              <a:solidFill>
                <a:srgbClr val="0070C0"/>
              </a:solidFill>
            </a:endParaRP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endParaRPr lang="es-AR" sz="2800" b="1" u="sng" dirty="0">
              <a:solidFill>
                <a:srgbClr val="0070C0"/>
              </a:solidFill>
            </a:endParaRPr>
          </a:p>
          <a:p>
            <a:pPr algn="ctr"/>
            <a:r>
              <a:rPr lang="es-AR" sz="2800" b="1" u="sng" dirty="0">
                <a:solidFill>
                  <a:srgbClr val="0070C0"/>
                </a:solidFill>
              </a:rPr>
              <a:t>AÑO ACADÉMICO: 2024</a:t>
            </a:r>
            <a:endParaRPr lang="es-MX" sz="2800" dirty="0">
              <a:solidFill>
                <a:srgbClr val="0070C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479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102276"/>
            <a:ext cx="12192000" cy="505677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5400" dirty="0"/>
              <a:t>Por lo expuesto, </a:t>
            </a:r>
            <a:r>
              <a:rPr lang="es-MX" sz="5400" b="1" dirty="0"/>
              <a:t>no permitiremos comentarios ofensivos en relación al credo, las preferencias, formas de pensamiento e ideologías de los demás</a:t>
            </a:r>
            <a:r>
              <a:rPr lang="es-MX" dirty="0"/>
              <a:t>.</a:t>
            </a:r>
          </a:p>
          <a:p>
            <a:endParaRPr lang="es-A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6386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convivencia en el cursado.</a:t>
            </a:r>
            <a:endParaRPr lang="es-A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3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-36286" y="2390273"/>
            <a:ext cx="12228286" cy="4747239"/>
          </a:xfrm>
        </p:spPr>
        <p:txBody>
          <a:bodyPr>
            <a:normAutofit/>
          </a:bodyPr>
          <a:lstStyle/>
          <a:p>
            <a:pPr fontAlgn="base"/>
            <a:r>
              <a:rPr lang="es-MX" sz="4000" dirty="0"/>
              <a:t>La propuesta formación.</a:t>
            </a:r>
          </a:p>
          <a:p>
            <a:pPr fontAlgn="base"/>
            <a:r>
              <a:rPr lang="es-MX" sz="4000" dirty="0"/>
              <a:t>La cronología de cursado.</a:t>
            </a:r>
          </a:p>
          <a:p>
            <a:pPr fontAlgn="base"/>
            <a:r>
              <a:rPr lang="es-MX" sz="4000" dirty="0"/>
              <a:t>Herramientas y plataformas que utilizará en su cursada.</a:t>
            </a:r>
          </a:p>
          <a:p>
            <a:endParaRPr lang="es-A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8193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48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Evaluación</a:t>
            </a:r>
          </a:p>
        </p:txBody>
      </p:sp>
    </p:spTree>
    <p:extLst>
      <p:ext uri="{BB962C8B-B14F-4D97-AF65-F5344CB8AC3E}">
        <p14:creationId xmlns:p14="http://schemas.microsoft.com/office/powerpoint/2010/main" val="242594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-36285" y="1957137"/>
            <a:ext cx="12083142" cy="5154862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sz="4800" dirty="0"/>
              <a:t>La propuesta formativa está conformado por dos ejes principales:</a:t>
            </a:r>
          </a:p>
          <a:p>
            <a:pPr algn="just" fontAlgn="base"/>
            <a:r>
              <a:rPr lang="es-MX" sz="4800" b="1" dirty="0"/>
              <a:t>Contenidos teóricos</a:t>
            </a:r>
            <a:r>
              <a:rPr lang="es-MX" sz="4800" dirty="0"/>
              <a:t> que centra su formación en la gestión de proyectos de ingeniería con  impacto social.</a:t>
            </a:r>
          </a:p>
          <a:p>
            <a:pPr algn="just" fontAlgn="base"/>
            <a:r>
              <a:rPr lang="es-MX" sz="4800" b="1" dirty="0"/>
              <a:t>Contenidos prácticos </a:t>
            </a:r>
            <a:r>
              <a:rPr lang="es-MX" sz="4800" dirty="0"/>
              <a:t>asociados a cada temática en particular elegida por los grupos.  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6107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Información importante para su cursado</a:t>
            </a:r>
          </a:p>
        </p:txBody>
      </p:sp>
    </p:spTree>
    <p:extLst>
      <p:ext uri="{BB962C8B-B14F-4D97-AF65-F5344CB8AC3E}">
        <p14:creationId xmlns:p14="http://schemas.microsoft.com/office/powerpoint/2010/main" val="38971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-36285" y="1973179"/>
            <a:ext cx="12210142" cy="5138820"/>
          </a:xfrm>
        </p:spPr>
        <p:txBody>
          <a:bodyPr>
            <a:normAutofit/>
          </a:bodyPr>
          <a:lstStyle/>
          <a:p>
            <a:pPr fontAlgn="base"/>
            <a:r>
              <a:rPr lang="es-MX" sz="4800" dirty="0"/>
              <a:t>Esta propuesta conjunta de formación conforma una </a:t>
            </a:r>
            <a:r>
              <a:rPr lang="es-MX" sz="4800" b="1" dirty="0"/>
              <a:t>Ruta de Aprendizaje</a:t>
            </a:r>
            <a:r>
              <a:rPr lang="es-MX" sz="4800" dirty="0"/>
              <a:t>, presentándole así la </a:t>
            </a:r>
            <a:r>
              <a:rPr lang="es-MX" sz="4800" b="1" dirty="0"/>
              <a:t>combinación de las habilidades</a:t>
            </a:r>
            <a:r>
              <a:rPr lang="es-MX" sz="4800" dirty="0"/>
              <a:t> que todo ingeniero debe tener, junto con </a:t>
            </a:r>
            <a:r>
              <a:rPr lang="es-MX" sz="4800" b="1" dirty="0"/>
              <a:t>saberes especializados</a:t>
            </a:r>
            <a:r>
              <a:rPr lang="es-MX" sz="4800" dirty="0"/>
              <a:t> en una temática, que reforzará sus conocimientos.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6107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Información importante para su cursado</a:t>
            </a:r>
          </a:p>
        </p:txBody>
      </p:sp>
    </p:spTree>
    <p:extLst>
      <p:ext uri="{BB962C8B-B14F-4D97-AF65-F5344CB8AC3E}">
        <p14:creationId xmlns:p14="http://schemas.microsoft.com/office/powerpoint/2010/main" val="121995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-18142" y="2598821"/>
            <a:ext cx="12192000" cy="4513178"/>
          </a:xfrm>
        </p:spPr>
        <p:txBody>
          <a:bodyPr>
            <a:noAutofit/>
          </a:bodyPr>
          <a:lstStyle/>
          <a:p>
            <a:pPr fontAlgn="base"/>
            <a:r>
              <a:rPr lang="es-MX" sz="4000" dirty="0"/>
              <a:t>El cursado esta diseñado de forma que usted desarrolle las habilidades y competencias necesarias para aplicarlas en la gestión de proyectos.</a:t>
            </a:r>
          </a:p>
          <a:p>
            <a:pPr fontAlgn="base"/>
            <a:r>
              <a:rPr lang="es-MX" sz="4000" dirty="0"/>
              <a:t>La </a:t>
            </a:r>
            <a:r>
              <a:rPr lang="es-MX" sz="4000" b="1" dirty="0"/>
              <a:t>Ruta de Aprendizaje</a:t>
            </a:r>
            <a:r>
              <a:rPr lang="es-MX" sz="4000" dirty="0"/>
              <a:t> está conformada por la primer etapa de contenido especializado en la temática (cuatrimestre hasta la regularidad), y un periodo específico para el desarrollo del Trabajo Integrador Final.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20166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48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Evaluación</a:t>
            </a:r>
            <a:br>
              <a:rPr lang="es-MX" sz="4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srgbClr val="0070C0"/>
                </a:solidFill>
                <a:latin typeface="Arial Black" panose="020B0A04020102020204" pitchFamily="34" charset="0"/>
              </a:rPr>
              <a:t>Propuesta didáctica </a:t>
            </a:r>
          </a:p>
        </p:txBody>
      </p:sp>
    </p:spTree>
    <p:extLst>
      <p:ext uri="{BB962C8B-B14F-4D97-AF65-F5344CB8AC3E}">
        <p14:creationId xmlns:p14="http://schemas.microsoft.com/office/powerpoint/2010/main" val="353132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2660275"/>
            <a:ext cx="12192000" cy="18424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9600" b="1" spc="-45" dirty="0">
                <a:solidFill>
                  <a:srgbClr val="0070C0"/>
                </a:solidFill>
                <a:latin typeface="Tahoma"/>
                <a:cs typeface="Tahoma"/>
              </a:rPr>
              <a:t>¡Muchas gracias!</a:t>
            </a:r>
            <a:r>
              <a:rPr lang="es-MX" sz="6000" dirty="0">
                <a:latin typeface="Arial Black" panose="020B0A040201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817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819831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rgbClr val="0070C0"/>
                </a:solidFill>
                <a:latin typeface="Arial Black" panose="020B0A04020102020204" pitchFamily="34" charset="0"/>
              </a:rPr>
              <a:t>Actores que acompañarán su aprendizaje</a:t>
            </a:r>
            <a:endParaRPr lang="es-AR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200" y="845344"/>
            <a:ext cx="11829143" cy="626665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s-MX" b="1" dirty="0"/>
              <a:t>Ustedes contarán con:</a:t>
            </a:r>
          </a:p>
          <a:p>
            <a:pPr marL="0" indent="0" fontAlgn="base">
              <a:buNone/>
            </a:pPr>
            <a:r>
              <a:rPr lang="es-MX" sz="3900" b="1" dirty="0"/>
              <a:t>Ing. Stevenson, Francisco R. (Responsable de la catedra).</a:t>
            </a:r>
          </a:p>
          <a:p>
            <a:pPr marL="0" indent="0" fontAlgn="base">
              <a:buNone/>
            </a:pPr>
            <a:r>
              <a:rPr lang="es-MX" sz="3900" b="1" dirty="0"/>
              <a:t>Ing. </a:t>
            </a:r>
            <a:r>
              <a:rPr lang="es-MX" sz="3900" b="1" dirty="0" err="1"/>
              <a:t>Baumgratz</a:t>
            </a:r>
            <a:r>
              <a:rPr lang="es-MX" sz="3900" b="1" dirty="0"/>
              <a:t>, Eduardo (Jefe de Trabajos Prácticos).</a:t>
            </a:r>
          </a:p>
          <a:p>
            <a:pPr marL="0" indent="0" fontAlgn="base">
              <a:buNone/>
            </a:pPr>
            <a:r>
              <a:rPr lang="es-MX" sz="3900" b="1" dirty="0"/>
              <a:t>Arq. </a:t>
            </a:r>
            <a:r>
              <a:rPr lang="es-MX" sz="3900" b="1" dirty="0" err="1"/>
              <a:t>Campora</a:t>
            </a:r>
            <a:r>
              <a:rPr lang="es-MX" sz="3900" b="1" dirty="0"/>
              <a:t>, Marta A. (Integrante).</a:t>
            </a:r>
          </a:p>
          <a:p>
            <a:pPr marL="0" indent="0" fontAlgn="base">
              <a:buNone/>
            </a:pPr>
            <a:r>
              <a:rPr lang="es-MX" sz="3900" b="1" dirty="0"/>
              <a:t>Ing. </a:t>
            </a:r>
            <a:r>
              <a:rPr lang="es-MX" sz="3900" b="1" dirty="0" err="1"/>
              <a:t>Klimczuk</a:t>
            </a:r>
            <a:r>
              <a:rPr lang="es-MX" sz="3900" b="1" dirty="0"/>
              <a:t>, Marcelo C. (Integrante).</a:t>
            </a:r>
          </a:p>
          <a:p>
            <a:pPr marL="0" indent="0" fontAlgn="base">
              <a:buNone/>
            </a:pPr>
            <a:r>
              <a:rPr lang="es-MX" sz="3900" b="1" dirty="0"/>
              <a:t>Dr. Ing. </a:t>
            </a:r>
            <a:r>
              <a:rPr lang="es-MX" sz="3900" b="1" dirty="0" err="1"/>
              <a:t>Garcia</a:t>
            </a:r>
            <a:r>
              <a:rPr lang="es-MX" sz="3900" b="1" dirty="0"/>
              <a:t>, Diego Alberto (Integrante).</a:t>
            </a:r>
          </a:p>
          <a:p>
            <a:pPr marL="0" indent="0" fontAlgn="base">
              <a:buNone/>
            </a:pPr>
            <a:r>
              <a:rPr lang="es-MX" sz="3900" b="1" dirty="0"/>
              <a:t>Ing. </a:t>
            </a:r>
            <a:r>
              <a:rPr lang="es-MX" sz="3900" b="1" dirty="0" err="1"/>
              <a:t>Fuensalida</a:t>
            </a:r>
            <a:r>
              <a:rPr lang="es-MX" sz="3900" b="1" dirty="0"/>
              <a:t>, Emanuel (Integrante ad honorem).</a:t>
            </a:r>
          </a:p>
          <a:p>
            <a:pPr marL="0" indent="0" fontAlgn="base">
              <a:buNone/>
            </a:pPr>
            <a:r>
              <a:rPr lang="es-MX" sz="3900" b="1" dirty="0"/>
              <a:t> </a:t>
            </a:r>
          </a:p>
          <a:p>
            <a:pPr marL="0" indent="0" fontAlgn="base">
              <a:buNone/>
            </a:pPr>
            <a:r>
              <a:rPr lang="es-MX" b="1" dirty="0"/>
              <a:t>Tendremos la tarea de acompañarlo en su proceso de aprendizaje:</a:t>
            </a:r>
            <a:endParaRPr lang="es-MX" dirty="0"/>
          </a:p>
          <a:p>
            <a:pPr marL="0" indent="0" fontAlgn="base">
              <a:buNone/>
            </a:pPr>
            <a:r>
              <a:rPr lang="es-MX" b="1" dirty="0"/>
              <a:t>	Individualmente</a:t>
            </a:r>
            <a:r>
              <a:rPr lang="es-MX" dirty="0"/>
              <a:t>, en la comprensión y la resolución de las actividades propuestas.</a:t>
            </a:r>
          </a:p>
          <a:p>
            <a:pPr marL="0" indent="0" fontAlgn="base">
              <a:buNone/>
            </a:pPr>
            <a:r>
              <a:rPr lang="es-MX" b="1" dirty="0"/>
              <a:t>	Grupalmente</a:t>
            </a:r>
            <a:r>
              <a:rPr lang="es-MX" dirty="0"/>
              <a:t>, mediante tareas de </a:t>
            </a:r>
            <a:r>
              <a:rPr lang="es-MX" dirty="0" err="1"/>
              <a:t>mentoría</a:t>
            </a:r>
            <a:r>
              <a:rPr lang="es-MX" dirty="0"/>
              <a:t> sobre los proyectos que cada equipo desarrollará a lo largo del cursado.</a:t>
            </a:r>
          </a:p>
          <a:p>
            <a:pPr marL="0" indent="0" fontAlgn="base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295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711200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48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¿Qué dudas responderemos?</a:t>
            </a:r>
          </a:p>
          <a:p>
            <a:pPr marL="0" indent="0" fontAlgn="base">
              <a:buNone/>
            </a:pPr>
            <a:endParaRPr lang="es-MX" sz="40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marL="0" indent="0" fontAlgn="base">
              <a:buNone/>
            </a:pPr>
            <a:endParaRPr lang="es-MX" sz="40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fontAlgn="base"/>
            <a:r>
              <a:rPr lang="es-MX" sz="4000" dirty="0"/>
              <a:t>Fechas y entregas.</a:t>
            </a:r>
          </a:p>
          <a:p>
            <a:pPr fontAlgn="base"/>
            <a:r>
              <a:rPr lang="es-MX" sz="4000" dirty="0"/>
              <a:t>Uso de la plataforma.</a:t>
            </a:r>
          </a:p>
          <a:p>
            <a:pPr fontAlgn="base"/>
            <a:r>
              <a:rPr lang="es-MX" sz="4000" dirty="0"/>
              <a:t>Comprensión de las calificaciones.</a:t>
            </a:r>
          </a:p>
          <a:p>
            <a:pPr fontAlgn="base"/>
            <a:r>
              <a:rPr lang="es-MX" sz="4000" dirty="0"/>
              <a:t>Problemas técnicos.</a:t>
            </a:r>
          </a:p>
          <a:p>
            <a:pPr fontAlgn="base"/>
            <a:r>
              <a:rPr lang="es-MX" sz="4000" dirty="0"/>
              <a:t>Los propios de la problemática planteada a resolver por cada grupo.</a:t>
            </a:r>
          </a:p>
          <a:p>
            <a:pPr marL="0" indent="0" fontAlgn="base">
              <a:buNone/>
            </a:pPr>
            <a:br>
              <a:rPr lang="es-MX" b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98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" y="0"/>
            <a:ext cx="12176760" cy="7112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4300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+mj-cs"/>
              </a:rPr>
              <a:t>¿Por qué canales podrán comunicarse?</a:t>
            </a:r>
          </a:p>
          <a:p>
            <a:pPr fontAlgn="base"/>
            <a:endParaRPr lang="es-MX" dirty="0"/>
          </a:p>
          <a:p>
            <a:pPr fontAlgn="base"/>
            <a:r>
              <a:rPr lang="es-MX" dirty="0"/>
              <a:t>El </a:t>
            </a:r>
            <a:r>
              <a:rPr lang="es-MX" b="1" dirty="0"/>
              <a:t>correo electrónico:</a:t>
            </a:r>
          </a:p>
          <a:p>
            <a:pPr fontAlgn="base"/>
            <a:r>
              <a:rPr lang="es-MX" b="1" dirty="0"/>
              <a:t> </a:t>
            </a:r>
            <a:r>
              <a:rPr lang="es-MX" b="1" dirty="0">
                <a:hlinkClick r:id="rId4"/>
              </a:rPr>
              <a:t>francisco.stevenson@fio.unam.edu.ar</a:t>
            </a:r>
            <a:endParaRPr lang="es-MX" b="1" dirty="0"/>
          </a:p>
          <a:p>
            <a:pPr fontAlgn="base"/>
            <a:r>
              <a:rPr lang="es-MX" b="1" dirty="0">
                <a:hlinkClick r:id="rId5"/>
              </a:rPr>
              <a:t>eduardo.baumgratz@fio.unam.edu.ar</a:t>
            </a:r>
            <a:endParaRPr lang="es-MX" dirty="0"/>
          </a:p>
          <a:p>
            <a:pPr fontAlgn="base"/>
            <a:r>
              <a:rPr lang="es-MX" b="1" dirty="0"/>
              <a:t>WhatsApp</a:t>
            </a:r>
            <a:r>
              <a:rPr lang="es-MX" dirty="0"/>
              <a:t>, a través de un grupo que se creará para una comunicación más ágil.</a:t>
            </a:r>
            <a:br>
              <a:rPr lang="es-MX" dirty="0"/>
            </a:br>
            <a:endParaRPr lang="es-MX" dirty="0"/>
          </a:p>
          <a:p>
            <a:pPr marL="0" indent="0" fontAlgn="base">
              <a:buNone/>
            </a:pPr>
            <a:r>
              <a:rPr lang="es-MX" b="1" dirty="0"/>
              <a:t>¿Cuándo se comunicarán?</a:t>
            </a:r>
            <a:endParaRPr lang="es-MX" dirty="0"/>
          </a:p>
          <a:p>
            <a:pPr fontAlgn="base"/>
            <a:r>
              <a:rPr lang="es-MX" dirty="0"/>
              <a:t>De manera personal los martes , miércoles y jueves  por la tarde.</a:t>
            </a:r>
          </a:p>
          <a:p>
            <a:pPr fontAlgn="base"/>
            <a:r>
              <a:rPr lang="es-MX" dirty="0"/>
              <a:t>Por WhatsApp de lunes a viernes de 07:30 a 11:30 y de 15:30 a 19:00 </a:t>
            </a:r>
            <a:r>
              <a:rPr lang="es-MX" dirty="0" err="1"/>
              <a:t>hs</a:t>
            </a:r>
            <a:r>
              <a:rPr lang="es-MX" dirty="0"/>
              <a:t>.(Las devoluciones se realizaran al día siguiente)</a:t>
            </a:r>
          </a:p>
          <a:p>
            <a:pPr marL="0" indent="0" fontAlgn="base">
              <a:buNone/>
            </a:pPr>
            <a:r>
              <a:rPr lang="es-MX" b="1" dirty="0"/>
              <a:t>¿Cuándo no se comunicarán?</a:t>
            </a:r>
            <a:endParaRPr lang="es-MX" dirty="0"/>
          </a:p>
          <a:p>
            <a:pPr fontAlgn="base"/>
            <a:r>
              <a:rPr lang="es-MX" dirty="0"/>
              <a:t>Los sábados, domingos y días no laborables.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202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193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40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convivencia en el cursado.</a:t>
            </a:r>
            <a:endParaRPr lang="es-AR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0" y="1683649"/>
            <a:ext cx="12192000" cy="5428351"/>
          </a:xfrm>
        </p:spPr>
        <p:txBody>
          <a:bodyPr>
            <a:normAutofit/>
          </a:bodyPr>
          <a:lstStyle/>
          <a:p>
            <a:pPr fontAlgn="base"/>
            <a:r>
              <a:rPr lang="es-MX" sz="4400" b="1" dirty="0"/>
              <a:t>¿Quiénes participan?</a:t>
            </a:r>
            <a:endParaRPr lang="es-ES" sz="4400" dirty="0"/>
          </a:p>
          <a:p>
            <a:pPr fontAlgn="base"/>
            <a:r>
              <a:rPr lang="es-ES" sz="4400" dirty="0"/>
              <a:t>Los que tiene aprobadas todas las asignaturas del 2° cuatrimestre de 4° año </a:t>
            </a:r>
          </a:p>
          <a:p>
            <a:pPr fontAlgn="base"/>
            <a:r>
              <a:rPr lang="es-ES" sz="4400" dirty="0"/>
              <a:t>Los que tiene regularizadas:</a:t>
            </a:r>
          </a:p>
          <a:p>
            <a:pPr lvl="2" fontAlgn="base"/>
            <a:r>
              <a:rPr lang="es-ES" sz="3600" dirty="0"/>
              <a:t> CI551 ORGANIZACIÓN DE OBRAS.</a:t>
            </a:r>
          </a:p>
          <a:p>
            <a:pPr lvl="2" fontAlgn="base"/>
            <a:r>
              <a:rPr lang="es-ES" sz="3600" dirty="0"/>
              <a:t> CI552 CONSTRUCCIONES METÁLICAS Y DE MADERA.</a:t>
            </a:r>
          </a:p>
          <a:p>
            <a:pPr lvl="2" fontAlgn="base"/>
            <a:r>
              <a:rPr lang="es-ES" sz="3600" dirty="0"/>
              <a:t> CI553 INGENIERIA DEL TRANSPORTE.</a:t>
            </a:r>
          </a:p>
          <a:p>
            <a:pPr lvl="2" fontAlgn="base"/>
            <a:r>
              <a:rPr lang="es-ES" sz="3600" dirty="0"/>
              <a:t> CI554 DISEÑO ARQUITECTÓNICO Y ESTRUCTURAL.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24959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193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dirty="0">
                <a:solidFill>
                  <a:srgbClr val="0070C0"/>
                </a:solidFill>
                <a:latin typeface="Arial Black" panose="020B0A04020102020204" pitchFamily="34" charset="0"/>
              </a:rPr>
              <a:t>Están en condiciones de Cursar:</a:t>
            </a:r>
          </a:p>
        </p:txBody>
      </p:sp>
    </p:spTree>
    <p:extLst>
      <p:ext uri="{BB962C8B-B14F-4D97-AF65-F5344CB8AC3E}">
        <p14:creationId xmlns:p14="http://schemas.microsoft.com/office/powerpoint/2010/main" val="31969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" y="1588168"/>
            <a:ext cx="12173856" cy="5523831"/>
          </a:xfrm>
        </p:spPr>
        <p:txBody>
          <a:bodyPr>
            <a:noAutofit/>
          </a:bodyPr>
          <a:lstStyle/>
          <a:p>
            <a:pPr fontAlgn="base"/>
            <a:r>
              <a:rPr lang="es-MX" sz="4000" dirty="0"/>
              <a:t>Se organizarán en grupos de no mas  de tres integrantes.</a:t>
            </a:r>
          </a:p>
          <a:p>
            <a:pPr fontAlgn="base"/>
            <a:r>
              <a:rPr lang="es-MX" sz="4000" dirty="0"/>
              <a:t>Elegirán una temática a abordar y plantearan una solución.</a:t>
            </a:r>
          </a:p>
          <a:p>
            <a:pPr fontAlgn="base"/>
            <a:r>
              <a:rPr lang="es-MX" sz="4000" dirty="0"/>
              <a:t>Presentarán individualmente esa propuesta y deberán ser capaces de defender todas las soluciones adoptadas.</a:t>
            </a:r>
          </a:p>
          <a:p>
            <a:pPr fontAlgn="base"/>
            <a:endParaRPr lang="es-MX" sz="4000" dirty="0"/>
          </a:p>
          <a:p>
            <a:pPr fontAlgn="base"/>
            <a:endParaRPr lang="es-MX" sz="4000" dirty="0"/>
          </a:p>
          <a:p>
            <a:pPr fontAlgn="base"/>
            <a:endParaRPr lang="es-MX" sz="4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3059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¿Como cursan?</a:t>
            </a:r>
          </a:p>
        </p:txBody>
      </p:sp>
    </p:spTree>
    <p:extLst>
      <p:ext uri="{BB962C8B-B14F-4D97-AF65-F5344CB8AC3E}">
        <p14:creationId xmlns:p14="http://schemas.microsoft.com/office/powerpoint/2010/main" val="14114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085474"/>
            <a:ext cx="12192000" cy="502652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4400" dirty="0"/>
              <a:t>La interacción y el intercambio con personas son cualidades que los ingenieros debemos explotar.</a:t>
            </a:r>
          </a:p>
          <a:p>
            <a:pPr marL="0" indent="0" fontAlgn="base">
              <a:buNone/>
            </a:pPr>
            <a:r>
              <a:rPr lang="es-MX" sz="4400" dirty="0"/>
              <a:t>Nos interesa y valoramos que sus aportes sean constructivos, por ello le solicitamos: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5947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convivencia en el cursado.</a:t>
            </a:r>
            <a:endParaRPr lang="es-AR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12000"/>
          </a:xfrm>
          <a:prstGeom prst="rect">
            <a:avLst/>
          </a:prstGeom>
          <a:noFill/>
          <a:ln>
            <a:noFill/>
          </a:ln>
          <a:effectLst>
            <a:outerShdw dist="50800" dir="6000000" algn="ctr" rotWithShape="0">
              <a:srgbClr val="000000"/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0462"/>
            <a:ext cx="12119429" cy="544781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s-MX" sz="3600" b="1" dirty="0"/>
              <a:t>Comparta </a:t>
            </a:r>
            <a:r>
              <a:rPr lang="es-MX" sz="3600" dirty="0"/>
              <a:t>sus experiencias para favorecer el aprendizaje del grupo.</a:t>
            </a:r>
          </a:p>
          <a:p>
            <a:pPr fontAlgn="base"/>
            <a:r>
              <a:rPr lang="es-MX" sz="3600" b="1" dirty="0"/>
              <a:t>Construya </a:t>
            </a:r>
            <a:r>
              <a:rPr lang="es-MX" sz="3600" dirty="0"/>
              <a:t>conocimiento desde el aporte: información de la actualidad, artículos de interés, libros, etc.</a:t>
            </a:r>
          </a:p>
          <a:p>
            <a:pPr fontAlgn="base"/>
            <a:r>
              <a:rPr lang="es-MX" sz="3600" b="1" dirty="0"/>
              <a:t>Participe </a:t>
            </a:r>
            <a:r>
              <a:rPr lang="es-MX" sz="3600" dirty="0"/>
              <a:t>activamente, sumando su opinión y visión al análisis,  de otros países o contextos socioculturales.</a:t>
            </a:r>
          </a:p>
          <a:p>
            <a:pPr fontAlgn="base"/>
            <a:r>
              <a:rPr lang="es-MX" sz="3600" b="1" dirty="0"/>
              <a:t>Participe</a:t>
            </a:r>
            <a:r>
              <a:rPr lang="es-MX" sz="3600" dirty="0"/>
              <a:t> en las encuestas con aportes que contribuyan a mejorar su experiencia de aprendizaje.</a:t>
            </a:r>
          </a:p>
          <a:p>
            <a:pPr fontAlgn="base"/>
            <a:r>
              <a:rPr lang="es-MX" sz="3600" b="1" dirty="0"/>
              <a:t>Sostenga </a:t>
            </a:r>
            <a:r>
              <a:rPr lang="es-MX" sz="3600" dirty="0"/>
              <a:t>un clima de respeto y tolerancia con compañeros, docentes y coordinadores.</a:t>
            </a:r>
            <a:endParaRPr lang="es-MX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25513"/>
            <a:ext cx="12192000" cy="163867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MX" sz="5400" dirty="0">
                <a:solidFill>
                  <a:srgbClr val="0070C0"/>
                </a:solidFill>
                <a:latin typeface="Arial Black" panose="020B0A04020102020204" pitchFamily="34" charset="0"/>
              </a:rPr>
              <a:t>Criterios de participación y convivencia en el cursado.</a:t>
            </a:r>
            <a:endParaRPr lang="es-AR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06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760</Words>
  <Application>Microsoft Office PowerPoint</Application>
  <PresentationFormat>Panorámica</PresentationFormat>
  <Paragraphs>85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Poppins-Light</vt:lpstr>
      <vt:lpstr>Tahoma</vt:lpstr>
      <vt:lpstr>Tema de Office</vt:lpstr>
      <vt:lpstr>Presentación de PowerPoint</vt:lpstr>
      <vt:lpstr>Actores que acompañarán su aprendizaje</vt:lpstr>
      <vt:lpstr>Presentación de PowerPoint</vt:lpstr>
      <vt:lpstr>Presentación de PowerPoint</vt:lpstr>
      <vt:lpstr>Criterios de participación y convivencia en el cursado.</vt:lpstr>
      <vt:lpstr>Están en condiciones de Cursar:</vt:lpstr>
      <vt:lpstr>¿Como cursan?</vt:lpstr>
      <vt:lpstr>Criterios de participación y convivencia en el cursado.</vt:lpstr>
      <vt:lpstr>Criterios de participación y convivencia en el cursado.</vt:lpstr>
      <vt:lpstr>Criterios de participación y convivencia en el cursado.</vt:lpstr>
      <vt:lpstr>Criterios de Participación y Evaluación</vt:lpstr>
      <vt:lpstr>Información importante para su cursado</vt:lpstr>
      <vt:lpstr>Información importante para su cursado</vt:lpstr>
      <vt:lpstr>Criterios de Participación y Evaluación Propuesta didáctica </vt:lpstr>
      <vt:lpstr>¡Muchas gracias!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</dc:creator>
  <cp:lastModifiedBy>Natalia Janette Bys</cp:lastModifiedBy>
  <cp:revision>49</cp:revision>
  <dcterms:created xsi:type="dcterms:W3CDTF">2022-07-12T17:49:49Z</dcterms:created>
  <dcterms:modified xsi:type="dcterms:W3CDTF">2024-08-08T21:31:46Z</dcterms:modified>
</cp:coreProperties>
</file>