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342" r:id="rId2"/>
    <p:sldId id="320" r:id="rId3"/>
    <p:sldId id="321" r:id="rId4"/>
    <p:sldId id="343" r:id="rId5"/>
    <p:sldId id="322" r:id="rId6"/>
    <p:sldId id="325" r:id="rId7"/>
    <p:sldId id="323" r:id="rId8"/>
    <p:sldId id="327" r:id="rId9"/>
    <p:sldId id="326" r:id="rId10"/>
    <p:sldId id="337" r:id="rId11"/>
    <p:sldId id="336" r:id="rId12"/>
    <p:sldId id="332" r:id="rId13"/>
    <p:sldId id="330" r:id="rId14"/>
    <p:sldId id="339" r:id="rId15"/>
    <p:sldId id="335" r:id="rId16"/>
    <p:sldId id="334" r:id="rId17"/>
    <p:sldId id="344" r:id="rId18"/>
    <p:sldId id="338" r:id="rId19"/>
    <p:sldId id="341" r:id="rId20"/>
  </p:sldIdLst>
  <p:sldSz cx="9144000" cy="5715000" type="screen16x1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FF"/>
    <a:srgbClr val="0000FF"/>
    <a:srgbClr val="00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24" autoAdjust="0"/>
  </p:normalViewPr>
  <p:slideViewPr>
    <p:cSldViewPr>
      <p:cViewPr>
        <p:scale>
          <a:sx n="80" d="100"/>
          <a:sy n="80" d="100"/>
        </p:scale>
        <p:origin x="-528" y="-14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88058-8609-4D27-B67E-41FE0751ADC7}" type="datetimeFigureOut">
              <a:rPr lang="es-ES" smtClean="0"/>
              <a:pPr/>
              <a:t>21/05/2024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BF85-664F-463F-A434-37AD9F72542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0BF85-664F-463F-A434-37AD9F72542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2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33500"/>
            <a:ext cx="7772400" cy="15240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es-ES" noProof="0" smtClean="0"/>
              <a:t>Haga clic para cambiar el estilo de título	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111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</a:p>
        </p:txBody>
      </p:sp>
      <p:sp>
        <p:nvSpPr>
          <p:cNvPr id="36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F7DB-F285-4EF8-89EE-EFFAF79BCE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6258-7354-422A-8EC9-01C7CF7CCE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156B-60E4-4826-91B4-412AD701D9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8D10-831B-4B86-A0F3-00DCC2C14A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EB260-3E51-4474-958E-59F69DA7DA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6F30-CD2B-47BF-83C6-8CFB4A02E1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7B64-7463-4021-B459-25A7F3F669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925BA-75FF-4200-9073-EF34B19C55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5B1-6F62-425B-9778-FE4C4B2AC7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1EB69-5449-4CA5-888C-6B4B24E668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E1C68-97AC-42C3-BD29-9624A0F865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716464" y="4454261"/>
            <a:ext cx="4427537" cy="1260739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s-AR"/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94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8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032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7C64D0-3A3C-4339-9A49-07CD232F5F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1"/>
            <a:ext cx="8229600" cy="377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90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85720" y="412700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Llamamos así a la ciencia que estudia el conjunto de métodos y procedimientos, de campo y gabinete, mediante los cuales podremos construir un plano que contenga la representación del terreno en sus tres dimensiones, </a:t>
            </a:r>
            <a:r>
              <a:rPr lang="es-ES" sz="3000" i="1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(X, Y, Z)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donde la altura </a:t>
            </a:r>
            <a:r>
              <a:rPr lang="es-ES" sz="3000" i="1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Z</a:t>
            </a:r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, quedará representada, en general, por las curvas de nivel.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5" name="4 Imagen" descr="1216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8" y="731520"/>
            <a:ext cx="2738914" cy="3034665"/>
          </a:xfrm>
          <a:prstGeom prst="rect">
            <a:avLst/>
          </a:prstGeom>
        </p:spPr>
      </p:pic>
      <p:pic>
        <p:nvPicPr>
          <p:cNvPr id="7" name="6 Imagen" descr="Estaciones taquimetrí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480" y="2743200"/>
            <a:ext cx="4221480" cy="2773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4690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ESTACIÓN TOTAL</a:t>
            </a:r>
          </a:p>
        </p:txBody>
      </p:sp>
      <p:pic>
        <p:nvPicPr>
          <p:cNvPr id="7" name="6 Imagen" descr="Estacion-Total-PENTAX R-1500N.jpg"/>
          <p:cNvPicPr>
            <a:picLocks noChangeAspect="1"/>
          </p:cNvPicPr>
          <p:nvPr/>
        </p:nvPicPr>
        <p:blipFill>
          <a:blip r:embed="rId2"/>
          <a:srcRect l="22222" r="22223"/>
          <a:stretch>
            <a:fillRect/>
          </a:stretch>
        </p:blipFill>
        <p:spPr>
          <a:xfrm>
            <a:off x="7000892" y="476233"/>
            <a:ext cx="1777760" cy="3200000"/>
          </a:xfrm>
          <a:prstGeom prst="rect">
            <a:avLst/>
          </a:prstGeom>
        </p:spPr>
      </p:pic>
      <p:pic>
        <p:nvPicPr>
          <p:cNvPr id="10" name="9 Imagen" descr="Estacion-Total-TOPCON-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74" y="1029284"/>
            <a:ext cx="2318766" cy="3614166"/>
          </a:xfrm>
          <a:prstGeom prst="rect">
            <a:avLst/>
          </a:prstGeom>
        </p:spPr>
      </p:pic>
      <p:pic>
        <p:nvPicPr>
          <p:cNvPr id="9" name="8 Imagen" descr="Estacion-Total-PENTAX R-1500N.jpg"/>
          <p:cNvPicPr>
            <a:picLocks noChangeAspect="1"/>
          </p:cNvPicPr>
          <p:nvPr/>
        </p:nvPicPr>
        <p:blipFill>
          <a:blip r:embed="rId4"/>
          <a:srcRect l="7407" r="7407"/>
          <a:stretch>
            <a:fillRect/>
          </a:stretch>
        </p:blipFill>
        <p:spPr>
          <a:xfrm>
            <a:off x="2714613" y="2446059"/>
            <a:ext cx="3255729" cy="3159443"/>
          </a:xfrm>
          <a:prstGeom prst="rect">
            <a:avLst/>
          </a:prstGeom>
        </p:spPr>
      </p:pic>
      <p:pic>
        <p:nvPicPr>
          <p:cNvPr id="8" name="7 Imagen" descr="L18-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004515"/>
            <a:ext cx="1976438" cy="30674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4690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ESTACIÓN TOTAL</a:t>
            </a:r>
          </a:p>
        </p:txBody>
      </p:sp>
      <p:pic>
        <p:nvPicPr>
          <p:cNvPr id="7" name="6 Imagen" descr="Estacion-Total-PENTAX R-1500N.jpg"/>
          <p:cNvPicPr>
            <a:picLocks noChangeAspect="1"/>
          </p:cNvPicPr>
          <p:nvPr/>
        </p:nvPicPr>
        <p:blipFill>
          <a:blip r:embed="rId2"/>
          <a:srcRect l="14940"/>
          <a:stretch>
            <a:fillRect/>
          </a:stretch>
        </p:blipFill>
        <p:spPr>
          <a:xfrm>
            <a:off x="214283" y="2321715"/>
            <a:ext cx="1950277" cy="3191365"/>
          </a:xfrm>
          <a:prstGeom prst="rect">
            <a:avLst/>
          </a:prstGeom>
        </p:spPr>
      </p:pic>
      <p:pic>
        <p:nvPicPr>
          <p:cNvPr id="10" name="9 Imagen" descr="Estacion-Total-TOPCON-OS.jpg"/>
          <p:cNvPicPr>
            <a:picLocks noChangeAspect="1"/>
          </p:cNvPicPr>
          <p:nvPr/>
        </p:nvPicPr>
        <p:blipFill>
          <a:blip r:embed="rId3"/>
          <a:srcRect r="30075"/>
          <a:stretch>
            <a:fillRect/>
          </a:stretch>
        </p:blipFill>
        <p:spPr>
          <a:xfrm>
            <a:off x="2285984" y="912848"/>
            <a:ext cx="2643205" cy="3780057"/>
          </a:xfrm>
          <a:prstGeom prst="rect">
            <a:avLst/>
          </a:prstGeom>
        </p:spPr>
      </p:pic>
      <p:pic>
        <p:nvPicPr>
          <p:cNvPr id="8" name="7 Imagen" descr="Estacion-Total-TOPCON-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693" y="1780535"/>
            <a:ext cx="4272463" cy="3804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ransmisor Reflector recep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6" y="1845456"/>
            <a:ext cx="8288655" cy="2901029"/>
          </a:xfrm>
          <a:prstGeom prst="rect">
            <a:avLst/>
          </a:prstGeom>
          <a:ln>
            <a:solidFill>
              <a:schemeClr val="tx1">
                <a:lumMod val="10000"/>
              </a:schemeClr>
            </a:solidFill>
          </a:ln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4690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ESTACIÓN TOTAL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t="11234"/>
          <a:stretch>
            <a:fillRect/>
          </a:stretch>
        </p:blipFill>
        <p:spPr bwMode="auto">
          <a:xfrm>
            <a:off x="714345" y="1071544"/>
            <a:ext cx="7374255" cy="454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928926" y="4643450"/>
            <a:ext cx="3218510" cy="55399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US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US" sz="3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US" sz="3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C</a:t>
            </a:r>
            <a:r>
              <a:rPr lang="es-US" sz="3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US" sz="3000" b="1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+ i + T - h</a:t>
            </a:r>
            <a:r>
              <a:rPr lang="es-US" sz="3000" b="1" baseline="-25000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p</a:t>
            </a:r>
            <a:endParaRPr lang="es-AR" sz="3500" b="1" baseline="-25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5889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PRISMA REFLECTANTE</a:t>
            </a:r>
          </a:p>
        </p:txBody>
      </p:sp>
      <p:pic>
        <p:nvPicPr>
          <p:cNvPr id="13" name="12 Imagen" descr="Prima1.jpg"/>
          <p:cNvPicPr>
            <a:picLocks noChangeAspect="1"/>
          </p:cNvPicPr>
          <p:nvPr/>
        </p:nvPicPr>
        <p:blipFill>
          <a:blip r:embed="rId2"/>
          <a:srcRect l="11763" t="31985" r="14707"/>
          <a:stretch>
            <a:fillRect/>
          </a:stretch>
        </p:blipFill>
        <p:spPr>
          <a:xfrm>
            <a:off x="357159" y="3214691"/>
            <a:ext cx="2379518" cy="2201045"/>
          </a:xfrm>
          <a:prstGeom prst="rect">
            <a:avLst/>
          </a:prstGeom>
        </p:spPr>
      </p:pic>
      <p:pic>
        <p:nvPicPr>
          <p:cNvPr id="14" name="13 Imagen" descr="prism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892955"/>
            <a:ext cx="2718054" cy="2253996"/>
          </a:xfrm>
          <a:prstGeom prst="rect">
            <a:avLst/>
          </a:prstGeom>
        </p:spPr>
      </p:pic>
      <p:pic>
        <p:nvPicPr>
          <p:cNvPr id="15" name="14 Imagen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833423"/>
            <a:ext cx="2862358" cy="3072384"/>
          </a:xfrm>
          <a:prstGeom prst="rect">
            <a:avLst/>
          </a:prstGeom>
        </p:spPr>
      </p:pic>
      <p:pic>
        <p:nvPicPr>
          <p:cNvPr id="16" name="15 Imagen" descr="pRISMA Y bASTÓN.jpg"/>
          <p:cNvPicPr>
            <a:picLocks noChangeAspect="1"/>
          </p:cNvPicPr>
          <p:nvPr/>
        </p:nvPicPr>
        <p:blipFill>
          <a:blip r:embed="rId5"/>
          <a:srcRect l="28126" r="28124"/>
          <a:stretch>
            <a:fillRect/>
          </a:stretch>
        </p:blipFill>
        <p:spPr>
          <a:xfrm>
            <a:off x="7318456" y="952487"/>
            <a:ext cx="1490186" cy="4541520"/>
          </a:xfrm>
          <a:prstGeom prst="rect">
            <a:avLst/>
          </a:prstGeom>
        </p:spPr>
      </p:pic>
      <p:pic>
        <p:nvPicPr>
          <p:cNvPr id="12" name="11 Imagen" descr="porta_prisma.jpg"/>
          <p:cNvPicPr>
            <a:picLocks noChangeAspect="1"/>
          </p:cNvPicPr>
          <p:nvPr/>
        </p:nvPicPr>
        <p:blipFill>
          <a:blip r:embed="rId6"/>
          <a:srcRect l="17403" t="24310" r="16850" b="22513"/>
          <a:stretch>
            <a:fillRect/>
          </a:stretch>
        </p:blipFill>
        <p:spPr>
          <a:xfrm>
            <a:off x="3500431" y="3690943"/>
            <a:ext cx="1745123" cy="17964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prism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4" y="892954"/>
            <a:ext cx="2649512" cy="253605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60099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TARJETA REFLECTANTE</a:t>
            </a:r>
          </a:p>
        </p:txBody>
      </p:sp>
      <p:pic>
        <p:nvPicPr>
          <p:cNvPr id="13" name="12 Imagen" descr="Prim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357566"/>
            <a:ext cx="3131232" cy="2083693"/>
          </a:xfrm>
          <a:prstGeom prst="rect">
            <a:avLst/>
          </a:prstGeom>
        </p:spPr>
      </p:pic>
      <p:pic>
        <p:nvPicPr>
          <p:cNvPr id="15" name="14 Imagen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3" y="1071550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20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Errores SISTEMÁTICOS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643174" y="1369209"/>
            <a:ext cx="65008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Error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instrumental (</a:t>
            </a:r>
            <a:r>
              <a:rPr lang="es-ES" sz="24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</a:t>
            </a:r>
            <a:r>
              <a:rPr lang="es-ES" sz="2400" baseline="-250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i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Error de escala.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Velocidad de propagación.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Refracción geodésica.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Reducir al elipsoide o nivel del mar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Constante del equipo.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</a:t>
            </a:r>
            <a:endParaRPr lang="es-ES" sz="2400" dirty="0" smtClean="0">
              <a:solidFill>
                <a:schemeClr val="accent6">
                  <a:lumMod val="50000"/>
                </a:schemeClr>
              </a:solidFill>
              <a:latin typeface="Tw Cen MT Condensed Extra Bold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85720" y="238107"/>
            <a:ext cx="2582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ERRORES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285720" y="3583644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Errores ACCIDENTALES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643174" y="4000366"/>
            <a:ext cx="650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Error en el estacionamiento (</a:t>
            </a:r>
            <a:r>
              <a:rPr lang="es-ES" sz="24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</a:t>
            </a:r>
            <a:r>
              <a:rPr lang="es-ES" sz="2400" baseline="-250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Error en la señal (e</a:t>
            </a:r>
            <a:r>
              <a:rPr lang="es-ES" sz="2400" baseline="-25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s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Error por inclinación del bastón (</a:t>
            </a:r>
            <a:r>
              <a:rPr lang="es-ES" sz="24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</a:t>
            </a:r>
            <a:r>
              <a:rPr lang="es-ES" sz="2400" baseline="-25000" dirty="0" err="1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b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2582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ERRORES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de Escala.</a:t>
            </a:r>
          </a:p>
        </p:txBody>
      </p:sp>
      <p:pic>
        <p:nvPicPr>
          <p:cNvPr id="1026" name="Picture 2" descr="C:\Trabajos\00_Facultad de Ingeniería\00_Topografía\Año 2024\00_TEÓRICOS\04_Planialtimetría\images.png"/>
          <p:cNvPicPr>
            <a:picLocks noChangeAspect="1" noChangeArrowheads="1"/>
          </p:cNvPicPr>
          <p:nvPr/>
        </p:nvPicPr>
        <p:blipFill>
          <a:blip r:embed="rId2"/>
          <a:srcRect l="10753" b="20388"/>
          <a:stretch>
            <a:fillRect/>
          </a:stretch>
        </p:blipFill>
        <p:spPr bwMode="auto">
          <a:xfrm>
            <a:off x="1548492" y="1714492"/>
            <a:ext cx="6452532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2582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ERRORES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952487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Velocidad de propagación.</a:t>
            </a:r>
          </a:p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Refracción geodésica.</a:t>
            </a:r>
          </a:p>
        </p:txBody>
      </p:sp>
      <p:pic>
        <p:nvPicPr>
          <p:cNvPr id="5" name="4 Imagen" descr="medicion-topografica.jpg"/>
          <p:cNvPicPr>
            <a:picLocks noChangeAspect="1"/>
          </p:cNvPicPr>
          <p:nvPr/>
        </p:nvPicPr>
        <p:blipFill>
          <a:blip r:embed="rId2"/>
          <a:srcRect b="36909"/>
          <a:stretch>
            <a:fillRect/>
          </a:stretch>
        </p:blipFill>
        <p:spPr>
          <a:xfrm>
            <a:off x="1071538" y="2071681"/>
            <a:ext cx="7143800" cy="33647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2582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ERRORES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Constante del equipo.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1524001"/>
            <a:ext cx="7421499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2582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ERRORES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85720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Constante de prisma.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919" y="773892"/>
            <a:ext cx="4563237" cy="481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41" y="1964524"/>
            <a:ext cx="3889313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772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DESCRIPCIÓN DE UN PUNTO</a:t>
            </a:r>
            <a:endParaRPr lang="es-ES" sz="4400" dirty="0">
              <a:solidFill>
                <a:schemeClr val="tx2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85720" y="952487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UBICACIÓN ESPACIAL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42976" y="1369208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Medición de ÁNGULOS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142976" y="3429004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 Condensed Extra Bold" pitchFamily="34" charset="0"/>
              </a:rPr>
              <a:t>Medición de DISTANCIAS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643174" y="1879109"/>
            <a:ext cx="36433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POLIMETRUM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GONIÓMETROS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TAQUÍMETROS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TEODOLITOS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2643174" y="3950811"/>
            <a:ext cx="36433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CINTA MÉTRICA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HILOS DE INVAR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ESTADIMETRÍA</a:t>
            </a:r>
          </a:p>
          <a:p>
            <a:pPr algn="just">
              <a:buFont typeface="Arial" pitchFamily="34" charset="0"/>
              <a:buChar char="•"/>
            </a:pPr>
            <a:r>
              <a:rPr lang="es-ES" sz="26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ELECTRÓNICA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6829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0" name="9 Imagen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87" y="892955"/>
            <a:ext cx="2478881" cy="2250281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5072066" y="1428740"/>
            <a:ext cx="2396810" cy="4770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US" sz="2500" b="1" i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K × (L</a:t>
            </a:r>
            <a:r>
              <a:rPr lang="es-US" sz="2500" b="1" i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-L</a:t>
            </a:r>
            <a:r>
              <a:rPr lang="es-US" sz="2500" b="1" i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s-AR" sz="25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43570" y="2023256"/>
            <a:ext cx="1221809" cy="4770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 = 100</a:t>
            </a:r>
            <a:endParaRPr lang="es-AR" sz="25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71934" y="892955"/>
            <a:ext cx="4143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NIVELACIÓN GEOMÉTRICA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572132" y="3214690"/>
            <a:ext cx="2978316" cy="55399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3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US" sz="3000" b="1" i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s-US" sz="3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US" sz="30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US" sz="3000" b="1" i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US" sz="3000" b="1" i="1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·[</a:t>
            </a:r>
            <a:r>
              <a:rPr lang="es-US" sz="3000" b="1" i="1" dirty="0" err="1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cos</a:t>
            </a:r>
            <a:r>
              <a:rPr lang="es-US" sz="3000" b="1" i="1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(</a:t>
            </a:r>
            <a:r>
              <a:rPr lang="es-US" sz="3000" b="1" i="1" dirty="0" smtClean="0">
                <a:solidFill>
                  <a:srgbClr val="00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s-US" sz="3000" b="1" i="1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)]</a:t>
            </a:r>
            <a:r>
              <a:rPr lang="es-US" sz="3000" b="1" i="1" baseline="30000" dirty="0" smtClean="0">
                <a:solidFill>
                  <a:srgbClr val="003300"/>
                </a:solidFill>
                <a:latin typeface="Calibri"/>
                <a:cs typeface="Times New Roman" pitchFamily="18" charset="0"/>
              </a:rPr>
              <a:t>2</a:t>
            </a:r>
            <a:endParaRPr lang="es-AR" sz="3000" b="1" i="1" baseline="-25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929322" y="3929070"/>
            <a:ext cx="2244525" cy="4770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2500" b="1" i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US" sz="2500" b="1" i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= K × (a - b)</a:t>
            </a:r>
            <a:endParaRPr lang="es-AR" sz="25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357818" y="5238767"/>
            <a:ext cx="3571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ESTADÍA VERTICAL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6429388" y="4523586"/>
            <a:ext cx="1221809" cy="47705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US" sz="25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 = 100</a:t>
            </a:r>
            <a:endParaRPr lang="es-AR" sz="25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8" descr="taquimetri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7" y="2705099"/>
            <a:ext cx="5185559" cy="293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4500594" y="2633962"/>
            <a:ext cx="464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 NIVELACIÓN TRIGONOMÉTRICA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4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6829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4" name="13 Imagen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892956"/>
            <a:ext cx="3786213" cy="446744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500034" y="1428740"/>
            <a:ext cx="1071570" cy="5357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6" name="Picture 2" descr="C:\Trabajos\00_Facultad de Ingeniería\00_Topografía\Año 2022\000_TEÓRICOS\05_Planialtimetría\Imágenes\mira horizontal.jp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302832" y="1369209"/>
            <a:ext cx="8198258" cy="3422772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5357818" y="5238767"/>
            <a:ext cx="3571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ESTADÍA HORIZONTAL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Estadimetrí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33443"/>
            <a:ext cx="3786213" cy="319915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285720" y="238107"/>
            <a:ext cx="68291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Medición de DISTANCIAS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0" name="9 Imagen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243" y="3143252"/>
            <a:ext cx="6681914" cy="2064459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5357818" y="5238767"/>
            <a:ext cx="35719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 smtClean="0">
                <a:solidFill>
                  <a:schemeClr val="accent6">
                    <a:lumMod val="50000"/>
                  </a:schemeClr>
                </a:solidFill>
                <a:latin typeface="Tw Cen MT Condensed Extra Bold" pitchFamily="34" charset="0"/>
              </a:rPr>
              <a:t>ESTADÍA HORIZONTAL</a:t>
            </a:r>
          </a:p>
        </p:txBody>
      </p:sp>
      <p:pic>
        <p:nvPicPr>
          <p:cNvPr id="14" name="13 Imagen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952487"/>
            <a:ext cx="8012067" cy="2976583"/>
          </a:xfrm>
          <a:prstGeom prst="rect">
            <a:avLst/>
          </a:prstGeom>
        </p:spPr>
      </p:pic>
      <p:pic>
        <p:nvPicPr>
          <p:cNvPr id="15" name="14 Imagen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900245"/>
            <a:ext cx="8001056" cy="4457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719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</a:t>
            </a:r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Electrónica de DISTANCIAS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2" name="11 Imagen" descr="Estadimetrí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92955"/>
            <a:ext cx="3155594" cy="20842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1143199"/>
            <a:ext cx="5354727" cy="364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9" y="2976563"/>
            <a:ext cx="2585180" cy="257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Trabajos\00_Facultad de Ingeniería\00_Topografía\Estacion total\800px-electromagnetic_spectrum-es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904993"/>
            <a:ext cx="8358246" cy="2559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8719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u="sng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Med</a:t>
            </a:r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Electrónica de DISTANCIAS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44" y="952487"/>
            <a:ext cx="2972562" cy="44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833422"/>
            <a:ext cx="2428892" cy="43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295919"/>
            <a:ext cx="2675842" cy="330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85720" y="238107"/>
            <a:ext cx="4690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ESTACIÓN TOTAL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pic>
        <p:nvPicPr>
          <p:cNvPr id="5" name="4 Imagen" descr="estacin-total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8" y="1071550"/>
            <a:ext cx="8204454" cy="4412361"/>
          </a:xfrm>
          <a:prstGeom prst="rect">
            <a:avLst/>
          </a:prstGeom>
        </p:spPr>
      </p:pic>
      <p:pic>
        <p:nvPicPr>
          <p:cNvPr id="6" name="5 Imagen" descr="Estac To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2" y="1000112"/>
            <a:ext cx="7162578" cy="46252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2500282" y="0"/>
            <a:ext cx="66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24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PLANIALTIMETRÍA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5720" y="238107"/>
            <a:ext cx="46907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400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ESTACIÓN TOTAL</a:t>
            </a:r>
          </a:p>
        </p:txBody>
      </p:sp>
      <p:pic>
        <p:nvPicPr>
          <p:cNvPr id="7" name="6 Imagen" descr="Estacion-Total-PENTAX R-1500N.jpg"/>
          <p:cNvPicPr>
            <a:picLocks noChangeAspect="1"/>
          </p:cNvPicPr>
          <p:nvPr/>
        </p:nvPicPr>
        <p:blipFill>
          <a:blip r:embed="rId2"/>
          <a:srcRect l="19999" r="20000" b="3333"/>
          <a:stretch>
            <a:fillRect/>
          </a:stretch>
        </p:blipFill>
        <p:spPr>
          <a:xfrm>
            <a:off x="428596" y="1401011"/>
            <a:ext cx="2500330" cy="4028257"/>
          </a:xfrm>
          <a:prstGeom prst="rect">
            <a:avLst/>
          </a:prstGeom>
        </p:spPr>
      </p:pic>
      <p:pic>
        <p:nvPicPr>
          <p:cNvPr id="8" name="7 Imagen" descr="Estacion-Total-South-NTS-355L.jpg"/>
          <p:cNvPicPr>
            <a:picLocks noChangeAspect="1"/>
          </p:cNvPicPr>
          <p:nvPr/>
        </p:nvPicPr>
        <p:blipFill>
          <a:blip r:embed="rId3"/>
          <a:srcRect l="25409" t="7336" r="25149" b="11323"/>
          <a:stretch>
            <a:fillRect/>
          </a:stretch>
        </p:blipFill>
        <p:spPr>
          <a:xfrm>
            <a:off x="6643703" y="1986653"/>
            <a:ext cx="2222813" cy="3656929"/>
          </a:xfrm>
          <a:prstGeom prst="rect">
            <a:avLst/>
          </a:prstGeom>
        </p:spPr>
      </p:pic>
      <p:pic>
        <p:nvPicPr>
          <p:cNvPr id="10" name="9 Imagen" descr="Estacion-Total-TOPCON-OS.jpg"/>
          <p:cNvPicPr>
            <a:picLocks noChangeAspect="1"/>
          </p:cNvPicPr>
          <p:nvPr/>
        </p:nvPicPr>
        <p:blipFill>
          <a:blip r:embed="rId4"/>
          <a:srcRect l="4631" r="5068"/>
          <a:stretch>
            <a:fillRect/>
          </a:stretch>
        </p:blipFill>
        <p:spPr>
          <a:xfrm>
            <a:off x="3428993" y="989014"/>
            <a:ext cx="2805941" cy="37258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ntilado">
  <a:themeElements>
    <a:clrScheme name="Acantilado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Acantilad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cantilado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ntilado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14992</TotalTime>
  <Words>282</Words>
  <Application>Microsoft Office PowerPoint</Application>
  <PresentationFormat>Presentación en pantalla (16:10)</PresentationFormat>
  <Paragraphs>78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Acantilado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Propiedades Parola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Otros Usuarios</dc:creator>
  <cp:lastModifiedBy>Ing. Adrián Hippler</cp:lastModifiedBy>
  <cp:revision>222</cp:revision>
  <dcterms:created xsi:type="dcterms:W3CDTF">2002-12-27T12:48:58Z</dcterms:created>
  <dcterms:modified xsi:type="dcterms:W3CDTF">2024-05-22T04:12:04Z</dcterms:modified>
</cp:coreProperties>
</file>