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68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3/19/2024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3/19/2024</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spcBef>
                <a:spcPts val="0"/>
              </a:spcBef>
            </a:pPr>
            <a:r>
              <a:rPr lang="es-AR" sz="2000" b="1" cap="none" dirty="0" smtClean="0">
                <a:solidFill>
                  <a:schemeClr val="bg2">
                    <a:lumMod val="50000"/>
                  </a:schemeClr>
                </a:solidFill>
                <a:latin typeface="Times New Roman" panose="02020603050405020304" pitchFamily="18" charset="0"/>
                <a:cs typeface="Times New Roman" panose="02020603050405020304" pitchFamily="18" charset="0"/>
              </a:rPr>
              <a:t>RA 1: analiza el objeto de la ciencia jurídica, sus normas legales y éticas a través de sus instituciones, figuras jurídicas y jerarquía de las leyes, para resolver situaciones concretas en el ejercicio profesional, bajo normas socialmente aceptables</a:t>
            </a:r>
            <a:endParaRPr lang="es-AR" sz="2000" b="1" cap="none" dirty="0">
              <a:solidFill>
                <a:schemeClr val="bg2">
                  <a:lumMod val="50000"/>
                </a:schemeClr>
              </a:solidFill>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178906" y="1853754"/>
            <a:ext cx="11817626" cy="4106772"/>
          </a:xfrm>
        </p:spPr>
        <p:txBody>
          <a:bodyPr>
            <a:noAutofit/>
          </a:bodyPr>
          <a:lstStyle/>
          <a:p>
            <a:pPr marL="0" indent="0" algn="ctr">
              <a:lnSpc>
                <a:spcPct val="250000"/>
              </a:lnSpc>
              <a:spcBef>
                <a:spcPts val="0"/>
              </a:spcBef>
              <a:buNone/>
            </a:pPr>
            <a:r>
              <a:rPr lang="es-ES" sz="3200" b="1" dirty="0" smtClean="0">
                <a:solidFill>
                  <a:srgbClr val="FF0000"/>
                </a:solidFill>
                <a:latin typeface="Times New Roman" panose="02020603050405020304" pitchFamily="18" charset="0"/>
                <a:cs typeface="Times New Roman" panose="02020603050405020304" pitchFamily="18" charset="0"/>
              </a:rPr>
              <a:t>Bienes </a:t>
            </a:r>
            <a:r>
              <a:rPr lang="es-ES" sz="3200" b="1" dirty="0">
                <a:solidFill>
                  <a:srgbClr val="FF0000"/>
                </a:solidFill>
                <a:latin typeface="Times New Roman" panose="02020603050405020304" pitchFamily="18" charset="0"/>
                <a:cs typeface="Times New Roman" panose="02020603050405020304" pitchFamily="18" charset="0"/>
              </a:rPr>
              <a:t>en relación a las </a:t>
            </a:r>
            <a:r>
              <a:rPr lang="es-ES" sz="3200" b="1" dirty="0" smtClean="0">
                <a:solidFill>
                  <a:srgbClr val="FF0000"/>
                </a:solidFill>
                <a:latin typeface="Times New Roman" panose="02020603050405020304" pitchFamily="18" charset="0"/>
                <a:cs typeface="Times New Roman" panose="02020603050405020304" pitchFamily="18" charset="0"/>
              </a:rPr>
              <a:t>personas</a:t>
            </a:r>
          </a:p>
          <a:p>
            <a:pPr marL="0" indent="0" algn="ctr">
              <a:lnSpc>
                <a:spcPct val="250000"/>
              </a:lnSpc>
              <a:spcBef>
                <a:spcPts val="0"/>
              </a:spcBef>
              <a:buNone/>
            </a:pPr>
            <a:r>
              <a:rPr lang="es-ES" sz="3200" b="1" dirty="0" smtClean="0">
                <a:solidFill>
                  <a:srgbClr val="FF0000"/>
                </a:solidFill>
                <a:latin typeface="Times New Roman" panose="02020603050405020304" pitchFamily="18" charset="0"/>
                <a:cs typeface="Times New Roman" panose="02020603050405020304" pitchFamily="18" charset="0"/>
              </a:rPr>
              <a:t>Derechos </a:t>
            </a:r>
            <a:r>
              <a:rPr lang="es-ES" sz="3200" b="1" dirty="0">
                <a:solidFill>
                  <a:srgbClr val="FF0000"/>
                </a:solidFill>
                <a:latin typeface="Times New Roman" panose="02020603050405020304" pitchFamily="18" charset="0"/>
                <a:cs typeface="Times New Roman" panose="02020603050405020304" pitchFamily="18" charset="0"/>
              </a:rPr>
              <a:t>de incidencia </a:t>
            </a:r>
            <a:r>
              <a:rPr lang="es-ES" sz="3200" b="1" dirty="0" smtClean="0">
                <a:solidFill>
                  <a:srgbClr val="FF0000"/>
                </a:solidFill>
                <a:latin typeface="Times New Roman" panose="02020603050405020304" pitchFamily="18" charset="0"/>
                <a:cs typeface="Times New Roman" panose="02020603050405020304" pitchFamily="18" charset="0"/>
              </a:rPr>
              <a:t>colectiva</a:t>
            </a:r>
          </a:p>
          <a:p>
            <a:pPr marL="0" indent="0" algn="ctr">
              <a:lnSpc>
                <a:spcPct val="250000"/>
              </a:lnSpc>
              <a:spcBef>
                <a:spcPts val="0"/>
              </a:spcBef>
              <a:buNone/>
            </a:pPr>
            <a:r>
              <a:rPr lang="es-ES" sz="3200" b="1" dirty="0" smtClean="0">
                <a:solidFill>
                  <a:srgbClr val="FF0000"/>
                </a:solidFill>
                <a:latin typeface="Times New Roman" panose="02020603050405020304" pitchFamily="18" charset="0"/>
                <a:cs typeface="Times New Roman" panose="02020603050405020304" pitchFamily="18" charset="0"/>
              </a:rPr>
              <a:t>Hechos </a:t>
            </a:r>
            <a:r>
              <a:rPr lang="es-ES" sz="3200" b="1" dirty="0">
                <a:solidFill>
                  <a:srgbClr val="FF0000"/>
                </a:solidFill>
                <a:latin typeface="Times New Roman" panose="02020603050405020304" pitchFamily="18" charset="0"/>
                <a:cs typeface="Times New Roman" panose="02020603050405020304" pitchFamily="18" charset="0"/>
              </a:rPr>
              <a:t>y Actos </a:t>
            </a:r>
            <a:r>
              <a:rPr lang="es-ES" sz="3200" b="1" dirty="0" smtClean="0">
                <a:solidFill>
                  <a:srgbClr val="FF0000"/>
                </a:solidFill>
                <a:latin typeface="Times New Roman" panose="02020603050405020304" pitchFamily="18" charset="0"/>
                <a:cs typeface="Times New Roman" panose="02020603050405020304" pitchFamily="18" charset="0"/>
              </a:rPr>
              <a:t>Jurídicos</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2219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51578" y="357258"/>
            <a:ext cx="9603275" cy="1049235"/>
          </a:xfrm>
        </p:spPr>
        <p:txBody>
          <a:bodyPr/>
          <a:lstStyle/>
          <a:p>
            <a:r>
              <a:rPr lang="es-AR" dirty="0" smtClean="0"/>
              <a:t>Bienes en relación a las personas</a:t>
            </a:r>
            <a:br>
              <a:rPr lang="es-AR" dirty="0" smtClean="0"/>
            </a:br>
            <a:r>
              <a:rPr lang="es-AR" dirty="0"/>
              <a:t>	</a:t>
            </a:r>
            <a:r>
              <a:rPr lang="es-AR" dirty="0" smtClean="0"/>
              <a:t>				BIENES</a:t>
            </a:r>
            <a:endParaRPr lang="en-US" dirty="0"/>
          </a:p>
        </p:txBody>
      </p:sp>
      <p:sp>
        <p:nvSpPr>
          <p:cNvPr id="3" name="Marcador de contenido 2"/>
          <p:cNvSpPr>
            <a:spLocks noGrp="1"/>
          </p:cNvSpPr>
          <p:nvPr>
            <p:ph idx="1"/>
          </p:nvPr>
        </p:nvSpPr>
        <p:spPr>
          <a:xfrm>
            <a:off x="467139" y="2015732"/>
            <a:ext cx="10587715" cy="3997442"/>
          </a:xfrm>
        </p:spPr>
        <p:txBody>
          <a:bodyPr>
            <a:normAutofit fontScale="25000" lnSpcReduction="20000"/>
          </a:bodyPr>
          <a:lstStyle/>
          <a:p>
            <a:r>
              <a:rPr lang="es-AR" dirty="0" smtClean="0"/>
              <a:t>BIENES:</a:t>
            </a:r>
          </a:p>
          <a:p>
            <a:pPr>
              <a:spcBef>
                <a:spcPts val="0"/>
              </a:spcBef>
              <a:buFont typeface="Wingdings" panose="05000000000000000000" pitchFamily="2" charset="2"/>
              <a:buChar char="§"/>
            </a:pPr>
            <a:r>
              <a:rPr lang="es-ES" sz="8000" dirty="0" smtClean="0">
                <a:latin typeface="Times New Roman" panose="02020603050405020304" pitchFamily="18" charset="0"/>
                <a:cs typeface="Times New Roman" panose="02020603050405020304" pitchFamily="18" charset="0"/>
              </a:rPr>
              <a:t>Inmuebles </a:t>
            </a:r>
            <a:r>
              <a:rPr lang="es-ES" sz="8000" dirty="0">
                <a:latin typeface="Times New Roman" panose="02020603050405020304" pitchFamily="18" charset="0"/>
                <a:cs typeface="Times New Roman" panose="02020603050405020304" pitchFamily="18" charset="0"/>
              </a:rPr>
              <a:t>por su </a:t>
            </a:r>
            <a:r>
              <a:rPr lang="es-ES" sz="8000" dirty="0" smtClean="0">
                <a:latin typeface="Times New Roman" panose="02020603050405020304" pitchFamily="18" charset="0"/>
                <a:cs typeface="Times New Roman" panose="02020603050405020304" pitchFamily="18" charset="0"/>
              </a:rPr>
              <a:t>naturaleza</a:t>
            </a:r>
          </a:p>
          <a:p>
            <a:pPr>
              <a:spcBef>
                <a:spcPts val="0"/>
              </a:spcBef>
              <a:buFont typeface="Wingdings" panose="05000000000000000000" pitchFamily="2" charset="2"/>
              <a:buChar char="§"/>
            </a:pPr>
            <a:r>
              <a:rPr lang="es-ES" sz="8000" dirty="0" smtClean="0">
                <a:latin typeface="Times New Roman" panose="02020603050405020304" pitchFamily="18" charset="0"/>
                <a:cs typeface="Times New Roman" panose="02020603050405020304" pitchFamily="18" charset="0"/>
              </a:rPr>
              <a:t>Inmuebles </a:t>
            </a:r>
            <a:r>
              <a:rPr lang="es-ES" sz="8000" dirty="0">
                <a:latin typeface="Times New Roman" panose="02020603050405020304" pitchFamily="18" charset="0"/>
                <a:cs typeface="Times New Roman" panose="02020603050405020304" pitchFamily="18" charset="0"/>
              </a:rPr>
              <a:t>por </a:t>
            </a:r>
            <a:r>
              <a:rPr lang="es-ES" sz="8000" dirty="0" smtClean="0">
                <a:latin typeface="Times New Roman" panose="02020603050405020304" pitchFamily="18" charset="0"/>
                <a:cs typeface="Times New Roman" panose="02020603050405020304" pitchFamily="18" charset="0"/>
              </a:rPr>
              <a:t>accesión</a:t>
            </a:r>
          </a:p>
          <a:p>
            <a:pPr>
              <a:spcBef>
                <a:spcPts val="0"/>
              </a:spcBef>
              <a:buFont typeface="Wingdings" panose="05000000000000000000" pitchFamily="2" charset="2"/>
              <a:buChar char="§"/>
            </a:pPr>
            <a:r>
              <a:rPr lang="es-ES" sz="8000" dirty="0" smtClean="0">
                <a:latin typeface="Times New Roman" panose="02020603050405020304" pitchFamily="18" charset="0"/>
                <a:cs typeface="Times New Roman" panose="02020603050405020304" pitchFamily="18" charset="0"/>
              </a:rPr>
              <a:t>Cosas muebles</a:t>
            </a:r>
          </a:p>
          <a:p>
            <a:pPr>
              <a:spcBef>
                <a:spcPts val="0"/>
              </a:spcBef>
              <a:buFont typeface="Wingdings" panose="05000000000000000000" pitchFamily="2" charset="2"/>
              <a:buChar char="§"/>
            </a:pPr>
            <a:r>
              <a:rPr lang="es-ES" sz="8000" dirty="0" smtClean="0">
                <a:latin typeface="Times New Roman" panose="02020603050405020304" pitchFamily="18" charset="0"/>
                <a:cs typeface="Times New Roman" panose="02020603050405020304" pitchFamily="18" charset="0"/>
              </a:rPr>
              <a:t>Cosas divisibles</a:t>
            </a:r>
          </a:p>
          <a:p>
            <a:pPr>
              <a:spcBef>
                <a:spcPts val="0"/>
              </a:spcBef>
              <a:buFont typeface="Wingdings" panose="05000000000000000000" pitchFamily="2" charset="2"/>
              <a:buChar char="§"/>
            </a:pPr>
            <a:r>
              <a:rPr lang="es-ES" sz="8000" dirty="0" smtClean="0">
                <a:latin typeface="Times New Roman" panose="02020603050405020304" pitchFamily="18" charset="0"/>
                <a:cs typeface="Times New Roman" panose="02020603050405020304" pitchFamily="18" charset="0"/>
              </a:rPr>
              <a:t>Cosas principales y </a:t>
            </a:r>
            <a:r>
              <a:rPr lang="es-ES" sz="8000" dirty="0">
                <a:latin typeface="Times New Roman" panose="02020603050405020304" pitchFamily="18" charset="0"/>
                <a:cs typeface="Times New Roman" panose="02020603050405020304" pitchFamily="18" charset="0"/>
              </a:rPr>
              <a:t>Cosas </a:t>
            </a:r>
            <a:r>
              <a:rPr lang="es-ES" sz="8000" dirty="0" smtClean="0">
                <a:latin typeface="Times New Roman" panose="02020603050405020304" pitchFamily="18" charset="0"/>
                <a:cs typeface="Times New Roman" panose="02020603050405020304" pitchFamily="18" charset="0"/>
              </a:rPr>
              <a:t>accesorias</a:t>
            </a:r>
          </a:p>
          <a:p>
            <a:pPr>
              <a:spcBef>
                <a:spcPts val="0"/>
              </a:spcBef>
              <a:buFont typeface="Wingdings" panose="05000000000000000000" pitchFamily="2" charset="2"/>
              <a:buChar char="§"/>
            </a:pPr>
            <a:r>
              <a:rPr lang="es-ES" sz="8000" dirty="0" smtClean="0">
                <a:latin typeface="Times New Roman" panose="02020603050405020304" pitchFamily="18" charset="0"/>
                <a:cs typeface="Times New Roman" panose="02020603050405020304" pitchFamily="18" charset="0"/>
              </a:rPr>
              <a:t>Cosas consumibles</a:t>
            </a:r>
          </a:p>
          <a:p>
            <a:pPr>
              <a:spcBef>
                <a:spcPts val="0"/>
              </a:spcBef>
              <a:buFont typeface="Wingdings" panose="05000000000000000000" pitchFamily="2" charset="2"/>
              <a:buChar char="§"/>
            </a:pPr>
            <a:r>
              <a:rPr lang="es-ES" sz="8000" dirty="0" smtClean="0">
                <a:latin typeface="Times New Roman" panose="02020603050405020304" pitchFamily="18" charset="0"/>
                <a:cs typeface="Times New Roman" panose="02020603050405020304" pitchFamily="18" charset="0"/>
              </a:rPr>
              <a:t>Cosas fungibles (misma especie con igual valor</a:t>
            </a:r>
          </a:p>
          <a:p>
            <a:pPr>
              <a:spcBef>
                <a:spcPts val="0"/>
              </a:spcBef>
              <a:buFont typeface="Wingdings" panose="05000000000000000000" pitchFamily="2" charset="2"/>
              <a:buChar char="§"/>
            </a:pPr>
            <a:r>
              <a:rPr lang="es-ES" sz="8000" dirty="0" smtClean="0">
                <a:latin typeface="Times New Roman" panose="02020603050405020304" pitchFamily="18" charset="0"/>
                <a:cs typeface="Times New Roman" panose="02020603050405020304" pitchFamily="18" charset="0"/>
              </a:rPr>
              <a:t>Frutos </a:t>
            </a:r>
            <a:r>
              <a:rPr lang="es-ES" sz="8000" dirty="0">
                <a:latin typeface="Times New Roman" panose="02020603050405020304" pitchFamily="18" charset="0"/>
                <a:cs typeface="Times New Roman" panose="02020603050405020304" pitchFamily="18" charset="0"/>
              </a:rPr>
              <a:t>y </a:t>
            </a:r>
            <a:r>
              <a:rPr lang="es-ES" sz="8000" dirty="0" smtClean="0">
                <a:latin typeface="Times New Roman" panose="02020603050405020304" pitchFamily="18" charset="0"/>
                <a:cs typeface="Times New Roman" panose="02020603050405020304" pitchFamily="18" charset="0"/>
              </a:rPr>
              <a:t>productos</a:t>
            </a:r>
            <a:r>
              <a:rPr lang="es-ES" sz="8000" dirty="0">
                <a:latin typeface="Times New Roman" panose="02020603050405020304" pitchFamily="18" charset="0"/>
                <a:cs typeface="Times New Roman" panose="02020603050405020304" pitchFamily="18" charset="0"/>
              </a:rPr>
              <a:t> </a:t>
            </a:r>
            <a:r>
              <a:rPr lang="es-ES" sz="8000" dirty="0" smtClean="0">
                <a:latin typeface="Times New Roman" panose="02020603050405020304" pitchFamily="18" charset="0"/>
                <a:cs typeface="Times New Roman" panose="02020603050405020304" pitchFamily="18" charset="0"/>
              </a:rPr>
              <a:t>y Frutos </a:t>
            </a:r>
            <a:r>
              <a:rPr lang="es-ES" sz="8000" dirty="0">
                <a:latin typeface="Times New Roman" panose="02020603050405020304" pitchFamily="18" charset="0"/>
                <a:cs typeface="Times New Roman" panose="02020603050405020304" pitchFamily="18" charset="0"/>
              </a:rPr>
              <a:t>industriales </a:t>
            </a:r>
            <a:endParaRPr lang="es-ES" sz="8000" dirty="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
            </a:pPr>
            <a:r>
              <a:rPr lang="es-ES" sz="8000" dirty="0" smtClean="0">
                <a:latin typeface="Times New Roman" panose="02020603050405020304" pitchFamily="18" charset="0"/>
                <a:cs typeface="Times New Roman" panose="02020603050405020304" pitchFamily="18" charset="0"/>
              </a:rPr>
              <a:t>Frutos </a:t>
            </a:r>
            <a:r>
              <a:rPr lang="es-ES" sz="8000" dirty="0">
                <a:latin typeface="Times New Roman" panose="02020603050405020304" pitchFamily="18" charset="0"/>
                <a:cs typeface="Times New Roman" panose="02020603050405020304" pitchFamily="18" charset="0"/>
              </a:rPr>
              <a:t>civiles </a:t>
            </a:r>
            <a:r>
              <a:rPr lang="es-ES" sz="8000" dirty="0" smtClean="0">
                <a:latin typeface="Times New Roman" panose="02020603050405020304" pitchFamily="18" charset="0"/>
                <a:cs typeface="Times New Roman" panose="02020603050405020304" pitchFamily="18" charset="0"/>
              </a:rPr>
              <a:t>(rentas, salarios)</a:t>
            </a:r>
          </a:p>
          <a:p>
            <a:pPr>
              <a:spcBef>
                <a:spcPts val="0"/>
              </a:spcBef>
              <a:buFont typeface="Wingdings" panose="05000000000000000000" pitchFamily="2" charset="2"/>
              <a:buChar char="§"/>
            </a:pPr>
            <a:r>
              <a:rPr lang="es-ES" sz="8000" dirty="0" smtClean="0">
                <a:latin typeface="Times New Roman" panose="02020603050405020304" pitchFamily="18" charset="0"/>
                <a:cs typeface="Times New Roman" panose="02020603050405020304" pitchFamily="18" charset="0"/>
              </a:rPr>
              <a:t>Las </a:t>
            </a:r>
            <a:r>
              <a:rPr lang="es-ES" sz="8000" dirty="0">
                <a:latin typeface="Times New Roman" panose="02020603050405020304" pitchFamily="18" charset="0"/>
                <a:cs typeface="Times New Roman" panose="02020603050405020304" pitchFamily="18" charset="0"/>
              </a:rPr>
              <a:t>remuneraciones del trabajo se asimilan a los frutos civiles.</a:t>
            </a:r>
            <a:r>
              <a:rPr lang="es-ES" sz="8000" dirty="0">
                <a:latin typeface="Times New Roman" panose="02020603050405020304" pitchFamily="18" charset="0"/>
                <a:cs typeface="Times New Roman" panose="02020603050405020304" pitchFamily="18" charset="0"/>
              </a:rPr>
              <a:t/>
            </a:r>
            <a:br>
              <a:rPr lang="es-ES" sz="8000" dirty="0">
                <a:latin typeface="Times New Roman" panose="02020603050405020304" pitchFamily="18" charset="0"/>
                <a:cs typeface="Times New Roman" panose="02020603050405020304" pitchFamily="18" charset="0"/>
              </a:rPr>
            </a:br>
            <a:endParaRPr lang="es-ES" sz="8000" dirty="0" smtClean="0">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
            </a:pPr>
            <a:endParaRPr lang="es-ES" sz="8000" dirty="0">
              <a:latin typeface="Times New Roman" panose="02020603050405020304" pitchFamily="18" charset="0"/>
              <a:cs typeface="Times New Roman" panose="02020603050405020304" pitchFamily="18" charset="0"/>
            </a:endParaRPr>
          </a:p>
          <a:p>
            <a:pPr marL="0" indent="0">
              <a:spcBef>
                <a:spcPts val="0"/>
              </a:spcBef>
              <a:buNone/>
            </a:pPr>
            <a:r>
              <a:rPr lang="es-ES" sz="8000" dirty="0"/>
              <a:t/>
            </a:r>
            <a:br>
              <a:rPr lang="es-ES" sz="8000" dirty="0"/>
            </a:br>
            <a:endParaRPr lang="en-US" sz="8000" dirty="0"/>
          </a:p>
        </p:txBody>
      </p:sp>
      <p:sp>
        <p:nvSpPr>
          <p:cNvPr id="4" name="Flecha curvada hacia la izquierda 3"/>
          <p:cNvSpPr/>
          <p:nvPr/>
        </p:nvSpPr>
        <p:spPr>
          <a:xfrm>
            <a:off x="7464287" y="1113184"/>
            <a:ext cx="1948070" cy="144117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Rectángulo redondeado 4"/>
          <p:cNvSpPr/>
          <p:nvPr/>
        </p:nvSpPr>
        <p:spPr>
          <a:xfrm rot="10800000" flipH="1" flipV="1">
            <a:off x="9233745" y="2154327"/>
            <a:ext cx="2852529" cy="172459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rgbClr val="FF0000"/>
                </a:solidFill>
              </a:rPr>
              <a:t>Productos:</a:t>
            </a:r>
            <a:r>
              <a:rPr lang="es-ES" dirty="0" smtClean="0">
                <a:solidFill>
                  <a:schemeClr val="tx1"/>
                </a:solidFill>
              </a:rPr>
              <a:t> </a:t>
            </a:r>
            <a:r>
              <a:rPr lang="es-ES" dirty="0">
                <a:solidFill>
                  <a:schemeClr val="tx1"/>
                </a:solidFill>
              </a:rPr>
              <a:t>son los objetos no renovables que separados o sacados de la cosa alteran o disminuyen su sustancia.</a:t>
            </a:r>
            <a:r>
              <a:rPr lang="es-ES" dirty="0"/>
              <a:t/>
            </a:r>
            <a:br>
              <a:rPr lang="es-ES" dirty="0"/>
            </a:br>
            <a:endParaRPr lang="en-US" dirty="0"/>
          </a:p>
        </p:txBody>
      </p:sp>
      <p:sp>
        <p:nvSpPr>
          <p:cNvPr id="6" name="Rectángulo redondeado 5"/>
          <p:cNvSpPr/>
          <p:nvPr/>
        </p:nvSpPr>
        <p:spPr>
          <a:xfrm rot="10800000" flipH="1" flipV="1">
            <a:off x="8676861" y="4740965"/>
            <a:ext cx="3515139" cy="141080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solidFill>
                  <a:srgbClr val="FF0000"/>
                </a:solidFill>
              </a:rPr>
              <a:t>Los frutos naturales e industriales y los productos </a:t>
            </a:r>
            <a:r>
              <a:rPr lang="es-ES" dirty="0">
                <a:solidFill>
                  <a:schemeClr val="tx1"/>
                </a:solidFill>
              </a:rPr>
              <a:t>forman un todo con la cosa, si no son separados.</a:t>
            </a:r>
            <a:br>
              <a:rPr lang="es-ES" dirty="0">
                <a:solidFill>
                  <a:schemeClr val="tx1"/>
                </a:solidFill>
              </a:rPr>
            </a:br>
            <a:r>
              <a:rPr lang="es-ES" dirty="0"/>
              <a:t/>
            </a:r>
            <a:br>
              <a:rPr lang="es-ES" dirty="0"/>
            </a:br>
            <a:endParaRPr lang="en-US" dirty="0"/>
          </a:p>
        </p:txBody>
      </p:sp>
    </p:spTree>
    <p:extLst>
      <p:ext uri="{BB962C8B-B14F-4D97-AF65-F5344CB8AC3E}">
        <p14:creationId xmlns:p14="http://schemas.microsoft.com/office/powerpoint/2010/main" val="1710340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1293661602"/>
              </p:ext>
            </p:extLst>
          </p:nvPr>
        </p:nvGraphicFramePr>
        <p:xfrm>
          <a:off x="178904" y="201558"/>
          <a:ext cx="11618843" cy="6217920"/>
        </p:xfrm>
        <a:graphic>
          <a:graphicData uri="http://schemas.openxmlformats.org/drawingml/2006/table">
            <a:tbl>
              <a:tblPr firstRow="1" bandRow="1">
                <a:tableStyleId>{5C22544A-7EE6-4342-B048-85BDC9FD1C3A}</a:tableStyleId>
              </a:tblPr>
              <a:tblGrid>
                <a:gridCol w="7941365">
                  <a:extLst>
                    <a:ext uri="{9D8B030D-6E8A-4147-A177-3AD203B41FA5}">
                      <a16:colId xmlns:a16="http://schemas.microsoft.com/office/drawing/2014/main" val="2198656803"/>
                    </a:ext>
                  </a:extLst>
                </a:gridCol>
                <a:gridCol w="3677478">
                  <a:extLst>
                    <a:ext uri="{9D8B030D-6E8A-4147-A177-3AD203B41FA5}">
                      <a16:colId xmlns:a16="http://schemas.microsoft.com/office/drawing/2014/main" val="277374585"/>
                    </a:ext>
                  </a:extLst>
                </a:gridCol>
              </a:tblGrid>
              <a:tr h="558379">
                <a:tc>
                  <a:txBody>
                    <a:bodyPr/>
                    <a:lstStyle/>
                    <a:p>
                      <a:r>
                        <a:rPr lang="es-AR" dirty="0" smtClean="0"/>
                        <a:t>DOMINIO</a:t>
                      </a:r>
                      <a:r>
                        <a:rPr lang="es-AR" baseline="0" dirty="0" smtClean="0"/>
                        <a:t> PÚBLICO</a:t>
                      </a:r>
                      <a:endParaRPr lang="en-US" dirty="0"/>
                    </a:p>
                  </a:txBody>
                  <a:tcPr/>
                </a:tc>
                <a:tc>
                  <a:txBody>
                    <a:bodyPr/>
                    <a:lstStyle/>
                    <a:p>
                      <a:r>
                        <a:rPr lang="es-AR" dirty="0" smtClean="0"/>
                        <a:t>DOMINIO PRIVADO DEL ESTADO</a:t>
                      </a:r>
                      <a:endParaRPr lang="en-US" dirty="0"/>
                    </a:p>
                  </a:txBody>
                  <a:tcPr/>
                </a:tc>
                <a:extLst>
                  <a:ext uri="{0D108BD9-81ED-4DB2-BD59-A6C34878D82A}">
                    <a16:rowId xmlns:a16="http://schemas.microsoft.com/office/drawing/2014/main" val="2200386256"/>
                  </a:ext>
                </a:extLst>
              </a:tr>
              <a:tr h="4865872">
                <a:tc>
                  <a:txBody>
                    <a:bodyPr/>
                    <a:lstStyle/>
                    <a:p>
                      <a:pPr marL="285750" indent="-285750">
                        <a:buFont typeface="Arial" panose="020B0604020202020204" pitchFamily="34" charset="0"/>
                        <a:buChar char="•"/>
                      </a:pPr>
                      <a:r>
                        <a:rPr lang="es-AR" dirty="0" smtClean="0"/>
                        <a:t>MAR TERRITORIAL</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dirty="0" smtClean="0">
                          <a:latin typeface="Times New Roman" panose="02020603050405020304" pitchFamily="18" charset="0"/>
                          <a:cs typeface="Times New Roman" panose="02020603050405020304" pitchFamily="18" charset="0"/>
                        </a:rPr>
                        <a:t>las aguas interiores, bahías, golfos, ensenadas, puertos, ancladeros y las playas marítimas</a:t>
                      </a:r>
                      <a:endParaRPr lang="en-US" dirty="0" smtClean="0"/>
                    </a:p>
                    <a:p>
                      <a:pPr marL="285750" indent="-285750">
                        <a:buFont typeface="Arial" panose="020B0604020202020204" pitchFamily="34" charset="0"/>
                        <a:buChar char="•"/>
                      </a:pPr>
                      <a:r>
                        <a:rPr lang="es-ES" sz="1800" b="0" i="0" kern="1200" dirty="0" smtClean="0">
                          <a:solidFill>
                            <a:schemeClr val="dk1"/>
                          </a:solidFill>
                          <a:effectLst/>
                          <a:latin typeface="+mn-lt"/>
                          <a:ea typeface="+mn-ea"/>
                          <a:cs typeface="+mn-cs"/>
                        </a:rPr>
                        <a:t>las aguas interiores, bahías, golfos, ensenadas, puertos, ancladeros y las playas marítimas</a:t>
                      </a:r>
                    </a:p>
                    <a:p>
                      <a:pPr marL="285750" indent="-285750">
                        <a:buFont typeface="Arial" panose="020B0604020202020204" pitchFamily="34" charset="0"/>
                        <a:buChar char="•"/>
                      </a:pPr>
                      <a:r>
                        <a:rPr lang="es-ES" sz="1800" b="0" i="0" kern="1200" dirty="0" smtClean="0">
                          <a:solidFill>
                            <a:schemeClr val="dk1"/>
                          </a:solidFill>
                          <a:effectLst/>
                          <a:latin typeface="+mn-lt"/>
                          <a:ea typeface="+mn-ea"/>
                          <a:cs typeface="+mn-cs"/>
                        </a:rPr>
                        <a:t>los ríos, estuarios, arroyos y demás aguas que corren por cauces naturales, los lagos y lagunas navegables, los glaciares y el ambiente </a:t>
                      </a:r>
                      <a:r>
                        <a:rPr lang="es-ES" sz="1800" b="0" i="0" kern="1200" dirty="0" err="1" smtClean="0">
                          <a:solidFill>
                            <a:schemeClr val="dk1"/>
                          </a:solidFill>
                          <a:effectLst/>
                          <a:latin typeface="+mn-lt"/>
                          <a:ea typeface="+mn-ea"/>
                          <a:cs typeface="+mn-cs"/>
                        </a:rPr>
                        <a:t>periglacial</a:t>
                      </a:r>
                      <a:r>
                        <a:rPr lang="es-ES" sz="1800" b="0" i="0" kern="1200" dirty="0" smtClean="0">
                          <a:solidFill>
                            <a:schemeClr val="dk1"/>
                          </a:solidFill>
                          <a:effectLst/>
                          <a:latin typeface="+mn-lt"/>
                          <a:ea typeface="+mn-ea"/>
                          <a:cs typeface="+mn-cs"/>
                        </a:rPr>
                        <a:t> y toda otra agua que tenga o adquiera la aptitud de satisfacer usos de interés general, comprendiéndose las aguas subterráneas, sin perjuicio del ejercicio regular del derecho del propietario del fundo de extraer las aguas subterráneas en la medida de su interés y con sujeción a las disposiciones locales.</a:t>
                      </a:r>
                    </a:p>
                    <a:p>
                      <a:pPr marL="285750" indent="-285750">
                        <a:buFont typeface="Arial" panose="020B0604020202020204" pitchFamily="34" charset="0"/>
                        <a:buChar char="•"/>
                      </a:pPr>
                      <a:r>
                        <a:rPr lang="es-ES" sz="1800" b="0" i="0" kern="1200" dirty="0" smtClean="0">
                          <a:solidFill>
                            <a:schemeClr val="dk1"/>
                          </a:solidFill>
                          <a:effectLst/>
                          <a:latin typeface="+mn-lt"/>
                          <a:ea typeface="+mn-ea"/>
                          <a:cs typeface="+mn-cs"/>
                        </a:rPr>
                        <a:t>las islas formadas o que se formen en el mar territorial, la zona económica exclusiva, la plataforma continental o en toda clase de ríos, estuarios, arroyos, o en los lagos o lagunas navegables, excepto las que pertenecen a particulares</a:t>
                      </a:r>
                    </a:p>
                    <a:p>
                      <a:pPr marL="285750" indent="-285750">
                        <a:buFont typeface="Arial" panose="020B0604020202020204" pitchFamily="34" charset="0"/>
                        <a:buChar char="•"/>
                      </a:pPr>
                      <a:r>
                        <a:rPr lang="es-ES" sz="1800" b="0" i="0" kern="1200" dirty="0" smtClean="0">
                          <a:solidFill>
                            <a:schemeClr val="dk1"/>
                          </a:solidFill>
                          <a:effectLst/>
                          <a:latin typeface="+mn-lt"/>
                          <a:ea typeface="+mn-ea"/>
                          <a:cs typeface="+mn-cs"/>
                        </a:rPr>
                        <a:t>el espacio aéreo </a:t>
                      </a:r>
                      <a:r>
                        <a:rPr lang="es-ES" sz="1800" b="0" i="0" kern="1200" dirty="0" err="1" smtClean="0">
                          <a:solidFill>
                            <a:schemeClr val="dk1"/>
                          </a:solidFill>
                          <a:effectLst/>
                          <a:latin typeface="+mn-lt"/>
                          <a:ea typeface="+mn-ea"/>
                          <a:cs typeface="+mn-cs"/>
                        </a:rPr>
                        <a:t>suprayacente</a:t>
                      </a:r>
                      <a:r>
                        <a:rPr lang="es-ES" sz="1800" b="0" i="0" kern="1200" dirty="0" smtClean="0">
                          <a:solidFill>
                            <a:schemeClr val="dk1"/>
                          </a:solidFill>
                          <a:effectLst/>
                          <a:latin typeface="+mn-lt"/>
                          <a:ea typeface="+mn-ea"/>
                          <a:cs typeface="+mn-cs"/>
                        </a:rPr>
                        <a:t> al territorio y a las aguas jurisdiccionales de la Nación Argentina</a:t>
                      </a:r>
                    </a:p>
                    <a:p>
                      <a:pPr marL="285750" indent="-285750">
                        <a:buFont typeface="Arial" panose="020B0604020202020204" pitchFamily="34" charset="0"/>
                        <a:buChar char="•"/>
                      </a:pPr>
                      <a:r>
                        <a:rPr lang="es-ES" sz="1800" b="0" i="0" kern="1200" dirty="0" smtClean="0">
                          <a:solidFill>
                            <a:schemeClr val="dk1"/>
                          </a:solidFill>
                          <a:effectLst/>
                          <a:latin typeface="+mn-lt"/>
                          <a:ea typeface="+mn-ea"/>
                          <a:cs typeface="+mn-cs"/>
                        </a:rPr>
                        <a:t>las calles, plazas, caminos, canales, puentes y cualquier otra obra pública construida para utilidad o comodidad común</a:t>
                      </a:r>
                    </a:p>
                    <a:p>
                      <a:pPr marL="285750" indent="-285750">
                        <a:buFont typeface="Arial" panose="020B0604020202020204" pitchFamily="34" charset="0"/>
                        <a:buChar char="•"/>
                      </a:pPr>
                      <a:r>
                        <a:rPr lang="es-ES" sz="1800" b="0" i="0" kern="1200" dirty="0" smtClean="0">
                          <a:solidFill>
                            <a:schemeClr val="dk1"/>
                          </a:solidFill>
                          <a:effectLst/>
                          <a:latin typeface="+mn-lt"/>
                          <a:ea typeface="+mn-ea"/>
                          <a:cs typeface="+mn-cs"/>
                        </a:rPr>
                        <a:t>los documentos oficiales del Estado</a:t>
                      </a:r>
                    </a:p>
                    <a:p>
                      <a:pPr marL="285750" indent="-285750">
                        <a:buFont typeface="Arial" panose="020B0604020202020204" pitchFamily="34" charset="0"/>
                        <a:buChar char="•"/>
                      </a:pPr>
                      <a:r>
                        <a:rPr lang="es-ES" sz="1800" b="0" i="0" kern="1200" dirty="0" smtClean="0">
                          <a:solidFill>
                            <a:schemeClr val="dk1"/>
                          </a:solidFill>
                          <a:effectLst/>
                          <a:latin typeface="+mn-lt"/>
                          <a:ea typeface="+mn-ea"/>
                          <a:cs typeface="+mn-cs"/>
                        </a:rPr>
                        <a:t>las ruinas y yacimientos arqueológicos y paleontológicos.</a:t>
                      </a:r>
                      <a:endParaRPr lang="en-US" dirty="0"/>
                    </a:p>
                  </a:txBody>
                  <a:tcPr/>
                </a:tc>
                <a:tc>
                  <a:txBody>
                    <a:bodyPr/>
                    <a:lstStyle/>
                    <a:p>
                      <a:pPr marL="285750" indent="-285750">
                        <a:buFont typeface="Arial" panose="020B0604020202020204" pitchFamily="34" charset="0"/>
                        <a:buChar char="•"/>
                      </a:pPr>
                      <a:r>
                        <a:rPr lang="es-ES" sz="1800" b="0" i="0" kern="1200" dirty="0" smtClean="0">
                          <a:solidFill>
                            <a:schemeClr val="dk1"/>
                          </a:solidFill>
                          <a:effectLst/>
                          <a:latin typeface="+mn-lt"/>
                          <a:ea typeface="+mn-ea"/>
                          <a:cs typeface="+mn-cs"/>
                        </a:rPr>
                        <a:t>los inmuebles que carecen de dueño</a:t>
                      </a:r>
                    </a:p>
                    <a:p>
                      <a:pPr marL="285750" indent="-285750">
                        <a:buFont typeface="Arial" panose="020B0604020202020204" pitchFamily="34" charset="0"/>
                        <a:buChar char="•"/>
                      </a:pPr>
                      <a:r>
                        <a:rPr lang="es-ES" sz="1800" b="0" i="0" kern="1200" dirty="0" smtClean="0">
                          <a:solidFill>
                            <a:schemeClr val="dk1"/>
                          </a:solidFill>
                          <a:effectLst/>
                          <a:latin typeface="+mn-lt"/>
                          <a:ea typeface="+mn-ea"/>
                          <a:cs typeface="+mn-cs"/>
                        </a:rPr>
                        <a:t>las minas de oro, plata, cobre, piedras preciosas, sustancias fósiles y toda otra de interés similar, según lo normado por el Código de Minería;</a:t>
                      </a:r>
                    </a:p>
                    <a:p>
                      <a:pPr marL="285750" indent="-285750">
                        <a:buFont typeface="Arial" panose="020B0604020202020204" pitchFamily="34" charset="0"/>
                        <a:buChar char="•"/>
                      </a:pPr>
                      <a:r>
                        <a:rPr lang="es-ES" sz="1800" b="0" i="0" kern="1200" dirty="0" smtClean="0">
                          <a:solidFill>
                            <a:schemeClr val="dk1"/>
                          </a:solidFill>
                          <a:effectLst/>
                          <a:latin typeface="+mn-lt"/>
                          <a:ea typeface="+mn-ea"/>
                          <a:cs typeface="+mn-cs"/>
                        </a:rPr>
                        <a:t>los lagos no navegables que carecen de dueño</a:t>
                      </a:r>
                    </a:p>
                    <a:p>
                      <a:pPr marL="285750" indent="-285750">
                        <a:buFont typeface="Arial" panose="020B0604020202020204" pitchFamily="34" charset="0"/>
                        <a:buChar char="•"/>
                      </a:pPr>
                      <a:r>
                        <a:rPr lang="es-ES" sz="1800" b="0" i="0" kern="1200" dirty="0" smtClean="0">
                          <a:solidFill>
                            <a:schemeClr val="dk1"/>
                          </a:solidFill>
                          <a:effectLst/>
                          <a:latin typeface="+mn-lt"/>
                          <a:ea typeface="+mn-ea"/>
                          <a:cs typeface="+mn-cs"/>
                        </a:rPr>
                        <a:t>las cosas muebles de dueño desconocido que no sean abandonadas, excepto los tesoros</a:t>
                      </a:r>
                    </a:p>
                    <a:p>
                      <a:pPr marL="285750" indent="-285750">
                        <a:buFont typeface="Arial" panose="020B0604020202020204" pitchFamily="34" charset="0"/>
                        <a:buChar char="•"/>
                      </a:pPr>
                      <a:r>
                        <a:rPr lang="es-ES" sz="1800" b="0" i="0" kern="1200" dirty="0" smtClean="0">
                          <a:solidFill>
                            <a:schemeClr val="dk1"/>
                          </a:solidFill>
                          <a:effectLst/>
                          <a:latin typeface="+mn-lt"/>
                          <a:ea typeface="+mn-ea"/>
                          <a:cs typeface="+mn-cs"/>
                        </a:rPr>
                        <a:t>los bienes adquiridos por el Estado nacional, provincial o municipal por cualquier título.</a:t>
                      </a:r>
                      <a:endParaRPr lang="en-US" dirty="0"/>
                    </a:p>
                  </a:txBody>
                  <a:tcPr/>
                </a:tc>
                <a:extLst>
                  <a:ext uri="{0D108BD9-81ED-4DB2-BD59-A6C34878D82A}">
                    <a16:rowId xmlns:a16="http://schemas.microsoft.com/office/drawing/2014/main" val="3623504712"/>
                  </a:ext>
                </a:extLst>
              </a:tr>
            </a:tbl>
          </a:graphicData>
        </a:graphic>
      </p:graphicFrame>
    </p:spTree>
    <p:extLst>
      <p:ext uri="{BB962C8B-B14F-4D97-AF65-F5344CB8AC3E}">
        <p14:creationId xmlns:p14="http://schemas.microsoft.com/office/powerpoint/2010/main" val="3677915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BIENES DE LOS PARTICULARES</a:t>
            </a:r>
            <a:endParaRPr lang="en-US" dirty="0"/>
          </a:p>
        </p:txBody>
      </p:sp>
      <p:sp>
        <p:nvSpPr>
          <p:cNvPr id="3" name="Marcador de contenido 2"/>
          <p:cNvSpPr>
            <a:spLocks noGrp="1"/>
          </p:cNvSpPr>
          <p:nvPr>
            <p:ph idx="1"/>
          </p:nvPr>
        </p:nvSpPr>
        <p:spPr>
          <a:xfrm>
            <a:off x="626165" y="2015732"/>
            <a:ext cx="11191461" cy="4067016"/>
          </a:xfrm>
          <a:solidFill>
            <a:schemeClr val="accent3">
              <a:lumMod val="20000"/>
              <a:lumOff val="80000"/>
            </a:schemeClr>
          </a:solidFill>
        </p:spPr>
        <p:txBody>
          <a:bodyPr>
            <a:normAutofit/>
          </a:bodyPr>
          <a:lstStyle/>
          <a:p>
            <a:pPr algn="ctr">
              <a:buFont typeface="Wingdings" panose="05000000000000000000" pitchFamily="2" charset="2"/>
              <a:buChar char="Ø"/>
            </a:pPr>
            <a:r>
              <a:rPr lang="es-ES" dirty="0" smtClean="0"/>
              <a:t>Los </a:t>
            </a:r>
            <a:r>
              <a:rPr lang="es-ES" b="1" dirty="0">
                <a:solidFill>
                  <a:srgbClr val="FF0000"/>
                </a:solidFill>
              </a:rPr>
              <a:t>bienes </a:t>
            </a:r>
            <a:r>
              <a:rPr lang="es-ES" dirty="0"/>
              <a:t>que no son del Estado nacional, provincial, de la Ciudad Autónoma de Buenos Aires o municipal, son bienes de los particulares sin distinción de las personas que tengan derecho sobre ellos, salvo aquellas establecidas por leyes </a:t>
            </a:r>
            <a:r>
              <a:rPr lang="es-ES" dirty="0" smtClean="0"/>
              <a:t>especiales</a:t>
            </a:r>
          </a:p>
          <a:p>
            <a:pPr algn="ctr">
              <a:buFont typeface="Wingdings" panose="05000000000000000000" pitchFamily="2" charset="2"/>
              <a:buChar char="Ø"/>
            </a:pPr>
            <a:endParaRPr lang="es-ES" dirty="0" smtClean="0"/>
          </a:p>
          <a:p>
            <a:pPr algn="ctr">
              <a:buFont typeface="Wingdings" panose="05000000000000000000" pitchFamily="2" charset="2"/>
              <a:buChar char="Ø"/>
            </a:pPr>
            <a:r>
              <a:rPr lang="es-ES" b="1" dirty="0" smtClean="0">
                <a:solidFill>
                  <a:srgbClr val="FF0000"/>
                </a:solidFill>
              </a:rPr>
              <a:t>Aguas </a:t>
            </a:r>
            <a:r>
              <a:rPr lang="es-ES" b="1" dirty="0">
                <a:solidFill>
                  <a:srgbClr val="FF0000"/>
                </a:solidFill>
              </a:rPr>
              <a:t>de los particulares</a:t>
            </a:r>
            <a:r>
              <a:rPr lang="es-ES" dirty="0"/>
              <a:t>. Las aguas que surgen en los terrenos de los particulares pertenecen a sus dueños, quienes pueden usar libremente de ellas, </a:t>
            </a:r>
            <a:r>
              <a:rPr lang="es-ES" dirty="0" smtClean="0"/>
              <a:t>pero quedan bajo control y sujetas a un interés público</a:t>
            </a:r>
          </a:p>
          <a:p>
            <a:pPr algn="ctr">
              <a:buFont typeface="Wingdings" panose="05000000000000000000" pitchFamily="2" charset="2"/>
              <a:buChar char="Ø"/>
            </a:pPr>
            <a:r>
              <a:rPr lang="es-ES" dirty="0" smtClean="0"/>
              <a:t>No son de dominio privado los cursos de aguas por </a:t>
            </a:r>
            <a:r>
              <a:rPr lang="es-ES" dirty="0"/>
              <a:t>cauces </a:t>
            </a:r>
            <a:r>
              <a:rPr lang="es-ES" dirty="0" smtClean="0"/>
              <a:t>naturales</a:t>
            </a:r>
            <a:endParaRPr lang="en-US" dirty="0"/>
          </a:p>
        </p:txBody>
      </p:sp>
    </p:spTree>
    <p:extLst>
      <p:ext uri="{BB962C8B-B14F-4D97-AF65-F5344CB8AC3E}">
        <p14:creationId xmlns:p14="http://schemas.microsoft.com/office/powerpoint/2010/main" val="4035874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Bienes con relación a los derechos con </a:t>
            </a:r>
            <a:r>
              <a:rPr lang="es-AR" dirty="0" smtClean="0">
                <a:solidFill>
                  <a:srgbClr val="0070C0"/>
                </a:solidFill>
              </a:rPr>
              <a:t>incidencia colectiva</a:t>
            </a:r>
            <a:endParaRPr lang="en-US" dirty="0">
              <a:solidFill>
                <a:srgbClr val="0070C0"/>
              </a:solidFill>
            </a:endParaRPr>
          </a:p>
        </p:txBody>
      </p:sp>
      <p:sp>
        <p:nvSpPr>
          <p:cNvPr id="3" name="Marcador de contenido 2"/>
          <p:cNvSpPr>
            <a:spLocks noGrp="1"/>
          </p:cNvSpPr>
          <p:nvPr>
            <p:ph idx="1"/>
          </p:nvPr>
        </p:nvSpPr>
        <p:spPr>
          <a:xfrm>
            <a:off x="407505" y="2015732"/>
            <a:ext cx="11280912" cy="4017320"/>
          </a:xfrm>
        </p:spPr>
        <p:txBody>
          <a:bodyPr>
            <a:normAutofit/>
          </a:bodyPr>
          <a:lstStyle/>
          <a:p>
            <a:pPr marL="0" indent="0" algn="just">
              <a:buNone/>
            </a:pPr>
            <a:r>
              <a:rPr lang="es-ES" dirty="0" smtClean="0"/>
              <a:t>El </a:t>
            </a:r>
            <a:r>
              <a:rPr lang="es-ES" dirty="0"/>
              <a:t>ejercicio de los derechos individuales sobre los bienes </a:t>
            </a:r>
            <a:r>
              <a:rPr lang="es-ES" dirty="0" smtClean="0"/>
              <a:t>de dominio de los particulares debe </a:t>
            </a:r>
            <a:r>
              <a:rPr lang="es-ES" dirty="0"/>
              <a:t>ser compatible con los derechos de incidencia colectiva. </a:t>
            </a:r>
            <a:r>
              <a:rPr lang="es-ES" dirty="0" smtClean="0"/>
              <a:t> Significa que aunque seamos dueños de ciertos bienes y derechos, debemos ejercer esos derechos, en función a las </a:t>
            </a:r>
            <a:r>
              <a:rPr lang="es-ES" dirty="0"/>
              <a:t>normas del derecho administrativo nacional y local dictadas en el interés público y </a:t>
            </a:r>
            <a:r>
              <a:rPr lang="es-ES" b="1" dirty="0">
                <a:solidFill>
                  <a:srgbClr val="FF0000"/>
                </a:solidFill>
              </a:rPr>
              <a:t>no debe afectar el funcionamiento ni la sustentabilidad de los ecosistemas de la flora, la fauna, la biodiversidad, el agua, los valores culturales, el paisaje, entre otros, según los criterios previstos en la ley </a:t>
            </a:r>
            <a:r>
              <a:rPr lang="es-ES" b="1" dirty="0" smtClean="0">
                <a:solidFill>
                  <a:srgbClr val="FF0000"/>
                </a:solidFill>
              </a:rPr>
              <a:t>especial</a:t>
            </a:r>
          </a:p>
          <a:p>
            <a:pPr marL="0" indent="0" algn="just">
              <a:buNone/>
            </a:pPr>
            <a:r>
              <a:rPr lang="es-ES" dirty="0"/>
              <a:t/>
            </a:r>
            <a:br>
              <a:rPr lang="es-ES" dirty="0"/>
            </a:br>
            <a:r>
              <a:rPr lang="es-ES" dirty="0"/>
              <a:t/>
            </a:r>
            <a:br>
              <a:rPr lang="es-ES" dirty="0"/>
            </a:br>
            <a:r>
              <a:rPr lang="es-ES" b="1" dirty="0" smtClean="0">
                <a:solidFill>
                  <a:srgbClr val="FF0000"/>
                </a:solidFill>
              </a:rPr>
              <a:t>Jurisdicción</a:t>
            </a:r>
            <a:r>
              <a:rPr lang="es-ES" b="1" dirty="0">
                <a:solidFill>
                  <a:srgbClr val="FF0000"/>
                </a:solidFill>
              </a:rPr>
              <a:t>.</a:t>
            </a:r>
            <a:r>
              <a:rPr lang="es-ES" dirty="0"/>
              <a:t> Cualquiera sea la jurisdicción en que se ejerzan los derechos, debe respetarse la normativa sobre presupuestos mínimos que resulte aplicable.</a:t>
            </a:r>
            <a:endParaRPr lang="en-US" dirty="0"/>
          </a:p>
        </p:txBody>
      </p:sp>
    </p:spTree>
    <p:extLst>
      <p:ext uri="{BB962C8B-B14F-4D97-AF65-F5344CB8AC3E}">
        <p14:creationId xmlns:p14="http://schemas.microsoft.com/office/powerpoint/2010/main" val="2127150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Hechos y actos jurídicos </a:t>
            </a:r>
            <a:endParaRPr lang="en-US" dirty="0"/>
          </a:p>
        </p:txBody>
      </p:sp>
      <p:sp>
        <p:nvSpPr>
          <p:cNvPr id="3" name="Marcador de contenido 2"/>
          <p:cNvSpPr>
            <a:spLocks noGrp="1"/>
          </p:cNvSpPr>
          <p:nvPr>
            <p:ph idx="1"/>
          </p:nvPr>
        </p:nvSpPr>
        <p:spPr/>
        <p:txBody>
          <a:bodyPr>
            <a:noAutofit/>
          </a:bodyPr>
          <a:lstStyle/>
          <a:p>
            <a:r>
              <a:rPr lang="es-ES" dirty="0" smtClean="0"/>
              <a:t>Hecho </a:t>
            </a:r>
            <a:r>
              <a:rPr lang="es-ES" dirty="0"/>
              <a:t>jurídico. El hecho jurídico es el acontecimiento que, conforme al ordenamiento jurídico, </a:t>
            </a:r>
            <a:r>
              <a:rPr lang="es-ES" dirty="0">
                <a:solidFill>
                  <a:srgbClr val="FF0000"/>
                </a:solidFill>
              </a:rPr>
              <a:t>produce el nacimiento, modificación o extinción de relaciones o situaciones </a:t>
            </a:r>
            <a:r>
              <a:rPr lang="es-ES" dirty="0" smtClean="0">
                <a:solidFill>
                  <a:srgbClr val="FF0000"/>
                </a:solidFill>
              </a:rPr>
              <a:t>jurídicas</a:t>
            </a:r>
            <a:r>
              <a:rPr lang="es-ES" dirty="0"/>
              <a:t/>
            </a:r>
            <a:br>
              <a:rPr lang="es-ES" dirty="0"/>
            </a:br>
            <a:r>
              <a:rPr lang="es-ES" dirty="0"/>
              <a:t/>
            </a:r>
            <a:br>
              <a:rPr lang="es-ES" dirty="0"/>
            </a:br>
            <a:r>
              <a:rPr lang="es-ES" dirty="0" smtClean="0"/>
              <a:t>Simple </a:t>
            </a:r>
            <a:r>
              <a:rPr lang="es-ES" dirty="0"/>
              <a:t>acto lícito. El simple acto lícito es la </a:t>
            </a:r>
            <a:r>
              <a:rPr lang="es-ES" dirty="0">
                <a:solidFill>
                  <a:srgbClr val="FF0000"/>
                </a:solidFill>
              </a:rPr>
              <a:t>acción voluntaria no prohibida por la ley</a:t>
            </a:r>
            <a:r>
              <a:rPr lang="es-ES" dirty="0"/>
              <a:t>, de la que resulta alguna adquisición, modificación o extinción de relaciones o situaciones </a:t>
            </a:r>
            <a:r>
              <a:rPr lang="es-ES" dirty="0" smtClean="0"/>
              <a:t>jurídicas</a:t>
            </a:r>
            <a:r>
              <a:rPr lang="es-ES" dirty="0"/>
              <a:t/>
            </a:r>
            <a:br>
              <a:rPr lang="es-ES" dirty="0"/>
            </a:br>
            <a:r>
              <a:rPr lang="es-ES" dirty="0"/>
              <a:t/>
            </a:r>
            <a:br>
              <a:rPr lang="es-ES" dirty="0"/>
            </a:br>
            <a:r>
              <a:rPr lang="es-ES" dirty="0" smtClean="0"/>
              <a:t>Acto </a:t>
            </a:r>
            <a:r>
              <a:rPr lang="es-ES" dirty="0"/>
              <a:t>jurídico. El acto jurídico es el </a:t>
            </a:r>
            <a:r>
              <a:rPr lang="es-ES" dirty="0">
                <a:solidFill>
                  <a:srgbClr val="FF0000"/>
                </a:solidFill>
              </a:rPr>
              <a:t>acto voluntario lícito que tiene por fin inmediato la adquisición, modificación o extinción de relaciones o situaciones </a:t>
            </a:r>
            <a:r>
              <a:rPr lang="es-ES" dirty="0" smtClean="0">
                <a:solidFill>
                  <a:srgbClr val="FF0000"/>
                </a:solidFill>
              </a:rPr>
              <a:t>jurídicas</a:t>
            </a:r>
            <a:r>
              <a:rPr lang="es-ES" dirty="0"/>
              <a:t/>
            </a:r>
            <a:br>
              <a:rPr lang="es-ES" dirty="0"/>
            </a:br>
            <a:r>
              <a:rPr lang="es-ES" dirty="0"/>
              <a:t/>
            </a:r>
            <a:br>
              <a:rPr lang="es-ES" dirty="0"/>
            </a:br>
            <a:endParaRPr lang="en-US" dirty="0"/>
          </a:p>
        </p:txBody>
      </p:sp>
    </p:spTree>
    <p:extLst>
      <p:ext uri="{BB962C8B-B14F-4D97-AF65-F5344CB8AC3E}">
        <p14:creationId xmlns:p14="http://schemas.microsoft.com/office/powerpoint/2010/main" val="541393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HECHOS Y ACTOS JURÍDICOS</a:t>
            </a:r>
            <a:endParaRPr lang="en-US" dirty="0"/>
          </a:p>
        </p:txBody>
      </p:sp>
      <p:sp>
        <p:nvSpPr>
          <p:cNvPr id="3" name="Marcador de contenido 2"/>
          <p:cNvSpPr>
            <a:spLocks noGrp="1"/>
          </p:cNvSpPr>
          <p:nvPr>
            <p:ph idx="1"/>
          </p:nvPr>
        </p:nvSpPr>
        <p:spPr>
          <a:xfrm>
            <a:off x="646043" y="2015732"/>
            <a:ext cx="11290853" cy="3947746"/>
          </a:xfrm>
          <a:solidFill>
            <a:schemeClr val="accent3">
              <a:lumMod val="20000"/>
              <a:lumOff val="80000"/>
            </a:schemeClr>
          </a:solidFill>
        </p:spPr>
        <p:txBody>
          <a:bodyPr>
            <a:noAutofit/>
          </a:bodyPr>
          <a:lstStyle/>
          <a:p>
            <a:pPr marL="0" indent="0">
              <a:buNone/>
            </a:pPr>
            <a:r>
              <a:rPr lang="es-ES" b="1" dirty="0" smtClean="0">
                <a:solidFill>
                  <a:srgbClr val="FF0000"/>
                </a:solidFill>
                <a:latin typeface="Times New Roman" panose="02020603050405020304" pitchFamily="18" charset="0"/>
                <a:cs typeface="Times New Roman" panose="02020603050405020304" pitchFamily="18" charset="0"/>
              </a:rPr>
              <a:t>Acto </a:t>
            </a:r>
            <a:r>
              <a:rPr lang="es-ES" b="1" dirty="0">
                <a:solidFill>
                  <a:srgbClr val="FF0000"/>
                </a:solidFill>
                <a:latin typeface="Times New Roman" panose="02020603050405020304" pitchFamily="18" charset="0"/>
                <a:cs typeface="Times New Roman" panose="02020603050405020304" pitchFamily="18" charset="0"/>
              </a:rPr>
              <a:t>voluntario</a:t>
            </a:r>
            <a:r>
              <a:rPr lang="es-ES" dirty="0">
                <a:latin typeface="Times New Roman" panose="02020603050405020304" pitchFamily="18" charset="0"/>
                <a:cs typeface="Times New Roman" panose="02020603050405020304" pitchFamily="18" charset="0"/>
              </a:rPr>
              <a:t>. El acto voluntario es el ejecutado con discernimiento, intención y libertad, que se manifiesta </a:t>
            </a:r>
            <a:r>
              <a:rPr lang="es-ES" dirty="0" smtClean="0">
                <a:latin typeface="Times New Roman" panose="02020603050405020304" pitchFamily="18" charset="0"/>
                <a:cs typeface="Times New Roman" panose="02020603050405020304" pitchFamily="18" charset="0"/>
              </a:rPr>
              <a:t>por un hecho exterior.</a:t>
            </a:r>
            <a:br>
              <a:rPr lang="es-ES" dirty="0" smtClean="0">
                <a:latin typeface="Times New Roman" panose="02020603050405020304" pitchFamily="18" charset="0"/>
                <a:cs typeface="Times New Roman" panose="02020603050405020304" pitchFamily="18" charset="0"/>
              </a:rPr>
            </a:br>
            <a:r>
              <a:rPr lang="es-ES" dirty="0" smtClean="0">
                <a:latin typeface="Times New Roman" panose="02020603050405020304" pitchFamily="18" charset="0"/>
                <a:cs typeface="Times New Roman" panose="02020603050405020304" pitchFamily="18" charset="0"/>
              </a:rPr>
              <a:t/>
            </a:r>
            <a:br>
              <a:rPr lang="es-ES" dirty="0" smtClean="0">
                <a:latin typeface="Times New Roman" panose="02020603050405020304" pitchFamily="18" charset="0"/>
                <a:cs typeface="Times New Roman" panose="02020603050405020304" pitchFamily="18" charset="0"/>
              </a:rPr>
            </a:br>
            <a:r>
              <a:rPr lang="es-ES" b="1" dirty="0" smtClean="0">
                <a:solidFill>
                  <a:srgbClr val="FF0000"/>
                </a:solidFill>
                <a:latin typeface="Times New Roman" panose="02020603050405020304" pitchFamily="18" charset="0"/>
                <a:cs typeface="Times New Roman" panose="02020603050405020304" pitchFamily="18" charset="0"/>
              </a:rPr>
              <a:t>Acto </a:t>
            </a:r>
            <a:r>
              <a:rPr lang="es-ES" b="1" dirty="0">
                <a:solidFill>
                  <a:srgbClr val="FF0000"/>
                </a:solidFill>
                <a:latin typeface="Times New Roman" panose="02020603050405020304" pitchFamily="18" charset="0"/>
                <a:cs typeface="Times New Roman" panose="02020603050405020304" pitchFamily="18" charset="0"/>
              </a:rPr>
              <a:t>involuntario</a:t>
            </a:r>
            <a:r>
              <a:rPr lang="es-ES" dirty="0">
                <a:latin typeface="Times New Roman" panose="02020603050405020304" pitchFamily="18" charset="0"/>
                <a:cs typeface="Times New Roman" panose="02020603050405020304" pitchFamily="18" charset="0"/>
              </a:rPr>
              <a:t>. Es involuntario por falta de discernimiento</a:t>
            </a:r>
            <a:r>
              <a:rPr lang="es-ES" dirty="0" smtClean="0">
                <a:latin typeface="Times New Roman" panose="02020603050405020304" pitchFamily="18" charset="0"/>
                <a:cs typeface="Times New Roman" panose="02020603050405020304" pitchFamily="18" charset="0"/>
              </a:rPr>
              <a:t>:</a:t>
            </a:r>
            <a:r>
              <a:rPr lang="es-ES" dirty="0">
                <a:latin typeface="Times New Roman" panose="02020603050405020304" pitchFamily="18" charset="0"/>
                <a:cs typeface="Times New Roman" panose="02020603050405020304" pitchFamily="18" charset="0"/>
              </a:rPr>
              <a:t/>
            </a:r>
            <a:br>
              <a:rPr lang="es-ES" dirty="0">
                <a:latin typeface="Times New Roman" panose="02020603050405020304" pitchFamily="18" charset="0"/>
                <a:cs typeface="Times New Roman" panose="02020603050405020304" pitchFamily="18" charset="0"/>
              </a:rPr>
            </a:br>
            <a:r>
              <a:rPr lang="es-ES" dirty="0">
                <a:latin typeface="Times New Roman" panose="02020603050405020304" pitchFamily="18" charset="0"/>
                <a:cs typeface="Times New Roman" panose="02020603050405020304" pitchFamily="18" charset="0"/>
              </a:rPr>
              <a:t>a) el acto de quien, al momento de realizarlo, está privado de la razón</a:t>
            </a:r>
            <a:r>
              <a:rPr lang="es-ES" dirty="0" smtClean="0">
                <a:latin typeface="Times New Roman" panose="02020603050405020304" pitchFamily="18" charset="0"/>
                <a:cs typeface="Times New Roman" panose="02020603050405020304" pitchFamily="18" charset="0"/>
              </a:rPr>
              <a:t>;</a:t>
            </a:r>
            <a:r>
              <a:rPr lang="es-ES" dirty="0">
                <a:latin typeface="Times New Roman" panose="02020603050405020304" pitchFamily="18" charset="0"/>
                <a:cs typeface="Times New Roman" panose="02020603050405020304" pitchFamily="18" charset="0"/>
              </a:rPr>
              <a:t/>
            </a:r>
            <a:br>
              <a:rPr lang="es-ES" dirty="0">
                <a:latin typeface="Times New Roman" panose="02020603050405020304" pitchFamily="18" charset="0"/>
                <a:cs typeface="Times New Roman" panose="02020603050405020304" pitchFamily="18" charset="0"/>
              </a:rPr>
            </a:br>
            <a:r>
              <a:rPr lang="es-ES" dirty="0">
                <a:latin typeface="Times New Roman" panose="02020603050405020304" pitchFamily="18" charset="0"/>
                <a:cs typeface="Times New Roman" panose="02020603050405020304" pitchFamily="18" charset="0"/>
              </a:rPr>
              <a:t>b) el acto ilícito de la persona menor de edad que no ha cumplido diez años</a:t>
            </a:r>
            <a:r>
              <a:rPr lang="es-ES" dirty="0" smtClean="0">
                <a:latin typeface="Times New Roman" panose="02020603050405020304" pitchFamily="18" charset="0"/>
                <a:cs typeface="Times New Roman" panose="02020603050405020304" pitchFamily="18" charset="0"/>
              </a:rPr>
              <a:t>;</a:t>
            </a:r>
            <a:r>
              <a:rPr lang="es-ES" dirty="0">
                <a:latin typeface="Times New Roman" panose="02020603050405020304" pitchFamily="18" charset="0"/>
                <a:cs typeface="Times New Roman" panose="02020603050405020304" pitchFamily="18" charset="0"/>
              </a:rPr>
              <a:t/>
            </a:r>
            <a:br>
              <a:rPr lang="es-ES" dirty="0">
                <a:latin typeface="Times New Roman" panose="02020603050405020304" pitchFamily="18" charset="0"/>
                <a:cs typeface="Times New Roman" panose="02020603050405020304" pitchFamily="18" charset="0"/>
              </a:rPr>
            </a:br>
            <a:r>
              <a:rPr lang="es-ES" dirty="0">
                <a:latin typeface="Times New Roman" panose="02020603050405020304" pitchFamily="18" charset="0"/>
                <a:cs typeface="Times New Roman" panose="02020603050405020304" pitchFamily="18" charset="0"/>
              </a:rPr>
              <a:t>c) el acto lícito de la persona menor de edad que no ha cumplido trece años, sin perjuicio de lo establecido en disposiciones </a:t>
            </a:r>
            <a:r>
              <a:rPr lang="es-ES" dirty="0" smtClean="0">
                <a:latin typeface="Times New Roman" panose="02020603050405020304" pitchFamily="18" charset="0"/>
                <a:cs typeface="Times New Roman" panose="02020603050405020304" pitchFamily="18" charset="0"/>
              </a:rPr>
              <a:t>especiales</a:t>
            </a:r>
          </a:p>
          <a:p>
            <a:pPr marL="0" indent="0">
              <a:buNone/>
            </a:pPr>
            <a:r>
              <a:rPr lang="es-ES" dirty="0">
                <a:latin typeface="Times New Roman" panose="02020603050405020304" pitchFamily="18" charset="0"/>
                <a:cs typeface="Times New Roman" panose="02020603050405020304" pitchFamily="18" charset="0"/>
              </a:rPr>
              <a:t/>
            </a:r>
            <a:br>
              <a:rPr lang="es-ES" dirty="0">
                <a:latin typeface="Times New Roman" panose="02020603050405020304" pitchFamily="18" charset="0"/>
                <a:cs typeface="Times New Roman" panose="02020603050405020304" pitchFamily="18" charset="0"/>
              </a:rPr>
            </a:br>
            <a:r>
              <a:rPr lang="es-ES" b="1" dirty="0" smtClean="0">
                <a:solidFill>
                  <a:srgbClr val="FF0000"/>
                </a:solidFill>
                <a:latin typeface="Times New Roman" panose="02020603050405020304" pitchFamily="18" charset="0"/>
                <a:cs typeface="Times New Roman" panose="02020603050405020304" pitchFamily="18" charset="0"/>
              </a:rPr>
              <a:t>MANIFESTACIÓN DE VOLUNTAD: EXPRESA – TACITA – EL SILENCIO</a:t>
            </a:r>
            <a:r>
              <a:rPr lang="es-ES" dirty="0">
                <a:latin typeface="Times New Roman" panose="02020603050405020304" pitchFamily="18" charset="0"/>
                <a:cs typeface="Times New Roman" panose="02020603050405020304" pitchFamily="18" charset="0"/>
              </a:rPr>
              <a:t/>
            </a:r>
            <a:br>
              <a:rPr lang="es-E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4374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HECHOS Y ACTOS JURIDICOS</a:t>
            </a:r>
            <a:endParaRPr lang="en-US" dirty="0"/>
          </a:p>
        </p:txBody>
      </p:sp>
      <p:sp>
        <p:nvSpPr>
          <p:cNvPr id="3" name="Marcador de contenido 2"/>
          <p:cNvSpPr>
            <a:spLocks noGrp="1"/>
          </p:cNvSpPr>
          <p:nvPr>
            <p:ph idx="1"/>
          </p:nvPr>
        </p:nvSpPr>
        <p:spPr>
          <a:xfrm>
            <a:off x="983975" y="2015732"/>
            <a:ext cx="10774016" cy="3947746"/>
          </a:xfrm>
        </p:spPr>
        <p:txBody>
          <a:bodyPr>
            <a:normAutofit/>
          </a:bodyPr>
          <a:lstStyle/>
          <a:p>
            <a:pPr marL="0" indent="0">
              <a:buNone/>
            </a:pPr>
            <a:r>
              <a:rPr lang="es-ES" b="1" dirty="0" smtClean="0">
                <a:solidFill>
                  <a:srgbClr val="FF0000"/>
                </a:solidFill>
                <a:latin typeface="Times New Roman" panose="02020603050405020304" pitchFamily="18" charset="0"/>
                <a:cs typeface="Times New Roman" panose="02020603050405020304" pitchFamily="18" charset="0"/>
              </a:rPr>
              <a:t>OBJETO de los actos jurídicos: </a:t>
            </a:r>
          </a:p>
          <a:p>
            <a:pPr marL="0" indent="0">
              <a:buNone/>
            </a:pPr>
            <a:r>
              <a:rPr lang="es-ES" dirty="0" smtClean="0">
                <a:latin typeface="Times New Roman" panose="02020603050405020304" pitchFamily="18" charset="0"/>
                <a:cs typeface="Times New Roman" panose="02020603050405020304" pitchFamily="18" charset="0"/>
              </a:rPr>
              <a:t>		- NO debe ser hecho </a:t>
            </a:r>
            <a:r>
              <a:rPr lang="es-ES" dirty="0">
                <a:latin typeface="Times New Roman" panose="02020603050405020304" pitchFamily="18" charset="0"/>
                <a:cs typeface="Times New Roman" panose="02020603050405020304" pitchFamily="18" charset="0"/>
              </a:rPr>
              <a:t>imposible o prohibido por la ley, contrario a la moral, a las buenas costumbres, al orden público o lesivo de los derechos ajenos o de la dignidad </a:t>
            </a:r>
            <a:r>
              <a:rPr lang="es-ES" dirty="0" smtClean="0">
                <a:latin typeface="Times New Roman" panose="02020603050405020304" pitchFamily="18" charset="0"/>
                <a:cs typeface="Times New Roman" panose="02020603050405020304" pitchFamily="18" charset="0"/>
              </a:rPr>
              <a:t>humana</a:t>
            </a:r>
            <a:endParaRPr lang="es-ES" dirty="0">
              <a:latin typeface="Times New Roman" panose="02020603050405020304" pitchFamily="18" charset="0"/>
              <a:cs typeface="Times New Roman" panose="02020603050405020304" pitchFamily="18" charset="0"/>
            </a:endParaRPr>
          </a:p>
          <a:p>
            <a:pPr marL="0" indent="0">
              <a:buNone/>
            </a:pPr>
            <a:endParaRPr lang="es-ES" dirty="0" smtClean="0">
              <a:latin typeface="Times New Roman" panose="02020603050405020304" pitchFamily="18" charset="0"/>
              <a:cs typeface="Times New Roman" panose="02020603050405020304" pitchFamily="18" charset="0"/>
            </a:endParaRPr>
          </a:p>
          <a:p>
            <a:pPr marL="0" indent="0">
              <a:buNone/>
            </a:pPr>
            <a:r>
              <a:rPr lang="es-ES" b="1" dirty="0" smtClean="0">
                <a:solidFill>
                  <a:srgbClr val="FF0000"/>
                </a:solidFill>
                <a:latin typeface="Times New Roman" panose="02020603050405020304" pitchFamily="18" charset="0"/>
                <a:cs typeface="Times New Roman" panose="02020603050405020304" pitchFamily="18" charset="0"/>
              </a:rPr>
              <a:t>FORMA y PRUEBA </a:t>
            </a:r>
          </a:p>
          <a:p>
            <a:pPr marL="0" indent="0">
              <a:buNone/>
            </a:pPr>
            <a:endParaRPr lang="es-ES" dirty="0">
              <a:latin typeface="Times New Roman" panose="02020603050405020304" pitchFamily="18" charset="0"/>
              <a:cs typeface="Times New Roman" panose="02020603050405020304" pitchFamily="18" charset="0"/>
            </a:endParaRPr>
          </a:p>
          <a:p>
            <a:pPr marL="0" indent="0">
              <a:buNone/>
            </a:pPr>
            <a:r>
              <a:rPr lang="es-ES" b="1" dirty="0" smtClean="0">
                <a:solidFill>
                  <a:srgbClr val="FF0000"/>
                </a:solidFill>
                <a:latin typeface="Times New Roman" panose="02020603050405020304" pitchFamily="18" charset="0"/>
                <a:cs typeface="Times New Roman" panose="02020603050405020304" pitchFamily="18" charset="0"/>
              </a:rPr>
              <a:t>INSTRUMENTOS PUBLICOS Y PRIVADOS</a:t>
            </a:r>
            <a:r>
              <a:rPr lang="es-ES" dirty="0">
                <a:latin typeface="Times New Roman" panose="02020603050405020304" pitchFamily="18" charset="0"/>
                <a:cs typeface="Times New Roman" panose="02020603050405020304" pitchFamily="18" charset="0"/>
              </a:rPr>
              <a:t/>
            </a:r>
            <a:br>
              <a:rPr lang="es-E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537950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TM10001114[[fn=Galería]]</Template>
  <TotalTime>181</TotalTime>
  <Words>717</Words>
  <Application>Microsoft Office PowerPoint</Application>
  <PresentationFormat>Panorámica</PresentationFormat>
  <Paragraphs>56</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Gill Sans MT</vt:lpstr>
      <vt:lpstr>Times New Roman</vt:lpstr>
      <vt:lpstr>Wingdings</vt:lpstr>
      <vt:lpstr>Gallery</vt:lpstr>
      <vt:lpstr>RA 1: analiza el objeto de la ciencia jurídica, sus normas legales y éticas a través de sus instituciones, figuras jurídicas y jerarquía de las leyes, para resolver situaciones concretas en el ejercicio profesional, bajo normas socialmente aceptables</vt:lpstr>
      <vt:lpstr>Bienes en relación a las personas      BIENES</vt:lpstr>
      <vt:lpstr>Presentación de PowerPoint</vt:lpstr>
      <vt:lpstr>BIENES DE LOS PARTICULARES</vt:lpstr>
      <vt:lpstr>Bienes con relación a los derechos con incidencia colectiva</vt:lpstr>
      <vt:lpstr>Hechos y actos jurídicos </vt:lpstr>
      <vt:lpstr>HECHOS Y ACTOS JURÍDICOS</vt:lpstr>
      <vt:lpstr>HECHOS Y ACTOS JURIDICOS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 1 QUE ES EL DERECHO</dc:title>
  <dc:creator>PC</dc:creator>
  <cp:lastModifiedBy>PC</cp:lastModifiedBy>
  <cp:revision>22</cp:revision>
  <dcterms:created xsi:type="dcterms:W3CDTF">2024-03-05T23:04:22Z</dcterms:created>
  <dcterms:modified xsi:type="dcterms:W3CDTF">2024-03-19T20:55:20Z</dcterms:modified>
</cp:coreProperties>
</file>