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Legislación y Ejercicio Profesional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7180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AR" dirty="0" smtClean="0">
                <a:solidFill>
                  <a:srgbClr val="002060"/>
                </a:solidFill>
              </a:rPr>
              <a:t>Profesores:</a:t>
            </a:r>
          </a:p>
          <a:p>
            <a:pPr>
              <a:spcBef>
                <a:spcPts val="0"/>
              </a:spcBef>
            </a:pPr>
            <a:r>
              <a:rPr lang="es-AR" dirty="0" smtClean="0">
                <a:solidFill>
                  <a:srgbClr val="002060"/>
                </a:solidFill>
              </a:rPr>
              <a:t>Marisa I. Fernández</a:t>
            </a:r>
          </a:p>
          <a:p>
            <a:pPr>
              <a:spcBef>
                <a:spcPts val="0"/>
              </a:spcBef>
            </a:pPr>
            <a:r>
              <a:rPr lang="es-AR" dirty="0" smtClean="0">
                <a:solidFill>
                  <a:srgbClr val="002060"/>
                </a:solidFill>
              </a:rPr>
              <a:t>Alfredo Fernández</a:t>
            </a:r>
          </a:p>
          <a:p>
            <a:pPr>
              <a:spcBef>
                <a:spcPts val="0"/>
              </a:spcBef>
            </a:pPr>
            <a:r>
              <a:rPr lang="es-AR" dirty="0" smtClean="0">
                <a:solidFill>
                  <a:srgbClr val="002060"/>
                </a:solidFill>
              </a:rPr>
              <a:t>Roxana B. </a:t>
            </a:r>
            <a:r>
              <a:rPr lang="es-AR" dirty="0" err="1" smtClean="0">
                <a:solidFill>
                  <a:srgbClr val="002060"/>
                </a:solidFill>
              </a:rPr>
              <a:t>beck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sz="1600" dirty="0" smtClean="0"/>
              <a:t>2024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79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73269"/>
            <a:ext cx="9404723" cy="1579979"/>
          </a:xfrm>
        </p:spPr>
        <p:txBody>
          <a:bodyPr/>
          <a:lstStyle/>
          <a:p>
            <a:r>
              <a:rPr lang="es-AR" sz="1400" i="1" dirty="0" smtClean="0">
                <a:solidFill>
                  <a:schemeClr val="bg1"/>
                </a:solidFill>
              </a:rPr>
              <a:t>Legislación y Ejercicio Profesional</a:t>
            </a:r>
            <a:br>
              <a:rPr lang="es-AR" sz="1400" i="1" dirty="0" smtClean="0">
                <a:solidFill>
                  <a:schemeClr val="bg1"/>
                </a:solidFill>
              </a:rPr>
            </a:br>
            <a:r>
              <a:rPr lang="es-AR" sz="1800" i="1" dirty="0">
                <a:solidFill>
                  <a:schemeClr val="bg1"/>
                </a:solidFill>
              </a:rPr>
              <a:t/>
            </a:r>
            <a:br>
              <a:rPr lang="es-AR" sz="1800" i="1" dirty="0">
                <a:solidFill>
                  <a:schemeClr val="bg1"/>
                </a:solidFill>
              </a:rPr>
            </a:br>
            <a:r>
              <a:rPr lang="es-AR" sz="2400" b="1" i="1" dirty="0" smtClean="0">
                <a:solidFill>
                  <a:schemeClr val="bg1"/>
                </a:solidFill>
              </a:rPr>
              <a:t>OBJETIVOS GENERALES: </a:t>
            </a:r>
            <a:r>
              <a:rPr lang="es-AR" sz="1800" b="1" i="1" dirty="0" smtClean="0">
                <a:solidFill>
                  <a:schemeClr val="bg1"/>
                </a:solidFill>
              </a:rPr>
              <a:t/>
            </a:r>
            <a:br>
              <a:rPr lang="es-AR" sz="1800" b="1" i="1" dirty="0" smtClean="0">
                <a:solidFill>
                  <a:schemeClr val="bg1"/>
                </a:solidFill>
              </a:rPr>
            </a:br>
            <a:r>
              <a:rPr lang="es-AR" sz="1800" b="1" i="1" dirty="0" smtClean="0">
                <a:solidFill>
                  <a:schemeClr val="bg1"/>
                </a:solidFill>
              </a:rPr>
              <a:t/>
            </a:r>
            <a:br>
              <a:rPr lang="es-AR" sz="1800" b="1" i="1" dirty="0" smtClean="0">
                <a:solidFill>
                  <a:schemeClr val="bg1"/>
                </a:solidFill>
              </a:rPr>
            </a:br>
            <a:r>
              <a:rPr lang="es-AR" sz="1800" b="1" i="1" dirty="0">
                <a:solidFill>
                  <a:schemeClr val="bg1"/>
                </a:solidFill>
              </a:rPr>
              <a:t>	</a:t>
            </a:r>
            <a:r>
              <a:rPr lang="es-AR" sz="1800" b="1" i="1" dirty="0" smtClean="0">
                <a:solidFill>
                  <a:schemeClr val="bg1"/>
                </a:solidFill>
              </a:rPr>
              <a:t>	QUE EL ESTUDIANTE LOGRE:</a:t>
            </a:r>
            <a:endParaRPr lang="en-US" sz="1800" b="1" i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2" y="1681655"/>
            <a:ext cx="11419764" cy="495037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Incorporar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conocimientos relacionados a las ciencias sociales, integrándolo con la problemática legal y jurídica en sus diversos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Interpretar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alcance de sus derechos en la vida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 y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implicancias de las obligaciones asumidas y/o las que su accionar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ocasione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Desarrollar capacidad de pensamiento propio para la interpretación y aplicación de las normativas pertinentes en el ejercicio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Emitir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juicios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valor, asesoramiento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interpretaciones jurídicas pertinentes a su profesión.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Participar en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proceso enseñanza-aprendizaje, promoviendo la fundamentación en sus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opiniones 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Desarrollar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eficiencia en la expresión oral y escrita acorde al léxico específico de la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asignatura 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Obtener a través de la práctica el trabajo en equipo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Internalizar en los estudiantes conceptos y herramientas para un desempeño profesional ajustado al derecho y a la ética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6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1400" i="1" dirty="0">
                <a:solidFill>
                  <a:schemeClr val="bg1"/>
                </a:solidFill>
              </a:rPr>
              <a:t>Legislación y Ejercicio </a:t>
            </a:r>
            <a:r>
              <a:rPr lang="es-AR" sz="1400" i="1" dirty="0" smtClean="0">
                <a:solidFill>
                  <a:schemeClr val="bg1"/>
                </a:solidFill>
              </a:rPr>
              <a:t>Profesional</a:t>
            </a:r>
            <a:br>
              <a:rPr lang="es-AR" sz="1400" i="1" dirty="0" smtClean="0">
                <a:solidFill>
                  <a:schemeClr val="bg1"/>
                </a:solidFill>
              </a:rPr>
            </a:br>
            <a:r>
              <a:rPr lang="es-AR" sz="1400" i="1" dirty="0">
                <a:solidFill>
                  <a:schemeClr val="bg1"/>
                </a:solidFill>
              </a:rPr>
              <a:t/>
            </a:r>
            <a:br>
              <a:rPr lang="es-AR" sz="1400" i="1" dirty="0">
                <a:solidFill>
                  <a:schemeClr val="bg1"/>
                </a:solidFill>
              </a:rPr>
            </a:br>
            <a:r>
              <a:rPr lang="es-AR" sz="2400" b="1" dirty="0" smtClean="0">
                <a:solidFill>
                  <a:schemeClr val="bg1"/>
                </a:solidFill>
              </a:rPr>
              <a:t>OBJETIVOS ESPECÍFICOS</a:t>
            </a:r>
            <a:br>
              <a:rPr lang="es-AR" sz="2400" b="1" dirty="0" smtClean="0">
                <a:solidFill>
                  <a:schemeClr val="bg1"/>
                </a:solidFill>
              </a:rPr>
            </a:br>
            <a:r>
              <a:rPr lang="es-AR" sz="2400" b="1" dirty="0" smtClean="0">
                <a:solidFill>
                  <a:schemeClr val="bg1"/>
                </a:solidFill>
              </a:rPr>
              <a:t/>
            </a:r>
            <a:br>
              <a:rPr lang="es-AR" sz="2400" b="1" dirty="0" smtClean="0">
                <a:solidFill>
                  <a:schemeClr val="bg1"/>
                </a:solidFill>
              </a:rPr>
            </a:br>
            <a:r>
              <a:rPr lang="es-AR" sz="2000" dirty="0" smtClean="0">
                <a:solidFill>
                  <a:schemeClr val="bg1"/>
                </a:solidFill>
              </a:rPr>
              <a:t>Que el estudiante logre:</a:t>
            </a:r>
            <a:r>
              <a:rPr lang="es-AR" sz="2400" b="1" dirty="0">
                <a:solidFill>
                  <a:schemeClr val="bg1"/>
                </a:solidFill>
              </a:rPr>
              <a:t/>
            </a:r>
            <a:br>
              <a:rPr lang="es-AR" sz="2400" b="1" dirty="0">
                <a:solidFill>
                  <a:schemeClr val="bg1"/>
                </a:solidFill>
              </a:rPr>
            </a:b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2052918"/>
            <a:ext cx="11592910" cy="4495027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hechos y actos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jurídicos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contenido jurídico incluso en la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cotidianidad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Comprender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obligaciones civiles, comerciales,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penales, sus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efectos y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consecuencias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los diferentes contratos,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especialmente los habituales en el ejercicio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normas éticas y la importancia del ordenamiento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jurídico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etapas en el proceso de licitación y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régimen jurídico pertinente respecto a obras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públicas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Conocer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distintas instancias judiciales frente a la posibilidad de actuar como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Involucrarse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problemática de los derechos de propiedad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intelectual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análisis y comprensión del sistema energético y su regulación jurídica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Sistematizar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objetivos más importantes en las normativas de medioambiente y recursos naturales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912" y="253048"/>
            <a:ext cx="25527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5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194" y="526291"/>
            <a:ext cx="9404723" cy="1400530"/>
          </a:xfrm>
        </p:spPr>
        <p:txBody>
          <a:bodyPr/>
          <a:lstStyle/>
          <a:p>
            <a:r>
              <a:rPr lang="es-AR" sz="1400" i="1" dirty="0">
                <a:solidFill>
                  <a:schemeClr val="bg1"/>
                </a:solidFill>
              </a:rPr>
              <a:t>Legislación y Ejercicio </a:t>
            </a:r>
            <a:r>
              <a:rPr lang="es-AR" sz="1400" i="1" dirty="0" smtClean="0">
                <a:solidFill>
                  <a:schemeClr val="bg1"/>
                </a:solidFill>
              </a:rPr>
              <a:t>Profesional</a:t>
            </a:r>
            <a:r>
              <a:rPr lang="en-US" sz="1400" i="1" dirty="0">
                <a:solidFill>
                  <a:schemeClr val="bg1"/>
                </a:solidFill>
              </a:rPr>
              <a:t/>
            </a:r>
            <a:br>
              <a:rPr lang="en-US" sz="1400" i="1" dirty="0">
                <a:solidFill>
                  <a:schemeClr val="bg1"/>
                </a:solidFill>
              </a:rPr>
            </a:br>
            <a:r>
              <a:rPr lang="en-US" sz="1400" i="1" dirty="0" smtClean="0">
                <a:solidFill>
                  <a:schemeClr val="bg1"/>
                </a:solidFill>
              </a:rPr>
              <a:t/>
            </a:r>
            <a:br>
              <a:rPr lang="en-US" sz="1400" i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DE APRENDIZAJES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9118" y="2042408"/>
            <a:ext cx="10647254" cy="4673703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RA1</a:t>
            </a:r>
            <a:r>
              <a:rPr lang="es-E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Conocer el objeto de la ciencia jurídica, sus normas legales y éticas a través de sus instituciones, figuras jurídicas y jerarquía de las leyes para resolver situaciones concretas en el ejercicio profesional, bajo normas socialmente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aceptables</a:t>
            </a:r>
          </a:p>
          <a:p>
            <a:r>
              <a:rPr lang="es-E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s-E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Comprender los vínculos jurídicos interpersonales o asociativos, que generan derechos y obligaciones, para desarrollar las actividades profesionales según los acuerdos entre particulares u organismos públicos y lo que disponen las normas, evitando incumplimientos y sus consecuencias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negativas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RA3: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Identificar los derechos de propiedad material e intelectual, que la ley reconoce a las personas, para la protección y negociación adecuada cuando realicen actividades profesionales comerciales o de investigación, de naturaleza tecnológica o de innovación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RA4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Interpretar las normativas relacionadas a la energía, al agua y al ambiente, como recursos que deben ser utilizados eficientemente, para el logro de los objetivos legales nacionales y globales en el ejercicio de la profesión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6852745" y="68687"/>
            <a:ext cx="5253116" cy="1973722"/>
          </a:xfrm>
          <a:prstGeom prst="wedgeRectCallout">
            <a:avLst>
              <a:gd name="adj1" fmla="val -73709"/>
              <a:gd name="adj2" fmla="val -8141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resultados de aprendizaje son enunciados acerca de lo que se espera que el estudiante sea capaz de hacer, comprender y/o sea capaz de demostrar una vez terminado un proceso de aprendizaje </a:t>
            </a:r>
            <a:r>
              <a:rPr lang="es-E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Manual del Sistema Europeo de Transferencia de Créditos, pág. 47. 2007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lamada rectangular redondeada 7"/>
          <p:cNvSpPr/>
          <p:nvPr/>
        </p:nvSpPr>
        <p:spPr>
          <a:xfrm>
            <a:off x="0" y="2160310"/>
            <a:ext cx="1529118" cy="4061814"/>
          </a:xfrm>
          <a:prstGeom prst="wedgeRoundRectCallout">
            <a:avLst>
              <a:gd name="adj1" fmla="val 28796"/>
              <a:gd name="adj2" fmla="val -60613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 dar cuenta de la </a:t>
            </a:r>
            <a:r>
              <a:rPr lang="es-ES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tridimensionali</a:t>
            </a:r>
            <a:r>
              <a:rPr lang="es-E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-dad </a:t>
            </a:r>
            <a:r>
              <a:rPr lang="es-E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saber: conceptual, procedimental y actitudinal; es la verificación del logro alcanzado al término de un proceso formativo, es un norte y marca la visión y los resultados esperados en el proceso de aprendizaje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5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883" y="0"/>
            <a:ext cx="9404723" cy="1008220"/>
          </a:xfrm>
        </p:spPr>
        <p:txBody>
          <a:bodyPr/>
          <a:lstStyle/>
          <a:p>
            <a:r>
              <a:rPr lang="es-AR" sz="1400" i="1" dirty="0">
                <a:solidFill>
                  <a:schemeClr val="bg1"/>
                </a:solidFill>
              </a:rPr>
              <a:t>Legislación y Ejercicio </a:t>
            </a:r>
            <a:r>
              <a:rPr lang="es-AR" sz="1400" i="1" dirty="0" smtClean="0">
                <a:solidFill>
                  <a:schemeClr val="bg1"/>
                </a:solidFill>
              </a:rPr>
              <a:t>Profes</a:t>
            </a:r>
            <a:r>
              <a:rPr lang="es-AR" sz="1400" dirty="0" smtClean="0">
                <a:solidFill>
                  <a:schemeClr val="bg1"/>
                </a:solidFill>
              </a:rPr>
              <a:t>ional</a:t>
            </a: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REGLAS   (NO TAXATIVAS)</a:t>
            </a:r>
            <a:endParaRPr lang="en-US" sz="2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187" y="1008220"/>
            <a:ext cx="11855668" cy="5749931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Inscripción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signatura cuando está en condiciones de ser alumno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de asistencia y 100%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 de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entregables al finalizar el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cuatrimestre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Utilización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plataforma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Moodle, para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producciones individuales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en equipo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Respetar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formato y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consignas para las actividades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Honestidad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producciones más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aún, el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plagio en las producciones será considerado como no acreditación del RA cualquiera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endParaRPr lang="es-E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comunicación será flexible, en el marco del respecto en el trato y en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tiempos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El/la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estudiante tendrá comunicación directa con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docentes (AVM, Consulta) 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Respeto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los horarios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los dispositivos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clase salvo cuando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alguna actividad exija su uso </a:t>
            </a:r>
          </a:p>
          <a:p>
            <a:r>
              <a:rPr lang="es-E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se tolerará ningún tipo de Violencia especialmente la de Género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siendo el respeto hacia los docentes y pares, la base del desarrollo de la asignatura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utilización de los logos de la Facultad o de la Universidad, en los trabajos individuales o en equipo, o cualquier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presentación, salvo en presentaciones en representación de la FIO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rofesor hablando con un grupo grande de estudiantes universitarios en anfiteatr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80" y="0"/>
            <a:ext cx="2065975" cy="137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10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1400" i="1" dirty="0">
                <a:solidFill>
                  <a:schemeClr val="bg1"/>
                </a:solidFill>
              </a:rPr>
              <a:t>Legislación y Ejercicio </a:t>
            </a:r>
            <a:r>
              <a:rPr lang="es-AR" sz="1400" i="1" dirty="0" smtClean="0">
                <a:solidFill>
                  <a:schemeClr val="bg1"/>
                </a:solidFill>
              </a:rPr>
              <a:t>Profesional</a:t>
            </a:r>
            <a:r>
              <a:rPr lang="es-AR" sz="2400" b="1" dirty="0" smtClean="0">
                <a:solidFill>
                  <a:schemeClr val="bg1"/>
                </a:solidFill>
              </a:rPr>
              <a:t/>
            </a:r>
            <a:br>
              <a:rPr lang="es-AR" sz="2400" b="1" dirty="0" smtClean="0">
                <a:solidFill>
                  <a:schemeClr val="bg1"/>
                </a:solidFill>
              </a:rPr>
            </a:br>
            <a:r>
              <a:rPr lang="es-AR" sz="2400" b="1" dirty="0">
                <a:solidFill>
                  <a:schemeClr val="bg1"/>
                </a:solidFill>
              </a:rPr>
              <a:t/>
            </a:r>
            <a:br>
              <a:rPr lang="es-AR" sz="2400" b="1" dirty="0">
                <a:solidFill>
                  <a:schemeClr val="bg1"/>
                </a:solidFill>
              </a:rPr>
            </a:br>
            <a:r>
              <a:rPr lang="es-AR" sz="2400" b="1" dirty="0" smtClean="0">
                <a:solidFill>
                  <a:schemeClr val="bg1"/>
                </a:solidFill>
              </a:rPr>
              <a:t>EVALUACIÓN</a:t>
            </a: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853248"/>
            <a:ext cx="10636743" cy="4673703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actividades prácticas en equipo durante el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cada RA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Evaluación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formativa como recurso auxiliar a través del AVM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escrito de la Evaluación formativa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c/u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los RA al finalizar el desarrollo de cada uno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Durante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cada una de las RA, se utilizará cuestionarios cortos, cerrados y concretos para la evaluación y seguimiento del aprendizaje de recursos y como instancia previa a las evaluaciones de exposición de los equipos, previstas como Evaluaciones formativas al finalizar el desarrollo de cada una de las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evaluaciones serán planificadas para que sean resueltas en un periodo corto de tiempo de 10 a 15 minutos, a través del AVM y como actividad no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presencial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instancias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recurso previos serán de cumplimiento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obligatorio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las instancias tendrán la posibilidad de ser reelaboradas o presentadas nuevamente antes de la finalización del cursado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4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1400" i="1" dirty="0">
                <a:solidFill>
                  <a:schemeClr val="bg1"/>
                </a:solidFill>
              </a:rPr>
              <a:t>Legislación y Ejercicio </a:t>
            </a:r>
            <a:r>
              <a:rPr lang="es-AR" sz="1400" i="1" dirty="0" smtClean="0">
                <a:solidFill>
                  <a:schemeClr val="bg1"/>
                </a:solidFill>
              </a:rPr>
              <a:t>Profesional</a:t>
            </a:r>
            <a:br>
              <a:rPr lang="es-AR" sz="1400" i="1" dirty="0" smtClean="0">
                <a:solidFill>
                  <a:schemeClr val="bg1"/>
                </a:solidFill>
              </a:rPr>
            </a:br>
            <a:r>
              <a:rPr lang="es-AR" sz="1400" i="1" dirty="0">
                <a:solidFill>
                  <a:schemeClr val="bg1"/>
                </a:solidFill>
              </a:rPr>
              <a:t/>
            </a:r>
            <a:br>
              <a:rPr lang="es-AR" sz="1400" i="1" dirty="0">
                <a:solidFill>
                  <a:schemeClr val="bg1"/>
                </a:solidFill>
              </a:rPr>
            </a:br>
            <a:r>
              <a:rPr lang="es-A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CONTENIDO DE LA ASIGNATURA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723698"/>
            <a:ext cx="10437047" cy="495037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Ubicación del derecho en las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ciencias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Obligaciones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Contratos – Responsabilidad Social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Locación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obra privada y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asociativos, títulos valores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Laboral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Legislación para el Ejercicio Profesional – ETICA profesional 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Derechos de Propiedad Intelectual ( Marcas - Patentes - </a:t>
            </a:r>
            <a:r>
              <a:rPr lang="es-E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Derechos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Reales </a:t>
            </a:r>
            <a:endParaRPr lang="es-E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Régimen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de la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energía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Aguas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Ríos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Régimen legal del Ambiente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2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BIBLIOGRAFÍA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Código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y Comercial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Nación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Código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Procesal Civil y Comercial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especialmente de la Provincia de Misiones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Página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de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infoleg.gov.ar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proporcionado por la Cátedra y legislación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específica</a:t>
            </a:r>
          </a:p>
          <a:p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Otras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bibliografías propuesta en el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3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CONTENIDOS DE LOS RA 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013792"/>
            <a:ext cx="10510619" cy="567078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1: Analiza </a:t>
            </a:r>
            <a:r>
              <a:rPr lang="es-AR" sz="22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objeto de la ciencia jurídica, sus normas legales y éticas a través de sus instituciones, figuras jurídicas y jerarquía de las leyes, para resolver situaciones concretas en el ejercicio profesional, bajo normas socialmente </a:t>
            </a: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aceptables</a:t>
            </a:r>
            <a:endParaRPr lang="es-AR" sz="2200" b="1" dirty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22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2: </a:t>
            </a:r>
            <a:r>
              <a:rPr lang="es-AR" sz="22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 los vínculos jurídicos interpersonales o asociativos, que generan derechos y obligaciones, para desarrollar las actividades profesionales según los acuerdos entre particulares u organismos públicos y lo que dispones las normas, evitando incumplimientos y sus consecuencias </a:t>
            </a: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negativas</a:t>
            </a:r>
            <a:endParaRPr lang="es-AR" sz="2200" b="1" dirty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2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3</a:t>
            </a:r>
            <a:r>
              <a:rPr lang="es-AR" sz="22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AR" sz="22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Maneja los diferentes derechos de propiedad material e intelectual, que la ley reconoce a las personas, para la protección y negociación adecuada, cuando realicen actividades profesionales, comerciales o de investigación, de naturaleza tecnológica o de </a:t>
            </a: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innovación</a:t>
            </a:r>
          </a:p>
          <a:p>
            <a:pPr>
              <a:spcBef>
                <a:spcPts val="0"/>
              </a:spcBef>
            </a:pPr>
            <a:endParaRPr lang="es-AR" sz="22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s-AR" sz="2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4: </a:t>
            </a:r>
            <a:r>
              <a:rPr lang="es-AR" sz="22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 las normativas relacionadas a la energía, al agua y al ambiente, como recursos que deben ser utilizados eficientemente, para el logro de los objetivos legales nacionales y globales en el ejercicio de la profesión</a:t>
            </a:r>
            <a:endParaRPr lang="en-US" sz="2200" dirty="0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96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203</TotalTime>
  <Words>1152</Words>
  <Application>Microsoft Office PowerPoint</Application>
  <PresentationFormat>Panorámica</PresentationFormat>
  <Paragraphs>79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Legislación y Ejercicio Profesional</vt:lpstr>
      <vt:lpstr>Legislación y Ejercicio Profesional  OBJETIVOS GENERALES:     QUE EL ESTUDIANTE LOGRE:</vt:lpstr>
      <vt:lpstr>Legislación y Ejercicio Profesional  OBJETIVOS ESPECÍFICOS  Que el estudiante logre: </vt:lpstr>
      <vt:lpstr>Legislación y Ejercicio Profesional  RESULTADOS DE APRENDIZAJES</vt:lpstr>
      <vt:lpstr>Legislación y Ejercicio Profesional  REGLAS   (NO TAXATIVAS)</vt:lpstr>
      <vt:lpstr>Legislación y Ejercicio Profesional  EVALUACIÓN</vt:lpstr>
      <vt:lpstr>Legislación y Ejercicio Profesional  CONTENIDO DE LA ASIGNATURA</vt:lpstr>
      <vt:lpstr>BIBLIOGRAFÍA</vt:lpstr>
      <vt:lpstr>CONTENIDOS DE LOS 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Legislación y Ejercicio Profesional</dc:title>
  <dc:creator>PC</dc:creator>
  <cp:lastModifiedBy>PC</cp:lastModifiedBy>
  <cp:revision>13</cp:revision>
  <dcterms:created xsi:type="dcterms:W3CDTF">2024-03-05T21:35:18Z</dcterms:created>
  <dcterms:modified xsi:type="dcterms:W3CDTF">2024-03-11T14:18:47Z</dcterms:modified>
</cp:coreProperties>
</file>