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286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3/8/2023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/>
            </a:r>
            <a:b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 smtClean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968102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3"/>
              </a:rPr>
              <a:t>Imagen Blog </a:t>
            </a:r>
            <a:r>
              <a:rPr lang="es-MX" dirty="0">
                <a:hlinkClick r:id="rId3"/>
              </a:rPr>
              <a:t>de educación | UNITEC Universidad Tecnológica de México</a:t>
            </a:r>
            <a:endParaRPr lang="es-MX" dirty="0"/>
          </a:p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9681029" y="957943"/>
            <a:ext cx="25109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>
                <a:solidFill>
                  <a:srgbClr val="00B050"/>
                </a:solidFill>
              </a:rPr>
              <a:t>ASIGNATURA: CI </a:t>
            </a:r>
            <a:r>
              <a:rPr lang="es-AR" sz="2800" b="1" u="sng" dirty="0" smtClean="0">
                <a:solidFill>
                  <a:srgbClr val="00B050"/>
                </a:solidFill>
              </a:rPr>
              <a:t>558</a:t>
            </a:r>
          </a:p>
          <a:p>
            <a:pPr algn="ctr"/>
            <a:endParaRPr lang="es-AR" sz="2800" b="1" u="sng" dirty="0" smtClean="0">
              <a:solidFill>
                <a:srgbClr val="00B05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B050"/>
                </a:solidFill>
              </a:rPr>
              <a:t> </a:t>
            </a:r>
            <a:r>
              <a:rPr lang="es-AR" sz="3600" b="1" u="sng" dirty="0">
                <a:solidFill>
                  <a:srgbClr val="00B050"/>
                </a:solidFill>
              </a:rPr>
              <a:t>PROYECTO DE INGENIERÍA </a:t>
            </a:r>
            <a:endParaRPr lang="es-MX" sz="3600" dirty="0">
              <a:solidFill>
                <a:srgbClr val="00B050"/>
              </a:solidFill>
            </a:endParaRPr>
          </a:p>
          <a:p>
            <a:pPr algn="ctr"/>
            <a:endParaRPr lang="es-AR" sz="2800" b="1" u="sng" dirty="0" smtClean="0">
              <a:solidFill>
                <a:srgbClr val="00B050"/>
              </a:solidFill>
            </a:endParaRPr>
          </a:p>
          <a:p>
            <a:pPr algn="ctr"/>
            <a:endParaRPr lang="es-AR" sz="2800" b="1" u="sng" dirty="0">
              <a:solidFill>
                <a:srgbClr val="00B050"/>
              </a:solidFill>
            </a:endParaRPr>
          </a:p>
          <a:p>
            <a:pPr algn="ctr"/>
            <a:r>
              <a:rPr lang="es-AR" sz="2800" b="1" u="sng" dirty="0" smtClean="0">
                <a:solidFill>
                  <a:srgbClr val="00B050"/>
                </a:solidFill>
              </a:rPr>
              <a:t>AÑO </a:t>
            </a:r>
            <a:r>
              <a:rPr lang="es-AR" sz="2800" b="1" u="sng" dirty="0">
                <a:solidFill>
                  <a:srgbClr val="00B050"/>
                </a:solidFill>
              </a:rPr>
              <a:t>ACADÉMICO: </a:t>
            </a:r>
            <a:r>
              <a:rPr lang="es-AR" sz="2800" b="1" u="sng" dirty="0" smtClean="0">
                <a:solidFill>
                  <a:srgbClr val="00B050"/>
                </a:solidFill>
              </a:rPr>
              <a:t>2023</a:t>
            </a:r>
            <a:endParaRPr lang="es-MX" sz="2800" dirty="0">
              <a:solidFill>
                <a:srgbClr val="00B05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219710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05 </a:t>
            </a:r>
            <a:r>
              <a:rPr lang="es-MX" sz="60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Justificación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es-MX" sz="3600" spc="35" dirty="0" smtClean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s-MX" sz="3600" spc="35" dirty="0" smtClean="0">
                <a:latin typeface="Tahoma"/>
                <a:cs typeface="Tahoma"/>
              </a:rPr>
              <a:t>A </a:t>
            </a:r>
            <a:r>
              <a:rPr lang="es-MX" sz="3600" spc="5" dirty="0">
                <a:latin typeface="Tahoma"/>
                <a:cs typeface="Tahoma"/>
              </a:rPr>
              <a:t>modo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10" dirty="0">
                <a:latin typeface="Tahoma"/>
                <a:cs typeface="Tahoma"/>
              </a:rPr>
              <a:t>sugerencia, este apartado </a:t>
            </a:r>
            <a:r>
              <a:rPr lang="es-MX" sz="3600" spc="-5" dirty="0">
                <a:latin typeface="Tahoma"/>
                <a:cs typeface="Tahoma"/>
              </a:rPr>
              <a:t>puede </a:t>
            </a:r>
            <a:r>
              <a:rPr lang="es-MX" sz="3600" spc="-10" dirty="0">
                <a:latin typeface="Tahoma"/>
                <a:cs typeface="Tahoma"/>
              </a:rPr>
              <a:t>responder a </a:t>
            </a:r>
            <a:r>
              <a:rPr lang="es-MX" sz="3600" dirty="0">
                <a:latin typeface="Tahoma"/>
                <a:cs typeface="Tahoma"/>
              </a:rPr>
              <a:t>los 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siguientes</a:t>
            </a:r>
            <a:r>
              <a:rPr lang="es-MX" sz="3600" spc="-6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interrogantes</a:t>
            </a:r>
            <a:r>
              <a:rPr lang="es-MX" sz="3600" spc="-30" dirty="0" smtClean="0">
                <a:latin typeface="Tahoma"/>
                <a:cs typeface="Tahoma"/>
              </a:rPr>
              <a:t>:</a:t>
            </a:r>
          </a:p>
          <a:p>
            <a:pPr marL="756285" lvl="1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200" spc="30" dirty="0">
                <a:latin typeface="Tahoma"/>
                <a:cs typeface="Tahoma"/>
              </a:rPr>
              <a:t>¿Por</a:t>
            </a:r>
            <a:r>
              <a:rPr lang="es-MX" sz="3200" spc="-5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qué</a:t>
            </a:r>
            <a:r>
              <a:rPr lang="es-MX" sz="3200" spc="-25" dirty="0">
                <a:latin typeface="Tahoma"/>
                <a:cs typeface="Tahoma"/>
              </a:rPr>
              <a:t> </a:t>
            </a:r>
            <a:r>
              <a:rPr lang="es-MX" sz="3200" spc="10" dirty="0">
                <a:latin typeface="Tahoma"/>
                <a:cs typeface="Tahoma"/>
              </a:rPr>
              <a:t>se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van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a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-30" dirty="0">
                <a:latin typeface="Tahoma"/>
                <a:cs typeface="Tahoma"/>
              </a:rPr>
              <a:t>realizar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este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dirty="0">
                <a:latin typeface="Tahoma"/>
                <a:cs typeface="Tahoma"/>
              </a:rPr>
              <a:t>proyecto?</a:t>
            </a: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200" spc="20" dirty="0">
                <a:latin typeface="Tahoma"/>
                <a:cs typeface="Tahoma"/>
              </a:rPr>
              <a:t>¿Cuál</a:t>
            </a:r>
            <a:r>
              <a:rPr lang="es-MX" sz="3200" spc="-30" dirty="0">
                <a:latin typeface="Tahoma"/>
                <a:cs typeface="Tahoma"/>
              </a:rPr>
              <a:t> </a:t>
            </a:r>
            <a:r>
              <a:rPr lang="es-MX" sz="3200" spc="15" dirty="0">
                <a:latin typeface="Tahoma"/>
                <a:cs typeface="Tahoma"/>
              </a:rPr>
              <a:t>es</a:t>
            </a:r>
            <a:r>
              <a:rPr lang="es-MX" sz="3200" spc="-50" dirty="0">
                <a:latin typeface="Tahoma"/>
                <a:cs typeface="Tahoma"/>
              </a:rPr>
              <a:t> </a:t>
            </a:r>
            <a:r>
              <a:rPr lang="es-MX" sz="3200" spc="-30" dirty="0">
                <a:latin typeface="Tahoma"/>
                <a:cs typeface="Tahoma"/>
              </a:rPr>
              <a:t>la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pertinencia</a:t>
            </a:r>
            <a:r>
              <a:rPr lang="es-MX" sz="3200" spc="-55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del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dirty="0">
                <a:latin typeface="Tahoma"/>
                <a:cs typeface="Tahoma"/>
              </a:rPr>
              <a:t>proyecto?</a:t>
            </a: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200" spc="20" dirty="0">
                <a:latin typeface="Tahoma"/>
                <a:cs typeface="Tahoma"/>
              </a:rPr>
              <a:t>¿Para</a:t>
            </a:r>
            <a:r>
              <a:rPr lang="es-MX" sz="3200" spc="-60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qué</a:t>
            </a:r>
            <a:r>
              <a:rPr lang="es-MX" sz="3200" spc="-30" dirty="0">
                <a:latin typeface="Tahoma"/>
                <a:cs typeface="Tahoma"/>
              </a:rPr>
              <a:t> </a:t>
            </a:r>
            <a:r>
              <a:rPr lang="es-MX" sz="3200" spc="15" dirty="0">
                <a:latin typeface="Tahoma"/>
                <a:cs typeface="Tahoma"/>
              </a:rPr>
              <a:t>es</a:t>
            </a:r>
            <a:r>
              <a:rPr lang="es-MX" sz="3200" spc="-50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importante</a:t>
            </a:r>
            <a:r>
              <a:rPr lang="es-MX" sz="3200" spc="-6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este</a:t>
            </a:r>
            <a:r>
              <a:rPr lang="es-MX" sz="3200" spc="-55" dirty="0">
                <a:latin typeface="Tahoma"/>
                <a:cs typeface="Tahoma"/>
              </a:rPr>
              <a:t> </a:t>
            </a:r>
            <a:r>
              <a:rPr lang="es-MX" sz="3200" spc="5" dirty="0">
                <a:latin typeface="Tahoma"/>
                <a:cs typeface="Tahoma"/>
              </a:rPr>
              <a:t>proyecto?</a:t>
            </a:r>
            <a:endParaRPr lang="es-MX" sz="32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200" spc="15" dirty="0">
                <a:latin typeface="Tahoma"/>
                <a:cs typeface="Tahoma"/>
              </a:rPr>
              <a:t>¿Qué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información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nueva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-15" dirty="0">
                <a:latin typeface="Tahoma"/>
                <a:cs typeface="Tahoma"/>
              </a:rPr>
              <a:t>aporta</a:t>
            </a:r>
            <a:r>
              <a:rPr lang="es-MX" sz="3200" spc="-60" dirty="0">
                <a:latin typeface="Tahoma"/>
                <a:cs typeface="Tahoma"/>
              </a:rPr>
              <a:t> </a:t>
            </a:r>
            <a:r>
              <a:rPr lang="es-MX" sz="3200" spc="-35" dirty="0">
                <a:latin typeface="Tahoma"/>
                <a:cs typeface="Tahoma"/>
              </a:rPr>
              <a:t>el </a:t>
            </a:r>
            <a:r>
              <a:rPr lang="es-MX" sz="3200" dirty="0">
                <a:latin typeface="Tahoma"/>
                <a:cs typeface="Tahoma"/>
              </a:rPr>
              <a:t>proyecto?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72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46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06 </a:t>
            </a:r>
            <a:r>
              <a:rPr lang="es-MX" sz="46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Objetivos generales  y específicos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es-MX" sz="3600" spc="35" dirty="0" smtClean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s-MX" sz="3600" spc="-20" dirty="0">
                <a:latin typeface="Tahoma"/>
                <a:cs typeface="Tahoma"/>
              </a:rPr>
              <a:t>Finalicen </a:t>
            </a:r>
            <a:r>
              <a:rPr lang="es-MX" sz="3600" spc="-35" dirty="0">
                <a:latin typeface="Tahoma"/>
                <a:cs typeface="Tahoma"/>
              </a:rPr>
              <a:t>el </a:t>
            </a:r>
            <a:r>
              <a:rPr lang="es-MX" sz="3600" spc="-5" dirty="0">
                <a:latin typeface="Tahoma"/>
                <a:cs typeface="Tahoma"/>
              </a:rPr>
              <a:t>documento </a:t>
            </a:r>
            <a:r>
              <a:rPr lang="es-MX" sz="3600" spc="-10" dirty="0">
                <a:latin typeface="Tahoma"/>
                <a:cs typeface="Tahoma"/>
              </a:rPr>
              <a:t>indicando </a:t>
            </a:r>
            <a:r>
              <a:rPr lang="es-MX" sz="3600" dirty="0">
                <a:latin typeface="Tahoma"/>
                <a:cs typeface="Tahoma"/>
              </a:rPr>
              <a:t>los </a:t>
            </a:r>
            <a:r>
              <a:rPr lang="es-MX" sz="3600" spc="-25" dirty="0">
                <a:latin typeface="Tahoma"/>
                <a:cs typeface="Tahoma"/>
              </a:rPr>
              <a:t>objetivos </a:t>
            </a:r>
            <a:r>
              <a:rPr lang="es-MX" sz="3600" spc="-15" dirty="0">
                <a:latin typeface="Tahoma"/>
                <a:cs typeface="Tahoma"/>
              </a:rPr>
              <a:t>generales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dirty="0">
                <a:latin typeface="Tahoma"/>
                <a:cs typeface="Tahoma"/>
              </a:rPr>
              <a:t>específicos. 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Recuerden</a:t>
            </a:r>
            <a:r>
              <a:rPr lang="es-MX" sz="360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que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los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objetivos</a:t>
            </a:r>
            <a:r>
              <a:rPr lang="es-MX" sz="3600" spc="-2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generales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manifiestan</a:t>
            </a:r>
            <a:r>
              <a:rPr lang="es-MX" sz="3600" spc="-2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una</a:t>
            </a:r>
            <a:r>
              <a:rPr lang="es-MX" sz="3600" spc="-15" dirty="0">
                <a:latin typeface="Tahoma"/>
                <a:cs typeface="Tahoma"/>
              </a:rPr>
              <a:t> expresión 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anticipada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25" dirty="0">
                <a:latin typeface="Tahoma"/>
                <a:cs typeface="Tahoma"/>
              </a:rPr>
              <a:t>un </a:t>
            </a:r>
            <a:r>
              <a:rPr lang="es-MX" sz="3600" spc="-15" dirty="0">
                <a:latin typeface="Tahoma"/>
                <a:cs typeface="Tahoma"/>
              </a:rPr>
              <a:t>resultado </a:t>
            </a:r>
            <a:r>
              <a:rPr lang="es-MX" sz="3600" spc="-10" dirty="0">
                <a:latin typeface="Tahoma"/>
                <a:cs typeface="Tahoma"/>
              </a:rPr>
              <a:t>esperable a </a:t>
            </a:r>
            <a:r>
              <a:rPr lang="es-MX" sz="3600" spc="-35" dirty="0">
                <a:latin typeface="Tahoma"/>
                <a:cs typeface="Tahoma"/>
              </a:rPr>
              <a:t>futuro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spc="-10" dirty="0">
                <a:latin typeface="Tahoma"/>
                <a:cs typeface="Tahoma"/>
              </a:rPr>
              <a:t>dan cuenta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5" dirty="0">
                <a:latin typeface="Tahoma"/>
                <a:cs typeface="Tahoma"/>
              </a:rPr>
              <a:t>las </a:t>
            </a:r>
            <a:r>
              <a:rPr lang="es-MX" sz="360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intenciones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acciones</a:t>
            </a:r>
            <a:r>
              <a:rPr lang="es-MX" sz="3600" spc="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requeridas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para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lograrlo.</a:t>
            </a:r>
            <a:r>
              <a:rPr lang="es-MX" sz="3600" spc="-2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Mientras</a:t>
            </a:r>
            <a:r>
              <a:rPr lang="es-MX" sz="3600" spc="-10" dirty="0">
                <a:latin typeface="Tahoma"/>
                <a:cs typeface="Tahoma"/>
              </a:rPr>
              <a:t> que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los 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objetivos </a:t>
            </a:r>
            <a:r>
              <a:rPr lang="es-MX" sz="3600" dirty="0">
                <a:latin typeface="Tahoma"/>
                <a:cs typeface="Tahoma"/>
              </a:rPr>
              <a:t>específicos, </a:t>
            </a:r>
            <a:r>
              <a:rPr lang="es-MX" sz="3600" spc="-15" dirty="0">
                <a:latin typeface="Tahoma"/>
                <a:cs typeface="Tahoma"/>
              </a:rPr>
              <a:t>indican </a:t>
            </a:r>
            <a:r>
              <a:rPr lang="es-MX" sz="3600" spc="-10" dirty="0">
                <a:latin typeface="Tahoma"/>
                <a:cs typeface="Tahoma"/>
              </a:rPr>
              <a:t>logros </a:t>
            </a:r>
            <a:r>
              <a:rPr lang="es-MX" sz="3600" dirty="0">
                <a:latin typeface="Tahoma"/>
                <a:cs typeface="Tahoma"/>
              </a:rPr>
              <a:t>concretos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spc="10" dirty="0">
                <a:latin typeface="Tahoma"/>
                <a:cs typeface="Tahoma"/>
              </a:rPr>
              <a:t>se </a:t>
            </a:r>
            <a:r>
              <a:rPr lang="es-MX" sz="3600" spc="5" dirty="0">
                <a:latin typeface="Tahoma"/>
                <a:cs typeface="Tahoma"/>
              </a:rPr>
              <a:t>deducen </a:t>
            </a:r>
            <a:r>
              <a:rPr lang="es-MX" sz="3600" dirty="0">
                <a:latin typeface="Tahoma"/>
                <a:cs typeface="Tahoma"/>
              </a:rPr>
              <a:t>de los 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objetivos generales: </a:t>
            </a:r>
            <a:r>
              <a:rPr lang="es-MX" sz="3600" spc="-5" dirty="0">
                <a:latin typeface="Tahoma"/>
                <a:cs typeface="Tahoma"/>
              </a:rPr>
              <a:t>deben describirse </a:t>
            </a:r>
            <a:r>
              <a:rPr lang="es-MX" sz="3600" spc="5" dirty="0">
                <a:latin typeface="Tahoma"/>
                <a:cs typeface="Tahoma"/>
              </a:rPr>
              <a:t>acciones </a:t>
            </a:r>
            <a:r>
              <a:rPr lang="es-MX" sz="3600" dirty="0">
                <a:latin typeface="Tahoma"/>
                <a:cs typeface="Tahoma"/>
              </a:rPr>
              <a:t>concretas </a:t>
            </a:r>
            <a:r>
              <a:rPr lang="es-MX" sz="3600" spc="-10" dirty="0">
                <a:latin typeface="Tahoma"/>
                <a:cs typeface="Tahoma"/>
              </a:rPr>
              <a:t>que puedan </a:t>
            </a:r>
            <a:r>
              <a:rPr lang="es-MX" sz="3600" spc="-5" dirty="0">
                <a:latin typeface="Tahoma"/>
                <a:cs typeface="Tahoma"/>
              </a:rPr>
              <a:t> alcanzarse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objetivamente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46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06 </a:t>
            </a:r>
            <a:r>
              <a:rPr lang="es-MX" sz="46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Objetivos generales  y específicos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endParaRPr lang="es-MX" sz="3600" spc="35" dirty="0" smtClean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MX" sz="3600" spc="5" dirty="0">
                <a:latin typeface="Tahoma"/>
                <a:cs typeface="Tahoma"/>
              </a:rPr>
              <a:t>Para</a:t>
            </a:r>
            <a:r>
              <a:rPr lang="es-MX" sz="3600" spc="9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ambos</a:t>
            </a:r>
            <a:r>
              <a:rPr lang="es-MX" sz="3600" spc="90" dirty="0">
                <a:latin typeface="Tahoma"/>
                <a:cs typeface="Tahoma"/>
              </a:rPr>
              <a:t> </a:t>
            </a:r>
            <a:r>
              <a:rPr lang="es-MX" sz="3600" spc="15" dirty="0">
                <a:latin typeface="Tahoma"/>
                <a:cs typeface="Tahoma"/>
              </a:rPr>
              <a:t>casos,</a:t>
            </a:r>
            <a:r>
              <a:rPr lang="es-MX" sz="3600" spc="7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se</a:t>
            </a:r>
            <a:r>
              <a:rPr lang="es-MX" sz="3600" spc="9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requiere</a:t>
            </a:r>
            <a:r>
              <a:rPr lang="es-MX" sz="3600" spc="12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claridad,</a:t>
            </a:r>
            <a:r>
              <a:rPr lang="es-MX" sz="3600" spc="114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precisión</a:t>
            </a:r>
            <a:r>
              <a:rPr lang="es-MX" sz="3600" spc="12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140" dirty="0">
                <a:latin typeface="Tahoma"/>
                <a:cs typeface="Tahoma"/>
              </a:rPr>
              <a:t> </a:t>
            </a:r>
            <a:r>
              <a:rPr lang="es-MX" sz="3600" spc="-15" dirty="0" err="1">
                <a:latin typeface="Tahoma"/>
                <a:cs typeface="Tahoma"/>
              </a:rPr>
              <a:t>concretitud</a:t>
            </a:r>
            <a:r>
              <a:rPr lang="es-MX" sz="3600" spc="-15" dirty="0">
                <a:latin typeface="Tahoma"/>
                <a:cs typeface="Tahoma"/>
              </a:rPr>
              <a:t>,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expresadas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en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términos</a:t>
            </a:r>
            <a:r>
              <a:rPr lang="es-MX" sz="3600" spc="-6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observables</a:t>
            </a:r>
            <a:r>
              <a:rPr lang="es-MX" sz="3600" spc="-45" dirty="0">
                <a:latin typeface="Tahoma"/>
                <a:cs typeface="Tahoma"/>
              </a:rPr>
              <a:t> y </a:t>
            </a:r>
            <a:r>
              <a:rPr lang="es-MX" sz="3600" spc="-20" dirty="0">
                <a:latin typeface="Tahoma"/>
                <a:cs typeface="Tahoma"/>
              </a:rPr>
              <a:t>verificables.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96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Criterios </a:t>
            </a:r>
            <a:r>
              <a:rPr lang="es-MX" sz="60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de </a:t>
            </a:r>
            <a:r>
              <a:rPr lang="es-MX" sz="60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evaluación</a:t>
            </a:r>
            <a:endParaRPr lang="es-MX" sz="6000" b="1" spc="-45" dirty="0">
              <a:solidFill>
                <a:srgbClr val="99CC05"/>
              </a:solidFill>
              <a:latin typeface="Tahoma"/>
              <a:ea typeface="+mj-ea"/>
              <a:cs typeface="Tahoma"/>
            </a:endParaRPr>
          </a:p>
          <a:p>
            <a:pPr marL="355600" marR="6350" indent="-342900" algn="just">
              <a:lnSpc>
                <a:spcPct val="114999"/>
              </a:lnSpc>
              <a:spcBef>
                <a:spcPts val="100"/>
              </a:spcBef>
              <a:buSzPct val="91666"/>
              <a:buAutoNum type="arabicPeriod"/>
              <a:tabLst>
                <a:tab pos="355600" algn="l"/>
              </a:tabLst>
            </a:pPr>
            <a:endParaRPr lang="es-MX" sz="3600" spc="-5" dirty="0" smtClean="0">
              <a:latin typeface="Tahoma"/>
              <a:cs typeface="Tahoma"/>
            </a:endParaRPr>
          </a:p>
          <a:p>
            <a:pPr marL="355600" marR="6350" indent="-342900" algn="just">
              <a:lnSpc>
                <a:spcPct val="114999"/>
              </a:lnSpc>
              <a:spcBef>
                <a:spcPts val="100"/>
              </a:spcBef>
              <a:buSzPct val="91666"/>
              <a:buAutoNum type="arabicPeriod"/>
              <a:tabLst>
                <a:tab pos="355600" algn="l"/>
              </a:tabLst>
            </a:pPr>
            <a:r>
              <a:rPr lang="es-MX" sz="3600" spc="-5" dirty="0" smtClean="0">
                <a:latin typeface="Tahoma"/>
                <a:cs typeface="Tahoma"/>
              </a:rPr>
              <a:t>Presentación </a:t>
            </a:r>
            <a:r>
              <a:rPr lang="es-MX" sz="3600" spc="-20" dirty="0">
                <a:latin typeface="Tahoma"/>
                <a:cs typeface="Tahoma"/>
              </a:rPr>
              <a:t>en tiempo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spc="-30" dirty="0">
                <a:latin typeface="Tahoma"/>
                <a:cs typeface="Tahoma"/>
              </a:rPr>
              <a:t>forma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5" dirty="0">
                <a:latin typeface="Tahoma"/>
                <a:cs typeface="Tahoma"/>
              </a:rPr>
              <a:t>su </a:t>
            </a:r>
            <a:r>
              <a:rPr lang="es-MX" sz="3600" spc="-15" dirty="0">
                <a:latin typeface="Tahoma"/>
                <a:cs typeface="Tahoma"/>
              </a:rPr>
              <a:t>Anteproyecto, </a:t>
            </a:r>
            <a:r>
              <a:rPr lang="es-MX" sz="3600" spc="15" dirty="0">
                <a:latin typeface="Tahoma"/>
                <a:cs typeface="Tahoma"/>
              </a:rPr>
              <a:t>con </a:t>
            </a:r>
            <a:r>
              <a:rPr lang="es-MX" sz="3600" spc="-20" dirty="0">
                <a:latin typeface="Tahoma"/>
                <a:cs typeface="Tahoma"/>
              </a:rPr>
              <a:t>cumplimiento </a:t>
            </a:r>
            <a:r>
              <a:rPr lang="es-MX" sz="3600" spc="5" dirty="0">
                <a:latin typeface="Tahoma"/>
                <a:cs typeface="Tahoma"/>
              </a:rPr>
              <a:t>de </a:t>
            </a:r>
            <a:r>
              <a:rPr lang="es-MX" sz="3600" dirty="0">
                <a:latin typeface="Tahoma"/>
                <a:cs typeface="Tahoma"/>
              </a:rPr>
              <a:t>los </a:t>
            </a:r>
            <a:r>
              <a:rPr lang="es-MX" sz="3600" spc="10" dirty="0">
                <a:latin typeface="Tahoma"/>
                <a:cs typeface="Tahoma"/>
              </a:rPr>
              <a:t>aspectos </a:t>
            </a:r>
            <a:r>
              <a:rPr lang="es-MX" sz="3600" spc="-20" dirty="0">
                <a:latin typeface="Tahoma"/>
                <a:cs typeface="Tahoma"/>
              </a:rPr>
              <a:t>formales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25" dirty="0">
                <a:latin typeface="Tahoma"/>
                <a:cs typeface="Tahoma"/>
              </a:rPr>
              <a:t>la </a:t>
            </a:r>
            <a:r>
              <a:rPr lang="es-MX" sz="3600" spc="-2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presentación.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13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Criterios </a:t>
            </a:r>
            <a:r>
              <a:rPr lang="es-MX" sz="60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de </a:t>
            </a:r>
            <a:r>
              <a:rPr lang="es-MX" sz="60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evaluación</a:t>
            </a:r>
            <a:endParaRPr lang="es-MX" sz="6000" b="1" spc="-45" dirty="0">
              <a:solidFill>
                <a:srgbClr val="99CC05"/>
              </a:solidFill>
              <a:latin typeface="Tahoma"/>
              <a:ea typeface="+mj-ea"/>
              <a:cs typeface="Tahoma"/>
            </a:endParaRPr>
          </a:p>
          <a:p>
            <a:pPr marL="12700" indent="0" algn="just">
              <a:lnSpc>
                <a:spcPct val="100000"/>
              </a:lnSpc>
              <a:spcBef>
                <a:spcPts val="215"/>
              </a:spcBef>
              <a:buSzPct val="91666"/>
              <a:buNone/>
              <a:tabLst>
                <a:tab pos="355600" algn="l"/>
              </a:tabLst>
            </a:pPr>
            <a:r>
              <a:rPr lang="es-MX" sz="3600" spc="-15" dirty="0" smtClean="0">
                <a:latin typeface="Tahoma"/>
                <a:cs typeface="Tahoma"/>
              </a:rPr>
              <a:t>2.Pertinencia</a:t>
            </a:r>
            <a:r>
              <a:rPr lang="es-MX" sz="3600" spc="30" dirty="0" smtClean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del</a:t>
            </a:r>
            <a:r>
              <a:rPr lang="es-MX" sz="3600" spc="25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trabajo</a:t>
            </a:r>
            <a:r>
              <a:rPr lang="es-MX" sz="3600" spc="1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en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relación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a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la</a:t>
            </a:r>
            <a:r>
              <a:rPr lang="es-MX" sz="3600" spc="2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temática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la</a:t>
            </a:r>
            <a:r>
              <a:rPr lang="es-MX" sz="3600" spc="2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Ruta</a:t>
            </a:r>
            <a:r>
              <a:rPr lang="es-MX" sz="3600" spc="2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2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Aprendizaje</a:t>
            </a:r>
            <a:r>
              <a:rPr lang="es-MX" sz="3600" spc="35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2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</a:t>
            </a:r>
            <a:r>
              <a:rPr lang="es-MX" sz="3600" spc="1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vinculación</a:t>
            </a:r>
            <a:r>
              <a:rPr lang="es-MX" sz="3600" spc="25" dirty="0">
                <a:latin typeface="Tahoma"/>
                <a:cs typeface="Tahoma"/>
              </a:rPr>
              <a:t> </a:t>
            </a:r>
            <a:r>
              <a:rPr lang="es-MX" sz="3600" spc="15" dirty="0">
                <a:latin typeface="Tahoma"/>
                <a:cs typeface="Tahoma"/>
              </a:rPr>
              <a:t>con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los</a:t>
            </a:r>
            <a:r>
              <a:rPr lang="es-MX" sz="3600" spc="30" dirty="0">
                <a:latin typeface="Tahoma"/>
                <a:cs typeface="Tahoma"/>
              </a:rPr>
              <a:t> </a:t>
            </a:r>
            <a:r>
              <a:rPr lang="es-MX" sz="3600" spc="-5" dirty="0" smtClean="0">
                <a:latin typeface="Tahoma"/>
                <a:cs typeface="Tahoma"/>
              </a:rPr>
              <a:t>módulos</a:t>
            </a:r>
            <a:r>
              <a:rPr lang="es-MX" sz="3600" dirty="0" smtClean="0">
                <a:latin typeface="Tahoma"/>
                <a:cs typeface="Tahoma"/>
              </a:rPr>
              <a:t> de</a:t>
            </a:r>
            <a:r>
              <a:rPr lang="es-MX" sz="3600" spc="-55" dirty="0" smtClean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cursado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transitados.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3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Criterios </a:t>
            </a:r>
            <a:r>
              <a:rPr lang="es-MX" sz="60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de </a:t>
            </a:r>
            <a:r>
              <a:rPr lang="es-MX" sz="60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evaluación</a:t>
            </a:r>
            <a:endParaRPr lang="es-MX" sz="6000" b="1" spc="-45" dirty="0">
              <a:solidFill>
                <a:srgbClr val="99CC05"/>
              </a:solidFill>
              <a:latin typeface="Tahoma"/>
              <a:ea typeface="+mj-ea"/>
              <a:cs typeface="Tahoma"/>
            </a:endParaRPr>
          </a:p>
          <a:p>
            <a:pPr marL="355600" marR="7620" indent="-342900" algn="just">
              <a:lnSpc>
                <a:spcPct val="114999"/>
              </a:lnSpc>
              <a:spcBef>
                <a:spcPts val="5"/>
              </a:spcBef>
              <a:buSzPct val="91666"/>
              <a:buAutoNum type="arabicPeriod" startAt="3"/>
              <a:tabLst>
                <a:tab pos="355600" algn="l"/>
              </a:tabLst>
            </a:pPr>
            <a:r>
              <a:rPr lang="es-MX" sz="3600" spc="-20" dirty="0" smtClean="0">
                <a:latin typeface="Tahoma"/>
                <a:cs typeface="Tahoma"/>
              </a:rPr>
              <a:t>Originalidad </a:t>
            </a:r>
            <a:r>
              <a:rPr lang="es-MX" sz="3600" spc="-20" dirty="0">
                <a:latin typeface="Tahoma"/>
                <a:cs typeface="Tahoma"/>
              </a:rPr>
              <a:t>del anteproyecto: </a:t>
            </a:r>
            <a:r>
              <a:rPr lang="es-MX" sz="3600" dirty="0">
                <a:latin typeface="Tahoma"/>
                <a:cs typeface="Tahoma"/>
              </a:rPr>
              <a:t>debe </a:t>
            </a:r>
            <a:r>
              <a:rPr lang="es-MX" sz="3600" spc="-10" dirty="0">
                <a:latin typeface="Tahoma"/>
                <a:cs typeface="Tahoma"/>
              </a:rPr>
              <a:t>ser </a:t>
            </a:r>
            <a:r>
              <a:rPr lang="es-MX" sz="3600" spc="-20" dirty="0">
                <a:latin typeface="Tahoma"/>
                <a:cs typeface="Tahoma"/>
              </a:rPr>
              <a:t>una </a:t>
            </a:r>
            <a:r>
              <a:rPr lang="es-MX" sz="3600" spc="-10" dirty="0">
                <a:latin typeface="Tahoma"/>
                <a:cs typeface="Tahoma"/>
              </a:rPr>
              <a:t>propuesta colectiva </a:t>
            </a:r>
            <a:r>
              <a:rPr lang="es-MX" sz="3600" spc="10" dirty="0">
                <a:latin typeface="Tahoma"/>
                <a:cs typeface="Tahoma"/>
              </a:rPr>
              <a:t>con </a:t>
            </a:r>
            <a:r>
              <a:rPr lang="es-MX" sz="3600" spc="-20" dirty="0">
                <a:latin typeface="Tahoma"/>
                <a:cs typeface="Tahoma"/>
              </a:rPr>
              <a:t>abordaje </a:t>
            </a:r>
            <a:r>
              <a:rPr lang="es-MX" sz="3600" spc="-25" dirty="0">
                <a:latin typeface="Tahoma"/>
                <a:cs typeface="Tahoma"/>
              </a:rPr>
              <a:t>creativo </a:t>
            </a:r>
            <a:r>
              <a:rPr lang="es-MX" sz="3600" spc="-10" dirty="0">
                <a:latin typeface="Tahoma"/>
                <a:cs typeface="Tahoma"/>
              </a:rPr>
              <a:t>e </a:t>
            </a:r>
            <a:r>
              <a:rPr lang="es-MX" sz="3600" spc="-25" dirty="0">
                <a:latin typeface="Tahoma"/>
                <a:cs typeface="Tahoma"/>
              </a:rPr>
              <a:t>innovador,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aporte</a:t>
            </a:r>
            <a:r>
              <a:rPr lang="es-MX" sz="3600" spc="-6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un </a:t>
            </a:r>
            <a:r>
              <a:rPr lang="es-MX" sz="3600" spc="-30" dirty="0">
                <a:latin typeface="Tahoma"/>
                <a:cs typeface="Tahoma"/>
              </a:rPr>
              <a:t>valor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considerable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a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la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comunidad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sobre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la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que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pretende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35" dirty="0">
                <a:latin typeface="Tahoma"/>
                <a:cs typeface="Tahoma"/>
              </a:rPr>
              <a:t>intervenir</a:t>
            </a:r>
            <a:r>
              <a:rPr lang="es-MX" sz="3600" spc="-35" dirty="0" smtClean="0">
                <a:latin typeface="Tahoma"/>
                <a:cs typeface="Tahoma"/>
              </a:rPr>
              <a:t>. 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82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108585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Formato de </a:t>
            </a:r>
            <a:r>
              <a:rPr lang="es-MX" sz="60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presentación</a:t>
            </a:r>
            <a:endParaRPr lang="es-MX" sz="6000" b="1" spc="-45" dirty="0">
              <a:solidFill>
                <a:srgbClr val="99CC05"/>
              </a:solidFill>
              <a:latin typeface="Tahoma"/>
              <a:ea typeface="+mj-e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310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endParaRPr lang="es-MX" sz="3600" spc="-10" dirty="0" smtClean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310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600" spc="-10" dirty="0" smtClean="0">
                <a:latin typeface="Tahoma"/>
                <a:cs typeface="Tahoma"/>
              </a:rPr>
              <a:t>Extensión</a:t>
            </a:r>
            <a:r>
              <a:rPr lang="es-MX" sz="3600" spc="-60" dirty="0" smtClean="0">
                <a:latin typeface="Tahoma"/>
                <a:cs typeface="Tahoma"/>
              </a:rPr>
              <a:t> </a:t>
            </a:r>
            <a:r>
              <a:rPr lang="es-MX" sz="3600" spc="-35" dirty="0">
                <a:latin typeface="Tahoma"/>
                <a:cs typeface="Tahoma"/>
              </a:rPr>
              <a:t>máxima: </a:t>
            </a:r>
            <a:r>
              <a:rPr lang="es-MX" sz="3600" spc="10" dirty="0">
                <a:latin typeface="Tahoma"/>
                <a:cs typeface="Tahoma"/>
              </a:rPr>
              <a:t>5</a:t>
            </a:r>
            <a:r>
              <a:rPr lang="es-MX" sz="3600" spc="-6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páginas.</a:t>
            </a:r>
            <a:endParaRPr lang="es-MX" sz="3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219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600" spc="-35" dirty="0">
                <a:latin typeface="Tahoma"/>
                <a:cs typeface="Tahoma"/>
              </a:rPr>
              <a:t>Tipografía:</a:t>
            </a:r>
            <a:r>
              <a:rPr lang="es-MX" sz="3600" spc="-7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Arial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15" dirty="0">
                <a:latin typeface="Tahoma"/>
                <a:cs typeface="Tahoma"/>
              </a:rPr>
              <a:t>o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Calibri.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Tamaño: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12.</a:t>
            </a:r>
            <a:r>
              <a:rPr lang="es-MX" sz="3600" spc="-45" dirty="0">
                <a:latin typeface="Tahoma"/>
                <a:cs typeface="Tahoma"/>
              </a:rPr>
              <a:t> Interlineado: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1.15.</a:t>
            </a:r>
            <a:endParaRPr lang="es-MX" sz="3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215"/>
              </a:spcBef>
              <a:buSzPct val="91666"/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MX" sz="3600" spc="114" dirty="0">
                <a:latin typeface="Tahoma"/>
                <a:cs typeface="Tahoma"/>
              </a:rPr>
              <a:t>C</a:t>
            </a:r>
            <a:r>
              <a:rPr lang="es-MX" sz="3600" spc="-55" dirty="0">
                <a:latin typeface="Tahoma"/>
                <a:cs typeface="Tahoma"/>
              </a:rPr>
              <a:t>i</a:t>
            </a:r>
            <a:r>
              <a:rPr lang="es-MX" sz="3600" spc="-50" dirty="0">
                <a:latin typeface="Tahoma"/>
                <a:cs typeface="Tahoma"/>
              </a:rPr>
              <a:t>t</a:t>
            </a:r>
            <a:r>
              <a:rPr lang="es-MX" sz="3600" spc="10" dirty="0">
                <a:latin typeface="Tahoma"/>
                <a:cs typeface="Tahoma"/>
              </a:rPr>
              <a:t>a</a:t>
            </a:r>
            <a:r>
              <a:rPr lang="es-MX" sz="3600" spc="15" dirty="0">
                <a:latin typeface="Tahoma"/>
                <a:cs typeface="Tahoma"/>
              </a:rPr>
              <a:t>s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15" dirty="0">
                <a:latin typeface="Tahoma"/>
                <a:cs typeface="Tahoma"/>
              </a:rPr>
              <a:t>b</a:t>
            </a:r>
            <a:r>
              <a:rPr lang="es-MX" sz="3600" spc="-55" dirty="0">
                <a:latin typeface="Tahoma"/>
                <a:cs typeface="Tahoma"/>
              </a:rPr>
              <a:t>i</a:t>
            </a:r>
            <a:r>
              <a:rPr lang="es-MX" sz="3600" spc="15" dirty="0">
                <a:latin typeface="Tahoma"/>
                <a:cs typeface="Tahoma"/>
              </a:rPr>
              <a:t>b</a:t>
            </a:r>
            <a:r>
              <a:rPr lang="es-MX" sz="3600" spc="-55" dirty="0">
                <a:latin typeface="Tahoma"/>
                <a:cs typeface="Tahoma"/>
              </a:rPr>
              <a:t>li</a:t>
            </a:r>
            <a:r>
              <a:rPr lang="es-MX" sz="3600" spc="15" dirty="0">
                <a:latin typeface="Tahoma"/>
                <a:cs typeface="Tahoma"/>
              </a:rPr>
              <a:t>o</a:t>
            </a:r>
            <a:r>
              <a:rPr lang="es-MX" sz="3600" dirty="0">
                <a:latin typeface="Tahoma"/>
                <a:cs typeface="Tahoma"/>
              </a:rPr>
              <a:t>g</a:t>
            </a:r>
            <a:r>
              <a:rPr lang="es-MX" sz="3600" spc="-55" dirty="0">
                <a:latin typeface="Tahoma"/>
                <a:cs typeface="Tahoma"/>
              </a:rPr>
              <a:t>r</a:t>
            </a:r>
            <a:r>
              <a:rPr lang="es-MX" sz="3600" spc="-60" dirty="0">
                <a:latin typeface="Tahoma"/>
                <a:cs typeface="Tahoma"/>
              </a:rPr>
              <a:t>áf</a:t>
            </a:r>
            <a:r>
              <a:rPr lang="es-MX" sz="3600" spc="-25" dirty="0">
                <a:latin typeface="Tahoma"/>
                <a:cs typeface="Tahoma"/>
              </a:rPr>
              <a:t>i</a:t>
            </a:r>
            <a:r>
              <a:rPr lang="es-MX" sz="3600" spc="30" dirty="0">
                <a:latin typeface="Tahoma"/>
                <a:cs typeface="Tahoma"/>
              </a:rPr>
              <a:t>ca</a:t>
            </a:r>
            <a:r>
              <a:rPr lang="es-MX" sz="3600" spc="35" dirty="0">
                <a:latin typeface="Tahoma"/>
                <a:cs typeface="Tahoma"/>
              </a:rPr>
              <a:t>s</a:t>
            </a:r>
            <a:r>
              <a:rPr lang="es-MX" sz="3600" spc="-95" dirty="0">
                <a:latin typeface="Tahoma"/>
                <a:cs typeface="Tahoma"/>
              </a:rPr>
              <a:t>:</a:t>
            </a:r>
            <a:r>
              <a:rPr lang="es-MX" sz="3600" spc="-65" dirty="0">
                <a:latin typeface="Tahoma"/>
                <a:cs typeface="Tahoma"/>
              </a:rPr>
              <a:t> </a:t>
            </a:r>
            <a:r>
              <a:rPr lang="es-MX" sz="3600" spc="25" dirty="0">
                <a:latin typeface="Tahoma"/>
                <a:cs typeface="Tahoma"/>
              </a:rPr>
              <a:t>No</a:t>
            </a:r>
            <a:r>
              <a:rPr lang="es-MX" sz="3600" spc="-55" dirty="0">
                <a:latin typeface="Tahoma"/>
                <a:cs typeface="Tahoma"/>
              </a:rPr>
              <a:t>r</a:t>
            </a:r>
            <a:r>
              <a:rPr lang="es-MX" sz="3600" spc="5" dirty="0">
                <a:latin typeface="Tahoma"/>
                <a:cs typeface="Tahoma"/>
              </a:rPr>
              <a:t>mas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55" dirty="0">
                <a:latin typeface="Tahoma"/>
                <a:cs typeface="Tahoma"/>
              </a:rPr>
              <a:t>APA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170" dirty="0">
                <a:latin typeface="Tahoma"/>
                <a:cs typeface="Tahoma"/>
              </a:rPr>
              <a:t>(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7</a:t>
            </a:r>
            <a:r>
              <a:rPr lang="es-MX" sz="3600" spc="-10" dirty="0">
                <a:latin typeface="Tahoma"/>
                <a:cs typeface="Tahoma"/>
              </a:rPr>
              <a:t>a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ed</a:t>
            </a:r>
            <a:r>
              <a:rPr lang="es-MX" sz="3600" spc="-55" dirty="0">
                <a:latin typeface="Tahoma"/>
                <a:cs typeface="Tahoma"/>
              </a:rPr>
              <a:t>i</a:t>
            </a:r>
            <a:r>
              <a:rPr lang="es-MX" sz="3600" spc="5" dirty="0">
                <a:latin typeface="Tahoma"/>
                <a:cs typeface="Tahoma"/>
              </a:rPr>
              <a:t>c</a:t>
            </a:r>
            <a:r>
              <a:rPr lang="es-MX" sz="3600" spc="10" dirty="0">
                <a:latin typeface="Tahoma"/>
                <a:cs typeface="Tahoma"/>
              </a:rPr>
              <a:t>i</a:t>
            </a:r>
            <a:r>
              <a:rPr lang="es-MX" sz="3600" spc="15" dirty="0">
                <a:latin typeface="Tahoma"/>
                <a:cs typeface="Tahoma"/>
              </a:rPr>
              <a:t>ó</a:t>
            </a:r>
            <a:r>
              <a:rPr lang="es-MX" sz="3600" spc="-25" dirty="0">
                <a:latin typeface="Tahoma"/>
                <a:cs typeface="Tahoma"/>
              </a:rPr>
              <a:t>n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-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201</a:t>
            </a:r>
            <a:r>
              <a:rPr lang="es-MX" sz="3600" dirty="0">
                <a:latin typeface="Tahoma"/>
                <a:cs typeface="Tahoma"/>
              </a:rPr>
              <a:t>9</a:t>
            </a:r>
            <a:r>
              <a:rPr lang="es-MX" sz="3600" spc="-175" dirty="0">
                <a:latin typeface="Tahoma"/>
                <a:cs typeface="Tahoma"/>
              </a:rPr>
              <a:t>)</a:t>
            </a:r>
            <a:r>
              <a:rPr lang="es-MX" sz="3600" spc="-30" dirty="0">
                <a:latin typeface="Tahoma"/>
                <a:cs typeface="Tahoma"/>
              </a:rPr>
              <a:t>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721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3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660275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11500" b="1" spc="-45" dirty="0">
                <a:solidFill>
                  <a:srgbClr val="99CC05"/>
                </a:solidFill>
                <a:latin typeface="Tahoma"/>
                <a:cs typeface="Tahoma"/>
              </a:rPr>
              <a:t>¡</a:t>
            </a:r>
            <a:r>
              <a:rPr lang="es-MX" sz="11500" b="1" spc="-45" dirty="0" smtClean="0">
                <a:solidFill>
                  <a:srgbClr val="99CC05"/>
                </a:solidFill>
                <a:latin typeface="Tahoma"/>
                <a:cs typeface="Tahoma"/>
              </a:rPr>
              <a:t>Muchos </a:t>
            </a:r>
            <a:r>
              <a:rPr lang="es-MX" sz="11500" b="1" spc="-45" dirty="0">
                <a:solidFill>
                  <a:srgbClr val="99CC05"/>
                </a:solidFill>
                <a:latin typeface="Tahoma"/>
                <a:cs typeface="Tahoma"/>
              </a:rPr>
              <a:t>éxitos!</a:t>
            </a:r>
            <a:r>
              <a:rPr lang="es-MX" sz="6500" dirty="0"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58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457200"/>
            <a:ext cx="12173856" cy="6400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s-MX" sz="7200" b="1" spc="-50" dirty="0" smtClean="0">
                <a:solidFill>
                  <a:srgbClr val="00B050"/>
                </a:solidFill>
                <a:latin typeface="Tahoma"/>
                <a:cs typeface="Tahoma"/>
              </a:rPr>
              <a:t>Anteproyecto</a:t>
            </a:r>
            <a:endParaRPr lang="es-MX" sz="8800" dirty="0">
              <a:solidFill>
                <a:srgbClr val="00B050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endParaRPr lang="es-MX" sz="3200" spc="5" dirty="0" smtClean="0">
              <a:latin typeface="Tahoma"/>
              <a:cs typeface="Tahoma"/>
            </a:endParaRPr>
          </a:p>
          <a:p>
            <a:pPr marL="12700" marR="5080" algn="just">
              <a:lnSpc>
                <a:spcPct val="114999"/>
              </a:lnSpc>
              <a:spcBef>
                <a:spcPts val="5"/>
              </a:spcBef>
            </a:pPr>
            <a:r>
              <a:rPr lang="es-MX" sz="3200" spc="5" dirty="0" smtClean="0">
                <a:latin typeface="Tahoma"/>
                <a:cs typeface="Tahoma"/>
              </a:rPr>
              <a:t>Para </a:t>
            </a:r>
            <a:r>
              <a:rPr lang="es-MX" sz="3200" spc="-20" dirty="0">
                <a:latin typeface="Tahoma"/>
                <a:cs typeface="Tahoma"/>
              </a:rPr>
              <a:t>acreditar </a:t>
            </a:r>
            <a:r>
              <a:rPr lang="es-MX" sz="3200" spc="10" dirty="0">
                <a:latin typeface="Tahoma"/>
                <a:cs typeface="Tahoma"/>
              </a:rPr>
              <a:t>su </a:t>
            </a:r>
            <a:r>
              <a:rPr lang="es-MX" sz="3200" spc="-15" dirty="0">
                <a:latin typeface="Tahoma"/>
                <a:cs typeface="Tahoma"/>
              </a:rPr>
              <a:t>recorrido </a:t>
            </a:r>
            <a:r>
              <a:rPr lang="es-MX" sz="3200" spc="-20" dirty="0">
                <a:latin typeface="Tahoma"/>
                <a:cs typeface="Tahoma"/>
              </a:rPr>
              <a:t>en </a:t>
            </a:r>
            <a:r>
              <a:rPr lang="es-MX" sz="3200" spc="-35" dirty="0">
                <a:latin typeface="Tahoma"/>
                <a:cs typeface="Tahoma"/>
              </a:rPr>
              <a:t>la </a:t>
            </a:r>
            <a:r>
              <a:rPr lang="es-MX" sz="3200" spc="-10" dirty="0" smtClean="0">
                <a:latin typeface="Tahoma"/>
                <a:cs typeface="Tahoma"/>
              </a:rPr>
              <a:t>catedra </a:t>
            </a:r>
            <a:r>
              <a:rPr lang="es-MX" sz="3200" spc="20" dirty="0" smtClean="0">
                <a:latin typeface="Tahoma"/>
                <a:cs typeface="Tahoma"/>
              </a:rPr>
              <a:t>se </a:t>
            </a:r>
            <a:r>
              <a:rPr lang="es-MX" sz="3200" spc="-10" dirty="0">
                <a:latin typeface="Tahoma"/>
                <a:cs typeface="Tahoma"/>
              </a:rPr>
              <a:t>deberá </a:t>
            </a:r>
            <a:r>
              <a:rPr lang="es-MX" sz="3200" spc="-10" dirty="0" smtClean="0">
                <a:latin typeface="Tahoma"/>
                <a:cs typeface="Tahoma"/>
              </a:rPr>
              <a:t>en el primer tramo,</a:t>
            </a:r>
            <a:r>
              <a:rPr lang="es-MX" sz="3200" spc="-395" dirty="0" smtClean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presentar</a:t>
            </a:r>
            <a:r>
              <a:rPr lang="es-MX" sz="3200" spc="-15" dirty="0">
                <a:latin typeface="Tahoma"/>
                <a:cs typeface="Tahoma"/>
              </a:rPr>
              <a:t> </a:t>
            </a:r>
            <a:r>
              <a:rPr lang="es-MX" sz="3200" dirty="0">
                <a:latin typeface="Tahoma"/>
                <a:cs typeface="Tahoma"/>
              </a:rPr>
              <a:t>de</a:t>
            </a:r>
            <a:r>
              <a:rPr lang="es-MX" sz="3200" spc="5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manera</a:t>
            </a:r>
            <a:r>
              <a:rPr lang="es-MX" sz="3200" spc="-15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grupal</a:t>
            </a:r>
            <a:r>
              <a:rPr lang="es-MX" sz="3200" spc="-20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un</a:t>
            </a:r>
            <a:r>
              <a:rPr lang="es-MX" sz="3200" spc="-20" dirty="0">
                <a:latin typeface="Tahoma"/>
                <a:cs typeface="Tahoma"/>
              </a:rPr>
              <a:t> </a:t>
            </a:r>
            <a:r>
              <a:rPr lang="es-MX" sz="3200" dirty="0">
                <a:latin typeface="Tahoma"/>
                <a:cs typeface="Tahoma"/>
              </a:rPr>
              <a:t>documento</a:t>
            </a:r>
            <a:r>
              <a:rPr lang="es-MX" sz="3200" spc="5" dirty="0">
                <a:latin typeface="Tahoma"/>
                <a:cs typeface="Tahoma"/>
              </a:rPr>
              <a:t> </a:t>
            </a:r>
            <a:r>
              <a:rPr lang="es-MX" sz="3200" spc="-5" dirty="0">
                <a:latin typeface="Tahoma"/>
                <a:cs typeface="Tahoma"/>
              </a:rPr>
              <a:t>que</a:t>
            </a:r>
            <a:r>
              <a:rPr lang="es-MX" sz="3200" dirty="0">
                <a:latin typeface="Tahoma"/>
                <a:cs typeface="Tahoma"/>
              </a:rPr>
              <a:t> </a:t>
            </a:r>
            <a:r>
              <a:rPr lang="es-MX" sz="3200" spc="-30" dirty="0">
                <a:latin typeface="Tahoma"/>
                <a:cs typeface="Tahoma"/>
              </a:rPr>
              <a:t>reúna</a:t>
            </a:r>
            <a:r>
              <a:rPr lang="es-MX" sz="3200" spc="-2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las </a:t>
            </a:r>
            <a:r>
              <a:rPr lang="es-MX" sz="3200" spc="-5" dirty="0">
                <a:latin typeface="Tahoma"/>
                <a:cs typeface="Tahoma"/>
              </a:rPr>
              <a:t> </a:t>
            </a:r>
            <a:r>
              <a:rPr lang="es-MX" sz="3200" spc="-15" dirty="0">
                <a:latin typeface="Tahoma"/>
                <a:cs typeface="Tahoma"/>
              </a:rPr>
              <a:t>principales </a:t>
            </a:r>
            <a:r>
              <a:rPr lang="es-MX" sz="3200" spc="-5" dirty="0">
                <a:latin typeface="Tahoma"/>
                <a:cs typeface="Tahoma"/>
              </a:rPr>
              <a:t>características </a:t>
            </a:r>
            <a:r>
              <a:rPr lang="es-MX" sz="3200" dirty="0">
                <a:latin typeface="Tahoma"/>
                <a:cs typeface="Tahoma"/>
              </a:rPr>
              <a:t>de </a:t>
            </a:r>
            <a:r>
              <a:rPr lang="es-MX" sz="3200" spc="-25" dirty="0">
                <a:latin typeface="Tahoma"/>
                <a:cs typeface="Tahoma"/>
              </a:rPr>
              <a:t>un </a:t>
            </a:r>
            <a:r>
              <a:rPr lang="es-MX" sz="3200" spc="-5" dirty="0">
                <a:latin typeface="Tahoma"/>
                <a:cs typeface="Tahoma"/>
              </a:rPr>
              <a:t>proyecto </a:t>
            </a:r>
            <a:r>
              <a:rPr lang="es-MX" sz="3200" dirty="0">
                <a:latin typeface="Tahoma"/>
                <a:cs typeface="Tahoma"/>
              </a:rPr>
              <a:t>de </a:t>
            </a:r>
            <a:r>
              <a:rPr lang="es-MX" sz="3200" spc="-20" dirty="0">
                <a:latin typeface="Tahoma"/>
                <a:cs typeface="Tahoma"/>
              </a:rPr>
              <a:t>desarrollo </a:t>
            </a:r>
            <a:r>
              <a:rPr lang="es-MX" sz="3200" spc="-15" dirty="0">
                <a:latin typeface="Tahoma"/>
                <a:cs typeface="Tahoma"/>
              </a:rPr>
              <a:t>e </a:t>
            </a:r>
            <a:r>
              <a:rPr lang="es-MX" sz="3200" spc="-5" dirty="0">
                <a:latin typeface="Tahoma"/>
                <a:cs typeface="Tahoma"/>
              </a:rPr>
              <a:t>impacto </a:t>
            </a:r>
            <a:r>
              <a:rPr lang="es-MX" sz="3200" dirty="0">
                <a:latin typeface="Tahoma"/>
                <a:cs typeface="Tahoma"/>
              </a:rPr>
              <a:t> </a:t>
            </a:r>
            <a:r>
              <a:rPr lang="es-MX" sz="3200" spc="-5" dirty="0">
                <a:latin typeface="Tahoma"/>
                <a:cs typeface="Tahoma"/>
              </a:rPr>
              <a:t>social. </a:t>
            </a:r>
            <a:r>
              <a:rPr lang="es-MX" sz="3200" spc="5" dirty="0">
                <a:latin typeface="Tahoma"/>
                <a:cs typeface="Tahoma"/>
              </a:rPr>
              <a:t>Esta </a:t>
            </a:r>
            <a:r>
              <a:rPr lang="es-MX" sz="3200" spc="-20" dirty="0">
                <a:latin typeface="Tahoma"/>
                <a:cs typeface="Tahoma"/>
              </a:rPr>
              <a:t>instancia </a:t>
            </a:r>
            <a:r>
              <a:rPr lang="es-MX" sz="3200" spc="-10" dirty="0">
                <a:latin typeface="Tahoma"/>
                <a:cs typeface="Tahoma"/>
              </a:rPr>
              <a:t>será </a:t>
            </a:r>
            <a:r>
              <a:rPr lang="es-MX" sz="3200" spc="10" dirty="0">
                <a:latin typeface="Tahoma"/>
                <a:cs typeface="Tahoma"/>
              </a:rPr>
              <a:t>conocida </a:t>
            </a:r>
            <a:r>
              <a:rPr lang="es-MX" sz="3200" spc="25" dirty="0">
                <a:latin typeface="Tahoma"/>
                <a:cs typeface="Tahoma"/>
              </a:rPr>
              <a:t>como </a:t>
            </a:r>
            <a:r>
              <a:rPr lang="es-MX" sz="3200" b="1" i="1" spc="-180" dirty="0">
                <a:latin typeface="Verdana"/>
                <a:cs typeface="Verdana"/>
              </a:rPr>
              <a:t>Anteproyecto </a:t>
            </a:r>
            <a:r>
              <a:rPr lang="es-MX" sz="3200" spc="-50" dirty="0">
                <a:latin typeface="Tahoma"/>
                <a:cs typeface="Tahoma"/>
              </a:rPr>
              <a:t>y </a:t>
            </a:r>
            <a:r>
              <a:rPr lang="es-MX" sz="3200" spc="-15" dirty="0">
                <a:latin typeface="Tahoma"/>
                <a:cs typeface="Tahoma"/>
              </a:rPr>
              <a:t>deberá </a:t>
            </a:r>
            <a:r>
              <a:rPr lang="es-MX" sz="3200" spc="-10" dirty="0">
                <a:latin typeface="Tahoma"/>
                <a:cs typeface="Tahoma"/>
              </a:rPr>
              <a:t> considerar</a:t>
            </a:r>
            <a:r>
              <a:rPr lang="es-MX" sz="3200" spc="-15" dirty="0">
                <a:latin typeface="Tahoma"/>
                <a:cs typeface="Tahoma"/>
              </a:rPr>
              <a:t> </a:t>
            </a:r>
            <a:r>
              <a:rPr lang="es-MX" sz="3200" spc="-40" dirty="0">
                <a:latin typeface="Tahoma"/>
                <a:cs typeface="Tahoma"/>
              </a:rPr>
              <a:t>el</a:t>
            </a:r>
            <a:r>
              <a:rPr lang="es-MX" sz="3200" spc="-50" dirty="0">
                <a:latin typeface="Tahoma"/>
                <a:cs typeface="Tahoma"/>
              </a:rPr>
              <a:t> </a:t>
            </a:r>
            <a:r>
              <a:rPr lang="es-MX" sz="3200" spc="-5" dirty="0">
                <a:latin typeface="Tahoma"/>
                <a:cs typeface="Tahoma"/>
              </a:rPr>
              <a:t>marco</a:t>
            </a:r>
            <a:r>
              <a:rPr lang="es-MX" sz="3200" spc="-25" dirty="0">
                <a:latin typeface="Tahoma"/>
                <a:cs typeface="Tahoma"/>
              </a:rPr>
              <a:t> </a:t>
            </a:r>
            <a:r>
              <a:rPr lang="es-MX" sz="3200" spc="5" dirty="0">
                <a:latin typeface="Tahoma"/>
                <a:cs typeface="Tahoma"/>
              </a:rPr>
              <a:t>de</a:t>
            </a:r>
            <a:r>
              <a:rPr lang="es-MX" sz="3200" spc="-35" dirty="0">
                <a:latin typeface="Tahoma"/>
                <a:cs typeface="Tahoma"/>
              </a:rPr>
              <a:t> </a:t>
            </a:r>
            <a:r>
              <a:rPr lang="es-MX" sz="3200" spc="-40" dirty="0">
                <a:latin typeface="Tahoma"/>
                <a:cs typeface="Tahoma"/>
              </a:rPr>
              <a:t>la</a:t>
            </a:r>
            <a:r>
              <a:rPr lang="es-MX" sz="3200" spc="-50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temática </a:t>
            </a:r>
            <a:r>
              <a:rPr lang="es-MX" sz="3200" spc="5" dirty="0">
                <a:latin typeface="Tahoma"/>
                <a:cs typeface="Tahoma"/>
              </a:rPr>
              <a:t>de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5" dirty="0">
                <a:latin typeface="Tahoma"/>
                <a:cs typeface="Tahoma"/>
              </a:rPr>
              <a:t>su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Ruta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5" dirty="0">
                <a:latin typeface="Tahoma"/>
                <a:cs typeface="Tahoma"/>
              </a:rPr>
              <a:t>de</a:t>
            </a:r>
            <a:r>
              <a:rPr lang="es-MX" sz="3200" spc="-40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Aprendizaje.</a:t>
            </a:r>
            <a:endParaRPr lang="es-MX" sz="3200" dirty="0">
              <a:latin typeface="Tahoma"/>
              <a:cs typeface="Tahoma"/>
            </a:endParaRPr>
          </a:p>
          <a:p>
            <a:pPr marL="12700" marR="6350" algn="just">
              <a:lnSpc>
                <a:spcPct val="114599"/>
              </a:lnSpc>
              <a:spcBef>
                <a:spcPts val="5"/>
              </a:spcBef>
            </a:pPr>
            <a:r>
              <a:rPr lang="es-MX" sz="3200" spc="-15" dirty="0" smtClean="0">
                <a:latin typeface="Tahoma"/>
                <a:cs typeface="Tahoma"/>
              </a:rPr>
              <a:t>El</a:t>
            </a:r>
            <a:r>
              <a:rPr lang="es-MX" sz="3200" spc="-10" dirty="0" smtClean="0">
                <a:latin typeface="Tahoma"/>
                <a:cs typeface="Tahoma"/>
              </a:rPr>
              <a:t> </a:t>
            </a:r>
            <a:r>
              <a:rPr lang="es-MX" sz="3200" dirty="0">
                <a:latin typeface="Tahoma"/>
                <a:cs typeface="Tahoma"/>
              </a:rPr>
              <a:t>documento</a:t>
            </a:r>
            <a:r>
              <a:rPr lang="es-MX" sz="3200" spc="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a</a:t>
            </a:r>
            <a:r>
              <a:rPr lang="es-MX" sz="3200" spc="-5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presentar</a:t>
            </a:r>
            <a:r>
              <a:rPr lang="es-MX" sz="3200" spc="-15" dirty="0">
                <a:latin typeface="Tahoma"/>
                <a:cs typeface="Tahoma"/>
              </a:rPr>
              <a:t> </a:t>
            </a:r>
            <a:r>
              <a:rPr lang="es-MX" sz="3200" spc="5" dirty="0">
                <a:latin typeface="Tahoma"/>
                <a:cs typeface="Tahoma"/>
              </a:rPr>
              <a:t>debe</a:t>
            </a:r>
            <a:r>
              <a:rPr lang="es-MX" sz="3200" spc="10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ser</a:t>
            </a:r>
            <a:r>
              <a:rPr lang="es-MX" sz="3200" spc="-5" dirty="0">
                <a:latin typeface="Tahoma"/>
                <a:cs typeface="Tahoma"/>
              </a:rPr>
              <a:t> </a:t>
            </a:r>
            <a:r>
              <a:rPr lang="es-MX" sz="3200" spc="-15" dirty="0">
                <a:latin typeface="Tahoma"/>
                <a:cs typeface="Tahoma"/>
              </a:rPr>
              <a:t>contundente,</a:t>
            </a:r>
            <a:r>
              <a:rPr lang="es-MX" sz="3200" spc="-10" dirty="0">
                <a:latin typeface="Tahoma"/>
                <a:cs typeface="Tahoma"/>
              </a:rPr>
              <a:t> </a:t>
            </a:r>
            <a:r>
              <a:rPr lang="es-MX" sz="3200" spc="-15" dirty="0">
                <a:latin typeface="Tahoma"/>
                <a:cs typeface="Tahoma"/>
              </a:rPr>
              <a:t>sintético</a:t>
            </a:r>
            <a:r>
              <a:rPr lang="es-MX" sz="3200" spc="-10" dirty="0">
                <a:latin typeface="Tahoma"/>
                <a:cs typeface="Tahoma"/>
              </a:rPr>
              <a:t> </a:t>
            </a:r>
            <a:r>
              <a:rPr lang="es-MX" sz="3200" spc="-50" dirty="0">
                <a:latin typeface="Tahoma"/>
                <a:cs typeface="Tahoma"/>
              </a:rPr>
              <a:t>y 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20" dirty="0">
                <a:latin typeface="Tahoma"/>
                <a:cs typeface="Tahoma"/>
              </a:rPr>
              <a:t>contener</a:t>
            </a:r>
            <a:r>
              <a:rPr lang="es-MX" sz="3200" spc="-15" dirty="0">
                <a:latin typeface="Tahoma"/>
                <a:cs typeface="Tahoma"/>
              </a:rPr>
              <a:t> </a:t>
            </a:r>
            <a:r>
              <a:rPr lang="es-MX" sz="3200" spc="-5" dirty="0">
                <a:latin typeface="Tahoma"/>
                <a:cs typeface="Tahoma"/>
              </a:rPr>
              <a:t>los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5" dirty="0">
                <a:latin typeface="Tahoma"/>
                <a:cs typeface="Tahoma"/>
              </a:rPr>
              <a:t>componentes</a:t>
            </a:r>
            <a:r>
              <a:rPr lang="es-MX" sz="3200" spc="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enunciados</a:t>
            </a:r>
            <a:r>
              <a:rPr lang="es-MX" sz="3200" spc="-5" dirty="0">
                <a:latin typeface="Tahoma"/>
                <a:cs typeface="Tahoma"/>
              </a:rPr>
              <a:t> </a:t>
            </a:r>
            <a:r>
              <a:rPr lang="es-MX" sz="3200" spc="-10" dirty="0">
                <a:latin typeface="Tahoma"/>
                <a:cs typeface="Tahoma"/>
              </a:rPr>
              <a:t>a</a:t>
            </a:r>
            <a:r>
              <a:rPr lang="es-MX" sz="3200" spc="-45" dirty="0">
                <a:latin typeface="Tahoma"/>
                <a:cs typeface="Tahoma"/>
              </a:rPr>
              <a:t> </a:t>
            </a:r>
            <a:r>
              <a:rPr lang="es-MX" sz="3200" spc="-25" dirty="0">
                <a:latin typeface="Tahoma"/>
                <a:cs typeface="Tahoma"/>
              </a:rPr>
              <a:t>continuación:</a:t>
            </a:r>
            <a:endParaRPr lang="es-MX" sz="3200" dirty="0">
              <a:latin typeface="Tahoma"/>
              <a:cs typeface="Tahoma"/>
            </a:endParaRPr>
          </a:p>
          <a:p>
            <a:pPr fontAlgn="base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71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705393" y="1219200"/>
            <a:ext cx="11468463" cy="56388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6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01 Título</a:t>
            </a:r>
            <a:endParaRPr lang="es-MX" sz="6600" b="1" spc="-45" dirty="0">
              <a:solidFill>
                <a:srgbClr val="99CC05"/>
              </a:solidFill>
              <a:latin typeface="Tahoma"/>
              <a:ea typeface="+mj-e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820"/>
              </a:spcBef>
            </a:pPr>
            <a:r>
              <a:rPr lang="es-MX" sz="3600" spc="35" dirty="0">
                <a:latin typeface="Tahoma"/>
                <a:cs typeface="Tahoma"/>
              </a:rPr>
              <a:t>Es </a:t>
            </a:r>
            <a:r>
              <a:rPr lang="es-MX" sz="3600" spc="-30" dirty="0">
                <a:latin typeface="Tahoma"/>
                <a:cs typeface="Tahoma"/>
              </a:rPr>
              <a:t>fundamental</a:t>
            </a:r>
            <a:r>
              <a:rPr lang="es-MX" sz="3600" spc="-2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que</a:t>
            </a:r>
            <a:r>
              <a:rPr lang="es-MX" sz="3600" spc="-5" dirty="0">
                <a:latin typeface="Tahoma"/>
                <a:cs typeface="Tahoma"/>
              </a:rPr>
              <a:t> conserve</a:t>
            </a:r>
            <a:r>
              <a:rPr lang="es-MX" sz="360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una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estructura</a:t>
            </a:r>
            <a:r>
              <a:rPr lang="es-MX" sz="3600" spc="-2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clara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28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concisa,  </a:t>
            </a:r>
            <a:r>
              <a:rPr lang="es-MX" sz="3600" spc="-15" dirty="0">
                <a:latin typeface="Tahoma"/>
                <a:cs typeface="Tahoma"/>
              </a:rPr>
              <a:t>no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debe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presentar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ambigüedades.</a:t>
            </a:r>
            <a:endParaRPr lang="es-MX" sz="36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lang="es-MX" sz="3600" spc="5" dirty="0">
                <a:latin typeface="Tahoma"/>
                <a:cs typeface="Tahoma"/>
              </a:rPr>
              <a:t>Para</a:t>
            </a:r>
            <a:r>
              <a:rPr lang="es-MX" sz="3600" spc="10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ello,</a:t>
            </a:r>
            <a:r>
              <a:rPr lang="es-MX" sz="3600" spc="14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debe</a:t>
            </a:r>
            <a:r>
              <a:rPr lang="es-MX" sz="3600" spc="10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estar</a:t>
            </a:r>
            <a:r>
              <a:rPr lang="es-MX" sz="3600" spc="13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focalizado</a:t>
            </a:r>
            <a:r>
              <a:rPr lang="es-MX" sz="3600" spc="12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14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contener,</a:t>
            </a:r>
            <a:r>
              <a:rPr lang="es-MX" sz="3600" spc="13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en</a:t>
            </a:r>
            <a:r>
              <a:rPr lang="es-MX" sz="3600" spc="13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</a:t>
            </a:r>
            <a:r>
              <a:rPr lang="es-MX" sz="3600" spc="10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estructura,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palabras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claves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respecto</a:t>
            </a:r>
            <a:r>
              <a:rPr lang="es-MX" sz="3600" spc="-65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al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tema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del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proyecto.</a:t>
            </a:r>
            <a:endParaRPr lang="es-MX" sz="3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s-MX" sz="3600" dirty="0">
                <a:latin typeface="Tahoma"/>
                <a:cs typeface="Tahoma"/>
              </a:rPr>
              <a:t>Recomendación:</a:t>
            </a:r>
            <a:r>
              <a:rPr lang="es-MX" sz="3600" spc="-60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15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a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20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palabras.</a:t>
            </a:r>
            <a:endParaRPr lang="es-MX" sz="3600" dirty="0">
              <a:latin typeface="Tahoma"/>
              <a:cs typeface="Tahoma"/>
            </a:endParaRPr>
          </a:p>
          <a:p>
            <a:pPr fontAlgn="base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68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638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6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02 </a:t>
            </a:r>
            <a:r>
              <a:rPr lang="es-MX" sz="66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Descripción del tema</a:t>
            </a:r>
          </a:p>
          <a:p>
            <a:pPr marL="12700" marR="5080" algn="just">
              <a:lnSpc>
                <a:spcPct val="100000"/>
              </a:lnSpc>
              <a:spcBef>
                <a:spcPts val="1625"/>
              </a:spcBef>
            </a:pPr>
            <a:endParaRPr lang="es-MX" sz="3600" spc="-5" dirty="0" smtClean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625"/>
              </a:spcBef>
            </a:pPr>
            <a:r>
              <a:rPr lang="es-MX" sz="3600" spc="-5" dirty="0" smtClean="0">
                <a:latin typeface="Tahoma"/>
                <a:cs typeface="Tahoma"/>
              </a:rPr>
              <a:t>Describan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30" dirty="0">
                <a:latin typeface="Tahoma"/>
                <a:cs typeface="Tahoma"/>
              </a:rPr>
              <a:t>forma </a:t>
            </a:r>
            <a:r>
              <a:rPr lang="es-MX" sz="3600" spc="-25" dirty="0">
                <a:latin typeface="Tahoma"/>
                <a:cs typeface="Tahoma"/>
              </a:rPr>
              <a:t>general </a:t>
            </a:r>
            <a:r>
              <a:rPr lang="es-MX" sz="3600" spc="-30" dirty="0">
                <a:latin typeface="Tahoma"/>
                <a:cs typeface="Tahoma"/>
              </a:rPr>
              <a:t>la </a:t>
            </a:r>
            <a:r>
              <a:rPr lang="es-MX" sz="3600" spc="-10" dirty="0">
                <a:latin typeface="Tahoma"/>
                <a:cs typeface="Tahoma"/>
              </a:rPr>
              <a:t>propuesta. </a:t>
            </a:r>
            <a:r>
              <a:rPr lang="es-MX" sz="3600" spc="5" dirty="0">
                <a:latin typeface="Tahoma"/>
                <a:cs typeface="Tahoma"/>
              </a:rPr>
              <a:t>Esperamos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-5" dirty="0">
                <a:latin typeface="Tahoma"/>
                <a:cs typeface="Tahoma"/>
              </a:rPr>
              <a:t>puedan </a:t>
            </a:r>
            <a:r>
              <a:rPr lang="es-MX" sz="3600" spc="-20" dirty="0">
                <a:latin typeface="Tahoma"/>
                <a:cs typeface="Tahoma"/>
              </a:rPr>
              <a:t>dar 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cuenta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los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aspectos </a:t>
            </a:r>
            <a:r>
              <a:rPr lang="es-MX" sz="3600" dirty="0">
                <a:latin typeface="Tahoma"/>
                <a:cs typeface="Tahoma"/>
              </a:rPr>
              <a:t>sociales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involucrados,</a:t>
            </a:r>
            <a:r>
              <a:rPr lang="es-MX" sz="3600" spc="-10" dirty="0">
                <a:latin typeface="Tahoma"/>
                <a:cs typeface="Tahoma"/>
              </a:rPr>
              <a:t> las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posibilidades</a:t>
            </a:r>
            <a:r>
              <a:rPr lang="es-MX" sz="3600" spc="-5" dirty="0">
                <a:latin typeface="Tahoma"/>
                <a:cs typeface="Tahoma"/>
              </a:rPr>
              <a:t> de </a:t>
            </a:r>
            <a:r>
              <a:rPr lang="es-MX" sz="360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transformación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spc="-10" dirty="0">
                <a:latin typeface="Tahoma"/>
                <a:cs typeface="Tahoma"/>
              </a:rPr>
              <a:t>las </a:t>
            </a:r>
            <a:r>
              <a:rPr lang="es-MX" sz="3600" spc="-20" dirty="0">
                <a:latin typeface="Tahoma"/>
                <a:cs typeface="Tahoma"/>
              </a:rPr>
              <a:t>estrategias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5" dirty="0">
                <a:latin typeface="Tahoma"/>
                <a:cs typeface="Tahoma"/>
              </a:rPr>
              <a:t>solución </a:t>
            </a:r>
            <a:r>
              <a:rPr lang="es-MX" sz="3600" spc="15" dirty="0">
                <a:latin typeface="Tahoma"/>
                <a:cs typeface="Tahoma"/>
              </a:rPr>
              <a:t>o </a:t>
            </a:r>
            <a:r>
              <a:rPr lang="es-MX" sz="3600" spc="-30" dirty="0">
                <a:latin typeface="Tahoma"/>
                <a:cs typeface="Tahoma"/>
              </a:rPr>
              <a:t>mejoramiento </a:t>
            </a:r>
            <a:r>
              <a:rPr lang="es-MX" sz="3600" dirty="0">
                <a:latin typeface="Tahoma"/>
                <a:cs typeface="Tahoma"/>
              </a:rPr>
              <a:t>de ese 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escenario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seleccionado.</a:t>
            </a: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91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6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02 </a:t>
            </a:r>
            <a:r>
              <a:rPr lang="es-MX" sz="66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Descripción del tema</a:t>
            </a:r>
          </a:p>
          <a:p>
            <a:pPr marL="12065" indent="0">
              <a:lnSpc>
                <a:spcPct val="100000"/>
              </a:lnSpc>
              <a:spcBef>
                <a:spcPts val="100"/>
              </a:spcBef>
              <a:buNone/>
              <a:tabLst>
                <a:tab pos="299085" algn="l"/>
                <a:tab pos="299720" algn="l"/>
              </a:tabLst>
            </a:pPr>
            <a:r>
              <a:rPr lang="es-MX" sz="3600" spc="35" dirty="0">
                <a:latin typeface="Tahoma"/>
                <a:cs typeface="Tahoma"/>
              </a:rPr>
              <a:t>A</a:t>
            </a:r>
            <a:r>
              <a:rPr lang="es-MX" sz="3600" spc="20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modo</a:t>
            </a:r>
            <a:r>
              <a:rPr lang="es-MX" sz="3600" spc="21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20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sugerencia,</a:t>
            </a:r>
            <a:r>
              <a:rPr lang="es-MX" sz="3600" spc="78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dejamos</a:t>
            </a:r>
            <a:r>
              <a:rPr lang="es-MX" sz="3600" spc="21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a</a:t>
            </a:r>
            <a:r>
              <a:rPr lang="es-MX" sz="3600" spc="204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continuación</a:t>
            </a:r>
            <a:r>
              <a:rPr lang="es-MX" sz="3600" spc="2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algunas</a:t>
            </a:r>
            <a:r>
              <a:rPr lang="es-MX" sz="3600" spc="2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categorías </a:t>
            </a:r>
            <a:r>
              <a:rPr lang="es-MX" sz="3600" spc="-10" dirty="0">
                <a:latin typeface="Tahoma"/>
                <a:cs typeface="Tahoma"/>
              </a:rPr>
              <a:t>que</a:t>
            </a:r>
            <a:r>
              <a:rPr lang="es-MX" sz="3600" spc="-2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les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35" dirty="0">
                <a:latin typeface="Tahoma"/>
                <a:cs typeface="Tahoma"/>
              </a:rPr>
              <a:t>permitirán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pensar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20" dirty="0">
                <a:latin typeface="Tahoma"/>
                <a:cs typeface="Tahoma"/>
              </a:rPr>
              <a:t>cómo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abordar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redacción:</a:t>
            </a:r>
            <a:endParaRPr lang="es-MX" sz="3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s-MX" sz="3600" b="1" spc="-25" dirty="0" smtClean="0">
                <a:latin typeface="Tahoma"/>
                <a:cs typeface="Tahoma"/>
              </a:rPr>
              <a:t>Alcance</a:t>
            </a:r>
            <a:r>
              <a:rPr lang="es-MX" sz="3600" b="1" spc="-25" dirty="0">
                <a:latin typeface="Tahoma"/>
                <a:cs typeface="Tahoma"/>
              </a:rPr>
              <a:t>:</a:t>
            </a:r>
            <a:r>
              <a:rPr lang="es-MX" sz="3600" b="1" spc="1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dimensión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del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proyecto</a:t>
            </a:r>
            <a:r>
              <a:rPr lang="es-MX" sz="3600" spc="-8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población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que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impacta.</a:t>
            </a:r>
            <a:endParaRPr lang="es-MX" sz="360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s-MX" sz="3600" b="1" spc="-30" dirty="0">
                <a:latin typeface="Tahoma"/>
                <a:cs typeface="Tahoma"/>
              </a:rPr>
              <a:t>Trascendencia:</a:t>
            </a:r>
            <a:r>
              <a:rPr lang="es-MX" sz="3600" b="1" spc="2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importancia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social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la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temática.</a:t>
            </a:r>
            <a:endParaRPr lang="es-MX" sz="3600" dirty="0">
              <a:latin typeface="Tahoma"/>
              <a:cs typeface="Tahom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es-MX" sz="3600" b="1" spc="-40" dirty="0">
                <a:latin typeface="Tahoma"/>
                <a:cs typeface="Tahoma"/>
              </a:rPr>
              <a:t>Factibilidad:</a:t>
            </a:r>
            <a:r>
              <a:rPr lang="es-MX" sz="3600" b="1" spc="-3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existencia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de</a:t>
            </a:r>
            <a:r>
              <a:rPr lang="es-MX" sz="3600" spc="1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recursos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organización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para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-40" dirty="0">
                <a:latin typeface="Tahoma"/>
                <a:cs typeface="Tahoma"/>
              </a:rPr>
              <a:t>la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intervención.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3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6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03 </a:t>
            </a:r>
            <a:r>
              <a:rPr lang="es-MX" sz="66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Antecedentes</a:t>
            </a:r>
          </a:p>
          <a:p>
            <a:pPr marL="12700" marR="5080" algn="just">
              <a:lnSpc>
                <a:spcPct val="100000"/>
              </a:lnSpc>
              <a:spcBef>
                <a:spcPts val="2325"/>
              </a:spcBef>
            </a:pPr>
            <a:r>
              <a:rPr lang="es-MX" sz="3600" dirty="0">
                <a:latin typeface="Tahoma"/>
                <a:cs typeface="Tahoma"/>
              </a:rPr>
              <a:t>Escojan de </a:t>
            </a:r>
            <a:r>
              <a:rPr lang="es-MX" sz="3600" spc="-30" dirty="0">
                <a:latin typeface="Tahoma"/>
                <a:cs typeface="Tahoma"/>
              </a:rPr>
              <a:t>forma</a:t>
            </a:r>
            <a:r>
              <a:rPr lang="es-MX" sz="3600" spc="-2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estratégica </a:t>
            </a:r>
            <a:r>
              <a:rPr lang="es-MX" sz="3600" dirty="0">
                <a:latin typeface="Tahoma"/>
                <a:cs typeface="Tahoma"/>
              </a:rPr>
              <a:t>los </a:t>
            </a:r>
            <a:r>
              <a:rPr lang="es-MX" sz="3600" spc="-10" dirty="0">
                <a:latin typeface="Tahoma"/>
                <a:cs typeface="Tahoma"/>
              </a:rPr>
              <a:t>antecedentes </a:t>
            </a:r>
            <a:r>
              <a:rPr lang="es-MX" sz="3600" spc="5" dirty="0">
                <a:latin typeface="Tahoma"/>
                <a:cs typeface="Tahoma"/>
              </a:rPr>
              <a:t>más </a:t>
            </a:r>
            <a:r>
              <a:rPr lang="es-MX" sz="3600" spc="-20" dirty="0">
                <a:latin typeface="Tahoma"/>
                <a:cs typeface="Tahoma"/>
              </a:rPr>
              <a:t>significativos</a:t>
            </a:r>
            <a:r>
              <a:rPr lang="es-MX" sz="3600" spc="33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para 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 </a:t>
            </a:r>
            <a:r>
              <a:rPr lang="es-MX" sz="3600" spc="-10" dirty="0">
                <a:latin typeface="Tahoma"/>
                <a:cs typeface="Tahoma"/>
              </a:rPr>
              <a:t>proyecto. </a:t>
            </a:r>
            <a:r>
              <a:rPr lang="es-MX" sz="3600" spc="35" dirty="0">
                <a:latin typeface="Tahoma"/>
                <a:cs typeface="Tahoma"/>
              </a:rPr>
              <a:t>Se </a:t>
            </a:r>
            <a:r>
              <a:rPr lang="es-MX" sz="3600" spc="-25" dirty="0">
                <a:latin typeface="Tahoma"/>
                <a:cs typeface="Tahoma"/>
              </a:rPr>
              <a:t>entiende</a:t>
            </a:r>
            <a:r>
              <a:rPr lang="es-MX" sz="3600" spc="325" dirty="0">
                <a:latin typeface="Tahoma"/>
                <a:cs typeface="Tahoma"/>
              </a:rPr>
              <a:t> </a:t>
            </a:r>
            <a:r>
              <a:rPr lang="es-MX" sz="3600" spc="20" dirty="0">
                <a:latin typeface="Tahoma"/>
                <a:cs typeface="Tahoma"/>
              </a:rPr>
              <a:t>como </a:t>
            </a:r>
            <a:r>
              <a:rPr lang="es-MX" sz="3600" spc="-10" dirty="0">
                <a:latin typeface="Tahoma"/>
                <a:cs typeface="Tahoma"/>
              </a:rPr>
              <a:t>antecedentes </a:t>
            </a:r>
            <a:r>
              <a:rPr lang="es-MX" sz="3600" spc="-15" dirty="0">
                <a:latin typeface="Tahoma"/>
                <a:cs typeface="Tahoma"/>
              </a:rPr>
              <a:t>aquellas </a:t>
            </a:r>
            <a:r>
              <a:rPr lang="es-MX" sz="3600" spc="-25" dirty="0">
                <a:latin typeface="Tahoma"/>
                <a:cs typeface="Tahoma"/>
              </a:rPr>
              <a:t>iniciativas </a:t>
            </a:r>
            <a:r>
              <a:rPr lang="es-MX" sz="3600" spc="-5" dirty="0">
                <a:latin typeface="Tahoma"/>
                <a:cs typeface="Tahoma"/>
              </a:rPr>
              <a:t>de </a:t>
            </a:r>
            <a:r>
              <a:rPr lang="es-MX" sz="3600" dirty="0">
                <a:latin typeface="Tahoma"/>
                <a:cs typeface="Tahoma"/>
              </a:rPr>
              <a:t> </a:t>
            </a:r>
            <a:r>
              <a:rPr lang="es-MX" sz="3600" spc="-40" dirty="0" smtClean="0">
                <a:latin typeface="Tahoma"/>
                <a:cs typeface="Tahoma"/>
              </a:rPr>
              <a:t>nivel local, provincial, </a:t>
            </a:r>
            <a:r>
              <a:rPr lang="es-MX" sz="3600" spc="-15" dirty="0">
                <a:latin typeface="Tahoma"/>
                <a:cs typeface="Tahoma"/>
              </a:rPr>
              <a:t>nacional, </a:t>
            </a:r>
            <a:r>
              <a:rPr lang="es-MX" sz="3600" spc="-25" dirty="0">
                <a:latin typeface="Tahoma"/>
                <a:cs typeface="Tahoma"/>
              </a:rPr>
              <a:t>regional </a:t>
            </a:r>
            <a:r>
              <a:rPr lang="es-MX" sz="3600" spc="15" dirty="0">
                <a:latin typeface="Tahoma"/>
                <a:cs typeface="Tahoma"/>
              </a:rPr>
              <a:t>o </a:t>
            </a:r>
            <a:r>
              <a:rPr lang="es-MX" sz="3600" spc="-25" dirty="0">
                <a:latin typeface="Tahoma"/>
                <a:cs typeface="Tahoma"/>
              </a:rPr>
              <a:t>internacional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-30" dirty="0">
                <a:latin typeface="Tahoma"/>
                <a:cs typeface="Tahoma"/>
              </a:rPr>
              <a:t>sirvieron </a:t>
            </a:r>
            <a:r>
              <a:rPr lang="es-MX" sz="3600" dirty="0">
                <a:latin typeface="Tahoma"/>
                <a:cs typeface="Tahoma"/>
              </a:rPr>
              <a:t>de </a:t>
            </a:r>
            <a:r>
              <a:rPr lang="es-MX" sz="3600" spc="-15" dirty="0">
                <a:latin typeface="Tahoma"/>
                <a:cs typeface="Tahoma"/>
              </a:rPr>
              <a:t>inspiración para </a:t>
            </a:r>
            <a:r>
              <a:rPr lang="es-MX" sz="3600" spc="-10" dirty="0">
                <a:latin typeface="Tahoma"/>
                <a:cs typeface="Tahoma"/>
              </a:rPr>
              <a:t> pensar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</a:t>
            </a:r>
            <a:r>
              <a:rPr lang="es-MX" sz="3600" spc="-4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propuesta.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55" dirty="0">
                <a:latin typeface="Tahoma"/>
                <a:cs typeface="Tahoma"/>
              </a:rPr>
              <a:t>Intente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spc="-30" dirty="0">
                <a:latin typeface="Tahoma"/>
                <a:cs typeface="Tahoma"/>
              </a:rPr>
              <a:t>retomar</a:t>
            </a:r>
            <a:r>
              <a:rPr lang="es-MX" sz="3600" spc="-6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los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15" dirty="0">
                <a:latin typeface="Tahoma"/>
                <a:cs typeface="Tahoma"/>
              </a:rPr>
              <a:t>aspectos</a:t>
            </a:r>
            <a:r>
              <a:rPr lang="es-MX" sz="3600" spc="-6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más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relevantes.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66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6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03 </a:t>
            </a:r>
            <a:r>
              <a:rPr lang="es-MX" sz="66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Antecedentes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MX" sz="3600" spc="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600" spc="5" dirty="0" smtClean="0">
                <a:latin typeface="Tahoma"/>
                <a:cs typeface="Tahoma"/>
              </a:rPr>
              <a:t>Recomendamos</a:t>
            </a:r>
            <a:r>
              <a:rPr lang="es-MX" sz="3600" spc="-35" dirty="0" smtClean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escoger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un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mínimo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de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2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antecedentes</a:t>
            </a:r>
            <a:r>
              <a:rPr lang="es-MX" sz="3600" spc="-45" dirty="0">
                <a:latin typeface="Tahoma"/>
                <a:cs typeface="Tahoma"/>
              </a:rPr>
              <a:t> y </a:t>
            </a:r>
            <a:r>
              <a:rPr lang="es-MX" sz="3600" spc="-25" dirty="0">
                <a:latin typeface="Tahoma"/>
                <a:cs typeface="Tahoma"/>
              </a:rPr>
              <a:t>un</a:t>
            </a:r>
            <a:r>
              <a:rPr lang="es-MX" sz="3600" spc="-20" dirty="0">
                <a:latin typeface="Tahoma"/>
                <a:cs typeface="Tahoma"/>
              </a:rPr>
              <a:t> máximo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10" dirty="0" smtClean="0">
                <a:latin typeface="Tahoma"/>
                <a:cs typeface="Tahoma"/>
              </a:rPr>
              <a:t>de</a:t>
            </a:r>
            <a:r>
              <a:rPr lang="es-MX" sz="3600" dirty="0" smtClean="0">
                <a:latin typeface="Tahoma"/>
                <a:cs typeface="Tahoma"/>
              </a:rPr>
              <a:t> </a:t>
            </a:r>
            <a:r>
              <a:rPr lang="es-MX" sz="3600" spc="-10" dirty="0" smtClean="0">
                <a:latin typeface="Tahoma"/>
                <a:cs typeface="Tahoma"/>
              </a:rPr>
              <a:t>5</a:t>
            </a:r>
            <a:r>
              <a:rPr lang="es-MX" sz="3600" spc="-10" dirty="0">
                <a:latin typeface="Tahoma"/>
                <a:cs typeface="Tahoma"/>
              </a:rPr>
              <a:t>.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30" dirty="0">
                <a:latin typeface="Tahoma"/>
                <a:cs typeface="Tahoma"/>
              </a:rPr>
              <a:t>Su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antigüedad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no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debería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superar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los</a:t>
            </a:r>
            <a:r>
              <a:rPr lang="es-MX" sz="3600" spc="-55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7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años.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16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219710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53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04 </a:t>
            </a:r>
            <a:r>
              <a:rPr lang="es-MX" sz="53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Escenario de  </a:t>
            </a:r>
            <a:r>
              <a:rPr lang="es-MX" sz="53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intervención</a:t>
            </a:r>
            <a:endParaRPr lang="es-MX" sz="5300" b="1" spc="-45" dirty="0">
              <a:solidFill>
                <a:srgbClr val="99CC05"/>
              </a:solidFill>
              <a:latin typeface="Tahoma"/>
              <a:ea typeface="+mj-e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655"/>
              </a:spcBef>
            </a:pPr>
            <a:r>
              <a:rPr lang="es-MX" sz="3600" spc="-10" dirty="0" smtClean="0">
                <a:latin typeface="Tahoma"/>
                <a:cs typeface="Tahoma"/>
              </a:rPr>
              <a:t>Tomando </a:t>
            </a:r>
            <a:r>
              <a:rPr lang="es-MX" sz="3600" spc="15" dirty="0">
                <a:latin typeface="Tahoma"/>
                <a:cs typeface="Tahoma"/>
              </a:rPr>
              <a:t>como </a:t>
            </a:r>
            <a:r>
              <a:rPr lang="es-MX" sz="3600" spc="-30" dirty="0">
                <a:latin typeface="Tahoma"/>
                <a:cs typeface="Tahoma"/>
              </a:rPr>
              <a:t>referencia </a:t>
            </a:r>
            <a:r>
              <a:rPr lang="es-MX" sz="3600" spc="5" dirty="0">
                <a:latin typeface="Tahoma"/>
                <a:cs typeface="Tahoma"/>
              </a:rPr>
              <a:t>su </a:t>
            </a:r>
            <a:r>
              <a:rPr lang="es-MX" sz="3600" dirty="0">
                <a:latin typeface="Tahoma"/>
                <a:cs typeface="Tahoma"/>
              </a:rPr>
              <a:t>descripción </a:t>
            </a:r>
            <a:r>
              <a:rPr lang="es-MX" sz="3600" spc="-20" dirty="0">
                <a:latin typeface="Tahoma"/>
                <a:cs typeface="Tahoma"/>
              </a:rPr>
              <a:t>del </a:t>
            </a:r>
            <a:r>
              <a:rPr lang="es-MX" sz="3600" spc="-25" dirty="0">
                <a:latin typeface="Tahoma"/>
                <a:cs typeface="Tahoma"/>
              </a:rPr>
              <a:t>tema, </a:t>
            </a:r>
            <a:r>
              <a:rPr lang="es-MX" sz="3600" spc="-15" dirty="0">
                <a:latin typeface="Tahoma"/>
                <a:cs typeface="Tahoma"/>
              </a:rPr>
              <a:t>deberán </a:t>
            </a:r>
            <a:r>
              <a:rPr lang="es-MX" sz="3600" spc="-40" dirty="0">
                <a:latin typeface="Tahoma"/>
                <a:cs typeface="Tahoma"/>
              </a:rPr>
              <a:t>definir </a:t>
            </a:r>
            <a:r>
              <a:rPr lang="es-MX" sz="3600" spc="-3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aquellos </a:t>
            </a:r>
            <a:r>
              <a:rPr lang="es-MX" sz="3600" spc="10" dirty="0">
                <a:latin typeface="Tahoma"/>
                <a:cs typeface="Tahoma"/>
              </a:rPr>
              <a:t>aspectos </a:t>
            </a:r>
            <a:r>
              <a:rPr lang="es-MX" sz="3600" spc="-25" dirty="0">
                <a:latin typeface="Tahoma"/>
                <a:cs typeface="Tahoma"/>
              </a:rPr>
              <a:t>relevantes </a:t>
            </a:r>
            <a:r>
              <a:rPr lang="es-MX" sz="3600" spc="-15" dirty="0">
                <a:latin typeface="Tahoma"/>
                <a:cs typeface="Tahoma"/>
              </a:rPr>
              <a:t>para </a:t>
            </a:r>
            <a:r>
              <a:rPr lang="es-MX" sz="3600" spc="-10" dirty="0">
                <a:latin typeface="Tahoma"/>
                <a:cs typeface="Tahoma"/>
              </a:rPr>
              <a:t>comprender </a:t>
            </a:r>
            <a:r>
              <a:rPr lang="es-MX" sz="3600" spc="-35" dirty="0">
                <a:latin typeface="Tahoma"/>
                <a:cs typeface="Tahoma"/>
              </a:rPr>
              <a:t>el </a:t>
            </a:r>
            <a:r>
              <a:rPr lang="es-MX" sz="3600" spc="-10" dirty="0">
                <a:latin typeface="Tahoma"/>
                <a:cs typeface="Tahoma"/>
              </a:rPr>
              <a:t>contexto </a:t>
            </a:r>
            <a:r>
              <a:rPr lang="es-MX" sz="3600" spc="-20" dirty="0">
                <a:latin typeface="Tahoma"/>
                <a:cs typeface="Tahoma"/>
              </a:rPr>
              <a:t>en </a:t>
            </a:r>
            <a:r>
              <a:rPr lang="es-MX" sz="3600" spc="-35" dirty="0">
                <a:latin typeface="Tahoma"/>
                <a:cs typeface="Tahoma"/>
              </a:rPr>
              <a:t>el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asienta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su</a:t>
            </a:r>
            <a:r>
              <a:rPr lang="es-MX" sz="3600" spc="1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intervención.</a:t>
            </a:r>
            <a:r>
              <a:rPr lang="es-MX" sz="3600" spc="-2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Para</a:t>
            </a:r>
            <a:r>
              <a:rPr lang="es-MX" sz="3600" spc="1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esto,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tengan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en</a:t>
            </a:r>
            <a:r>
              <a:rPr lang="es-MX" sz="3600" spc="-1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consideración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35" dirty="0">
                <a:latin typeface="Tahoma"/>
                <a:cs typeface="Tahoma"/>
              </a:rPr>
              <a:t>el 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5" dirty="0">
                <a:latin typeface="Tahoma"/>
                <a:cs typeface="Tahoma"/>
              </a:rPr>
              <a:t>alcance, </a:t>
            </a:r>
            <a:r>
              <a:rPr lang="es-MX" sz="3600" spc="-30" dirty="0">
                <a:latin typeface="Tahoma"/>
                <a:cs typeface="Tahoma"/>
              </a:rPr>
              <a:t>la </a:t>
            </a:r>
            <a:r>
              <a:rPr lang="es-MX" sz="3600" spc="-25" dirty="0">
                <a:latin typeface="Tahoma"/>
                <a:cs typeface="Tahoma"/>
              </a:rPr>
              <a:t>influencia </a:t>
            </a:r>
            <a:r>
              <a:rPr lang="es-MX" sz="3600" spc="-45" dirty="0">
                <a:latin typeface="Tahoma"/>
                <a:cs typeface="Tahoma"/>
              </a:rPr>
              <a:t>y </a:t>
            </a:r>
            <a:r>
              <a:rPr lang="es-MX" sz="3600" spc="10" dirty="0">
                <a:latin typeface="Tahoma"/>
                <a:cs typeface="Tahoma"/>
              </a:rPr>
              <a:t>acciones </a:t>
            </a:r>
            <a:r>
              <a:rPr lang="es-MX" sz="3600" spc="-30" dirty="0">
                <a:latin typeface="Tahoma"/>
                <a:cs typeface="Tahoma"/>
              </a:rPr>
              <a:t>tentativas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10" dirty="0">
                <a:latin typeface="Tahoma"/>
                <a:cs typeface="Tahoma"/>
              </a:rPr>
              <a:t>se </a:t>
            </a:r>
            <a:r>
              <a:rPr lang="es-MX" sz="3600" spc="-35" dirty="0">
                <a:latin typeface="Tahoma"/>
                <a:cs typeface="Tahoma"/>
              </a:rPr>
              <a:t>llevarán </a:t>
            </a:r>
            <a:r>
              <a:rPr lang="es-MX" sz="3600" spc="-25" dirty="0">
                <a:latin typeface="Tahoma"/>
                <a:cs typeface="Tahoma"/>
              </a:rPr>
              <a:t>adelante. </a:t>
            </a:r>
            <a:r>
              <a:rPr lang="es-MX" sz="3600" spc="-20" dirty="0">
                <a:latin typeface="Tahoma"/>
                <a:cs typeface="Tahoma"/>
              </a:rPr>
              <a:t> </a:t>
            </a:r>
            <a:r>
              <a:rPr lang="es-MX" sz="3600" spc="5" dirty="0">
                <a:latin typeface="Tahoma"/>
                <a:cs typeface="Tahoma"/>
              </a:rPr>
              <a:t>Así </a:t>
            </a:r>
            <a:r>
              <a:rPr lang="es-MX" sz="3600" spc="-25" dirty="0">
                <a:latin typeface="Tahoma"/>
                <a:cs typeface="Tahoma"/>
              </a:rPr>
              <a:t>también, </a:t>
            </a:r>
            <a:r>
              <a:rPr lang="es-MX" sz="3600" spc="-35" dirty="0">
                <a:latin typeface="Tahoma"/>
                <a:cs typeface="Tahoma"/>
              </a:rPr>
              <a:t>intenten </a:t>
            </a:r>
            <a:r>
              <a:rPr lang="es-MX" sz="3600" spc="-15" dirty="0">
                <a:latin typeface="Tahoma"/>
                <a:cs typeface="Tahoma"/>
              </a:rPr>
              <a:t>plasmar </a:t>
            </a:r>
            <a:r>
              <a:rPr lang="es-MX" sz="3600" spc="-10" dirty="0">
                <a:latin typeface="Tahoma"/>
                <a:cs typeface="Tahoma"/>
              </a:rPr>
              <a:t>actores, </a:t>
            </a:r>
            <a:r>
              <a:rPr lang="es-MX" sz="3600" spc="-15" dirty="0">
                <a:latin typeface="Tahoma"/>
                <a:cs typeface="Tahoma"/>
              </a:rPr>
              <a:t>instituciones </a:t>
            </a:r>
            <a:r>
              <a:rPr lang="es-MX" sz="3600" spc="-35" dirty="0">
                <a:latin typeface="Tahoma"/>
                <a:cs typeface="Tahoma"/>
              </a:rPr>
              <a:t>intervinientes, 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recursos</a:t>
            </a:r>
            <a:r>
              <a:rPr lang="es-MX" sz="3600" spc="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utilizados,</a:t>
            </a:r>
            <a:r>
              <a:rPr lang="es-MX" sz="3600" spc="-15" dirty="0">
                <a:latin typeface="Tahoma"/>
                <a:cs typeface="Tahoma"/>
              </a:rPr>
              <a:t> resultados</a:t>
            </a:r>
            <a:r>
              <a:rPr lang="es-MX" sz="3600" spc="-1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esperados</a:t>
            </a:r>
            <a:r>
              <a:rPr lang="es-MX" sz="3600" spc="380" dirty="0">
                <a:latin typeface="Tahoma"/>
                <a:cs typeface="Tahoma"/>
              </a:rPr>
              <a:t> </a:t>
            </a:r>
            <a:r>
              <a:rPr lang="es-MX" sz="3600" spc="-45" dirty="0">
                <a:latin typeface="Tahoma"/>
                <a:cs typeface="Tahoma"/>
              </a:rPr>
              <a:t>y</a:t>
            </a:r>
            <a:r>
              <a:rPr lang="es-MX" sz="3600" spc="290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potenciales </a:t>
            </a:r>
            <a:r>
              <a:rPr lang="es-MX" sz="3600" spc="-5" dirty="0">
                <a:latin typeface="Tahoma"/>
                <a:cs typeface="Tahoma"/>
              </a:rPr>
              <a:t> </a:t>
            </a:r>
            <a:r>
              <a:rPr lang="es-MX" sz="3600" spc="-20" dirty="0">
                <a:latin typeface="Tahoma"/>
                <a:cs typeface="Tahoma"/>
              </a:rPr>
              <a:t>beneficiarios.</a:t>
            </a:r>
            <a:endParaRPr lang="es-MX" sz="3600" dirty="0">
              <a:latin typeface="Tahoma"/>
              <a:cs typeface="Tahoma"/>
            </a:endParaRP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81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4"/>
            <a:ext cx="12192000" cy="12023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Tr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lang="es-MX" sz="4000" b="1" spc="-4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>
                <a:solidFill>
                  <a:srgbClr val="252525"/>
                </a:solidFill>
                <a:latin typeface="Tahoma"/>
                <a:cs typeface="Tahoma"/>
              </a:rPr>
              <a:t>jo</a:t>
            </a:r>
            <a:r>
              <a:rPr lang="es-MX" sz="4000" b="1" spc="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229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lang="es-MX" sz="4000" b="1" spc="-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6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lang="es-MX" sz="4000" b="1" spc="-35" dirty="0">
                <a:solidFill>
                  <a:srgbClr val="252525"/>
                </a:solidFill>
                <a:latin typeface="Tahoma"/>
                <a:cs typeface="Tahoma"/>
              </a:rPr>
              <a:t>egr</a:t>
            </a:r>
            <a:r>
              <a:rPr lang="es-MX" sz="4000" b="1" spc="-4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30" dirty="0">
                <a:solidFill>
                  <a:srgbClr val="252525"/>
                </a:solidFill>
                <a:latin typeface="Tahoma"/>
                <a:cs typeface="Tahoma"/>
              </a:rPr>
              <a:t>dor</a:t>
            </a:r>
            <a:r>
              <a:rPr lang="es-MX" sz="4000" b="1" spc="-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s-MX" sz="4000" b="1" spc="-30" dirty="0" smtClean="0">
                <a:solidFill>
                  <a:srgbClr val="252525"/>
                </a:solidFill>
                <a:latin typeface="Tahoma"/>
                <a:cs typeface="Tahoma"/>
              </a:rPr>
              <a:t>Fi</a:t>
            </a:r>
            <a:r>
              <a:rPr lang="es-MX" sz="4000" b="1" spc="-50" dirty="0" smtClean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lang="es-MX" sz="4000" b="1" spc="-40" dirty="0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lang="es-MX" sz="4000" b="1" spc="-55" dirty="0" smtClean="0">
                <a:solidFill>
                  <a:srgbClr val="252525"/>
                </a:solidFill>
                <a:latin typeface="Tahoma"/>
                <a:cs typeface="Tahoma"/>
              </a:rPr>
              <a:t>l </a:t>
            </a:r>
            <a:r>
              <a:rPr lang="es-MX" sz="3200" b="1" spc="-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nte</a:t>
            </a:r>
            <a:r>
              <a:rPr lang="es-MX" sz="3200" b="1" spc="-30" dirty="0" smtClean="0">
                <a:solidFill>
                  <a:srgbClr val="99CC05"/>
                </a:solidFill>
                <a:latin typeface="Tahoma"/>
                <a:cs typeface="Tahoma"/>
              </a:rPr>
              <a:t>proy</a:t>
            </a:r>
            <a:r>
              <a:rPr lang="es-MX" sz="3200" b="1" spc="-1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40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35" dirty="0" smtClean="0">
                <a:solidFill>
                  <a:srgbClr val="99CC05"/>
                </a:solidFill>
                <a:latin typeface="Tahoma"/>
                <a:cs typeface="Tahoma"/>
              </a:rPr>
              <a:t>t</a:t>
            </a:r>
            <a:r>
              <a:rPr lang="es-MX" sz="3200" b="1" spc="-45" dirty="0" smtClean="0">
                <a:solidFill>
                  <a:srgbClr val="99CC05"/>
                </a:solidFill>
                <a:latin typeface="Tahoma"/>
                <a:cs typeface="Tahoma"/>
              </a:rPr>
              <a:t>o</a:t>
            </a:r>
            <a:r>
              <a:rPr lang="es-MX" sz="3200" b="1" spc="-55" dirty="0" smtClean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-434" dirty="0">
                <a:solidFill>
                  <a:srgbClr val="99CC05"/>
                </a:solidFill>
                <a:latin typeface="Tahoma"/>
                <a:cs typeface="Tahoma"/>
              </a:rPr>
              <a:t>|</a:t>
            </a:r>
            <a:r>
              <a:rPr lang="es-MX" sz="3200" b="1" spc="-30" dirty="0">
                <a:solidFill>
                  <a:srgbClr val="99CC05"/>
                </a:solidFill>
                <a:latin typeface="Tahoma"/>
                <a:cs typeface="Tahoma"/>
              </a:rPr>
              <a:t> </a:t>
            </a:r>
            <a:r>
              <a:rPr lang="es-MX" sz="3200" b="1" spc="35" dirty="0" smtClean="0">
                <a:solidFill>
                  <a:srgbClr val="99CC05"/>
                </a:solidFill>
                <a:latin typeface="Tahoma"/>
                <a:cs typeface="Tahoma"/>
              </a:rPr>
              <a:t>E</a:t>
            </a:r>
            <a:r>
              <a:rPr lang="es-MX" sz="3200" b="1" spc="20" dirty="0" smtClean="0">
                <a:solidFill>
                  <a:srgbClr val="99CC05"/>
                </a:solidFill>
                <a:latin typeface="Tahoma"/>
                <a:cs typeface="Tahoma"/>
              </a:rPr>
              <a:t>s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tru</a:t>
            </a:r>
            <a:r>
              <a:rPr lang="es-MX" sz="3200" b="1" spc="55" dirty="0" smtClean="0">
                <a:solidFill>
                  <a:srgbClr val="99CC05"/>
                </a:solidFill>
                <a:latin typeface="Tahoma"/>
                <a:cs typeface="Tahoma"/>
              </a:rPr>
              <a:t>c</a:t>
            </a:r>
            <a:r>
              <a:rPr lang="es-MX" sz="3200" b="1" spc="-60" dirty="0" smtClean="0">
                <a:solidFill>
                  <a:srgbClr val="99CC05"/>
                </a:solidFill>
                <a:latin typeface="Tahoma"/>
                <a:cs typeface="Tahoma"/>
              </a:rPr>
              <a:t>tur</a:t>
            </a:r>
            <a:r>
              <a:rPr lang="es-MX" sz="3200" b="1" spc="-25" dirty="0" smtClean="0">
                <a:solidFill>
                  <a:srgbClr val="99CC05"/>
                </a:solidFill>
                <a:latin typeface="Tahoma"/>
                <a:cs typeface="Tahoma"/>
              </a:rPr>
              <a:t>a</a:t>
            </a:r>
            <a:endParaRPr lang="es-MX" sz="4000" dirty="0">
              <a:latin typeface="Arial Black" panose="020B0A0402010202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219200"/>
            <a:ext cx="12173856" cy="5892800"/>
          </a:xfrm>
        </p:spPr>
        <p:txBody>
          <a:bodyPr>
            <a:noAutofit/>
          </a:bodyPr>
          <a:lstStyle/>
          <a:p>
            <a:pPr marL="0" marR="219710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MX" sz="6000" b="1" spc="-45" dirty="0" smtClean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05 </a:t>
            </a:r>
            <a:r>
              <a:rPr lang="es-MX" sz="6000" b="1" spc="-45" dirty="0">
                <a:solidFill>
                  <a:srgbClr val="99CC05"/>
                </a:solidFill>
                <a:latin typeface="Tahoma"/>
                <a:ea typeface="+mj-ea"/>
                <a:cs typeface="Tahoma"/>
              </a:rPr>
              <a:t>Justificación</a:t>
            </a:r>
          </a:p>
          <a:p>
            <a:pPr marL="12700" marR="5080" algn="just">
              <a:lnSpc>
                <a:spcPct val="100000"/>
              </a:lnSpc>
              <a:spcBef>
                <a:spcPts val="1625"/>
              </a:spcBef>
            </a:pPr>
            <a:r>
              <a:rPr lang="es-MX" sz="3600" dirty="0">
                <a:latin typeface="Tahoma"/>
                <a:cs typeface="Tahoma"/>
              </a:rPr>
              <a:t>En </a:t>
            </a:r>
            <a:r>
              <a:rPr lang="es-MX" sz="3600" spc="-10" dirty="0">
                <a:latin typeface="Tahoma"/>
                <a:cs typeface="Tahoma"/>
              </a:rPr>
              <a:t>este </a:t>
            </a:r>
            <a:r>
              <a:rPr lang="es-MX" sz="3600" spc="-15" dirty="0">
                <a:latin typeface="Tahoma"/>
                <a:cs typeface="Tahoma"/>
              </a:rPr>
              <a:t>punto </a:t>
            </a:r>
            <a:r>
              <a:rPr lang="es-MX" sz="3600" spc="-30" dirty="0">
                <a:latin typeface="Tahoma"/>
                <a:cs typeface="Tahoma"/>
              </a:rPr>
              <a:t>le </a:t>
            </a:r>
            <a:r>
              <a:rPr lang="es-MX" sz="3600" spc="-10" dirty="0">
                <a:latin typeface="Tahoma"/>
                <a:cs typeface="Tahoma"/>
              </a:rPr>
              <a:t>pediremos que </a:t>
            </a:r>
            <a:r>
              <a:rPr lang="es-MX" sz="3600" spc="-5" dirty="0">
                <a:latin typeface="Tahoma"/>
                <a:cs typeface="Tahoma"/>
              </a:rPr>
              <a:t>establezcan </a:t>
            </a:r>
            <a:r>
              <a:rPr lang="es-MX" sz="3600" spc="-15" dirty="0">
                <a:latin typeface="Tahoma"/>
                <a:cs typeface="Tahoma"/>
              </a:rPr>
              <a:t>las </a:t>
            </a:r>
            <a:r>
              <a:rPr lang="es-MX" sz="3600" spc="-10" dirty="0">
                <a:latin typeface="Tahoma"/>
                <a:cs typeface="Tahoma"/>
              </a:rPr>
              <a:t>razones </a:t>
            </a:r>
            <a:r>
              <a:rPr lang="es-MX" sz="3600" spc="-15" dirty="0">
                <a:latin typeface="Tahoma"/>
                <a:cs typeface="Tahoma"/>
              </a:rPr>
              <a:t>por las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cuales </a:t>
            </a:r>
            <a:r>
              <a:rPr lang="es-MX" sz="3600" spc="15" dirty="0">
                <a:latin typeface="Tahoma"/>
                <a:cs typeface="Tahoma"/>
              </a:rPr>
              <a:t>es </a:t>
            </a:r>
            <a:r>
              <a:rPr lang="es-MX" sz="3600" spc="-25" dirty="0">
                <a:latin typeface="Tahoma"/>
                <a:cs typeface="Tahoma"/>
              </a:rPr>
              <a:t>significativa </a:t>
            </a:r>
            <a:r>
              <a:rPr lang="es-MX" sz="3600" dirty="0">
                <a:latin typeface="Tahoma"/>
                <a:cs typeface="Tahoma"/>
              </a:rPr>
              <a:t>su </a:t>
            </a:r>
            <a:r>
              <a:rPr lang="es-MX" sz="3600" spc="-10" dirty="0">
                <a:latin typeface="Tahoma"/>
                <a:cs typeface="Tahoma"/>
              </a:rPr>
              <a:t>propuesta. </a:t>
            </a:r>
            <a:r>
              <a:rPr lang="es-MX" sz="3600" spc="5" dirty="0">
                <a:latin typeface="Tahoma"/>
                <a:cs typeface="Tahoma"/>
              </a:rPr>
              <a:t>Esta </a:t>
            </a:r>
            <a:r>
              <a:rPr lang="es-MX" sz="3600" spc="-15" dirty="0">
                <a:latin typeface="Tahoma"/>
                <a:cs typeface="Tahoma"/>
              </a:rPr>
              <a:t>fundamentación </a:t>
            </a:r>
            <a:r>
              <a:rPr lang="es-MX" sz="3600" dirty="0">
                <a:latin typeface="Tahoma"/>
                <a:cs typeface="Tahoma"/>
              </a:rPr>
              <a:t>debe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relacionarse </a:t>
            </a:r>
            <a:r>
              <a:rPr lang="es-MX" sz="3600" spc="10" dirty="0">
                <a:latin typeface="Tahoma"/>
                <a:cs typeface="Tahoma"/>
              </a:rPr>
              <a:t>con </a:t>
            </a:r>
            <a:r>
              <a:rPr lang="es-MX" sz="3600" spc="-35" dirty="0">
                <a:latin typeface="Tahoma"/>
                <a:cs typeface="Tahoma"/>
              </a:rPr>
              <a:t>el</a:t>
            </a:r>
            <a:r>
              <a:rPr lang="es-MX" sz="3600" spc="-3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tema</a:t>
            </a:r>
            <a:r>
              <a:rPr lang="es-MX" sz="3600" spc="-20" dirty="0">
                <a:latin typeface="Tahoma"/>
                <a:cs typeface="Tahoma"/>
              </a:rPr>
              <a:t> elegido,</a:t>
            </a:r>
            <a:r>
              <a:rPr lang="es-MX" sz="3600" spc="335" dirty="0">
                <a:latin typeface="Tahoma"/>
                <a:cs typeface="Tahoma"/>
              </a:rPr>
              <a:t> </a:t>
            </a:r>
            <a:r>
              <a:rPr lang="es-MX" sz="3600" spc="-10" dirty="0">
                <a:latin typeface="Tahoma"/>
                <a:cs typeface="Tahoma"/>
              </a:rPr>
              <a:t>las metas </a:t>
            </a:r>
            <a:r>
              <a:rPr lang="es-MX" sz="3600" spc="15" dirty="0">
                <a:latin typeface="Tahoma"/>
                <a:cs typeface="Tahoma"/>
              </a:rPr>
              <a:t>o </a:t>
            </a:r>
            <a:r>
              <a:rPr lang="es-MX" sz="3600" spc="-15" dirty="0">
                <a:latin typeface="Tahoma"/>
                <a:cs typeface="Tahoma"/>
              </a:rPr>
              <a:t>intenciones </a:t>
            </a:r>
            <a:r>
              <a:rPr lang="es-MX" sz="3600" spc="-10" dirty="0">
                <a:latin typeface="Tahoma"/>
                <a:cs typeface="Tahoma"/>
              </a:rPr>
              <a:t>que </a:t>
            </a:r>
            <a:r>
              <a:rPr lang="es-MX" sz="3600" spc="-360" dirty="0">
                <a:latin typeface="Tahoma"/>
                <a:cs typeface="Tahoma"/>
              </a:rPr>
              <a:t> </a:t>
            </a:r>
            <a:r>
              <a:rPr lang="es-MX" sz="3600" spc="10" dirty="0">
                <a:latin typeface="Tahoma"/>
                <a:cs typeface="Tahoma"/>
              </a:rPr>
              <a:t>se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15" dirty="0">
                <a:latin typeface="Tahoma"/>
                <a:cs typeface="Tahoma"/>
              </a:rPr>
              <a:t>persiguen,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20" dirty="0">
                <a:latin typeface="Tahoma"/>
                <a:cs typeface="Tahoma"/>
              </a:rPr>
              <a:t>como</a:t>
            </a:r>
            <a:r>
              <a:rPr lang="es-MX" sz="3600" spc="-50" dirty="0">
                <a:latin typeface="Tahoma"/>
                <a:cs typeface="Tahoma"/>
              </a:rPr>
              <a:t> </a:t>
            </a:r>
            <a:r>
              <a:rPr lang="es-MX" sz="3600" spc="-25" dirty="0">
                <a:latin typeface="Tahoma"/>
                <a:cs typeface="Tahoma"/>
              </a:rPr>
              <a:t>también</a:t>
            </a:r>
            <a:r>
              <a:rPr lang="es-MX" sz="3600" spc="-35" dirty="0">
                <a:latin typeface="Tahoma"/>
                <a:cs typeface="Tahoma"/>
              </a:rPr>
              <a:t> el </a:t>
            </a:r>
            <a:r>
              <a:rPr lang="es-MX" sz="3600" spc="-5" dirty="0">
                <a:latin typeface="Tahoma"/>
                <a:cs typeface="Tahoma"/>
              </a:rPr>
              <a:t>impacto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dirty="0">
                <a:latin typeface="Tahoma"/>
                <a:cs typeface="Tahoma"/>
              </a:rPr>
              <a:t>social</a:t>
            </a:r>
            <a:r>
              <a:rPr lang="es-MX" sz="3600" spc="-45" dirty="0">
                <a:latin typeface="Tahoma"/>
                <a:cs typeface="Tahoma"/>
              </a:rPr>
              <a:t> </a:t>
            </a:r>
            <a:r>
              <a:rPr lang="es-MX" sz="3600" spc="-5" dirty="0" smtClean="0">
                <a:latin typeface="Tahoma"/>
                <a:cs typeface="Tahoma"/>
              </a:rPr>
              <a:t>esperado</a:t>
            </a:r>
            <a:endParaRPr lang="es-MX" sz="3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43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753</Words>
  <Application>Microsoft Office PowerPoint</Application>
  <PresentationFormat>Panorámica</PresentationFormat>
  <Paragraphs>79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Arial MT</vt:lpstr>
      <vt:lpstr>Calibri</vt:lpstr>
      <vt:lpstr>Calibri Light</vt:lpstr>
      <vt:lpstr>Poppins-Light</vt:lpstr>
      <vt:lpstr>Tahoma</vt:lpstr>
      <vt:lpstr>Verdana</vt:lpstr>
      <vt:lpstr>Wingdings</vt:lpstr>
      <vt:lpstr>Tema de Office</vt:lpstr>
      <vt:lpstr>Presentación de PowerPoint</vt:lpstr>
      <vt:lpstr>Presentación de PowerPoint</vt:lpstr>
      <vt:lpstr>Trabajo Integrador Final Anteproyecto | Estructura</vt:lpstr>
      <vt:lpstr>Trabajo Integrador Final Anteproyecto | Estructura</vt:lpstr>
      <vt:lpstr>Trabajo Integrador Final Anteproyecto | Estructura</vt:lpstr>
      <vt:lpstr>Trabajo Integrador Final Anteproyecto | Estructura</vt:lpstr>
      <vt:lpstr>Trabajo Integrador Final Anteproyecto | Estructura</vt:lpstr>
      <vt:lpstr>Trabajo Integrador Final Anteproyecto | Estructura</vt:lpstr>
      <vt:lpstr>Trabajo Integrador Final Anteproyecto | Estructura</vt:lpstr>
      <vt:lpstr>Trabajo Integrador Final Anteproyecto | Estructura</vt:lpstr>
      <vt:lpstr>Trabajo Integrador Final Anteproyecto | Estructura</vt:lpstr>
      <vt:lpstr>Trabajo Integrador Final Anteproyecto | Estructura</vt:lpstr>
      <vt:lpstr>Trabajo Integrador Final Anteproyecto | Estructura</vt:lpstr>
      <vt:lpstr>Trabajo Integrador Final Anteproyecto | Estructura</vt:lpstr>
      <vt:lpstr>Trabajo Integrador Final Anteproyecto | Estructura</vt:lpstr>
      <vt:lpstr>Trabajo Integrador Final Anteproyecto | Estructura</vt:lpstr>
      <vt:lpstr>¡Muchos éxitos!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Francisco</cp:lastModifiedBy>
  <cp:revision>36</cp:revision>
  <dcterms:created xsi:type="dcterms:W3CDTF">2022-07-12T17:49:49Z</dcterms:created>
  <dcterms:modified xsi:type="dcterms:W3CDTF">2023-08-03T13:21:38Z</dcterms:modified>
</cp:coreProperties>
</file>