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498" r:id="rId2"/>
    <p:sldId id="748" r:id="rId3"/>
    <p:sldId id="813" r:id="rId4"/>
    <p:sldId id="800" r:id="rId5"/>
    <p:sldId id="814" r:id="rId6"/>
    <p:sldId id="801" r:id="rId7"/>
    <p:sldId id="815" r:id="rId8"/>
    <p:sldId id="802" r:id="rId9"/>
    <p:sldId id="803" r:id="rId10"/>
    <p:sldId id="804" r:id="rId11"/>
    <p:sldId id="811" r:id="rId12"/>
    <p:sldId id="805" r:id="rId13"/>
    <p:sldId id="806" r:id="rId14"/>
    <p:sldId id="812" r:id="rId15"/>
    <p:sldId id="807" r:id="rId16"/>
    <p:sldId id="816" r:id="rId17"/>
    <p:sldId id="817" r:id="rId18"/>
    <p:sldId id="808" r:id="rId19"/>
    <p:sldId id="809" r:id="rId20"/>
    <p:sldId id="792" r:id="rId21"/>
    <p:sldId id="793" r:id="rId22"/>
    <p:sldId id="794" r:id="rId23"/>
    <p:sldId id="795" r:id="rId24"/>
    <p:sldId id="796" r:id="rId25"/>
    <p:sldId id="798" r:id="rId26"/>
    <p:sldId id="810" r:id="rId27"/>
    <p:sldId id="799" r:id="rId28"/>
    <p:sldId id="57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66"/>
    <a:srgbClr val="FFFF00"/>
    <a:srgbClr val="00FF00"/>
    <a:srgbClr val="FFCC99"/>
    <a:srgbClr val="0099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9" autoAdjust="0"/>
    <p:restoredTop sz="87695" autoAdjust="0"/>
  </p:normalViewPr>
  <p:slideViewPr>
    <p:cSldViewPr snapToGrid="0">
      <p:cViewPr varScale="1">
        <p:scale>
          <a:sx n="77" d="100"/>
          <a:sy n="77" d="100"/>
        </p:scale>
        <p:origin x="496" y="60"/>
      </p:cViewPr>
      <p:guideLst>
        <p:guide orient="horz" pos="4319"/>
        <p:guide pos="767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88"/>
    </p:cViewPr>
  </p:sorterViewPr>
  <p:notesViewPr>
    <p:cSldViewPr snapToGrid="0">
      <p:cViewPr>
        <p:scale>
          <a:sx n="150" d="100"/>
          <a:sy n="150" d="100"/>
        </p:scale>
        <p:origin x="300" y="9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/>
            </a:lvl1pPr>
          </a:lstStyle>
          <a:p>
            <a:pPr>
              <a:defRPr/>
            </a:pPr>
            <a:fld id="{950F1281-2DE5-46C2-A04D-B968DA9A96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62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/>
            </a:lvl1pPr>
          </a:lstStyle>
          <a:p>
            <a:pPr>
              <a:defRPr/>
            </a:pPr>
            <a:fld id="{BB33D04F-6B00-4DAE-AD3F-610373FEB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3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D6219-1A57-4BC9-97F4-34D7F1686E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2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61437-2177-402B-9BB6-7BCAE7705FF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92821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61437-2177-402B-9BB6-7BCAE7705FF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63512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47E32-A74F-4BA0-9E85-A61DDA966D2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83190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B3A7F019-2784-40F2-9EB3-1B0AB49ED2B6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13</a:t>
            </a:fld>
            <a:endParaRPr lang="en-US" sz="1200" b="0" i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13054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B3A7F019-2784-40F2-9EB3-1B0AB49ED2B6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14</a:t>
            </a:fld>
            <a:endParaRPr lang="en-US" sz="1200" b="0" i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570504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2629A8C6-1A93-41DA-B9FF-EFAE36027174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15</a:t>
            </a:fld>
            <a:endParaRPr lang="en-US" sz="1200" b="0" i="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356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2629A8C6-1A93-41DA-B9FF-EFAE36027174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16</a:t>
            </a:fld>
            <a:endParaRPr lang="en-US" sz="1200" b="0" i="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996778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2629A8C6-1A93-41DA-B9FF-EFAE36027174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17</a:t>
            </a:fld>
            <a:endParaRPr lang="en-US" sz="1200" b="0" i="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792442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48C5508C-EC39-46DB-B64B-5869477938DA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18</a:t>
            </a:fld>
            <a:endParaRPr lang="en-US" sz="1200" b="0" i="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79762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48C5508C-EC39-46DB-B64B-5869477938DA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19</a:t>
            </a:fld>
            <a:endParaRPr lang="en-US" sz="1200" b="0" i="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1910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50013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3C87C424-A066-4BB7-91EE-A2D9126E5095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20</a:t>
            </a:fld>
            <a:endParaRPr lang="en-US" sz="1200" b="0" i="0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45825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5688088A-8227-4D48-B395-80EF508274A7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21</a:t>
            </a:fld>
            <a:endParaRPr lang="en-US" sz="1200" b="0" i="0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650311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86AE8AE6-8557-44B9-BA65-F47235A8A6C8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22</a:t>
            </a:fld>
            <a:endParaRPr lang="en-US" sz="1200" b="0" i="0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879073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52EED87E-5D42-4EE3-99C6-09F3B748AA56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23</a:t>
            </a:fld>
            <a:endParaRPr lang="en-US" sz="1200" b="0" i="0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4256488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18307CA-CA25-4EEE-956B-9F97EF245B23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24</a:t>
            </a:fld>
            <a:endParaRPr lang="en-US" sz="1200" b="0" i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0942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666483A-8B5E-43E3-A0D0-99588CDF680F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25</a:t>
            </a:fld>
            <a:endParaRPr lang="en-US" sz="1200" b="0" i="0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824213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666483A-8B5E-43E3-A0D0-99588CDF680F}" type="slidenum">
              <a:rPr lang="en-US" sz="1200" b="0" i="0"/>
              <a:pPr algn="r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26</a:t>
            </a:fld>
            <a:endParaRPr lang="en-US" sz="1200" b="0" i="0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858880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1D329-0C21-47B2-9E07-76E8D836793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758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94129-EB29-4308-876D-9EFEDFF3D2C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414092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94129-EB29-4308-876D-9EFEDFF3D2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44273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23035-32DF-442F-AD6D-BFB167169F5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59858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23035-32DF-442F-AD6D-BFB167169F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34346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23035-32DF-442F-AD6D-BFB167169F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22074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782FB-7FC9-4B3A-A494-3DB0EA6B4E8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25523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578D3-F08D-443A-B190-7391534278E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4529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355600" y="3262313"/>
            <a:ext cx="11353800" cy="0"/>
          </a:xfrm>
          <a:prstGeom prst="lin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pt-BR" sz="2800" i="0"/>
          </a:p>
        </p:txBody>
      </p:sp>
      <p:sp>
        <p:nvSpPr>
          <p:cNvPr id="28706" name="Rectangle 3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0" y="2209800"/>
            <a:ext cx="12192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0" y="3886200"/>
            <a:ext cx="12192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Click to</a:t>
            </a:r>
            <a:r>
              <a:rPr lang="en-US"/>
              <a:t> edit Master subtitle style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AB42B88-4193-48B6-8F39-39519D13DD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18" Type="http://schemas.openxmlformats.org/officeDocument/2006/relationships/image" Target="../media/image3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2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60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emf"/><Relationship Id="rId5" Type="http://schemas.openxmlformats.org/officeDocument/2006/relationships/image" Target="../media/image66.emf"/><Relationship Id="rId10" Type="http://schemas.openxmlformats.org/officeDocument/2006/relationships/image" Target="../media/image68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oleObject" Target="../embeddings/oleObject5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emf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0.emf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72.emf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9.w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6.w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1.wmf"/><Relationship Id="rId5" Type="http://schemas.openxmlformats.org/officeDocument/2006/relationships/image" Target="../media/image94.emf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93.wmf"/><Relationship Id="rId9" Type="http://schemas.openxmlformats.org/officeDocument/2006/relationships/image" Target="../media/image9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36" name="Rectangle 20"/>
          <p:cNvSpPr>
            <a:spLocks noChangeArrowheads="1"/>
          </p:cNvSpPr>
          <p:nvPr/>
        </p:nvSpPr>
        <p:spPr bwMode="auto">
          <a:xfrm>
            <a:off x="1974851" y="2687639"/>
            <a:ext cx="834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AR" sz="3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CONTROL </a:t>
            </a:r>
            <a:r>
              <a:rPr lang="es-AR" sz="3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AUTOMATIZACIÓN</a:t>
            </a:r>
            <a:endParaRPr lang="es-AR" sz="3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4837" name="Rectangle 21"/>
          <p:cNvSpPr>
            <a:spLocks noChangeArrowheads="1"/>
          </p:cNvSpPr>
          <p:nvPr/>
        </p:nvSpPr>
        <p:spPr bwMode="auto">
          <a:xfrm>
            <a:off x="2430463" y="4079875"/>
            <a:ext cx="7427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Profesor: Fernando Botterón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Ingeniería </a:t>
            </a:r>
            <a:r>
              <a:rPr lang="es-AR" sz="2400" b="0" i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Computación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Facultad de Ingeniería -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U.Na.M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2185988" y="3575050"/>
            <a:ext cx="7916862" cy="107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2185988" y="2438400"/>
            <a:ext cx="7916862" cy="107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pSp>
        <p:nvGrpSpPr>
          <p:cNvPr id="16389" name="Group 44"/>
          <p:cNvGrpSpPr>
            <a:grpSpLocks/>
          </p:cNvGrpSpPr>
          <p:nvPr/>
        </p:nvGrpSpPr>
        <p:grpSpPr bwMode="auto">
          <a:xfrm>
            <a:off x="2781300" y="490538"/>
            <a:ext cx="6675438" cy="1103312"/>
            <a:chOff x="632" y="229"/>
            <a:chExt cx="4205" cy="695"/>
          </a:xfrm>
        </p:grpSpPr>
        <p:pic>
          <p:nvPicPr>
            <p:cNvPr id="16390" name="Picture 33" descr="logo sol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3" y="229"/>
              <a:ext cx="1754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" y="236"/>
              <a:ext cx="163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9" y="896938"/>
            <a:ext cx="6238875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Métodos de </a:t>
            </a:r>
            <a:r>
              <a:rPr lang="es-AR" sz="2200" i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Ziegler-Nichols</a:t>
            </a: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de </a:t>
            </a:r>
            <a:r>
              <a:rPr lang="es-AR" sz="2200" i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Hägglund</a:t>
            </a:r>
            <a:endParaRPr lang="es-AR" sz="2200" i="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3000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1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2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3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174875" y="1387476"/>
            <a:ext cx="5353050" cy="43021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</a:p>
        </p:txBody>
      </p:sp>
      <p:sp>
        <p:nvSpPr>
          <p:cNvPr id="383005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6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pic>
        <p:nvPicPr>
          <p:cNvPr id="3830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1989139"/>
            <a:ext cx="639445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008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86127"/>
              </p:ext>
            </p:extLst>
          </p:nvPr>
        </p:nvGraphicFramePr>
        <p:xfrm>
          <a:off x="8964614" y="2005014"/>
          <a:ext cx="1108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0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614" y="2005014"/>
                        <a:ext cx="11080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23493"/>
              </p:ext>
            </p:extLst>
          </p:nvPr>
        </p:nvGraphicFramePr>
        <p:xfrm>
          <a:off x="7968893" y="4525964"/>
          <a:ext cx="2722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1" name="Equation" r:id="rId7" imgW="1396800" imgH="228600" progId="Equation.DSMT4">
                  <p:embed/>
                </p:oleObj>
              </mc:Choice>
              <mc:Fallback>
                <p:oleObj name="Equation" r:id="rId7" imgW="1396800" imgH="228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893" y="4525964"/>
                        <a:ext cx="27225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96138"/>
              </p:ext>
            </p:extLst>
          </p:nvPr>
        </p:nvGraphicFramePr>
        <p:xfrm>
          <a:off x="8367429" y="3065174"/>
          <a:ext cx="1830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2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429" y="3065174"/>
                        <a:ext cx="1830387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66953"/>
              </p:ext>
            </p:extLst>
          </p:nvPr>
        </p:nvGraphicFramePr>
        <p:xfrm>
          <a:off x="8356600" y="3771468"/>
          <a:ext cx="1854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3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3771468"/>
                        <a:ext cx="185420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8" y="837333"/>
            <a:ext cx="8653462" cy="430887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Métodos de </a:t>
            </a:r>
            <a:r>
              <a:rPr lang="es-AR" sz="2200" i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Ziegler-Nichols</a:t>
            </a: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de </a:t>
            </a:r>
            <a:r>
              <a:rPr lang="es-AR" sz="2200" i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Hägglund</a:t>
            </a: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AR" sz="22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Inconvenientes</a:t>
            </a:r>
          </a:p>
        </p:txBody>
      </p:sp>
      <p:sp>
        <p:nvSpPr>
          <p:cNvPr id="383000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1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2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3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5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6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3008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93" y="1402824"/>
            <a:ext cx="7332141" cy="5361628"/>
          </a:xfrm>
          <a:prstGeom prst="rect">
            <a:avLst/>
          </a:prstGeom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096001" y="4098285"/>
            <a:ext cx="2929453" cy="430213"/>
          </a:xfrm>
          <a:prstGeom prst="rect">
            <a:avLst/>
          </a:prstGeom>
          <a:solidFill>
            <a:srgbClr val="FFFF00">
              <a:alpha val="35001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Ruido en la señal</a:t>
            </a:r>
            <a:endParaRPr lang="es-AR" sz="22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9" y="896938"/>
            <a:ext cx="6238875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Método de Smith</a:t>
            </a:r>
          </a:p>
        </p:txBody>
      </p:sp>
      <p:sp>
        <p:nvSpPr>
          <p:cNvPr id="384036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4037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4038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4039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174875" y="1387476"/>
            <a:ext cx="5353050" cy="43021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</a:p>
        </p:txBody>
      </p:sp>
      <p:sp>
        <p:nvSpPr>
          <p:cNvPr id="384041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4042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404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4010" name="Object 10"/>
          <p:cNvGraphicFramePr>
            <a:graphicFrameLocks noChangeAspect="1"/>
          </p:cNvGraphicFramePr>
          <p:nvPr/>
        </p:nvGraphicFramePr>
        <p:xfrm>
          <a:off x="8755064" y="4348164"/>
          <a:ext cx="1108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4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4" y="4348164"/>
                        <a:ext cx="11080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40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6389" y="2109789"/>
            <a:ext cx="6372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45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4011" name="Object 11"/>
          <p:cNvGraphicFramePr>
            <a:graphicFrameLocks noChangeAspect="1"/>
          </p:cNvGraphicFramePr>
          <p:nvPr/>
        </p:nvGraphicFramePr>
        <p:xfrm>
          <a:off x="8464551" y="1593850"/>
          <a:ext cx="17113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5" name="Equation" r:id="rId7" imgW="723586" imgH="228501" progId="Equation.DSMT4">
                  <p:embed/>
                </p:oleObj>
              </mc:Choice>
              <mc:Fallback>
                <p:oleObj name="Equation" r:id="rId7" imgW="723586" imgH="228501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51" y="1593850"/>
                        <a:ext cx="17113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6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4012" name="Object 12"/>
          <p:cNvGraphicFramePr>
            <a:graphicFrameLocks noChangeAspect="1"/>
          </p:cNvGraphicFramePr>
          <p:nvPr/>
        </p:nvGraphicFramePr>
        <p:xfrm>
          <a:off x="8464551" y="2198689"/>
          <a:ext cx="1444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6" name="Equation" r:id="rId9" imgW="583947" imgH="228501" progId="Equation.DSMT4">
                  <p:embed/>
                </p:oleObj>
              </mc:Choice>
              <mc:Fallback>
                <p:oleObj name="Equation" r:id="rId9" imgW="583947" imgH="22850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51" y="2198689"/>
                        <a:ext cx="14446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6" name="Object 26"/>
          <p:cNvGraphicFramePr>
            <a:graphicFrameLocks noChangeAspect="1"/>
          </p:cNvGraphicFramePr>
          <p:nvPr/>
        </p:nvGraphicFramePr>
        <p:xfrm>
          <a:off x="7953375" y="3043239"/>
          <a:ext cx="27003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7" name="Equation" r:id="rId11" imgW="1384300" imgH="228600" progId="Equation.DSMT4">
                  <p:embed/>
                </p:oleObj>
              </mc:Choice>
              <mc:Fallback>
                <p:oleObj name="Equation" r:id="rId11" imgW="138430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3043239"/>
                        <a:ext cx="27003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28" name="Object 28"/>
          <p:cNvGraphicFramePr>
            <a:graphicFrameLocks noChangeAspect="1"/>
          </p:cNvGraphicFramePr>
          <p:nvPr/>
        </p:nvGraphicFramePr>
        <p:xfrm>
          <a:off x="7953376" y="3614739"/>
          <a:ext cx="27352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8" name="Equation" r:id="rId13" imgW="1397000" imgH="228600" progId="Equation.DSMT4">
                  <p:embed/>
                </p:oleObj>
              </mc:Choice>
              <mc:Fallback>
                <p:oleObj name="Equation" r:id="rId13" imgW="1397000" imgH="228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6" y="3614739"/>
                        <a:ext cx="27352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31"/>
          <p:cNvGraphicFramePr>
            <a:graphicFrameLocks noChangeAspect="1"/>
          </p:cNvGraphicFramePr>
          <p:nvPr/>
        </p:nvGraphicFramePr>
        <p:xfrm>
          <a:off x="8234364" y="5167314"/>
          <a:ext cx="21478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59" name="Equation" r:id="rId15" imgW="876300" imgH="228600" progId="Equation.DSMT4">
                  <p:embed/>
                </p:oleObj>
              </mc:Choice>
              <mc:Fallback>
                <p:oleObj name="Equation" r:id="rId15" imgW="876300" imgH="228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4" y="5167314"/>
                        <a:ext cx="21478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33"/>
          <p:cNvGraphicFramePr>
            <a:graphicFrameLocks noChangeAspect="1"/>
          </p:cNvGraphicFramePr>
          <p:nvPr/>
        </p:nvGraphicFramePr>
        <p:xfrm>
          <a:off x="8477251" y="5815014"/>
          <a:ext cx="16621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60" name="Equation" r:id="rId17" imgW="672808" imgH="228501" progId="Equation.DSMT4">
                  <p:embed/>
                </p:oleObj>
              </mc:Choice>
              <mc:Fallback>
                <p:oleObj name="Equation" r:id="rId17" imgW="672808" imgH="228501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1" y="5815014"/>
                        <a:ext cx="16621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9" y="896938"/>
            <a:ext cx="6238875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Método de Sundaresan y Krishnaswamy </a:t>
            </a:r>
          </a:p>
        </p:txBody>
      </p:sp>
      <p:sp>
        <p:nvSpPr>
          <p:cNvPr id="412697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698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699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0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174875" y="1387476"/>
            <a:ext cx="5353050" cy="43021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</a:p>
        </p:txBody>
      </p:sp>
      <p:sp>
        <p:nvSpPr>
          <p:cNvPr id="412702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4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12684" name="Object 12"/>
          <p:cNvGraphicFramePr>
            <a:graphicFrameLocks noChangeAspect="1"/>
          </p:cNvGraphicFramePr>
          <p:nvPr/>
        </p:nvGraphicFramePr>
        <p:xfrm>
          <a:off x="8755064" y="4348164"/>
          <a:ext cx="1108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5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4" y="4348164"/>
                        <a:ext cx="11080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5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12687" name="Object 15"/>
          <p:cNvGraphicFramePr>
            <a:graphicFrameLocks noChangeAspect="1"/>
          </p:cNvGraphicFramePr>
          <p:nvPr/>
        </p:nvGraphicFramePr>
        <p:xfrm>
          <a:off x="8464551" y="1593850"/>
          <a:ext cx="17113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6" name="Equation" r:id="rId6" imgW="723586" imgH="228501" progId="Equation.DSMT4">
                  <p:embed/>
                </p:oleObj>
              </mc:Choice>
              <mc:Fallback>
                <p:oleObj name="Equation" r:id="rId6" imgW="723586" imgH="228501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51" y="1593850"/>
                        <a:ext cx="17113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06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12689" name="Object 17"/>
          <p:cNvGraphicFramePr>
            <a:graphicFrameLocks noChangeAspect="1"/>
          </p:cNvGraphicFramePr>
          <p:nvPr/>
        </p:nvGraphicFramePr>
        <p:xfrm>
          <a:off x="8464551" y="2198689"/>
          <a:ext cx="1444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7" name="Equation" r:id="rId8" imgW="583947" imgH="228501" progId="Equation.DSMT4">
                  <p:embed/>
                </p:oleObj>
              </mc:Choice>
              <mc:Fallback>
                <p:oleObj name="Equation" r:id="rId8" imgW="583947" imgH="22850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51" y="2198689"/>
                        <a:ext cx="14446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90" name="Object 18"/>
          <p:cNvGraphicFramePr>
            <a:graphicFrameLocks noChangeAspect="1"/>
          </p:cNvGraphicFramePr>
          <p:nvPr/>
        </p:nvGraphicFramePr>
        <p:xfrm>
          <a:off x="7953375" y="3043239"/>
          <a:ext cx="27003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8"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3043239"/>
                        <a:ext cx="27003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91" name="Object 19"/>
          <p:cNvGraphicFramePr>
            <a:graphicFrameLocks noChangeAspect="1"/>
          </p:cNvGraphicFramePr>
          <p:nvPr/>
        </p:nvGraphicFramePr>
        <p:xfrm>
          <a:off x="7953376" y="3614739"/>
          <a:ext cx="27352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9" name="Equation" r:id="rId12" imgW="1396800" imgH="228600" progId="Equation.DSMT4">
                  <p:embed/>
                </p:oleObj>
              </mc:Choice>
              <mc:Fallback>
                <p:oleObj name="Equation" r:id="rId12" imgW="13968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6" y="3614739"/>
                        <a:ext cx="27352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92" name="Object 20"/>
          <p:cNvGraphicFramePr>
            <a:graphicFrameLocks noChangeAspect="1"/>
          </p:cNvGraphicFramePr>
          <p:nvPr/>
        </p:nvGraphicFramePr>
        <p:xfrm>
          <a:off x="8094664" y="5167314"/>
          <a:ext cx="24288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20" name="Equation" r:id="rId14" imgW="990360" imgH="228600" progId="Equation.DSMT4">
                  <p:embed/>
                </p:oleObj>
              </mc:Choice>
              <mc:Fallback>
                <p:oleObj name="Equation" r:id="rId14" imgW="99036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4" y="5167314"/>
                        <a:ext cx="24288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94" name="Object 22"/>
          <p:cNvGraphicFramePr>
            <a:graphicFrameLocks noChangeAspect="1"/>
          </p:cNvGraphicFramePr>
          <p:nvPr/>
        </p:nvGraphicFramePr>
        <p:xfrm>
          <a:off x="8021638" y="5815014"/>
          <a:ext cx="2603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21" name="Equation" r:id="rId16" imgW="1054080" imgH="228600" progId="Equation.DSMT4">
                  <p:embed/>
                </p:oleObj>
              </mc:Choice>
              <mc:Fallback>
                <p:oleObj name="Equation" r:id="rId16" imgW="105408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5815014"/>
                        <a:ext cx="26035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707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92263" y="2116138"/>
            <a:ext cx="640556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412697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698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699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0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2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4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5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2706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pic>
        <p:nvPicPr>
          <p:cNvPr id="22" name="21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456" y="901521"/>
            <a:ext cx="8461420" cy="58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14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58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345172"/>
            <a:ext cx="70389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4463"/>
            <a:ext cx="791845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 de Segundo Orden</a:t>
            </a:r>
          </a:p>
        </p:txBody>
      </p:sp>
      <p:sp>
        <p:nvSpPr>
          <p:cNvPr id="414748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49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0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1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739900" y="811213"/>
            <a:ext cx="5353050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200" b="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x</a:t>
            </a:r>
            <a:r>
              <a:rPr lang="es-AR" sz="22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200" b="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w</a:t>
            </a:r>
            <a:r>
              <a:rPr lang="es-AR" sz="2200" b="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14753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4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5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6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14757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147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59166"/>
              </p:ext>
            </p:extLst>
          </p:nvPr>
        </p:nvGraphicFramePr>
        <p:xfrm>
          <a:off x="8778875" y="3083799"/>
          <a:ext cx="16954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1" name="Equation" r:id="rId5" imgW="914400" imgH="431800" progId="Equation.DSMT4">
                  <p:embed/>
                </p:oleObj>
              </mc:Choice>
              <mc:Fallback>
                <p:oleObj name="Equation" r:id="rId5" imgW="914400" imgH="431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5" y="3083799"/>
                        <a:ext cx="16954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6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99169"/>
              </p:ext>
            </p:extLst>
          </p:nvPr>
        </p:nvGraphicFramePr>
        <p:xfrm>
          <a:off x="5757863" y="1352550"/>
          <a:ext cx="4775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2" name="Equation" r:id="rId7" imgW="2514600" imgH="431640" progId="Equation.DSMT4">
                  <p:embed/>
                </p:oleObj>
              </mc:Choice>
              <mc:Fallback>
                <p:oleObj name="Equation" r:id="rId7" imgW="2514600" imgH="43164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1352550"/>
                        <a:ext cx="4775200" cy="8191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4982">
                            <a:srgbClr val="A7D570"/>
                          </a:gs>
                          <a:gs pos="7500">
                            <a:srgbClr val="92D050"/>
                          </a:gs>
                          <a:gs pos="7000">
                            <a:srgbClr val="78ACFA"/>
                          </a:gs>
                          <a:gs pos="6000">
                            <a:srgbClr val="91BAF5"/>
                          </a:gs>
                          <a:gs pos="4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16200000" scaled="1"/>
                        <a:tileRect/>
                      </a:gradFill>
                      <a:ln w="25400" cmpd="dbl">
                        <a:solidFill>
                          <a:srgbClr val="00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6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19727"/>
              </p:ext>
            </p:extLst>
          </p:nvPr>
        </p:nvGraphicFramePr>
        <p:xfrm>
          <a:off x="8940848" y="4087956"/>
          <a:ext cx="1404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3" name="Equation" r:id="rId9" imgW="710891" imgH="279279" progId="Equation.DSMT4">
                  <p:embed/>
                </p:oleObj>
              </mc:Choice>
              <mc:Fallback>
                <p:oleObj name="Equation" r:id="rId9" imgW="710891" imgH="27927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48" y="4087956"/>
                        <a:ext cx="1404938" cy="54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39081"/>
              </p:ext>
            </p:extLst>
          </p:nvPr>
        </p:nvGraphicFramePr>
        <p:xfrm>
          <a:off x="1785362" y="1328739"/>
          <a:ext cx="3714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4" name="Equation" r:id="rId11" imgW="1955520" imgH="457200" progId="Equation.DSMT4">
                  <p:embed/>
                </p:oleObj>
              </mc:Choice>
              <mc:Fallback>
                <p:oleObj name="Equation" r:id="rId11" imgW="1955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362" y="1328739"/>
                        <a:ext cx="3714750" cy="86677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7500">
                            <a:srgbClr val="92D050"/>
                          </a:gs>
                          <a:gs pos="7000">
                            <a:srgbClr val="78ACFA"/>
                          </a:gs>
                          <a:gs pos="6000">
                            <a:srgbClr val="91BAF5"/>
                          </a:gs>
                          <a:gs pos="4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 scaled="1"/>
                        <a:tileRect/>
                      </a:gradFill>
                      <a:ln w="25400" cap="rnd" cmpd="dbl">
                        <a:solidFill>
                          <a:srgbClr val="00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70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78650"/>
              </p:ext>
            </p:extLst>
          </p:nvPr>
        </p:nvGraphicFramePr>
        <p:xfrm>
          <a:off x="7394575" y="4919664"/>
          <a:ext cx="29718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5" name="Equation" r:id="rId13" imgW="1523880" imgH="583920" progId="Equation.DSMT4">
                  <p:embed/>
                </p:oleObj>
              </mc:Choice>
              <mc:Fallback>
                <p:oleObj name="Equation" r:id="rId13" imgW="1523880" imgH="583920" progId="Equation.DSMT4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4919664"/>
                        <a:ext cx="2971800" cy="11318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5875" cmpd="dbl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4463"/>
            <a:ext cx="791845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 </a:t>
            </a:r>
            <a:r>
              <a:rPr lang="es-AR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Subamortiguados</a:t>
            </a:r>
            <a:endParaRPr lang="es-AR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930400" y="795488"/>
            <a:ext cx="5353050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x</a:t>
            </a:r>
            <a:r>
              <a:rPr lang="es-AR" sz="24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u</a:t>
            </a:r>
            <a:r>
              <a:rPr lang="es-AR" sz="24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w</a:t>
            </a:r>
            <a:r>
              <a:rPr lang="es-AR" sz="2400" b="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s-AR" sz="2400" b="0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60" y="2336008"/>
            <a:ext cx="8071429" cy="44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039201"/>
              </p:ext>
            </p:extLst>
          </p:nvPr>
        </p:nvGraphicFramePr>
        <p:xfrm>
          <a:off x="3222189" y="1346053"/>
          <a:ext cx="5259932" cy="80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2" name="Equation" r:id="rId5" imgW="3085920" imgH="469800" progId="Equation.DSMT4">
                  <p:embed/>
                </p:oleObj>
              </mc:Choice>
              <mc:Fallback>
                <p:oleObj name="Equation" r:id="rId5" imgW="308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189" y="1346053"/>
                        <a:ext cx="5259932" cy="800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70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4463"/>
            <a:ext cx="791845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 de Segundo Orden</a:t>
            </a: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888207"/>
            <a:ext cx="6502400" cy="36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171868"/>
              </p:ext>
            </p:extLst>
          </p:nvPr>
        </p:nvGraphicFramePr>
        <p:xfrm>
          <a:off x="1863726" y="4540250"/>
          <a:ext cx="109591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5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6" y="4540250"/>
                        <a:ext cx="1095917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39491"/>
              </p:ext>
            </p:extLst>
          </p:nvPr>
        </p:nvGraphicFramePr>
        <p:xfrm>
          <a:off x="3200400" y="4540250"/>
          <a:ext cx="2031059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6" name="Equation" r:id="rId7" imgW="1206500" imgH="520700" progId="Equation.DSMT4">
                  <p:embed/>
                </p:oleObj>
              </mc:Choice>
              <mc:Fallback>
                <p:oleObj name="Equation" r:id="rId7" imgW="12065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40250"/>
                        <a:ext cx="2031059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81"/>
              </p:ext>
            </p:extLst>
          </p:nvPr>
        </p:nvGraphicFramePr>
        <p:xfrm>
          <a:off x="5461000" y="4425950"/>
          <a:ext cx="2378529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7" name="Equation" r:id="rId9" imgW="1269449" imgH="469696" progId="Equation.DSMT4">
                  <p:embed/>
                </p:oleObj>
              </mc:Choice>
              <mc:Fallback>
                <p:oleObj name="Equation" r:id="rId9" imgW="1269449" imgH="46969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425950"/>
                        <a:ext cx="2378529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84362"/>
              </p:ext>
            </p:extLst>
          </p:nvPr>
        </p:nvGraphicFramePr>
        <p:xfrm>
          <a:off x="1866900" y="5829300"/>
          <a:ext cx="152247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8" name="Equation" r:id="rId11" imgW="774364" imgH="241195" progId="Equation.DSMT4">
                  <p:embed/>
                </p:oleObj>
              </mc:Choice>
              <mc:Fallback>
                <p:oleObj name="Equation" r:id="rId11" imgW="77436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5829300"/>
                        <a:ext cx="1522476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65741"/>
              </p:ext>
            </p:extLst>
          </p:nvPr>
        </p:nvGraphicFramePr>
        <p:xfrm>
          <a:off x="7845086" y="2203996"/>
          <a:ext cx="2608603" cy="98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9" name="Equation" r:id="rId13" imgW="1269449" imgH="482391" progId="Equation.DSMT4">
                  <p:embed/>
                </p:oleObj>
              </mc:Choice>
              <mc:Fallback>
                <p:oleObj name="Equation" r:id="rId13" imgW="1269449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086" y="2203996"/>
                        <a:ext cx="2608603" cy="980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14791"/>
              </p:ext>
            </p:extLst>
          </p:nvPr>
        </p:nvGraphicFramePr>
        <p:xfrm>
          <a:off x="3771900" y="5575300"/>
          <a:ext cx="478478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50" name="Equation" r:id="rId15" imgW="2438280" imgH="507960" progId="Equation.DSMT4">
                  <p:embed/>
                </p:oleObj>
              </mc:Choice>
              <mc:Fallback>
                <p:oleObj name="Equation" r:id="rId15" imgW="243828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575300"/>
                        <a:ext cx="478478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98213"/>
              </p:ext>
            </p:extLst>
          </p:nvPr>
        </p:nvGraphicFramePr>
        <p:xfrm>
          <a:off x="7956551" y="4529138"/>
          <a:ext cx="25685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51" name="Equation" r:id="rId17" imgW="1371600" imgH="482400" progId="Equation.DSMT4">
                  <p:embed/>
                </p:oleObj>
              </mc:Choice>
              <mc:Fallback>
                <p:oleObj name="Equation" r:id="rId17" imgW="137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1" y="4529138"/>
                        <a:ext cx="2568575" cy="90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4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88900"/>
            <a:ext cx="79184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Estimación de Parámetros a partir de una Función de Transferencia Conocida</a:t>
            </a:r>
          </a:p>
        </p:txBody>
      </p:sp>
      <p:sp>
        <p:nvSpPr>
          <p:cNvPr id="438275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7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8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5621338" y="2081213"/>
            <a:ext cx="4743450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s-AR" sz="22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estimar:  </a:t>
            </a:r>
            <a:r>
              <a:rPr lang="es-AR" sz="24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400" b="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AR" sz="24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400" b="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400" b="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38280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1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2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4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38291" name="Object 19"/>
          <p:cNvGraphicFramePr>
            <a:graphicFrameLocks noChangeAspect="1"/>
          </p:cNvGraphicFramePr>
          <p:nvPr/>
        </p:nvGraphicFramePr>
        <p:xfrm>
          <a:off x="1987550" y="1890713"/>
          <a:ext cx="3403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78" name="Equation" r:id="rId4" imgW="1612900" imgH="431800" progId="Equation.DSMT4">
                  <p:embed/>
                </p:oleObj>
              </mc:Choice>
              <mc:Fallback>
                <p:oleObj name="Equation" r:id="rId4" imgW="1612900" imgH="431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1890713"/>
                        <a:ext cx="3403600" cy="906462"/>
                      </a:xfrm>
                      <a:prstGeom prst="rect">
                        <a:avLst/>
                      </a:prstGeom>
                      <a:solidFill>
                        <a:srgbClr val="FF9900">
                          <a:alpha val="39999"/>
                        </a:srgbClr>
                      </a:solidFill>
                      <a:ln w="222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1841501" y="1308100"/>
            <a:ext cx="8321675" cy="427038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</a:pPr>
            <a:r>
              <a:rPr lang="es-AR" sz="22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ejemplo: F.T entre posición y entrada de un motor CC</a:t>
            </a:r>
            <a:endParaRPr lang="es-AR" sz="2200" b="0" baseline="-25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8294" name="Picture 22" descr="Estimacionmodelo_mo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488" y="2919413"/>
            <a:ext cx="5230812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8295" name="Object 23"/>
          <p:cNvGraphicFramePr>
            <a:graphicFrameLocks noChangeAspect="1"/>
          </p:cNvGraphicFramePr>
          <p:nvPr/>
        </p:nvGraphicFramePr>
        <p:xfrm>
          <a:off x="7435851" y="2778126"/>
          <a:ext cx="21875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79" name="Equation" r:id="rId7" imgW="1104900" imgH="431800" progId="Equation.DSMT4">
                  <p:embed/>
                </p:oleObj>
              </mc:Choice>
              <mc:Fallback>
                <p:oleObj name="Equation" r:id="rId7" imgW="1104900" imgH="431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1" y="2778126"/>
                        <a:ext cx="2187575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7" name="Object 25"/>
          <p:cNvGraphicFramePr>
            <a:graphicFrameLocks noChangeAspect="1"/>
          </p:cNvGraphicFramePr>
          <p:nvPr/>
        </p:nvGraphicFramePr>
        <p:xfrm>
          <a:off x="7448550" y="3821114"/>
          <a:ext cx="21542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80" name="Equation" r:id="rId9" imgW="1054100" imgH="431800" progId="Equation.DSMT4">
                  <p:embed/>
                </p:oleObj>
              </mc:Choice>
              <mc:Fallback>
                <p:oleObj name="Equation" r:id="rId9" imgW="1054100" imgH="4318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3821114"/>
                        <a:ext cx="215423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7781926" y="5668496"/>
            <a:ext cx="1814513" cy="523220"/>
          </a:xfrm>
          <a:prstGeom prst="rect">
            <a:avLst/>
          </a:prstGeom>
          <a:solidFill>
            <a:schemeClr val="bg1">
              <a:alpha val="35001"/>
            </a:schemeClr>
          </a:solidFill>
          <a:ln w="57150" cmpd="thinThick">
            <a:solidFill>
              <a:srgbClr val="3399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L"/>
            </a:pPr>
            <a:r>
              <a:rPr lang="es-AR">
                <a:solidFill>
                  <a:srgbClr val="008000"/>
                </a:solidFill>
                <a:latin typeface="Times New Roman" pitchFamily="18" charset="0"/>
              </a:rPr>
              <a:t>  J</a:t>
            </a:r>
            <a:r>
              <a:rPr lang="es-AR" i="0">
                <a:solidFill>
                  <a:srgbClr val="008000"/>
                </a:solidFill>
                <a:latin typeface="Times New Roman" pitchFamily="18" charset="0"/>
              </a:rPr>
              <a:t> y </a:t>
            </a:r>
            <a:r>
              <a:rPr lang="es-AR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es-AR" baseline="-25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780338" y="4869984"/>
            <a:ext cx="1816100" cy="523220"/>
          </a:xfrm>
          <a:prstGeom prst="rect">
            <a:avLst/>
          </a:prstGeom>
          <a:solidFill>
            <a:schemeClr val="bg1">
              <a:alpha val="35001"/>
            </a:schemeClr>
          </a:solidFill>
          <a:ln w="57150" cmpd="thinThick">
            <a:solidFill>
              <a:srgbClr val="3399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J"/>
            </a:pPr>
            <a:r>
              <a:rPr lang="es-AR">
                <a:solidFill>
                  <a:srgbClr val="008000"/>
                </a:solidFill>
                <a:latin typeface="Times New Roman" pitchFamily="18" charset="0"/>
              </a:rPr>
              <a:t>  R</a:t>
            </a:r>
            <a:r>
              <a:rPr lang="es-AR" baseline="-25000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s-AR" i="0">
                <a:solidFill>
                  <a:srgbClr val="008000"/>
                </a:solidFill>
                <a:latin typeface="Times New Roman" pitchFamily="18" charset="0"/>
              </a:rPr>
              <a:t> y </a:t>
            </a:r>
            <a:r>
              <a:rPr lang="es-AR">
                <a:solidFill>
                  <a:srgbClr val="008000"/>
                </a:solidFill>
                <a:latin typeface="Times New Roman" pitchFamily="18" charset="0"/>
              </a:rPr>
              <a:t>L</a:t>
            </a:r>
            <a:r>
              <a:rPr lang="es-AR" baseline="-25000">
                <a:solidFill>
                  <a:srgbClr val="008000"/>
                </a:solidFill>
                <a:latin typeface="Times New Roman" pitchFamily="18" charset="0"/>
              </a:rPr>
              <a:t>a</a:t>
            </a:r>
            <a:endParaRPr lang="es-AR" baseline="-25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88900"/>
            <a:ext cx="79184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Estimación de Parámetros a partir de una Función de Transferencia Conocida</a:t>
            </a:r>
          </a:p>
        </p:txBody>
      </p:sp>
      <p:sp>
        <p:nvSpPr>
          <p:cNvPr id="438275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7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78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0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1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2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438284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4382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55746"/>
              </p:ext>
            </p:extLst>
          </p:nvPr>
        </p:nvGraphicFramePr>
        <p:xfrm>
          <a:off x="2004437" y="1363374"/>
          <a:ext cx="29749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21" name="Equation" r:id="rId4" imgW="1409400" imgH="241200" progId="Equation.DSMT4">
                  <p:embed/>
                </p:oleObj>
              </mc:Choice>
              <mc:Fallback>
                <p:oleObj name="Equation" r:id="rId4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437" y="1363374"/>
                        <a:ext cx="2974975" cy="506412"/>
                      </a:xfrm>
                      <a:prstGeom prst="rect">
                        <a:avLst/>
                      </a:prstGeom>
                      <a:solidFill>
                        <a:srgbClr val="FF9900">
                          <a:alpha val="39999"/>
                        </a:srgbClr>
                      </a:solidFill>
                      <a:ln w="222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8294" name="Picture 22" descr="Estimacionmodelo_mo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488" y="2919413"/>
            <a:ext cx="5230812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829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65875"/>
              </p:ext>
            </p:extLst>
          </p:nvPr>
        </p:nvGraphicFramePr>
        <p:xfrm>
          <a:off x="5332125" y="1385600"/>
          <a:ext cx="26479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22" name="Equation" r:id="rId7" imgW="1295280" imgH="228600" progId="Equation.DSMT4">
                  <p:embed/>
                </p:oleObj>
              </mc:Choice>
              <mc:Fallback>
                <p:oleObj name="Equation" r:id="rId7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125" y="1385600"/>
                        <a:ext cx="2647950" cy="461963"/>
                      </a:xfrm>
                      <a:prstGeom prst="rect">
                        <a:avLst/>
                      </a:prstGeom>
                      <a:solidFill>
                        <a:srgbClr val="CCFF66">
                          <a:alpha val="55000"/>
                        </a:srgbClr>
                      </a:solidFill>
                      <a:ln w="2222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5411210" y="2352352"/>
            <a:ext cx="4425517" cy="523220"/>
          </a:xfrm>
          <a:prstGeom prst="rect">
            <a:avLst/>
          </a:prstGeom>
          <a:solidFill>
            <a:schemeClr val="bg1">
              <a:alpha val="35001"/>
            </a:schemeClr>
          </a:solidFill>
          <a:ln w="57150" cmpd="thinThick">
            <a:solidFill>
              <a:srgbClr val="3399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J"/>
            </a:pP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  a 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es</a:t>
            </a: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dato y </a:t>
            </a: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W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∞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) se mide</a:t>
            </a:r>
            <a:endParaRPr lang="es-AR" i="0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60307"/>
              </p:ext>
            </p:extLst>
          </p:nvPr>
        </p:nvGraphicFramePr>
        <p:xfrm>
          <a:off x="3440114" y="2216150"/>
          <a:ext cx="15827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23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4" y="2216150"/>
                        <a:ext cx="1582737" cy="795338"/>
                      </a:xfrm>
                      <a:prstGeom prst="rect">
                        <a:avLst/>
                      </a:prstGeom>
                      <a:solidFill>
                        <a:srgbClr val="CCFF66">
                          <a:alpha val="55000"/>
                        </a:srgbClr>
                      </a:solidFill>
                      <a:ln w="2222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628067"/>
              </p:ext>
            </p:extLst>
          </p:nvPr>
        </p:nvGraphicFramePr>
        <p:xfrm>
          <a:off x="7781925" y="3317875"/>
          <a:ext cx="272573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24" name="Equation" r:id="rId11" imgW="1333440" imgH="660240" progId="Equation.DSMT4">
                  <p:embed/>
                </p:oleObj>
              </mc:Choice>
              <mc:Fallback>
                <p:oleObj name="Equation" r:id="rId11" imgW="13334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925" y="3317875"/>
                        <a:ext cx="2725738" cy="1335088"/>
                      </a:xfrm>
                      <a:prstGeom prst="rect">
                        <a:avLst/>
                      </a:prstGeom>
                      <a:solidFill>
                        <a:srgbClr val="CCFF66">
                          <a:alpha val="55000"/>
                        </a:srgbClr>
                      </a:solidFill>
                      <a:ln w="2222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5411209" y="4978540"/>
            <a:ext cx="5090536" cy="523220"/>
          </a:xfrm>
          <a:prstGeom prst="rect">
            <a:avLst/>
          </a:prstGeom>
          <a:solidFill>
            <a:schemeClr val="bg1">
              <a:alpha val="35001"/>
            </a:schemeClr>
          </a:solidFill>
          <a:ln w="57150" cmpd="thinThick">
            <a:solidFill>
              <a:srgbClr val="3399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J"/>
            </a:pP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  t</a:t>
            </a:r>
            <a:r>
              <a:rPr lang="es-AR" b="0" i="0" baseline="-25000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lang="es-AR" b="0" i="0" dirty="0">
                <a:solidFill>
                  <a:srgbClr val="008000"/>
                </a:solidFill>
                <a:latin typeface="Times New Roman" pitchFamily="18" charset="0"/>
              </a:rPr>
              <a:t> y </a:t>
            </a: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w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s-AR" dirty="0">
                <a:solidFill>
                  <a:srgbClr val="008000"/>
                </a:solidFill>
                <a:latin typeface="Times New Roman" pitchFamily="18" charset="0"/>
              </a:rPr>
              <a:t>t</a:t>
            </a:r>
            <a:r>
              <a:rPr lang="es-AR" b="0" i="0" baseline="-25000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lang="es-AR" i="0" dirty="0">
                <a:solidFill>
                  <a:srgbClr val="008000"/>
                </a:solidFill>
                <a:latin typeface="Times New Roman" pitchFamily="18" charset="0"/>
              </a:rPr>
              <a:t>) se miden del gráfico</a:t>
            </a:r>
            <a:endParaRPr lang="es-AR" i="0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87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88926"/>
            <a:ext cx="6537325" cy="588963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Temas de la Unidad 1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762126" y="1316038"/>
            <a:ext cx="8753475" cy="4991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Determinación Experimental de Funciones de Transferencia.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Modelado de Procesos de primer y segundo orden:</a:t>
            </a:r>
          </a:p>
          <a:p>
            <a:pPr lvl="2"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3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al escalón </a:t>
            </a:r>
          </a:p>
          <a:p>
            <a:pPr lvl="2"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3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Estimación de parámetros de funciones de transferencia conocidas: </a:t>
            </a:r>
            <a:r>
              <a:rPr lang="es-AR" sz="23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CC con excitación independiente.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3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Obtención experimental de la F.T del motor CC en base a ensayos.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 autoUpdateAnimBg="0"/>
      <p:bldP spid="2805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796071" y="853486"/>
            <a:ext cx="8230995" cy="49244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6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 del Sistema Real</a:t>
            </a:r>
          </a:p>
        </p:txBody>
      </p:sp>
      <p:pic>
        <p:nvPicPr>
          <p:cNvPr id="36559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6" y="1477101"/>
            <a:ext cx="63642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55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99933"/>
              </p:ext>
            </p:extLst>
          </p:nvPr>
        </p:nvGraphicFramePr>
        <p:xfrm>
          <a:off x="4208299" y="6013314"/>
          <a:ext cx="43243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55" name="Equation" r:id="rId5" imgW="3403440" imgH="546840" progId="Equation.DSMT4">
                  <p:embed/>
                </p:oleObj>
              </mc:Choice>
              <mc:Fallback>
                <p:oleObj name="Equation" r:id="rId5" imgW="3403440" imgH="5468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299" y="6013314"/>
                        <a:ext cx="432435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143750" y="1490832"/>
            <a:ext cx="971267" cy="369332"/>
          </a:xfrm>
          <a:prstGeom prst="rect">
            <a:avLst/>
          </a:prstGeom>
          <a:solidFill>
            <a:srgbClr val="CCFF66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sz="1800" b="0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AR" sz="1800" b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AR" sz="1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800" b="0" i="0" dirty="0">
                <a:latin typeface="Calibri" pitchFamily="34" charset="0"/>
                <a:cs typeface="Calibri" pitchFamily="34" charset="0"/>
              </a:rPr>
              <a:t>x </a:t>
            </a:r>
            <a:r>
              <a:rPr lang="es-AR" sz="1800" b="0" i="0" dirty="0">
                <a:latin typeface="Times New Roman" pitchFamily="18" charset="0"/>
                <a:cs typeface="Times New Roman" pitchFamily="18" charset="0"/>
              </a:rPr>
              <a:t>3dB</a:t>
            </a:r>
          </a:p>
        </p:txBody>
      </p:sp>
      <p:cxnSp>
        <p:nvCxnSpPr>
          <p:cNvPr id="4" name="3 Conector angular"/>
          <p:cNvCxnSpPr>
            <a:stCxn id="2" idx="1"/>
          </p:cNvCxnSpPr>
          <p:nvPr/>
        </p:nvCxnSpPr>
        <p:spPr bwMode="auto">
          <a:xfrm rot="10800000" flipV="1">
            <a:off x="6407152" y="1675498"/>
            <a:ext cx="736599" cy="33745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87974" y="871966"/>
            <a:ext cx="4776066" cy="830997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Respuestas en Frecuencia Real y Estimada</a:t>
            </a:r>
          </a:p>
        </p:txBody>
      </p:sp>
      <p:graphicFrame>
        <p:nvGraphicFramePr>
          <p:cNvPr id="3676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42515"/>
              </p:ext>
            </p:extLst>
          </p:nvPr>
        </p:nvGraphicFramePr>
        <p:xfrm>
          <a:off x="8010257" y="4300538"/>
          <a:ext cx="2516869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8" name="Equation" r:id="rId4" imgW="1549440" imgH="585000" progId="Equation.DSMT4">
                  <p:embed/>
                </p:oleObj>
              </mc:Choice>
              <mc:Fallback>
                <p:oleObj name="Equation" r:id="rId4" imgW="1549440" imgH="585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257" y="4300538"/>
                        <a:ext cx="2516869" cy="957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764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9400" y="1928591"/>
            <a:ext cx="6553200" cy="43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15645"/>
              </p:ext>
            </p:extLst>
          </p:nvPr>
        </p:nvGraphicFramePr>
        <p:xfrm>
          <a:off x="8015287" y="1046745"/>
          <a:ext cx="2560132" cy="131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9" name="Equation" r:id="rId7" imgW="1358640" imgH="698400" progId="Equation.DSMT4">
                  <p:embed/>
                </p:oleObj>
              </mc:Choice>
              <mc:Fallback>
                <p:oleObj name="Equation" r:id="rId7" imgW="1358640" imgH="6984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7" y="1046745"/>
                        <a:ext cx="2560132" cy="1312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00032"/>
              </p:ext>
            </p:extLst>
          </p:nvPr>
        </p:nvGraphicFramePr>
        <p:xfrm>
          <a:off x="8059100" y="2811464"/>
          <a:ext cx="2288226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40" name="Equation" r:id="rId9" imgW="1117440" imgH="495000" progId="Equation.DSMT4">
                  <p:embed/>
                </p:oleObj>
              </mc:Choice>
              <mc:Fallback>
                <p:oleObj name="Equation" r:id="rId9" imgW="1117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100" y="2811464"/>
                        <a:ext cx="2288226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graphicFrame>
        <p:nvGraphicFramePr>
          <p:cNvPr id="3696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84727"/>
              </p:ext>
            </p:extLst>
          </p:nvPr>
        </p:nvGraphicFramePr>
        <p:xfrm>
          <a:off x="8622140" y="2705100"/>
          <a:ext cx="1926371" cy="83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3" name="Equation" r:id="rId4" imgW="1359000" imgH="585000" progId="Equation.DSMT4">
                  <p:embed/>
                </p:oleObj>
              </mc:Choice>
              <mc:Fallback>
                <p:oleObj name="Equation" r:id="rId4" imgW="1359000" imgH="585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140" y="2705100"/>
                        <a:ext cx="1926371" cy="8326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968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275" y="2011363"/>
            <a:ext cx="70961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969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84069"/>
              </p:ext>
            </p:extLst>
          </p:nvPr>
        </p:nvGraphicFramePr>
        <p:xfrm>
          <a:off x="1811338" y="811213"/>
          <a:ext cx="4476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4" name="Equation" r:id="rId7" imgW="2959100" imgH="393700" progId="Equation.DSMT4">
                  <p:embed/>
                </p:oleObj>
              </mc:Choice>
              <mc:Fallback>
                <p:oleObj name="Equation" r:id="rId7" imgW="2959100" imgH="393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811213"/>
                        <a:ext cx="4476750" cy="5905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33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93" name="Rectangle 29"/>
          <p:cNvSpPr>
            <a:spLocks noChangeArrowheads="1"/>
          </p:cNvSpPr>
          <p:nvPr/>
        </p:nvSpPr>
        <p:spPr bwMode="auto">
          <a:xfrm>
            <a:off x="1524001" y="297212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96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46557"/>
              </p:ext>
            </p:extLst>
          </p:nvPr>
        </p:nvGraphicFramePr>
        <p:xfrm>
          <a:off x="1811338" y="1390650"/>
          <a:ext cx="4908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5" name="Equation" r:id="rId9" imgW="3251200" imgH="393700" progId="Equation.DSMT4">
                  <p:embed/>
                </p:oleObj>
              </mc:Choice>
              <mc:Fallback>
                <p:oleObj name="Equation" r:id="rId9" imgW="3251200" imgH="3937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1390650"/>
                        <a:ext cx="4908550" cy="5905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33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2 Conector recto"/>
          <p:cNvCxnSpPr/>
          <p:nvPr/>
        </p:nvCxnSpPr>
        <p:spPr bwMode="auto">
          <a:xfrm>
            <a:off x="5983866" y="2543608"/>
            <a:ext cx="841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9 Conector recto"/>
          <p:cNvCxnSpPr/>
          <p:nvPr/>
        </p:nvCxnSpPr>
        <p:spPr bwMode="auto">
          <a:xfrm>
            <a:off x="5983866" y="2391208"/>
            <a:ext cx="841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24337"/>
              </p:ext>
            </p:extLst>
          </p:nvPr>
        </p:nvGraphicFramePr>
        <p:xfrm>
          <a:off x="6604000" y="2357439"/>
          <a:ext cx="51335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6" name="Equation" r:id="rId11" imgW="419040" imgH="203040" progId="Equation.DSMT4">
                  <p:embed/>
                </p:oleObj>
              </mc:Choice>
              <mc:Fallback>
                <p:oleObj name="Equation" r:id="rId1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357439"/>
                        <a:ext cx="513358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4 Conector recto de flecha"/>
          <p:cNvCxnSpPr/>
          <p:nvPr/>
        </p:nvCxnSpPr>
        <p:spPr bwMode="auto">
          <a:xfrm>
            <a:off x="6524625" y="2391208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3241787" y="5355738"/>
            <a:ext cx="2107575" cy="369332"/>
          </a:xfrm>
          <a:prstGeom prst="rect">
            <a:avLst/>
          </a:prstGeom>
          <a:solidFill>
            <a:srgbClr val="CCFF66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b="0" i="0" dirty="0">
                <a:latin typeface="Times New Roman" pitchFamily="18" charset="0"/>
                <a:cs typeface="Times New Roman" pitchFamily="18" charset="0"/>
              </a:rPr>
              <a:t>Atraso de transporte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74345"/>
              </p:ext>
            </p:extLst>
          </p:nvPr>
        </p:nvGraphicFramePr>
        <p:xfrm>
          <a:off x="8201406" y="1000127"/>
          <a:ext cx="22875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7" name="Equation" r:id="rId13" imgW="1117440" imgH="495000" progId="Equation.DSMT4">
                  <p:embed/>
                </p:oleObj>
              </mc:Choice>
              <mc:Fallback>
                <p:oleObj name="Equation" r:id="rId13" imgW="1117440" imgH="49500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406" y="1000127"/>
                        <a:ext cx="228758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40763"/>
              </p:ext>
            </p:extLst>
          </p:nvPr>
        </p:nvGraphicFramePr>
        <p:xfrm>
          <a:off x="7711646" y="5540404"/>
          <a:ext cx="6397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8" name="Equation" r:id="rId15" imgW="520560" imgH="177480" progId="Equation.DSMT4">
                  <p:embed/>
                </p:oleObj>
              </mc:Choice>
              <mc:Fallback>
                <p:oleObj name="Equation" r:id="rId15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646" y="5540404"/>
                        <a:ext cx="639763" cy="21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78694" y="823142"/>
            <a:ext cx="4289425" cy="48895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6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78694" y="1532291"/>
            <a:ext cx="7020128" cy="4627440"/>
            <a:chOff x="386512" y="1590760"/>
            <a:chExt cx="7475538" cy="5030787"/>
          </a:xfrm>
        </p:grpSpPr>
        <p:pic>
          <p:nvPicPr>
            <p:cNvPr id="37173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6512" y="1590760"/>
              <a:ext cx="7475538" cy="503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ector recto 4"/>
            <p:cNvCxnSpPr/>
            <p:nvPr/>
          </p:nvCxnSpPr>
          <p:spPr bwMode="auto">
            <a:xfrm>
              <a:off x="1399972" y="1787926"/>
              <a:ext cx="3990975" cy="828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Conector recto 6"/>
            <p:cNvCxnSpPr/>
            <p:nvPr/>
          </p:nvCxnSpPr>
          <p:spPr bwMode="auto">
            <a:xfrm>
              <a:off x="854507" y="2483886"/>
              <a:ext cx="2931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ector recto de flecha 8"/>
            <p:cNvCxnSpPr/>
            <p:nvPr/>
          </p:nvCxnSpPr>
          <p:spPr bwMode="auto">
            <a:xfrm>
              <a:off x="3145587" y="2158766"/>
              <a:ext cx="0" cy="3149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1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443175"/>
                </p:ext>
              </p:extLst>
            </p:nvPr>
          </p:nvGraphicFramePr>
          <p:xfrm>
            <a:off x="3140507" y="2223696"/>
            <a:ext cx="560388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814" name="Equation" r:id="rId5" imgW="457200" imgH="177480" progId="Equation.DSMT4">
                    <p:embed/>
                  </p:oleObj>
                </mc:Choice>
                <mc:Fallback>
                  <p:oleObj name="Equation" r:id="rId5" imgW="457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507" y="2223696"/>
                          <a:ext cx="560388" cy="2174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Conector recto 15"/>
            <p:cNvCxnSpPr/>
            <p:nvPr/>
          </p:nvCxnSpPr>
          <p:spPr bwMode="auto">
            <a:xfrm>
              <a:off x="890067" y="2141298"/>
              <a:ext cx="39038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ector recto 17"/>
            <p:cNvCxnSpPr/>
            <p:nvPr/>
          </p:nvCxnSpPr>
          <p:spPr bwMode="auto">
            <a:xfrm>
              <a:off x="4793943" y="2139718"/>
              <a:ext cx="2839401" cy="5891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377852" y="1816552"/>
              <a:ext cx="2268587" cy="646331"/>
            </a:xfrm>
            <a:prstGeom prst="rect">
              <a:avLst/>
            </a:prstGeom>
            <a:solidFill>
              <a:schemeClr val="bg1">
                <a:alpha val="35001"/>
              </a:schemeClr>
            </a:solidFill>
            <a:ln w="57150" cmpd="thinThick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8000"/>
                </a:buClr>
              </a:pPr>
              <a:r>
                <a:rPr lang="es-AR" sz="1800" b="0" i="0" dirty="0" smtClean="0">
                  <a:solidFill>
                    <a:srgbClr val="008000"/>
                  </a:solidFill>
                  <a:latin typeface="Times New Roman" pitchFamily="18" charset="0"/>
                </a:rPr>
                <a:t>Polo real negativo simple</a:t>
              </a:r>
              <a:endParaRPr lang="es-AR" sz="1800" b="0" i="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2525356" y="2999898"/>
              <a:ext cx="2268587" cy="369332"/>
            </a:xfrm>
            <a:prstGeom prst="rect">
              <a:avLst/>
            </a:prstGeom>
            <a:solidFill>
              <a:schemeClr val="bg1">
                <a:alpha val="35001"/>
              </a:schemeClr>
            </a:solidFill>
            <a:ln w="57150" cmpd="thinThick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8000"/>
                </a:buClr>
              </a:pPr>
              <a:r>
                <a:rPr lang="es-AR" sz="1800" b="0" i="0" dirty="0" smtClean="0">
                  <a:solidFill>
                    <a:srgbClr val="008000"/>
                  </a:solidFill>
                  <a:latin typeface="Times New Roman" pitchFamily="18" charset="0"/>
                </a:rPr>
                <a:t>Polo simple al origen</a:t>
              </a:r>
              <a:endParaRPr lang="es-AR" sz="1800" b="0" i="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Conector recto de flecha 14"/>
            <p:cNvCxnSpPr/>
            <p:nvPr/>
          </p:nvCxnSpPr>
          <p:spPr bwMode="auto">
            <a:xfrm flipV="1">
              <a:off x="4124281" y="2378953"/>
              <a:ext cx="0" cy="7310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17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913911"/>
              </p:ext>
            </p:extLst>
          </p:nvPr>
        </p:nvGraphicFramePr>
        <p:xfrm>
          <a:off x="7711057" y="2441983"/>
          <a:ext cx="28844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15" name="Equation" r:id="rId7" imgW="1460160" imgH="355320" progId="Equation.DSMT4">
                  <p:embed/>
                </p:oleObj>
              </mc:Choice>
              <mc:Fallback>
                <p:oleObj name="Equation" r:id="rId7" imgW="1460160" imgH="355320" progId="Equation.DSMT4">
                  <p:embed/>
                  <p:pic>
                    <p:nvPicPr>
                      <p:cNvPr id="39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057" y="2441983"/>
                        <a:ext cx="288448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56602"/>
              </p:ext>
            </p:extLst>
          </p:nvPr>
        </p:nvGraphicFramePr>
        <p:xfrm>
          <a:off x="8040688" y="4129925"/>
          <a:ext cx="30876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16" name="Equation" r:id="rId9" imgW="1307880" imgH="520560" progId="Equation.DSMT4">
                  <p:embed/>
                </p:oleObj>
              </mc:Choice>
              <mc:Fallback>
                <p:oleObj name="Equation" r:id="rId9" imgW="1307880" imgH="520560" progId="Equation.DSMT4">
                  <p:embed/>
                  <p:pic>
                    <p:nvPicPr>
                      <p:cNvPr id="41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129925"/>
                        <a:ext cx="3087687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16665"/>
              </p:ext>
            </p:extLst>
          </p:nvPr>
        </p:nvGraphicFramePr>
        <p:xfrm>
          <a:off x="7793237" y="5531168"/>
          <a:ext cx="38322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17" name="Equation" r:id="rId11" imgW="1485720" imgH="368280" progId="Equation.DSMT4">
                  <p:embed/>
                </p:oleObj>
              </mc:Choice>
              <mc:Fallback>
                <p:oleObj name="Equation" r:id="rId11" imgW="1485720" imgH="368280" progId="Equation.DSMT4">
                  <p:embed/>
                  <p:pic>
                    <p:nvPicPr>
                      <p:cNvPr id="42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237" y="5531168"/>
                        <a:ext cx="3832225" cy="947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7026712" y="1204426"/>
            <a:ext cx="51931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Tx/>
              <a:buChar char="-"/>
            </a:pPr>
            <a:r>
              <a:rPr lang="es-AR" sz="1400" b="0" i="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Magnitud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En bajas 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frec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la asíntota de la 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tiene una pendiente de -20 dB/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dec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típico de un polo en el origen. Además, se puede observar en </a:t>
            </a:r>
            <a:r>
              <a:rPr lang="es-AR" sz="1400" b="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es-AR" sz="1400" b="0" i="0" dirty="0">
                <a:latin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s-AR" sz="1400" b="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s-AR" sz="1400" b="0" i="0" baseline="30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s-AR" sz="1400" b="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rad/s, que 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asíntota posee un desplazamiento de -14 dB. Esto es producido por el aporte de una ganancia </a:t>
            </a:r>
            <a:r>
              <a:rPr lang="es-AR" sz="1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Entonces considerando esto se tiene:</a:t>
            </a:r>
            <a:endParaRPr lang="es-AR" sz="1400" b="0" i="0" dirty="0"/>
          </a:p>
        </p:txBody>
      </p:sp>
      <p:sp>
        <p:nvSpPr>
          <p:cNvPr id="23" name="Rectángulo 22"/>
          <p:cNvSpPr/>
          <p:nvPr/>
        </p:nvSpPr>
        <p:spPr>
          <a:xfrm>
            <a:off x="7035301" y="3247883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Tx/>
              <a:buChar char="-"/>
            </a:pPr>
            <a:r>
              <a:rPr lang="es-AR" sz="1400" b="0" i="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Magnitud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Las asíntotas de la 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se cortan en </a:t>
            </a:r>
            <a:r>
              <a:rPr lang="es-AR" sz="1400" b="0" i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s-AR" sz="1400" b="0" i="0" baseline="-25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s-AR" sz="1400" b="0" i="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s-AR" sz="1400" b="0" i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5,2 rad/s</a:t>
            </a:r>
            <a:r>
              <a:rPr lang="es-AR" sz="1400" b="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s-AR" sz="1400" b="0" i="0" dirty="0" smtClean="0">
                <a:latin typeface="Times New Roman" panose="02020603050405020304" pitchFamily="18" charset="0"/>
              </a:rPr>
              <a:t> A partir de esta frecuencia, 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es-AR" sz="1400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asíntota de la </a:t>
            </a:r>
            <a:r>
              <a:rPr lang="es-AR" sz="1400" b="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resp</a:t>
            </a:r>
            <a:r>
              <a:rPr lang="es-AR" sz="1400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tiene una pendiente de -40dB/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dec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indicando el aporte de un polo real negativo simple con </a:t>
            </a:r>
            <a:r>
              <a:rPr lang="es-AR" sz="1400" b="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frec</a:t>
            </a:r>
            <a:r>
              <a:rPr lang="es-AR" sz="1400" b="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5,2 rad/s.</a:t>
            </a:r>
            <a:endParaRPr lang="es-AR" sz="1400" b="0" i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787526" y="928688"/>
            <a:ext cx="4289425" cy="48895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6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</a:t>
            </a:r>
          </a:p>
        </p:txBody>
      </p:sp>
      <p:graphicFrame>
        <p:nvGraphicFramePr>
          <p:cNvPr id="373781" name="Object 21"/>
          <p:cNvGraphicFramePr>
            <a:graphicFrameLocks noChangeAspect="1"/>
          </p:cNvGraphicFramePr>
          <p:nvPr/>
        </p:nvGraphicFramePr>
        <p:xfrm>
          <a:off x="8302625" y="1096964"/>
          <a:ext cx="20129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2" name="Equation" r:id="rId4" imgW="1574640" imgH="546840" progId="Equation.DSMT4">
                  <p:embed/>
                </p:oleObj>
              </mc:Choice>
              <mc:Fallback>
                <p:oleObj name="Equation" r:id="rId4" imgW="1574640" imgH="5468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5" y="1096964"/>
                        <a:ext cx="20129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378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3401" y="1724026"/>
            <a:ext cx="75533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230535" y="798513"/>
            <a:ext cx="4289425" cy="48895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6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</a:t>
            </a:r>
          </a:p>
        </p:txBody>
      </p:sp>
      <p:pic>
        <p:nvPicPr>
          <p:cNvPr id="3778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46319"/>
            <a:ext cx="6906625" cy="47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973633" y="3847430"/>
            <a:ext cx="1160276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defRPr/>
            </a:pPr>
            <a:r>
              <a:rPr lang="es-AR" sz="1400" b="1" i="0" dirty="0" smtClean="0">
                <a:solidFill>
                  <a:srgbClr val="C00000"/>
                </a:solidFill>
              </a:rPr>
              <a:t>Entonces:</a:t>
            </a:r>
            <a:endParaRPr lang="es-AR" sz="14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13017" y="1058863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Tx/>
              <a:buChar char="-"/>
            </a:pP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Pico de resonancia con amplitud positiva, característico del aporte de polos complejos conjugados. El pico de resonancia se da en: </a:t>
            </a:r>
          </a:p>
          <a:p>
            <a:r>
              <a:rPr lang="es-AR" sz="1400" i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	         </a:t>
            </a:r>
            <a:r>
              <a:rPr lang="es-AR" sz="1400" i="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s-AR" sz="1400" i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</a:t>
            </a:r>
            <a:r>
              <a:rPr lang="es-AR" sz="1400" i="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s-AR" sz="1400" i="0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5 rad/s.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AR" sz="1400" i="0" dirty="0"/>
          </a:p>
        </p:txBody>
      </p:sp>
      <p:graphicFrame>
        <p:nvGraphicFramePr>
          <p:cNvPr id="8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37290"/>
              </p:ext>
            </p:extLst>
          </p:nvPr>
        </p:nvGraphicFramePr>
        <p:xfrm>
          <a:off x="7735888" y="4298950"/>
          <a:ext cx="35639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4" name="Equation" r:id="rId5" imgW="1828800" imgH="583920" progId="Equation.DSMT4">
                  <p:embed/>
                </p:oleObj>
              </mc:Choice>
              <mc:Fallback>
                <p:oleObj name="Equation" r:id="rId5" imgW="1828800" imgH="583920" progId="Equation.DSMT4">
                  <p:embed/>
                  <p:pic>
                    <p:nvPicPr>
                      <p:cNvPr id="37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4298950"/>
                        <a:ext cx="356393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mpd="dbl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631918"/>
              </p:ext>
            </p:extLst>
          </p:nvPr>
        </p:nvGraphicFramePr>
        <p:xfrm>
          <a:off x="7716838" y="5561013"/>
          <a:ext cx="37353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5" name="Equation" r:id="rId7" imgW="1917360" imgH="368280" progId="Equation.DSMT4">
                  <p:embed/>
                </p:oleObj>
              </mc:Choice>
              <mc:Fallback>
                <p:oleObj name="Equation" r:id="rId7" imgW="1917360" imgH="368280" progId="Equation.DSMT4">
                  <p:embed/>
                  <p:pic>
                    <p:nvPicPr>
                      <p:cNvPr id="59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5561013"/>
                        <a:ext cx="3735387" cy="71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7"/>
          <p:cNvSpPr/>
          <p:nvPr/>
        </p:nvSpPr>
        <p:spPr>
          <a:xfrm>
            <a:off x="6813016" y="1778943"/>
            <a:ext cx="531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Tx/>
              <a:buChar char="-"/>
            </a:pP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bajas frecuencias, la asíntota de la respuesta es paralela </a:t>
            </a:r>
            <a:r>
              <a:rPr lang="es-AR" sz="14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al eje de 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0 dB y corta al eje j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 aprox. en </a:t>
            </a:r>
            <a:r>
              <a:rPr lang="es-AR" sz="14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0dB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 Entonces:</a:t>
            </a:r>
            <a:endParaRPr lang="es-AR" sz="1400" i="0" dirty="0"/>
          </a:p>
        </p:txBody>
      </p:sp>
      <p:sp>
        <p:nvSpPr>
          <p:cNvPr id="11" name="Rectángulo 7"/>
          <p:cNvSpPr/>
          <p:nvPr/>
        </p:nvSpPr>
        <p:spPr>
          <a:xfrm>
            <a:off x="6813016" y="2552447"/>
            <a:ext cx="5378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Tx/>
              <a:buChar char="-"/>
            </a:pP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altas </a:t>
            </a:r>
            <a:r>
              <a:rPr lang="es-AR" sz="140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frec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la asíntota de la </a:t>
            </a:r>
            <a:r>
              <a:rPr lang="es-AR" sz="140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tiene una pendiente de -40 dB/</a:t>
            </a:r>
            <a:r>
              <a:rPr lang="es-AR" sz="1400" i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dec</a:t>
            </a: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confirmando la presencia de polos complejos conjugados en la función de transferencia.</a:t>
            </a:r>
            <a:endParaRPr lang="es-AR" sz="1400" i="0" dirty="0"/>
          </a:p>
        </p:txBody>
      </p:sp>
      <p:sp>
        <p:nvSpPr>
          <p:cNvPr id="12" name="Rectángulo 7"/>
          <p:cNvSpPr/>
          <p:nvPr/>
        </p:nvSpPr>
        <p:spPr>
          <a:xfrm>
            <a:off x="6813017" y="3342092"/>
            <a:ext cx="5315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Tx/>
              <a:buChar char="-"/>
            </a:pPr>
            <a:r>
              <a:rPr lang="es-AR" sz="1400" i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 pico de resonancia posee una amplitud de 7,86 dB, por lo tanto en  </a:t>
            </a:r>
            <a:r>
              <a:rPr lang="es-AR" sz="140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s-AR" sz="1400" i="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s-AR" sz="1400" i="0" dirty="0">
                <a:latin typeface="Times New Roman" panose="02020603050405020304" pitchFamily="18" charset="0"/>
                <a:sym typeface="Symbol" panose="05050102010706020507" pitchFamily="18" charset="2"/>
              </a:rPr>
              <a:t>  = </a:t>
            </a:r>
            <a:r>
              <a:rPr lang="es-AR" sz="1400" i="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s-AR" sz="1400" i="0" dirty="0">
                <a:latin typeface="Times New Roman" panose="02020603050405020304" pitchFamily="18" charset="0"/>
                <a:sym typeface="Symbol" panose="05050102010706020507" pitchFamily="18" charset="2"/>
              </a:rPr>
              <a:t> = 5 </a:t>
            </a:r>
            <a:r>
              <a:rPr lang="es-AR" sz="1400" i="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rad/s es:</a:t>
            </a:r>
            <a:endParaRPr lang="es-AR" sz="1400" i="0" dirty="0"/>
          </a:p>
        </p:txBody>
      </p:sp>
      <p:graphicFrame>
        <p:nvGraphicFramePr>
          <p:cNvPr id="13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51439"/>
              </p:ext>
            </p:extLst>
          </p:nvPr>
        </p:nvGraphicFramePr>
        <p:xfrm>
          <a:off x="8084870" y="2255061"/>
          <a:ext cx="28352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6" name="Equation" r:id="rId9" imgW="1434960" imgH="177480" progId="Equation.DSMT4">
                  <p:embed/>
                </p:oleObj>
              </mc:Choice>
              <mc:Fallback>
                <p:oleObj name="Equation" r:id="rId9" imgW="1434960" imgH="177480" progId="Equation.DSMT4">
                  <p:embed/>
                  <p:pic>
                    <p:nvPicPr>
                      <p:cNvPr id="62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870" y="2255061"/>
                        <a:ext cx="28352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64793"/>
              </p:ext>
            </p:extLst>
          </p:nvPr>
        </p:nvGraphicFramePr>
        <p:xfrm>
          <a:off x="8252591" y="3859932"/>
          <a:ext cx="27590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7" name="Equation" r:id="rId11" imgW="1396800" imgH="152280" progId="Equation.DSMT4">
                  <p:embed/>
                </p:oleObj>
              </mc:Choice>
              <mc:Fallback>
                <p:oleObj name="Equation" r:id="rId11" imgW="1396800" imgH="152280" progId="Equation.DSMT4">
                  <p:embed/>
                  <p:pic>
                    <p:nvPicPr>
                      <p:cNvPr id="35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591" y="3859932"/>
                        <a:ext cx="27590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892425" y="203201"/>
            <a:ext cx="66929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964172" y="998058"/>
            <a:ext cx="4640984" cy="89255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6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Frecuencia Sensor de Tensión Aislado</a:t>
            </a:r>
          </a:p>
        </p:txBody>
      </p:sp>
      <p:pic>
        <p:nvPicPr>
          <p:cNvPr id="440322" name="Picture 2" descr="Respuesta_Frecuencia_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15" y="2137569"/>
            <a:ext cx="6072997" cy="46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5" y="816730"/>
            <a:ext cx="2886556" cy="125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8833"/>
              </p:ext>
            </p:extLst>
          </p:nvPr>
        </p:nvGraphicFramePr>
        <p:xfrm>
          <a:off x="6762750" y="3419476"/>
          <a:ext cx="3778250" cy="94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7" name="Equation" r:id="rId6" imgW="2641320" imgH="660240" progId="Equation.DSMT4">
                  <p:embed/>
                </p:oleObj>
              </mc:Choice>
              <mc:Fallback>
                <p:oleObj name="Equation" r:id="rId6" imgW="264132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3419476"/>
                        <a:ext cx="3778250" cy="94029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Conector recto"/>
          <p:cNvCxnSpPr/>
          <p:nvPr/>
        </p:nvCxnSpPr>
        <p:spPr bwMode="auto">
          <a:xfrm flipH="1" flipV="1">
            <a:off x="6238875" y="2000250"/>
            <a:ext cx="532536" cy="42031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Conector recto"/>
          <p:cNvCxnSpPr/>
          <p:nvPr/>
        </p:nvCxnSpPr>
        <p:spPr bwMode="auto">
          <a:xfrm flipH="1">
            <a:off x="2178627" y="2473114"/>
            <a:ext cx="45927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18 Cerrar llave"/>
          <p:cNvSpPr/>
          <p:nvPr/>
        </p:nvSpPr>
        <p:spPr bwMode="auto">
          <a:xfrm>
            <a:off x="6467476" y="2476501"/>
            <a:ext cx="137681" cy="942975"/>
          </a:xfrm>
          <a:prstGeom prst="rightBrace">
            <a:avLst>
              <a:gd name="adj1" fmla="val 60219"/>
              <a:gd name="adj2" fmla="val 50505"/>
            </a:avLst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AR" i="0" dirty="0"/>
          </a:p>
        </p:txBody>
      </p:sp>
      <p:graphicFrame>
        <p:nvGraphicFramePr>
          <p:cNvPr id="26" name="2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05644"/>
              </p:ext>
            </p:extLst>
          </p:nvPr>
        </p:nvGraphicFramePr>
        <p:xfrm>
          <a:off x="6653219" y="2766218"/>
          <a:ext cx="7096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8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9" y="2766218"/>
                        <a:ext cx="709613" cy="3635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26 Conector recto"/>
          <p:cNvCxnSpPr/>
          <p:nvPr/>
        </p:nvCxnSpPr>
        <p:spPr bwMode="auto">
          <a:xfrm flipV="1">
            <a:off x="6304979" y="2031423"/>
            <a:ext cx="0" cy="4286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3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91716"/>
              </p:ext>
            </p:extLst>
          </p:nvPr>
        </p:nvGraphicFramePr>
        <p:xfrm>
          <a:off x="5613400" y="6342289"/>
          <a:ext cx="137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9" name="Equation" r:id="rId10" imgW="939600" imgH="253800" progId="Equation.DSMT4">
                  <p:embed/>
                </p:oleObj>
              </mc:Choice>
              <mc:Fallback>
                <p:oleObj name="Equation" r:id="rId10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6342289"/>
                        <a:ext cx="1371600" cy="3683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74202"/>
              </p:ext>
            </p:extLst>
          </p:nvPr>
        </p:nvGraphicFramePr>
        <p:xfrm>
          <a:off x="7619451" y="4877219"/>
          <a:ext cx="1544920" cy="43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0"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0" name="2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451" y="4877219"/>
                        <a:ext cx="1544920" cy="43974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Flecha derecha"/>
          <p:cNvSpPr/>
          <p:nvPr/>
        </p:nvSpPr>
        <p:spPr bwMode="auto">
          <a:xfrm rot="10800000">
            <a:off x="6705600" y="4981433"/>
            <a:ext cx="875296" cy="24565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ES" i="0"/>
          </a:p>
        </p:txBody>
      </p:sp>
    </p:spTree>
    <p:extLst>
      <p:ext uri="{BB962C8B-B14F-4D97-AF65-F5344CB8AC3E}">
        <p14:creationId xmlns:p14="http://schemas.microsoft.com/office/powerpoint/2010/main" val="184755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01" name="Group 14"/>
          <p:cNvGrpSpPr>
            <a:grpSpLocks/>
          </p:cNvGrpSpPr>
          <p:nvPr/>
        </p:nvGrpSpPr>
        <p:grpSpPr bwMode="auto">
          <a:xfrm>
            <a:off x="3013075" y="346076"/>
            <a:ext cx="5962650" cy="5783263"/>
            <a:chOff x="938" y="218"/>
            <a:chExt cx="3756" cy="3643"/>
          </a:xfrm>
        </p:grpSpPr>
        <p:pic>
          <p:nvPicPr>
            <p:cNvPr id="435202" name="Picture 12" descr="logo sol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8" y="2373"/>
              <a:ext cx="375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520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6" y="218"/>
              <a:ext cx="3660" cy="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367513"/>
            <a:ext cx="7918450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2081450" y="957039"/>
            <a:ext cx="7991238" cy="769441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modelar y diseñar </a:t>
            </a:r>
            <a:r>
              <a:rPr lang="es-AR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2200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AR" sz="22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2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 necesario conocer la dinámica del proceso representada por </a:t>
            </a:r>
            <a:r>
              <a:rPr lang="es-AR" sz="2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2200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22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2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37" y="1755414"/>
            <a:ext cx="4388746" cy="108062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 bwMode="auto">
          <a:xfrm rot="16200000">
            <a:off x="6060851" y="2497519"/>
            <a:ext cx="762504" cy="358923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n-US" i="0"/>
          </a:p>
        </p:txBody>
      </p:sp>
      <p:sp>
        <p:nvSpPr>
          <p:cNvPr id="15" name="1 CuadroTexto"/>
          <p:cNvSpPr txBox="1"/>
          <p:nvPr/>
        </p:nvSpPr>
        <p:spPr>
          <a:xfrm>
            <a:off x="5245206" y="3083937"/>
            <a:ext cx="3211533" cy="707886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Modelar o Identificar a lazo abierto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601" y="4003344"/>
            <a:ext cx="5217132" cy="2057400"/>
          </a:xfrm>
          <a:prstGeom prst="rect">
            <a:avLst/>
          </a:prstGeom>
        </p:spPr>
      </p:pic>
      <p:sp>
        <p:nvSpPr>
          <p:cNvPr id="17" name="1 CuadroTexto"/>
          <p:cNvSpPr txBox="1"/>
          <p:nvPr/>
        </p:nvSpPr>
        <p:spPr>
          <a:xfrm>
            <a:off x="2561826" y="5706801"/>
            <a:ext cx="3047064" cy="707886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Registrar señales de entrada y de salida</a:t>
            </a:r>
          </a:p>
        </p:txBody>
      </p:sp>
      <p:sp>
        <p:nvSpPr>
          <p:cNvPr id="18" name="1 CuadroTexto"/>
          <p:cNvSpPr txBox="1"/>
          <p:nvPr/>
        </p:nvSpPr>
        <p:spPr>
          <a:xfrm>
            <a:off x="8832754" y="4358689"/>
            <a:ext cx="1641763" cy="1323439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Solo Sistemas SISO y </a:t>
            </a:r>
          </a:p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Lineales</a:t>
            </a:r>
          </a:p>
        </p:txBody>
      </p:sp>
      <p:sp>
        <p:nvSpPr>
          <p:cNvPr id="19" name="1 CuadroTexto"/>
          <p:cNvSpPr txBox="1"/>
          <p:nvPr/>
        </p:nvSpPr>
        <p:spPr>
          <a:xfrm>
            <a:off x="1861301" y="3375869"/>
            <a:ext cx="3047064" cy="1015663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Señales más usadas dominio del tiempo y de la frecuencia</a:t>
            </a:r>
          </a:p>
        </p:txBody>
      </p:sp>
      <p:sp>
        <p:nvSpPr>
          <p:cNvPr id="6" name="Flecha doblada hacia arriba 5"/>
          <p:cNvSpPr/>
          <p:nvPr/>
        </p:nvSpPr>
        <p:spPr bwMode="auto">
          <a:xfrm rot="5400000">
            <a:off x="2512075" y="4601157"/>
            <a:ext cx="577099" cy="507832"/>
          </a:xfrm>
          <a:prstGeom prst="bent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811919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316237"/>
            <a:ext cx="7918450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2154238" y="905271"/>
            <a:ext cx="7918450" cy="255454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i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Usando una Entrada en Escalón pueden identificarse las principales características dinámicas de un proceso: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Tx/>
              <a:buChar char="-"/>
              <a:defRPr/>
            </a:pPr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Estabilidad</a:t>
            </a: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Tx/>
              <a:buChar char="-"/>
              <a:defRPr/>
            </a:pP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Tiempo de respuesta;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Tx/>
              <a:buChar char="-"/>
              <a:defRPr/>
            </a:pP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Atraso de transporte;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Tx/>
              <a:buChar char="-"/>
              <a:defRPr/>
            </a:pP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Polos poco amortiguados;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Tx/>
              <a:buChar char="-"/>
              <a:defRPr/>
            </a:pP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Error en régimen permanente.</a:t>
            </a:r>
            <a:endParaRPr lang="es-AR" sz="2000" i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48521" y="3508851"/>
            <a:ext cx="8120766" cy="2772000"/>
            <a:chOff x="624521" y="3756678"/>
            <a:chExt cx="8120766" cy="2772000"/>
          </a:xfrm>
        </p:grpSpPr>
        <p:pic>
          <p:nvPicPr>
            <p:cNvPr id="2048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521" y="3756678"/>
              <a:ext cx="3921700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1871" y="3756678"/>
              <a:ext cx="3923416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1 CuadroTexto"/>
            <p:cNvSpPr txBox="1"/>
            <p:nvPr/>
          </p:nvSpPr>
          <p:spPr>
            <a:xfrm>
              <a:off x="2174444" y="4145303"/>
              <a:ext cx="1641763" cy="400110"/>
            </a:xfrm>
            <a:prstGeom prst="rect">
              <a:avLst/>
            </a:prstGeom>
            <a:solidFill>
              <a:srgbClr val="CCFF66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ESTABLE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06925" y="3943226"/>
              <a:ext cx="1641763" cy="400110"/>
            </a:xfrm>
            <a:prstGeom prst="rect">
              <a:avLst/>
            </a:prstGeom>
            <a:solidFill>
              <a:srgbClr val="CCFF66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ESTABLE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619009" y="4765817"/>
              <a:ext cx="1929679" cy="400110"/>
            </a:xfrm>
            <a:prstGeom prst="rect">
              <a:avLst/>
            </a:prstGeom>
            <a:solidFill>
              <a:srgbClr val="CCFF66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OSCILATORIO</a:t>
              </a:r>
            </a:p>
          </p:txBody>
        </p:sp>
        <p:sp>
          <p:nvSpPr>
            <p:cNvPr id="13" name="1 CuadroTexto"/>
            <p:cNvSpPr txBox="1"/>
            <p:nvPr/>
          </p:nvSpPr>
          <p:spPr>
            <a:xfrm>
              <a:off x="2174444" y="4722465"/>
              <a:ext cx="1641763" cy="707886"/>
            </a:xfrm>
            <a:prstGeom prst="rect">
              <a:avLst/>
            </a:prstGeom>
            <a:solidFill>
              <a:srgbClr val="CCFF66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PRIMER ORDEN</a:t>
              </a:r>
            </a:p>
          </p:txBody>
        </p:sp>
        <p:sp>
          <p:nvSpPr>
            <p:cNvPr id="14" name="9 CuadroTexto"/>
            <p:cNvSpPr txBox="1"/>
            <p:nvPr/>
          </p:nvSpPr>
          <p:spPr>
            <a:xfrm>
              <a:off x="6068727" y="5497321"/>
              <a:ext cx="2479961" cy="707886"/>
            </a:xfrm>
            <a:prstGeom prst="rect">
              <a:avLst/>
            </a:prstGeom>
            <a:solidFill>
              <a:srgbClr val="CCFF66">
                <a:alpha val="49000"/>
              </a:srgbClr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SEGUNDO ORDEN O MAYOR</a:t>
              </a:r>
            </a:p>
          </p:txBody>
        </p:sp>
      </p:grp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4281488" y="6245179"/>
            <a:ext cx="3663950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Respuestas al Escalón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367513"/>
            <a:ext cx="7918450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560" y="2459751"/>
            <a:ext cx="3873604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48" y="2459751"/>
            <a:ext cx="3923416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0 CuadroTexto"/>
          <p:cNvSpPr txBox="1"/>
          <p:nvPr/>
        </p:nvSpPr>
        <p:spPr>
          <a:xfrm>
            <a:off x="7625946" y="4673520"/>
            <a:ext cx="1929679" cy="400110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OSCILATORIO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2234714" y="2864017"/>
            <a:ext cx="1787236" cy="400110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INESTABLE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4281488" y="1621906"/>
            <a:ext cx="3663950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Respuestas al Escalón</a:t>
            </a:r>
          </a:p>
        </p:txBody>
      </p:sp>
    </p:spTree>
    <p:extLst>
      <p:ext uri="{BB962C8B-B14F-4D97-AF65-F5344CB8AC3E}">
        <p14:creationId xmlns:p14="http://schemas.microsoft.com/office/powerpoint/2010/main" val="1064921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367513"/>
            <a:ext cx="7918450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62" y="1757354"/>
            <a:ext cx="3925853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388" y="1757354"/>
            <a:ext cx="394133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26430" y="2322108"/>
            <a:ext cx="1787236" cy="400110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ESTABLE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3261" y="2847699"/>
            <a:ext cx="1933575" cy="707886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Con Atraso de Transporte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71942" y="2809469"/>
            <a:ext cx="1787236" cy="400110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ESTABLE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71942" y="3340082"/>
            <a:ext cx="1787236" cy="707886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FASE NO MINIMA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281488" y="1042257"/>
            <a:ext cx="3663950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Respuestas al Escalón</a:t>
            </a:r>
          </a:p>
        </p:txBody>
      </p:sp>
      <p:sp>
        <p:nvSpPr>
          <p:cNvPr id="11" name="6 CuadroTexto"/>
          <p:cNvSpPr txBox="1"/>
          <p:nvPr/>
        </p:nvSpPr>
        <p:spPr>
          <a:xfrm>
            <a:off x="3853260" y="3812563"/>
            <a:ext cx="1933575" cy="400110"/>
          </a:xfrm>
          <a:prstGeom prst="rect">
            <a:avLst/>
          </a:prstGeom>
          <a:solidFill>
            <a:srgbClr val="CCFF66">
              <a:alpha val="49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Primer Orden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2298268" y="4667444"/>
            <a:ext cx="7918450" cy="1754326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i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sistema debe </a:t>
            </a:r>
            <a:r>
              <a:rPr lang="es-AR" sz="20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 SISO </a:t>
            </a:r>
            <a:r>
              <a:rPr lang="es-AR" sz="2000" i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Lineal: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95000"/>
              <a:defRPr/>
            </a:pPr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los casos de modelación en el dominio del tiempo:</a:t>
            </a: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Arial" panose="020B0604020202020204" pitchFamily="34" charset="0"/>
              <a:buChar char="→"/>
              <a:defRPr/>
            </a:pPr>
            <a:r>
              <a:rPr lang="es-E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 el sistema es lineal, la forma de la respuesta de salida del proceso, no debe depender de la amplitud de la señal de entrada al mismo.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367513"/>
            <a:ext cx="7918450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Experimental de Procesos</a:t>
            </a: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8325" y="1597185"/>
            <a:ext cx="839628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19294"/>
              </p:ext>
            </p:extLst>
          </p:nvPr>
        </p:nvGraphicFramePr>
        <p:xfrm>
          <a:off x="4230866" y="5258953"/>
          <a:ext cx="1415692" cy="44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2" name="Equation" r:id="rId5" imgW="1054080" imgH="330840" progId="Equation.DSMT4">
                  <p:embed/>
                </p:oleObj>
              </mc:Choice>
              <mc:Fallback>
                <p:oleObj name="Equation" r:id="rId5" imgW="1054080" imgH="330840" progId="Equation.DSMT4">
                  <p:embed/>
                  <p:pic>
                    <p:nvPicPr>
                      <p:cNvPr id="15441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866" y="5258953"/>
                        <a:ext cx="1415692" cy="4490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36856"/>
              </p:ext>
            </p:extLst>
          </p:nvPr>
        </p:nvGraphicFramePr>
        <p:xfrm>
          <a:off x="5952755" y="5308321"/>
          <a:ext cx="1249139" cy="35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3" name="Equation" r:id="rId7" imgW="952560" imgH="254520" progId="Equation.DSMT4">
                  <p:embed/>
                </p:oleObj>
              </mc:Choice>
              <mc:Fallback>
                <p:oleObj name="Equation" r:id="rId7" imgW="952560" imgH="254520" progId="Equation.DSMT4">
                  <p:embed/>
                  <p:pic>
                    <p:nvPicPr>
                      <p:cNvPr id="15442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755" y="5308321"/>
                        <a:ext cx="1249139" cy="350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1838325" y="1051763"/>
            <a:ext cx="6778684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 en el dominio de la Frecuencia</a:t>
            </a:r>
          </a:p>
        </p:txBody>
      </p:sp>
      <p:graphicFrame>
        <p:nvGraphicFramePr>
          <p:cNvPr id="16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95381"/>
              </p:ext>
            </p:extLst>
          </p:nvPr>
        </p:nvGraphicFramePr>
        <p:xfrm>
          <a:off x="2154239" y="4469969"/>
          <a:ext cx="3475229" cy="61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4" name="Equation" r:id="rId9" imgW="1879600" imgH="330200" progId="Equation.DSMT4">
                  <p:embed/>
                </p:oleObj>
              </mc:Choice>
              <mc:Fallback>
                <p:oleObj name="Equation" r:id="rId9" imgW="1879600" imgH="330200" progId="Equation.DSMT4">
                  <p:embed/>
                  <p:pic>
                    <p:nvPicPr>
                      <p:cNvPr id="15443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9" y="4469969"/>
                        <a:ext cx="3475229" cy="610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58301"/>
              </p:ext>
            </p:extLst>
          </p:nvPr>
        </p:nvGraphicFramePr>
        <p:xfrm>
          <a:off x="6455266" y="4355572"/>
          <a:ext cx="2331425" cy="83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5" name="Equation" r:id="rId11" imgW="1270000" imgH="457200" progId="Equation.DSMT4">
                  <p:embed/>
                </p:oleObj>
              </mc:Choice>
              <mc:Fallback>
                <p:oleObj name="Equation" r:id="rId11" imgW="1270000" imgH="457200" progId="Equation.DSMT4">
                  <p:embed/>
                  <p:pic>
                    <p:nvPicPr>
                      <p:cNvPr id="1544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266" y="4355572"/>
                        <a:ext cx="2331425" cy="8388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1838325" y="5695088"/>
            <a:ext cx="8458972" cy="1077218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sistema debe ser SISO,  Lineal y además Estable.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respuesta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frecuencia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un Sistema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Inestable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puede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i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medida</a:t>
            </a:r>
            <a:r>
              <a:rPr lang="en-US" sz="2000" i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s-AR" sz="2000" i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12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 de Transferencia Típicas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9" y="896938"/>
            <a:ext cx="6238875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 orden más atraso de transporte</a:t>
            </a:r>
          </a:p>
        </p:txBody>
      </p:sp>
      <p:sp>
        <p:nvSpPr>
          <p:cNvPr id="380971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0965" name="Object 37"/>
          <p:cNvGraphicFramePr>
            <a:graphicFrameLocks noChangeAspect="1"/>
          </p:cNvGraphicFramePr>
          <p:nvPr/>
        </p:nvGraphicFramePr>
        <p:xfrm>
          <a:off x="2541588" y="1403351"/>
          <a:ext cx="26463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09" name="Equation" r:id="rId4" imgW="1485900" imgH="469900" progId="Equation.DSMT4">
                  <p:embed/>
                </p:oleObj>
              </mc:Choice>
              <mc:Fallback>
                <p:oleObj name="Equation" r:id="rId4" imgW="1485900" imgH="4699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1403351"/>
                        <a:ext cx="2646362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1811339" y="2257425"/>
            <a:ext cx="6238875" cy="4318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Polo doble más atraso de transporte</a:t>
            </a:r>
          </a:p>
        </p:txBody>
      </p:sp>
      <p:sp>
        <p:nvSpPr>
          <p:cNvPr id="380973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0966" name="Object 38"/>
          <p:cNvGraphicFramePr>
            <a:graphicFrameLocks noChangeAspect="1"/>
          </p:cNvGraphicFramePr>
          <p:nvPr/>
        </p:nvGraphicFramePr>
        <p:xfrm>
          <a:off x="2541589" y="2709863"/>
          <a:ext cx="27590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10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9" y="2709863"/>
                        <a:ext cx="27590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811338" y="3619501"/>
            <a:ext cx="8680450" cy="43021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Segundo orden sobre-amortiguado más atraso de transporte</a:t>
            </a:r>
          </a:p>
        </p:txBody>
      </p:sp>
      <p:sp>
        <p:nvSpPr>
          <p:cNvPr id="380975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0967" name="Object 39"/>
          <p:cNvGraphicFramePr>
            <a:graphicFrameLocks noChangeAspect="1"/>
          </p:cNvGraphicFramePr>
          <p:nvPr/>
        </p:nvGraphicFramePr>
        <p:xfrm>
          <a:off x="2541589" y="4187826"/>
          <a:ext cx="3527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11" name="Equation" r:id="rId8" imgW="1981200" imgH="469900" progId="Equation.DSMT4">
                  <p:embed/>
                </p:oleObj>
              </mc:Choice>
              <mc:Fallback>
                <p:oleObj name="Equation" r:id="rId8" imgW="1981200" imgH="4699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9" y="4187826"/>
                        <a:ext cx="35274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1811338" y="5167313"/>
            <a:ext cx="8680450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Segundo orden sub-amortiguado más atraso de transporte</a:t>
            </a:r>
          </a:p>
        </p:txBody>
      </p:sp>
      <p:sp>
        <p:nvSpPr>
          <p:cNvPr id="380977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0968" name="Object 40"/>
          <p:cNvGraphicFramePr>
            <a:graphicFrameLocks noChangeAspect="1"/>
          </p:cNvGraphicFramePr>
          <p:nvPr/>
        </p:nvGraphicFramePr>
        <p:xfrm>
          <a:off x="2541589" y="5756276"/>
          <a:ext cx="54943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12" name="Equation" r:id="rId10" imgW="3086100" imgH="469900" progId="Equation.DSMT4">
                  <p:embed/>
                </p:oleObj>
              </mc:Choice>
              <mc:Fallback>
                <p:oleObj name="Equation" r:id="rId10" imgW="3086100" imgH="4699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9" y="5756276"/>
                        <a:ext cx="549433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Flecha abajo"/>
          <p:cNvSpPr/>
          <p:nvPr/>
        </p:nvSpPr>
        <p:spPr bwMode="auto">
          <a:xfrm rot="5400000">
            <a:off x="5647888" y="1528549"/>
            <a:ext cx="447793" cy="559559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ES" i="0"/>
          </a:p>
        </p:txBody>
      </p:sp>
      <p:sp>
        <p:nvSpPr>
          <p:cNvPr id="16" name="15 Flecha abajo"/>
          <p:cNvSpPr/>
          <p:nvPr/>
        </p:nvSpPr>
        <p:spPr bwMode="auto">
          <a:xfrm rot="5400000">
            <a:off x="5647888" y="2743200"/>
            <a:ext cx="447793" cy="559559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ES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154238" y="149226"/>
            <a:ext cx="791845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Modelación de Procesos de Primer Orden</a:t>
            </a:r>
          </a:p>
        </p:txBody>
      </p:sp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811339" y="896938"/>
            <a:ext cx="6238875" cy="43021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 orden más atraso de transporte</a:t>
            </a:r>
          </a:p>
        </p:txBody>
      </p:sp>
      <p:sp>
        <p:nvSpPr>
          <p:cNvPr id="381974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381969" name="Object 17"/>
          <p:cNvGraphicFramePr>
            <a:graphicFrameLocks noChangeAspect="1"/>
          </p:cNvGraphicFramePr>
          <p:nvPr/>
        </p:nvGraphicFramePr>
        <p:xfrm>
          <a:off x="2262189" y="1403351"/>
          <a:ext cx="26447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58" name="Equation" r:id="rId4" imgW="1485900" imgH="469900" progId="Equation.DSMT4">
                  <p:embed/>
                </p:oleObj>
              </mc:Choice>
              <mc:Fallback>
                <p:oleObj name="Equation" r:id="rId4" imgW="14859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9" y="1403351"/>
                        <a:ext cx="26447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75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1976" name="Rectangle 6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1977" name="Rectangle 8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5065713" y="1562101"/>
            <a:ext cx="5353050" cy="43021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Parámetros a determinar:  </a:t>
            </a:r>
            <a:r>
              <a:rPr lang="es-AR" sz="2200" b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t</a:t>
            </a:r>
            <a:r>
              <a:rPr lang="es-AR" sz="22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y  </a:t>
            </a:r>
            <a:r>
              <a:rPr lang="es-AR" sz="22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</a:p>
        </p:txBody>
      </p:sp>
      <p:sp>
        <p:nvSpPr>
          <p:cNvPr id="381979" name="Rectangle 2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381980" name="Rectangle 4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pSp>
        <p:nvGrpSpPr>
          <p:cNvPr id="381981" name="18 Grupo"/>
          <p:cNvGrpSpPr>
            <a:grpSpLocks/>
          </p:cNvGrpSpPr>
          <p:nvPr/>
        </p:nvGrpSpPr>
        <p:grpSpPr bwMode="auto">
          <a:xfrm>
            <a:off x="1938339" y="2432050"/>
            <a:ext cx="7794625" cy="914400"/>
            <a:chOff x="414837" y="2732809"/>
            <a:chExt cx="7793982" cy="914400"/>
          </a:xfrm>
        </p:grpSpPr>
        <p:graphicFrame>
          <p:nvGraphicFramePr>
            <p:cNvPr id="381970" name="Object 18"/>
            <p:cNvGraphicFramePr>
              <a:graphicFrameLocks noChangeAspect="1"/>
            </p:cNvGraphicFramePr>
            <p:nvPr/>
          </p:nvGraphicFramePr>
          <p:xfrm>
            <a:off x="414837" y="2732809"/>
            <a:ext cx="454914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59" name="Equation" r:id="rId6" imgW="2527300" imgH="508000" progId="Equation.DSMT4">
                    <p:embed/>
                  </p:oleObj>
                </mc:Choice>
                <mc:Fallback>
                  <p:oleObj name="Equation" r:id="rId6" imgW="2527300" imgH="5080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37" y="2732809"/>
                          <a:ext cx="454914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1971" name="Object 19"/>
            <p:cNvGraphicFramePr>
              <a:graphicFrameLocks noChangeAspect="1"/>
            </p:cNvGraphicFramePr>
            <p:nvPr/>
          </p:nvGraphicFramePr>
          <p:xfrm>
            <a:off x="5808519" y="2755669"/>
            <a:ext cx="2400300" cy="868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60" name="Equation" r:id="rId8" imgW="1333500" imgH="482600" progId="Equation.DSMT4">
                    <p:embed/>
                  </p:oleObj>
                </mc:Choice>
                <mc:Fallback>
                  <p:oleObj name="Equation" r:id="rId8" imgW="1333500" imgH="482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8519" y="2755669"/>
                          <a:ext cx="2400300" cy="8686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1983" name="17 Flecha derecha"/>
            <p:cNvSpPr>
              <a:spLocks noChangeArrowheads="1"/>
            </p:cNvSpPr>
            <p:nvPr/>
          </p:nvSpPr>
          <p:spPr bwMode="auto">
            <a:xfrm>
              <a:off x="5195455" y="3013363"/>
              <a:ext cx="394855" cy="363682"/>
            </a:xfrm>
            <a:prstGeom prst="rightArrow">
              <a:avLst>
                <a:gd name="adj1" fmla="val 50000"/>
                <a:gd name="adj2" fmla="val 44288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endParaRPr lang="es-AR" i="0"/>
            </a:p>
          </p:txBody>
        </p:sp>
      </p:grp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2254250" y="3671888"/>
            <a:ext cx="7716838" cy="280035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Ziegler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Nichols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1942;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Sundaresan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Krishnaswamy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1977;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Nishikawa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1984;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Smith, 1985;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Hägglund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1991;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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Stark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1984;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Mollenkamp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1988;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Seborg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1989;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Dorf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Bishop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1995;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Jahanmiri-Fallahi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1997.</a:t>
            </a:r>
            <a:endParaRPr lang="es-AR" sz="22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Azure">
  <a:themeElements>
    <a:clrScheme name="Az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DDDDDD"/>
      </a:accent2>
      <a:accent3>
        <a:srgbClr val="FFFFFF"/>
      </a:accent3>
      <a:accent4>
        <a:srgbClr val="000000"/>
      </a:accent4>
      <a:accent5>
        <a:srgbClr val="D5D5D5"/>
      </a:accent5>
      <a:accent6>
        <a:srgbClr val="C8C8C8"/>
      </a:accent6>
      <a:hlink>
        <a:srgbClr val="5F5F5F"/>
      </a:hlink>
      <a:folHlink>
        <a:srgbClr val="969696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Designs\Azure.pot</Template>
  <TotalTime>46663</TotalTime>
  <Words>896</Words>
  <Application>Microsoft Office PowerPoint</Application>
  <PresentationFormat>Panorámica</PresentationFormat>
  <Paragraphs>140</Paragraphs>
  <Slides>28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Batang</vt:lpstr>
      <vt:lpstr>Calibri</vt:lpstr>
      <vt:lpstr>Symbol</vt:lpstr>
      <vt:lpstr>Times New Roman</vt:lpstr>
      <vt:lpstr>Wingdings</vt:lpstr>
      <vt:lpstr>Azure</vt:lpstr>
      <vt:lpstr>Equation</vt:lpstr>
      <vt:lpstr>Presentación de PowerPoint</vt:lpstr>
      <vt:lpstr>Temas de la Unidad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 - UNAM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Clasico y Moderno - Parte I</dc:title>
  <dc:creator>Fernando Botterón</dc:creator>
  <cp:lastModifiedBy>Fernando Botterón</cp:lastModifiedBy>
  <cp:revision>4015</cp:revision>
  <cp:lastPrinted>1601-01-01T00:00:00Z</cp:lastPrinted>
  <dcterms:created xsi:type="dcterms:W3CDTF">1999-08-28T11:49:05Z</dcterms:created>
  <dcterms:modified xsi:type="dcterms:W3CDTF">2022-08-29T17:26:05Z</dcterms:modified>
</cp:coreProperties>
</file>