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4.xml" ContentType="application/vnd.openxmlformats-officedocument.presentationml.tags+xml"/>
  <Override PartName="/ppt/notesSlides/notesSlide42.xml" ContentType="application/vnd.openxmlformats-officedocument.presentationml.notesSlide+xml"/>
  <Override PartName="/ppt/tags/tag35.xml" ContentType="application/vnd.openxmlformats-officedocument.presentationml.tags+xml"/>
  <Override PartName="/ppt/notesSlides/notesSlide43.xml" ContentType="application/vnd.openxmlformats-officedocument.presentationml.notesSlide+xml"/>
  <Override PartName="/ppt/tags/tag36.xml" ContentType="application/vnd.openxmlformats-officedocument.presentationml.tags+xml"/>
  <Override PartName="/ppt/notesSlides/notesSlide44.xml" ContentType="application/vnd.openxmlformats-officedocument.presentationml.notesSlide+xml"/>
  <Override PartName="/ppt/tags/tag37.xml" ContentType="application/vnd.openxmlformats-officedocument.presentationml.tags+xml"/>
  <Override PartName="/ppt/notesSlides/notesSlide45.xml" ContentType="application/vnd.openxmlformats-officedocument.presentationml.notesSlide+xml"/>
  <Override PartName="/ppt/tags/tag38.xml" ContentType="application/vnd.openxmlformats-officedocument.presentationml.tags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47.xml" ContentType="application/vnd.openxmlformats-officedocument.presentationml.notesSlide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notesSlides/notesSlide49.xml" ContentType="application/vnd.openxmlformats-officedocument.presentationml.notesSlide+xml"/>
  <Override PartName="/ppt/tags/tag42.xml" ContentType="application/vnd.openxmlformats-officedocument.presentationml.tags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notesSlides/notesSlide51.xml" ContentType="application/vnd.openxmlformats-officedocument.presentationml.notesSlide+xml"/>
  <Override PartName="/ppt/tags/tag44.xml" ContentType="application/vnd.openxmlformats-officedocument.presentationml.tags+xml"/>
  <Override PartName="/ppt/notesSlides/notesSlide52.xml" ContentType="application/vnd.openxmlformats-officedocument.presentationml.notesSlide+xml"/>
  <Override PartName="/ppt/tags/tag45.xml" ContentType="application/vnd.openxmlformats-officedocument.presentationml.tags+xml"/>
  <Override PartName="/ppt/notesSlides/notesSlide53.xml" ContentType="application/vnd.openxmlformats-officedocument.presentationml.notesSlide+xml"/>
  <Override PartName="/ppt/tags/tag46.xml" ContentType="application/vnd.openxmlformats-officedocument.presentationml.tags+xml"/>
  <Override PartName="/ppt/notesSlides/notesSlide54.xml" ContentType="application/vnd.openxmlformats-officedocument.presentationml.notesSlide+xml"/>
  <Override PartName="/ppt/tags/tag47.xml" ContentType="application/vnd.openxmlformats-officedocument.presentationml.tags+xml"/>
  <Override PartName="/ppt/notesSlides/notesSlide55.xml" ContentType="application/vnd.openxmlformats-officedocument.presentationml.notesSlide+xml"/>
  <Override PartName="/ppt/tags/tag48.xml" ContentType="application/vnd.openxmlformats-officedocument.presentationml.tags+xml"/>
  <Override PartName="/ppt/notesSlides/notesSlide56.xml" ContentType="application/vnd.openxmlformats-officedocument.presentationml.notesSlide+xml"/>
  <Override PartName="/ppt/tags/tag49.xml" ContentType="application/vnd.openxmlformats-officedocument.presentationml.tags+xml"/>
  <Override PartName="/ppt/notesSlides/notesSlide57.xml" ContentType="application/vnd.openxmlformats-officedocument.presentationml.notesSlide+xml"/>
  <Override PartName="/ppt/tags/tag50.xml" ContentType="application/vnd.openxmlformats-officedocument.presentationml.tags+xml"/>
  <Override PartName="/ppt/notesSlides/notesSlide58.xml" ContentType="application/vnd.openxmlformats-officedocument.presentationml.notesSlide+xml"/>
  <Override PartName="/ppt/tags/tag51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9"/>
  </p:notesMasterIdLst>
  <p:handoutMasterIdLst>
    <p:handoutMasterId r:id="rId90"/>
  </p:handoutMasterIdLst>
  <p:sldIdLst>
    <p:sldId id="498" r:id="rId2"/>
    <p:sldId id="674" r:id="rId3"/>
    <p:sldId id="496" r:id="rId4"/>
    <p:sldId id="747" r:id="rId5"/>
    <p:sldId id="748" r:id="rId6"/>
    <p:sldId id="849" r:id="rId7"/>
    <p:sldId id="850" r:id="rId8"/>
    <p:sldId id="814" r:id="rId9"/>
    <p:sldId id="689" r:id="rId10"/>
    <p:sldId id="690" r:id="rId11"/>
    <p:sldId id="695" r:id="rId12"/>
    <p:sldId id="827" r:id="rId13"/>
    <p:sldId id="826" r:id="rId14"/>
    <p:sldId id="805" r:id="rId15"/>
    <p:sldId id="807" r:id="rId16"/>
    <p:sldId id="808" r:id="rId17"/>
    <p:sldId id="792" r:id="rId18"/>
    <p:sldId id="793" r:id="rId19"/>
    <p:sldId id="794" r:id="rId20"/>
    <p:sldId id="828" r:id="rId21"/>
    <p:sldId id="796" r:id="rId22"/>
    <p:sldId id="795" r:id="rId23"/>
    <p:sldId id="829" r:id="rId24"/>
    <p:sldId id="799" r:id="rId25"/>
    <p:sldId id="798" r:id="rId26"/>
    <p:sldId id="800" r:id="rId27"/>
    <p:sldId id="833" r:id="rId28"/>
    <p:sldId id="834" r:id="rId29"/>
    <p:sldId id="835" r:id="rId30"/>
    <p:sldId id="836" r:id="rId31"/>
    <p:sldId id="838" r:id="rId32"/>
    <p:sldId id="837" r:id="rId33"/>
    <p:sldId id="839" r:id="rId34"/>
    <p:sldId id="840" r:id="rId35"/>
    <p:sldId id="844" r:id="rId36"/>
    <p:sldId id="841" r:id="rId37"/>
    <p:sldId id="842" r:id="rId38"/>
    <p:sldId id="843" r:id="rId39"/>
    <p:sldId id="845" r:id="rId40"/>
    <p:sldId id="846" r:id="rId41"/>
    <p:sldId id="847" r:id="rId42"/>
    <p:sldId id="596" r:id="rId43"/>
    <p:sldId id="599" r:id="rId44"/>
    <p:sldId id="604" r:id="rId45"/>
    <p:sldId id="605" r:id="rId46"/>
    <p:sldId id="606" r:id="rId47"/>
    <p:sldId id="600" r:id="rId48"/>
    <p:sldId id="848" r:id="rId49"/>
    <p:sldId id="601" r:id="rId50"/>
    <p:sldId id="602" r:id="rId51"/>
    <p:sldId id="608" r:id="rId52"/>
    <p:sldId id="577" r:id="rId53"/>
    <p:sldId id="791" r:id="rId54"/>
    <p:sldId id="824" r:id="rId55"/>
    <p:sldId id="741" r:id="rId56"/>
    <p:sldId id="612" r:id="rId57"/>
    <p:sldId id="613" r:id="rId58"/>
    <p:sldId id="614" r:id="rId59"/>
    <p:sldId id="815" r:id="rId60"/>
    <p:sldId id="816" r:id="rId61"/>
    <p:sldId id="817" r:id="rId62"/>
    <p:sldId id="818" r:id="rId63"/>
    <p:sldId id="819" r:id="rId64"/>
    <p:sldId id="820" r:id="rId65"/>
    <p:sldId id="821" r:id="rId66"/>
    <p:sldId id="822" r:id="rId67"/>
    <p:sldId id="823" r:id="rId68"/>
    <p:sldId id="779" r:id="rId69"/>
    <p:sldId id="780" r:id="rId70"/>
    <p:sldId id="781" r:id="rId71"/>
    <p:sldId id="782" r:id="rId72"/>
    <p:sldId id="783" r:id="rId73"/>
    <p:sldId id="784" r:id="rId74"/>
    <p:sldId id="776" r:id="rId75"/>
    <p:sldId id="830" r:id="rId76"/>
    <p:sldId id="851" r:id="rId77"/>
    <p:sldId id="852" r:id="rId78"/>
    <p:sldId id="853" r:id="rId79"/>
    <p:sldId id="854" r:id="rId80"/>
    <p:sldId id="855" r:id="rId81"/>
    <p:sldId id="785" r:id="rId82"/>
    <p:sldId id="786" r:id="rId83"/>
    <p:sldId id="787" r:id="rId84"/>
    <p:sldId id="788" r:id="rId85"/>
    <p:sldId id="789" r:id="rId86"/>
    <p:sldId id="777" r:id="rId87"/>
    <p:sldId id="778" r:id="rId8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0066CC"/>
    <a:srgbClr val="CCFFCC"/>
    <a:srgbClr val="008000"/>
    <a:srgbClr val="FF0000"/>
    <a:srgbClr val="00CC66"/>
    <a:srgbClr val="FFCC99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3" autoAdjust="0"/>
    <p:restoredTop sz="99328" autoAdjust="0"/>
  </p:normalViewPr>
  <p:slideViewPr>
    <p:cSldViewPr snapToGrid="0">
      <p:cViewPr varScale="1">
        <p:scale>
          <a:sx n="76" d="100"/>
          <a:sy n="76" d="100"/>
        </p:scale>
        <p:origin x="424" y="48"/>
      </p:cViewPr>
      <p:guideLst>
        <p:guide orient="horz" pos="4319"/>
        <p:guide pos="7679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88"/>
    </p:cViewPr>
  </p:sorterViewPr>
  <p:notesViewPr>
    <p:cSldViewPr snapToGrid="0">
      <p:cViewPr>
        <p:scale>
          <a:sx n="150" d="100"/>
          <a:sy n="150" d="100"/>
        </p:scale>
        <p:origin x="300" y="9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e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2.e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6.wmf"/><Relationship Id="rId1" Type="http://schemas.openxmlformats.org/officeDocument/2006/relationships/image" Target="../media/image3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7" Type="http://schemas.openxmlformats.org/officeDocument/2006/relationships/image" Target="../media/image143.wmf"/><Relationship Id="rId2" Type="http://schemas.openxmlformats.org/officeDocument/2006/relationships/image" Target="../media/image140.emf"/><Relationship Id="rId1" Type="http://schemas.openxmlformats.org/officeDocument/2006/relationships/image" Target="../media/image130.emf"/><Relationship Id="rId6" Type="http://schemas.openxmlformats.org/officeDocument/2006/relationships/image" Target="../media/image142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5.emf"/><Relationship Id="rId7" Type="http://schemas.openxmlformats.org/officeDocument/2006/relationships/image" Target="../media/image148.wmf"/><Relationship Id="rId2" Type="http://schemas.openxmlformats.org/officeDocument/2006/relationships/image" Target="../media/image144.emf"/><Relationship Id="rId1" Type="http://schemas.openxmlformats.org/officeDocument/2006/relationships/image" Target="../media/image130.emf"/><Relationship Id="rId6" Type="http://schemas.openxmlformats.org/officeDocument/2006/relationships/image" Target="../media/image147.wmf"/><Relationship Id="rId5" Type="http://schemas.openxmlformats.org/officeDocument/2006/relationships/image" Target="../media/image143.wmf"/><Relationship Id="rId4" Type="http://schemas.openxmlformats.org/officeDocument/2006/relationships/image" Target="../media/image146.wmf"/><Relationship Id="rId9" Type="http://schemas.openxmlformats.org/officeDocument/2006/relationships/image" Target="../media/image150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e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wmf"/><Relationship Id="rId1" Type="http://schemas.openxmlformats.org/officeDocument/2006/relationships/image" Target="../media/image151.wmf"/><Relationship Id="rId6" Type="http://schemas.openxmlformats.org/officeDocument/2006/relationships/image" Target="../media/image161.e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emf"/><Relationship Id="rId7" Type="http://schemas.openxmlformats.org/officeDocument/2006/relationships/image" Target="../media/image170.wmf"/><Relationship Id="rId2" Type="http://schemas.openxmlformats.org/officeDocument/2006/relationships/image" Target="../media/image165.emf"/><Relationship Id="rId1" Type="http://schemas.openxmlformats.org/officeDocument/2006/relationships/image" Target="../media/image164.e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emf"/><Relationship Id="rId1" Type="http://schemas.openxmlformats.org/officeDocument/2006/relationships/image" Target="../media/image173.e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10EA58-8C8A-40ED-80A6-DA0926B53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26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71C625-E7BB-485C-8E16-73E8CECC30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C0D30131-6DAC-4806-8091-EE095D3B543D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</a:t>
            </a:fld>
            <a:endParaRPr lang="en-US" sz="1200" b="0" i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1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4008638A-B8B4-4CB2-A8B5-08B7B002256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10</a:t>
            </a:fld>
            <a:endParaRPr lang="en-US" sz="1200" b="0" i="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9053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A7A760D3-7A1D-4B15-893D-D86D9967762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11</a:t>
            </a:fld>
            <a:endParaRPr lang="en-US" sz="1200" b="0" i="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071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A7A760D3-7A1D-4B15-893D-D86D9967762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12</a:t>
            </a:fld>
            <a:endParaRPr lang="en-US" sz="1200" b="0" i="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071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1918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4390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6923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9456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61270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1535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153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2CC1631-86D2-4C1A-9321-31040B63BBAC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</a:t>
            </a:fld>
            <a:endParaRPr lang="en-US" sz="1200" b="0" i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7555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09787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9942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9942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21632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83349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95019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270BBEC6-B577-4BB9-8AB0-2716AF2983F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42</a:t>
            </a:fld>
            <a:endParaRPr lang="en-US" sz="1200" b="0" i="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6388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864E1201-7E73-4309-9BD4-4D333F04885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43</a:t>
            </a:fld>
            <a:endParaRPr lang="en-US" sz="1200" b="0" i="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2756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9F3BA3AE-648C-4460-99E3-FAD8875CE9D9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44</a:t>
            </a:fld>
            <a:endParaRPr lang="en-US" sz="1200" b="0" i="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67866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21BE5D0F-D6E0-40A3-8F2F-D9E850FC8D4A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45</a:t>
            </a:fld>
            <a:endParaRPr lang="en-US" sz="1200" b="0" i="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186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23BEF92B-B510-48F0-8F3A-0FDD763754D4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3</a:t>
            </a:fld>
            <a:endParaRPr lang="en-US" sz="1200" b="0" i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7779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51BACD44-61FF-4A1A-ABAD-E109DB104C8D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46</a:t>
            </a:fld>
            <a:endParaRPr lang="en-US" sz="1200" b="0" i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55738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88D93B1-F032-443C-BD14-874187609E8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47</a:t>
            </a:fld>
            <a:endParaRPr lang="en-US" sz="1200" b="0" i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43000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88D93B1-F032-443C-BD14-874187609E8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48</a:t>
            </a:fld>
            <a:endParaRPr lang="en-US" sz="1200" b="0" i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94912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A0E3C1AA-7A68-4915-A53F-E09033108FA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49</a:t>
            </a:fld>
            <a:endParaRPr lang="en-US" sz="1200" b="0" i="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38846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91A28F4-A39D-4E44-B6A3-498B36E8D609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50</a:t>
            </a:fld>
            <a:endParaRPr lang="en-US" sz="1200" b="0" i="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79200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EBA987F-A536-47AF-A89C-ADD6EC74CD1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51</a:t>
            </a:fld>
            <a:endParaRPr lang="en-US" sz="1200" b="0" i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122449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DB4F2B4-FDA2-4618-BE57-3C357DE55272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52</a:t>
            </a:fld>
            <a:endParaRPr lang="en-US" sz="1200" b="0" i="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569013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EBA987F-A536-47AF-A89C-ADD6EC74CD1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53</a:t>
            </a:fld>
            <a:endParaRPr lang="en-US" sz="1200" b="0" i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667073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CB38D780-5BBD-48BE-9E52-67A76862083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54</a:t>
            </a:fld>
            <a:endParaRPr lang="en-US" sz="1200" b="0" i="0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60454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85B5D3E-00A7-447C-A699-204F1A9E70A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56</a:t>
            </a:fld>
            <a:endParaRPr lang="en-US" sz="1200" b="0" i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93321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01058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D59D755-1E42-4B91-A48B-E527036D857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57</a:t>
            </a:fld>
            <a:endParaRPr lang="en-US" sz="1200" b="0" i="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7963130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A0374E50-4314-4727-8977-9623324364F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58</a:t>
            </a:fld>
            <a:endParaRPr lang="en-US" sz="1200" b="0" i="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859866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1E5533D-A8B7-4CDD-A92D-DFDC20310DEA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61</a:t>
            </a:fld>
            <a:endParaRPr lang="en-US" sz="1200" b="0" i="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24584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9F09E1D1-A975-490A-8D7E-3E863F66249A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62</a:t>
            </a:fld>
            <a:endParaRPr lang="en-US" sz="1200" b="0" i="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611228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5CD838CE-B228-4064-BA64-66E8104D11B1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63</a:t>
            </a:fld>
            <a:endParaRPr lang="en-US" sz="1200" b="0" i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78360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997281A-9952-4C84-91FC-12DE85A51591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64</a:t>
            </a:fld>
            <a:endParaRPr lang="en-US" sz="1200" b="0" i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12834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6EA63D45-5504-4ADC-9AE1-9AEB35AC092D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65</a:t>
            </a:fld>
            <a:endParaRPr lang="en-US" sz="1200" b="0" i="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953554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FCAF0BDD-7201-4A30-B622-6E8B22180546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66</a:t>
            </a:fld>
            <a:endParaRPr lang="en-US" sz="1200" b="0" i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371209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167429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7933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29005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354452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369561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300900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3184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604310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5E620422-9DCB-45FF-ACD8-0A10F4616A2F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76</a:t>
            </a:fld>
            <a:endParaRPr lang="en-US" sz="1200" b="0" i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72443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91EF9053-3601-40F0-B795-4AA289D0CD20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77</a:t>
            </a:fld>
            <a:endParaRPr lang="en-US" sz="1200" b="0" i="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237025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4AA280D-448D-4D20-906C-7301240F6E3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78</a:t>
            </a:fld>
            <a:endParaRPr lang="en-US" sz="1200" b="0" i="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450926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E4C33F5-8658-455C-8712-44AB8A33A753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79</a:t>
            </a:fld>
            <a:endParaRPr lang="en-US" sz="1200" b="0" i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496660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13E61EE3-D104-4D56-9095-C6ECD225E680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80</a:t>
            </a:fld>
            <a:endParaRPr lang="en-US" sz="1200" b="0" i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3091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53013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85B5D3E-00A7-447C-A699-204F1A9E70A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81</a:t>
            </a:fld>
            <a:endParaRPr lang="en-US" sz="1200" b="0" i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8685913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D59D755-1E42-4B91-A48B-E527036D857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82</a:t>
            </a:fld>
            <a:endParaRPr lang="en-US" sz="1200" b="0" i="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998127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A0374E50-4314-4727-8977-9623324364F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83</a:t>
            </a:fld>
            <a:endParaRPr lang="en-US" sz="1200" b="0" i="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5715324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B625F10-7D91-4822-9C7F-39A619F4250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84</a:t>
            </a:fld>
            <a:endParaRPr lang="en-US" sz="1200" b="0" i="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7801046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CECE8E1B-4DEB-4C8E-AE75-C049B9C7B646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85</a:t>
            </a:fld>
            <a:endParaRPr lang="en-US" sz="1200" b="0" i="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8646558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15C3D79A-E954-44F9-8B7F-01D024C056F3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86</a:t>
            </a:fld>
            <a:endParaRPr lang="en-US" sz="1200" b="0" i="0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187157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9F9EE748-AA1E-4D4F-BBAF-03AE8932ECED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87</a:t>
            </a:fld>
            <a:endParaRPr lang="en-US" sz="1200" b="0" i="0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74807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9688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C6AD8091-247B-4E19-8257-0D3B616B40F0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</a:t>
            </a:fld>
            <a:endParaRPr lang="en-US" sz="1200" b="0" i="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503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130559BE-03E3-4334-8867-570B0F6C7F40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9</a:t>
            </a:fld>
            <a:endParaRPr lang="en-US" sz="1200" b="0" i="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551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355600" y="3262313"/>
            <a:ext cx="11353800" cy="0"/>
          </a:xfrm>
          <a:prstGeom prst="line">
            <a:avLst/>
          </a:prstGeom>
          <a:noFill/>
          <a:ln w="57150" cap="sq">
            <a:solidFill>
              <a:srgbClr val="FF33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2800"/>
          </a:p>
        </p:txBody>
      </p:sp>
      <p:sp>
        <p:nvSpPr>
          <p:cNvPr id="28706" name="Rectangle 3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0" y="2209800"/>
            <a:ext cx="12192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0" y="3886200"/>
            <a:ext cx="12192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Click to</a:t>
            </a:r>
            <a:r>
              <a:rPr lang="en-US"/>
              <a:t> edit Master subtitle style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67D7B03-3813-4F8E-A99E-3B17302D48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06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084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2029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712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41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2672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470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25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8516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505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45367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90355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slide" Target="slide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slide" Target="slide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slide" Target="slide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slide" Target="slide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slide" Target="slide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slide" Target="slide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slide" Target="slide7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19" Type="http://schemas.openxmlformats.org/officeDocument/2006/relationships/image" Target="../media/image31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e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3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0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59.wmf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74.e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68.wmf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70.wmf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7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emf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49.bin"/><Relationship Id="rId4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wmf"/><Relationship Id="rId11" Type="http://schemas.openxmlformats.org/officeDocument/2006/relationships/image" Target="../media/image85.wmf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2.bin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8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90.wmf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89.wmf"/><Relationship Id="rId4" Type="http://schemas.openxmlformats.org/officeDocument/2006/relationships/notesSlide" Target="../notesSlides/notesSlide34.xml"/><Relationship Id="rId9" Type="http://schemas.openxmlformats.org/officeDocument/2006/relationships/oleObject" Target="../embeddings/oleObject55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5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92.e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9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92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00.wmf"/><Relationship Id="rId5" Type="http://schemas.openxmlformats.org/officeDocument/2006/relationships/image" Target="../media/image92.e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7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73.bin"/><Relationship Id="rId4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0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74.bin"/><Relationship Id="rId4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2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110.jpeg"/><Relationship Id="rId4" Type="http://schemas.openxmlformats.org/officeDocument/2006/relationships/notesSlide" Target="../notesSlides/notesSlide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image" Target="../media/image11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image" Target="../media/image11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116.png"/><Relationship Id="rId4" Type="http://schemas.openxmlformats.org/officeDocument/2006/relationships/image" Target="../media/image11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1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4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78.bin"/><Relationship Id="rId4" Type="http://schemas.openxmlformats.org/officeDocument/2006/relationships/notesSlide" Target="../notesSlides/notesSlide5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79.bin"/><Relationship Id="rId4" Type="http://schemas.openxmlformats.org/officeDocument/2006/relationships/notesSlide" Target="../notesSlides/notesSlide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80.bin"/><Relationship Id="rId4" Type="http://schemas.openxmlformats.org/officeDocument/2006/relationships/notesSlide" Target="../notesSlides/notesSlide5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81.bin"/><Relationship Id="rId4" Type="http://schemas.openxmlformats.org/officeDocument/2006/relationships/notesSlide" Target="../notesSlides/notesSlide5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agenesmi.com/im%C3%A1genes/steam-engine-governor-3e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120.emf"/><Relationship Id="rId4" Type="http://schemas.openxmlformats.org/officeDocument/2006/relationships/image" Target="../media/image1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2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22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4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82.bin"/><Relationship Id="rId4" Type="http://schemas.openxmlformats.org/officeDocument/2006/relationships/notesSlide" Target="../notesSlides/notesSlide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7.png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29.emf"/><Relationship Id="rId4" Type="http://schemas.openxmlformats.org/officeDocument/2006/relationships/notesSlide" Target="../notesSlides/notesSlide59.xml"/><Relationship Id="rId9" Type="http://schemas.openxmlformats.org/officeDocument/2006/relationships/image" Target="../media/image124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138.wmf"/><Relationship Id="rId7" Type="http://schemas.openxmlformats.org/officeDocument/2006/relationships/image" Target="../media/image131.e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33.wmf"/><Relationship Id="rId5" Type="http://schemas.openxmlformats.org/officeDocument/2006/relationships/image" Target="../media/image130.emf"/><Relationship Id="rId15" Type="http://schemas.openxmlformats.org/officeDocument/2006/relationships/image" Target="../media/image135.wmf"/><Relationship Id="rId23" Type="http://schemas.openxmlformats.org/officeDocument/2006/relationships/image" Target="../media/image139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137.e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39.w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40.e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4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38.wmf"/><Relationship Id="rId5" Type="http://schemas.openxmlformats.org/officeDocument/2006/relationships/image" Target="../media/image130.e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41.emf"/><Relationship Id="rId14" Type="http://schemas.openxmlformats.org/officeDocument/2006/relationships/oleObject" Target="../embeddings/oleObject9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08.bin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150.emf"/><Relationship Id="rId7" Type="http://schemas.openxmlformats.org/officeDocument/2006/relationships/image" Target="../media/image144.e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4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7.bin"/><Relationship Id="rId20" Type="http://schemas.openxmlformats.org/officeDocument/2006/relationships/oleObject" Target="../embeddings/oleObject109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46.wmf"/><Relationship Id="rId5" Type="http://schemas.openxmlformats.org/officeDocument/2006/relationships/image" Target="../media/image130.emf"/><Relationship Id="rId15" Type="http://schemas.openxmlformats.org/officeDocument/2006/relationships/image" Target="../media/image147.wmf"/><Relationship Id="rId10" Type="http://schemas.openxmlformats.org/officeDocument/2006/relationships/oleObject" Target="../embeddings/oleObject104.bin"/><Relationship Id="rId19" Type="http://schemas.openxmlformats.org/officeDocument/2006/relationships/image" Target="../media/image149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45.emf"/><Relationship Id="rId14" Type="http://schemas.openxmlformats.org/officeDocument/2006/relationships/oleObject" Target="../embeddings/oleObject106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55.wmf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52.emf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54.wmf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1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60.wmf"/><Relationship Id="rId18" Type="http://schemas.openxmlformats.org/officeDocument/2006/relationships/oleObject" Target="../embeddings/oleObject123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6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2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59.wmf"/><Relationship Id="rId5" Type="http://schemas.openxmlformats.org/officeDocument/2006/relationships/image" Target="../media/image151.wmf"/><Relationship Id="rId15" Type="http://schemas.openxmlformats.org/officeDocument/2006/relationships/image" Target="../media/image161.e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63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12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31.bin"/><Relationship Id="rId3" Type="http://schemas.openxmlformats.org/officeDocument/2006/relationships/notesSlide" Target="../notesSlides/notesSlide65.xml"/><Relationship Id="rId21" Type="http://schemas.openxmlformats.org/officeDocument/2006/relationships/image" Target="../media/image172.wmf"/><Relationship Id="rId7" Type="http://schemas.openxmlformats.org/officeDocument/2006/relationships/image" Target="../media/image165.e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7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67.wmf"/><Relationship Id="rId5" Type="http://schemas.openxmlformats.org/officeDocument/2006/relationships/image" Target="../media/image164.emf"/><Relationship Id="rId15" Type="http://schemas.openxmlformats.org/officeDocument/2006/relationships/image" Target="../media/image169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66.emf"/><Relationship Id="rId14" Type="http://schemas.openxmlformats.org/officeDocument/2006/relationships/oleObject" Target="../embeddings/oleObject129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77.wmf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74.e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9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76.emf"/><Relationship Id="rId5" Type="http://schemas.openxmlformats.org/officeDocument/2006/relationships/image" Target="../media/image173.emf"/><Relationship Id="rId15" Type="http://schemas.openxmlformats.org/officeDocument/2006/relationships/image" Target="../media/image178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13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36" name="Rectangle 20"/>
          <p:cNvSpPr>
            <a:spLocks noChangeArrowheads="1"/>
          </p:cNvSpPr>
          <p:nvPr/>
        </p:nvSpPr>
        <p:spPr bwMode="auto">
          <a:xfrm>
            <a:off x="1604357" y="2687639"/>
            <a:ext cx="871122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AR" sz="3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CONTROL </a:t>
            </a:r>
            <a:r>
              <a:rPr lang="es-AR" sz="3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AUTOMATIZACIÓN</a:t>
            </a:r>
            <a:endParaRPr lang="es-AR" sz="3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52" name="Rectangle 26"/>
          <p:cNvSpPr>
            <a:spLocks noChangeArrowheads="1"/>
          </p:cNvSpPr>
          <p:nvPr/>
        </p:nvSpPr>
        <p:spPr bwMode="auto">
          <a:xfrm>
            <a:off x="2185988" y="3575050"/>
            <a:ext cx="7916862" cy="107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2053" name="Rectangle 27"/>
          <p:cNvSpPr>
            <a:spLocks noChangeArrowheads="1"/>
          </p:cNvSpPr>
          <p:nvPr/>
        </p:nvSpPr>
        <p:spPr bwMode="auto">
          <a:xfrm>
            <a:off x="2185988" y="2438400"/>
            <a:ext cx="7916862" cy="1079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pic>
        <p:nvPicPr>
          <p:cNvPr id="2055" name="Picture 33" descr="logo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90538"/>
            <a:ext cx="27844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84" y="501650"/>
            <a:ext cx="25955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430463" y="3902190"/>
            <a:ext cx="7427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Profesor: Fernando Botterón</a:t>
            </a: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Ingeniería </a:t>
            </a:r>
            <a:r>
              <a:rPr lang="es-AR" sz="2400" b="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Computación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Facultad de Ingeniería - </a:t>
            </a:r>
            <a:r>
              <a:rPr lang="es-AR" sz="2400" b="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U.Na.M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190750" y="146051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971800" y="2776538"/>
            <a:ext cx="6527800" cy="4302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>
                <a:solidFill>
                  <a:srgbClr val="0000FF"/>
                </a:solidFill>
              </a:rPr>
              <a:t>Control en Cascada de Motor CC  [2]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3457577"/>
            <a:ext cx="30575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6" y="800100"/>
            <a:ext cx="90582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2287589" y="6057564"/>
            <a:ext cx="1887537" cy="430887"/>
          </a:xfrm>
          <a:prstGeom prst="rect">
            <a:avLst/>
          </a:prstGeom>
          <a:noFill/>
          <a:ln w="222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>
                <a:solidFill>
                  <a:srgbClr val="FF3300"/>
                </a:solidFill>
              </a:rPr>
              <a:t>Velocidad</a:t>
            </a:r>
          </a:p>
        </p:txBody>
      </p:sp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3467896"/>
            <a:ext cx="31242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497264"/>
            <a:ext cx="306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5226050" y="5881689"/>
            <a:ext cx="1887538" cy="784225"/>
          </a:xfrm>
          <a:prstGeom prst="rect">
            <a:avLst/>
          </a:prstGeom>
          <a:noFill/>
          <a:ln w="222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>
                <a:solidFill>
                  <a:srgbClr val="FF3300"/>
                </a:solidFill>
              </a:rPr>
              <a:t>Corriente de Referencia</a:t>
            </a:r>
          </a:p>
        </p:txBody>
      </p:sp>
      <p:sp>
        <p:nvSpPr>
          <p:cNvPr id="40970" name="Text Box 13"/>
          <p:cNvSpPr txBox="1">
            <a:spLocks noChangeArrowheads="1"/>
          </p:cNvSpPr>
          <p:nvPr/>
        </p:nvSpPr>
        <p:spPr bwMode="auto">
          <a:xfrm>
            <a:off x="8175625" y="6057564"/>
            <a:ext cx="1887538" cy="430887"/>
          </a:xfrm>
          <a:prstGeom prst="rect">
            <a:avLst/>
          </a:prstGeom>
          <a:noFill/>
          <a:ln w="222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>
                <a:solidFill>
                  <a:srgbClr val="FF3300"/>
                </a:solidFill>
              </a:rPr>
              <a:t>Corriente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1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3"/>
          <a:stretch/>
        </p:blipFill>
        <p:spPr bwMode="auto">
          <a:xfrm>
            <a:off x="261953" y="540491"/>
            <a:ext cx="3858943" cy="29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12097" y="880484"/>
            <a:ext cx="4968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[4]</a:t>
            </a:r>
            <a:endParaRPr lang="es-AR" sz="2000" dirty="0">
              <a:cs typeface="+mn-cs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r="1300"/>
          <a:stretch/>
        </p:blipFill>
        <p:spPr bwMode="auto">
          <a:xfrm>
            <a:off x="5308647" y="472065"/>
            <a:ext cx="5837592" cy="30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/>
          <a:stretch/>
        </p:blipFill>
        <p:spPr bwMode="auto">
          <a:xfrm>
            <a:off x="1586581" y="3528144"/>
            <a:ext cx="6047400" cy="313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1615" y="140381"/>
            <a:ext cx="9488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66CC"/>
                </a:solidFill>
              </a:rPr>
              <a:t>Sistema de Control de un Convertidor CC-CA </a:t>
            </a:r>
            <a:r>
              <a:rPr lang="es-AR" sz="2000" i="0" dirty="0" smtClean="0">
                <a:solidFill>
                  <a:srgbClr val="0066CC"/>
                </a:solidFill>
              </a:rPr>
              <a:t>Monofásico. Aplicación UPS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61615" y="140381"/>
            <a:ext cx="9488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66CC"/>
                </a:solidFill>
              </a:rPr>
              <a:t>Sistema de Control de un Convertidor CC-CA </a:t>
            </a:r>
            <a:r>
              <a:rPr lang="es-AR" sz="2000" i="0" dirty="0" smtClean="0">
                <a:solidFill>
                  <a:srgbClr val="0066CC"/>
                </a:solidFill>
              </a:rPr>
              <a:t>Monofásico. Aplicación UPS</a:t>
            </a:r>
          </a:p>
        </p:txBody>
      </p:sp>
      <p:pic>
        <p:nvPicPr>
          <p:cNvPr id="4611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3"/>
          <a:stretch/>
        </p:blipFill>
        <p:spPr bwMode="auto">
          <a:xfrm>
            <a:off x="261953" y="540491"/>
            <a:ext cx="3858943" cy="29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12097" y="880484"/>
            <a:ext cx="4968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[4]</a:t>
            </a:r>
            <a:endParaRPr lang="es-AR" sz="2000" dirty="0">
              <a:cs typeface="+mn-cs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/>
          <a:stretch/>
        </p:blipFill>
        <p:spPr bwMode="auto">
          <a:xfrm>
            <a:off x="5486400" y="642893"/>
            <a:ext cx="6047232" cy="31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/>
          <a:stretch/>
        </p:blipFill>
        <p:spPr bwMode="auto">
          <a:xfrm>
            <a:off x="2523744" y="3592456"/>
            <a:ext cx="6224302" cy="32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73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1" y="831818"/>
            <a:ext cx="514191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86300" y="976281"/>
            <a:ext cx="1825625" cy="2255837"/>
          </a:xfrm>
          <a:prstGeom prst="rect">
            <a:avLst/>
          </a:prstGeom>
          <a:solidFill>
            <a:srgbClr val="CCFFCC">
              <a:alpha val="30980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257551" y="1352518"/>
            <a:ext cx="1347787" cy="14271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25626" y="3463893"/>
            <a:ext cx="139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600" i="0" dirty="0">
                <a:solidFill>
                  <a:srgbClr val="FF3300"/>
                </a:solidFill>
              </a:rPr>
              <a:t>Actuador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44688" y="709581"/>
            <a:ext cx="1223962" cy="2762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178176" y="2809843"/>
            <a:ext cx="139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800" i="0" dirty="0">
                <a:solidFill>
                  <a:srgbClr val="FF3300"/>
                </a:solidFill>
              </a:rPr>
              <a:t>Planta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708526" y="3219057"/>
            <a:ext cx="177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800" i="0" dirty="0">
                <a:solidFill>
                  <a:srgbClr val="FF3300"/>
                </a:solidFill>
              </a:rPr>
              <a:t>Carga: </a:t>
            </a:r>
            <a:r>
              <a:rPr lang="es-AR" sz="1800" i="0" dirty="0" smtClean="0">
                <a:solidFill>
                  <a:srgbClr val="FF3300"/>
                </a:solidFill>
              </a:rPr>
              <a:t>Perturbación</a:t>
            </a:r>
            <a:endParaRPr lang="es-AR" sz="1800" i="0" dirty="0">
              <a:solidFill>
                <a:srgbClr val="FF3300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99484" y="4983232"/>
            <a:ext cx="46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164622" y="4740345"/>
            <a:ext cx="485775" cy="485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647222" y="4983232"/>
            <a:ext cx="523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3974370" y="4983232"/>
            <a:ext cx="9644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219922" y="4708594"/>
            <a:ext cx="666750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pt-BR" sz="2000" b="0" dirty="0" smtClean="0">
                <a:latin typeface="Times New Roman" pitchFamily="18" charset="0"/>
              </a:rPr>
              <a:t>P</a:t>
            </a:r>
            <a:endParaRPr lang="pt-BR" sz="2000" b="0" i="0" dirty="0">
              <a:latin typeface="Times New Roman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6896197" y="4983232"/>
            <a:ext cx="615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3183797" y="4708594"/>
            <a:ext cx="785813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pt-BR" sz="2000" b="0" dirty="0" smtClean="0">
                <a:latin typeface="Times New Roman" pitchFamily="18" charset="0"/>
              </a:rPr>
              <a:t>C</a:t>
            </a:r>
            <a:endParaRPr lang="pt-BR" sz="2000" b="0" i="0" dirty="0">
              <a:latin typeface="Times New Roman" pitchFamily="18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7091459" y="4983232"/>
            <a:ext cx="0" cy="1141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2402744" y="6135757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rot="16200000">
            <a:off x="1947928" y="5690463"/>
            <a:ext cx="919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891447" y="4694308"/>
            <a:ext cx="784225" cy="530225"/>
            <a:chOff x="1303" y="3918"/>
            <a:chExt cx="494" cy="334"/>
          </a:xfrm>
        </p:grpSpPr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1303" y="3918"/>
              <a:ext cx="494" cy="33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chemeClr val="accent2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endParaRPr lang="pt-BR" i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389" y="4017"/>
              <a:ext cx="147" cy="90"/>
            </a:xfrm>
            <a:custGeom>
              <a:avLst/>
              <a:gdLst>
                <a:gd name="T0" fmla="*/ 0 w 147"/>
                <a:gd name="T1" fmla="*/ 90 h 90"/>
                <a:gd name="T2" fmla="*/ 57 w 147"/>
                <a:gd name="T3" fmla="*/ 12 h 90"/>
                <a:gd name="T4" fmla="*/ 99 w 147"/>
                <a:gd name="T5" fmla="*/ 18 h 90"/>
                <a:gd name="T6" fmla="*/ 147 w 147"/>
                <a:gd name="T7" fmla="*/ 87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90"/>
                <a:gd name="T14" fmla="*/ 147 w 14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90">
                  <a:moveTo>
                    <a:pt x="0" y="90"/>
                  </a:moveTo>
                  <a:cubicBezTo>
                    <a:pt x="20" y="57"/>
                    <a:pt x="41" y="24"/>
                    <a:pt x="57" y="12"/>
                  </a:cubicBezTo>
                  <a:cubicBezTo>
                    <a:pt x="73" y="0"/>
                    <a:pt x="84" y="6"/>
                    <a:pt x="99" y="18"/>
                  </a:cubicBezTo>
                  <a:cubicBezTo>
                    <a:pt x="114" y="30"/>
                    <a:pt x="130" y="58"/>
                    <a:pt x="147" y="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6" name="Freeform 32"/>
            <p:cNvSpPr>
              <a:spLocks/>
            </p:cNvSpPr>
            <p:nvPr/>
          </p:nvSpPr>
          <p:spPr bwMode="auto">
            <a:xfrm flipV="1">
              <a:off x="1536" y="4104"/>
              <a:ext cx="147" cy="90"/>
            </a:xfrm>
            <a:custGeom>
              <a:avLst/>
              <a:gdLst>
                <a:gd name="T0" fmla="*/ 0 w 147"/>
                <a:gd name="T1" fmla="*/ 90 h 90"/>
                <a:gd name="T2" fmla="*/ 57 w 147"/>
                <a:gd name="T3" fmla="*/ 12 h 90"/>
                <a:gd name="T4" fmla="*/ 99 w 147"/>
                <a:gd name="T5" fmla="*/ 18 h 90"/>
                <a:gd name="T6" fmla="*/ 147 w 147"/>
                <a:gd name="T7" fmla="*/ 87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90"/>
                <a:gd name="T14" fmla="*/ 147 w 14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90">
                  <a:moveTo>
                    <a:pt x="0" y="90"/>
                  </a:moveTo>
                  <a:cubicBezTo>
                    <a:pt x="20" y="57"/>
                    <a:pt x="41" y="24"/>
                    <a:pt x="57" y="12"/>
                  </a:cubicBezTo>
                  <a:cubicBezTo>
                    <a:pt x="73" y="0"/>
                    <a:pt x="84" y="6"/>
                    <a:pt x="99" y="18"/>
                  </a:cubicBezTo>
                  <a:cubicBezTo>
                    <a:pt x="114" y="30"/>
                    <a:pt x="130" y="58"/>
                    <a:pt x="147" y="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1360" y="4103"/>
              <a:ext cx="40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 flipV="1">
              <a:off x="1390" y="3947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29800" y="5170558"/>
            <a:ext cx="1560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err="1" smtClean="0">
                <a:latin typeface="Times New Roman" pitchFamily="18" charset="0"/>
              </a:rPr>
              <a:t>Referencia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1751871" y="4603819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/>
              <a:t>+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1875696" y="5194369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-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7295946" y="5236440"/>
            <a:ext cx="1279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smtClean="0">
                <a:latin typeface="Times New Roman" pitchFamily="18" charset="0"/>
              </a:rPr>
              <a:t>Variable </a:t>
            </a:r>
            <a:r>
              <a:rPr lang="en-US" sz="1800" b="0" dirty="0" err="1" smtClean="0">
                <a:latin typeface="Times New Roman" pitchFamily="18" charset="0"/>
              </a:rPr>
              <a:t>Controlada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416239" y="4297433"/>
            <a:ext cx="985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smtClean="0">
                <a:latin typeface="Times New Roman" pitchFamily="18" charset="0"/>
              </a:rPr>
              <a:t>Error</a:t>
            </a:r>
            <a:endParaRPr lang="en-US" sz="1800" b="0" i="0" dirty="0">
              <a:latin typeface="Times New Roman" pitchFamily="18" charset="0"/>
            </a:endParaRPr>
          </a:p>
        </p:txBody>
      </p:sp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7548660" y="4694308"/>
            <a:ext cx="784225" cy="530225"/>
            <a:chOff x="1303" y="3918"/>
            <a:chExt cx="494" cy="334"/>
          </a:xfrm>
        </p:grpSpPr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1303" y="3918"/>
              <a:ext cx="494" cy="33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chemeClr val="accent2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endParaRPr lang="pt-BR" i="0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1389" y="4017"/>
              <a:ext cx="147" cy="90"/>
            </a:xfrm>
            <a:custGeom>
              <a:avLst/>
              <a:gdLst>
                <a:gd name="T0" fmla="*/ 0 w 147"/>
                <a:gd name="T1" fmla="*/ 90 h 90"/>
                <a:gd name="T2" fmla="*/ 57 w 147"/>
                <a:gd name="T3" fmla="*/ 12 h 90"/>
                <a:gd name="T4" fmla="*/ 99 w 147"/>
                <a:gd name="T5" fmla="*/ 18 h 90"/>
                <a:gd name="T6" fmla="*/ 147 w 147"/>
                <a:gd name="T7" fmla="*/ 87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90"/>
                <a:gd name="T14" fmla="*/ 147 w 14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90">
                  <a:moveTo>
                    <a:pt x="0" y="90"/>
                  </a:moveTo>
                  <a:cubicBezTo>
                    <a:pt x="20" y="57"/>
                    <a:pt x="41" y="24"/>
                    <a:pt x="57" y="12"/>
                  </a:cubicBezTo>
                  <a:cubicBezTo>
                    <a:pt x="73" y="0"/>
                    <a:pt x="84" y="6"/>
                    <a:pt x="99" y="18"/>
                  </a:cubicBezTo>
                  <a:cubicBezTo>
                    <a:pt x="114" y="30"/>
                    <a:pt x="130" y="58"/>
                    <a:pt x="147" y="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 flipV="1">
              <a:off x="1536" y="4104"/>
              <a:ext cx="147" cy="90"/>
            </a:xfrm>
            <a:custGeom>
              <a:avLst/>
              <a:gdLst>
                <a:gd name="T0" fmla="*/ 0 w 147"/>
                <a:gd name="T1" fmla="*/ 90 h 90"/>
                <a:gd name="T2" fmla="*/ 57 w 147"/>
                <a:gd name="T3" fmla="*/ 12 h 90"/>
                <a:gd name="T4" fmla="*/ 99 w 147"/>
                <a:gd name="T5" fmla="*/ 18 h 90"/>
                <a:gd name="T6" fmla="*/ 147 w 147"/>
                <a:gd name="T7" fmla="*/ 87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90"/>
                <a:gd name="T14" fmla="*/ 147 w 14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90">
                  <a:moveTo>
                    <a:pt x="0" y="90"/>
                  </a:moveTo>
                  <a:cubicBezTo>
                    <a:pt x="20" y="57"/>
                    <a:pt x="41" y="24"/>
                    <a:pt x="57" y="12"/>
                  </a:cubicBezTo>
                  <a:cubicBezTo>
                    <a:pt x="73" y="0"/>
                    <a:pt x="84" y="6"/>
                    <a:pt x="99" y="18"/>
                  </a:cubicBezTo>
                  <a:cubicBezTo>
                    <a:pt x="114" y="30"/>
                    <a:pt x="130" y="58"/>
                    <a:pt x="147" y="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1360" y="4103"/>
              <a:ext cx="40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1390" y="3947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4944016" y="4708594"/>
            <a:ext cx="785813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pt-BR" sz="2000" b="0" dirty="0" smtClean="0">
                <a:latin typeface="Times New Roman" pitchFamily="18" charset="0"/>
              </a:rPr>
              <a:t>A</a:t>
            </a:r>
            <a:endParaRPr lang="pt-BR" sz="2000" b="0" i="0" dirty="0">
              <a:latin typeface="Times New Roman" pitchFamily="18" charset="0"/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748561" y="4983232"/>
            <a:ext cx="4784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707796" y="5850800"/>
            <a:ext cx="785813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pt-BR" sz="2000" b="0" dirty="0" smtClean="0">
                <a:latin typeface="Times New Roman" pitchFamily="18" charset="0"/>
              </a:rPr>
              <a:t>S</a:t>
            </a:r>
            <a:endParaRPr lang="pt-BR" sz="2000" b="0" i="0" dirty="0">
              <a:latin typeface="Times New Roman" pitchFamily="18" charset="0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H="1">
            <a:off x="5501545" y="6123376"/>
            <a:ext cx="1589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" name="32 Elipse"/>
          <p:cNvSpPr/>
          <p:nvPr/>
        </p:nvSpPr>
        <p:spPr bwMode="auto">
          <a:xfrm>
            <a:off x="7030936" y="4921916"/>
            <a:ext cx="121044" cy="12104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3762677" y="4253856"/>
            <a:ext cx="1387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err="1" smtClean="0">
                <a:latin typeface="Times New Roman" pitchFamily="18" charset="0"/>
              </a:rPr>
              <a:t>Acción</a:t>
            </a:r>
            <a:r>
              <a:rPr lang="en-US" sz="1800" b="0" dirty="0" smtClean="0">
                <a:latin typeface="Times New Roman" pitchFamily="18" charset="0"/>
              </a:rPr>
              <a:t> de Control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268026" y="4215472"/>
            <a:ext cx="53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err="1" smtClean="0">
                <a:latin typeface="Times New Roman" pitchFamily="18" charset="0"/>
              </a:rPr>
              <a:t>Vcc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rot="5400000">
            <a:off x="5140525" y="4504577"/>
            <a:ext cx="39279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rot="5400000">
            <a:off x="6341660" y="4504577"/>
            <a:ext cx="39279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6479796" y="4215472"/>
            <a:ext cx="87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err="1" smtClean="0">
                <a:latin typeface="Times New Roman" pitchFamily="18" charset="0"/>
              </a:rPr>
              <a:t>Carga</a:t>
            </a:r>
            <a:endParaRPr lang="en-US" sz="1800" b="0" i="0" dirty="0">
              <a:latin typeface="Times New Roman" pitchFamily="18" charset="0"/>
            </a:endParaRPr>
          </a:p>
        </p:txBody>
      </p:sp>
      <p:pic>
        <p:nvPicPr>
          <p:cNvPr id="49" name="Picture 4" descr="PRINT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38" y="770541"/>
            <a:ext cx="4219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7569352" y="3693129"/>
            <a:ext cx="3887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 smtClean="0">
                <a:solidFill>
                  <a:srgbClr val="FF3300"/>
                </a:solidFill>
              </a:rPr>
              <a:t>Operación a Lazo </a:t>
            </a:r>
            <a:r>
              <a:rPr lang="es-AR" sz="2000" i="0" dirty="0">
                <a:solidFill>
                  <a:srgbClr val="FF3300"/>
                </a:solidFill>
              </a:rPr>
              <a:t>Cerrado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261615" y="140381"/>
            <a:ext cx="9488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66CC"/>
                </a:solidFill>
              </a:rPr>
              <a:t>Sistema de Control de un Convertidor CC-CA </a:t>
            </a:r>
            <a:r>
              <a:rPr lang="es-AR" sz="2000" i="0" dirty="0" smtClean="0">
                <a:solidFill>
                  <a:srgbClr val="0066CC"/>
                </a:solidFill>
              </a:rPr>
              <a:t>Monofásico. Aplicación UPS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274213" y="4371855"/>
            <a:ext cx="1923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600" i="0" dirty="0" smtClean="0">
                <a:solidFill>
                  <a:srgbClr val="FF3300"/>
                </a:solidFill>
              </a:rPr>
              <a:t>Tensión de salida</a:t>
            </a:r>
            <a:endParaRPr lang="es-AR" sz="1600" i="0" dirty="0">
              <a:solidFill>
                <a:srgbClr val="FF3300"/>
              </a:solidFill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241653" y="5520818"/>
            <a:ext cx="1923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600" i="0" dirty="0" smtClean="0">
                <a:solidFill>
                  <a:srgbClr val="FF3300"/>
                </a:solidFill>
              </a:rPr>
              <a:t>Tensión de salida deseada</a:t>
            </a:r>
            <a:endParaRPr lang="es-AR" sz="1600" i="0" dirty="0">
              <a:solidFill>
                <a:srgbClr val="FF3300"/>
              </a:solidFill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152399" y="1650600"/>
            <a:ext cx="1484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600" i="0" dirty="0" smtClean="0">
                <a:solidFill>
                  <a:srgbClr val="FF3300"/>
                </a:solidFill>
              </a:rPr>
              <a:t>Tensión de Entrada: Perturbación</a:t>
            </a:r>
            <a:endParaRPr lang="es-AR" sz="1600" i="0" dirty="0">
              <a:solidFill>
                <a:srgbClr val="FF3300"/>
              </a:solidFill>
            </a:endParaRP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9545254" y="4457253"/>
            <a:ext cx="1684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smtClean="0">
                <a:latin typeface="Times New Roman" pitchFamily="18" charset="0"/>
              </a:rPr>
              <a:t>C: </a:t>
            </a:r>
            <a:r>
              <a:rPr lang="en-US" sz="1800" b="0" dirty="0" err="1" smtClean="0">
                <a:latin typeface="Times New Roman" pitchFamily="18" charset="0"/>
              </a:rPr>
              <a:t>Controlador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9545254" y="4900187"/>
            <a:ext cx="1684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smtClean="0">
                <a:latin typeface="Times New Roman" pitchFamily="18" charset="0"/>
              </a:rPr>
              <a:t>A: </a:t>
            </a:r>
            <a:r>
              <a:rPr lang="en-US" sz="1800" b="0" dirty="0" err="1" smtClean="0">
                <a:latin typeface="Times New Roman" pitchFamily="18" charset="0"/>
              </a:rPr>
              <a:t>Actuador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9545254" y="5355224"/>
            <a:ext cx="2205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smtClean="0">
                <a:latin typeface="Times New Roman" pitchFamily="18" charset="0"/>
              </a:rPr>
              <a:t>P: Planta o </a:t>
            </a:r>
            <a:r>
              <a:rPr lang="en-US" sz="1800" b="0" dirty="0" err="1" smtClean="0">
                <a:latin typeface="Times New Roman" pitchFamily="18" charset="0"/>
              </a:rPr>
              <a:t>Proceso</a:t>
            </a:r>
            <a:endParaRPr lang="en-US" sz="1800" b="0" i="0" dirty="0">
              <a:latin typeface="Times New Roman" pitchFamily="18" charset="0"/>
            </a:endParaRPr>
          </a:p>
        </p:txBody>
      </p:sp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9545254" y="5810261"/>
            <a:ext cx="2205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en-US" sz="1800" b="0" dirty="0" smtClean="0">
                <a:latin typeface="Times New Roman" pitchFamily="18" charset="0"/>
              </a:rPr>
              <a:t>S: Sensor</a:t>
            </a:r>
            <a:endParaRPr lang="en-US" sz="18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1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6825" y="288926"/>
            <a:ext cx="9725025" cy="588963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/>
              </a:rPr>
              <a:t>Conceptos a tener en cuenta en un Sistema de Control</a:t>
            </a:r>
            <a:endParaRPr lang="es-AR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77232" y="4489316"/>
            <a:ext cx="7693024" cy="21161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s-AR" sz="2400" i="0">
                <a:solidFill>
                  <a:srgbClr val="009900"/>
                </a:solidFill>
              </a:rPr>
              <a:t> con la mayor precisión posible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s-AR" sz="2400" i="0">
                <a:solidFill>
                  <a:srgbClr val="009900"/>
                </a:solidFill>
              </a:rPr>
              <a:t> en el mínimo tiempo posible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s-AR" sz="2400" i="0">
                <a:solidFill>
                  <a:srgbClr val="009900"/>
                </a:solidFill>
              </a:rPr>
              <a:t> optimizándose la cantidad de energía consumida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s-AR" sz="2400" i="0">
                <a:solidFill>
                  <a:srgbClr val="009900"/>
                </a:solidFill>
              </a:rPr>
              <a:t> optimizándose también los costos</a:t>
            </a:r>
            <a:r>
              <a:rPr lang="pt-BR" sz="2400" i="0">
                <a:solidFill>
                  <a:srgbClr val="009900"/>
                </a:solidFill>
              </a:rPr>
              <a:t> </a:t>
            </a:r>
            <a:endParaRPr lang="es-AR" sz="2400" i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09938" y="3229635"/>
            <a:ext cx="5053012" cy="52322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FF3300"/>
                </a:solidFill>
              </a:rPr>
              <a:t>ESTRATEGIA </a:t>
            </a:r>
            <a:r>
              <a:rPr lang="es-AR" sz="2400" i="0" dirty="0">
                <a:solidFill>
                  <a:srgbClr val="FF3300"/>
                </a:solidFill>
              </a:rPr>
              <a:t>DE CONTROL</a:t>
            </a:r>
            <a:r>
              <a:rPr lang="es-AR" i="0" dirty="0"/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08288" y="1378104"/>
            <a:ext cx="175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pt-BR" sz="2400" i="0" dirty="0"/>
              <a:t>Objetivos</a:t>
            </a:r>
            <a:endParaRPr lang="es-AR" sz="2400" i="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63627" y="1623220"/>
            <a:ext cx="16303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800" i="0" dirty="0">
                <a:solidFill>
                  <a:srgbClr val="FF0000"/>
                </a:solidFill>
              </a:rPr>
              <a:t>Entradas o </a:t>
            </a:r>
            <a:r>
              <a:rPr lang="es-AR" sz="1800" i="0" dirty="0" smtClean="0">
                <a:solidFill>
                  <a:srgbClr val="FF0000"/>
                </a:solidFill>
              </a:rPr>
              <a:t>Valores deseados</a:t>
            </a:r>
            <a:endParaRPr lang="es-AR" sz="1800" i="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881019" y="1378104"/>
            <a:ext cx="1910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pt-BR" sz="2400" i="0" dirty="0"/>
              <a:t>Resultados</a:t>
            </a:r>
            <a:endParaRPr lang="es-AR" sz="2400" i="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866982" y="1716085"/>
            <a:ext cx="2386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800" i="0" dirty="0">
                <a:solidFill>
                  <a:srgbClr val="FF0000"/>
                </a:solidFill>
              </a:rPr>
              <a:t>Salidas o variables controladas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91063" y="1527974"/>
            <a:ext cx="2265363" cy="9747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>
                <a:solidFill>
                  <a:srgbClr val="0000FF"/>
                </a:solidFill>
              </a:rPr>
              <a:t>Sistema de Control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6200000" flipV="1">
            <a:off x="5511406" y="2514999"/>
            <a:ext cx="624676" cy="650875"/>
          </a:xfrm>
          <a:prstGeom prst="rightArrow">
            <a:avLst>
              <a:gd name="adj1" fmla="val 49759"/>
              <a:gd name="adj2" fmla="val 2877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flipV="1">
            <a:off x="2770189" y="1689895"/>
            <a:ext cx="1920875" cy="650875"/>
          </a:xfrm>
          <a:prstGeom prst="rightArrow">
            <a:avLst>
              <a:gd name="adj1" fmla="val 49759"/>
              <a:gd name="adj2" fmla="val 2877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flipV="1">
            <a:off x="6956426" y="1689896"/>
            <a:ext cx="1920874" cy="650875"/>
          </a:xfrm>
          <a:prstGeom prst="rightArrow">
            <a:avLst>
              <a:gd name="adj1" fmla="val 49759"/>
              <a:gd name="adj2" fmla="val 2877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5400000">
            <a:off x="5511406" y="3795647"/>
            <a:ext cx="624676" cy="650875"/>
          </a:xfrm>
          <a:prstGeom prst="rightArrow">
            <a:avLst>
              <a:gd name="adj1" fmla="val 49759"/>
              <a:gd name="adj2" fmla="val 2877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7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62163" y="311479"/>
            <a:ext cx="8058150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chemeClr val="bg1"/>
                </a:solidFill>
              </a:rPr>
              <a:t>Sistemas 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Abierto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7" y="1457326"/>
            <a:ext cx="10304153" cy="19431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04800" y="3938016"/>
            <a:ext cx="11655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200" i="0" dirty="0">
                <a:solidFill>
                  <a:srgbClr val="FF3300"/>
                </a:solidFill>
              </a:rPr>
              <a:t> </a:t>
            </a:r>
            <a:r>
              <a:rPr lang="es-AR" sz="2200" i="0" dirty="0" smtClean="0">
                <a:solidFill>
                  <a:srgbClr val="FF3300"/>
                </a:solidFill>
              </a:rPr>
              <a:t> La Variable Controlada </a:t>
            </a:r>
            <a:r>
              <a:rPr lang="es-AR" sz="2200" i="0" dirty="0">
                <a:solidFill>
                  <a:srgbClr val="FF3300"/>
                </a:solidFill>
              </a:rPr>
              <a:t>no tiene efecto sobre la </a:t>
            </a:r>
            <a:r>
              <a:rPr lang="es-AR" sz="2200" i="0" dirty="0" smtClean="0">
                <a:solidFill>
                  <a:srgbClr val="FF3300"/>
                </a:solidFill>
              </a:rPr>
              <a:t>entrada.</a:t>
            </a:r>
            <a:endParaRPr lang="es-AR" sz="2200" i="0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200" i="0" dirty="0">
                <a:solidFill>
                  <a:srgbClr val="FF3300"/>
                </a:solidFill>
              </a:rPr>
              <a:t>  </a:t>
            </a:r>
            <a:r>
              <a:rPr lang="es-AR" sz="2200" i="0" dirty="0" smtClean="0">
                <a:solidFill>
                  <a:srgbClr val="FF3300"/>
                </a:solidFill>
              </a:rPr>
              <a:t>Cada valor de Entrada corresponde </a:t>
            </a:r>
            <a:r>
              <a:rPr lang="es-AR" sz="2200" i="0" dirty="0">
                <a:solidFill>
                  <a:srgbClr val="FF3300"/>
                </a:solidFill>
              </a:rPr>
              <a:t>una única </a:t>
            </a:r>
            <a:r>
              <a:rPr lang="es-AR" sz="2200" i="0" dirty="0" smtClean="0">
                <a:solidFill>
                  <a:srgbClr val="FF3300"/>
                </a:solidFill>
              </a:rPr>
              <a:t>Salida. </a:t>
            </a:r>
            <a:endParaRPr lang="es-AR" sz="2200" i="0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200" i="0" dirty="0">
                <a:solidFill>
                  <a:srgbClr val="FF3300"/>
                </a:solidFill>
              </a:rPr>
              <a:t>  </a:t>
            </a:r>
            <a:r>
              <a:rPr lang="es-AR" sz="2200" i="0" dirty="0" smtClean="0">
                <a:solidFill>
                  <a:srgbClr val="FF3300"/>
                </a:solidFill>
              </a:rPr>
              <a:t>La presencia </a:t>
            </a:r>
            <a:r>
              <a:rPr lang="es-AR" sz="2200" i="0" dirty="0">
                <a:solidFill>
                  <a:srgbClr val="FF3300"/>
                </a:solidFill>
              </a:rPr>
              <a:t>de Perturbaciones provoca </a:t>
            </a:r>
            <a:r>
              <a:rPr lang="es-AR" sz="2200" i="0" dirty="0" smtClean="0">
                <a:solidFill>
                  <a:srgbClr val="FF3300"/>
                </a:solidFill>
              </a:rPr>
              <a:t>errores.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200" i="0" dirty="0">
                <a:solidFill>
                  <a:srgbClr val="FF3300"/>
                </a:solidFill>
              </a:rPr>
              <a:t> </a:t>
            </a:r>
            <a:r>
              <a:rPr lang="es-AR" sz="2200" i="0" dirty="0" smtClean="0">
                <a:solidFill>
                  <a:srgbClr val="FF3300"/>
                </a:solidFill>
              </a:rPr>
              <a:t> Los cambios físicos en el proceso también provocan errores.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200" i="0" dirty="0">
                <a:solidFill>
                  <a:srgbClr val="FF3300"/>
                </a:solidFill>
              </a:rPr>
              <a:t> </a:t>
            </a:r>
            <a:r>
              <a:rPr lang="es-AR" sz="2200" i="0" dirty="0" smtClean="0">
                <a:solidFill>
                  <a:srgbClr val="FF3300"/>
                </a:solidFill>
              </a:rPr>
              <a:t> Los cambios en la Energía que ingresa al Actuador, también produce perturbación.</a:t>
            </a:r>
            <a:endParaRPr lang="es-AR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16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53037" y="317679"/>
            <a:ext cx="10062543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chemeClr val="bg1"/>
                </a:solidFill>
              </a:rPr>
              <a:t>Sistemas 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 o Realimentados</a:t>
            </a:r>
            <a:endParaRPr lang="es-AR" i="0" dirty="0">
              <a:solidFill>
                <a:schemeClr val="bg1"/>
              </a:solidFill>
            </a:endParaRP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5" y="934662"/>
            <a:ext cx="10688375" cy="316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0688" y="3754068"/>
            <a:ext cx="11899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000" i="0" dirty="0">
                <a:solidFill>
                  <a:srgbClr val="FF3300"/>
                </a:solidFill>
              </a:rPr>
              <a:t> </a:t>
            </a:r>
            <a:r>
              <a:rPr lang="es-AR" sz="2000" i="0" dirty="0" smtClean="0">
                <a:solidFill>
                  <a:srgbClr val="FF3300"/>
                </a:solidFill>
              </a:rPr>
              <a:t> La Variable Controlada ahora </a:t>
            </a:r>
            <a:r>
              <a:rPr lang="es-AR" sz="2000" i="0" dirty="0">
                <a:solidFill>
                  <a:srgbClr val="FF3300"/>
                </a:solidFill>
              </a:rPr>
              <a:t>tiene efecto sobre la </a:t>
            </a:r>
            <a:r>
              <a:rPr lang="es-AR" sz="2000" i="0" dirty="0" smtClean="0">
                <a:solidFill>
                  <a:srgbClr val="FF3300"/>
                </a:solidFill>
              </a:rPr>
              <a:t>entrada.</a:t>
            </a:r>
            <a:endParaRPr lang="es-AR" sz="2000" i="0" dirty="0">
              <a:solidFill>
                <a:srgbClr val="FF3300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000" i="0" dirty="0">
                <a:solidFill>
                  <a:srgbClr val="FF3300"/>
                </a:solidFill>
              </a:rPr>
              <a:t>  </a:t>
            </a:r>
            <a:r>
              <a:rPr lang="es-AR" sz="2000" i="0" dirty="0" smtClean="0">
                <a:solidFill>
                  <a:srgbClr val="FF3300"/>
                </a:solidFill>
              </a:rPr>
              <a:t>Lo anterior produce una señal de error que es posible llevar a cero. </a:t>
            </a:r>
            <a:endParaRPr lang="es-AR" sz="2000" i="0" dirty="0">
              <a:solidFill>
                <a:srgbClr val="FF3300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000" i="0" dirty="0">
                <a:solidFill>
                  <a:srgbClr val="FF3300"/>
                </a:solidFill>
              </a:rPr>
              <a:t>  </a:t>
            </a:r>
            <a:r>
              <a:rPr lang="es-AR" sz="2000" i="0" dirty="0" smtClean="0">
                <a:solidFill>
                  <a:srgbClr val="FF3300"/>
                </a:solidFill>
              </a:rPr>
              <a:t>Las Perturbaciones ahora pueden ser rechazadas o atenuadas significativamente.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000" i="0" dirty="0">
                <a:solidFill>
                  <a:srgbClr val="FF3300"/>
                </a:solidFill>
              </a:rPr>
              <a:t> </a:t>
            </a:r>
            <a:r>
              <a:rPr lang="es-AR" sz="2000" i="0" dirty="0" smtClean="0">
                <a:solidFill>
                  <a:srgbClr val="FF3300"/>
                </a:solidFill>
              </a:rPr>
              <a:t> El efecto de los cambios físicos en el proceso pueden ser tenidos en cuenta.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  <a:tabLst>
                <a:tab pos="360363" algn="l"/>
              </a:tabLst>
            </a:pPr>
            <a:r>
              <a:rPr lang="es-AR" sz="2000" i="0" dirty="0">
                <a:solidFill>
                  <a:srgbClr val="FF3300"/>
                </a:solidFill>
              </a:rPr>
              <a:t> </a:t>
            </a:r>
            <a:r>
              <a:rPr lang="es-AR" sz="2000" i="0" dirty="0" smtClean="0">
                <a:solidFill>
                  <a:srgbClr val="FF3300"/>
                </a:solidFill>
              </a:rPr>
              <a:t> La perturbación provocada por la Energía que ingresa al Actuador, también puede ser  	compensada.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  <a:tabLst>
                <a:tab pos="360363" algn="l"/>
              </a:tabLst>
            </a:pPr>
            <a:r>
              <a:rPr lang="es-AR" sz="2000" i="0" dirty="0">
                <a:solidFill>
                  <a:srgbClr val="FF3300"/>
                </a:solidFill>
              </a:rPr>
              <a:t> </a:t>
            </a:r>
            <a:r>
              <a:rPr lang="es-AR" sz="2000" i="0" dirty="0" smtClean="0">
                <a:solidFill>
                  <a:srgbClr val="FF3300"/>
                </a:solidFill>
              </a:rPr>
              <a:t> Los Ruidos que puedan aparecer en la medición, también pueden ser atenuados.</a:t>
            </a:r>
            <a:endParaRPr lang="es-A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750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6365" y="1288565"/>
            <a:ext cx="1137204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rgbClr val="0000FF"/>
              </a:buClr>
              <a:buSzPct val="95000"/>
              <a:buFont typeface="Wingdings" pitchFamily="2" charset="2"/>
              <a:buChar char="þ"/>
            </a:pPr>
            <a:r>
              <a:rPr lang="es-AR" sz="2400" i="0" dirty="0" smtClean="0"/>
              <a:t> Planta </a:t>
            </a:r>
            <a:r>
              <a:rPr lang="es-AR" sz="2400" i="0" dirty="0"/>
              <a:t>o Proceso a ser </a:t>
            </a:r>
            <a:r>
              <a:rPr lang="es-AR" sz="2400" i="0" dirty="0" smtClean="0"/>
              <a:t>controlado.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 </a:t>
            </a:r>
            <a:r>
              <a:rPr lang="es-AR" sz="2400" i="0" dirty="0" smtClean="0"/>
              <a:t>Objetivos.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</a:t>
            </a:r>
            <a:r>
              <a:rPr lang="es-AR" sz="2400" i="0" dirty="0" smtClean="0"/>
              <a:t> Controlador o Estrategia de Control.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 </a:t>
            </a:r>
            <a:r>
              <a:rPr lang="es-AR" sz="2400" i="0" dirty="0" smtClean="0"/>
              <a:t>Actuador.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</a:t>
            </a:r>
            <a:r>
              <a:rPr lang="es-AR" sz="2400" i="0" dirty="0" smtClean="0"/>
              <a:t> Sensor y Acondicionador de señal.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</a:t>
            </a:r>
            <a:r>
              <a:rPr lang="es-AR" sz="2400" i="0" dirty="0" smtClean="0"/>
              <a:t> Detector de Error.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 </a:t>
            </a:r>
            <a:r>
              <a:rPr lang="es-AR" sz="2400" i="0" dirty="0" smtClean="0"/>
              <a:t>Medios de Comunicación.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 </a:t>
            </a:r>
            <a:r>
              <a:rPr lang="es-AR" sz="2400" i="0" dirty="0" smtClean="0"/>
              <a:t>Cómputo.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þ"/>
            </a:pPr>
            <a:r>
              <a:rPr lang="es-AR" sz="2400" i="0" dirty="0"/>
              <a:t>  </a:t>
            </a:r>
            <a:r>
              <a:rPr lang="es-AR" sz="2400" i="0" dirty="0" smtClean="0"/>
              <a:t>Interfaces.</a:t>
            </a:r>
            <a:endParaRPr lang="es-AR" sz="2400" i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61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74850" y="1934101"/>
            <a:ext cx="832643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Planta o </a:t>
            </a:r>
            <a:r>
              <a:rPr lang="es-AR" sz="2400" i="0" dirty="0" smtClean="0">
                <a:solidFill>
                  <a:srgbClr val="FF3300"/>
                </a:solidFill>
              </a:rPr>
              <a:t>Proceso al cual se aplica el control automático</a:t>
            </a:r>
            <a:endParaRPr lang="es-AR" sz="2400" i="0" dirty="0">
              <a:solidFill>
                <a:srgbClr val="FF3300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El ingeniero deben estar familiarizado con la FISICA DEL PROCESO bajo estudio.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s-AR" sz="2400" i="0" dirty="0"/>
              <a:t>Esto incluye conocimientos básicos de: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Tx/>
              <a:buChar char="-"/>
            </a:pPr>
            <a:r>
              <a:rPr lang="es-AR" sz="2400" i="0" dirty="0"/>
              <a:t>  balances de energía, 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Tx/>
              <a:buChar char="-"/>
            </a:pPr>
            <a:r>
              <a:rPr lang="es-AR" sz="2400" i="0" dirty="0"/>
              <a:t>  balances de masas,  </a:t>
            </a: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Tx/>
              <a:buChar char="-"/>
            </a:pPr>
            <a:r>
              <a:rPr lang="es-AR" sz="2400" i="0" dirty="0"/>
              <a:t>  leyes </a:t>
            </a:r>
            <a:r>
              <a:rPr lang="es-AR" sz="2400" i="0" dirty="0" smtClean="0"/>
              <a:t>físicas</a:t>
            </a:r>
            <a:r>
              <a:rPr lang="es-AR" sz="2400" i="0" dirty="0"/>
              <a:t> </a:t>
            </a:r>
            <a:r>
              <a:rPr lang="es-AR" sz="2400" i="0" dirty="0" smtClean="0"/>
              <a:t>o químicas.     </a:t>
            </a:r>
            <a:endParaRPr lang="es-AR" sz="2400" i="0" dirty="0"/>
          </a:p>
        </p:txBody>
      </p:sp>
      <p:sp>
        <p:nvSpPr>
          <p:cNvPr id="1946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38069" y="5124451"/>
            <a:ext cx="341313" cy="3413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92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974850" y="1252589"/>
            <a:ext cx="83264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cs typeface="+mn-cs"/>
              </a:rPr>
              <a:t>Objetivos: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>
                <a:cs typeface="+mn-cs"/>
              </a:rPr>
              <a:t>Antes de diseñar los sensores, actuadores, y diferentes configuraciones de control, es importante conocer los 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OBJETIVOS </a:t>
            </a:r>
            <a:r>
              <a:rPr lang="es-AR" sz="2400" i="0" dirty="0">
                <a:cs typeface="+mn-cs"/>
              </a:rPr>
              <a:t>de efectuar un determinado 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CONTROL</a:t>
            </a:r>
            <a:r>
              <a:rPr lang="es-AR" sz="2400" i="0" dirty="0"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>
                <a:cs typeface="+mn-cs"/>
              </a:rPr>
              <a:t>Estos incluyen: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cs typeface="+mn-cs"/>
              </a:rPr>
              <a:t>-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Qué </a:t>
            </a:r>
            <a:r>
              <a:rPr lang="es-AR" sz="2400" i="0" dirty="0">
                <a:solidFill>
                  <a:srgbClr val="009900"/>
                </a:solidFill>
                <a:cs typeface="+mn-cs"/>
              </a:rPr>
              <a:t>es lo que se pretende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alcanzar:</a:t>
            </a:r>
            <a:r>
              <a:rPr lang="es-AR" sz="2400" i="0" dirty="0" smtClean="0">
                <a:cs typeface="+mn-cs"/>
              </a:rPr>
              <a:t> reducción </a:t>
            </a:r>
            <a:r>
              <a:rPr lang="es-AR" sz="2400" i="0" dirty="0">
                <a:cs typeface="+mn-cs"/>
              </a:rPr>
              <a:t>de energía, mayor producción, menores costos, etc</a:t>
            </a:r>
            <a:r>
              <a:rPr lang="es-AR" sz="2400" i="0" dirty="0" smtClean="0">
                <a:cs typeface="+mn-cs"/>
              </a:rPr>
              <a:t>.</a:t>
            </a:r>
            <a:endParaRPr lang="es-AR" sz="2400" i="0" dirty="0">
              <a:cs typeface="+mn-cs"/>
            </a:endParaRP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>
                <a:cs typeface="+mn-cs"/>
              </a:rPr>
              <a:t>-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Qué variables deben controlarse</a:t>
            </a:r>
            <a:r>
              <a:rPr lang="es-AR" sz="2400" i="0" dirty="0" smtClean="0">
                <a:cs typeface="+mn-cs"/>
              </a:rPr>
              <a:t> para alcanzar los objetivos planteados.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cs typeface="+mn-cs"/>
              </a:rPr>
              <a:t>- 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Qué nivel de calidad se necesita:</a:t>
            </a:r>
            <a:r>
              <a:rPr lang="es-AR" sz="2400" i="0" dirty="0" smtClean="0">
                <a:cs typeface="+mn-cs"/>
              </a:rPr>
              <a:t> precisión, velocidad, eficiencia: </a:t>
            </a:r>
            <a:r>
              <a:rPr lang="es-AR" sz="24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DESEMPEÑO DEL SISTEMA</a:t>
            </a:r>
            <a:endParaRPr lang="es-AR" sz="2400" i="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48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43349" y="5938838"/>
            <a:ext cx="341313" cy="3413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46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06334" y="1252016"/>
            <a:ext cx="10931237" cy="548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630238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Régimen de Regularización – Promoción:</a:t>
            </a:r>
          </a:p>
          <a:p>
            <a:pPr marL="0" indent="0" algn="just" eaLnBrk="1" hangingPunct="1"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</a:t>
            </a:r>
            <a:r>
              <a:rPr lang="es-AR" sz="2200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EVALÚAN: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Los informes de los trabajos prácticos; los informes de actividades 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laboratorio y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los parciales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(estos últimos todos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 derecho a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recuperación)</a:t>
            </a:r>
            <a:endParaRPr lang="es-AR" sz="22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0" indent="0" algn="just" eaLnBrk="1" hangingPunct="1">
              <a:spcBef>
                <a:spcPts val="3600"/>
              </a:spcBef>
              <a:buClr>
                <a:srgbClr val="FF3300"/>
              </a:buClr>
              <a:buSzPct val="95000"/>
              <a:tabLst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Para </a:t>
            </a: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REGULARIZAR: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El promedio de todas las notas obtenidas en los informes de trabajos prácticos, los informes de laboratorios y los parciales, debe dar igual o mayor a 6. </a:t>
            </a:r>
            <a:endParaRPr lang="es-AR" sz="22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0" indent="0" algn="just" eaLnBrk="1" hangingPunct="1">
              <a:spcBef>
                <a:spcPts val="3000"/>
              </a:spcBef>
              <a:buClr>
                <a:srgbClr val="FF3300"/>
              </a:buClr>
              <a:buSzPct val="95000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Para </a:t>
            </a: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PROMOCIONAR: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promedio de todas las notas obtenidas en los informes de trabajos prácticos, los informes de laboratorios y los parciales, debe dar igual o mayor a </a:t>
            </a:r>
            <a:r>
              <a:rPr lang="es-AR" sz="22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</a:t>
            </a:r>
          </a:p>
          <a:p>
            <a:pPr marL="0" indent="0" algn="just" eaLnBrk="1" hangingPunct="1">
              <a:spcBef>
                <a:spcPts val="3000"/>
              </a:spcBef>
              <a:buClr>
                <a:srgbClr val="FF3300"/>
              </a:buClr>
              <a:buSzPct val="95000"/>
              <a:defRPr/>
            </a:pPr>
            <a:r>
              <a:rPr lang="es-AR" sz="2200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Observación:</a:t>
            </a:r>
            <a:r>
              <a:rPr lang="es-AR" sz="2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Los parciales y </a:t>
            </a:r>
            <a:r>
              <a:rPr lang="es-AR" sz="2200" i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recuperatorios</a:t>
            </a:r>
            <a:r>
              <a:rPr lang="es-AR" sz="2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deben estar aprobados para ser considerados en el promedio.</a:t>
            </a:r>
          </a:p>
          <a:p>
            <a:pPr marL="0" indent="0" algn="just" eaLnBrk="1" hangingPunct="1">
              <a:spcBef>
                <a:spcPts val="3000"/>
              </a:spcBef>
              <a:buClr>
                <a:srgbClr val="FF3300"/>
              </a:buClr>
              <a:buSzPct val="95000"/>
              <a:defRPr/>
            </a:pPr>
            <a:endParaRPr lang="es-AR" sz="2200" i="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0" indent="0" algn="just" eaLnBrk="1" hangingPunct="1">
              <a:spcBef>
                <a:spcPts val="3000"/>
              </a:spcBef>
              <a:buClr>
                <a:srgbClr val="FF3300"/>
              </a:buClr>
              <a:buSzPct val="95000"/>
              <a:defRPr/>
            </a:pPr>
            <a:endParaRPr lang="es-AR" sz="2200" i="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925764" y="288926"/>
            <a:ext cx="6537325" cy="5889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AR" i="0" dirty="0">
                <a:solidFill>
                  <a:schemeClr val="bg1"/>
                </a:solidFill>
              </a:rPr>
              <a:t>Información de la Materia – </a:t>
            </a:r>
            <a:r>
              <a:rPr lang="es-AR" i="0" dirty="0" err="1" smtClean="0">
                <a:solidFill>
                  <a:schemeClr val="bg1"/>
                </a:solidFill>
              </a:rPr>
              <a:t>SCyA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 autoUpdateAnimBg="0" advAuto="0"/>
      <p:bldP spid="5837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571407" y="1806586"/>
            <a:ext cx="915908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FF3300"/>
                </a:solidFill>
                <a:cs typeface="+mn-cs"/>
              </a:rPr>
              <a:t>Controlador o Estrategia de Control:</a:t>
            </a:r>
            <a:endParaRPr lang="es-AR" sz="2400" i="0" dirty="0">
              <a:solidFill>
                <a:srgbClr val="FF3300"/>
              </a:solidFill>
              <a:cs typeface="+mn-cs"/>
            </a:endParaRP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cs typeface="+mn-cs"/>
              </a:rPr>
              <a:t>En función de los </a:t>
            </a: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OBJETIVOS </a:t>
            </a:r>
            <a:r>
              <a:rPr lang="es-AR" sz="2400" i="0" dirty="0" smtClean="0">
                <a:cs typeface="+mn-cs"/>
              </a:rPr>
              <a:t>pautados debe determinarse el </a:t>
            </a: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CONTROLADOR O ESTRATEGIA DE CONTROL.</a:t>
            </a:r>
            <a:endParaRPr lang="es-AR" sz="2400" i="0" dirty="0">
              <a:cs typeface="+mn-cs"/>
            </a:endParaRP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cs typeface="+mn-cs"/>
              </a:rPr>
              <a:t>Para:</a:t>
            </a:r>
          </a:p>
          <a:p>
            <a:pPr marL="342900" indent="-342900"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s-AR" sz="2400" i="0" dirty="0" smtClean="0">
                <a:cs typeface="+mn-cs"/>
              </a:rPr>
              <a:t>La Salida del proceso siga a la referencia con el menor error posible;</a:t>
            </a:r>
          </a:p>
          <a:p>
            <a:pPr marL="342900" indent="-342900"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s-AR" sz="2400" i="0" dirty="0" smtClean="0">
                <a:cs typeface="+mn-cs"/>
              </a:rPr>
              <a:t>Atendiendo al Desempeño especificado en el diseño;</a:t>
            </a:r>
          </a:p>
          <a:p>
            <a:pPr marL="342900" indent="-342900"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s-AR" sz="2400" i="0" dirty="0" smtClean="0">
                <a:cs typeface="+mn-cs"/>
              </a:rPr>
              <a:t>Con el mejor rendimiento posible.</a:t>
            </a:r>
            <a:endParaRPr lang="es-AR" sz="2400" i="0" dirty="0">
              <a:cs typeface="+mn-cs"/>
            </a:endParaRPr>
          </a:p>
        </p:txBody>
      </p:sp>
      <p:sp>
        <p:nvSpPr>
          <p:cNvPr id="2048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41827" y="5307773"/>
            <a:ext cx="341313" cy="3413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161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249251" y="1773447"/>
            <a:ext cx="977506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FF3300"/>
                </a:solidFill>
                <a:cs typeface="+mn-cs"/>
              </a:rPr>
              <a:t>Actuador:</a:t>
            </a:r>
            <a:endParaRPr lang="es-AR" sz="2400" i="0" dirty="0">
              <a:solidFill>
                <a:srgbClr val="FF3300"/>
              </a:solidFill>
              <a:cs typeface="+mn-cs"/>
            </a:endParaRP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cs typeface="+mn-cs"/>
              </a:rPr>
              <a:t>Es el elemento que maneja la variable de entrada al proceso (ENERGÍA) y que en base a la señal de control entregada por el controlador, ACTÚA </a:t>
            </a:r>
            <a:r>
              <a:rPr lang="es-AR" sz="2400" i="0" dirty="0">
                <a:cs typeface="+mn-cs"/>
              </a:rPr>
              <a:t>sobre el </a:t>
            </a:r>
            <a:r>
              <a:rPr lang="es-AR" sz="2400" i="0" dirty="0" smtClean="0">
                <a:cs typeface="+mn-cs"/>
              </a:rPr>
              <a:t>mismo </a:t>
            </a:r>
            <a:r>
              <a:rPr lang="es-AR" sz="2400" i="0" dirty="0" smtClean="0">
                <a:solidFill>
                  <a:srgbClr val="FF3300"/>
                </a:solidFill>
                <a:cs typeface="+mn-cs"/>
              </a:rPr>
              <a:t>“</a:t>
            </a:r>
            <a:r>
              <a:rPr lang="es-AR" sz="2400" i="0" dirty="0">
                <a:solidFill>
                  <a:srgbClr val="FF3300"/>
                </a:solidFill>
                <a:cs typeface="+mn-cs"/>
              </a:rPr>
              <a:t>para </a:t>
            </a:r>
            <a:r>
              <a:rPr lang="es-AR" sz="2400" i="0" dirty="0" smtClean="0">
                <a:solidFill>
                  <a:srgbClr val="FF3300"/>
                </a:solidFill>
                <a:cs typeface="+mn-cs"/>
              </a:rPr>
              <a:t>modificar la Variable Controlada de acuerdo a la Entrada o Referencia impuesta”.</a:t>
            </a:r>
            <a:endParaRPr lang="es-AR" sz="2400" i="0" dirty="0">
              <a:solidFill>
                <a:srgbClr val="FF3300"/>
              </a:solidFill>
              <a:cs typeface="+mn-cs"/>
            </a:endParaRPr>
          </a:p>
        </p:txBody>
      </p:sp>
      <p:sp>
        <p:nvSpPr>
          <p:cNvPr id="22532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96246" y="3532383"/>
            <a:ext cx="341313" cy="3413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924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549" y="1625095"/>
            <a:ext cx="1117886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FF3300"/>
                </a:solidFill>
              </a:rPr>
              <a:t>Sensor </a:t>
            </a:r>
            <a:r>
              <a:rPr lang="es-AR" sz="2400" i="0" dirty="0">
                <a:solidFill>
                  <a:srgbClr val="FF3300"/>
                </a:solidFill>
              </a:rPr>
              <a:t>o Elementos de </a:t>
            </a:r>
            <a:r>
              <a:rPr lang="es-AR" sz="2400" i="0" dirty="0" smtClean="0">
                <a:solidFill>
                  <a:srgbClr val="FF3300"/>
                </a:solidFill>
              </a:rPr>
              <a:t>Medida  y Acondicionador de Señal:</a:t>
            </a:r>
            <a:endParaRPr lang="es-AR" sz="2400" i="0" dirty="0">
              <a:solidFill>
                <a:srgbClr val="FF3300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s-AR" sz="2400" i="0" dirty="0"/>
              <a:t>Los sensores o elementos de medida </a:t>
            </a:r>
            <a:r>
              <a:rPr lang="es-AR" sz="2400" i="0" dirty="0" smtClean="0"/>
              <a:t>producen la realimentación de la variable controlada del proceso</a:t>
            </a:r>
            <a:r>
              <a:rPr lang="es-AR" sz="2400" i="0" dirty="0"/>
              <a:t> </a:t>
            </a:r>
            <a:r>
              <a:rPr lang="es-AR" sz="2400" i="0" dirty="0" smtClean="0"/>
              <a:t>e informan su evolución al controlador.</a:t>
            </a:r>
            <a:endParaRPr lang="es-AR" sz="2400" i="0" dirty="0"/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s-AR" sz="2400" i="0" dirty="0"/>
              <a:t>Estos deben </a:t>
            </a:r>
            <a:r>
              <a:rPr lang="es-AR" sz="2400" i="0" dirty="0" smtClean="0"/>
              <a:t>presentar las siguientes características:</a:t>
            </a:r>
            <a:endParaRPr lang="es-AR" sz="2400" i="0" dirty="0"/>
          </a:p>
          <a:p>
            <a:pPr marL="342900" indent="-342900"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s-AR" sz="2400" i="0" dirty="0" smtClean="0"/>
              <a:t>Deben contar con la Precisión y Velocidad de Respuesta adecuada al proceso que se desea controlar. </a:t>
            </a:r>
            <a:endParaRPr lang="es-AR" sz="2400" i="0" dirty="0"/>
          </a:p>
          <a:p>
            <a:pPr marL="342900" indent="-342900"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s-AR" sz="2400" i="0" dirty="0"/>
              <a:t> </a:t>
            </a:r>
            <a:r>
              <a:rPr lang="es-AR" sz="2400" i="0" dirty="0" smtClean="0"/>
              <a:t>Deben ser aptos </a:t>
            </a:r>
            <a:r>
              <a:rPr lang="es-AR" sz="2400" i="0" dirty="0"/>
              <a:t>para operar en ambientes hostiles o </a:t>
            </a:r>
            <a:r>
              <a:rPr lang="es-AR" sz="2400" i="0" dirty="0" smtClean="0"/>
              <a:t>ruidosos.</a:t>
            </a:r>
            <a:endParaRPr lang="es-AR" sz="2400" i="0" dirty="0"/>
          </a:p>
          <a:p>
            <a:pPr marL="342900" indent="-342900"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s-AR" sz="2400" i="0" dirty="0"/>
              <a:t> </a:t>
            </a:r>
            <a:r>
              <a:rPr lang="es-AR" sz="2400" i="0" dirty="0" smtClean="0"/>
              <a:t>Las </a:t>
            </a:r>
            <a:r>
              <a:rPr lang="es-AR" sz="2400" i="0" dirty="0"/>
              <a:t>dinámicas asociadas a estos deben ser mucho mas rápidas que las del </a:t>
            </a:r>
            <a:r>
              <a:rPr lang="es-AR" sz="2400" i="0" dirty="0" smtClean="0"/>
              <a:t>proceso, para </a:t>
            </a:r>
            <a:r>
              <a:rPr lang="es-AR" sz="2400" i="0" dirty="0"/>
              <a:t>que de esta forma puedan ser despreciadas.  </a:t>
            </a:r>
          </a:p>
        </p:txBody>
      </p:sp>
      <p:sp>
        <p:nvSpPr>
          <p:cNvPr id="2150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932" y="5552142"/>
            <a:ext cx="341312" cy="3413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93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548" y="1509391"/>
            <a:ext cx="11178861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FF3300"/>
                </a:solidFill>
              </a:rPr>
              <a:t>Detector de Error:</a:t>
            </a:r>
            <a:endParaRPr lang="es-AR" sz="2400" i="0" dirty="0">
              <a:solidFill>
                <a:srgbClr val="FF3300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s-AR" sz="2400" i="0" dirty="0" smtClean="0"/>
              <a:t>Este es un elemento que permite calcular la diferencia entre la señal de referencia o comando de entrada y la señal de salida o variable controlada.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s-AR" sz="2400" i="0" dirty="0" smtClean="0"/>
              <a:t>En sistemas de control de tiempo continuo: Un simple restador con amplificador operacional. 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s-AR" sz="2400" i="0" dirty="0" smtClean="0"/>
              <a:t>En sistemas de control de tiempo discreto: se realiza el cálculo dentro del procesador digital.</a:t>
            </a:r>
            <a:endParaRPr lang="es-AR" sz="2400" i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8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820156" y="1093862"/>
            <a:ext cx="10354613" cy="552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100" i="0" dirty="0" smtClean="0">
                <a:solidFill>
                  <a:srgbClr val="FF3300"/>
                </a:solidFill>
                <a:cs typeface="+mn-cs"/>
              </a:rPr>
              <a:t>Medios de Comunicación:</a:t>
            </a:r>
            <a:endParaRPr lang="es-AR" sz="2100" i="0" dirty="0">
              <a:solidFill>
                <a:srgbClr val="FF3300"/>
              </a:solidFill>
              <a:cs typeface="+mn-cs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100" i="0" dirty="0">
                <a:solidFill>
                  <a:srgbClr val="009900"/>
                </a:solidFill>
                <a:cs typeface="+mn-cs"/>
              </a:rPr>
              <a:t>Interconexión de sensores con el sistema de </a:t>
            </a:r>
            <a:r>
              <a:rPr lang="es-AR" sz="2100" i="0" dirty="0" smtClean="0">
                <a:solidFill>
                  <a:srgbClr val="009900"/>
                </a:solidFill>
                <a:cs typeface="+mn-cs"/>
              </a:rPr>
              <a:t>control:</a:t>
            </a:r>
            <a:r>
              <a:rPr lang="es-AR" sz="2100" i="0" dirty="0" smtClean="0">
                <a:cs typeface="+mn-cs"/>
              </a:rPr>
              <a:t> Cuando hay distancias importantes entre ambos bloques, las señales pueden transmitirse por lazos industriales normalizados de tensión, de 0 a 10V o lazos de corriente, de 4 a 20 </a:t>
            </a:r>
            <a:r>
              <a:rPr lang="es-AR" sz="2100" i="0" dirty="0" err="1" smtClean="0">
                <a:cs typeface="+mn-cs"/>
              </a:rPr>
              <a:t>mA</a:t>
            </a:r>
            <a:r>
              <a:rPr lang="es-AR" sz="2100" i="0" dirty="0" smtClean="0">
                <a:cs typeface="+mn-cs"/>
              </a:rPr>
              <a:t> o de 0 a 20 </a:t>
            </a:r>
            <a:r>
              <a:rPr lang="es-AR" sz="2100" i="0" dirty="0" err="1" smtClean="0">
                <a:cs typeface="+mn-cs"/>
              </a:rPr>
              <a:t>mA.</a:t>
            </a:r>
            <a:r>
              <a:rPr lang="es-AR" sz="2100" i="0" dirty="0" smtClean="0">
                <a:cs typeface="+mn-cs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100" i="0" dirty="0" smtClean="0">
                <a:cs typeface="+mn-cs"/>
              </a:rPr>
              <a:t>Los protocolos más conocidos y utilizados son: RS232; RS422; RS485; </a:t>
            </a:r>
            <a:r>
              <a:rPr lang="es-AR" sz="2100" i="0" dirty="0" err="1" smtClean="0">
                <a:cs typeface="+mn-cs"/>
              </a:rPr>
              <a:t>Modbus</a:t>
            </a:r>
            <a:r>
              <a:rPr lang="es-AR" sz="2100" i="0" dirty="0">
                <a:cs typeface="+mn-cs"/>
              </a:rPr>
              <a:t>;</a:t>
            </a:r>
            <a:r>
              <a:rPr lang="es-AR" sz="2100" i="0" dirty="0" smtClean="0">
                <a:cs typeface="+mn-cs"/>
              </a:rPr>
              <a:t> </a:t>
            </a:r>
            <a:r>
              <a:rPr lang="es-AR" sz="2100" i="0" dirty="0" err="1" smtClean="0">
                <a:cs typeface="+mn-cs"/>
              </a:rPr>
              <a:t>Fieldbus</a:t>
            </a:r>
            <a:r>
              <a:rPr lang="es-AR" sz="2100" i="0" dirty="0">
                <a:cs typeface="+mn-cs"/>
              </a:rPr>
              <a:t>;</a:t>
            </a:r>
            <a:r>
              <a:rPr lang="es-AR" sz="2100" i="0" dirty="0" smtClean="0">
                <a:cs typeface="+mn-cs"/>
              </a:rPr>
              <a:t> </a:t>
            </a:r>
            <a:r>
              <a:rPr lang="es-AR" sz="2100" i="0" dirty="0">
                <a:cs typeface="+mn-cs"/>
              </a:rPr>
              <a:t>TCP/IP (Ethernet</a:t>
            </a:r>
            <a:r>
              <a:rPr lang="es-AR" sz="2100" i="0" dirty="0" smtClean="0">
                <a:cs typeface="+mn-cs"/>
              </a:rPr>
              <a:t>); Wireless; Celular </a:t>
            </a:r>
            <a:r>
              <a:rPr lang="es-AR" sz="2100" i="0" dirty="0">
                <a:cs typeface="+mn-cs"/>
              </a:rPr>
              <a:t>(Módulos </a:t>
            </a:r>
            <a:r>
              <a:rPr lang="es-AR" sz="2100" i="0" dirty="0" smtClean="0">
                <a:cs typeface="+mn-cs"/>
              </a:rPr>
              <a:t>GSM o GPRS); Fibra Óptica.</a:t>
            </a:r>
            <a:endParaRPr lang="es-AR" sz="2100" i="0" dirty="0">
              <a:cs typeface="+mn-cs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100" i="0" dirty="0">
                <a:solidFill>
                  <a:srgbClr val="009900"/>
                </a:solidFill>
                <a:cs typeface="+mn-cs"/>
              </a:rPr>
              <a:t>Interconexión del sistema de control con el </a:t>
            </a:r>
            <a:r>
              <a:rPr lang="es-AR" sz="2100" i="0" dirty="0" smtClean="0">
                <a:solidFill>
                  <a:srgbClr val="009900"/>
                </a:solidFill>
                <a:cs typeface="+mn-cs"/>
              </a:rPr>
              <a:t>actuador: </a:t>
            </a:r>
            <a:r>
              <a:rPr lang="es-AR" sz="2100" i="0" dirty="0" smtClean="0">
                <a:cs typeface="+mn-cs"/>
              </a:rPr>
              <a:t>De la misma forma que en el caso de las señales de los sensores, pueden transmitirse las señales de control hacia el actuador por lazos de tensión o de corriente.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100" i="0" dirty="0">
                <a:solidFill>
                  <a:srgbClr val="009900"/>
                </a:solidFill>
              </a:rPr>
              <a:t>Interconexión </a:t>
            </a:r>
            <a:r>
              <a:rPr lang="es-AR" sz="2100" i="0" dirty="0" smtClean="0">
                <a:solidFill>
                  <a:srgbClr val="009900"/>
                </a:solidFill>
              </a:rPr>
              <a:t>entre diferentes controladores de un mismo proceso o de procesos diferentes.</a:t>
            </a:r>
            <a:endParaRPr lang="es-AR" sz="2100" i="0" dirty="0"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147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837127" y="966745"/>
            <a:ext cx="10496281" cy="49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cs typeface="+mn-cs"/>
              </a:rPr>
              <a:t>Cómputo: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cs typeface="+mn-cs"/>
              </a:rPr>
              <a:t>En los sistemas de control </a:t>
            </a:r>
            <a:r>
              <a:rPr lang="es-AR" sz="2400" i="0" dirty="0" smtClean="0">
                <a:cs typeface="+mn-cs"/>
              </a:rPr>
              <a:t>actuales, toda la información de un sistema de control se computa en procesadores o controladores digitales.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cs typeface="+mn-cs"/>
              </a:rPr>
              <a:t>Estos controladores programables pueden conformarse mediante los siguientes dispositivos: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008000"/>
                </a:solidFill>
                <a:cs typeface="+mn-cs"/>
              </a:rPr>
              <a:t>PLC: Controlador lógico programable.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008000"/>
                </a:solidFill>
                <a:cs typeface="+mn-cs"/>
              </a:rPr>
              <a:t>IC: Computadora industrial.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008000"/>
                </a:solidFill>
                <a:cs typeface="+mn-cs"/>
              </a:rPr>
              <a:t>DCS: Sistemas de Control Distribuido.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008000"/>
                </a:solidFill>
                <a:cs typeface="+mn-cs"/>
              </a:rPr>
              <a:t>DSC o DSP: Controlador Digital </a:t>
            </a:r>
            <a:r>
              <a:rPr lang="es-AR" sz="2400" i="0" dirty="0" smtClean="0">
                <a:solidFill>
                  <a:srgbClr val="008000"/>
                </a:solidFill>
              </a:rPr>
              <a:t>Señal o Procesador Digital de Señal.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008000"/>
                </a:solidFill>
                <a:cs typeface="+mn-cs"/>
              </a:rPr>
              <a:t>Microcontroladores</a:t>
            </a:r>
            <a:endParaRPr lang="es-AR" sz="2400" i="0" dirty="0">
              <a:solidFill>
                <a:srgbClr val="008000"/>
              </a:solidFill>
              <a:cs typeface="+mn-cs"/>
            </a:endParaRPr>
          </a:p>
        </p:txBody>
      </p:sp>
      <p:sp>
        <p:nvSpPr>
          <p:cNvPr id="2458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9030" y="5461773"/>
            <a:ext cx="341312" cy="3413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9549" y="317679"/>
            <a:ext cx="11178862" cy="523220"/>
          </a:xfrm>
          <a:prstGeom prst="rect">
            <a:avLst/>
          </a:prstGeom>
          <a:solidFill>
            <a:srgbClr val="0066CC"/>
          </a:solidFill>
          <a:ln w="15875">
            <a:solidFill>
              <a:srgbClr val="0066CC"/>
            </a:solidFill>
            <a:miter lim="800000"/>
            <a:headEnd/>
            <a:tailEnd/>
          </a:ln>
          <a:effectLst/>
          <a:extLst/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 smtClean="0">
                <a:solidFill>
                  <a:schemeClr val="bg1"/>
                </a:solidFill>
              </a:rPr>
              <a:t>Componentes de un Sistema </a:t>
            </a:r>
            <a:r>
              <a:rPr lang="es-AR" i="0" dirty="0">
                <a:solidFill>
                  <a:schemeClr val="bg1"/>
                </a:solidFill>
              </a:rPr>
              <a:t>de </a:t>
            </a:r>
            <a:r>
              <a:rPr lang="es-AR" i="0" dirty="0" smtClean="0">
                <a:solidFill>
                  <a:schemeClr val="bg1"/>
                </a:solidFill>
              </a:rPr>
              <a:t>Control </a:t>
            </a:r>
            <a:r>
              <a:rPr lang="es-AR" i="0" dirty="0">
                <a:solidFill>
                  <a:schemeClr val="bg1"/>
                </a:solidFill>
              </a:rPr>
              <a:t>e</a:t>
            </a:r>
            <a:r>
              <a:rPr lang="es-AR" i="0" dirty="0" smtClean="0">
                <a:solidFill>
                  <a:schemeClr val="bg1"/>
                </a:solidFill>
              </a:rPr>
              <a:t>n </a:t>
            </a:r>
            <a:r>
              <a:rPr lang="es-AR" i="0" dirty="0">
                <a:solidFill>
                  <a:schemeClr val="bg1"/>
                </a:solidFill>
              </a:rPr>
              <a:t>Lazo </a:t>
            </a:r>
            <a:r>
              <a:rPr lang="es-AR" i="0" dirty="0" smtClean="0">
                <a:solidFill>
                  <a:schemeClr val="bg1"/>
                </a:solidFill>
              </a:rPr>
              <a:t>Cerrado</a:t>
            </a:r>
            <a:endParaRPr lang="es-AR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80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1828007" y="1427147"/>
            <a:ext cx="8326438" cy="29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Ruidos y Perturbaciones: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cs typeface="+mn-cs"/>
              </a:rPr>
              <a:t>Uno de los factores que afectan a los sistemas de control reales son los: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ruidos y </a:t>
            </a: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las perturbaciones</a:t>
            </a:r>
            <a:r>
              <a:rPr lang="es-AR" sz="2400" i="0" dirty="0" smtClean="0">
                <a:solidFill>
                  <a:srgbClr val="FF3300"/>
                </a:solidFill>
                <a:cs typeface="+mn-cs"/>
              </a:rPr>
              <a:t>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externas y/o internas.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cs typeface="+mn-cs"/>
              </a:rPr>
              <a:t>Estos factores pueden tener un impacto significativo en el </a:t>
            </a: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desempeño del sistema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  <a:r>
              <a:rPr lang="es-AR" sz="2400" i="0" dirty="0">
                <a:cs typeface="+mn-cs"/>
              </a:rPr>
              <a:t> 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9320" y="217488"/>
            <a:ext cx="9417465" cy="588962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/>
              </a:rPr>
              <a:t>Factores que afectan a todo Sistema de Control</a:t>
            </a:r>
            <a:endParaRPr lang="es-AR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52982" y="3998667"/>
            <a:ext cx="341313" cy="34131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22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217488"/>
            <a:ext cx="9417465" cy="58896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47862" y="1306105"/>
            <a:ext cx="4399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i="0" u="sng" dirty="0" smtClean="0">
                <a:solidFill>
                  <a:srgbClr val="008000"/>
                </a:solidFill>
              </a:rPr>
              <a:t>Hipótesis:</a:t>
            </a:r>
            <a:r>
              <a:rPr lang="es-AR" sz="2000" i="0" dirty="0" smtClean="0">
                <a:solidFill>
                  <a:srgbClr val="008000"/>
                </a:solidFill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b="0" i="0" dirty="0" smtClean="0">
                <a:solidFill>
                  <a:srgbClr val="008000"/>
                </a:solidFill>
              </a:rPr>
              <a:t>Sistema LIT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b="0" i="0" dirty="0" smtClean="0">
                <a:solidFill>
                  <a:srgbClr val="008000"/>
                </a:solidFill>
              </a:rPr>
              <a:t>Sistema SISO: Represento por FT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000" b="0" i="0" dirty="0" smtClean="0">
                <a:solidFill>
                  <a:srgbClr val="008000"/>
                </a:solidFill>
              </a:rPr>
              <a:t>Las dinámicas del </a:t>
            </a:r>
          </a:p>
          <a:p>
            <a:pPr marL="357188" indent="-357188" algn="just"/>
            <a:r>
              <a:rPr lang="es-AR" sz="2000" b="0" i="0" dirty="0" smtClean="0">
                <a:solidFill>
                  <a:srgbClr val="008000"/>
                </a:solidFill>
              </a:rPr>
              <a:t>	Actuador y del Sensor se desprecian</a:t>
            </a:r>
            <a:endParaRPr lang="es-AR" sz="2000" b="0" i="0" dirty="0">
              <a:solidFill>
                <a:srgbClr val="00800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660130" y="3489798"/>
            <a:ext cx="4399347" cy="3170099"/>
            <a:chOff x="7660130" y="3322371"/>
            <a:chExt cx="4399347" cy="3170099"/>
          </a:xfrm>
        </p:grpSpPr>
        <p:sp>
          <p:nvSpPr>
            <p:cNvPr id="7" name="6 CuadroTexto"/>
            <p:cNvSpPr txBox="1"/>
            <p:nvPr/>
          </p:nvSpPr>
          <p:spPr>
            <a:xfrm>
              <a:off x="7660130" y="3322371"/>
              <a:ext cx="439934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AR" sz="2000" i="0" u="sng" dirty="0" smtClean="0">
                  <a:solidFill>
                    <a:srgbClr val="008000"/>
                  </a:solidFill>
                </a:rPr>
                <a:t>Señales Involucradas:</a:t>
              </a:r>
              <a:r>
                <a:rPr lang="es-AR" sz="2000" i="0" dirty="0" smtClean="0">
                  <a:solidFill>
                    <a:srgbClr val="008000"/>
                  </a:solidFill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s-AR" sz="2000" i="0" dirty="0" smtClean="0">
                  <a:solidFill>
                    <a:srgbClr val="008000"/>
                  </a:solidFill>
                </a:rPr>
                <a:t>Salida: </a:t>
              </a:r>
              <a:endParaRPr lang="es-AR" sz="200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AR" sz="2000" i="0" dirty="0" smtClean="0">
                  <a:solidFill>
                    <a:srgbClr val="008000"/>
                  </a:solidFill>
                </a:rPr>
                <a:t>Referencia:</a:t>
              </a:r>
            </a:p>
            <a:p>
              <a:pPr algn="just">
                <a:lnSpc>
                  <a:spcPct val="150000"/>
                </a:lnSpc>
              </a:pPr>
              <a:r>
                <a:rPr lang="es-AR" sz="2000" i="0" dirty="0" smtClean="0">
                  <a:solidFill>
                    <a:srgbClr val="008000"/>
                  </a:solidFill>
                </a:rPr>
                <a:t>Error:</a:t>
              </a:r>
            </a:p>
            <a:p>
              <a:pPr marL="357188" indent="-357188" algn="just">
                <a:lnSpc>
                  <a:spcPct val="150000"/>
                </a:lnSpc>
              </a:pPr>
              <a:r>
                <a:rPr lang="es-AR" sz="2000" i="0" dirty="0" smtClean="0">
                  <a:solidFill>
                    <a:srgbClr val="008000"/>
                  </a:solidFill>
                </a:rPr>
                <a:t>Acción de control:</a:t>
              </a:r>
            </a:p>
            <a:p>
              <a:pPr marL="357188" indent="-357188" algn="just">
                <a:lnSpc>
                  <a:spcPct val="150000"/>
                </a:lnSpc>
              </a:pPr>
              <a:r>
                <a:rPr lang="es-AR" sz="2000" i="0" dirty="0" smtClean="0">
                  <a:solidFill>
                    <a:srgbClr val="008000"/>
                  </a:solidFill>
                </a:rPr>
                <a:t>Perturbación:</a:t>
              </a:r>
            </a:p>
            <a:p>
              <a:pPr marL="357188" indent="-357188" algn="just">
                <a:lnSpc>
                  <a:spcPct val="150000"/>
                </a:lnSpc>
              </a:pPr>
              <a:r>
                <a:rPr lang="es-AR" sz="2000" i="0" dirty="0" smtClean="0">
                  <a:solidFill>
                    <a:srgbClr val="008000"/>
                  </a:solidFill>
                </a:rPr>
                <a:t>Ruido:</a:t>
              </a:r>
              <a:endParaRPr lang="es-AR" sz="2000" i="0" dirty="0">
                <a:solidFill>
                  <a:srgbClr val="008000"/>
                </a:solidFill>
              </a:endParaRPr>
            </a:p>
          </p:txBody>
        </p:sp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147740"/>
                </p:ext>
              </p:extLst>
            </p:nvPr>
          </p:nvGraphicFramePr>
          <p:xfrm>
            <a:off x="10102850" y="3722688"/>
            <a:ext cx="14097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101" name="Equation" r:id="rId3" imgW="799920" imgH="203040" progId="Equation.DSMT4">
                    <p:embed/>
                  </p:oleObj>
                </mc:Choice>
                <mc:Fallback>
                  <p:oleObj name="Equation" r:id="rId3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02850" y="3722688"/>
                          <a:ext cx="1409700" cy="358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8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343036"/>
                </p:ext>
              </p:extLst>
            </p:nvPr>
          </p:nvGraphicFramePr>
          <p:xfrm>
            <a:off x="10124172" y="4160699"/>
            <a:ext cx="1388378" cy="358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102" name="Equation" r:id="rId5" imgW="787320" imgH="203040" progId="Equation.DSMT4">
                    <p:embed/>
                  </p:oleObj>
                </mc:Choice>
                <mc:Fallback>
                  <p:oleObj name="Equation" r:id="rId5" imgW="787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124172" y="4160699"/>
                          <a:ext cx="1388378" cy="3582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9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683575"/>
                </p:ext>
              </p:extLst>
            </p:nvPr>
          </p:nvGraphicFramePr>
          <p:xfrm>
            <a:off x="10124172" y="4641893"/>
            <a:ext cx="1388378" cy="358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103" name="Equation" r:id="rId7" imgW="787320" imgH="203040" progId="Equation.DSMT4">
                    <p:embed/>
                  </p:oleObj>
                </mc:Choice>
                <mc:Fallback>
                  <p:oleObj name="Equation" r:id="rId7" imgW="787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124172" y="4641893"/>
                          <a:ext cx="1388378" cy="3582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10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865350"/>
                </p:ext>
              </p:extLst>
            </p:nvPr>
          </p:nvGraphicFramePr>
          <p:xfrm>
            <a:off x="10079038" y="5119688"/>
            <a:ext cx="143351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104" name="Equation" r:id="rId9" imgW="812520" imgH="203040" progId="Equation.DSMT4">
                    <p:embed/>
                  </p:oleObj>
                </mc:Choice>
                <mc:Fallback>
                  <p:oleObj name="Equation" r:id="rId9" imgW="8125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79038" y="5119688"/>
                          <a:ext cx="1433512" cy="357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1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0695041"/>
                </p:ext>
              </p:extLst>
            </p:nvPr>
          </p:nvGraphicFramePr>
          <p:xfrm>
            <a:off x="10012363" y="5570538"/>
            <a:ext cx="15001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105" name="Equation" r:id="rId11" imgW="850680" imgH="203040" progId="Equation.DSMT4">
                    <p:embed/>
                  </p:oleObj>
                </mc:Choice>
                <mc:Fallback>
                  <p:oleObj name="Equation" r:id="rId11" imgW="850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012363" y="5570538"/>
                          <a:ext cx="1500187" cy="357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1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9223837"/>
                </p:ext>
              </p:extLst>
            </p:nvPr>
          </p:nvGraphicFramePr>
          <p:xfrm>
            <a:off x="10056812" y="6021388"/>
            <a:ext cx="145573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106" name="Equation" r:id="rId13" imgW="825480" imgH="203040" progId="Equation.DSMT4">
                    <p:embed/>
                  </p:oleObj>
                </mc:Choice>
                <mc:Fallback>
                  <p:oleObj name="Equation" r:id="rId13" imgW="825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056812" y="6021388"/>
                          <a:ext cx="1455738" cy="357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30954"/>
              </p:ext>
            </p:extLst>
          </p:nvPr>
        </p:nvGraphicFramePr>
        <p:xfrm>
          <a:off x="852589" y="2984747"/>
          <a:ext cx="58721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7" name="Equation" r:id="rId15" imgW="2590560" imgH="228600" progId="Equation.DSMT4">
                  <p:embed/>
                </p:oleObj>
              </mc:Choice>
              <mc:Fallback>
                <p:oleObj name="Equation" r:id="rId15" imgW="259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2589" y="2984747"/>
                        <a:ext cx="5872163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7" y="1469608"/>
            <a:ext cx="7529765" cy="14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213"/>
              </p:ext>
            </p:extLst>
          </p:nvPr>
        </p:nvGraphicFramePr>
        <p:xfrm>
          <a:off x="234950" y="3623000"/>
          <a:ext cx="710882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8" name="Equation" r:id="rId18" imgW="3136680" imgH="660240" progId="Equation.DSMT4">
                  <p:embed/>
                </p:oleObj>
              </mc:Choice>
              <mc:Fallback>
                <p:oleObj name="Equation" r:id="rId18" imgW="3136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4950" y="3623000"/>
                        <a:ext cx="7108825" cy="1503363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74966"/>
              </p:ext>
            </p:extLst>
          </p:nvPr>
        </p:nvGraphicFramePr>
        <p:xfrm>
          <a:off x="234950" y="5262745"/>
          <a:ext cx="7112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9" name="Equation" r:id="rId20" imgW="3213000" imgH="660240" progId="Equation.DSMT4">
                  <p:embed/>
                </p:oleObj>
              </mc:Choice>
              <mc:Fallback>
                <p:oleObj name="Equation" r:id="rId20" imgW="32130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950" y="5262745"/>
                        <a:ext cx="7112000" cy="14605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5400" cmpd="sng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5164" y="934046"/>
            <a:ext cx="6768063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b="1" i="0" dirty="0" smtClean="0">
                <a:solidFill>
                  <a:schemeClr val="bg1"/>
                </a:solidFill>
                <a:effectLst/>
              </a:rPr>
              <a:t>A: Sistemas a Lazo Abierto. Sin Perturbación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85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217488"/>
            <a:ext cx="9417465" cy="58896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73594"/>
              </p:ext>
            </p:extLst>
          </p:nvPr>
        </p:nvGraphicFramePr>
        <p:xfrm>
          <a:off x="225165" y="3244451"/>
          <a:ext cx="58721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75" name="Equation" r:id="rId3" imgW="2590560" imgH="228600" progId="Equation.DSMT4">
                  <p:embed/>
                </p:oleObj>
              </mc:Choice>
              <mc:Fallback>
                <p:oleObj name="Equation" r:id="rId3" imgW="259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165" y="3244451"/>
                        <a:ext cx="5872163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72" y="1508244"/>
            <a:ext cx="8737805" cy="164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266549"/>
              </p:ext>
            </p:extLst>
          </p:nvPr>
        </p:nvGraphicFramePr>
        <p:xfrm>
          <a:off x="225165" y="4077101"/>
          <a:ext cx="52959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76" name="Equation" r:id="rId6" imgW="2336760" imgH="660240" progId="Equation.DSMT4">
                  <p:embed/>
                </p:oleObj>
              </mc:Choice>
              <mc:Fallback>
                <p:oleObj name="Equation" r:id="rId6" imgW="2336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165" y="4077101"/>
                        <a:ext cx="5295900" cy="150495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5165" y="934046"/>
            <a:ext cx="8055950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b="1" i="0" dirty="0" smtClean="0">
                <a:solidFill>
                  <a:schemeClr val="bg1"/>
                </a:solidFill>
                <a:effectLst/>
              </a:rPr>
              <a:t>A: Sistemas a Lazo Abierto. Efecto de la Perturbación.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69643" y="5523113"/>
            <a:ext cx="4815038" cy="120032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dependerá de la magnitud y signo de W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y de la ganancia de G</a:t>
            </a:r>
            <a:r>
              <a:rPr lang="es-AR" sz="2400" b="0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 una determinada frecuencia </a:t>
            </a:r>
            <a:endParaRPr lang="es-AR" sz="24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4906"/>
              </p:ext>
            </p:extLst>
          </p:nvPr>
        </p:nvGraphicFramePr>
        <p:xfrm>
          <a:off x="6201431" y="3930023"/>
          <a:ext cx="56499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77" name="Equation" r:id="rId8" imgW="2552400" imgH="660240" progId="Equation.DSMT4">
                  <p:embed/>
                </p:oleObj>
              </mc:Choice>
              <mc:Fallback>
                <p:oleObj name="Equation" r:id="rId8" imgW="2552400" imgH="660240" progId="Equation.DSMT4">
                  <p:embed/>
                  <p:pic>
                    <p:nvPicPr>
                      <p:cNvPr id="5" name="4 Objeto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1431" y="3930023"/>
                        <a:ext cx="5649912" cy="14605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5400" cmpd="sng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183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217488"/>
            <a:ext cx="9417465" cy="58896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414648"/>
              </p:ext>
            </p:extLst>
          </p:nvPr>
        </p:nvGraphicFramePr>
        <p:xfrm>
          <a:off x="239837" y="3062021"/>
          <a:ext cx="58721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20" name="Equation" r:id="rId3" imgW="2590560" imgH="228600" progId="Equation.DSMT4">
                  <p:embed/>
                </p:oleObj>
              </mc:Choice>
              <mc:Fallback>
                <p:oleObj name="Equation" r:id="rId3" imgW="259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837" y="3062021"/>
                        <a:ext cx="5872163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44172"/>
              </p:ext>
            </p:extLst>
          </p:nvPr>
        </p:nvGraphicFramePr>
        <p:xfrm>
          <a:off x="239837" y="3861469"/>
          <a:ext cx="60452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21" name="Equation" r:id="rId5" imgW="2666880" imgH="660240" progId="Equation.DSMT4">
                  <p:embed/>
                </p:oleObj>
              </mc:Choice>
              <mc:Fallback>
                <p:oleObj name="Equation" r:id="rId5" imgW="2666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837" y="3861469"/>
                        <a:ext cx="6045200" cy="150495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5164" y="934046"/>
            <a:ext cx="9652931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b="1" i="0" dirty="0" smtClean="0">
                <a:solidFill>
                  <a:schemeClr val="bg1"/>
                </a:solidFill>
                <a:effectLst/>
              </a:rPr>
              <a:t>A: Sistemas a Lazo Abierto. Efecto de la variación de parámetros.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5261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3" y="1388977"/>
            <a:ext cx="8896549" cy="16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857021" y="5475229"/>
            <a:ext cx="4815038" cy="120032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dependerá de la magnitud y signo de W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y de la ganancia de G</a:t>
            </a:r>
            <a:r>
              <a:rPr lang="es-AR" sz="2400" b="0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 una determinada frecuencia </a:t>
            </a:r>
            <a:endParaRPr lang="es-AR" sz="24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99201"/>
              </p:ext>
            </p:extLst>
          </p:nvPr>
        </p:nvGraphicFramePr>
        <p:xfrm>
          <a:off x="6439584" y="3861469"/>
          <a:ext cx="56499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22" name="Equation" r:id="rId8" imgW="2552400" imgH="660240" progId="Equation.DSMT4">
                  <p:embed/>
                </p:oleObj>
              </mc:Choice>
              <mc:Fallback>
                <p:oleObj name="Equation" r:id="rId8" imgW="2552400" imgH="660240" progId="Equation.DSMT4">
                  <p:embed/>
                  <p:pic>
                    <p:nvPicPr>
                      <p:cNvPr id="10" name="4 Objeto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9584" y="3861469"/>
                        <a:ext cx="5649912" cy="14605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5400" cmpd="sng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761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860" name="Rectangle 108"/>
          <p:cNvSpPr>
            <a:spLocks noGrp="1" noChangeArrowheads="1"/>
          </p:cNvSpPr>
          <p:nvPr>
            <p:ph type="title"/>
          </p:nvPr>
        </p:nvSpPr>
        <p:spPr bwMode="auto">
          <a:xfrm>
            <a:off x="1725613" y="288926"/>
            <a:ext cx="8774112" cy="588963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Información de la Materia </a:t>
            </a:r>
            <a:r>
              <a:rPr lang="es-A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SCyA</a:t>
            </a:r>
            <a:endParaRPr lang="es-A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48887" y="1214439"/>
            <a:ext cx="11272057" cy="51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630238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6000" indent="-396000" algn="just" eaLnBrk="1" hangingPunct="1">
              <a:lnSpc>
                <a:spcPts val="3400"/>
              </a:lnSpc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materia es una introducción al Control Automático 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Lineales.</a:t>
            </a:r>
            <a:endParaRPr lang="es-AR" sz="22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96000" indent="-396000" algn="just" eaLnBrk="1" hangingPunct="1">
              <a:lnSpc>
                <a:spcPts val="3400"/>
              </a:lnSpc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presentan conceptos y técnicas básicas para el análisis y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diseño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sistemas 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control en tiempo continuo y tiempo discreto.</a:t>
            </a:r>
            <a:endParaRPr lang="es-AR" sz="22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96000" indent="-396000" algn="just" eaLnBrk="1" hangingPunct="1">
              <a:lnSpc>
                <a:spcPts val="3400"/>
              </a:lnSpc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estudian sistemas lineales e invariantes en el tiempo descriptos por un modelo de entrada-salida (función 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transferencia).</a:t>
            </a:r>
            <a:endParaRPr lang="es-AR" sz="22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396000" indent="-396000" algn="just" eaLnBrk="1" hangingPunct="1">
              <a:lnSpc>
                <a:spcPts val="3400"/>
              </a:lnSpc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restringe el estudio a sistemas SISO – (Single-Input-Single-Output) una entrada y una salida.</a:t>
            </a:r>
          </a:p>
          <a:p>
            <a:pPr marL="0" indent="0" algn="just" eaLnBrk="1" hangingPunct="1">
              <a:lnSpc>
                <a:spcPts val="3400"/>
              </a:lnSpc>
              <a:spcBef>
                <a:spcPct val="50000"/>
              </a:spcBef>
              <a:buClr>
                <a:srgbClr val="FF33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Objetivos: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Diseñar sistemas 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control en tiempo continuo y en tiempo discreto;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evaluarlos utilizando software de simulación específico y finalmente verificarlos en la práctica de laboratorio.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60" grpId="0" animBg="1" autoUpdateAnimBg="0"/>
      <p:bldP spid="57350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127336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02054"/>
              </p:ext>
            </p:extLst>
          </p:nvPr>
        </p:nvGraphicFramePr>
        <p:xfrm>
          <a:off x="8113356" y="3245618"/>
          <a:ext cx="3914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4" name="Equation" r:id="rId3" imgW="1726920" imgH="228600" progId="Equation.DSMT4">
                  <p:embed/>
                </p:oleObj>
              </mc:Choice>
              <mc:Fallback>
                <p:oleObj name="Equation" r:id="rId3" imgW="1726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3356" y="3245618"/>
                        <a:ext cx="3914775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19612"/>
              </p:ext>
            </p:extLst>
          </p:nvPr>
        </p:nvGraphicFramePr>
        <p:xfrm>
          <a:off x="1433180" y="4137384"/>
          <a:ext cx="95567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5" name="Equation" r:id="rId5" imgW="4216320" imgH="939600" progId="Equation.DSMT4">
                  <p:embed/>
                </p:oleObj>
              </mc:Choice>
              <mc:Fallback>
                <p:oleObj name="Equation" r:id="rId5" imgW="42163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3180" y="4137384"/>
                        <a:ext cx="9556750" cy="2143125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5165" y="711078"/>
            <a:ext cx="4174558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i="0" dirty="0">
                <a:solidFill>
                  <a:schemeClr val="bg1"/>
                </a:solidFill>
                <a:effectLst/>
              </a:rPr>
              <a:t>B</a:t>
            </a:r>
            <a:r>
              <a:rPr lang="es-AR" sz="2400" b="1" i="0" dirty="0" smtClean="0">
                <a:solidFill>
                  <a:schemeClr val="bg1"/>
                </a:solidFill>
                <a:effectLst/>
              </a:rPr>
              <a:t>: Sistemas a Lazo Cerrado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5362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954"/>
            <a:ext cx="8081710" cy="27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251264" y="1127372"/>
            <a:ext cx="3638959" cy="1938992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b="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Siendo el sistema LIT, pueden analizarse los efectos por separado para cada entrada y aplicarse el Principio de Superposición.</a:t>
            </a:r>
            <a:endParaRPr lang="es-AR" sz="2400" b="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8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127336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11865"/>
              </p:ext>
            </p:extLst>
          </p:nvPr>
        </p:nvGraphicFramePr>
        <p:xfrm>
          <a:off x="8843962" y="1304909"/>
          <a:ext cx="1784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2"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43962" y="1304909"/>
                        <a:ext cx="1784350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40107"/>
              </p:ext>
            </p:extLst>
          </p:nvPr>
        </p:nvGraphicFramePr>
        <p:xfrm>
          <a:off x="225164" y="3484562"/>
          <a:ext cx="64770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3" name="Equation" r:id="rId5" imgW="2857320" imgH="1117440" progId="Equation.DSMT4">
                  <p:embed/>
                </p:oleObj>
              </mc:Choice>
              <mc:Fallback>
                <p:oleObj name="Equation" r:id="rId5" imgW="28573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164" y="3484562"/>
                        <a:ext cx="6477000" cy="2547938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5164" y="711078"/>
            <a:ext cx="6945545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i="0" dirty="0">
                <a:solidFill>
                  <a:schemeClr val="bg1"/>
                </a:solidFill>
                <a:effectLst/>
              </a:rPr>
              <a:t>B</a:t>
            </a:r>
            <a:r>
              <a:rPr lang="es-AR" sz="2400" b="1" i="0" dirty="0" smtClean="0">
                <a:solidFill>
                  <a:schemeClr val="bg1"/>
                </a:solidFill>
                <a:effectLst/>
              </a:rPr>
              <a:t>: Sistemas a Lazo Cerrado. 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Mathcad UniMath"/>
                <a:cs typeface="Times New Roman" pitchFamily="18" charset="0"/>
              </a:rPr>
              <a:t>≡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0 y 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Mathcad UniMath"/>
                <a:cs typeface="Times New Roman" pitchFamily="18" charset="0"/>
              </a:rPr>
              <a:t>≡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pic>
        <p:nvPicPr>
          <p:cNvPr id="15364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" y="1380802"/>
            <a:ext cx="7478956" cy="19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92244"/>
              </p:ext>
            </p:extLst>
          </p:nvPr>
        </p:nvGraphicFramePr>
        <p:xfrm>
          <a:off x="8801100" y="2002686"/>
          <a:ext cx="1870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4"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01100" y="2002686"/>
                        <a:ext cx="1870075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366529"/>
              </p:ext>
            </p:extLst>
          </p:nvPr>
        </p:nvGraphicFramePr>
        <p:xfrm>
          <a:off x="7160629" y="4495441"/>
          <a:ext cx="45529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5" name="Equation" r:id="rId10" imgW="2057400" imgH="888840" progId="Equation.DSMT4">
                  <p:embed/>
                </p:oleObj>
              </mc:Choice>
              <mc:Fallback>
                <p:oleObj name="Equation" r:id="rId10" imgW="2057400" imgH="888840" progId="Equation.DSMT4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629" y="4495441"/>
                        <a:ext cx="4552950" cy="19653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14123"/>
              </p:ext>
            </p:extLst>
          </p:nvPr>
        </p:nvGraphicFramePr>
        <p:xfrm>
          <a:off x="6817729" y="3615350"/>
          <a:ext cx="5238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6" name="Equation" r:id="rId12" imgW="2095200" imgH="253800" progId="Equation.DSMT4">
                  <p:embed/>
                </p:oleObj>
              </mc:Choice>
              <mc:Fallback>
                <p:oleObj name="Equation" r:id="rId12" imgW="2095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729" y="3615350"/>
                        <a:ext cx="5238750" cy="6365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3058"/>
              </p:ext>
            </p:extLst>
          </p:nvPr>
        </p:nvGraphicFramePr>
        <p:xfrm>
          <a:off x="6817729" y="2760663"/>
          <a:ext cx="53244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7" name="Equation" r:id="rId14" imgW="2349360" imgH="253800" progId="Equation.DSMT4">
                  <p:embed/>
                </p:oleObj>
              </mc:Choice>
              <mc:Fallback>
                <p:oleObj name="Equation" r:id="rId14" imgW="234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17729" y="2760663"/>
                        <a:ext cx="5324475" cy="57943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787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127336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91629"/>
              </p:ext>
            </p:extLst>
          </p:nvPr>
        </p:nvGraphicFramePr>
        <p:xfrm>
          <a:off x="8826500" y="964965"/>
          <a:ext cx="1812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4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0" y="964965"/>
                        <a:ext cx="1812925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5164" y="711078"/>
            <a:ext cx="6858215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i="0" dirty="0">
                <a:solidFill>
                  <a:schemeClr val="bg1"/>
                </a:solidFill>
                <a:effectLst/>
              </a:rPr>
              <a:t>B</a:t>
            </a:r>
            <a:r>
              <a:rPr lang="es-AR" sz="2400" b="1" i="0" dirty="0" smtClean="0">
                <a:solidFill>
                  <a:schemeClr val="bg1"/>
                </a:solidFill>
                <a:effectLst/>
              </a:rPr>
              <a:t>: Sistemas a Lazo Cerrado.</a:t>
            </a:r>
            <a:r>
              <a:rPr lang="es-AR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Mathcad UniMath"/>
                <a:cs typeface="Times New Roman" pitchFamily="18" charset="0"/>
              </a:rPr>
              <a:t>≡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0 y </a:t>
            </a:r>
            <a:r>
              <a:rPr lang="es-AR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Mathcad UniMath"/>
                <a:cs typeface="Times New Roman" pitchFamily="18" charset="0"/>
              </a:rPr>
              <a:t>≡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lang="es-AR" sz="2400" b="0" i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89265"/>
              </p:ext>
            </p:extLst>
          </p:nvPr>
        </p:nvGraphicFramePr>
        <p:xfrm>
          <a:off x="8772525" y="1622230"/>
          <a:ext cx="1927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5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525" y="1622230"/>
                        <a:ext cx="1927225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88129"/>
              </p:ext>
            </p:extLst>
          </p:nvPr>
        </p:nvGraphicFramePr>
        <p:xfrm>
          <a:off x="142875" y="3504308"/>
          <a:ext cx="65055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6" name="Equation" r:id="rId7" imgW="2869920" imgH="1117440" progId="Equation.DSMT4">
                  <p:embed/>
                </p:oleObj>
              </mc:Choice>
              <mc:Fallback>
                <p:oleObj name="Equation" r:id="rId7" imgW="2869920" imgH="1117440" progId="Equation.DSMT4">
                  <p:embed/>
                  <p:pic>
                    <p:nvPicPr>
                      <p:cNvPr id="0" name="1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504308"/>
                        <a:ext cx="6505575" cy="254793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68332"/>
              </p:ext>
            </p:extLst>
          </p:nvPr>
        </p:nvGraphicFramePr>
        <p:xfrm>
          <a:off x="7083379" y="2337495"/>
          <a:ext cx="47958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7" name="Equation" r:id="rId9" imgW="1955520" imgH="952200" progId="Equation.DSMT4">
                  <p:embed/>
                </p:oleObj>
              </mc:Choice>
              <mc:Fallback>
                <p:oleObj name="Equation" r:id="rId9" imgW="1955520" imgH="952200" progId="Equation.DSMT4">
                  <p:embed/>
                  <p:pic>
                    <p:nvPicPr>
                      <p:cNvPr id="0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379" y="2337495"/>
                        <a:ext cx="4795837" cy="23336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69067"/>
              </p:ext>
            </p:extLst>
          </p:nvPr>
        </p:nvGraphicFramePr>
        <p:xfrm>
          <a:off x="7083379" y="5008562"/>
          <a:ext cx="4805362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8" name="Equation" r:id="rId11" imgW="2171520" imgH="698400" progId="Equation.DSMT4">
                  <p:embed/>
                </p:oleObj>
              </mc:Choice>
              <mc:Fallback>
                <p:oleObj name="Equation" r:id="rId11" imgW="2171520" imgH="698400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379" y="5008562"/>
                        <a:ext cx="4805362" cy="154146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54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" y="1127372"/>
            <a:ext cx="6549276" cy="208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89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127336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198"/>
              </p:ext>
            </p:extLst>
          </p:nvPr>
        </p:nvGraphicFramePr>
        <p:xfrm>
          <a:off x="8826500" y="779753"/>
          <a:ext cx="1812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2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0" y="779753"/>
                        <a:ext cx="1812925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00"/>
                        </a:srgbClr>
                      </a:solidFill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13877"/>
              </p:ext>
            </p:extLst>
          </p:nvPr>
        </p:nvGraphicFramePr>
        <p:xfrm>
          <a:off x="8826500" y="1487720"/>
          <a:ext cx="1897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3" name="Equation" r:id="rId5" imgW="838080" imgH="228600" progId="Equation.DSMT4">
                  <p:embed/>
                </p:oleObj>
              </mc:Choice>
              <mc:Fallback>
                <p:oleObj name="Equation" r:id="rId5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0" y="1487720"/>
                        <a:ext cx="1897062" cy="52070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050374"/>
              </p:ext>
            </p:extLst>
          </p:nvPr>
        </p:nvGraphicFramePr>
        <p:xfrm>
          <a:off x="8006555" y="2195745"/>
          <a:ext cx="34528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4" name="Equation" r:id="rId7" imgW="1523880" imgH="253800" progId="Equation.DSMT4">
                  <p:embed/>
                </p:oleObj>
              </mc:Choice>
              <mc:Fallback>
                <p:oleObj name="Equation" r:id="rId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6555" y="2195745"/>
                        <a:ext cx="3452813" cy="57785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45535"/>
              </p:ext>
            </p:extLst>
          </p:nvPr>
        </p:nvGraphicFramePr>
        <p:xfrm>
          <a:off x="160769" y="3521496"/>
          <a:ext cx="6507163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5" name="Equation" r:id="rId9" imgW="2869920" imgH="1117440" progId="Equation.DSMT4">
                  <p:embed/>
                </p:oleObj>
              </mc:Choice>
              <mc:Fallback>
                <p:oleObj name="Equation" r:id="rId9" imgW="286992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69" y="3521496"/>
                        <a:ext cx="6507163" cy="2547938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51309"/>
              </p:ext>
            </p:extLst>
          </p:nvPr>
        </p:nvGraphicFramePr>
        <p:xfrm>
          <a:off x="7204823" y="4795465"/>
          <a:ext cx="45529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6" name="Equation" r:id="rId11" imgW="2057400" imgH="698400" progId="Equation.DSMT4">
                  <p:embed/>
                </p:oleObj>
              </mc:Choice>
              <mc:Fallback>
                <p:oleObj name="Equation" r:id="rId11" imgW="20574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823" y="4795465"/>
                        <a:ext cx="4552950" cy="1543050"/>
                      </a:xfrm>
                      <a:prstGeom prst="rect">
                        <a:avLst/>
                      </a:prstGeom>
                      <a:noFill/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5164" y="711078"/>
            <a:ext cx="6858215" cy="416294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AR" sz="2400" i="0" dirty="0">
                <a:solidFill>
                  <a:schemeClr val="bg1"/>
                </a:solidFill>
                <a:effectLst/>
              </a:rPr>
              <a:t>B</a:t>
            </a:r>
            <a:r>
              <a:rPr lang="es-AR" sz="2400" b="1" i="0" dirty="0" smtClean="0">
                <a:solidFill>
                  <a:schemeClr val="bg1"/>
                </a:solidFill>
                <a:effectLst/>
              </a:rPr>
              <a:t>: Sistemas a Lazo Cerrado.</a:t>
            </a:r>
            <a:r>
              <a:rPr lang="es-AR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Mathcad UniMath"/>
                <a:cs typeface="Times New Roman" pitchFamily="18" charset="0"/>
              </a:rPr>
              <a:t>≡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0 y 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Mathcad UniMath"/>
                <a:cs typeface="Times New Roman" pitchFamily="18" charset="0"/>
              </a:rPr>
              <a:t>≡</a:t>
            </a:r>
            <a:r>
              <a:rPr lang="es-AR" sz="24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lang="es-AR" sz="2400" b="0" i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9" y="1282234"/>
            <a:ext cx="6269942" cy="20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86159"/>
              </p:ext>
            </p:extLst>
          </p:nvPr>
        </p:nvGraphicFramePr>
        <p:xfrm>
          <a:off x="7083379" y="3054607"/>
          <a:ext cx="4795838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87" name="Equation" r:id="rId14" imgW="1955520" imgH="647640" progId="Equation.DSMT4">
                  <p:embed/>
                </p:oleObj>
              </mc:Choice>
              <mc:Fallback>
                <p:oleObj name="Equation" r:id="rId14" imgW="1955520" imgH="647640" progId="Equation.DSMT4">
                  <p:embed/>
                  <p:pic>
                    <p:nvPicPr>
                      <p:cNvPr id="8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379" y="3054607"/>
                        <a:ext cx="4795838" cy="15859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36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127336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45708"/>
              </p:ext>
            </p:extLst>
          </p:nvPr>
        </p:nvGraphicFramePr>
        <p:xfrm>
          <a:off x="549697" y="2058472"/>
          <a:ext cx="990123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48" name="Equation" r:id="rId3" imgW="4368600" imgH="431640" progId="Equation.DSMT4">
                  <p:embed/>
                </p:oleObj>
              </mc:Choice>
              <mc:Fallback>
                <p:oleObj name="Equation" r:id="rId3" imgW="4368600" imgH="431640" progId="Equation.DSMT4">
                  <p:embed/>
                  <p:pic>
                    <p:nvPicPr>
                      <p:cNvPr id="0" name="1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97" y="2058472"/>
                        <a:ext cx="9901238" cy="982663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48403" y="723487"/>
            <a:ext cx="9364223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b="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Aplicándose el Principio de Superposición para las tres entradas </a:t>
            </a:r>
            <a:r>
              <a:rPr lang="es-AR" sz="2400" b="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externas:</a:t>
            </a:r>
            <a:endParaRPr lang="es-AR" sz="2400" b="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91715"/>
              </p:ext>
            </p:extLst>
          </p:nvPr>
        </p:nvGraphicFramePr>
        <p:xfrm>
          <a:off x="536818" y="3919459"/>
          <a:ext cx="111680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49" name="Equation" r:id="rId5" imgW="4927320" imgH="482400" progId="Equation.DSMT4">
                  <p:embed/>
                </p:oleObj>
              </mc:Choice>
              <mc:Fallback>
                <p:oleObj name="Equation" r:id="rId5" imgW="4927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18" y="3919459"/>
                        <a:ext cx="11168063" cy="109855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36818" y="1498284"/>
            <a:ext cx="4923823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Salida del Sistema a Lazo Cerrado</a:t>
            </a:r>
            <a:endParaRPr lang="es-AR" sz="240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6818" y="3338526"/>
            <a:ext cx="4923823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Error del Sistema a Lazo Cerrado</a:t>
            </a:r>
            <a:endParaRPr lang="es-AR" sz="240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63263"/>
              </p:ext>
            </p:extLst>
          </p:nvPr>
        </p:nvGraphicFramePr>
        <p:xfrm>
          <a:off x="1155700" y="5299075"/>
          <a:ext cx="992981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0" name="Equation" r:id="rId7" imgW="4381200" imgH="431640" progId="Equation.DSMT4">
                  <p:embed/>
                </p:oleObj>
              </mc:Choice>
              <mc:Fallback>
                <p:oleObj name="Equation" r:id="rId7" imgW="438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299075"/>
                        <a:ext cx="9929813" cy="98425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49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7216" y="127336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8403" y="723487"/>
            <a:ext cx="9364223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b="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Aplicándose el Principio de Superposición para las tres entradas exógenas:</a:t>
            </a:r>
            <a:endParaRPr lang="es-AR" sz="2400" b="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9541"/>
              </p:ext>
            </p:extLst>
          </p:nvPr>
        </p:nvGraphicFramePr>
        <p:xfrm>
          <a:off x="1266543" y="4514316"/>
          <a:ext cx="992981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6" name="Equation" r:id="rId3" imgW="4381200" imgH="431640" progId="Equation.DSMT4">
                  <p:embed/>
                </p:oleObj>
              </mc:Choice>
              <mc:Fallback>
                <p:oleObj name="Equation" r:id="rId3" imgW="4381200" imgH="431640" progId="Equation.DSMT4">
                  <p:embed/>
                  <p:pic>
                    <p:nvPicPr>
                      <p:cNvPr id="15" name="1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543" y="4514316"/>
                        <a:ext cx="9929813" cy="982663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36817" y="1360805"/>
            <a:ext cx="4923823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Acción de Control de Lazo Cerrado</a:t>
            </a:r>
            <a:endParaRPr lang="es-AR" sz="240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3918" y="3862936"/>
            <a:ext cx="5361908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Acción de control total a Lazo Cerrado</a:t>
            </a:r>
            <a:endParaRPr lang="es-AR" sz="240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23924"/>
              </p:ext>
            </p:extLst>
          </p:nvPr>
        </p:nvGraphicFramePr>
        <p:xfrm>
          <a:off x="978220" y="2728583"/>
          <a:ext cx="10506461" cy="79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7" name="Equation" r:id="rId5" imgW="5727600" imgH="431640" progId="Equation.DSMT4">
                  <p:embed/>
                </p:oleObj>
              </mc:Choice>
              <mc:Fallback>
                <p:oleObj name="Equation" r:id="rId5" imgW="5727600" imgH="431640" progId="Equation.DSMT4">
                  <p:embed/>
                  <p:pic>
                    <p:nvPicPr>
                      <p:cNvPr id="18" name="1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220" y="2728583"/>
                        <a:ext cx="10506461" cy="796625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56137"/>
              </p:ext>
            </p:extLst>
          </p:nvPr>
        </p:nvGraphicFramePr>
        <p:xfrm>
          <a:off x="5935826" y="1382714"/>
          <a:ext cx="2114313" cy="439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8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18" name="1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826" y="1382714"/>
                        <a:ext cx="2114313" cy="439756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5 CuadroTexto"/>
          <p:cNvSpPr txBox="1"/>
          <p:nvPr/>
        </p:nvSpPr>
        <p:spPr>
          <a:xfrm>
            <a:off x="536817" y="2044694"/>
            <a:ext cx="6034899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Acción de control para cada entrada resulta:</a:t>
            </a:r>
            <a:endParaRPr lang="es-AR" sz="2400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1266543" y="5760598"/>
            <a:ext cx="9929813" cy="830997"/>
          </a:xfrm>
          <a:prstGeom prst="rect">
            <a:avLst/>
          </a:prstGeom>
          <a:solidFill>
            <a:srgbClr val="CCFF66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 observa la influencia de la magnitud de </a:t>
            </a:r>
            <a:r>
              <a:rPr lang="es-AR" sz="24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AR" sz="2400" b="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en la magnitud de la acción de control y como debe ser diseñada para cada entrada en particular.</a:t>
            </a:r>
            <a:endParaRPr lang="es-AR" sz="2400" b="0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5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655092" y="217488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5454" y="954804"/>
            <a:ext cx="509125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LOS RESULTADOS:</a:t>
            </a:r>
            <a:endParaRPr lang="es-AR" sz="24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6365" y="3515518"/>
            <a:ext cx="11578107" cy="31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AutoNum type="arabicParenR"/>
            </a:pPr>
            <a:r>
              <a:rPr lang="es-AR" b="0" i="0" dirty="0">
                <a:solidFill>
                  <a:srgbClr val="0000FF"/>
                </a:solidFill>
              </a:rPr>
              <a:t>Existe </a:t>
            </a:r>
            <a:r>
              <a:rPr lang="es-AR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grado de libertad adicional </a:t>
            </a:r>
            <a:r>
              <a:rPr lang="es-AR" b="0" i="0" dirty="0" smtClean="0">
                <a:solidFill>
                  <a:srgbClr val="0000FF"/>
                </a:solidFill>
              </a:rPr>
              <a:t>según la ubicación de las </a:t>
            </a:r>
            <a:r>
              <a:rPr lang="es-AR" b="0" i="0" dirty="0">
                <a:solidFill>
                  <a:srgbClr val="0000FF"/>
                </a:solidFill>
              </a:rPr>
              <a:t>raíces de este </a:t>
            </a:r>
            <a:r>
              <a:rPr lang="es-AR" b="0" i="0" dirty="0" smtClean="0">
                <a:solidFill>
                  <a:srgbClr val="0000FF"/>
                </a:solidFill>
              </a:rPr>
              <a:t>polinomio y las ganancias de ambas funciones de transferencia.</a:t>
            </a:r>
          </a:p>
          <a:p>
            <a:pPr algn="just">
              <a:spcBef>
                <a:spcPct val="50000"/>
              </a:spcBef>
              <a:buFont typeface="Wingdings" pitchFamily="2" charset="2"/>
              <a:buAutoNum type="arabicParenR"/>
            </a:pPr>
            <a:r>
              <a:rPr lang="es-AR" b="0" i="0" dirty="0" smtClean="0">
                <a:solidFill>
                  <a:srgbClr val="0000FF"/>
                </a:solidFill>
              </a:rPr>
              <a:t>Se observa que inicialmente, con el </a:t>
            </a:r>
            <a:r>
              <a:rPr lang="es-AR" i="0" dirty="0" smtClean="0">
                <a:solidFill>
                  <a:srgbClr val="0000FF"/>
                </a:solidFill>
              </a:rPr>
              <a:t>ajuste de magnitud de </a:t>
            </a:r>
            <a:r>
              <a:rPr lang="es-AR" dirty="0" err="1" smtClean="0">
                <a:solidFill>
                  <a:srgbClr val="0000FF"/>
                </a:solidFill>
              </a:rPr>
              <a:t>G</a:t>
            </a:r>
            <a:r>
              <a:rPr lang="es-AR" baseline="-25000" dirty="0" err="1" smtClean="0">
                <a:solidFill>
                  <a:srgbClr val="0000FF"/>
                </a:solidFill>
              </a:rPr>
              <a:t>c</a:t>
            </a:r>
            <a:r>
              <a:rPr lang="es-AR" i="0" dirty="0" smtClean="0">
                <a:solidFill>
                  <a:srgbClr val="0000FF"/>
                </a:solidFill>
              </a:rPr>
              <a:t>(</a:t>
            </a:r>
            <a:r>
              <a:rPr lang="es-AR" dirty="0" smtClean="0">
                <a:solidFill>
                  <a:srgbClr val="0000FF"/>
                </a:solidFill>
              </a:rPr>
              <a:t>s</a:t>
            </a:r>
            <a:r>
              <a:rPr lang="es-AR" i="0" dirty="0" smtClean="0">
                <a:solidFill>
                  <a:srgbClr val="0000FF"/>
                </a:solidFill>
              </a:rPr>
              <a:t>) </a:t>
            </a:r>
            <a:r>
              <a:rPr lang="es-AR" b="0" i="0" dirty="0" smtClean="0">
                <a:solidFill>
                  <a:srgbClr val="0000FF"/>
                </a:solidFill>
              </a:rPr>
              <a:t>ya es posible </a:t>
            </a:r>
            <a:r>
              <a:rPr lang="es-AR" i="0" dirty="0" smtClean="0">
                <a:solidFill>
                  <a:srgbClr val="0000FF"/>
                </a:solidFill>
              </a:rPr>
              <a:t>rechazar el impacto de </a:t>
            </a:r>
            <a:r>
              <a:rPr lang="es-AR" dirty="0">
                <a:solidFill>
                  <a:srgbClr val="0000FF"/>
                </a:solidFill>
              </a:rPr>
              <a:t>W</a:t>
            </a:r>
            <a:r>
              <a:rPr lang="es-AR" i="0" dirty="0">
                <a:solidFill>
                  <a:srgbClr val="0000FF"/>
                </a:solidFill>
              </a:rPr>
              <a:t>(</a:t>
            </a:r>
            <a:r>
              <a:rPr lang="es-AR" dirty="0">
                <a:solidFill>
                  <a:srgbClr val="0000FF"/>
                </a:solidFill>
              </a:rPr>
              <a:t>s</a:t>
            </a:r>
            <a:r>
              <a:rPr lang="es-AR" i="0" dirty="0">
                <a:solidFill>
                  <a:srgbClr val="0000FF"/>
                </a:solidFill>
              </a:rPr>
              <a:t>)</a:t>
            </a:r>
            <a:r>
              <a:rPr lang="es-AR" b="0" i="0" dirty="0" smtClean="0">
                <a:solidFill>
                  <a:srgbClr val="0000FF"/>
                </a:solidFill>
              </a:rPr>
              <a:t> sobre la salida.</a:t>
            </a:r>
            <a:endParaRPr lang="es-AR" b="0" i="0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AutoNum type="arabicParenR"/>
            </a:pPr>
            <a:r>
              <a:rPr lang="es-AR" b="0" i="0" dirty="0">
                <a:solidFill>
                  <a:srgbClr val="0000FF"/>
                </a:solidFill>
              </a:rPr>
              <a:t>Si </a:t>
            </a:r>
            <a:r>
              <a:rPr lang="es-AR" b="0" i="0" dirty="0" smtClean="0">
                <a:solidFill>
                  <a:srgbClr val="0000FF"/>
                </a:solidFill>
              </a:rPr>
              <a:t>la perturbación </a:t>
            </a:r>
            <a:r>
              <a:rPr lang="es-AR" dirty="0" smtClean="0">
                <a:solidFill>
                  <a:srgbClr val="0000FF"/>
                </a:solidFill>
              </a:rPr>
              <a:t>W</a:t>
            </a:r>
            <a:r>
              <a:rPr lang="es-AR" i="0" dirty="0" smtClean="0">
                <a:solidFill>
                  <a:srgbClr val="0000FF"/>
                </a:solidFill>
              </a:rPr>
              <a:t>(</a:t>
            </a:r>
            <a:r>
              <a:rPr lang="es-AR" dirty="0" smtClean="0">
                <a:solidFill>
                  <a:srgbClr val="0000FF"/>
                </a:solidFill>
              </a:rPr>
              <a:t>s</a:t>
            </a:r>
            <a:r>
              <a:rPr lang="es-AR" i="0" dirty="0">
                <a:solidFill>
                  <a:srgbClr val="0000FF"/>
                </a:solidFill>
              </a:rPr>
              <a:t>)</a:t>
            </a:r>
            <a:r>
              <a:rPr lang="es-AR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puede </a:t>
            </a:r>
            <a:r>
              <a:rPr lang="es-AR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medir, </a:t>
            </a:r>
            <a:r>
              <a:rPr lang="es-AR" b="0" i="0" dirty="0" smtClean="0">
                <a:solidFill>
                  <a:srgbClr val="0000FF"/>
                </a:solidFill>
              </a:rPr>
              <a:t>esta </a:t>
            </a:r>
            <a:r>
              <a:rPr lang="es-AR" b="0" i="0" dirty="0">
                <a:solidFill>
                  <a:srgbClr val="0000FF"/>
                </a:solidFill>
              </a:rPr>
              <a:t>puede </a:t>
            </a:r>
            <a:r>
              <a:rPr lang="es-AR" b="0" i="0" dirty="0" smtClean="0">
                <a:solidFill>
                  <a:srgbClr val="0000FF"/>
                </a:solidFill>
              </a:rPr>
              <a:t>realimentarse </a:t>
            </a:r>
            <a:r>
              <a:rPr lang="es-AR" b="0" i="0" dirty="0">
                <a:solidFill>
                  <a:srgbClr val="0000FF"/>
                </a:solidFill>
              </a:rPr>
              <a:t>a la entrada </a:t>
            </a:r>
            <a:r>
              <a:rPr lang="es-AR" b="0" i="0" dirty="0" smtClean="0">
                <a:solidFill>
                  <a:srgbClr val="0000FF"/>
                </a:solidFill>
              </a:rPr>
              <a:t>de la planta para </a:t>
            </a:r>
            <a:r>
              <a:rPr lang="es-AR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insensibilizar </a:t>
            </a:r>
            <a:r>
              <a:rPr lang="es-AR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aún más al sistema en lazo cerrado ante la perturbación</a:t>
            </a:r>
            <a:r>
              <a:rPr lang="es-AR" b="0" i="0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AutoNum type="arabicParenR"/>
            </a:pPr>
            <a:r>
              <a:rPr lang="es-AR" b="0" i="0" dirty="0" smtClean="0">
                <a:solidFill>
                  <a:srgbClr val="0000FF"/>
                </a:solidFill>
              </a:rPr>
              <a:t>Se puede atenuar el </a:t>
            </a:r>
            <a:r>
              <a:rPr lang="es-AR" i="0" dirty="0" smtClean="0">
                <a:solidFill>
                  <a:srgbClr val="0000FF"/>
                </a:solidFill>
              </a:rPr>
              <a:t>efecto del ruido </a:t>
            </a:r>
            <a:r>
              <a:rPr lang="es-AR" dirty="0" smtClean="0">
                <a:solidFill>
                  <a:srgbClr val="0000FF"/>
                </a:solidFill>
              </a:rPr>
              <a:t>N</a:t>
            </a:r>
            <a:r>
              <a:rPr lang="es-AR" i="0" dirty="0" smtClean="0">
                <a:solidFill>
                  <a:srgbClr val="0000FF"/>
                </a:solidFill>
              </a:rPr>
              <a:t>(</a:t>
            </a:r>
            <a:r>
              <a:rPr lang="es-AR" dirty="0" smtClean="0">
                <a:solidFill>
                  <a:srgbClr val="0000FF"/>
                </a:solidFill>
              </a:rPr>
              <a:t>s</a:t>
            </a:r>
            <a:r>
              <a:rPr lang="es-AR" i="0" dirty="0" smtClean="0">
                <a:solidFill>
                  <a:srgbClr val="0000FF"/>
                </a:solidFill>
              </a:rPr>
              <a:t>) </a:t>
            </a:r>
            <a:r>
              <a:rPr lang="es-AR" b="0" i="0" dirty="0" smtClean="0">
                <a:solidFill>
                  <a:srgbClr val="0000FF"/>
                </a:solidFill>
              </a:rPr>
              <a:t>sobre la señal de salida.</a:t>
            </a:r>
            <a:endParaRPr lang="es-AR" b="0" i="0" dirty="0">
              <a:solidFill>
                <a:srgbClr val="0000FF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75454" y="1690688"/>
            <a:ext cx="1122159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spcBef>
                <a:spcPct val="50000"/>
              </a:spcBef>
            </a:pPr>
            <a:r>
              <a:rPr lang="es-AR" sz="2400" i="0" dirty="0" smtClean="0">
                <a:solidFill>
                  <a:srgbClr val="FF3300"/>
                </a:solidFill>
              </a:rPr>
              <a:t>Se observa que: En </a:t>
            </a:r>
            <a:r>
              <a:rPr lang="es-AR" sz="2400" i="0" dirty="0">
                <a:solidFill>
                  <a:srgbClr val="FF3300"/>
                </a:solidFill>
              </a:rPr>
              <a:t>Lazo Cerrado la característica dinámica </a:t>
            </a:r>
            <a:r>
              <a:rPr lang="es-AR" sz="2400" i="0" dirty="0" smtClean="0">
                <a:solidFill>
                  <a:srgbClr val="FF3300"/>
                </a:solidFill>
              </a:rPr>
              <a:t>del proceso está </a:t>
            </a:r>
            <a:r>
              <a:rPr lang="es-AR" sz="2400" i="0" dirty="0">
                <a:solidFill>
                  <a:srgbClr val="FF3300"/>
                </a:solidFill>
              </a:rPr>
              <a:t>en el polinomio </a:t>
            </a:r>
            <a:r>
              <a:rPr lang="es-AR" sz="2400" i="0" dirty="0" smtClean="0">
                <a:solidFill>
                  <a:srgbClr val="FF3300"/>
                </a:solidFill>
              </a:rPr>
              <a:t>característico</a:t>
            </a:r>
            <a:r>
              <a:rPr lang="es-AR" sz="2400" i="0" dirty="0">
                <a:solidFill>
                  <a:srgbClr val="FF3300"/>
                </a:solidFill>
              </a:rPr>
              <a:t> </a:t>
            </a:r>
            <a:r>
              <a:rPr lang="es-AR" sz="2400" i="0" dirty="0" smtClean="0">
                <a:solidFill>
                  <a:srgbClr val="FF3300"/>
                </a:solidFill>
              </a:rPr>
              <a:t>dado por:</a:t>
            </a:r>
            <a:endParaRPr lang="es-AR" sz="2400" b="0" i="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91122"/>
              </p:ext>
            </p:extLst>
          </p:nvPr>
        </p:nvGraphicFramePr>
        <p:xfrm>
          <a:off x="4191175" y="2646759"/>
          <a:ext cx="33718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2" name="Equation" r:id="rId3" imgW="1257120" imgH="241200" progId="Equation.DSMT4">
                  <p:embed/>
                </p:oleObj>
              </mc:Choice>
              <mc:Fallback>
                <p:oleObj name="Equation" r:id="rId3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175" y="2646759"/>
                        <a:ext cx="3371850" cy="64611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9050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871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655092" y="217488"/>
            <a:ext cx="9417465" cy="465092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b="1" i="0" dirty="0" smtClean="0">
                <a:solidFill>
                  <a:schemeClr val="bg1"/>
                </a:solidFill>
                <a:effectLst/>
              </a:rPr>
              <a:t>Ventajas de Utilizar Sistemas Realimentados</a:t>
            </a:r>
            <a:endParaRPr lang="es-AR" sz="28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5454" y="954804"/>
            <a:ext cx="2167746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VENTAJAS:</a:t>
            </a:r>
            <a:endParaRPr lang="es-AR" sz="24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817" y="1787088"/>
            <a:ext cx="11028411" cy="4739759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s-AR" sz="2200" i="0" dirty="0">
                <a:solidFill>
                  <a:srgbClr val="C00000"/>
                </a:solidFill>
                <a:cs typeface="Times New Roman" pitchFamily="18" charset="0"/>
              </a:rPr>
              <a:t>Se reduce en forma automática el error de régimen estacionario de la variable controlada</a:t>
            </a:r>
            <a:r>
              <a:rPr lang="es-AR" sz="2200" i="0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s-AR" sz="2200" i="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s-AR" sz="2200" i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 insensibiliza la salida ante la presencia de perturbaciones, o lo que es lo mismo, se mejora el rechazo a las perturbaciones.</a:t>
            </a:r>
          </a:p>
          <a:p>
            <a:pPr marL="342900" indent="-34290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s-AR" sz="2200" i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Es posible mediante un adecuado diseño del controlador, atenuar los ruidos. </a:t>
            </a:r>
            <a:r>
              <a:rPr lang="es-AR" sz="2200" i="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Estos ruidos deben estar en un rango de frecuencia mayor a las frecuencias de los polos dominantes de lazo cerrado.</a:t>
            </a:r>
          </a:p>
          <a:p>
            <a:pPr marL="342900" indent="-34290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s-AR" sz="2200" i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 disminuye también la sensibilidad del sistema a variaciones de parámetros del proceso o a las incertezas del modelo.</a:t>
            </a:r>
          </a:p>
          <a:p>
            <a:pPr marL="342900" indent="-34290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s-AR" sz="2200" i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El adecuado diseño del controlador, también permite el ajuste del régimen transitorio de la variable controlada.</a:t>
            </a:r>
            <a:endParaRPr lang="es-AR" sz="2200" i="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26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01666" y="140214"/>
            <a:ext cx="10872592" cy="775680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Reducción del error, mejoras en la respuesta transitoria </a:t>
            </a:r>
          </a:p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y rechazos a perturbaciones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9" y="877721"/>
            <a:ext cx="5098993" cy="2450328"/>
          </a:xfrm>
          <a:prstGeom prst="rect">
            <a:avLst/>
          </a:prstGeom>
        </p:spPr>
      </p:pic>
      <p:sp>
        <p:nvSpPr>
          <p:cNvPr id="4" name="16 CuadroTexto"/>
          <p:cNvSpPr txBox="1"/>
          <p:nvPr/>
        </p:nvSpPr>
        <p:spPr>
          <a:xfrm>
            <a:off x="6058969" y="984319"/>
            <a:ext cx="5708590" cy="1569660"/>
          </a:xfrm>
          <a:prstGeom prst="rect">
            <a:avLst/>
          </a:prstGeom>
          <a:solidFill>
            <a:srgbClr val="CCFF66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función de transferencia entre la velocidad angular y la tensión de armadura, puede expresarse de forma compacta como sigue:</a:t>
            </a:r>
            <a:endParaRPr lang="es-AR" sz="2400" b="0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47587"/>
              </p:ext>
            </p:extLst>
          </p:nvPr>
        </p:nvGraphicFramePr>
        <p:xfrm>
          <a:off x="6173081" y="2690304"/>
          <a:ext cx="2563960" cy="76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8" name="Equation" r:id="rId4" imgW="1460160" imgH="431640" progId="Equation.DSMT4">
                  <p:embed/>
                </p:oleObj>
              </mc:Choice>
              <mc:Fallback>
                <p:oleObj name="Equation" r:id="rId4" imgW="1460160" imgH="431640" progId="Equation.DSMT4">
                  <p:embed/>
                  <p:pic>
                    <p:nvPicPr>
                      <p:cNvPr id="9" name="1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081" y="2690304"/>
                        <a:ext cx="2563960" cy="76292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40" y="4801547"/>
            <a:ext cx="5978169" cy="1960102"/>
          </a:xfrm>
          <a:prstGeom prst="rect">
            <a:avLst/>
          </a:prstGeom>
        </p:spPr>
      </p:pic>
      <p:graphicFrame>
        <p:nvGraphicFramePr>
          <p:cNvPr id="9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05315"/>
              </p:ext>
            </p:extLst>
          </p:nvPr>
        </p:nvGraphicFramePr>
        <p:xfrm>
          <a:off x="9183723" y="2690016"/>
          <a:ext cx="27416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9"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5" name="1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3723" y="2690016"/>
                        <a:ext cx="2741612" cy="76358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85583"/>
              </p:ext>
            </p:extLst>
          </p:nvPr>
        </p:nvGraphicFramePr>
        <p:xfrm>
          <a:off x="7376732" y="3625836"/>
          <a:ext cx="28305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00" name="Equation" r:id="rId9" imgW="1612800" imgH="431640" progId="Equation.DSMT4">
                  <p:embed/>
                </p:oleObj>
              </mc:Choice>
              <mc:Fallback>
                <p:oleObj name="Equation" r:id="rId9" imgW="1612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6732" y="3625836"/>
                        <a:ext cx="2830513" cy="76358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046426"/>
              </p:ext>
            </p:extLst>
          </p:nvPr>
        </p:nvGraphicFramePr>
        <p:xfrm>
          <a:off x="5766302" y="5765465"/>
          <a:ext cx="62166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01" name="Equation" r:id="rId11" imgW="3543120" imgH="431640" progId="Equation.DSMT4">
                  <p:embed/>
                </p:oleObj>
              </mc:Choice>
              <mc:Fallback>
                <p:oleObj name="Equation" r:id="rId11" imgW="354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302" y="5765465"/>
                        <a:ext cx="6216650" cy="76358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77462"/>
              </p:ext>
            </p:extLst>
          </p:nvPr>
        </p:nvGraphicFramePr>
        <p:xfrm>
          <a:off x="9389172" y="4972464"/>
          <a:ext cx="2584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02" name="Equation" r:id="rId13" imgW="1473120" imgH="228600" progId="Equation.DSMT4">
                  <p:embed/>
                </p:oleObj>
              </mc:Choice>
              <mc:Fallback>
                <p:oleObj name="Equation" r:id="rId13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9172" y="4972464"/>
                        <a:ext cx="2584450" cy="403225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6 CuadroTexto"/>
          <p:cNvSpPr txBox="1"/>
          <p:nvPr/>
        </p:nvSpPr>
        <p:spPr>
          <a:xfrm>
            <a:off x="6339852" y="4412457"/>
            <a:ext cx="3576882" cy="960328"/>
          </a:xfrm>
          <a:prstGeom prst="rect">
            <a:avLst/>
          </a:prstGeom>
          <a:solidFill>
            <a:srgbClr val="CCFF66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Función de transferencia de lazo abierto o de camino directo:</a:t>
            </a:r>
            <a:endParaRPr lang="es-AR" sz="2000" b="0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68899"/>
              </p:ext>
            </p:extLst>
          </p:nvPr>
        </p:nvGraphicFramePr>
        <p:xfrm>
          <a:off x="400050" y="3284382"/>
          <a:ext cx="4223465" cy="126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03" name="Equation" r:id="rId15" imgW="2120760" imgH="634680" progId="Equation.DSMT4">
                  <p:embed/>
                </p:oleObj>
              </mc:Choice>
              <mc:Fallback>
                <p:oleObj name="Equation" r:id="rId15" imgW="2120760" imgH="634680" progId="Equation.DSMT4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284382"/>
                        <a:ext cx="4223465" cy="1261611"/>
                      </a:xfrm>
                      <a:prstGeom prst="rect">
                        <a:avLst/>
                      </a:prstGeom>
                      <a:noFill/>
                      <a:ln w="254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118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01666" y="140214"/>
            <a:ext cx="10872592" cy="775680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Reducción del error, mejoras en la respuesta transitoria </a:t>
            </a:r>
          </a:p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y rechazos a perturbaciones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5" y="921689"/>
            <a:ext cx="5380548" cy="1764156"/>
          </a:xfrm>
          <a:prstGeom prst="rect">
            <a:avLst/>
          </a:prstGeom>
        </p:spPr>
      </p:pic>
      <p:graphicFrame>
        <p:nvGraphicFramePr>
          <p:cNvPr id="11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979445"/>
              </p:ext>
            </p:extLst>
          </p:nvPr>
        </p:nvGraphicFramePr>
        <p:xfrm>
          <a:off x="7296150" y="1362075"/>
          <a:ext cx="33226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8" name="Equation" r:id="rId4" imgW="1638000" imgH="431640" progId="Equation.DSMT4">
                  <p:embed/>
                </p:oleObj>
              </mc:Choice>
              <mc:Fallback>
                <p:oleObj name="Equation" r:id="rId4" imgW="1638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1362075"/>
                        <a:ext cx="3322638" cy="882650"/>
                      </a:xfrm>
                      <a:prstGeom prst="rect">
                        <a:avLst/>
                      </a:prstGeom>
                      <a:solidFill>
                        <a:srgbClr val="FFC000">
                          <a:alpha val="69019"/>
                        </a:srgbClr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5818" t="5525" r="6261"/>
          <a:stretch/>
        </p:blipFill>
        <p:spPr>
          <a:xfrm>
            <a:off x="444055" y="2685844"/>
            <a:ext cx="4935914" cy="3978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5290" t="5602" r="7541"/>
          <a:stretch/>
        </p:blipFill>
        <p:spPr>
          <a:xfrm>
            <a:off x="6176357" y="2685845"/>
            <a:ext cx="4897796" cy="39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324196" y="958271"/>
            <a:ext cx="11662757" cy="570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630238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Software para simulación: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Matlab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PSIM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Arial" pitchFamily="34" charset="0"/>
              <a:buChar char="→"/>
              <a:defRPr/>
            </a:pPr>
            <a:r>
              <a:rPr lang="es-AR" sz="22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Bibliografía básica:  (Apuntes de Cátedra y presentaciones)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AR" sz="20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  <a:r>
              <a:rPr lang="es-AR" sz="2000" i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Ogata</a:t>
            </a:r>
            <a:r>
              <a:rPr lang="es-AR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es-AR" sz="2000" i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Katsuhiko</a:t>
            </a:r>
            <a:r>
              <a:rPr lang="es-AR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; “Ingeniería de Control Moderna”;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AR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  <a:r>
              <a:rPr lang="es-AR" sz="2000" i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Kuo</a:t>
            </a:r>
            <a:r>
              <a:rPr lang="es-AR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Benjamín C.; “Sistemas de Control Automático</a:t>
            </a:r>
            <a:r>
              <a:rPr lang="es-AR" sz="20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”;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ES" sz="2000" i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Ogata</a:t>
            </a:r>
            <a:r>
              <a:rPr lang="es-ES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es-ES" sz="2000" i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Katsuhiko</a:t>
            </a:r>
            <a:r>
              <a:rPr lang="es-ES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; “Sistemas de Control de Tiempo Discreto”; Pearson, México; Segunda Edición; 1996.</a:t>
            </a:r>
            <a:endParaRPr lang="es-AR" sz="20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ES" sz="2000" i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Kuo</a:t>
            </a:r>
            <a:r>
              <a:rPr lang="es-ES" sz="20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Benjamín C.; “Sistemas de Control Digital”, CECSA, México; Primera Edición en español; 1997</a:t>
            </a:r>
            <a:r>
              <a:rPr lang="es-ES" sz="20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AR" sz="22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Bibliografía </a:t>
            </a:r>
            <a:r>
              <a:rPr lang="es-AR" sz="22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adicional: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AR" sz="2000" i="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Stefani</a:t>
            </a:r>
            <a:r>
              <a:rPr lang="es-AR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el Al –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Design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Feedback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Control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Systems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;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s-AR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Chi-</a:t>
            </a:r>
            <a:r>
              <a:rPr lang="es-AR" sz="2000" i="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Tsong</a:t>
            </a:r>
            <a:r>
              <a:rPr lang="es-AR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Chen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–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Analog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and Digital Control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System</a:t>
            </a:r>
            <a:r>
              <a:rPr lang="es-AR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Design</a:t>
            </a:r>
            <a:r>
              <a:rPr lang="es-AR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;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n-US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Phillips, Charles L.; </a:t>
            </a:r>
            <a:r>
              <a:rPr lang="en-US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Tagle</a:t>
            </a:r>
            <a:r>
              <a:rPr lang="en-US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Troy H.; “Digital Control System Analysis and Design” Prentice Hall, Third Edition</a:t>
            </a:r>
            <a:r>
              <a:rPr lang="en-US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F"/>
              <a:defRPr/>
            </a:pPr>
            <a:r>
              <a:rPr lang="en-US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Aström</a:t>
            </a:r>
            <a:r>
              <a:rPr lang="en-US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Karl J.; </a:t>
            </a:r>
            <a:r>
              <a:rPr lang="en-US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Wittenmark</a:t>
            </a:r>
            <a:r>
              <a:rPr lang="en-US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en-US" sz="20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Björn</a:t>
            </a:r>
            <a:r>
              <a:rPr lang="en-US" sz="20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; “Computer-Controlled Systems, Theory and Design”; Prentice Hall, Third Edition.</a:t>
            </a:r>
            <a:endParaRPr lang="es-AR" sz="20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title"/>
          </p:nvPr>
        </p:nvSpPr>
        <p:spPr bwMode="auto">
          <a:xfrm>
            <a:off x="1725613" y="288926"/>
            <a:ext cx="8774112" cy="588963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Información de la Materia SC1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 autoUpdateAnimBg="0" advAuto="0"/>
      <p:bldP spid="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01666" y="140214"/>
            <a:ext cx="10872592" cy="775680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Reducción del error, mejoras en la respuesta transitoria </a:t>
            </a:r>
          </a:p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y rechazos a perturbaciones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9991" t="5843" r="7602" b="3964"/>
          <a:stretch/>
        </p:blipFill>
        <p:spPr>
          <a:xfrm>
            <a:off x="712939" y="915894"/>
            <a:ext cx="10811005" cy="57345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290" t="5602" r="7541"/>
          <a:stretch/>
        </p:blipFill>
        <p:spPr>
          <a:xfrm>
            <a:off x="3998422" y="2195394"/>
            <a:ext cx="4438997" cy="36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2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01666" y="140214"/>
            <a:ext cx="10872592" cy="775680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Reducción del error, mejoras en la respuesta transitoria </a:t>
            </a:r>
          </a:p>
          <a:p>
            <a:r>
              <a:rPr lang="es-AR" sz="2400" b="1" i="0" dirty="0" smtClean="0">
                <a:solidFill>
                  <a:schemeClr val="bg1"/>
                </a:solidFill>
                <a:effectLst/>
              </a:rPr>
              <a:t>y rechazos a perturbaciones</a:t>
            </a:r>
            <a:endParaRPr lang="es-AR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79" t="4921" r="7952" b="6280"/>
          <a:stretch/>
        </p:blipFill>
        <p:spPr>
          <a:xfrm>
            <a:off x="513566" y="915894"/>
            <a:ext cx="11161655" cy="58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250038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8420" name="Rectangle 4"/>
          <p:cNvSpPr>
            <a:spLocks noChangeArrowheads="1"/>
          </p:cNvSpPr>
          <p:nvPr/>
        </p:nvSpPr>
        <p:spPr bwMode="auto">
          <a:xfrm>
            <a:off x="6969125" y="982664"/>
            <a:ext cx="3397250" cy="2236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Obtener el Modelo que describe el Comportamiento Dinámico del Proceso o Planta</a:t>
            </a:r>
          </a:p>
        </p:txBody>
      </p:sp>
      <p:sp>
        <p:nvSpPr>
          <p:cNvPr id="1468421" name="AutoShape 5"/>
          <p:cNvSpPr>
            <a:spLocks noChangeArrowheads="1"/>
          </p:cNvSpPr>
          <p:nvPr/>
        </p:nvSpPr>
        <p:spPr bwMode="auto">
          <a:xfrm>
            <a:off x="1300766" y="1247776"/>
            <a:ext cx="5305616" cy="1706563"/>
          </a:xfrm>
          <a:prstGeom prst="rightArrow">
            <a:avLst>
              <a:gd name="adj1" fmla="val 76954"/>
              <a:gd name="adj2" fmla="val 61484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1º Paso Para el </a:t>
            </a:r>
            <a:r>
              <a:rPr lang="es-AR" i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Diseño </a:t>
            </a:r>
            <a:r>
              <a:rPr lang="es-AR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 un Controlador</a:t>
            </a:r>
            <a:r>
              <a:rPr lang="pt-BR" sz="2400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468422" name="Rectangle 6"/>
          <p:cNvSpPr>
            <a:spLocks noChangeArrowheads="1"/>
          </p:cNvSpPr>
          <p:nvPr/>
        </p:nvSpPr>
        <p:spPr bwMode="auto">
          <a:xfrm>
            <a:off x="1300766" y="3817253"/>
            <a:ext cx="4136422" cy="1815882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Modelo </a:t>
            </a:r>
            <a:r>
              <a:rPr lang="es-AR" i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que describe el comportamiento Dinámico </a:t>
            </a:r>
            <a:r>
              <a:rPr lang="es-AR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del Proceso o Planta</a:t>
            </a:r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5659438" y="3979863"/>
            <a:ext cx="18796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0346410 h 21600"/>
              <a:gd name="T4" fmla="*/ 2147483647 w 21600"/>
              <a:gd name="T5" fmla="*/ 60692834 h 21600"/>
              <a:gd name="T6" fmla="*/ 2147483647 w 21600"/>
              <a:gd name="T7" fmla="*/ 3034641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207" name="AutoShape 8"/>
          <p:cNvSpPr>
            <a:spLocks noChangeArrowheads="1"/>
          </p:cNvSpPr>
          <p:nvPr/>
        </p:nvSpPr>
        <p:spPr bwMode="auto">
          <a:xfrm>
            <a:off x="5659439" y="5208588"/>
            <a:ext cx="1893887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0346410 h 21600"/>
              <a:gd name="T4" fmla="*/ 2147483647 w 21600"/>
              <a:gd name="T5" fmla="*/ 60692834 h 21600"/>
              <a:gd name="T6" fmla="*/ 2147483647 w 21600"/>
              <a:gd name="T7" fmla="*/ 3034641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468425" name="Rectangle 9"/>
          <p:cNvSpPr>
            <a:spLocks noChangeArrowheads="1"/>
          </p:cNvSpPr>
          <p:nvPr/>
        </p:nvSpPr>
        <p:spPr bwMode="auto">
          <a:xfrm>
            <a:off x="7607301" y="3413125"/>
            <a:ext cx="2270125" cy="144145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Ecuaciones Diferenciales del Proceso Físico</a:t>
            </a:r>
          </a:p>
        </p:txBody>
      </p:sp>
      <p:sp>
        <p:nvSpPr>
          <p:cNvPr id="1468426" name="Rectangle 10"/>
          <p:cNvSpPr>
            <a:spLocks noChangeArrowheads="1"/>
          </p:cNvSpPr>
          <p:nvPr/>
        </p:nvSpPr>
        <p:spPr bwMode="auto">
          <a:xfrm>
            <a:off x="7607301" y="4975226"/>
            <a:ext cx="2270125" cy="77152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 debe ser simple</a:t>
            </a:r>
          </a:p>
        </p:txBody>
      </p:sp>
      <p:sp>
        <p:nvSpPr>
          <p:cNvPr id="1468427" name="Rectangle 11"/>
          <p:cNvSpPr>
            <a:spLocks noChangeArrowheads="1"/>
          </p:cNvSpPr>
          <p:nvPr/>
        </p:nvSpPr>
        <p:spPr bwMode="auto">
          <a:xfrm>
            <a:off x="2808289" y="6054081"/>
            <a:ext cx="6632575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Compromiso: Simplicidad versus Exactitud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41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94" name="Rectangle 10"/>
          <p:cNvSpPr>
            <a:spLocks noChangeArrowheads="1"/>
          </p:cNvSpPr>
          <p:nvPr/>
        </p:nvSpPr>
        <p:spPr bwMode="auto">
          <a:xfrm>
            <a:off x="2808289" y="1143251"/>
            <a:ext cx="6632575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Compromiso: Simplicidad versus Exactitud</a:t>
            </a:r>
          </a:p>
        </p:txBody>
      </p:sp>
      <p:sp>
        <p:nvSpPr>
          <p:cNvPr id="1475595" name="Rectangle 11"/>
          <p:cNvSpPr>
            <a:spLocks noChangeArrowheads="1"/>
          </p:cNvSpPr>
          <p:nvPr/>
        </p:nvSpPr>
        <p:spPr bwMode="auto">
          <a:xfrm>
            <a:off x="773085" y="2049605"/>
            <a:ext cx="10474036" cy="1717393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Para </a:t>
            </a:r>
            <a:r>
              <a:rPr lang="es-AR" sz="2400" i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la Simplificación </a:t>
            </a:r>
            <a:r>
              <a:rPr lang="es-AR" sz="2400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se hacen HIPÓTESIS y se IGNORAN DETERMINADAS PROPIEDADES INERENTES DEL SISTEMA: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NO LINEALIDADES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PARAMETROS DISTRIBUIDOS</a:t>
            </a:r>
          </a:p>
        </p:txBody>
      </p:sp>
      <p:sp>
        <p:nvSpPr>
          <p:cNvPr id="1475597" name="Rectangle 13"/>
          <p:cNvSpPr>
            <a:spLocks noChangeArrowheads="1"/>
          </p:cNvSpPr>
          <p:nvPr/>
        </p:nvSpPr>
        <p:spPr bwMode="auto">
          <a:xfrm>
            <a:off x="2182734" y="4064491"/>
            <a:ext cx="7624763" cy="1368425"/>
          </a:xfrm>
          <a:prstGeom prst="rect">
            <a:avLst/>
          </a:prstGeom>
          <a:solidFill>
            <a:srgbClr val="FFFF00">
              <a:alpha val="35001"/>
            </a:srgbClr>
          </a:solidFill>
          <a:ln w="190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El MODELO será valido desde que se cumplan las hipótesis efectuadas y los efectos de las propiedades físicas ignoradas sean despreciables</a:t>
            </a:r>
          </a:p>
        </p:txBody>
      </p:sp>
      <p:sp>
        <p:nvSpPr>
          <p:cNvPr id="1475598" name="Rectangle 14"/>
          <p:cNvSpPr>
            <a:spLocks noChangeArrowheads="1"/>
          </p:cNvSpPr>
          <p:nvPr/>
        </p:nvSpPr>
        <p:spPr bwMode="auto">
          <a:xfrm>
            <a:off x="3220165" y="5906442"/>
            <a:ext cx="5549900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 EXISTE UN MODELO EXACTO !!!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250038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5" name="Rectangle 3"/>
          <p:cNvSpPr>
            <a:spLocks noChangeArrowheads="1"/>
          </p:cNvSpPr>
          <p:nvPr/>
        </p:nvSpPr>
        <p:spPr bwMode="auto">
          <a:xfrm>
            <a:off x="723208" y="1396609"/>
            <a:ext cx="10931236" cy="459818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Tipos de Modelos:</a:t>
            </a:r>
            <a:endParaRPr lang="es-AR" sz="24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 nominal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 una descripción aproximada de la planta que se usa para el diseño del controlador.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 de calibración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 una descripción más precisa de la planta e incluye características no usadas en el diseño del controlador, pero que tienen influencia en el desempeño del sistema.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Error de modelo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(Incertidumbre de Modelado).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 la diferencia que existe entre el 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 nominal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y el 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 de calibración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250038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3"/>
          <p:cNvSpPr>
            <a:spLocks noChangeArrowheads="1"/>
          </p:cNvSpPr>
          <p:nvPr/>
        </p:nvSpPr>
        <p:spPr bwMode="auto">
          <a:xfrm>
            <a:off x="1014153" y="929665"/>
            <a:ext cx="10781607" cy="5484578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Obtención de Modelos: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Método Analítico: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basa en el uso de leyes físicas básicas que determinan las relaciones entre todas las señales del sistema </a:t>
            </a:r>
            <a:r>
              <a:rPr lang="es-AR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(Modelo Nominal)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Método Experimental: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considera al sistema como una caja negra la cual se somete a diferentes tipos de señales para obtener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sus parámetros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Respuesta en el tiempo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Respuesta en Frecuencia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Identificación Paramétrica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250038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1022465" y="1584049"/>
            <a:ext cx="10565475" cy="4044184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Obtención de Modelos: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En el proceso de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MODELACIÓN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puede ser 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necesario a </a:t>
            </a:r>
            <a:r>
              <a:rPr lang="es-AR" sz="24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veces, incluir la dinámica del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ACTUADOR</a:t>
            </a: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los cuales son generalmente 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NO LINEALES: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endParaRPr lang="es-AR" sz="24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VÁLVULAS NEUMATICAS O HIDRAULICAS</a:t>
            </a: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CONVERTIDORES CON MODULACIÓN POR ANCHO DE PULSO</a:t>
            </a: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AMPLIFICADORES A TRANSISTORES BIPOLARES DE POTENCIA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250038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Modelación de Procesos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9" name="Rectangle 7"/>
          <p:cNvSpPr>
            <a:spLocks noChangeArrowheads="1"/>
          </p:cNvSpPr>
          <p:nvPr/>
        </p:nvSpPr>
        <p:spPr bwMode="auto">
          <a:xfrm>
            <a:off x="831273" y="894674"/>
            <a:ext cx="10759713" cy="1243417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LINEALES:</a:t>
            </a:r>
            <a:r>
              <a:rPr lang="es-AR" sz="22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</a:p>
          <a:p>
            <a:pPr marL="179388" lvl="1" indent="1778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J"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Se describen mediante ecuaciones diferenciales lineales</a:t>
            </a:r>
          </a:p>
          <a:p>
            <a:pPr marL="179388" lvl="1" indent="1778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J"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Permiten aplicar el Principio de Superposición</a:t>
            </a:r>
          </a:p>
        </p:txBody>
      </p:sp>
      <p:sp>
        <p:nvSpPr>
          <p:cNvPr id="1477640" name="Rectangle 8"/>
          <p:cNvSpPr>
            <a:spLocks noChangeArrowheads="1"/>
          </p:cNvSpPr>
          <p:nvPr/>
        </p:nvSpPr>
        <p:spPr bwMode="auto">
          <a:xfrm>
            <a:off x="831273" y="3214502"/>
            <a:ext cx="10759713" cy="2394502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NO LINEALES:  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El Principio de Superposición no se cumple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En realidad todo sistema es de hecho no </a:t>
            </a:r>
            <a:r>
              <a:rPr lang="es-AR" sz="2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lineal !!!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J"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descripción del modelo resulta más compleja</a:t>
            </a:r>
          </a:p>
          <a:p>
            <a:pPr lvl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J"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Pero </a:t>
            </a: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mayoría pueden ser </a:t>
            </a:r>
            <a:r>
              <a:rPr lang="es-AR" sz="2200" i="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linealizados</a:t>
            </a:r>
            <a:r>
              <a:rPr lang="es-AR" sz="2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y aplicarse  técnicas de 	control para sistemas lineales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185641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 de Sistemas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198193"/>
              </p:ext>
            </p:extLst>
          </p:nvPr>
        </p:nvGraphicFramePr>
        <p:xfrm>
          <a:off x="4124941" y="2267688"/>
          <a:ext cx="38195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2" name="Equation" r:id="rId5" imgW="2381130" imgH="495210" progId="Equation.DSMT4">
                  <p:embed/>
                </p:oleObj>
              </mc:Choice>
              <mc:Fallback>
                <p:oleObj name="Equation" r:id="rId5" imgW="2381130" imgH="49521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941" y="2267688"/>
                        <a:ext cx="3819525" cy="812800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70979"/>
                              </a:srgbClr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41" y="5790820"/>
            <a:ext cx="6083300" cy="82391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53667" y="2369713"/>
            <a:ext cx="198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0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Ejemplo:</a:t>
            </a:r>
            <a:endParaRPr lang="es-AR" i="0" dirty="0">
              <a:solidFill>
                <a:srgbClr val="00B05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53667" y="5941166"/>
            <a:ext cx="198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0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Ejemplo:</a:t>
            </a:r>
            <a:endParaRPr lang="es-AR" i="0" dirty="0">
              <a:solidFill>
                <a:srgbClr val="00B05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185641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 de Sistemas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408996"/>
              </p:ext>
            </p:extLst>
          </p:nvPr>
        </p:nvGraphicFramePr>
        <p:xfrm>
          <a:off x="8196350" y="2468558"/>
          <a:ext cx="238283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3" name="Equation" r:id="rId5" imgW="1498320" imgH="838080" progId="Equation.DSMT4">
                  <p:embed/>
                </p:oleObj>
              </mc:Choice>
              <mc:Fallback>
                <p:oleObj name="Equation" r:id="rId5" imgW="1498320" imgH="838080" progId="Equation.DSMT4">
                  <p:embed/>
                  <p:pic>
                    <p:nvPicPr>
                      <p:cNvPr id="11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350" y="2468558"/>
                        <a:ext cx="2382837" cy="1333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 cmpd="dbl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89" y="1503630"/>
            <a:ext cx="5979360" cy="2116226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43289" y="1072743"/>
            <a:ext cx="10720951" cy="430887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NO LINEALES</a:t>
            </a:r>
            <a:r>
              <a:rPr lang="es-AR" sz="2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Convertidor CC-CC elevador de tensión  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" name="13 CuadroTexto"/>
          <p:cNvSpPr txBox="1"/>
          <p:nvPr/>
        </p:nvSpPr>
        <p:spPr>
          <a:xfrm>
            <a:off x="6542539" y="1651944"/>
            <a:ext cx="54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i="0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Ecuaciones diferenciales que rigen el comportamiento dinámico del convertidor:</a:t>
            </a:r>
            <a:endParaRPr lang="es-AR" sz="2200" i="0" dirty="0">
              <a:solidFill>
                <a:srgbClr val="00B05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7" name="13 CuadroTexto"/>
          <p:cNvSpPr txBox="1"/>
          <p:nvPr/>
        </p:nvSpPr>
        <p:spPr>
          <a:xfrm>
            <a:off x="718496" y="5433992"/>
            <a:ext cx="10848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i="0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Se observa en el modelo dinámico, que existe un producto de variables por la acción de control, lo que indica la no linealidad del sistema.</a:t>
            </a:r>
            <a:endParaRPr lang="es-AR" sz="2200" i="0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50117"/>
              </p:ext>
            </p:extLst>
          </p:nvPr>
        </p:nvGraphicFramePr>
        <p:xfrm>
          <a:off x="933128" y="4100162"/>
          <a:ext cx="38369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4" name="Equation" r:id="rId8" imgW="2412720" imgH="482400" progId="Equation.DSMT4">
                  <p:embed/>
                </p:oleObj>
              </mc:Choice>
              <mc:Fallback>
                <p:oleObj name="Equation" r:id="rId8" imgW="2412720" imgH="482400" progId="Equation.DSMT4">
                  <p:embed/>
                  <p:pic>
                    <p:nvPicPr>
                      <p:cNvPr id="13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128" y="4100162"/>
                        <a:ext cx="3836988" cy="7667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3 CuadroTexto"/>
          <p:cNvSpPr txBox="1"/>
          <p:nvPr/>
        </p:nvSpPr>
        <p:spPr>
          <a:xfrm>
            <a:off x="5266325" y="3905005"/>
            <a:ext cx="3261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i="0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Se supone una carga que consume una potencia constante </a:t>
            </a:r>
            <a:r>
              <a:rPr lang="es-AR" sz="2200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</a:t>
            </a:r>
            <a:r>
              <a:rPr lang="es-AR" sz="2200" i="0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donde:</a:t>
            </a:r>
            <a:endParaRPr lang="es-AR" sz="2200" i="0" dirty="0">
              <a:solidFill>
                <a:srgbClr val="00B05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80855"/>
              </p:ext>
            </p:extLst>
          </p:nvPr>
        </p:nvGraphicFramePr>
        <p:xfrm>
          <a:off x="8752200" y="4142543"/>
          <a:ext cx="706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5" name="Equation" r:id="rId10" imgW="444240" imgH="431640" progId="Equation.DSMT4">
                  <p:embed/>
                </p:oleObj>
              </mc:Choice>
              <mc:Fallback>
                <p:oleObj name="Equation" r:id="rId10" imgW="444240" imgH="431640" progId="Equation.DSMT4">
                  <p:embed/>
                  <p:pic>
                    <p:nvPicPr>
                      <p:cNvPr id="13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200" y="4142543"/>
                        <a:ext cx="706438" cy="6858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38100" cmpd="dbl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6316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4" name="Rectangle 4"/>
          <p:cNvSpPr>
            <a:spLocks noChangeArrowheads="1"/>
          </p:cNvSpPr>
          <p:nvPr/>
        </p:nvSpPr>
        <p:spPr bwMode="auto">
          <a:xfrm>
            <a:off x="1866900" y="2049464"/>
            <a:ext cx="8358188" cy="129857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INVARIANTES EN EL TIEMPO (IT): 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"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Ecuaciones Diferenciales con Coeficientes  </a:t>
            </a: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 Constantes</a:t>
            </a:r>
            <a:endParaRPr lang="es-AR" sz="24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79686" name="Rectangle 6"/>
          <p:cNvSpPr>
            <a:spLocks noChangeArrowheads="1"/>
          </p:cNvSpPr>
          <p:nvPr/>
        </p:nvSpPr>
        <p:spPr bwMode="auto">
          <a:xfrm>
            <a:off x="1893888" y="3798889"/>
            <a:ext cx="8331200" cy="129857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VARIANTES EN EL TIEMPO (VT):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"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Ecuaciones Diferenciales con Coeficientes que </a:t>
            </a: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 son función 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del tiempo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8952" y="456100"/>
            <a:ext cx="8447423" cy="523862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 de Sistemas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88926"/>
            <a:ext cx="6537325" cy="588963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/>
              </a:rPr>
              <a:t>Temas </a:t>
            </a:r>
            <a:r>
              <a:rPr lang="es-AR" sz="2800" b="1" smtClean="0">
                <a:solidFill>
                  <a:schemeClr val="bg1"/>
                </a:solidFill>
                <a:effectLst/>
              </a:rPr>
              <a:t>de la Unidad </a:t>
            </a:r>
            <a:r>
              <a:rPr lang="es-AR" sz="2800" b="1" dirty="0"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532837" y="1282494"/>
            <a:ext cx="11323177" cy="398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630238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ES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Elementos que conforman un sistema de control. Diagramas de Bloques.</a:t>
            </a:r>
            <a:endParaRPr lang="es-AR" sz="22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Ejemplos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Sistemas 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Control.</a:t>
            </a: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Ventajas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utilizar sistemas realimentados.</a:t>
            </a: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Modelación de Procesos LIT. Tipos de modelos.</a:t>
            </a:r>
            <a:endParaRPr lang="es-AR" sz="2200" i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Formas de obtención: Determinación experimental.</a:t>
            </a:r>
          </a:p>
          <a:p>
            <a:pPr eaLnBrk="1" hangingPunct="1">
              <a:spcBef>
                <a:spcPts val="24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Ejemplos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modelos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Sistemas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Dinámicos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 autoUpdateAnimBg="0"/>
      <p:bldP spid="280579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6916" y="351987"/>
            <a:ext cx="7396256" cy="954750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Representación de un Proceso LIT por su </a:t>
            </a:r>
            <a:b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Función de Transferencia (FT)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797423" y="1519087"/>
            <a:ext cx="3091998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Modelo Analítico:</a:t>
            </a:r>
            <a:endParaRPr lang="es-AR" sz="24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5837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472045"/>
              </p:ext>
            </p:extLst>
          </p:nvPr>
        </p:nvGraphicFramePr>
        <p:xfrm>
          <a:off x="618188" y="2900118"/>
          <a:ext cx="4514123" cy="98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" name="Visio" r:id="rId5" imgW="2115951" imgH="463590" progId="Visio.Drawing.11">
                  <p:embed/>
                </p:oleObj>
              </mc:Choice>
              <mc:Fallback>
                <p:oleObj name="Visio" r:id="rId5" imgW="2115951" imgH="463590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88" y="2900118"/>
                        <a:ext cx="4514123" cy="989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2760" name="Rectangle 8"/>
          <p:cNvSpPr>
            <a:spLocks noChangeArrowheads="1"/>
          </p:cNvSpPr>
          <p:nvPr/>
        </p:nvSpPr>
        <p:spPr bwMode="auto">
          <a:xfrm>
            <a:off x="797423" y="1980752"/>
            <a:ext cx="9207968" cy="46166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Ecuaciones </a:t>
            </a: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</a:t>
            </a:r>
            <a:r>
              <a:rPr lang="es-A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</a:t>
            </a:r>
            <a:r>
              <a:rPr lang="es-A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AR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es-AR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Lineales e Invariantes en el </a:t>
            </a:r>
            <a:r>
              <a:rPr lang="es-AR" sz="2400" i="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Tiempo</a:t>
            </a:r>
            <a:endParaRPr lang="es-AR" sz="2400" i="0" u="sng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87638"/>
              </p:ext>
            </p:extLst>
          </p:nvPr>
        </p:nvGraphicFramePr>
        <p:xfrm>
          <a:off x="5146472" y="2690366"/>
          <a:ext cx="4744503" cy="133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" name="Equation" r:id="rId7" imgW="1765080" imgH="495000" progId="Equation.DSMT4">
                  <p:embed/>
                </p:oleObj>
              </mc:Choice>
              <mc:Fallback>
                <p:oleObj name="Equation" r:id="rId7" imgW="1765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6472" y="2690366"/>
                        <a:ext cx="4744503" cy="133119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01198"/>
              </p:ext>
            </p:extLst>
          </p:nvPr>
        </p:nvGraphicFramePr>
        <p:xfrm>
          <a:off x="1114674" y="4170093"/>
          <a:ext cx="8776302" cy="125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3" name="Equation" r:id="rId9" imgW="3200400" imgH="457200" progId="Equation.DSMT4">
                  <p:embed/>
                </p:oleObj>
              </mc:Choice>
              <mc:Fallback>
                <p:oleObj name="Equation" r:id="rId9" imgW="3200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4674" y="4170093"/>
                        <a:ext cx="8776302" cy="12535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70717"/>
              </p:ext>
            </p:extLst>
          </p:nvPr>
        </p:nvGraphicFramePr>
        <p:xfrm>
          <a:off x="5242148" y="5551019"/>
          <a:ext cx="3012763" cy="116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4" name="Equation" r:id="rId11" imgW="1346040" imgH="520560" progId="Equation.DSMT4">
                  <p:embed/>
                </p:oleObj>
              </mc:Choice>
              <mc:Fallback>
                <p:oleObj name="Equation" r:id="rId11" imgW="13460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42148" y="5551019"/>
                        <a:ext cx="3012763" cy="116531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4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03886" y="1722633"/>
            <a:ext cx="11629622" cy="46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["/>
            </a:pPr>
            <a:r>
              <a:rPr lang="es-AR" sz="2200" i="0" dirty="0">
                <a:solidFill>
                  <a:srgbClr val="009900"/>
                </a:solidFill>
              </a:rPr>
              <a:t>  </a:t>
            </a:r>
            <a:r>
              <a:rPr lang="es-AR" sz="2300" i="0" dirty="0">
                <a:solidFill>
                  <a:srgbClr val="009900"/>
                </a:solidFill>
              </a:rPr>
              <a:t>La FT es aplicable solamente a Sistemas LIT </a:t>
            </a:r>
            <a:r>
              <a:rPr lang="es-AR" sz="2300" i="0" dirty="0" smtClean="0">
                <a:solidFill>
                  <a:srgbClr val="009900"/>
                </a:solidFill>
              </a:rPr>
              <a:t>SISO </a:t>
            </a:r>
            <a:r>
              <a:rPr lang="es-AR" sz="2300" b="0" i="0" dirty="0" smtClean="0">
                <a:solidFill>
                  <a:srgbClr val="009900"/>
                </a:solidFill>
              </a:rPr>
              <a:t>(</a:t>
            </a:r>
            <a:r>
              <a:rPr lang="es-AR" sz="2300" b="0" dirty="0" smtClean="0">
                <a:solidFill>
                  <a:srgbClr val="009900"/>
                </a:solidFill>
              </a:rPr>
              <a:t>Single-Input Single Output</a:t>
            </a:r>
            <a:r>
              <a:rPr lang="es-AR" sz="2300" b="0" i="0" dirty="0" smtClean="0">
                <a:solidFill>
                  <a:srgbClr val="009900"/>
                </a:solidFill>
              </a:rPr>
              <a:t>).</a:t>
            </a:r>
            <a:endParaRPr lang="es-AR" sz="2300" b="0" i="0" dirty="0">
              <a:solidFill>
                <a:srgbClr val="0099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["/>
              <a:tabLst>
                <a:tab pos="450850" algn="l"/>
              </a:tabLst>
            </a:pPr>
            <a:r>
              <a:rPr lang="es-AR" sz="2300" b="0" i="0" dirty="0"/>
              <a:t>  </a:t>
            </a:r>
            <a:r>
              <a:rPr lang="es-AR" sz="2300" i="0" dirty="0">
                <a:solidFill>
                  <a:srgbClr val="009900"/>
                </a:solidFill>
              </a:rPr>
              <a:t>La FT es una </a:t>
            </a:r>
            <a:r>
              <a:rPr lang="es-AR" sz="2300" dirty="0">
                <a:solidFill>
                  <a:srgbClr val="009900"/>
                </a:solidFill>
              </a:rPr>
              <a:t>propiedad intrínseca </a:t>
            </a:r>
            <a:r>
              <a:rPr lang="es-AR" sz="2300" i="0" dirty="0">
                <a:solidFill>
                  <a:srgbClr val="009900"/>
                </a:solidFill>
              </a:rPr>
              <a:t>del sistema dinámico </a:t>
            </a:r>
            <a:r>
              <a:rPr lang="es-AR" sz="2300" i="0" dirty="0" smtClean="0">
                <a:solidFill>
                  <a:srgbClr val="009900"/>
                </a:solidFill>
              </a:rPr>
              <a:t>y es independiente </a:t>
            </a:r>
            <a:r>
              <a:rPr lang="es-AR" sz="2300" i="0" dirty="0">
                <a:solidFill>
                  <a:srgbClr val="009900"/>
                </a:solidFill>
              </a:rPr>
              <a:t>de la </a:t>
            </a:r>
            <a:r>
              <a:rPr lang="es-AR" sz="2300" i="0" dirty="0" smtClean="0">
                <a:solidFill>
                  <a:srgbClr val="009900"/>
                </a:solidFill>
              </a:rPr>
              <a:t>	magnitud </a:t>
            </a:r>
            <a:r>
              <a:rPr lang="es-AR" sz="2300" i="0" dirty="0">
                <a:solidFill>
                  <a:srgbClr val="009900"/>
                </a:solidFill>
              </a:rPr>
              <a:t>y naturaleza de la función de entrada.</a:t>
            </a:r>
          </a:p>
          <a:p>
            <a:pPr algn="just" defTabSz="4508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["/>
            </a:pPr>
            <a:r>
              <a:rPr lang="es-AR" sz="2300" i="0" dirty="0">
                <a:solidFill>
                  <a:srgbClr val="009900"/>
                </a:solidFill>
              </a:rPr>
              <a:t>  La FT </a:t>
            </a:r>
            <a:r>
              <a:rPr lang="es-AR" sz="2300" dirty="0">
                <a:solidFill>
                  <a:srgbClr val="009900"/>
                </a:solidFill>
              </a:rPr>
              <a:t>no provee información alguna sobre la estructura física del sistema</a:t>
            </a:r>
            <a:r>
              <a:rPr lang="es-AR" sz="2300" i="0" dirty="0">
                <a:solidFill>
                  <a:srgbClr val="009900"/>
                </a:solidFill>
              </a:rPr>
              <a:t>: Las </a:t>
            </a:r>
            <a:r>
              <a:rPr lang="es-AR" sz="2300" i="0" dirty="0" smtClean="0">
                <a:solidFill>
                  <a:srgbClr val="009900"/>
                </a:solidFill>
              </a:rPr>
              <a:t>	FT </a:t>
            </a:r>
            <a:r>
              <a:rPr lang="es-AR" sz="2300" i="0" dirty="0">
                <a:solidFill>
                  <a:srgbClr val="009900"/>
                </a:solidFill>
              </a:rPr>
              <a:t>de sistemas físicamente diferentes, pueden ser idénticas.</a:t>
            </a:r>
          </a:p>
          <a:p>
            <a:pPr algn="just" defTabSz="4508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["/>
            </a:pPr>
            <a:r>
              <a:rPr lang="es-AR" sz="2300" i="0" dirty="0" smtClean="0">
                <a:solidFill>
                  <a:srgbClr val="009900"/>
                </a:solidFill>
              </a:rPr>
              <a:t>  Si </a:t>
            </a:r>
            <a:r>
              <a:rPr lang="es-AR" sz="2300" i="0" dirty="0">
                <a:solidFill>
                  <a:srgbClr val="009900"/>
                </a:solidFill>
              </a:rPr>
              <a:t>la FT se desconoce, la misma puede obtenerse experimentalmente aplicándose entradas conocidas y analizando las salidas </a:t>
            </a:r>
            <a:r>
              <a:rPr lang="es-AR" sz="2300" i="0" dirty="0" smtClean="0">
                <a:solidFill>
                  <a:srgbClr val="009900"/>
                </a:solidFill>
              </a:rPr>
              <a:t>obtenidas: en el dominio del tiempo o de la frecuencia.</a:t>
            </a:r>
            <a:endParaRPr lang="es-AR" sz="2300" i="0" dirty="0">
              <a:solidFill>
                <a:srgbClr val="009900"/>
              </a:solidFill>
            </a:endParaRPr>
          </a:p>
        </p:txBody>
      </p:sp>
      <p:sp>
        <p:nvSpPr>
          <p:cNvPr id="1497091" name="Rectangle 3"/>
          <p:cNvSpPr>
            <a:spLocks noChangeArrowheads="1"/>
          </p:cNvSpPr>
          <p:nvPr/>
        </p:nvSpPr>
        <p:spPr bwMode="auto">
          <a:xfrm>
            <a:off x="593141" y="1265433"/>
            <a:ext cx="4458974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Aspectos a tener en cuenta:</a:t>
            </a:r>
            <a:endParaRPr lang="es-AR" sz="24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3141" y="145925"/>
            <a:ext cx="11210932" cy="954750"/>
          </a:xfrm>
          <a:prstGeom prst="rect">
            <a:avLst/>
          </a:prstGeo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2pPr>
            <a:lvl3pPr algn="ctr" eaLnBrk="0" hangingPunct="0"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3pPr>
            <a:lvl4pPr algn="ctr" eaLnBrk="0" hangingPunct="0"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4pPr>
            <a:lvl5pPr algn="ctr" eaLnBrk="0" hangingPunct="0"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9pPr>
          </a:lstStyle>
          <a:p>
            <a:r>
              <a:rPr lang="es-AR" i="0" dirty="0"/>
              <a:t>Representación de un Proceso LIT por su </a:t>
            </a:r>
            <a:br>
              <a:rPr lang="es-AR" i="0" dirty="0"/>
            </a:br>
            <a:r>
              <a:rPr lang="es-AR" i="0" dirty="0"/>
              <a:t>Función de </a:t>
            </a:r>
            <a:r>
              <a:rPr lang="es-AR" i="0" dirty="0" smtClean="0"/>
              <a:t>Transferencia (FT)</a:t>
            </a:r>
            <a:endParaRPr lang="es-AR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ChangeArrowheads="1"/>
          </p:cNvSpPr>
          <p:nvPr/>
        </p:nvSpPr>
        <p:spPr bwMode="auto">
          <a:xfrm>
            <a:off x="437882" y="996660"/>
            <a:ext cx="11552349" cy="44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b="0" i="0" dirty="0" smtClean="0">
                <a:solidFill>
                  <a:srgbClr val="009900"/>
                </a:solidFill>
              </a:rPr>
              <a:t>Siendo </a:t>
            </a:r>
            <a:r>
              <a:rPr lang="es-AR" sz="2300" b="0" dirty="0" smtClean="0">
                <a:solidFill>
                  <a:srgbClr val="009900"/>
                </a:solidFill>
              </a:rPr>
              <a:t>n</a:t>
            </a:r>
            <a:r>
              <a:rPr lang="es-AR" sz="2300" b="0" i="0" dirty="0" smtClean="0">
                <a:solidFill>
                  <a:srgbClr val="009900"/>
                </a:solidFill>
              </a:rPr>
              <a:t> el grado del denominador </a:t>
            </a:r>
            <a:r>
              <a:rPr lang="es-AR" sz="2300" b="0" dirty="0" smtClean="0">
                <a:solidFill>
                  <a:srgbClr val="009900"/>
                </a:solidFill>
              </a:rPr>
              <a:t>D</a:t>
            </a:r>
            <a:r>
              <a:rPr lang="es-AR" sz="2300" b="0" i="0" dirty="0" smtClean="0">
                <a:solidFill>
                  <a:srgbClr val="009900"/>
                </a:solidFill>
              </a:rPr>
              <a:t>(</a:t>
            </a:r>
            <a:r>
              <a:rPr lang="es-AR" sz="2300" b="0" dirty="0" smtClean="0">
                <a:solidFill>
                  <a:srgbClr val="009900"/>
                </a:solidFill>
              </a:rPr>
              <a:t>s</a:t>
            </a:r>
            <a:r>
              <a:rPr lang="es-AR" sz="2300" b="0" i="0" dirty="0" smtClean="0">
                <a:solidFill>
                  <a:srgbClr val="009900"/>
                </a:solidFill>
              </a:rPr>
              <a:t>) y </a:t>
            </a:r>
            <a:r>
              <a:rPr lang="es-AR" sz="2300" b="0" dirty="0" smtClean="0">
                <a:solidFill>
                  <a:srgbClr val="009900"/>
                </a:solidFill>
              </a:rPr>
              <a:t>m</a:t>
            </a:r>
            <a:r>
              <a:rPr lang="es-AR" sz="2300" b="0" i="0" dirty="0" smtClean="0">
                <a:solidFill>
                  <a:srgbClr val="009900"/>
                </a:solidFill>
              </a:rPr>
              <a:t> el grado del numerador </a:t>
            </a:r>
            <a:r>
              <a:rPr lang="es-AR" sz="2300" b="0" dirty="0" smtClean="0">
                <a:solidFill>
                  <a:srgbClr val="009900"/>
                </a:solidFill>
              </a:rPr>
              <a:t>N</a:t>
            </a:r>
            <a:r>
              <a:rPr lang="es-AR" sz="2300" b="0" i="0" dirty="0" smtClean="0">
                <a:solidFill>
                  <a:srgbClr val="009900"/>
                </a:solidFill>
              </a:rPr>
              <a:t>(</a:t>
            </a:r>
            <a:r>
              <a:rPr lang="es-AR" sz="2300" b="0" dirty="0" smtClean="0">
                <a:solidFill>
                  <a:srgbClr val="009900"/>
                </a:solidFill>
              </a:rPr>
              <a:t>s</a:t>
            </a:r>
            <a:r>
              <a:rPr lang="es-AR" sz="2300" b="0" i="0" dirty="0" smtClean="0">
                <a:solidFill>
                  <a:srgbClr val="009900"/>
                </a:solidFill>
              </a:rPr>
              <a:t>) se tiene que: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 smtClean="0">
                <a:solidFill>
                  <a:srgbClr val="009900"/>
                </a:solidFill>
              </a:rPr>
              <a:t>Ceros </a:t>
            </a:r>
            <a:r>
              <a:rPr lang="es-AR" sz="2300" i="0" dirty="0">
                <a:solidFill>
                  <a:srgbClr val="009900"/>
                </a:solidFill>
              </a:rPr>
              <a:t>del sistema:</a:t>
            </a:r>
            <a:r>
              <a:rPr lang="es-AR" sz="2300" i="0" dirty="0"/>
              <a:t> </a:t>
            </a:r>
            <a:r>
              <a:rPr lang="es-AR" sz="2300" b="0" i="0" dirty="0"/>
              <a:t>son las raíces de </a:t>
            </a:r>
            <a:r>
              <a:rPr lang="es-AR" sz="2300" b="0" dirty="0">
                <a:latin typeface="Palatino Linotype" pitchFamily="18" charset="0"/>
              </a:rPr>
              <a:t>N</a:t>
            </a:r>
            <a:r>
              <a:rPr lang="es-AR" sz="2300" b="0" i="0" dirty="0">
                <a:latin typeface="Palatino Linotype" pitchFamily="18" charset="0"/>
              </a:rPr>
              <a:t>(</a:t>
            </a:r>
            <a:r>
              <a:rPr lang="es-AR" sz="2300" b="0" dirty="0">
                <a:latin typeface="Palatino Linotype" pitchFamily="18" charset="0"/>
              </a:rPr>
              <a:t>s</a:t>
            </a:r>
            <a:r>
              <a:rPr lang="es-AR" sz="2300" b="0" i="0" dirty="0">
                <a:latin typeface="Palatino Linotype" pitchFamily="18" charset="0"/>
              </a:rPr>
              <a:t>)</a:t>
            </a:r>
            <a:r>
              <a:rPr lang="es-AR" sz="2300" b="0" i="0" dirty="0"/>
              <a:t> = 0.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>
                <a:solidFill>
                  <a:srgbClr val="009900"/>
                </a:solidFill>
              </a:rPr>
              <a:t>Polos del sistema:</a:t>
            </a:r>
            <a:r>
              <a:rPr lang="es-AR" sz="2300" i="0" dirty="0"/>
              <a:t> </a:t>
            </a:r>
            <a:r>
              <a:rPr lang="es-AR" sz="2300" b="0" i="0" dirty="0"/>
              <a:t>son las raíces de </a:t>
            </a:r>
            <a:r>
              <a:rPr lang="es-AR" sz="2300" b="0" dirty="0">
                <a:latin typeface="Palatino Linotype" pitchFamily="18" charset="0"/>
              </a:rPr>
              <a:t>D</a:t>
            </a:r>
            <a:r>
              <a:rPr lang="es-AR" sz="2300" b="0" i="0" dirty="0">
                <a:latin typeface="Palatino Linotype" pitchFamily="18" charset="0"/>
              </a:rPr>
              <a:t>(</a:t>
            </a:r>
            <a:r>
              <a:rPr lang="es-AR" sz="2300" b="0" dirty="0">
                <a:latin typeface="Palatino Linotype" pitchFamily="18" charset="0"/>
              </a:rPr>
              <a:t>s</a:t>
            </a:r>
            <a:r>
              <a:rPr lang="es-AR" sz="2300" b="0" i="0" dirty="0">
                <a:latin typeface="Palatino Linotype" pitchFamily="18" charset="0"/>
              </a:rPr>
              <a:t>)</a:t>
            </a:r>
            <a:r>
              <a:rPr lang="es-AR" sz="2300" b="0" i="0" dirty="0"/>
              <a:t> = 0.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>
                <a:solidFill>
                  <a:srgbClr val="009900"/>
                </a:solidFill>
              </a:rPr>
              <a:t>Grado relativo:</a:t>
            </a:r>
            <a:r>
              <a:rPr lang="es-AR" sz="2300" i="0" dirty="0"/>
              <a:t> </a:t>
            </a:r>
            <a:r>
              <a:rPr lang="es-AR" sz="2300" b="0" i="0" dirty="0"/>
              <a:t>es la diferencia </a:t>
            </a:r>
            <a:r>
              <a:rPr lang="es-AR" sz="2300" b="0" dirty="0"/>
              <a:t>n - m </a:t>
            </a:r>
            <a:r>
              <a:rPr lang="es-AR" sz="2300" b="0" i="0" dirty="0"/>
              <a:t>del grado del  numerador menos el grado del denominador.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>
                <a:solidFill>
                  <a:srgbClr val="009900"/>
                </a:solidFill>
              </a:rPr>
              <a:t>Función transferencia </a:t>
            </a:r>
            <a:r>
              <a:rPr lang="es-AR" sz="2300" dirty="0">
                <a:solidFill>
                  <a:srgbClr val="009900"/>
                </a:solidFill>
              </a:rPr>
              <a:t>propia</a:t>
            </a:r>
            <a:r>
              <a:rPr lang="es-AR" sz="2300" i="0" dirty="0">
                <a:solidFill>
                  <a:srgbClr val="009900"/>
                </a:solidFill>
              </a:rPr>
              <a:t>:</a:t>
            </a:r>
            <a:r>
              <a:rPr lang="es-AR" sz="2300" i="0" dirty="0"/>
              <a:t> </a:t>
            </a:r>
            <a:r>
              <a:rPr lang="es-AR" sz="2300" b="0" i="0" dirty="0"/>
              <a:t>si </a:t>
            </a:r>
            <a:r>
              <a:rPr lang="es-AR" sz="2300" b="0" dirty="0" smtClean="0"/>
              <a:t>n </a:t>
            </a:r>
            <a:r>
              <a:rPr lang="es-AR" sz="2300" b="0" i="0" dirty="0" smtClean="0"/>
              <a:t>≥ </a:t>
            </a:r>
            <a:r>
              <a:rPr lang="es-AR" sz="2300" b="0" dirty="0" smtClean="0"/>
              <a:t>m</a:t>
            </a:r>
            <a:r>
              <a:rPr lang="es-AR" sz="2300" b="0" i="0" dirty="0" smtClean="0"/>
              <a:t>.</a:t>
            </a:r>
            <a:endParaRPr lang="es-AR" sz="2300" b="0" i="0" dirty="0"/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>
                <a:solidFill>
                  <a:srgbClr val="009900"/>
                </a:solidFill>
              </a:rPr>
              <a:t>Función transferencia </a:t>
            </a:r>
            <a:r>
              <a:rPr lang="es-AR" sz="2300" dirty="0">
                <a:solidFill>
                  <a:srgbClr val="009900"/>
                </a:solidFill>
              </a:rPr>
              <a:t>estrictamente propia</a:t>
            </a:r>
            <a:r>
              <a:rPr lang="es-AR" sz="2300" i="0" dirty="0">
                <a:solidFill>
                  <a:srgbClr val="009900"/>
                </a:solidFill>
              </a:rPr>
              <a:t>:</a:t>
            </a:r>
            <a:r>
              <a:rPr lang="es-AR" sz="2300" i="0" dirty="0"/>
              <a:t> </a:t>
            </a:r>
            <a:r>
              <a:rPr lang="es-AR" sz="2300" b="0" i="0" dirty="0"/>
              <a:t>si </a:t>
            </a:r>
            <a:r>
              <a:rPr lang="es-AR" sz="2300" b="0" dirty="0" smtClean="0"/>
              <a:t>n </a:t>
            </a:r>
            <a:r>
              <a:rPr lang="es-AR" sz="2300" b="0" i="0" dirty="0" smtClean="0"/>
              <a:t>&gt; </a:t>
            </a:r>
            <a:r>
              <a:rPr lang="es-AR" sz="2300" b="0" dirty="0" smtClean="0"/>
              <a:t>m</a:t>
            </a:r>
            <a:r>
              <a:rPr lang="es-AR" sz="2300" b="0" i="0" dirty="0" smtClean="0"/>
              <a:t>.</a:t>
            </a:r>
            <a:endParaRPr lang="es-AR" sz="2300" b="0" i="0" dirty="0"/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>
                <a:solidFill>
                  <a:srgbClr val="009900"/>
                </a:solidFill>
              </a:rPr>
              <a:t>Función transferencia </a:t>
            </a:r>
            <a:r>
              <a:rPr lang="es-AR" sz="2300" dirty="0" err="1">
                <a:solidFill>
                  <a:srgbClr val="009900"/>
                </a:solidFill>
              </a:rPr>
              <a:t>bipropia</a:t>
            </a:r>
            <a:r>
              <a:rPr lang="es-AR" sz="2300" i="0" dirty="0">
                <a:solidFill>
                  <a:srgbClr val="009900"/>
                </a:solidFill>
              </a:rPr>
              <a:t>:</a:t>
            </a:r>
            <a:r>
              <a:rPr lang="es-AR" sz="2300" i="0" dirty="0"/>
              <a:t> </a:t>
            </a:r>
            <a:r>
              <a:rPr lang="es-AR" sz="2300" b="0" i="0" dirty="0"/>
              <a:t>si </a:t>
            </a:r>
            <a:r>
              <a:rPr lang="es-AR" sz="2300" b="0" dirty="0" smtClean="0"/>
              <a:t>n </a:t>
            </a:r>
            <a:r>
              <a:rPr lang="es-AR" sz="2300" b="0" i="0" dirty="0"/>
              <a:t>= </a:t>
            </a:r>
            <a:r>
              <a:rPr lang="es-AR" sz="2300" b="0" dirty="0" smtClean="0"/>
              <a:t>m</a:t>
            </a:r>
            <a:r>
              <a:rPr lang="es-AR" sz="2300" b="0" i="0" dirty="0" smtClean="0"/>
              <a:t>.</a:t>
            </a:r>
            <a:endParaRPr lang="es-AR" sz="2300" b="0" i="0" dirty="0"/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300" i="0" dirty="0">
                <a:solidFill>
                  <a:srgbClr val="009900"/>
                </a:solidFill>
              </a:rPr>
              <a:t>Función transferencia </a:t>
            </a:r>
            <a:r>
              <a:rPr lang="es-AR" sz="2300" dirty="0">
                <a:solidFill>
                  <a:srgbClr val="009900"/>
                </a:solidFill>
              </a:rPr>
              <a:t>impropia</a:t>
            </a:r>
            <a:r>
              <a:rPr lang="es-AR" sz="2300" i="0" dirty="0">
                <a:solidFill>
                  <a:srgbClr val="009900"/>
                </a:solidFill>
              </a:rPr>
              <a:t>:</a:t>
            </a:r>
            <a:r>
              <a:rPr lang="es-AR" sz="2300" i="0" dirty="0"/>
              <a:t> </a:t>
            </a:r>
            <a:r>
              <a:rPr lang="es-AR" sz="2300" b="0" i="0" dirty="0"/>
              <a:t>si </a:t>
            </a:r>
            <a:r>
              <a:rPr lang="es-AR" sz="2300" b="0" dirty="0"/>
              <a:t>m </a:t>
            </a:r>
            <a:r>
              <a:rPr lang="es-AR" sz="2300" b="0" i="0" dirty="0"/>
              <a:t>&gt; </a:t>
            </a:r>
            <a:r>
              <a:rPr lang="es-AR" sz="2300" b="0" dirty="0"/>
              <a:t>n</a:t>
            </a:r>
            <a:r>
              <a:rPr lang="es-AR" sz="2300" b="0" i="0" dirty="0"/>
              <a:t>.</a:t>
            </a:r>
          </a:p>
        </p:txBody>
      </p:sp>
      <p:sp>
        <p:nvSpPr>
          <p:cNvPr id="1423384" name="Rectangle 24"/>
          <p:cNvSpPr>
            <a:spLocks noChangeArrowheads="1"/>
          </p:cNvSpPr>
          <p:nvPr/>
        </p:nvSpPr>
        <p:spPr bwMode="auto">
          <a:xfrm>
            <a:off x="1266292" y="250038"/>
            <a:ext cx="9856289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Definiciones Importantes de la Función de Transferencia</a:t>
            </a:r>
            <a:endParaRPr lang="es-AR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423385" name="Rectangle 25"/>
          <p:cNvSpPr>
            <a:spLocks noChangeArrowheads="1"/>
          </p:cNvSpPr>
          <p:nvPr/>
        </p:nvSpPr>
        <p:spPr bwMode="auto">
          <a:xfrm>
            <a:off x="914693" y="5467926"/>
            <a:ext cx="10598726" cy="1175706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característica dinámica del sistema depende fundamentalmente de las raíces del denominador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+mn-cs"/>
              </a:rPr>
              <a:t>  </a:t>
            </a:r>
            <a:r>
              <a:rPr lang="es-AR" sz="2200" b="0" dirty="0">
                <a:latin typeface="Palatino Linotype" pitchFamily="18" charset="0"/>
                <a:cs typeface="+mn-cs"/>
              </a:rPr>
              <a:t>D</a:t>
            </a:r>
            <a:r>
              <a:rPr lang="es-AR" sz="2200" b="0" i="0" dirty="0">
                <a:latin typeface="Palatino Linotype" pitchFamily="18" charset="0"/>
                <a:cs typeface="+mn-cs"/>
              </a:rPr>
              <a:t>(</a:t>
            </a:r>
            <a:r>
              <a:rPr lang="es-AR" sz="2200" b="0" dirty="0">
                <a:latin typeface="Palatino Linotype" pitchFamily="18" charset="0"/>
                <a:cs typeface="+mn-cs"/>
              </a:rPr>
              <a:t>s</a:t>
            </a:r>
            <a:r>
              <a:rPr lang="es-AR" sz="2200" b="0" i="0" dirty="0">
                <a:latin typeface="Palatino Linotype" pitchFamily="18" charset="0"/>
                <a:cs typeface="+mn-cs"/>
              </a:rPr>
              <a:t>) = 0 .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POLINOMIO CARACTERISTICO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811370" y="963804"/>
            <a:ext cx="1093416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1200"/>
              </a:spcAft>
              <a:buClr>
                <a:srgbClr val="009900"/>
              </a:buClr>
              <a:buFont typeface="Wingdings" pitchFamily="2" charset="2"/>
              <a:buChar char="["/>
            </a:pPr>
            <a:r>
              <a:rPr lang="es-AR" sz="2300" i="0" dirty="0">
                <a:solidFill>
                  <a:srgbClr val="009900"/>
                </a:solidFill>
              </a:rPr>
              <a:t>  Se necesita que las condiciones iniciales sean nulas.</a:t>
            </a:r>
          </a:p>
          <a:p>
            <a:pPr algn="just">
              <a:spcBef>
                <a:spcPct val="20000"/>
              </a:spcBef>
              <a:spcAft>
                <a:spcPts val="1200"/>
              </a:spcAft>
              <a:buClr>
                <a:srgbClr val="009900"/>
              </a:buClr>
              <a:buFont typeface="Wingdings" pitchFamily="2" charset="2"/>
              <a:buChar char="["/>
            </a:pPr>
            <a:r>
              <a:rPr lang="es-AR" sz="2300" i="0" dirty="0">
                <a:solidFill>
                  <a:srgbClr val="009900"/>
                </a:solidFill>
              </a:rPr>
              <a:t>  Si la FT es desconocida </a:t>
            </a:r>
            <a:r>
              <a:rPr lang="es-AR" sz="2300" i="0" dirty="0" smtClean="0">
                <a:solidFill>
                  <a:srgbClr val="009900"/>
                </a:solidFill>
              </a:rPr>
              <a:t>esta </a:t>
            </a:r>
            <a:r>
              <a:rPr lang="es-AR" sz="2300" i="0" dirty="0">
                <a:solidFill>
                  <a:srgbClr val="009900"/>
                </a:solidFill>
              </a:rPr>
              <a:t>puede ser determinada experimentalmente.</a:t>
            </a:r>
            <a:endParaRPr lang="es-AR" sz="2300" b="0" i="0" dirty="0"/>
          </a:p>
        </p:txBody>
      </p:sp>
      <p:graphicFrame>
        <p:nvGraphicFramePr>
          <p:cNvPr id="60421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98393380"/>
              </p:ext>
            </p:extLst>
          </p:nvPr>
        </p:nvGraphicFramePr>
        <p:xfrm>
          <a:off x="3248039" y="2187798"/>
          <a:ext cx="58928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4" name="Visio" r:id="rId4" imgW="4250763" imgH="1162865" progId="Visio.Drawing.11">
                  <p:embed/>
                </p:oleObj>
              </mc:Choice>
              <mc:Fallback>
                <p:oleObj name="Visio" r:id="rId4" imgW="4250763" imgH="116286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39" y="2187798"/>
                        <a:ext cx="58928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245" y="4022957"/>
            <a:ext cx="1148795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s-AR" sz="2300" i="0" dirty="0" smtClean="0">
                <a:solidFill>
                  <a:srgbClr val="FF0000"/>
                </a:solidFill>
              </a:rPr>
              <a:t>Desde el punto de vista práctico hay que tener en cuenta que:</a:t>
            </a:r>
            <a:endParaRPr lang="es-AR" sz="2300" i="0" dirty="0">
              <a:solidFill>
                <a:srgbClr val="FF0000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AR" sz="2300" b="0" i="0" dirty="0" smtClean="0">
                <a:solidFill>
                  <a:srgbClr val="008000"/>
                </a:solidFill>
              </a:rPr>
              <a:t>- Existen no linealidades.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AR" sz="2300" b="0" i="0" dirty="0" smtClean="0">
                <a:solidFill>
                  <a:srgbClr val="008000"/>
                </a:solidFill>
              </a:rPr>
              <a:t>- Sistemas con varias </a:t>
            </a:r>
            <a:r>
              <a:rPr lang="es-AR" sz="2300" b="0" i="0" dirty="0">
                <a:solidFill>
                  <a:srgbClr val="008000"/>
                </a:solidFill>
              </a:rPr>
              <a:t>entradas y </a:t>
            </a:r>
            <a:r>
              <a:rPr lang="es-AR" sz="2300" b="0" i="0" dirty="0" smtClean="0">
                <a:solidFill>
                  <a:srgbClr val="008000"/>
                </a:solidFill>
              </a:rPr>
              <a:t>varias salidas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AR" sz="2300" b="0" i="0" dirty="0" smtClean="0">
                <a:solidFill>
                  <a:srgbClr val="008000"/>
                </a:solidFill>
              </a:rPr>
              <a:t>- Los </a:t>
            </a:r>
            <a:r>
              <a:rPr lang="es-AR" sz="2300" b="0" i="0" dirty="0">
                <a:solidFill>
                  <a:srgbClr val="008000"/>
                </a:solidFill>
              </a:rPr>
              <a:t>parámetros varían con el tiempo y </a:t>
            </a:r>
            <a:endParaRPr lang="es-AR" sz="2300" b="0" i="0" dirty="0" smtClean="0">
              <a:solidFill>
                <a:srgbClr val="008000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AR" sz="2300" b="0" i="0" dirty="0" smtClean="0">
                <a:solidFill>
                  <a:srgbClr val="008000"/>
                </a:solidFill>
              </a:rPr>
              <a:t>- Las </a:t>
            </a:r>
            <a:r>
              <a:rPr lang="es-AR" sz="2300" b="0" i="0" dirty="0">
                <a:solidFill>
                  <a:srgbClr val="008000"/>
                </a:solidFill>
              </a:rPr>
              <a:t>C.I. no siempre son nulas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324277" y="250038"/>
            <a:ext cx="7740325" cy="5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Aspectos sobre la Función de Transferencia</a:t>
            </a:r>
            <a:endParaRPr lang="es-AR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77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4"/>
          <p:cNvGrpSpPr>
            <a:grpSpLocks/>
          </p:cNvGrpSpPr>
          <p:nvPr/>
        </p:nvGrpSpPr>
        <p:grpSpPr bwMode="auto">
          <a:xfrm>
            <a:off x="3013075" y="346076"/>
            <a:ext cx="5962650" cy="5783263"/>
            <a:chOff x="938" y="218"/>
            <a:chExt cx="3756" cy="3643"/>
          </a:xfrm>
        </p:grpSpPr>
        <p:pic>
          <p:nvPicPr>
            <p:cNvPr id="119811" name="Picture 12" descr="logo so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373"/>
              <a:ext cx="3756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218"/>
              <a:ext cx="3660" cy="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81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aphicFrame>
        <p:nvGraphicFramePr>
          <p:cNvPr id="61443" name="Object 1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21056640"/>
              </p:ext>
            </p:extLst>
          </p:nvPr>
        </p:nvGraphicFramePr>
        <p:xfrm>
          <a:off x="2174809" y="1876993"/>
          <a:ext cx="6104345" cy="336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3" name="Visio" r:id="rId4" imgW="3080160" imgH="1699673" progId="Visio.Drawing.11">
                  <p:embed/>
                </p:oleObj>
              </mc:Choice>
              <mc:Fallback>
                <p:oleObj name="Visio" r:id="rId4" imgW="3080160" imgH="1699673" progId="Visio.Drawing.11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09" y="1876993"/>
                        <a:ext cx="6104345" cy="3369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75031"/>
              </p:ext>
            </p:extLst>
          </p:nvPr>
        </p:nvGraphicFramePr>
        <p:xfrm>
          <a:off x="6099009" y="4959805"/>
          <a:ext cx="36322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4" name="Equation" r:id="rId6" imgW="1955520" imgH="241200" progId="Equation.DSMT4">
                  <p:embed/>
                </p:oleObj>
              </mc:Choice>
              <mc:Fallback>
                <p:oleObj name="Equation" r:id="rId6" imgW="195552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009" y="4959805"/>
                        <a:ext cx="3632200" cy="4603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2225" cap="rnd">
                        <a:solidFill>
                          <a:srgbClr val="FF0000"/>
                        </a:solidFill>
                        <a:beve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17216"/>
              </p:ext>
            </p:extLst>
          </p:nvPr>
        </p:nvGraphicFramePr>
        <p:xfrm>
          <a:off x="3883026" y="5722938"/>
          <a:ext cx="35607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5" name="Equation" r:id="rId8" imgW="1930320" imgH="228600" progId="Equation.DSMT4">
                  <p:embed/>
                </p:oleObj>
              </mc:Choice>
              <mc:Fallback>
                <p:oleObj name="Equation" r:id="rId8" imgW="193032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6" y="5722938"/>
                        <a:ext cx="3560763" cy="43021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2225" cap="rnd" cmpd="sng">
                        <a:solidFill>
                          <a:srgbClr val="FF0000"/>
                        </a:solidFill>
                        <a:beve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2152651" y="1002442"/>
            <a:ext cx="6354041" cy="90486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Electromecánicos: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Motor CC con Excitación Independiente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3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aphicFrame>
        <p:nvGraphicFramePr>
          <p:cNvPr id="6247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58654"/>
              </p:ext>
            </p:extLst>
          </p:nvPr>
        </p:nvGraphicFramePr>
        <p:xfrm>
          <a:off x="2530476" y="4557714"/>
          <a:ext cx="71231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7" name="Equation" r:id="rId4" imgW="3530520" imgH="469800" progId="Equation.DSMT4">
                  <p:embed/>
                </p:oleObj>
              </mc:Choice>
              <mc:Fallback>
                <p:oleObj name="Equation" r:id="rId4" imgW="353052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6" y="4557714"/>
                        <a:ext cx="71231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97379"/>
              </p:ext>
            </p:extLst>
          </p:nvPr>
        </p:nvGraphicFramePr>
        <p:xfrm>
          <a:off x="4453372" y="5776336"/>
          <a:ext cx="47418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8" name="Equation" r:id="rId6" imgW="2641320" imgH="228600" progId="Equation.DSMT4">
                  <p:embed/>
                </p:oleObj>
              </mc:Choice>
              <mc:Fallback>
                <p:oleObj name="Equation" r:id="rId6" imgW="264132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372" y="5776336"/>
                        <a:ext cx="4741863" cy="4111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152650" y="877751"/>
            <a:ext cx="6354041" cy="904863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Electromecánicos: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Motor CC con Excitación Independiente</a:t>
            </a:r>
          </a:p>
        </p:txBody>
      </p:sp>
      <p:graphicFrame>
        <p:nvGraphicFramePr>
          <p:cNvPr id="3" name="2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8765124"/>
              </p:ext>
            </p:extLst>
          </p:nvPr>
        </p:nvGraphicFramePr>
        <p:xfrm>
          <a:off x="3639993" y="1761831"/>
          <a:ext cx="4528108" cy="25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9" name="Visio" r:id="rId8" imgW="3080160" imgH="1699673" progId="Visio.Drawing.11">
                  <p:embed/>
                </p:oleObj>
              </mc:Choice>
              <mc:Fallback>
                <p:oleObj name="Visio" r:id="rId8" imgW="3080160" imgH="1699673" progId="Visio.Drawing.11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993" y="1761831"/>
                        <a:ext cx="4528108" cy="250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95030"/>
              </p:ext>
            </p:extLst>
          </p:nvPr>
        </p:nvGraphicFramePr>
        <p:xfrm>
          <a:off x="2728336" y="5776336"/>
          <a:ext cx="11858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0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336" y="5776336"/>
                        <a:ext cx="1185862" cy="4111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403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9114437"/>
              </p:ext>
            </p:extLst>
          </p:nvPr>
        </p:nvGraphicFramePr>
        <p:xfrm>
          <a:off x="1806575" y="941244"/>
          <a:ext cx="3541280" cy="195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0" name="Visio" r:id="rId4" imgW="3080160" imgH="1699673" progId="Visio.Drawing.11">
                  <p:embed/>
                </p:oleObj>
              </mc:Choice>
              <mc:Fallback>
                <p:oleObj name="Visio" r:id="rId4" imgW="3080160" imgH="1699673" progId="Visio.Drawing.11">
                  <p:embed/>
                  <p:pic>
                    <p:nvPicPr>
                      <p:cNvPr id="0" name="2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941244"/>
                        <a:ext cx="3541280" cy="1955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2451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aphicFrame>
        <p:nvGraphicFramePr>
          <p:cNvPr id="634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11766"/>
              </p:ext>
            </p:extLst>
          </p:nvPr>
        </p:nvGraphicFramePr>
        <p:xfrm>
          <a:off x="7588396" y="1119910"/>
          <a:ext cx="12541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1" name="Equation" r:id="rId6" imgW="698400" imgH="228600" progId="Equation.DSMT4">
                  <p:embed/>
                </p:oleObj>
              </mc:Choice>
              <mc:Fallback>
                <p:oleObj name="Equation" r:id="rId6" imgW="698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396" y="1119910"/>
                        <a:ext cx="1254125" cy="41116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2225" cap="rnd">
                        <a:solidFill>
                          <a:srgbClr val="FF0000"/>
                        </a:solidFill>
                        <a:miter lim="800000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05070"/>
              </p:ext>
            </p:extLst>
          </p:nvPr>
        </p:nvGraphicFramePr>
        <p:xfrm>
          <a:off x="3835401" y="3100389"/>
          <a:ext cx="17510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2" name="Equation" r:id="rId8" imgW="977760" imgH="228600" progId="Equation.DSMT4">
                  <p:embed/>
                </p:oleObj>
              </mc:Choice>
              <mc:Fallback>
                <p:oleObj name="Equation" r:id="rId8" imgW="97776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100389"/>
                        <a:ext cx="17510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1679865" y="3106160"/>
            <a:ext cx="1844675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 dirty="0" err="1">
                <a:solidFill>
                  <a:srgbClr val="FF3300"/>
                </a:solidFill>
              </a:rPr>
              <a:t>Factorizando</a:t>
            </a:r>
            <a:endParaRPr lang="es-AR" sz="2000" b="0" i="0" dirty="0">
              <a:solidFill>
                <a:srgbClr val="FF3300"/>
              </a:solidFill>
            </a:endParaRPr>
          </a:p>
        </p:txBody>
      </p:sp>
      <p:graphicFrame>
        <p:nvGraphicFramePr>
          <p:cNvPr id="6349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6622"/>
              </p:ext>
            </p:extLst>
          </p:nvPr>
        </p:nvGraphicFramePr>
        <p:xfrm>
          <a:off x="6780214" y="5751513"/>
          <a:ext cx="21748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3" name="Equation" r:id="rId10" imgW="1193760" imgH="469800" progId="Equation.DSMT4">
                  <p:embed/>
                </p:oleObj>
              </mc:Choice>
              <mc:Fallback>
                <p:oleObj name="Equation" r:id="rId10" imgW="119376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4" y="5751513"/>
                        <a:ext cx="21748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17288"/>
              </p:ext>
            </p:extLst>
          </p:nvPr>
        </p:nvGraphicFramePr>
        <p:xfrm>
          <a:off x="2624139" y="5751513"/>
          <a:ext cx="20843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4" name="Equation" r:id="rId12" imgW="1143000" imgH="469800" progId="Equation.DSMT4">
                  <p:embed/>
                </p:oleObj>
              </mc:Choice>
              <mc:Fallback>
                <p:oleObj name="Equation" r:id="rId12" imgW="114300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9" y="5751513"/>
                        <a:ext cx="2084387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Rectangle 20"/>
          <p:cNvSpPr>
            <a:spLocks noChangeArrowheads="1"/>
          </p:cNvSpPr>
          <p:nvPr/>
        </p:nvSpPr>
        <p:spPr bwMode="auto">
          <a:xfrm>
            <a:off x="5742710" y="5069037"/>
            <a:ext cx="4852555" cy="707886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FF3300"/>
                </a:solidFill>
              </a:rPr>
              <a:t>Constante del motor o ganancia estática</a:t>
            </a:r>
          </a:p>
        </p:txBody>
      </p:sp>
      <p:sp>
        <p:nvSpPr>
          <p:cNvPr id="63502" name="Rectangle 21"/>
          <p:cNvSpPr>
            <a:spLocks noChangeArrowheads="1"/>
          </p:cNvSpPr>
          <p:nvPr/>
        </p:nvSpPr>
        <p:spPr bwMode="auto">
          <a:xfrm>
            <a:off x="1887683" y="5069037"/>
            <a:ext cx="3636818" cy="707886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FF3300"/>
                </a:solidFill>
              </a:rPr>
              <a:t>Constante de tiempo del motor</a:t>
            </a:r>
          </a:p>
        </p:txBody>
      </p:sp>
      <p:graphicFrame>
        <p:nvGraphicFramePr>
          <p:cNvPr id="6350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338070"/>
              </p:ext>
            </p:extLst>
          </p:nvPr>
        </p:nvGraphicFramePr>
        <p:xfrm>
          <a:off x="1887682" y="3727850"/>
          <a:ext cx="405606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5" name="Equation" r:id="rId14" imgW="1841400" imgH="469800" progId="Equation.DSMT4">
                  <p:embed/>
                </p:oleObj>
              </mc:Choice>
              <mc:Fallback>
                <p:oleObj name="Equation" r:id="rId14" imgW="1841400" imgH="469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682" y="3727850"/>
                        <a:ext cx="4056062" cy="10509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54317"/>
              </p:ext>
            </p:extLst>
          </p:nvPr>
        </p:nvGraphicFramePr>
        <p:xfrm>
          <a:off x="6505433" y="3727850"/>
          <a:ext cx="38322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6" name="Equation" r:id="rId16" imgW="1739880" imgH="469800" progId="Equation.DSMT4">
                  <p:embed/>
                </p:oleObj>
              </mc:Choice>
              <mc:Fallback>
                <p:oleObj name="Equation" r:id="rId16" imgW="1739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433" y="3727850"/>
                        <a:ext cx="3832225" cy="10509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Flecha doblada"/>
          <p:cNvSpPr/>
          <p:nvPr/>
        </p:nvSpPr>
        <p:spPr bwMode="auto">
          <a:xfrm flipH="1" flipV="1">
            <a:off x="5742708" y="2878282"/>
            <a:ext cx="3023755" cy="561684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AR" i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61290"/>
              </p:ext>
            </p:extLst>
          </p:nvPr>
        </p:nvGraphicFramePr>
        <p:xfrm>
          <a:off x="6152364" y="1815900"/>
          <a:ext cx="50736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7" name="Equation" r:id="rId18" imgW="2514600" imgH="469800" progId="Equation.DSMT4">
                  <p:embed/>
                </p:oleObj>
              </mc:Choice>
              <mc:Fallback>
                <p:oleObj name="Equation" r:id="rId18" imgW="251460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364" y="1815900"/>
                        <a:ext cx="50736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45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25764" y="212729"/>
            <a:ext cx="6537325" cy="58896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i="0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63" y="1533287"/>
            <a:ext cx="4182638" cy="223428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87963" y="1007586"/>
            <a:ext cx="2901885" cy="534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Súper Capacitores</a:t>
            </a:r>
            <a:endParaRPr lang="es-AR" i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21" y="1007586"/>
            <a:ext cx="3605214" cy="3216628"/>
          </a:xfrm>
          <a:prstGeom prst="rect">
            <a:avLst/>
          </a:prstGeom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37554"/>
            <a:ext cx="6012071" cy="21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36071" y="4896511"/>
            <a:ext cx="2768600" cy="6675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Convertidor Bidireccional</a:t>
            </a:r>
            <a:endParaRPr lang="es-AR" i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57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118012"/>
            <a:ext cx="6537325" cy="588963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>
                <a:solidFill>
                  <a:schemeClr val="bg1"/>
                </a:solidFill>
                <a:effectLst/>
              </a:rPr>
              <a:t>Introducción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8114" y="840893"/>
            <a:ext cx="6192282" cy="526514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FF3300"/>
                </a:solidFill>
              </a:rPr>
              <a:t>Aplicaciones del Control </a:t>
            </a:r>
            <a:r>
              <a:rPr lang="es-AR" sz="2400" i="0" dirty="0">
                <a:solidFill>
                  <a:srgbClr val="FF3300"/>
                </a:solidFill>
              </a:rPr>
              <a:t>Automático</a:t>
            </a:r>
            <a:r>
              <a:rPr lang="es-AR" i="0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9" y="1769773"/>
            <a:ext cx="8890000" cy="48133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563450" y="1965018"/>
            <a:ext cx="2399251" cy="1315078"/>
          </a:xfrm>
          <a:prstGeom prst="rect">
            <a:avLst/>
          </a:prstGeom>
          <a:noFill/>
          <a:ln w="158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 smtClean="0">
                <a:solidFill>
                  <a:srgbClr val="0066CC"/>
                </a:solidFill>
              </a:rPr>
              <a:t>Control de Temperatura y Combustión </a:t>
            </a:r>
            <a:r>
              <a:rPr lang="es-AR" sz="2000" i="0" dirty="0" smtClean="0">
                <a:solidFill>
                  <a:srgbClr val="0066CC"/>
                </a:solidFill>
              </a:rPr>
              <a:t>[6]</a:t>
            </a:r>
            <a:endParaRPr lang="es-AR" sz="2000" i="0" dirty="0">
              <a:solidFill>
                <a:srgbClr val="0066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353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25764" y="212729"/>
            <a:ext cx="6537325" cy="58896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AR" sz="2800" i="0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90800" y="992293"/>
            <a:ext cx="6976638" cy="534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Sistema Híbrido: Solar - Hidráulico</a:t>
            </a:r>
            <a:endParaRPr lang="es-AR" i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42575"/>
            <a:ext cx="7063866" cy="462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8"/>
          <p:cNvGraphicFramePr>
            <a:graphicFrameLocks noChangeAspect="1"/>
          </p:cNvGraphicFramePr>
          <p:nvPr/>
        </p:nvGraphicFramePr>
        <p:xfrm>
          <a:off x="1831975" y="1363664"/>
          <a:ext cx="8580438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2" name="Figura" r:id="rId5" imgW="5821680" imgH="2895600" progId="Word.Picture.8">
                  <p:embed/>
                </p:oleObj>
              </mc:Choice>
              <mc:Fallback>
                <p:oleObj name="Figura" r:id="rId5" imgW="5821680" imgH="2895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1363664"/>
                        <a:ext cx="8580438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7865" name="AutoShape 9"/>
          <p:cNvSpPr>
            <a:spLocks noChangeArrowheads="1"/>
          </p:cNvSpPr>
          <p:nvPr/>
        </p:nvSpPr>
        <p:spPr bwMode="auto">
          <a:xfrm>
            <a:off x="2884489" y="5638801"/>
            <a:ext cx="6764337" cy="930275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Sistema de Control de Generación de una Turbina Eólica Conectada a la Red</a:t>
            </a:r>
          </a:p>
        </p:txBody>
      </p:sp>
      <p:pic>
        <p:nvPicPr>
          <p:cNvPr id="30724" name="Picture 10" descr="7010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4626"/>
            <a:ext cx="3810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11"/>
          <p:cNvSpPr>
            <a:spLocks noChangeArrowheads="1"/>
          </p:cNvSpPr>
          <p:nvPr/>
        </p:nvSpPr>
        <p:spPr bwMode="auto">
          <a:xfrm rot="5400000">
            <a:off x="6862763" y="2439988"/>
            <a:ext cx="552450" cy="450850"/>
          </a:xfrm>
          <a:custGeom>
            <a:avLst/>
            <a:gdLst>
              <a:gd name="T0" fmla="*/ 271039234 w 21600"/>
              <a:gd name="T1" fmla="*/ 0 h 21600"/>
              <a:gd name="T2" fmla="*/ 0 w 21600"/>
              <a:gd name="T3" fmla="*/ 98210680 h 21600"/>
              <a:gd name="T4" fmla="*/ 271039234 w 21600"/>
              <a:gd name="T5" fmla="*/ 196421360 h 21600"/>
              <a:gd name="T6" fmla="*/ 361386088 w 21600"/>
              <a:gd name="T7" fmla="*/ 982106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0726" name="AutoShape 12"/>
          <p:cNvSpPr>
            <a:spLocks noChangeArrowheads="1"/>
          </p:cNvSpPr>
          <p:nvPr/>
        </p:nvSpPr>
        <p:spPr bwMode="auto">
          <a:xfrm rot="5400000">
            <a:off x="5099050" y="2439988"/>
            <a:ext cx="552450" cy="450850"/>
          </a:xfrm>
          <a:custGeom>
            <a:avLst/>
            <a:gdLst>
              <a:gd name="T0" fmla="*/ 271039234 w 21600"/>
              <a:gd name="T1" fmla="*/ 0 h 21600"/>
              <a:gd name="T2" fmla="*/ 0 w 21600"/>
              <a:gd name="T3" fmla="*/ 98210680 h 21600"/>
              <a:gd name="T4" fmla="*/ 271039234 w 21600"/>
              <a:gd name="T5" fmla="*/ 196421360 h 21600"/>
              <a:gd name="T6" fmla="*/ 361386088 w 21600"/>
              <a:gd name="T7" fmla="*/ 982106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924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5"/>
          <p:cNvGraphicFramePr>
            <a:graphicFrameLocks noGrp="1" noChangeAspect="1"/>
          </p:cNvGraphicFramePr>
          <p:nvPr>
            <p:ph/>
          </p:nvPr>
        </p:nvGraphicFramePr>
        <p:xfrm>
          <a:off x="1993900" y="207964"/>
          <a:ext cx="8229600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6" name="Visio" r:id="rId5" imgW="12480273" imgH="4723889" progId="Visio.Drawing.11">
                  <p:embed/>
                </p:oleObj>
              </mc:Choice>
              <mc:Fallback>
                <p:oleObj name="Visio" r:id="rId5" imgW="12480273" imgH="472388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07964"/>
                        <a:ext cx="8229600" cy="311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910" name="AutoShape 6"/>
          <p:cNvSpPr>
            <a:spLocks noChangeArrowheads="1"/>
          </p:cNvSpPr>
          <p:nvPr/>
        </p:nvSpPr>
        <p:spPr bwMode="auto">
          <a:xfrm>
            <a:off x="1971676" y="5648325"/>
            <a:ext cx="8296275" cy="1011238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Sistemas Ininterrumpidos de Energía Eléctrica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Convertidor CA - CC</a:t>
            </a:r>
          </a:p>
        </p:txBody>
      </p:sp>
      <p:pic>
        <p:nvPicPr>
          <p:cNvPr id="31748" name="Picture 7" descr="7010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468688"/>
            <a:ext cx="3505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7"/>
          <p:cNvSpPr>
            <a:spLocks noChangeArrowheads="1"/>
          </p:cNvSpPr>
          <p:nvPr/>
        </p:nvSpPr>
        <p:spPr bwMode="auto">
          <a:xfrm>
            <a:off x="6437314" y="2197101"/>
            <a:ext cx="1228725" cy="1160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31750" name="AutoShape 10"/>
          <p:cNvSpPr>
            <a:spLocks noChangeArrowheads="1"/>
          </p:cNvSpPr>
          <p:nvPr/>
        </p:nvSpPr>
        <p:spPr bwMode="auto">
          <a:xfrm rot="16200000">
            <a:off x="6366669" y="2005806"/>
            <a:ext cx="1295400" cy="15700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5998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AutoShape 2"/>
          <p:cNvSpPr>
            <a:spLocks noChangeArrowheads="1"/>
          </p:cNvSpPr>
          <p:nvPr/>
        </p:nvSpPr>
        <p:spPr bwMode="auto">
          <a:xfrm>
            <a:off x="1752600" y="5588000"/>
            <a:ext cx="8718550" cy="1011238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Sistemas Ininterrumpidos de Energía Eléctrica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Convertidor CC - CA</a:t>
            </a:r>
          </a:p>
        </p:txBody>
      </p:sp>
      <p:pic>
        <p:nvPicPr>
          <p:cNvPr id="32771" name="Picture 3" descr="701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317875"/>
            <a:ext cx="3505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2" name="Object 8"/>
          <p:cNvGraphicFramePr>
            <a:graphicFrameLocks noGrp="1" noChangeAspect="1"/>
          </p:cNvGraphicFramePr>
          <p:nvPr>
            <p:ph/>
          </p:nvPr>
        </p:nvGraphicFramePr>
        <p:xfrm>
          <a:off x="1966913" y="177800"/>
          <a:ext cx="822960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0" name="Visio" r:id="rId6" imgW="14015201" imgH="4621909" progId="Visio.Drawing.11">
                  <p:embed/>
                </p:oleObj>
              </mc:Choice>
              <mc:Fallback>
                <p:oleObj name="Visio" r:id="rId6" imgW="14015201" imgH="462190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77800"/>
                        <a:ext cx="822960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5494339" y="1925638"/>
            <a:ext cx="1228725" cy="1160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auto">
          <a:xfrm rot="16200000">
            <a:off x="5437982" y="1820070"/>
            <a:ext cx="1295400" cy="15700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2111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AutoShape 2"/>
          <p:cNvSpPr>
            <a:spLocks noChangeArrowheads="1"/>
          </p:cNvSpPr>
          <p:nvPr/>
        </p:nvSpPr>
        <p:spPr bwMode="auto">
          <a:xfrm>
            <a:off x="1757363" y="5629276"/>
            <a:ext cx="8710612" cy="930275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Controlador de Tensión y Frecuencia – Microcentral Hidroeléctrica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494339" y="1925638"/>
            <a:ext cx="1228725" cy="1160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 rot="-5400000">
            <a:off x="5384007" y="3847307"/>
            <a:ext cx="1295400" cy="15700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101601"/>
            <a:ext cx="88058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918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AutoShape 2"/>
          <p:cNvSpPr>
            <a:spLocks noChangeArrowheads="1"/>
          </p:cNvSpPr>
          <p:nvPr/>
        </p:nvSpPr>
        <p:spPr bwMode="auto">
          <a:xfrm>
            <a:off x="1757363" y="5629276"/>
            <a:ext cx="8710612" cy="930275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Controlador de Tensión y Frecuencia – Microcentral Hidroeléctrica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494339" y="1925638"/>
            <a:ext cx="1228725" cy="1160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 rot="-5400000">
            <a:off x="5384007" y="3847307"/>
            <a:ext cx="1295400" cy="15700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8750"/>
            <a:ext cx="89392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51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65539"/>
            <a:ext cx="47291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190750" y="184151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917576"/>
            <a:ext cx="48164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151564" y="2062163"/>
            <a:ext cx="4414837" cy="8382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Control de Temperatura de un Intercambiador de Calor</a:t>
            </a:r>
            <a:endParaRPr lang="es-AR" i="0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863725" y="4559300"/>
            <a:ext cx="4414838" cy="8445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0000FF"/>
                </a:solidFill>
              </a:rPr>
              <a:t>Medio CALEFACTOR: VAPOR</a:t>
            </a:r>
            <a:endParaRPr lang="es-AR" i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05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mage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2433638"/>
            <a:ext cx="82518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88926"/>
            <a:ext cx="6537325" cy="588963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>
                <a:solidFill>
                  <a:schemeClr val="bg1"/>
                </a:solidFill>
                <a:effectLst/>
              </a:rPr>
              <a:t>Introducción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071689" y="4565651"/>
            <a:ext cx="8283575" cy="14081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400" i="0">
                <a:solidFill>
                  <a:srgbClr val="FF3300"/>
                </a:solidFill>
              </a:rPr>
              <a:t>  La Salida tiene efecto sobre la señal de control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ð"/>
            </a:pPr>
            <a:r>
              <a:rPr lang="es-AR" sz="2400" i="0">
                <a:solidFill>
                  <a:srgbClr val="FF3300"/>
                </a:solidFill>
              </a:rPr>
              <a:t>  La Realimentación torna el sistema menos sensible a las Perturbaciones y Variaciones de Parámetros</a:t>
            </a:r>
            <a:endParaRPr lang="es-AR" i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62163" y="1163638"/>
            <a:ext cx="8058150" cy="8302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Control de Caldera para Regular la Temperatura Ambiente de un Recinto</a:t>
            </a:r>
            <a:endParaRPr lang="es-AR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296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7489"/>
            <a:ext cx="6537325" cy="437139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49539" y="690564"/>
          <a:ext cx="7432675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14" name="Imagem de bitmap" r:id="rId5" imgW="5885714" imgH="4866667" progId="Paint.Picture">
                  <p:embed/>
                </p:oleObj>
              </mc:Choice>
              <mc:Fallback>
                <p:oleObj name="Imagem de bitmap" r:id="rId5" imgW="5885714" imgH="4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690564"/>
                        <a:ext cx="7432675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Text Box 10"/>
          <p:cNvSpPr txBox="1">
            <a:spLocks noChangeArrowheads="1"/>
          </p:cNvSpPr>
          <p:nvPr/>
        </p:nvSpPr>
        <p:spPr bwMode="auto">
          <a:xfrm>
            <a:off x="3144261" y="3320401"/>
            <a:ext cx="1573213" cy="830263"/>
          </a:xfrm>
          <a:prstGeom prst="rect">
            <a:avLst/>
          </a:prstGeom>
          <a:solidFill>
            <a:srgbClr val="CCFF66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Planta o Proceso</a:t>
            </a:r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7265266" y="5310419"/>
            <a:ext cx="2952750" cy="138499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Sistema de Control de Presión</a:t>
            </a:r>
          </a:p>
        </p:txBody>
      </p:sp>
      <p:sp>
        <p:nvSpPr>
          <p:cNvPr id="27658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640014" y="5043488"/>
            <a:ext cx="350837" cy="3619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2" name="1 Abrir llave"/>
          <p:cNvSpPr/>
          <p:nvPr/>
        </p:nvSpPr>
        <p:spPr bwMode="auto">
          <a:xfrm>
            <a:off x="4797137" y="2982191"/>
            <a:ext cx="353289" cy="1506682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AR" i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2716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7489"/>
            <a:ext cx="6537325" cy="457921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49539" y="690564"/>
          <a:ext cx="7432675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38" name="Imagem de bitmap" r:id="rId5" imgW="5885714" imgH="4866667" progId="Paint.Picture">
                  <p:embed/>
                </p:oleObj>
              </mc:Choice>
              <mc:Fallback>
                <p:oleObj name="Imagem de bitmap" r:id="rId5" imgW="5885714" imgH="4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690564"/>
                        <a:ext cx="7432675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Line 8"/>
          <p:cNvSpPr>
            <a:spLocks noChangeShapeType="1"/>
          </p:cNvSpPr>
          <p:nvPr/>
        </p:nvSpPr>
        <p:spPr bwMode="auto">
          <a:xfrm rot="16200000" flipH="1" flipV="1">
            <a:off x="9180809" y="4240787"/>
            <a:ext cx="560831" cy="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8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640014" y="5043488"/>
            <a:ext cx="350837" cy="3619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574523" y="3498706"/>
            <a:ext cx="1771361" cy="461665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Objetivo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875920" y="955304"/>
            <a:ext cx="1954863" cy="830997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Objetivo (Referencia)</a:t>
            </a:r>
          </a:p>
        </p:txBody>
      </p:sp>
      <p:cxnSp>
        <p:nvCxnSpPr>
          <p:cNvPr id="5" name="4 Conector recto"/>
          <p:cNvCxnSpPr>
            <a:stCxn id="21" idx="2"/>
          </p:cNvCxnSpPr>
          <p:nvPr/>
        </p:nvCxnSpPr>
        <p:spPr bwMode="auto">
          <a:xfrm flipH="1">
            <a:off x="2853351" y="1786300"/>
            <a:ext cx="1" cy="5204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6 Conector recto de flecha"/>
          <p:cNvCxnSpPr/>
          <p:nvPr/>
        </p:nvCxnSpPr>
        <p:spPr bwMode="auto">
          <a:xfrm>
            <a:off x="2853351" y="2306782"/>
            <a:ext cx="32280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265266" y="5310419"/>
            <a:ext cx="2952750" cy="138499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Sistema de Control de Presión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82991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898" y="134123"/>
            <a:ext cx="6537325" cy="420877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6" y="737833"/>
            <a:ext cx="4277130" cy="231576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22921" y="218491"/>
            <a:ext cx="3707934" cy="673018"/>
          </a:xfrm>
          <a:prstGeom prst="rect">
            <a:avLst/>
          </a:prstGeom>
          <a:noFill/>
          <a:ln w="1587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 smtClean="0">
                <a:solidFill>
                  <a:srgbClr val="0066CC"/>
                </a:solidFill>
              </a:rPr>
              <a:t>Control de Temperatura y Combustión </a:t>
            </a:r>
            <a:r>
              <a:rPr lang="es-AR" sz="2000" i="0" dirty="0" smtClean="0">
                <a:solidFill>
                  <a:srgbClr val="0066CC"/>
                </a:solidFill>
              </a:rPr>
              <a:t>[6]</a:t>
            </a:r>
            <a:endParaRPr lang="es-AR" sz="2000" i="0" dirty="0">
              <a:solidFill>
                <a:srgbClr val="0066C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699" y="1297097"/>
            <a:ext cx="7817301" cy="19158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85" y="3968152"/>
            <a:ext cx="8883941" cy="237118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13115" y="3271642"/>
            <a:ext cx="6432140" cy="50060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FF3300"/>
                </a:solidFill>
              </a:rPr>
              <a:t>Diagrama de </a:t>
            </a:r>
            <a:r>
              <a:rPr lang="es-AR" sz="2000" i="0" dirty="0" smtClean="0">
                <a:solidFill>
                  <a:srgbClr val="FF3300"/>
                </a:solidFill>
              </a:rPr>
              <a:t>Bloques Control en Tiempo Continuo</a:t>
            </a:r>
            <a:endParaRPr lang="es-AR" sz="2000" i="0" dirty="0">
              <a:solidFill>
                <a:srgbClr val="FF33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13115" y="6182622"/>
            <a:ext cx="6432140" cy="50060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FF3300"/>
                </a:solidFill>
              </a:rPr>
              <a:t>Diagrama de </a:t>
            </a:r>
            <a:r>
              <a:rPr lang="es-AR" sz="2000" i="0" dirty="0" smtClean="0">
                <a:solidFill>
                  <a:srgbClr val="FF3300"/>
                </a:solidFill>
              </a:rPr>
              <a:t>Bloques Control en Tiempo Discreto</a:t>
            </a:r>
            <a:endParaRPr lang="es-AR" sz="2000" i="0" dirty="0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29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7488"/>
            <a:ext cx="6537325" cy="447530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49539" y="690564"/>
          <a:ext cx="7432675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2" name="Imagem de bitmap" r:id="rId5" imgW="5885714" imgH="4866667" progId="Paint.Picture">
                  <p:embed/>
                </p:oleObj>
              </mc:Choice>
              <mc:Fallback>
                <p:oleObj name="Imagem de bitmap" r:id="rId5" imgW="5885714" imgH="4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690564"/>
                        <a:ext cx="7432675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6921500" y="2424116"/>
            <a:ext cx="2122488" cy="954088"/>
            <a:chOff x="3148" y="1779"/>
            <a:chExt cx="1337" cy="601"/>
          </a:xfrm>
          <a:solidFill>
            <a:srgbClr val="FFCC99"/>
          </a:solidFill>
        </p:grpSpPr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3148" y="1779"/>
              <a:ext cx="1337" cy="298"/>
            </a:xfrm>
            <a:prstGeom prst="rect">
              <a:avLst/>
            </a:prstGeom>
            <a:grpFill/>
            <a:ln w="158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sz="2400" i="0" spc="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Sensor</a:t>
              </a:r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 rot="16200000" flipH="1">
              <a:off x="3662" y="2225"/>
              <a:ext cx="310" cy="0"/>
            </a:xfrm>
            <a:prstGeom prst="line">
              <a:avLst/>
            </a:prstGeom>
            <a:grp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7658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640014" y="5043488"/>
            <a:ext cx="350837" cy="3619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265266" y="5310419"/>
            <a:ext cx="2952750" cy="138499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Sistema de Control de Presión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3970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7488"/>
            <a:ext cx="6537325" cy="468312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49539" y="690564"/>
          <a:ext cx="7432675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6" name="Imagem de bitmap" r:id="rId5" imgW="5885714" imgH="4866667" progId="Paint.Picture">
                  <p:embed/>
                </p:oleObj>
              </mc:Choice>
              <mc:Fallback>
                <p:oleObj name="Imagem de bitmap" r:id="rId5" imgW="5885714" imgH="4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690564"/>
                        <a:ext cx="7432675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23025" y="1023939"/>
            <a:ext cx="2122488" cy="473075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spc="3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Actuador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5927726" y="1266825"/>
            <a:ext cx="4921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8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640014" y="5043488"/>
            <a:ext cx="350837" cy="3619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265266" y="5310419"/>
            <a:ext cx="2952750" cy="138499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Sistema de Control de Presión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6349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7488"/>
            <a:ext cx="6537325" cy="468312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49539" y="690564"/>
          <a:ext cx="7432675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0" name="Imagem de bitmap" r:id="rId5" imgW="5885714" imgH="4866667" progId="Paint.Picture">
                  <p:embed/>
                </p:oleObj>
              </mc:Choice>
              <mc:Fallback>
                <p:oleObj name="Imagem de bitmap" r:id="rId5" imgW="5885714" imgH="4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690564"/>
                        <a:ext cx="7432675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23025" y="844978"/>
            <a:ext cx="4120284" cy="830997"/>
          </a:xfrm>
          <a:prstGeom prst="rect">
            <a:avLst/>
          </a:prstGeom>
          <a:solidFill>
            <a:srgbClr val="CCFFCC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Cómputo Sistema de Control: </a:t>
            </a:r>
            <a:r>
              <a:rPr lang="es-AR" sz="24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s-AR" sz="24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DSC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5927726" y="1266825"/>
            <a:ext cx="4921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8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640014" y="5043488"/>
            <a:ext cx="350837" cy="3619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265266" y="5310419"/>
            <a:ext cx="2952750" cy="138499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Sistema de Control de Presión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5004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7489"/>
            <a:ext cx="6537325" cy="457921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Introducción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49539" y="690564"/>
          <a:ext cx="7432675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4" name="Imagem de bitmap" r:id="rId5" imgW="5885714" imgH="4866667" progId="Paint.Picture">
                  <p:embed/>
                </p:oleObj>
              </mc:Choice>
              <mc:Fallback>
                <p:oleObj name="Imagem de bitmap" r:id="rId5" imgW="5885714" imgH="4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9" y="690564"/>
                        <a:ext cx="7432675" cy="616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579793" y="4145107"/>
            <a:ext cx="66415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8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852811" y="5205413"/>
            <a:ext cx="350837" cy="3619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07129" y="3827166"/>
            <a:ext cx="2842203" cy="830997"/>
          </a:xfrm>
          <a:prstGeom prst="rect">
            <a:avLst/>
          </a:prstGeom>
          <a:solidFill>
            <a:srgbClr val="CCFFCC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Perturbaciones y Ruidos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79793" y="4529571"/>
            <a:ext cx="664153" cy="115425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579793" y="4342534"/>
            <a:ext cx="3241099" cy="41650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265266" y="5310419"/>
            <a:ext cx="2952750" cy="138499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Sistema de Control de Presión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08702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15926"/>
            <a:ext cx="8229600" cy="760413"/>
          </a:xfrm>
        </p:spPr>
        <p:txBody>
          <a:bodyPr/>
          <a:lstStyle/>
          <a:p>
            <a:pPr>
              <a:defRPr/>
            </a:pPr>
            <a:r>
              <a:rPr lang="es-AR" b="1" dirty="0" smtClean="0">
                <a:solidFill>
                  <a:srgbClr val="FF0000"/>
                </a:solidFill>
              </a:rPr>
              <a:t>Referencias Bibliográficas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18787" name="2 Marcador de contenido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1825" indent="-631825">
              <a:spcAft>
                <a:spcPts val="600"/>
              </a:spcAft>
              <a:buNone/>
            </a:pPr>
            <a:r>
              <a:rPr lang="es-AR" sz="2000" b="1" dirty="0"/>
              <a:t>[1]   Prof. José R. Espinoza, Apuntes de Control Automático – 543 444 – Facultad de Ingeniería – Universidad de Concepción – Chile</a:t>
            </a:r>
            <a:r>
              <a:rPr lang="es-AR" sz="2000" b="1" dirty="0" smtClean="0"/>
              <a:t>.</a:t>
            </a:r>
            <a:endParaRPr lang="es-AR" sz="2000" dirty="0"/>
          </a:p>
          <a:p>
            <a:pPr marL="631825" indent="-631825">
              <a:spcAft>
                <a:spcPts val="600"/>
              </a:spcAft>
              <a:buNone/>
            </a:pPr>
            <a:r>
              <a:rPr lang="es-AR" sz="2000" b="1" dirty="0"/>
              <a:t>[2] </a:t>
            </a:r>
            <a:r>
              <a:rPr lang="es-AR" sz="2000" b="1" dirty="0" smtClean="0"/>
              <a:t>  Prof</a:t>
            </a:r>
            <a:r>
              <a:rPr lang="es-AR" sz="2000" b="1" dirty="0"/>
              <a:t>. José R. Espinoza, Apuntes de Sistemas Lineales Dinámicos – 543 214 – Facultad de Ingeniería – Universidad de Concepción – Chile.</a:t>
            </a:r>
          </a:p>
          <a:p>
            <a:pPr marL="631825" indent="-631825">
              <a:spcAft>
                <a:spcPts val="600"/>
              </a:spcAft>
              <a:buNone/>
            </a:pPr>
            <a:r>
              <a:rPr lang="es-AR" sz="2000" b="1" dirty="0"/>
              <a:t>[3]   PSIM 9.04 – </a:t>
            </a:r>
            <a:r>
              <a:rPr lang="es-AR" sz="2000" b="1" dirty="0" err="1"/>
              <a:t>Examples</a:t>
            </a:r>
            <a:r>
              <a:rPr lang="es-AR" sz="2000" b="1" dirty="0"/>
              <a:t> – </a:t>
            </a:r>
            <a:r>
              <a:rPr lang="es-AR" sz="2000" b="1" dirty="0" err="1"/>
              <a:t>Powersim</a:t>
            </a:r>
            <a:r>
              <a:rPr lang="es-AR" sz="2000" b="1" dirty="0"/>
              <a:t> </a:t>
            </a:r>
            <a:r>
              <a:rPr lang="es-AR" sz="2000" b="1" dirty="0" err="1"/>
              <a:t>Tech</a:t>
            </a:r>
            <a:r>
              <a:rPr lang="es-AR" sz="2000" b="1" dirty="0"/>
              <a:t>.</a:t>
            </a:r>
          </a:p>
          <a:p>
            <a:pPr marL="631825" indent="-631825">
              <a:spcAft>
                <a:spcPts val="600"/>
              </a:spcAft>
              <a:buNone/>
            </a:pPr>
            <a:r>
              <a:rPr lang="es-AR" sz="2000" b="1" dirty="0" smtClean="0"/>
              <a:t>[</a:t>
            </a:r>
            <a:r>
              <a:rPr lang="es-AR" sz="2000" b="1" dirty="0"/>
              <a:t>4]  </a:t>
            </a:r>
            <a:r>
              <a:rPr lang="es-AR" sz="2000" b="1" dirty="0" err="1"/>
              <a:t>Cassiano</a:t>
            </a:r>
            <a:r>
              <a:rPr lang="es-AR" sz="2000" b="1" dirty="0"/>
              <a:t> </a:t>
            </a:r>
            <a:r>
              <a:rPr lang="es-AR" sz="2000" b="1" dirty="0" err="1"/>
              <a:t>Rech</a:t>
            </a:r>
            <a:r>
              <a:rPr lang="es-AR" sz="2000" b="1" dirty="0"/>
              <a:t> – </a:t>
            </a:r>
            <a:r>
              <a:rPr lang="pt-BR" sz="2000" b="1" dirty="0"/>
              <a:t>Análise e Implementação de Técnicas de Controle Digital Aplicadas a Fontes Ininterruptas de Energia</a:t>
            </a:r>
            <a:r>
              <a:rPr lang="es-AR" sz="2000" b="1" dirty="0"/>
              <a:t>. </a:t>
            </a:r>
            <a:r>
              <a:rPr lang="es-AR" sz="2000" b="1" dirty="0" err="1"/>
              <a:t>Dissertação</a:t>
            </a:r>
            <a:r>
              <a:rPr lang="es-AR" sz="2000" b="1" dirty="0"/>
              <a:t> de </a:t>
            </a:r>
            <a:r>
              <a:rPr lang="es-AR" sz="2000" b="1" dirty="0" err="1"/>
              <a:t>Mestrado</a:t>
            </a:r>
            <a:r>
              <a:rPr lang="es-AR" sz="2000" b="1" dirty="0"/>
              <a:t> – UFSM – SM – RS – Brasil</a:t>
            </a:r>
            <a:r>
              <a:rPr lang="es-AR" sz="2000" b="1" dirty="0" smtClean="0"/>
              <a:t>.</a:t>
            </a:r>
          </a:p>
          <a:p>
            <a:pPr marL="631825" indent="-631825">
              <a:spcAft>
                <a:spcPts val="600"/>
              </a:spcAft>
              <a:buNone/>
            </a:pPr>
            <a:r>
              <a:rPr lang="es-AR" sz="2000" b="1" dirty="0" smtClean="0"/>
              <a:t>[5]  Fuente </a:t>
            </a:r>
            <a:r>
              <a:rPr lang="es-AR" sz="2000" b="1" dirty="0"/>
              <a:t>fotos: </a:t>
            </a:r>
            <a:r>
              <a:rPr lang="es-AR" sz="2000" b="1" dirty="0">
                <a:hlinkClick r:id="rId2"/>
              </a:rPr>
              <a:t>https://</a:t>
            </a:r>
            <a:r>
              <a:rPr lang="es-AR" sz="2000" b="1" dirty="0" smtClean="0">
                <a:hlinkClick r:id="rId2"/>
              </a:rPr>
              <a:t>www.imagenesmi.com/im%C3%A1genes/steam-engine-governor-3e.html</a:t>
            </a:r>
            <a:endParaRPr lang="es-AR" sz="2000" b="1" dirty="0" smtClean="0"/>
          </a:p>
          <a:p>
            <a:pPr marL="631825" indent="-631825">
              <a:spcAft>
                <a:spcPts val="600"/>
              </a:spcAft>
              <a:buNone/>
            </a:pPr>
            <a:r>
              <a:rPr lang="en-US" sz="2000" b="1" dirty="0"/>
              <a:t>[6] </a:t>
            </a:r>
            <a:r>
              <a:rPr lang="en-US" sz="2000" b="1" dirty="0" smtClean="0"/>
              <a:t> https</a:t>
            </a:r>
            <a:r>
              <a:rPr lang="en-US" sz="2000" b="1" dirty="0"/>
              <a:t>://instrumentationtools.com/what-is-pid-controller/</a:t>
            </a:r>
            <a:endParaRPr lang="es-AR" sz="2000" b="1" dirty="0"/>
          </a:p>
          <a:p>
            <a:pPr marL="631825" indent="-631825" algn="just">
              <a:buNone/>
            </a:pPr>
            <a:endParaRPr lang="es-AR" sz="2000" b="1" dirty="0"/>
          </a:p>
          <a:p>
            <a:pPr marL="631825" indent="-631825" algn="just">
              <a:buNone/>
            </a:pPr>
            <a:endParaRPr lang="es-A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8478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72" y="754067"/>
            <a:ext cx="7939076" cy="5137701"/>
          </a:xfrm>
          <a:prstGeom prst="rect">
            <a:avLst/>
          </a:prstGeom>
          <a:noFill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90750" y="95251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633664" y="6199188"/>
            <a:ext cx="6789737" cy="4302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00FF"/>
                </a:solidFill>
              </a:rPr>
              <a:t>Control de un Convertidor Estático CC – CC  [3]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9219021" y="702033"/>
            <a:ext cx="28257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u="sng" dirty="0">
                <a:solidFill>
                  <a:srgbClr val="FF3300"/>
                </a:solidFill>
              </a:rPr>
              <a:t>Convertidor CC-CC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u="sng" dirty="0">
                <a:solidFill>
                  <a:srgbClr val="FF3300"/>
                </a:solidFill>
              </a:rPr>
              <a:t>Elevador de Tensión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914452" y="2287146"/>
            <a:ext cx="1352815" cy="400110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B050"/>
                </a:solidFill>
              </a:rPr>
              <a:t>Sensores</a:t>
            </a:r>
          </a:p>
        </p:txBody>
      </p:sp>
      <p:sp>
        <p:nvSpPr>
          <p:cNvPr id="41991" name="Rectangle 12"/>
          <p:cNvSpPr>
            <a:spLocks noChangeArrowheads="1"/>
          </p:cNvSpPr>
          <p:nvPr/>
        </p:nvSpPr>
        <p:spPr bwMode="auto">
          <a:xfrm>
            <a:off x="4069763" y="1019114"/>
            <a:ext cx="3128963" cy="1146898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41992" name="Line 13"/>
          <p:cNvSpPr>
            <a:spLocks noChangeShapeType="1"/>
          </p:cNvSpPr>
          <p:nvPr/>
        </p:nvSpPr>
        <p:spPr bwMode="auto">
          <a:xfrm flipV="1">
            <a:off x="4267267" y="1247686"/>
            <a:ext cx="116725" cy="103946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3" name="Line 14"/>
          <p:cNvSpPr>
            <a:spLocks noChangeShapeType="1"/>
          </p:cNvSpPr>
          <p:nvPr/>
        </p:nvSpPr>
        <p:spPr bwMode="auto">
          <a:xfrm flipH="1">
            <a:off x="2409914" y="2472887"/>
            <a:ext cx="504538" cy="24333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4" name="Rectangle 15"/>
          <p:cNvSpPr>
            <a:spLocks noChangeArrowheads="1"/>
          </p:cNvSpPr>
          <p:nvPr/>
        </p:nvSpPr>
        <p:spPr bwMode="auto">
          <a:xfrm>
            <a:off x="888763" y="3680984"/>
            <a:ext cx="7382617" cy="236136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5696924" y="913113"/>
            <a:ext cx="504959" cy="689099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5" name="Text Box 18"/>
          <p:cNvSpPr txBox="1">
            <a:spLocks noChangeArrowheads="1"/>
          </p:cNvSpPr>
          <p:nvPr/>
        </p:nvSpPr>
        <p:spPr bwMode="auto">
          <a:xfrm>
            <a:off x="9597639" y="1700554"/>
            <a:ext cx="2068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u="sng" dirty="0" smtClean="0">
                <a:solidFill>
                  <a:srgbClr val="FF3300"/>
                </a:solidFill>
              </a:rPr>
              <a:t>Corrector de Factor </a:t>
            </a:r>
            <a:r>
              <a:rPr lang="es-AR" sz="2000" i="0" u="sng" dirty="0">
                <a:solidFill>
                  <a:srgbClr val="FF3300"/>
                </a:solidFill>
              </a:rPr>
              <a:t>de </a:t>
            </a:r>
            <a:r>
              <a:rPr lang="es-AR" sz="2000" i="0" u="sng" dirty="0" smtClean="0">
                <a:solidFill>
                  <a:srgbClr val="FF3300"/>
                </a:solidFill>
              </a:rPr>
              <a:t>Potencia</a:t>
            </a:r>
            <a:endParaRPr lang="es-AR" sz="2000" i="0" u="sng" dirty="0">
              <a:solidFill>
                <a:srgbClr val="FF33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696924" y="603484"/>
            <a:ext cx="1027383" cy="307777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400" i="0" dirty="0">
                <a:solidFill>
                  <a:srgbClr val="00B050"/>
                </a:solidFill>
              </a:rPr>
              <a:t>Actuador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4267268" y="1602211"/>
            <a:ext cx="3128962" cy="87067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889509" y="4734230"/>
            <a:ext cx="1494483" cy="707886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 smtClean="0">
                <a:solidFill>
                  <a:srgbClr val="00B050"/>
                </a:solidFill>
              </a:rPr>
              <a:t>Estrategia de Control</a:t>
            </a:r>
            <a:endParaRPr lang="es-AR" sz="2000" i="0" dirty="0">
              <a:solidFill>
                <a:srgbClr val="00B05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5071" y="1438944"/>
            <a:ext cx="1027383" cy="523220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400" i="0" dirty="0" smtClean="0">
                <a:solidFill>
                  <a:srgbClr val="00B050"/>
                </a:solidFill>
              </a:rPr>
              <a:t>Red Eléctrica</a:t>
            </a:r>
            <a:endParaRPr lang="es-AR" sz="1400" i="0" dirty="0">
              <a:solidFill>
                <a:srgbClr val="00B05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94" y="2976925"/>
            <a:ext cx="4245806" cy="211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5352288" y="3322917"/>
            <a:ext cx="317136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028532" y="2975058"/>
            <a:ext cx="807553" cy="307777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1400" i="0" dirty="0" err="1" smtClean="0">
                <a:solidFill>
                  <a:srgbClr val="00B050"/>
                </a:solidFill>
              </a:rPr>
              <a:t>Vpwm</a:t>
            </a:r>
            <a:endParaRPr lang="es-AR" sz="1400" i="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00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90750" y="95251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895600" y="6199188"/>
            <a:ext cx="6527800" cy="4302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Control de un Convertidor Estático CC - CC</a:t>
            </a:r>
          </a:p>
        </p:txBody>
      </p:sp>
      <p:pic>
        <p:nvPicPr>
          <p:cNvPr id="43012" name="Picture 13" descr="boo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800100"/>
            <a:ext cx="7635875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4"/>
          <p:cNvSpPr txBox="1">
            <a:spLocks noChangeArrowheads="1"/>
          </p:cNvSpPr>
          <p:nvPr/>
        </p:nvSpPr>
        <p:spPr bwMode="auto">
          <a:xfrm>
            <a:off x="4881563" y="1193801"/>
            <a:ext cx="1782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>
                <a:solidFill>
                  <a:srgbClr val="FF3300"/>
                </a:solidFill>
              </a:rPr>
              <a:t>Tensión Red</a:t>
            </a:r>
          </a:p>
        </p:txBody>
      </p:sp>
      <p:sp>
        <p:nvSpPr>
          <p:cNvPr id="43014" name="Text Box 15"/>
          <p:cNvSpPr txBox="1">
            <a:spLocks noChangeArrowheads="1"/>
          </p:cNvSpPr>
          <p:nvPr/>
        </p:nvSpPr>
        <p:spPr bwMode="auto">
          <a:xfrm>
            <a:off x="3168650" y="3178176"/>
            <a:ext cx="2039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>
                <a:solidFill>
                  <a:srgbClr val="FF3300"/>
                </a:solidFill>
              </a:rPr>
              <a:t>Corriente Red</a:t>
            </a:r>
          </a:p>
        </p:txBody>
      </p:sp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6067425" y="1769067"/>
            <a:ext cx="2416175" cy="70788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00FF"/>
                </a:solidFill>
              </a:rPr>
              <a:t>Factor de </a:t>
            </a:r>
            <a:r>
              <a:rPr lang="es-AR" sz="2000" i="0" dirty="0" smtClean="0">
                <a:solidFill>
                  <a:srgbClr val="0000FF"/>
                </a:solidFill>
              </a:rPr>
              <a:t>Potencia </a:t>
            </a:r>
            <a:r>
              <a:rPr lang="es-AR" sz="2000" i="0" dirty="0" smtClean="0">
                <a:solidFill>
                  <a:srgbClr val="0000FF"/>
                </a:solidFill>
                <a:latin typeface="Mathcad UniMath"/>
              </a:rPr>
              <a:t>≅ 1</a:t>
            </a:r>
            <a:endParaRPr lang="es-AR" sz="2000" i="0" dirty="0">
              <a:solidFill>
                <a:srgbClr val="0000FF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 bwMode="auto">
          <a:xfrm flipH="1">
            <a:off x="5630333" y="2476953"/>
            <a:ext cx="437092" cy="7012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7262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90750" y="338028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55925" y="5984082"/>
            <a:ext cx="6527800" cy="4302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Control de un Convertidor Estático CC - CC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15" y="925135"/>
            <a:ext cx="10351410" cy="4945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821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776620" y="538187"/>
          <a:ext cx="8234835" cy="409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3" name="Visio" r:id="rId5" imgW="10775873" imgH="5363280" progId="Visio.Drawing.11">
                  <p:embed/>
                </p:oleObj>
              </mc:Choice>
              <mc:Fallback>
                <p:oleObj name="Visio" r:id="rId5" imgW="10775873" imgH="5363280" progId="Visio.Drawing.11">
                  <p:embed/>
                  <p:pic>
                    <p:nvPicPr>
                      <p:cNvPr id="4915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620" y="538187"/>
                        <a:ext cx="8234835" cy="4098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5" name="Picture 10" descr="Image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53" y="4778058"/>
            <a:ext cx="4002085" cy="19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1" descr="PRINT_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2" y="4819270"/>
            <a:ext cx="2798124" cy="190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12"/>
          <p:cNvSpPr>
            <a:spLocks noChangeArrowheads="1"/>
          </p:cNvSpPr>
          <p:nvPr/>
        </p:nvSpPr>
        <p:spPr bwMode="auto">
          <a:xfrm rot="10800000">
            <a:off x="6708302" y="6146801"/>
            <a:ext cx="1411288" cy="396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298486 h 21600"/>
              <a:gd name="T4" fmla="*/ 2147483647 w 21600"/>
              <a:gd name="T5" fmla="*/ 232596641 h 21600"/>
              <a:gd name="T6" fmla="*/ 2147483647 w 21600"/>
              <a:gd name="T7" fmla="*/ 1162984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s-AR"/>
          </a:p>
        </p:txBody>
      </p:sp>
      <p:sp>
        <p:nvSpPr>
          <p:cNvPr id="49162" name="AutoShape 13"/>
          <p:cNvSpPr>
            <a:spLocks noChangeArrowheads="1"/>
          </p:cNvSpPr>
          <p:nvPr/>
        </p:nvSpPr>
        <p:spPr bwMode="auto">
          <a:xfrm rot="5400000">
            <a:off x="1432880" y="3595530"/>
            <a:ext cx="3340419" cy="422275"/>
          </a:xfrm>
          <a:custGeom>
            <a:avLst/>
            <a:gdLst>
              <a:gd name="T0" fmla="*/ 260734603 w 21600"/>
              <a:gd name="T1" fmla="*/ 0 h 21600"/>
              <a:gd name="T2" fmla="*/ 0 w 21600"/>
              <a:gd name="T3" fmla="*/ 4127699 h 21600"/>
              <a:gd name="T4" fmla="*/ 260734603 w 21600"/>
              <a:gd name="T5" fmla="*/ 8255379 h 21600"/>
              <a:gd name="T6" fmla="*/ 323057896 w 21600"/>
              <a:gd name="T7" fmla="*/ 41276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983 h 21600"/>
              <a:gd name="T14" fmla="*/ 20127 w 21600"/>
              <a:gd name="T15" fmla="*/ 146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33" y="0"/>
                </a:moveTo>
                <a:lnTo>
                  <a:pt x="17433" y="6983"/>
                </a:lnTo>
                <a:lnTo>
                  <a:pt x="3375" y="6983"/>
                </a:lnTo>
                <a:lnTo>
                  <a:pt x="3375" y="14617"/>
                </a:lnTo>
                <a:lnTo>
                  <a:pt x="17433" y="14617"/>
                </a:lnTo>
                <a:lnTo>
                  <a:pt x="17433" y="21600"/>
                </a:lnTo>
                <a:lnTo>
                  <a:pt x="21600" y="10800"/>
                </a:lnTo>
                <a:lnTo>
                  <a:pt x="17433" y="0"/>
                </a:lnTo>
                <a:close/>
              </a:path>
              <a:path w="21600" h="21600">
                <a:moveTo>
                  <a:pt x="1350" y="6983"/>
                </a:moveTo>
                <a:lnTo>
                  <a:pt x="1350" y="14617"/>
                </a:lnTo>
                <a:lnTo>
                  <a:pt x="2700" y="14617"/>
                </a:lnTo>
                <a:lnTo>
                  <a:pt x="2700" y="6983"/>
                </a:lnTo>
                <a:lnTo>
                  <a:pt x="1350" y="6983"/>
                </a:lnTo>
                <a:close/>
              </a:path>
              <a:path w="21600" h="21600">
                <a:moveTo>
                  <a:pt x="0" y="6983"/>
                </a:moveTo>
                <a:lnTo>
                  <a:pt x="0" y="14617"/>
                </a:lnTo>
                <a:lnTo>
                  <a:pt x="675" y="14617"/>
                </a:lnTo>
                <a:lnTo>
                  <a:pt x="675" y="6983"/>
                </a:lnTo>
                <a:lnTo>
                  <a:pt x="0" y="698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5704" y="102119"/>
            <a:ext cx="113604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FF3300"/>
                </a:solidFill>
              </a:rPr>
              <a:t>Sistema de Control de un Convertidor CC-CA </a:t>
            </a:r>
            <a:r>
              <a:rPr lang="es-AR" sz="2000" i="0" dirty="0" smtClean="0">
                <a:solidFill>
                  <a:srgbClr val="FF3300"/>
                </a:solidFill>
              </a:rPr>
              <a:t>Trifásico. Aplicación UPS</a:t>
            </a:r>
            <a:endParaRPr lang="es-AR" sz="2000" i="0" dirty="0">
              <a:solidFill>
                <a:srgbClr val="FF33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20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90750" y="146051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478248" y="1125853"/>
            <a:ext cx="3234493" cy="769441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>
                <a:solidFill>
                  <a:srgbClr val="0000FF"/>
                </a:solidFill>
              </a:rPr>
              <a:t>Control Automático de Nivel de Líquidos [1]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71463" y="5335757"/>
            <a:ext cx="4385226" cy="104826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FF3300"/>
                </a:solidFill>
              </a:rPr>
              <a:t>Diagrama de </a:t>
            </a:r>
            <a:r>
              <a:rPr lang="es-AR" sz="2200" i="0" dirty="0" smtClean="0">
                <a:solidFill>
                  <a:srgbClr val="FF3300"/>
                </a:solidFill>
              </a:rPr>
              <a:t>Bloques Sistema de Control en Lazo Cerrado</a:t>
            </a:r>
            <a:endParaRPr lang="es-AR" sz="2200" i="0" dirty="0">
              <a:solidFill>
                <a:srgbClr val="FF3300"/>
              </a:solidFill>
            </a:endParaRPr>
          </a:p>
        </p:txBody>
      </p:sp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6" y="794699"/>
            <a:ext cx="5780569" cy="439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86" y="2374076"/>
            <a:ext cx="5669775" cy="2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960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415704" y="102119"/>
            <a:ext cx="113604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FF3300"/>
                </a:solidFill>
              </a:rPr>
              <a:t>Sistema de Control de un Convertidor CC-CA </a:t>
            </a:r>
            <a:r>
              <a:rPr lang="es-AR" sz="2000" i="0" dirty="0" smtClean="0">
                <a:solidFill>
                  <a:srgbClr val="FF3300"/>
                </a:solidFill>
              </a:rPr>
              <a:t>Trifásico. Aplicación UPS</a:t>
            </a:r>
            <a:endParaRPr lang="es-AR" sz="2000" i="0" dirty="0">
              <a:solidFill>
                <a:srgbClr val="FF3300"/>
              </a:solidFill>
            </a:endParaRPr>
          </a:p>
        </p:txBody>
      </p:sp>
      <p:graphicFrame>
        <p:nvGraphicFramePr>
          <p:cNvPr id="50179" name="Object 4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94209" y="779470"/>
          <a:ext cx="7747329" cy="25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7" name="Visio" r:id="rId5" imgW="13713923" imgH="4596324" progId="Visio.Drawing.11">
                  <p:embed/>
                </p:oleObj>
              </mc:Choice>
              <mc:Fallback>
                <p:oleObj name="Visio" r:id="rId5" imgW="13713923" imgH="4596324" progId="Visio.Drawing.11">
                  <p:embed/>
                  <p:pic>
                    <p:nvPicPr>
                      <p:cNvPr id="5017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09" y="779470"/>
                        <a:ext cx="7747329" cy="2596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5" descr="PRINT_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85" y="3751262"/>
            <a:ext cx="362426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934885" y="6326188"/>
            <a:ext cx="2309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>
                <a:solidFill>
                  <a:srgbClr val="FF3300"/>
                </a:solidFill>
              </a:rPr>
              <a:t>Lazo Abierto</a:t>
            </a:r>
          </a:p>
        </p:txBody>
      </p:sp>
      <p:pic>
        <p:nvPicPr>
          <p:cNvPr id="50182" name="Picture 7" descr="Print_01_dq_Trifasico_500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35" y="3751262"/>
            <a:ext cx="36163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8887360" y="6326188"/>
            <a:ext cx="2309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>
                <a:solidFill>
                  <a:srgbClr val="FF3300"/>
                </a:solidFill>
              </a:rPr>
              <a:t>Lazo Cerrado</a:t>
            </a:r>
          </a:p>
        </p:txBody>
      </p:sp>
      <p:pic>
        <p:nvPicPr>
          <p:cNvPr id="8" name="Picture 10" descr="Imagem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2"/>
          <a:stretch/>
        </p:blipFill>
        <p:spPr bwMode="auto">
          <a:xfrm>
            <a:off x="230736" y="3977238"/>
            <a:ext cx="3001333" cy="22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AutoShape 12"/>
          <p:cNvSpPr>
            <a:spLocks noChangeArrowheads="1"/>
          </p:cNvSpPr>
          <p:nvPr/>
        </p:nvSpPr>
        <p:spPr bwMode="auto">
          <a:xfrm rot="10800000">
            <a:off x="3232069" y="4546651"/>
            <a:ext cx="1066466" cy="396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298486 h 21600"/>
              <a:gd name="T4" fmla="*/ 2147483647 w 21600"/>
              <a:gd name="T5" fmla="*/ 232596641 h 21600"/>
              <a:gd name="T6" fmla="*/ 2147483647 w 21600"/>
              <a:gd name="T7" fmla="*/ 11629848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3271" y="1164512"/>
            <a:ext cx="4052889" cy="144055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6510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aphicFrame>
        <p:nvGraphicFramePr>
          <p:cNvPr id="61443" name="Object 14"/>
          <p:cNvGraphicFramePr>
            <a:graphicFrameLocks noGrp="1" noChangeAspect="1"/>
          </p:cNvGraphicFramePr>
          <p:nvPr>
            <p:ph/>
          </p:nvPr>
        </p:nvGraphicFramePr>
        <p:xfrm>
          <a:off x="1770063" y="1258888"/>
          <a:ext cx="4672012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8" name="Visio" r:id="rId4" imgW="3061908" imgH="1681415" progId="Visio.Drawing.11">
                  <p:embed/>
                </p:oleObj>
              </mc:Choice>
              <mc:Fallback>
                <p:oleObj name="Visio" r:id="rId4" imgW="3061908" imgH="168141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58888"/>
                        <a:ext cx="4672012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19"/>
          <p:cNvGraphicFramePr>
            <a:graphicFrameLocks noChangeAspect="1"/>
          </p:cNvGraphicFramePr>
          <p:nvPr/>
        </p:nvGraphicFramePr>
        <p:xfrm>
          <a:off x="6599238" y="1562101"/>
          <a:ext cx="12557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9" name="Equation" r:id="rId6" imgW="676350" imgH="228600" progId="Equation.DSMT4">
                  <p:embed/>
                </p:oleObj>
              </mc:Choice>
              <mc:Fallback>
                <p:oleObj name="Equation" r:id="rId6" imgW="67635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1562101"/>
                        <a:ext cx="125571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21"/>
          <p:cNvGraphicFramePr>
            <a:graphicFrameLocks noChangeAspect="1"/>
          </p:cNvGraphicFramePr>
          <p:nvPr/>
        </p:nvGraphicFramePr>
        <p:xfrm>
          <a:off x="8043864" y="2143126"/>
          <a:ext cx="17097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0" name="Equation" r:id="rId8" imgW="952087" imgH="228501" progId="Equation.DSMT4">
                  <p:embed/>
                </p:oleObj>
              </mc:Choice>
              <mc:Fallback>
                <p:oleObj name="Equation" r:id="rId8" imgW="95208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864" y="2143126"/>
                        <a:ext cx="17097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23"/>
          <p:cNvGraphicFramePr>
            <a:graphicFrameLocks noChangeAspect="1"/>
          </p:cNvGraphicFramePr>
          <p:nvPr/>
        </p:nvGraphicFramePr>
        <p:xfrm>
          <a:off x="7972426" y="2643188"/>
          <a:ext cx="19796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1" name="Equation" r:id="rId10" imgW="1091726" imgH="431613" progId="Equation.DSMT4">
                  <p:embed/>
                </p:oleObj>
              </mc:Choice>
              <mc:Fallback>
                <p:oleObj name="Equation" r:id="rId10" imgW="109172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6" y="2643188"/>
                        <a:ext cx="19796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25"/>
          <p:cNvGraphicFramePr>
            <a:graphicFrameLocks noChangeAspect="1"/>
          </p:cNvGraphicFramePr>
          <p:nvPr/>
        </p:nvGraphicFramePr>
        <p:xfrm>
          <a:off x="5048251" y="3462339"/>
          <a:ext cx="30765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2" name="Equation" r:id="rId12" imgW="1701800" imgH="444500" progId="Equation.DSMT4">
                  <p:embed/>
                </p:oleObj>
              </mc:Choice>
              <mc:Fallback>
                <p:oleObj name="Equation" r:id="rId12" imgW="170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1" y="3462339"/>
                        <a:ext cx="30765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27"/>
          <p:cNvSpPr>
            <a:spLocks noChangeArrowheads="1"/>
          </p:cNvSpPr>
          <p:nvPr/>
        </p:nvSpPr>
        <p:spPr bwMode="auto">
          <a:xfrm>
            <a:off x="1727200" y="4286251"/>
            <a:ext cx="8128000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 dirty="0">
                <a:solidFill>
                  <a:srgbClr val="FF3300"/>
                </a:solidFill>
              </a:rPr>
              <a:t>Aplicando Ley de </a:t>
            </a:r>
            <a:r>
              <a:rPr lang="es-AR" sz="2000" b="0" i="0" dirty="0" err="1">
                <a:solidFill>
                  <a:srgbClr val="FF3300"/>
                </a:solidFill>
              </a:rPr>
              <a:t>Kircchoff</a:t>
            </a:r>
            <a:r>
              <a:rPr lang="es-AR" sz="2000" b="0" i="0" dirty="0">
                <a:solidFill>
                  <a:srgbClr val="FF3300"/>
                </a:solidFill>
              </a:rPr>
              <a:t>  en la malla de la armadura:</a:t>
            </a:r>
          </a:p>
        </p:txBody>
      </p:sp>
      <p:graphicFrame>
        <p:nvGraphicFramePr>
          <p:cNvPr id="61449" name="Object 30"/>
          <p:cNvGraphicFramePr>
            <a:graphicFrameLocks noChangeAspect="1"/>
          </p:cNvGraphicFramePr>
          <p:nvPr/>
        </p:nvGraphicFramePr>
        <p:xfrm>
          <a:off x="1960564" y="4775200"/>
          <a:ext cx="4371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3" name="Equation" r:id="rId14" imgW="2400300" imgH="431800" progId="Equation.DSMT4">
                  <p:embed/>
                </p:oleObj>
              </mc:Choice>
              <mc:Fallback>
                <p:oleObj name="Equation" r:id="rId14" imgW="2400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4775200"/>
                        <a:ext cx="43719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32"/>
          <p:cNvGraphicFramePr>
            <a:graphicFrameLocks noChangeAspect="1"/>
          </p:cNvGraphicFramePr>
          <p:nvPr/>
        </p:nvGraphicFramePr>
        <p:xfrm>
          <a:off x="6726238" y="4768850"/>
          <a:ext cx="34210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4" name="Equation" r:id="rId16" imgW="1892300" imgH="444500" progId="Equation.DSMT4">
                  <p:embed/>
                </p:oleObj>
              </mc:Choice>
              <mc:Fallback>
                <p:oleObj name="Equation" r:id="rId16" imgW="1892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768850"/>
                        <a:ext cx="342106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33"/>
          <p:cNvGraphicFramePr>
            <a:graphicFrameLocks noChangeAspect="1"/>
          </p:cNvGraphicFramePr>
          <p:nvPr/>
        </p:nvGraphicFramePr>
        <p:xfrm>
          <a:off x="8015288" y="1574800"/>
          <a:ext cx="26527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5" name="Equation" r:id="rId18" imgW="1438290" imgH="219165" progId="Equation.DSMT4">
                  <p:embed/>
                </p:oleObj>
              </mc:Choice>
              <mc:Fallback>
                <p:oleObj name="Equation" r:id="rId18" imgW="1438290" imgH="21916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8" y="1574800"/>
                        <a:ext cx="26527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Rectangle 34"/>
          <p:cNvSpPr>
            <a:spLocks noChangeArrowheads="1"/>
          </p:cNvSpPr>
          <p:nvPr/>
        </p:nvSpPr>
        <p:spPr bwMode="auto">
          <a:xfrm>
            <a:off x="1727200" y="5584826"/>
            <a:ext cx="8128000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Aplicando la Transformada de Laplace:</a:t>
            </a:r>
          </a:p>
        </p:txBody>
      </p:sp>
      <p:graphicFrame>
        <p:nvGraphicFramePr>
          <p:cNvPr id="61453" name="Object 35"/>
          <p:cNvGraphicFramePr>
            <a:graphicFrameLocks noChangeAspect="1"/>
          </p:cNvGraphicFramePr>
          <p:nvPr/>
        </p:nvGraphicFramePr>
        <p:xfrm>
          <a:off x="1863725" y="6175375"/>
          <a:ext cx="45100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6" name="Equation" r:id="rId20" imgW="2489200" imgH="228600" progId="Equation.DSMT4">
                  <p:embed/>
                </p:oleObj>
              </mc:Choice>
              <mc:Fallback>
                <p:oleObj name="Equation" r:id="rId20" imgW="248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6175375"/>
                        <a:ext cx="45100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4" name="Object 37"/>
          <p:cNvGraphicFramePr>
            <a:graphicFrameLocks noChangeAspect="1"/>
          </p:cNvGraphicFramePr>
          <p:nvPr/>
        </p:nvGraphicFramePr>
        <p:xfrm>
          <a:off x="6784975" y="6132513"/>
          <a:ext cx="374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7" name="Equation" r:id="rId22" imgW="2032000" imgH="254000" progId="Equation.DSMT4">
                  <p:embed/>
                </p:oleObj>
              </mc:Choice>
              <mc:Fallback>
                <p:oleObj name="Equation" r:id="rId22" imgW="2032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6132513"/>
                        <a:ext cx="3746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7367" name="Rectangle 39"/>
          <p:cNvSpPr>
            <a:spLocks noChangeArrowheads="1"/>
          </p:cNvSpPr>
          <p:nvPr/>
        </p:nvSpPr>
        <p:spPr bwMode="auto">
          <a:xfrm>
            <a:off x="1978025" y="893763"/>
            <a:ext cx="8021638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Electromecánicos: Servo Motor CC</a:t>
            </a:r>
          </a:p>
        </p:txBody>
      </p:sp>
    </p:spTree>
    <p:extLst>
      <p:ext uri="{BB962C8B-B14F-4D97-AF65-F5344CB8AC3E}">
        <p14:creationId xmlns:p14="http://schemas.microsoft.com/office/powerpoint/2010/main" val="359898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3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aphicFrame>
        <p:nvGraphicFramePr>
          <p:cNvPr id="62467" name="Object 4"/>
          <p:cNvGraphicFramePr>
            <a:graphicFrameLocks noGrp="1" noChangeAspect="1"/>
          </p:cNvGraphicFramePr>
          <p:nvPr>
            <p:ph/>
          </p:nvPr>
        </p:nvGraphicFramePr>
        <p:xfrm>
          <a:off x="1770063" y="1258888"/>
          <a:ext cx="4672012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2" name="Visio" r:id="rId4" imgW="3061908" imgH="1681415" progId="Visio.Drawing.11">
                  <p:embed/>
                </p:oleObj>
              </mc:Choice>
              <mc:Fallback>
                <p:oleObj name="Visio" r:id="rId4" imgW="3061908" imgH="168141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58888"/>
                        <a:ext cx="4672012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5"/>
          <p:cNvGraphicFramePr>
            <a:graphicFrameLocks noChangeAspect="1"/>
          </p:cNvGraphicFramePr>
          <p:nvPr/>
        </p:nvGraphicFramePr>
        <p:xfrm>
          <a:off x="6599238" y="1562101"/>
          <a:ext cx="12557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3" name="Equation" r:id="rId6" imgW="676350" imgH="228600" progId="Equation.DSMT4">
                  <p:embed/>
                </p:oleObj>
              </mc:Choice>
              <mc:Fallback>
                <p:oleObj name="Equation" r:id="rId6" imgW="67635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1562101"/>
                        <a:ext cx="125571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2"/>
          <p:cNvGraphicFramePr>
            <a:graphicFrameLocks noChangeAspect="1"/>
          </p:cNvGraphicFramePr>
          <p:nvPr/>
        </p:nvGraphicFramePr>
        <p:xfrm>
          <a:off x="8015288" y="1574800"/>
          <a:ext cx="26527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4" name="Equation" r:id="rId8" imgW="1438290" imgH="219165" progId="Equation.DSMT4">
                  <p:embed/>
                </p:oleObj>
              </mc:Choice>
              <mc:Fallback>
                <p:oleObj name="Equation" r:id="rId8" imgW="1438290" imgH="21916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8" y="1574800"/>
                        <a:ext cx="26527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13"/>
          <p:cNvSpPr>
            <a:spLocks noChangeArrowheads="1"/>
          </p:cNvSpPr>
          <p:nvPr/>
        </p:nvSpPr>
        <p:spPr bwMode="auto">
          <a:xfrm>
            <a:off x="1912938" y="3981451"/>
            <a:ext cx="2044700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Eliminando </a:t>
            </a:r>
            <a:r>
              <a:rPr lang="es-AR" sz="2000" b="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s-AR" sz="2000" b="0" baseline="-2500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s-AR" sz="2000" b="0" i="0">
                <a:solidFill>
                  <a:srgbClr val="FF3300"/>
                </a:solidFill>
                <a:latin typeface="Times New Roman" pitchFamily="18" charset="0"/>
              </a:rPr>
              <a:t>(</a:t>
            </a:r>
            <a:r>
              <a:rPr lang="es-AR" sz="2000" b="0">
                <a:solidFill>
                  <a:srgbClr val="FF3300"/>
                </a:solidFill>
                <a:latin typeface="Times New Roman" pitchFamily="18" charset="0"/>
              </a:rPr>
              <a:t>s</a:t>
            </a:r>
            <a:r>
              <a:rPr lang="es-AR" sz="2000" b="0" i="0">
                <a:solidFill>
                  <a:srgbClr val="FF3300"/>
                </a:solidFill>
                <a:latin typeface="Times New Roman" pitchFamily="18" charset="0"/>
              </a:rPr>
              <a:t>)</a:t>
            </a:r>
            <a:r>
              <a:rPr lang="es-AR" sz="2000" b="0" i="0">
                <a:solidFill>
                  <a:srgbClr val="FF3300"/>
                </a:solidFill>
              </a:rPr>
              <a:t>:</a:t>
            </a:r>
          </a:p>
        </p:txBody>
      </p:sp>
      <p:graphicFrame>
        <p:nvGraphicFramePr>
          <p:cNvPr id="62471" name="Object 15"/>
          <p:cNvGraphicFramePr>
            <a:graphicFrameLocks noChangeAspect="1"/>
          </p:cNvGraphicFramePr>
          <p:nvPr/>
        </p:nvGraphicFramePr>
        <p:xfrm>
          <a:off x="6043614" y="3259139"/>
          <a:ext cx="45100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5" name="Equation" r:id="rId10" imgW="2489200" imgH="228600" progId="Equation.DSMT4">
                  <p:embed/>
                </p:oleObj>
              </mc:Choice>
              <mc:Fallback>
                <p:oleObj name="Equation" r:id="rId10" imgW="248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4" y="3259139"/>
                        <a:ext cx="451008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7"/>
          <p:cNvGraphicFramePr>
            <a:graphicFrameLocks noChangeAspect="1"/>
          </p:cNvGraphicFramePr>
          <p:nvPr/>
        </p:nvGraphicFramePr>
        <p:xfrm>
          <a:off x="6719888" y="2528888"/>
          <a:ext cx="374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6" name="Equation" r:id="rId12" imgW="2032000" imgH="254000" progId="Equation.DSMT4">
                  <p:embed/>
                </p:oleObj>
              </mc:Choice>
              <mc:Fallback>
                <p:oleObj name="Equation" r:id="rId12" imgW="2032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2528888"/>
                        <a:ext cx="3746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8"/>
          <p:cNvGraphicFramePr>
            <a:graphicFrameLocks noChangeAspect="1"/>
          </p:cNvGraphicFramePr>
          <p:nvPr/>
        </p:nvGraphicFramePr>
        <p:xfrm>
          <a:off x="2487614" y="4402139"/>
          <a:ext cx="72532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7" name="Equation" r:id="rId14" imgW="3594100" imgH="469900" progId="Equation.DSMT4">
                  <p:embed/>
                </p:oleObj>
              </mc:Choice>
              <mc:Fallback>
                <p:oleObj name="Equation" r:id="rId14" imgW="3594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4" y="4402139"/>
                        <a:ext cx="72532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20"/>
          <p:cNvGraphicFramePr>
            <a:graphicFrameLocks noChangeAspect="1"/>
          </p:cNvGraphicFramePr>
          <p:nvPr/>
        </p:nvGraphicFramePr>
        <p:xfrm>
          <a:off x="7953376" y="5634038"/>
          <a:ext cx="7524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8" name="Equation" r:id="rId16" imgW="419100" imgH="228600" progId="Equation.DSMT4">
                  <p:embed/>
                </p:oleObj>
              </mc:Choice>
              <mc:Fallback>
                <p:oleObj name="Equation" r:id="rId1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6" y="5634038"/>
                        <a:ext cx="7524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5" name="Rectangle 22"/>
          <p:cNvSpPr>
            <a:spLocks noChangeArrowheads="1"/>
          </p:cNvSpPr>
          <p:nvPr/>
        </p:nvSpPr>
        <p:spPr bwMode="auto">
          <a:xfrm>
            <a:off x="1912939" y="5626101"/>
            <a:ext cx="5900737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Si la ctte tiempo eléctrica &lt;&lt; ctte tiempo mecánica</a:t>
            </a:r>
          </a:p>
        </p:txBody>
      </p:sp>
      <p:sp>
        <p:nvSpPr>
          <p:cNvPr id="1510423" name="Rectangle 23"/>
          <p:cNvSpPr>
            <a:spLocks noChangeArrowheads="1"/>
          </p:cNvSpPr>
          <p:nvPr/>
        </p:nvSpPr>
        <p:spPr bwMode="auto">
          <a:xfrm>
            <a:off x="1978025" y="893763"/>
            <a:ext cx="8021638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Electromecánicos: Servo Motor CC</a:t>
            </a:r>
          </a:p>
        </p:txBody>
      </p:sp>
    </p:spTree>
    <p:extLst>
      <p:ext uri="{BB962C8B-B14F-4D97-AF65-F5344CB8AC3E}">
        <p14:creationId xmlns:p14="http://schemas.microsoft.com/office/powerpoint/2010/main" val="2009384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403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ChangeArrowheads="1"/>
          </p:cNvSpPr>
          <p:nvPr/>
        </p:nvSpPr>
        <p:spPr bwMode="auto">
          <a:xfrm>
            <a:off x="1978025" y="893763"/>
            <a:ext cx="8021638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Electromecánicos: Servo Motor CC</a:t>
            </a:r>
          </a:p>
        </p:txBody>
      </p:sp>
      <p:sp>
        <p:nvSpPr>
          <p:cNvPr id="1512451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aphicFrame>
        <p:nvGraphicFramePr>
          <p:cNvPr id="63492" name="Object 4"/>
          <p:cNvGraphicFramePr>
            <a:graphicFrameLocks noGrp="1" noChangeAspect="1"/>
          </p:cNvGraphicFramePr>
          <p:nvPr>
            <p:ph/>
          </p:nvPr>
        </p:nvGraphicFramePr>
        <p:xfrm>
          <a:off x="1770063" y="1258888"/>
          <a:ext cx="4672012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2" name="Visio" r:id="rId4" imgW="3061908" imgH="1681415" progId="Visio.Drawing.11">
                  <p:embed/>
                </p:oleObj>
              </mc:Choice>
              <mc:Fallback>
                <p:oleObj name="Visio" r:id="rId4" imgW="3061908" imgH="168141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58888"/>
                        <a:ext cx="4672012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6599238" y="1562101"/>
          <a:ext cx="12557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3" name="Equation" r:id="rId6" imgW="676350" imgH="228600" progId="Equation.DSMT4">
                  <p:embed/>
                </p:oleObj>
              </mc:Choice>
              <mc:Fallback>
                <p:oleObj name="Equation" r:id="rId6" imgW="67635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1562101"/>
                        <a:ext cx="125571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8015288" y="1574800"/>
          <a:ext cx="26527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4" name="Equation" r:id="rId8" imgW="1438290" imgH="219165" progId="Equation.DSMT4">
                  <p:embed/>
                </p:oleObj>
              </mc:Choice>
              <mc:Fallback>
                <p:oleObj name="Equation" r:id="rId8" imgW="1438290" imgH="21916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8" y="1574800"/>
                        <a:ext cx="26527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0"/>
          <p:cNvGraphicFramePr>
            <a:graphicFrameLocks noChangeAspect="1"/>
          </p:cNvGraphicFramePr>
          <p:nvPr/>
        </p:nvGraphicFramePr>
        <p:xfrm>
          <a:off x="5351464" y="3379789"/>
          <a:ext cx="5126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5" name="Equation" r:id="rId10" imgW="2540000" imgH="469900" progId="Equation.DSMT4">
                  <p:embed/>
                </p:oleObj>
              </mc:Choice>
              <mc:Fallback>
                <p:oleObj name="Equation" r:id="rId10" imgW="2540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4" y="3379789"/>
                        <a:ext cx="51260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11"/>
          <p:cNvGraphicFramePr>
            <a:graphicFrameLocks noChangeAspect="1"/>
          </p:cNvGraphicFramePr>
          <p:nvPr/>
        </p:nvGraphicFramePr>
        <p:xfrm>
          <a:off x="7383464" y="2387601"/>
          <a:ext cx="7524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6" name="Equation" r:id="rId12" imgW="419100" imgH="228600" progId="Equation.DSMT4">
                  <p:embed/>
                </p:oleObj>
              </mc:Choice>
              <mc:Fallback>
                <p:oleObj name="Equation" r:id="rId12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4" y="2387601"/>
                        <a:ext cx="7524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13"/>
          <p:cNvGraphicFramePr>
            <a:graphicFrameLocks noChangeAspect="1"/>
          </p:cNvGraphicFramePr>
          <p:nvPr/>
        </p:nvGraphicFramePr>
        <p:xfrm>
          <a:off x="3657601" y="4216401"/>
          <a:ext cx="17954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7" name="Equation" r:id="rId14" imgW="1002865" imgH="228501" progId="Equation.DSMT4">
                  <p:embed/>
                </p:oleObj>
              </mc:Choice>
              <mc:Fallback>
                <p:oleObj name="Equation" r:id="rId14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4216401"/>
                        <a:ext cx="17954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1806576" y="4206876"/>
            <a:ext cx="1844675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Factorizando</a:t>
            </a:r>
          </a:p>
        </p:txBody>
      </p:sp>
      <p:graphicFrame>
        <p:nvGraphicFramePr>
          <p:cNvPr id="63499" name="Object 16"/>
          <p:cNvGraphicFramePr>
            <a:graphicFrameLocks noChangeAspect="1"/>
          </p:cNvGraphicFramePr>
          <p:nvPr/>
        </p:nvGraphicFramePr>
        <p:xfrm>
          <a:off x="3486151" y="4791076"/>
          <a:ext cx="22209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8" name="Equation" r:id="rId16" imgW="1219200" imgH="469900" progId="Equation.DSMT4">
                  <p:embed/>
                </p:oleObj>
              </mc:Choice>
              <mc:Fallback>
                <p:oleObj name="Equation" r:id="rId16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4791076"/>
                        <a:ext cx="22209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18"/>
          <p:cNvGraphicFramePr>
            <a:graphicFrameLocks noChangeAspect="1"/>
          </p:cNvGraphicFramePr>
          <p:nvPr/>
        </p:nvGraphicFramePr>
        <p:xfrm>
          <a:off x="3473451" y="5838826"/>
          <a:ext cx="21304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9" name="Equation" r:id="rId18" imgW="1168400" imgH="469900" progId="Equation.DSMT4">
                  <p:embed/>
                </p:oleObj>
              </mc:Choice>
              <mc:Fallback>
                <p:oleObj name="Equation" r:id="rId18" imgW="1168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1" y="5838826"/>
                        <a:ext cx="21304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Rectangle 20"/>
          <p:cNvSpPr>
            <a:spLocks noChangeArrowheads="1"/>
          </p:cNvSpPr>
          <p:nvPr/>
        </p:nvSpPr>
        <p:spPr bwMode="auto">
          <a:xfrm>
            <a:off x="1524000" y="4989514"/>
            <a:ext cx="1951038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Ctte. Mecánica</a:t>
            </a:r>
          </a:p>
        </p:txBody>
      </p:sp>
      <p:sp>
        <p:nvSpPr>
          <p:cNvPr id="63502" name="Rectangle 21"/>
          <p:cNvSpPr>
            <a:spLocks noChangeArrowheads="1"/>
          </p:cNvSpPr>
          <p:nvPr/>
        </p:nvSpPr>
        <p:spPr bwMode="auto">
          <a:xfrm>
            <a:off x="1524000" y="6022976"/>
            <a:ext cx="1951038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Ctte. Tiempo</a:t>
            </a:r>
          </a:p>
        </p:txBody>
      </p:sp>
      <p:graphicFrame>
        <p:nvGraphicFramePr>
          <p:cNvPr id="63503" name="Object 23"/>
          <p:cNvGraphicFramePr>
            <a:graphicFrameLocks noChangeAspect="1"/>
          </p:cNvGraphicFramePr>
          <p:nvPr/>
        </p:nvGraphicFramePr>
        <p:xfrm>
          <a:off x="6440489" y="5237163"/>
          <a:ext cx="36925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50" name="Equation" r:id="rId20" imgW="1676430" imgH="457200" progId="Equation.DSMT4">
                  <p:embed/>
                </p:oleObj>
              </mc:Choice>
              <mc:Fallback>
                <p:oleObj name="Equation" r:id="rId20" imgW="167643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9" y="5237163"/>
                        <a:ext cx="3692525" cy="1022350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43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451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/>
        </p:nvSpPr>
        <p:spPr bwMode="auto">
          <a:xfrm>
            <a:off x="1978026" y="881063"/>
            <a:ext cx="3186113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Térmicos</a:t>
            </a:r>
          </a:p>
        </p:txBody>
      </p:sp>
      <p:sp>
        <p:nvSpPr>
          <p:cNvPr id="1521667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sp>
        <p:nvSpPr>
          <p:cNvPr id="64516" name="Rectangle 16"/>
          <p:cNvSpPr>
            <a:spLocks noChangeArrowheads="1"/>
          </p:cNvSpPr>
          <p:nvPr/>
        </p:nvSpPr>
        <p:spPr bwMode="auto">
          <a:xfrm>
            <a:off x="6003635" y="2338715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64517" name="Object 15"/>
          <p:cNvGraphicFramePr>
            <a:graphicFrameLocks noChangeAspect="1"/>
          </p:cNvGraphicFramePr>
          <p:nvPr/>
        </p:nvGraphicFramePr>
        <p:xfrm>
          <a:off x="1536701" y="1362076"/>
          <a:ext cx="541496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2" name="Figura" r:id="rId4" imgW="3598926" imgH="1658112" progId="Word.Picture.8">
                  <p:embed/>
                </p:oleObj>
              </mc:Choice>
              <mc:Fallback>
                <p:oleObj name="Figura" r:id="rId4" imgW="3598926" imgH="16581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1" y="1362076"/>
                        <a:ext cx="541496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8"/>
          <p:cNvGraphicFramePr>
            <a:graphicFrameLocks noGrp="1" noChangeAspect="1"/>
          </p:cNvGraphicFramePr>
          <p:nvPr>
            <p:ph/>
          </p:nvPr>
        </p:nvGraphicFramePr>
        <p:xfrm>
          <a:off x="5688014" y="2559051"/>
          <a:ext cx="4979987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3" name="Equation" r:id="rId6" imgW="2857410" imgH="1581060" progId="Equation.DSMT4">
                  <p:embed/>
                </p:oleObj>
              </mc:Choice>
              <mc:Fallback>
                <p:oleObj name="Equation" r:id="rId6" imgW="2857410" imgH="15810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4" y="2559051"/>
                        <a:ext cx="4979987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21"/>
          <p:cNvSpPr>
            <a:spLocks noChangeArrowheads="1"/>
          </p:cNvSpPr>
          <p:nvPr/>
        </p:nvSpPr>
        <p:spPr bwMode="auto">
          <a:xfrm>
            <a:off x="6003635" y="30530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64520" name="Object 20"/>
          <p:cNvGraphicFramePr>
            <a:graphicFrameLocks noChangeAspect="1"/>
          </p:cNvGraphicFramePr>
          <p:nvPr/>
        </p:nvGraphicFramePr>
        <p:xfrm>
          <a:off x="1776414" y="4560889"/>
          <a:ext cx="1025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4" name="Equation" r:id="rId8" imgW="571252" imgH="228501" progId="Equation.DSMT4">
                  <p:embed/>
                </p:oleObj>
              </mc:Choice>
              <mc:Fallback>
                <p:oleObj name="Equation" r:id="rId8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4" y="4560889"/>
                        <a:ext cx="10255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Rectangle 23"/>
          <p:cNvSpPr>
            <a:spLocks noChangeArrowheads="1"/>
          </p:cNvSpPr>
          <p:nvPr/>
        </p:nvSpPr>
        <p:spPr bwMode="auto">
          <a:xfrm>
            <a:off x="6003635" y="30530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64522" name="Object 22"/>
          <p:cNvGraphicFramePr>
            <a:graphicFrameLocks noChangeAspect="1"/>
          </p:cNvGraphicFramePr>
          <p:nvPr/>
        </p:nvGraphicFramePr>
        <p:xfrm>
          <a:off x="3060700" y="4562476"/>
          <a:ext cx="1366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5" name="Equation" r:id="rId10" imgW="761669" imgH="228501" progId="Equation.DSMT4">
                  <p:embed/>
                </p:oleObj>
              </mc:Choice>
              <mc:Fallback>
                <p:oleObj name="Equation" r:id="rId10" imgW="76166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562476"/>
                        <a:ext cx="1366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Rectangle 24"/>
          <p:cNvSpPr>
            <a:spLocks noChangeArrowheads="1"/>
          </p:cNvSpPr>
          <p:nvPr/>
        </p:nvSpPr>
        <p:spPr bwMode="auto">
          <a:xfrm>
            <a:off x="1700213" y="4079876"/>
            <a:ext cx="2627312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Asumamos que:</a:t>
            </a:r>
          </a:p>
        </p:txBody>
      </p:sp>
      <p:sp>
        <p:nvSpPr>
          <p:cNvPr id="1521689" name="Rectangle 25"/>
          <p:cNvSpPr>
            <a:spLocks noChangeArrowheads="1"/>
          </p:cNvSpPr>
          <p:nvPr/>
        </p:nvSpPr>
        <p:spPr bwMode="auto">
          <a:xfrm>
            <a:off x="1712913" y="5014914"/>
            <a:ext cx="3675062" cy="701675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h</a:t>
            </a:r>
            <a:r>
              <a:rPr lang="es-AR" sz="2000" b="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i </a:t>
            </a:r>
            <a:r>
              <a:rPr lang="es-AR" sz="2000" b="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un pequeño cambio en la entrada de calor</a:t>
            </a:r>
          </a:p>
        </p:txBody>
      </p:sp>
      <p:sp>
        <p:nvSpPr>
          <p:cNvPr id="64525" name="Rectangle 26"/>
          <p:cNvSpPr>
            <a:spLocks noChangeArrowheads="1"/>
          </p:cNvSpPr>
          <p:nvPr/>
        </p:nvSpPr>
        <p:spPr bwMode="auto">
          <a:xfrm>
            <a:off x="1700213" y="5802314"/>
            <a:ext cx="2043112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De esta forma:</a:t>
            </a:r>
          </a:p>
        </p:txBody>
      </p:sp>
      <p:graphicFrame>
        <p:nvGraphicFramePr>
          <p:cNvPr id="64526" name="Object 27"/>
          <p:cNvGraphicFramePr>
            <a:graphicFrameLocks noChangeAspect="1"/>
          </p:cNvGraphicFramePr>
          <p:nvPr/>
        </p:nvGraphicFramePr>
        <p:xfrm>
          <a:off x="3714751" y="5813426"/>
          <a:ext cx="14128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6" name="Equation" r:id="rId12" imgW="787400" imgH="228600" progId="Equation.DSMT4">
                  <p:embed/>
                </p:oleObj>
              </mc:Choice>
              <mc:Fallback>
                <p:oleObj name="Equation" r:id="rId12" imgW="78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1" y="5813426"/>
                        <a:ext cx="14128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7" name="Object 28"/>
          <p:cNvGraphicFramePr>
            <a:graphicFrameLocks noChangeAspect="1"/>
          </p:cNvGraphicFramePr>
          <p:nvPr/>
        </p:nvGraphicFramePr>
        <p:xfrm>
          <a:off x="5413376" y="5813426"/>
          <a:ext cx="15033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87" name="Equation" r:id="rId14" imgW="838200" imgH="228600" progId="Equation.DSMT4">
                  <p:embed/>
                </p:oleObj>
              </mc:Choice>
              <mc:Fallback>
                <p:oleObj name="Equation" r:id="rId14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6" y="5813426"/>
                        <a:ext cx="15033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45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67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ChangeArrowheads="1"/>
          </p:cNvSpPr>
          <p:nvPr/>
        </p:nvSpPr>
        <p:spPr bwMode="auto">
          <a:xfrm>
            <a:off x="1978026" y="881063"/>
            <a:ext cx="3186113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Térmicos</a:t>
            </a:r>
          </a:p>
        </p:txBody>
      </p:sp>
      <p:sp>
        <p:nvSpPr>
          <p:cNvPr id="1523715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003635" y="2338715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536701" y="1362076"/>
          <a:ext cx="541496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6" name="Figura" r:id="rId4" imgW="3598926" imgH="1658112" progId="Word.Picture.8">
                  <p:embed/>
                </p:oleObj>
              </mc:Choice>
              <mc:Fallback>
                <p:oleObj name="Figura" r:id="rId4" imgW="3598926" imgH="16581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1" y="1362076"/>
                        <a:ext cx="541496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003635" y="30530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65543" name="Rectangle 9"/>
          <p:cNvSpPr>
            <a:spLocks noChangeArrowheads="1"/>
          </p:cNvSpPr>
          <p:nvPr/>
        </p:nvSpPr>
        <p:spPr bwMode="auto">
          <a:xfrm>
            <a:off x="6003635" y="30530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65544" name="Object 17"/>
          <p:cNvGraphicFramePr>
            <a:graphicFrameLocks noChangeAspect="1"/>
          </p:cNvGraphicFramePr>
          <p:nvPr/>
        </p:nvGraphicFramePr>
        <p:xfrm>
          <a:off x="7959725" y="1041400"/>
          <a:ext cx="820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7"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1041400"/>
                        <a:ext cx="8207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18"/>
          <p:cNvGraphicFramePr>
            <a:graphicFrameLocks noChangeAspect="1"/>
          </p:cNvGraphicFramePr>
          <p:nvPr/>
        </p:nvGraphicFramePr>
        <p:xfrm>
          <a:off x="7978776" y="1976438"/>
          <a:ext cx="9128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8" name="Equation" r:id="rId8" imgW="507780" imgH="177723" progId="Equation.DSMT4">
                  <p:embed/>
                </p:oleObj>
              </mc:Choice>
              <mc:Fallback>
                <p:oleObj name="Equation" r:id="rId8" imgW="50778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76" y="1976438"/>
                        <a:ext cx="9128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Rectangle 19"/>
          <p:cNvSpPr>
            <a:spLocks noChangeArrowheads="1"/>
          </p:cNvSpPr>
          <p:nvPr/>
        </p:nvSpPr>
        <p:spPr bwMode="auto">
          <a:xfrm>
            <a:off x="6019801" y="2614614"/>
            <a:ext cx="4270375" cy="7016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La ecuación diferencial que gobierna este proceso es:</a:t>
            </a:r>
          </a:p>
        </p:txBody>
      </p:sp>
      <p:graphicFrame>
        <p:nvGraphicFramePr>
          <p:cNvPr id="65547" name="Object 20"/>
          <p:cNvGraphicFramePr>
            <a:graphicFrameLocks noChangeAspect="1"/>
          </p:cNvGraphicFramePr>
          <p:nvPr/>
        </p:nvGraphicFramePr>
        <p:xfrm>
          <a:off x="6881813" y="3468689"/>
          <a:ext cx="1574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Equation" r:id="rId10" imgW="875920" imgH="393529" progId="Equation.DSMT4">
                  <p:embed/>
                </p:oleObj>
              </mc:Choice>
              <mc:Fallback>
                <p:oleObj name="Equation" r:id="rId10" imgW="87592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468689"/>
                        <a:ext cx="15748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Rectangle 21"/>
          <p:cNvSpPr>
            <a:spLocks noChangeArrowheads="1"/>
          </p:cNvSpPr>
          <p:nvPr/>
        </p:nvSpPr>
        <p:spPr bwMode="auto">
          <a:xfrm>
            <a:off x="2136776" y="4119564"/>
            <a:ext cx="2627313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O también:</a:t>
            </a:r>
          </a:p>
        </p:txBody>
      </p:sp>
      <p:graphicFrame>
        <p:nvGraphicFramePr>
          <p:cNvPr id="65549" name="Object 22"/>
          <p:cNvGraphicFramePr>
            <a:graphicFrameLocks noChangeAspect="1"/>
          </p:cNvGraphicFramePr>
          <p:nvPr/>
        </p:nvGraphicFramePr>
        <p:xfrm>
          <a:off x="4878389" y="4262439"/>
          <a:ext cx="18494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0" name="Equation" r:id="rId12" imgW="1028254" imgH="393529" progId="Equation.DSMT4">
                  <p:embed/>
                </p:oleObj>
              </mc:Choice>
              <mc:Fallback>
                <p:oleObj name="Equation" r:id="rId12" imgW="102825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9" y="4262439"/>
                        <a:ext cx="18494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Rectangle 23"/>
          <p:cNvSpPr>
            <a:spLocks noChangeArrowheads="1"/>
          </p:cNvSpPr>
          <p:nvPr/>
        </p:nvSpPr>
        <p:spPr bwMode="auto">
          <a:xfrm>
            <a:off x="2046288" y="5021264"/>
            <a:ext cx="8128000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Aplicando la Transformada de Laplace con condiciones iniciales nulas</a:t>
            </a:r>
          </a:p>
        </p:txBody>
      </p:sp>
      <p:graphicFrame>
        <p:nvGraphicFramePr>
          <p:cNvPr id="65551" name="Object 25"/>
          <p:cNvGraphicFramePr>
            <a:graphicFrameLocks noGrp="1" noChangeAspect="1"/>
          </p:cNvGraphicFramePr>
          <p:nvPr>
            <p:ph/>
          </p:nvPr>
        </p:nvGraphicFramePr>
        <p:xfrm>
          <a:off x="5337176" y="5661026"/>
          <a:ext cx="1876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1" name="Equation" r:id="rId14" imgW="1028700" imgH="419190" progId="Equation.DSMT4">
                  <p:embed/>
                </p:oleObj>
              </mc:Choice>
              <mc:Fallback>
                <p:oleObj name="Equation" r:id="rId14" imgW="1028700" imgH="41919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6" y="5661026"/>
                        <a:ext cx="1876425" cy="77787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2" name="Rectangle 28"/>
          <p:cNvSpPr>
            <a:spLocks noChangeArrowheads="1"/>
          </p:cNvSpPr>
          <p:nvPr/>
        </p:nvSpPr>
        <p:spPr bwMode="auto">
          <a:xfrm>
            <a:off x="6003635" y="30530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65553" name="Object 27"/>
          <p:cNvGraphicFramePr>
            <a:graphicFrameLocks noChangeAspect="1"/>
          </p:cNvGraphicFramePr>
          <p:nvPr/>
        </p:nvGraphicFramePr>
        <p:xfrm>
          <a:off x="1882775" y="5595939"/>
          <a:ext cx="2717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2" name="Equation" r:id="rId16" imgW="1511300" imgH="228600" progId="Equation.DSMT4">
                  <p:embed/>
                </p:oleObj>
              </mc:Choice>
              <mc:Fallback>
                <p:oleObj name="Equation" r:id="rId16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5595939"/>
                        <a:ext cx="2717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29"/>
          <p:cNvGraphicFramePr>
            <a:graphicFrameLocks noChangeAspect="1"/>
          </p:cNvGraphicFramePr>
          <p:nvPr/>
        </p:nvGraphicFramePr>
        <p:xfrm>
          <a:off x="1882776" y="6069014"/>
          <a:ext cx="24669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Equation" r:id="rId18" imgW="1371600" imgH="203200" progId="Equation.DSMT4">
                  <p:embed/>
                </p:oleObj>
              </mc:Choice>
              <mc:Fallback>
                <p:oleObj name="Equation" r:id="rId18" imgW="1371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6" y="6069014"/>
                        <a:ext cx="24669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493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15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ChangeArrowheads="1"/>
          </p:cNvSpPr>
          <p:nvPr/>
        </p:nvSpPr>
        <p:spPr bwMode="auto">
          <a:xfrm>
            <a:off x="1978025" y="931863"/>
            <a:ext cx="8459788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Electrónicos: Amplificador Operacional Ideal</a:t>
            </a:r>
          </a:p>
        </p:txBody>
      </p:sp>
      <p:sp>
        <p:nvSpPr>
          <p:cNvPr id="1514499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pSp>
        <p:nvGrpSpPr>
          <p:cNvPr id="120836" name="Group 19"/>
          <p:cNvGrpSpPr>
            <a:grpSpLocks/>
          </p:cNvGrpSpPr>
          <p:nvPr/>
        </p:nvGrpSpPr>
        <p:grpSpPr bwMode="auto">
          <a:xfrm>
            <a:off x="5203825" y="1511300"/>
            <a:ext cx="1816100" cy="414338"/>
            <a:chOff x="2644" y="1036"/>
            <a:chExt cx="1144" cy="261"/>
          </a:xfrm>
        </p:grpSpPr>
        <p:graphicFrame>
          <p:nvGraphicFramePr>
            <p:cNvPr id="120847" name="Object 5"/>
            <p:cNvGraphicFramePr>
              <a:graphicFrameLocks noChangeAspect="1"/>
            </p:cNvGraphicFramePr>
            <p:nvPr/>
          </p:nvGraphicFramePr>
          <p:xfrm>
            <a:off x="2644" y="1036"/>
            <a:ext cx="51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78" name="Equation" r:id="rId4" imgW="438210" imgH="219165" progId="Equation.DSMT4">
                    <p:embed/>
                  </p:oleObj>
                </mc:Choice>
                <mc:Fallback>
                  <p:oleObj name="Equation" r:id="rId4" imgW="438210" imgH="21916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" y="1036"/>
                          <a:ext cx="513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48" name="Object 6"/>
            <p:cNvGraphicFramePr>
              <a:graphicFrameLocks noChangeAspect="1"/>
            </p:cNvGraphicFramePr>
            <p:nvPr/>
          </p:nvGraphicFramePr>
          <p:xfrm>
            <a:off x="3290" y="1037"/>
            <a:ext cx="49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79" name="Equation" r:id="rId6" imgW="419040" imgH="219165" progId="Equation.DSMT4">
                    <p:embed/>
                  </p:oleObj>
                </mc:Choice>
                <mc:Fallback>
                  <p:oleObj name="Equation" r:id="rId6" imgW="419040" imgH="21916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0" y="1037"/>
                          <a:ext cx="498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837" name="Rectangle 10"/>
          <p:cNvSpPr>
            <a:spLocks noChangeArrowheads="1"/>
          </p:cNvSpPr>
          <p:nvPr/>
        </p:nvSpPr>
        <p:spPr bwMode="auto">
          <a:xfrm>
            <a:off x="5715001" y="3094039"/>
            <a:ext cx="1420813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Dado que:</a:t>
            </a:r>
          </a:p>
        </p:txBody>
      </p:sp>
      <p:sp>
        <p:nvSpPr>
          <p:cNvPr id="120838" name="Rectangle 13"/>
          <p:cNvSpPr>
            <a:spLocks noChangeArrowheads="1"/>
          </p:cNvSpPr>
          <p:nvPr/>
        </p:nvSpPr>
        <p:spPr bwMode="auto">
          <a:xfrm>
            <a:off x="1987550" y="4738689"/>
            <a:ext cx="1951038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Y siendo que:</a:t>
            </a:r>
          </a:p>
        </p:txBody>
      </p:sp>
      <p:graphicFrame>
        <p:nvGraphicFramePr>
          <p:cNvPr id="120839" name="Object 17"/>
          <p:cNvGraphicFramePr>
            <a:graphicFrameLocks noGrp="1" noChangeAspect="1"/>
          </p:cNvGraphicFramePr>
          <p:nvPr>
            <p:ph/>
          </p:nvPr>
        </p:nvGraphicFramePr>
        <p:xfrm>
          <a:off x="1749425" y="1293814"/>
          <a:ext cx="3568700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0" name="Visio" r:id="rId8" imgW="2251637" imgH="1956366" progId="Visio.Drawing.11">
                  <p:embed/>
                </p:oleObj>
              </mc:Choice>
              <mc:Fallback>
                <p:oleObj name="Visio" r:id="rId8" imgW="2251637" imgH="1956366" progId="Visio.Drawing.11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293814"/>
                        <a:ext cx="3568700" cy="310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20"/>
          <p:cNvGraphicFramePr>
            <a:graphicFrameLocks noChangeAspect="1"/>
          </p:cNvGraphicFramePr>
          <p:nvPr/>
        </p:nvGraphicFramePr>
        <p:xfrm>
          <a:off x="5360988" y="2128838"/>
          <a:ext cx="5167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1" name="Equation" r:id="rId10" imgW="2870200" imgH="457200" progId="Equation.DSMT4">
                  <p:embed/>
                </p:oleObj>
              </mc:Choice>
              <mc:Fallback>
                <p:oleObj name="Equation" r:id="rId10" imgW="28702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2128838"/>
                        <a:ext cx="5167312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22"/>
          <p:cNvGraphicFramePr>
            <a:graphicFrameLocks noChangeAspect="1"/>
          </p:cNvGraphicFramePr>
          <p:nvPr/>
        </p:nvGraphicFramePr>
        <p:xfrm>
          <a:off x="7342189" y="3116264"/>
          <a:ext cx="10429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2" name="Equation" r:id="rId12" imgW="583947" imgH="228501" progId="Equation.DSMT4">
                  <p:embed/>
                </p:oleObj>
              </mc:Choice>
              <mc:Fallback>
                <p:oleObj name="Equation" r:id="rId12" imgW="583947" imgH="22850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3116264"/>
                        <a:ext cx="10429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24"/>
          <p:cNvGraphicFramePr>
            <a:graphicFrameLocks noChangeAspect="1"/>
          </p:cNvGraphicFramePr>
          <p:nvPr/>
        </p:nvGraphicFramePr>
        <p:xfrm>
          <a:off x="6103938" y="3575051"/>
          <a:ext cx="36814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3" name="Equation" r:id="rId14" imgW="2044700" imgH="457200" progId="Equation.DSMT4">
                  <p:embed/>
                </p:oleObj>
              </mc:Choice>
              <mc:Fallback>
                <p:oleObj name="Equation" r:id="rId14" imgW="204470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3575051"/>
                        <a:ext cx="36814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3" name="Object 27"/>
          <p:cNvGraphicFramePr>
            <a:graphicFrameLocks noChangeAspect="1"/>
          </p:cNvGraphicFramePr>
          <p:nvPr/>
        </p:nvGraphicFramePr>
        <p:xfrm>
          <a:off x="6411913" y="4587876"/>
          <a:ext cx="20129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4" name="Equation" r:id="rId16" imgW="1117600" imgH="431800" progId="Equation.DSMT4">
                  <p:embed/>
                </p:oleObj>
              </mc:Choice>
              <mc:Fallback>
                <p:oleObj name="Equation" r:id="rId16" imgW="1117600" imgH="431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4587876"/>
                        <a:ext cx="20129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4" name="Rectangle 28"/>
          <p:cNvSpPr>
            <a:spLocks noChangeArrowheads="1"/>
          </p:cNvSpPr>
          <p:nvPr/>
        </p:nvSpPr>
        <p:spPr bwMode="auto">
          <a:xfrm>
            <a:off x="2006600" y="5419726"/>
            <a:ext cx="8128000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Aplicando la Transformada de Laplace con condiciones iniciales nulas</a:t>
            </a:r>
          </a:p>
        </p:txBody>
      </p:sp>
      <p:graphicFrame>
        <p:nvGraphicFramePr>
          <p:cNvPr id="120845" name="Object 29"/>
          <p:cNvGraphicFramePr>
            <a:graphicFrameLocks noChangeAspect="1"/>
          </p:cNvGraphicFramePr>
          <p:nvPr/>
        </p:nvGraphicFramePr>
        <p:xfrm>
          <a:off x="3684589" y="4759326"/>
          <a:ext cx="2187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5" name="Equation" r:id="rId18" imgW="1219200" imgH="228600" progId="Equation.DSMT4">
                  <p:embed/>
                </p:oleObj>
              </mc:Choice>
              <mc:Fallback>
                <p:oleObj name="Equation" r:id="rId18" imgW="12192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9" y="4759326"/>
                        <a:ext cx="21875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6" name="Object 40"/>
          <p:cNvGraphicFramePr>
            <a:graphicFrameLocks noChangeAspect="1"/>
          </p:cNvGraphicFramePr>
          <p:nvPr/>
        </p:nvGraphicFramePr>
        <p:xfrm>
          <a:off x="4386263" y="5902325"/>
          <a:ext cx="2646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6" name="Equation" r:id="rId20" imgW="1371600" imgH="431800" progId="Equation.DSMT4">
                  <p:embed/>
                </p:oleObj>
              </mc:Choice>
              <mc:Fallback>
                <p:oleObj name="Equation" r:id="rId20" imgW="1371600" imgH="4318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5902325"/>
                        <a:ext cx="2646362" cy="827088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499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ChangeArrowheads="1"/>
          </p:cNvSpPr>
          <p:nvPr/>
        </p:nvSpPr>
        <p:spPr bwMode="auto">
          <a:xfrm>
            <a:off x="1978025" y="931863"/>
            <a:ext cx="8459788" cy="457200"/>
          </a:xfrm>
          <a:prstGeom prst="rect">
            <a:avLst/>
          </a:prstGeom>
          <a:solidFill>
            <a:schemeClr val="bg1">
              <a:alpha val="35001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Amplificador Operacional Ideal: Método de Impedancias</a:t>
            </a:r>
          </a:p>
        </p:txBody>
      </p:sp>
      <p:sp>
        <p:nvSpPr>
          <p:cNvPr id="1519619" name="Rectangle 3"/>
          <p:cNvSpPr>
            <a:spLocks noChangeArrowheads="1"/>
          </p:cNvSpPr>
          <p:nvPr/>
        </p:nvSpPr>
        <p:spPr bwMode="auto">
          <a:xfrm>
            <a:off x="2214564" y="252413"/>
            <a:ext cx="7959725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Modelado Matemático de Sistemas de Control</a:t>
            </a:r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5203825" y="1511300"/>
            <a:ext cx="1816100" cy="414338"/>
            <a:chOff x="2644" y="1036"/>
            <a:chExt cx="1144" cy="261"/>
          </a:xfrm>
        </p:grpSpPr>
        <p:graphicFrame>
          <p:nvGraphicFramePr>
            <p:cNvPr id="121868" name="Object 5"/>
            <p:cNvGraphicFramePr>
              <a:graphicFrameLocks noChangeAspect="1"/>
            </p:cNvGraphicFramePr>
            <p:nvPr/>
          </p:nvGraphicFramePr>
          <p:xfrm>
            <a:off x="2644" y="1036"/>
            <a:ext cx="51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57" name="Equation" r:id="rId4" imgW="438210" imgH="219165" progId="Equation.DSMT4">
                    <p:embed/>
                  </p:oleObj>
                </mc:Choice>
                <mc:Fallback>
                  <p:oleObj name="Equation" r:id="rId4" imgW="438210" imgH="21916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" y="1036"/>
                          <a:ext cx="513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9" name="Object 6"/>
            <p:cNvGraphicFramePr>
              <a:graphicFrameLocks noChangeAspect="1"/>
            </p:cNvGraphicFramePr>
            <p:nvPr/>
          </p:nvGraphicFramePr>
          <p:xfrm>
            <a:off x="3290" y="1037"/>
            <a:ext cx="49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58" name="Equation" r:id="rId6" imgW="419040" imgH="219165" progId="Equation.DSMT4">
                    <p:embed/>
                  </p:oleObj>
                </mc:Choice>
                <mc:Fallback>
                  <p:oleObj name="Equation" r:id="rId6" imgW="419040" imgH="21916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0" y="1037"/>
                          <a:ext cx="498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861" name="Rectangle 14"/>
          <p:cNvSpPr>
            <a:spLocks noChangeArrowheads="1"/>
          </p:cNvSpPr>
          <p:nvPr/>
        </p:nvSpPr>
        <p:spPr bwMode="auto">
          <a:xfrm>
            <a:off x="1979613" y="4584701"/>
            <a:ext cx="1566862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Finalmente:</a:t>
            </a:r>
          </a:p>
        </p:txBody>
      </p:sp>
      <p:graphicFrame>
        <p:nvGraphicFramePr>
          <p:cNvPr id="121862" name="Object 16"/>
          <p:cNvGraphicFramePr>
            <a:graphicFrameLocks noChangeAspect="1"/>
          </p:cNvGraphicFramePr>
          <p:nvPr/>
        </p:nvGraphicFramePr>
        <p:xfrm>
          <a:off x="3476626" y="4973639"/>
          <a:ext cx="52673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59" name="Equation" r:id="rId8" imgW="2730500" imgH="431800" progId="Equation.DSMT4">
                  <p:embed/>
                </p:oleObj>
              </mc:Choice>
              <mc:Fallback>
                <p:oleObj name="Equation" r:id="rId8" imgW="27305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6" y="4973639"/>
                        <a:ext cx="5267325" cy="827087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18"/>
          <p:cNvGraphicFramePr>
            <a:graphicFrameLocks noGrp="1" noChangeAspect="1"/>
          </p:cNvGraphicFramePr>
          <p:nvPr>
            <p:ph/>
          </p:nvPr>
        </p:nvGraphicFramePr>
        <p:xfrm>
          <a:off x="1749426" y="1376363"/>
          <a:ext cx="3624263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60" name="Visio" r:id="rId10" imgW="2295708" imgH="1940870" progId="Visio.Drawing.11">
                  <p:embed/>
                </p:oleObj>
              </mc:Choice>
              <mc:Fallback>
                <p:oleObj name="Visio" r:id="rId10" imgW="2295708" imgH="1940870" progId="Visio.Drawing.11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6" y="1376363"/>
                        <a:ext cx="3624263" cy="306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4" name="Object 20"/>
          <p:cNvGraphicFramePr>
            <a:graphicFrameLocks noChangeAspect="1"/>
          </p:cNvGraphicFramePr>
          <p:nvPr/>
        </p:nvGraphicFramePr>
        <p:xfrm>
          <a:off x="6557963" y="2020889"/>
          <a:ext cx="19605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61" name="Equation" r:id="rId12" imgW="1016000" imgH="431800" progId="Equation.DSMT4">
                  <p:embed/>
                </p:oleObj>
              </mc:Choice>
              <mc:Fallback>
                <p:oleObj name="Equation" r:id="rId12" imgW="1016000" imgH="431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2020889"/>
                        <a:ext cx="19605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5" name="Rectangle 21"/>
          <p:cNvSpPr>
            <a:spLocks noChangeArrowheads="1"/>
          </p:cNvSpPr>
          <p:nvPr/>
        </p:nvSpPr>
        <p:spPr bwMode="auto">
          <a:xfrm>
            <a:off x="6002339" y="2962276"/>
            <a:ext cx="3671887" cy="3968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>
                <a:solidFill>
                  <a:srgbClr val="FF3300"/>
                </a:solidFill>
              </a:rPr>
              <a:t>Para el caso anterior tenemos:</a:t>
            </a:r>
          </a:p>
        </p:txBody>
      </p:sp>
      <p:graphicFrame>
        <p:nvGraphicFramePr>
          <p:cNvPr id="121866" name="Object 22"/>
          <p:cNvGraphicFramePr>
            <a:graphicFrameLocks noChangeAspect="1"/>
          </p:cNvGraphicFramePr>
          <p:nvPr/>
        </p:nvGraphicFramePr>
        <p:xfrm>
          <a:off x="5765800" y="3594100"/>
          <a:ext cx="1225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62" name="Equation" r:id="rId14" imgW="634725" imgH="228501" progId="Equation.DSMT4">
                  <p:embed/>
                </p:oleObj>
              </mc:Choice>
              <mc:Fallback>
                <p:oleObj name="Equation" r:id="rId14" imgW="634725" imgH="22850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594100"/>
                        <a:ext cx="12255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7" name="Object 23"/>
          <p:cNvGraphicFramePr>
            <a:graphicFrameLocks noChangeAspect="1"/>
          </p:cNvGraphicFramePr>
          <p:nvPr/>
        </p:nvGraphicFramePr>
        <p:xfrm>
          <a:off x="7231064" y="3421063"/>
          <a:ext cx="33099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63" name="Equation" r:id="rId16" imgW="1714500" imgH="622300" progId="Equation.DSMT4">
                  <p:embed/>
                </p:oleObj>
              </mc:Choice>
              <mc:Fallback>
                <p:oleObj name="Equation" r:id="rId16" imgW="1714500" imgH="622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4" y="3421063"/>
                        <a:ext cx="33099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6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90750" y="146051"/>
            <a:ext cx="8058150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FF3300"/>
                </a:solidFill>
              </a:rPr>
              <a:t>Sistemas de Control: En Lazo Cerrado</a:t>
            </a:r>
            <a:endParaRPr lang="es-AR" i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500178" y="824194"/>
            <a:ext cx="3835400" cy="769441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00FF"/>
                </a:solidFill>
              </a:rPr>
              <a:t>Control Simple de Velocidad de Motor CC  [2]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7" y="960331"/>
            <a:ext cx="507206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27" y="1729597"/>
            <a:ext cx="52768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749469" y="3727067"/>
            <a:ext cx="3305171" cy="2899383"/>
            <a:chOff x="1068185" y="3584728"/>
            <a:chExt cx="3305171" cy="2899383"/>
          </a:xfrm>
        </p:grpSpPr>
        <p:pic>
          <p:nvPicPr>
            <p:cNvPr id="39942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185" y="3942511"/>
              <a:ext cx="3305171" cy="25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 Box 11"/>
            <p:cNvSpPr txBox="1">
              <a:spLocks noChangeArrowheads="1"/>
            </p:cNvSpPr>
            <p:nvPr/>
          </p:nvSpPr>
          <p:spPr bwMode="auto">
            <a:xfrm>
              <a:off x="1893174" y="3584728"/>
              <a:ext cx="1887538" cy="430887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sz="2200" i="0">
                  <a:solidFill>
                    <a:srgbClr val="FF3300"/>
                  </a:solidFill>
                </a:rPr>
                <a:t>Velocidad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519059" y="3654277"/>
            <a:ext cx="3166917" cy="2972173"/>
            <a:chOff x="6942793" y="3727067"/>
            <a:chExt cx="3166917" cy="2972173"/>
          </a:xfrm>
        </p:grpSpPr>
        <p:pic>
          <p:nvPicPr>
            <p:cNvPr id="39943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793" y="4157955"/>
              <a:ext cx="3166917" cy="254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Text Box 12"/>
            <p:cNvSpPr txBox="1">
              <a:spLocks noChangeArrowheads="1"/>
            </p:cNvSpPr>
            <p:nvPr/>
          </p:nvSpPr>
          <p:spPr bwMode="auto">
            <a:xfrm>
              <a:off x="7804785" y="3727067"/>
              <a:ext cx="1887537" cy="430887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sz="2200" i="0" dirty="0">
                  <a:solidFill>
                    <a:srgbClr val="FF3300"/>
                  </a:solidFill>
                </a:rPr>
                <a:t>Corriente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Azure">
  <a:themeElements>
    <a:clrScheme name="Az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DDDDDD"/>
      </a:accent2>
      <a:accent3>
        <a:srgbClr val="FFFFFF"/>
      </a:accent3>
      <a:accent4>
        <a:srgbClr val="000000"/>
      </a:accent4>
      <a:accent5>
        <a:srgbClr val="D5D5D5"/>
      </a:accent5>
      <a:accent6>
        <a:srgbClr val="C8C8C8"/>
      </a:accent6>
      <a:hlink>
        <a:srgbClr val="5F5F5F"/>
      </a:hlink>
      <a:folHlink>
        <a:srgbClr val="969696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9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9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Office\Templates\Presentation Designs\Azure.pot</Template>
  <TotalTime>48330</TotalTime>
  <Words>3369</Words>
  <Application>Microsoft Office PowerPoint</Application>
  <PresentationFormat>Panorámica</PresentationFormat>
  <Paragraphs>474</Paragraphs>
  <Slides>87</Slides>
  <Notes>66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87</vt:i4>
      </vt:variant>
    </vt:vector>
  </HeadingPairs>
  <TitlesOfParts>
    <vt:vector size="103" baseType="lpstr">
      <vt:lpstr>Arial</vt:lpstr>
      <vt:lpstr>Arial Rounded MT Bold</vt:lpstr>
      <vt:lpstr>Batang</vt:lpstr>
      <vt:lpstr>Berlin Sans FB Demi</vt:lpstr>
      <vt:lpstr>Calibri</vt:lpstr>
      <vt:lpstr>Mathcad UniMath</vt:lpstr>
      <vt:lpstr>Palatino Linotype</vt:lpstr>
      <vt:lpstr>Symbol</vt:lpstr>
      <vt:lpstr>Times New Roman</vt:lpstr>
      <vt:lpstr>Wingdings</vt:lpstr>
      <vt:lpstr>Azure</vt:lpstr>
      <vt:lpstr>Equation</vt:lpstr>
      <vt:lpstr>MathType 6.0 Equation</vt:lpstr>
      <vt:lpstr>Visio</vt:lpstr>
      <vt:lpstr>Figura</vt:lpstr>
      <vt:lpstr>Imagem de bitmap</vt:lpstr>
      <vt:lpstr>Presentación de PowerPoint</vt:lpstr>
      <vt:lpstr>Presentación de PowerPoint</vt:lpstr>
      <vt:lpstr>Información de la Materia SCyA</vt:lpstr>
      <vt:lpstr>Información de la Materia SC1</vt:lpstr>
      <vt:lpstr>Temas de la Unidad 1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 a tener en cuenta en un Sistema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que afectan a todo Sistema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Modelación de Procesos</vt:lpstr>
      <vt:lpstr>Modelación de Procesos</vt:lpstr>
      <vt:lpstr>Modelación de Procesos</vt:lpstr>
      <vt:lpstr>Modelación de Procesos</vt:lpstr>
      <vt:lpstr>Modelación de Procesos</vt:lpstr>
      <vt:lpstr>Clasificación de Sistemas</vt:lpstr>
      <vt:lpstr>Clasificación de Sistemas</vt:lpstr>
      <vt:lpstr>Clasificación de Sistemas</vt:lpstr>
      <vt:lpstr>Representación de un Proceso LIT por su  Función de Transferencia (FT)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Referencias Bibliográficas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 - UNAM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Clasico y Moderno - Parte I</dc:title>
  <dc:creator>Fernando Botterón</dc:creator>
  <cp:lastModifiedBy>Fernando Botterón</cp:lastModifiedBy>
  <cp:revision>4104</cp:revision>
  <cp:lastPrinted>1601-01-01T00:00:00Z</cp:lastPrinted>
  <dcterms:created xsi:type="dcterms:W3CDTF">1999-08-28T11:49:05Z</dcterms:created>
  <dcterms:modified xsi:type="dcterms:W3CDTF">2023-08-14T15:02:31Z</dcterms:modified>
</cp:coreProperties>
</file>