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FEC53-06FA-4A5D-9B97-025440594860}" type="datetimeFigureOut">
              <a:rPr lang="es-AR" smtClean="0"/>
              <a:pPr/>
              <a:t>31/10/2022</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D0EF15-F4D7-4328-9EA1-672FC67C85BB}" type="slidenum">
              <a:rPr lang="es-AR" smtClean="0"/>
              <a:pPr/>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563938" y="4797425"/>
            <a:ext cx="4537075" cy="893763"/>
          </a:xfrm>
          <a:effectLst>
            <a:outerShdw dist="17961" dir="2700000" algn="ctr" rotWithShape="0">
              <a:schemeClr val="bg2"/>
            </a:outerShdw>
          </a:effectLst>
        </p:spPr>
        <p:txBody>
          <a:bodyPr/>
          <a:lstStyle>
            <a:lvl1pPr>
              <a:defRPr sz="2000"/>
            </a:lvl1pPr>
          </a:lstStyle>
          <a:p>
            <a:r>
              <a:rPr lang="es-ES"/>
              <a:t>Haga clic para modificar el estilo de título del patrón</a:t>
            </a:r>
            <a:endParaRPr lang="ru-RU"/>
          </a:p>
        </p:txBody>
      </p:sp>
      <p:sp>
        <p:nvSpPr>
          <p:cNvPr id="5123" name="Rectangle 3"/>
          <p:cNvSpPr>
            <a:spLocks noGrp="1" noChangeArrowheads="1"/>
          </p:cNvSpPr>
          <p:nvPr>
            <p:ph type="subTitle" idx="1"/>
          </p:nvPr>
        </p:nvSpPr>
        <p:spPr>
          <a:xfrm>
            <a:off x="3563938" y="5589588"/>
            <a:ext cx="4537075" cy="503237"/>
          </a:xfrm>
          <a:effectLst>
            <a:outerShdw dist="17961" dir="2700000" algn="ctr" rotWithShape="0">
              <a:schemeClr val="bg2"/>
            </a:outerShdw>
          </a:effectLst>
        </p:spPr>
        <p:txBody>
          <a:bodyPr/>
          <a:lstStyle>
            <a:lvl1pPr marL="0" indent="0">
              <a:buFontTx/>
              <a:buNone/>
              <a:defRPr sz="2000" b="1"/>
            </a:lvl1pPr>
          </a:lstStyle>
          <a:p>
            <a:r>
              <a:rPr lang="es-ES"/>
              <a:t>Haga clic para modificar el estilo de subtítulo del patrón</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s-ES"/>
              <a:t>Haga clic para modificar el estilo de título del patrón</a:t>
            </a:r>
            <a:endParaRPr lang="ru-RU"/>
          </a:p>
        </p:txBody>
      </p:sp>
      <p:sp>
        <p:nvSpPr>
          <p:cNvPr id="3" name="Вертикальный текст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35713" y="1412875"/>
            <a:ext cx="1908175" cy="5445125"/>
          </a:xfrm>
        </p:spPr>
        <p:txBody>
          <a:bodyPr vert="eaVert"/>
          <a:lstStyle/>
          <a:p>
            <a:r>
              <a:rPr lang="es-ES"/>
              <a:t>Haga clic para modificar el estilo de título del patrón</a:t>
            </a:r>
            <a:endParaRPr lang="ru-RU"/>
          </a:p>
        </p:txBody>
      </p:sp>
      <p:sp>
        <p:nvSpPr>
          <p:cNvPr id="3" name="Вертикальный текст 2"/>
          <p:cNvSpPr>
            <a:spLocks noGrp="1"/>
          </p:cNvSpPr>
          <p:nvPr>
            <p:ph type="body" orient="vert" idx="1"/>
          </p:nvPr>
        </p:nvSpPr>
        <p:spPr>
          <a:xfrm>
            <a:off x="611188" y="1412875"/>
            <a:ext cx="5572125" cy="54451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A847CFC-816F-41D0-AAC0-9BF4FEBC753E}" type="datetimeFigureOut">
              <a:rPr lang="es-ES" smtClean="0"/>
              <a:pPr/>
              <a:t>31/10/2022</a:t>
            </a:fld>
            <a:endParaRPr lang="es-ES"/>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0" y="6356350"/>
            <a:ext cx="2133600" cy="365125"/>
          </a:xfrm>
          <a:prstGeom prst="rect">
            <a:avLst/>
          </a:prstGeom>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s-ES"/>
              <a:t>Haga clic para modificar el estilo de título del patrón</a:t>
            </a:r>
            <a:endParaRPr lang="ru-RU"/>
          </a:p>
        </p:txBody>
      </p:sp>
      <p:sp>
        <p:nvSpPr>
          <p:cNvPr id="3" name="Содержимое 2"/>
          <p:cNvSpPr>
            <a:spLocks noGrp="1"/>
          </p:cNvSpPr>
          <p:nvPr>
            <p:ph sz="half" idx="1"/>
          </p:nvPr>
        </p:nvSpPr>
        <p:spPr>
          <a:xfrm>
            <a:off x="611188" y="2133600"/>
            <a:ext cx="3703637"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
        <p:nvSpPr>
          <p:cNvPr id="4" name="Содержимое 3"/>
          <p:cNvSpPr>
            <a:spLocks noGrp="1"/>
          </p:cNvSpPr>
          <p:nvPr>
            <p:ph sz="half" idx="2"/>
          </p:nvPr>
        </p:nvSpPr>
        <p:spPr>
          <a:xfrm>
            <a:off x="4467225" y="2133600"/>
            <a:ext cx="3705225"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s-ES"/>
              <a:t>Haga clic para modificar el estilo de título del patrón</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55650" y="1412875"/>
            <a:ext cx="7488238" cy="508000"/>
          </a:xfrm>
          <a:prstGeom prst="rect">
            <a:avLst/>
          </a:prstGeom>
          <a:noFill/>
          <a:ln w="9525">
            <a:noFill/>
            <a:miter lim="800000"/>
            <a:headEnd/>
            <a:tailEnd/>
          </a:ln>
          <a:effectLst>
            <a:outerShdw dist="17961" dir="2700000" algn="ctr" rotWithShape="0">
              <a:schemeClr val="bg1"/>
            </a:outerShdw>
          </a:effectLst>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endParaRPr lang="ru-RU"/>
          </a:p>
        </p:txBody>
      </p:sp>
      <p:sp>
        <p:nvSpPr>
          <p:cNvPr id="1027" name="Rectangle 3"/>
          <p:cNvSpPr>
            <a:spLocks noGrp="1" noChangeArrowheads="1"/>
          </p:cNvSpPr>
          <p:nvPr>
            <p:ph type="body" idx="1"/>
          </p:nvPr>
        </p:nvSpPr>
        <p:spPr bwMode="auto">
          <a:xfrm>
            <a:off x="611188" y="2133600"/>
            <a:ext cx="7561262"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fontAlgn="base" hangingPunct="1">
        <a:spcBef>
          <a:spcPct val="0"/>
        </a:spcBef>
        <a:spcAft>
          <a:spcPct val="0"/>
        </a:spcAft>
        <a:defRPr sz="2800" b="1">
          <a:solidFill>
            <a:schemeClr val="bg1"/>
          </a:solidFill>
          <a:latin typeface="+mj-lt"/>
          <a:ea typeface="+mj-ea"/>
          <a:cs typeface="+mj-cs"/>
        </a:defRPr>
      </a:lvl1pPr>
      <a:lvl2pPr algn="l" rtl="0" eaLnBrk="1" fontAlgn="base" hangingPunct="1">
        <a:spcBef>
          <a:spcPct val="0"/>
        </a:spcBef>
        <a:spcAft>
          <a:spcPct val="0"/>
        </a:spcAft>
        <a:defRPr sz="2800" b="1">
          <a:solidFill>
            <a:schemeClr val="bg1"/>
          </a:solidFill>
          <a:latin typeface="Arial" charset="0"/>
        </a:defRPr>
      </a:lvl2pPr>
      <a:lvl3pPr algn="l" rtl="0" eaLnBrk="1" fontAlgn="base" hangingPunct="1">
        <a:spcBef>
          <a:spcPct val="0"/>
        </a:spcBef>
        <a:spcAft>
          <a:spcPct val="0"/>
        </a:spcAft>
        <a:defRPr sz="2800" b="1">
          <a:solidFill>
            <a:schemeClr val="bg1"/>
          </a:solidFill>
          <a:latin typeface="Arial" charset="0"/>
        </a:defRPr>
      </a:lvl3pPr>
      <a:lvl4pPr algn="l" rtl="0" eaLnBrk="1" fontAlgn="base" hangingPunct="1">
        <a:spcBef>
          <a:spcPct val="0"/>
        </a:spcBef>
        <a:spcAft>
          <a:spcPct val="0"/>
        </a:spcAft>
        <a:defRPr sz="2800" b="1">
          <a:solidFill>
            <a:schemeClr val="bg1"/>
          </a:solidFill>
          <a:latin typeface="Arial" charset="0"/>
        </a:defRPr>
      </a:lvl4pPr>
      <a:lvl5pPr algn="l" rtl="0" eaLnBrk="1" fontAlgn="base" hangingPunct="1">
        <a:spcBef>
          <a:spcPct val="0"/>
        </a:spcBef>
        <a:spcAft>
          <a:spcPct val="0"/>
        </a:spcAft>
        <a:defRPr sz="2800" b="1">
          <a:solidFill>
            <a:schemeClr val="bg1"/>
          </a:solidFill>
          <a:latin typeface="Arial" charset="0"/>
        </a:defRPr>
      </a:lvl5pPr>
      <a:lvl6pPr marL="457200" algn="l" rtl="0" eaLnBrk="1" fontAlgn="base" hangingPunct="1">
        <a:spcBef>
          <a:spcPct val="0"/>
        </a:spcBef>
        <a:spcAft>
          <a:spcPct val="0"/>
        </a:spcAft>
        <a:defRPr sz="2800" b="1">
          <a:solidFill>
            <a:schemeClr val="bg1"/>
          </a:solidFill>
          <a:latin typeface="Arial" charset="0"/>
        </a:defRPr>
      </a:lvl6pPr>
      <a:lvl7pPr marL="914400" algn="l" rtl="0" eaLnBrk="1" fontAlgn="base" hangingPunct="1">
        <a:spcBef>
          <a:spcPct val="0"/>
        </a:spcBef>
        <a:spcAft>
          <a:spcPct val="0"/>
        </a:spcAft>
        <a:defRPr sz="2800" b="1">
          <a:solidFill>
            <a:schemeClr val="bg1"/>
          </a:solidFill>
          <a:latin typeface="Arial" charset="0"/>
        </a:defRPr>
      </a:lvl7pPr>
      <a:lvl8pPr marL="1371600" algn="l" rtl="0" eaLnBrk="1" fontAlgn="base" hangingPunct="1">
        <a:spcBef>
          <a:spcPct val="0"/>
        </a:spcBef>
        <a:spcAft>
          <a:spcPct val="0"/>
        </a:spcAft>
        <a:defRPr sz="2800" b="1">
          <a:solidFill>
            <a:schemeClr val="bg1"/>
          </a:solidFill>
          <a:latin typeface="Arial" charset="0"/>
        </a:defRPr>
      </a:lvl8pPr>
      <a:lvl9pPr marL="1828800" algn="l" rtl="0" eaLnBrk="1" fontAlgn="base" hangingPunct="1">
        <a:spcBef>
          <a:spcPct val="0"/>
        </a:spcBef>
        <a:spcAft>
          <a:spcPct val="0"/>
        </a:spcAft>
        <a:defRPr sz="2800" b="1">
          <a:solidFill>
            <a:schemeClr val="bg1"/>
          </a:solidFill>
          <a:latin typeface="Arial" charset="0"/>
        </a:defRPr>
      </a:lvl9pPr>
    </p:titleStyle>
    <p:bodyStyle>
      <a:lvl1pPr marL="342900" indent="-342900" algn="l" rtl="0" eaLnBrk="1" fontAlgn="base" hangingPunct="1">
        <a:spcBef>
          <a:spcPct val="20000"/>
        </a:spcBef>
        <a:spcAft>
          <a:spcPct val="0"/>
        </a:spcAft>
        <a:buChar char="•"/>
        <a:defRPr sz="2800">
          <a:solidFill>
            <a:schemeClr val="bg1"/>
          </a:solidFill>
          <a:latin typeface="+mn-lt"/>
          <a:ea typeface="+mn-ea"/>
          <a:cs typeface="+mn-cs"/>
        </a:defRPr>
      </a:lvl1pPr>
      <a:lvl2pPr marL="742950" indent="-285750" algn="l" rtl="0" eaLnBrk="1" fontAlgn="base" hangingPunct="1">
        <a:spcBef>
          <a:spcPct val="20000"/>
        </a:spcBef>
        <a:spcAft>
          <a:spcPct val="0"/>
        </a:spcAft>
        <a:buChar char="–"/>
        <a:defRPr sz="2400" b="1">
          <a:solidFill>
            <a:schemeClr val="bg1"/>
          </a:solidFill>
          <a:latin typeface="+mn-lt"/>
        </a:defRPr>
      </a:lvl2pPr>
      <a:lvl3pPr marL="1143000" indent="-228600" algn="l" rtl="0" eaLnBrk="1" fontAlgn="base" hangingPunct="1">
        <a:spcBef>
          <a:spcPct val="20000"/>
        </a:spcBef>
        <a:spcAft>
          <a:spcPct val="0"/>
        </a:spcAft>
        <a:buChar char="•"/>
        <a:defRPr sz="2400">
          <a:solidFill>
            <a:schemeClr val="bg1"/>
          </a:solidFill>
          <a:latin typeface="+mn-lt"/>
        </a:defRPr>
      </a:lvl3pPr>
      <a:lvl4pPr marL="1600200" indent="-228600" algn="l" rtl="0" eaLnBrk="1" fontAlgn="base" hangingPunct="1">
        <a:spcBef>
          <a:spcPct val="20000"/>
        </a:spcBef>
        <a:spcAft>
          <a:spcPct val="0"/>
        </a:spcAft>
        <a:buChar char="–"/>
        <a:defRPr sz="2000">
          <a:solidFill>
            <a:schemeClr val="bg1"/>
          </a:solidFill>
          <a:latin typeface="+mn-lt"/>
        </a:defRPr>
      </a:lvl4pPr>
      <a:lvl5pPr marL="2057400" indent="-228600" algn="l" rtl="0" eaLnBrk="1" fontAlgn="base" hangingPunct="1">
        <a:spcBef>
          <a:spcPct val="20000"/>
        </a:spcBef>
        <a:spcAft>
          <a:spcPct val="0"/>
        </a:spcAft>
        <a:buChar char="»"/>
        <a:defRPr sz="2000">
          <a:solidFill>
            <a:schemeClr val="bg1"/>
          </a:solidFill>
          <a:latin typeface="+mn-lt"/>
        </a:defRPr>
      </a:lvl5pPr>
      <a:lvl6pPr marL="2514600" indent="-228600" algn="l" rtl="0" eaLnBrk="1" fontAlgn="base" hangingPunct="1">
        <a:spcBef>
          <a:spcPct val="20000"/>
        </a:spcBef>
        <a:spcAft>
          <a:spcPct val="0"/>
        </a:spcAft>
        <a:buChar char="»"/>
        <a:defRPr sz="2000">
          <a:solidFill>
            <a:schemeClr val="bg1"/>
          </a:solidFill>
          <a:latin typeface="+mn-lt"/>
        </a:defRPr>
      </a:lvl6pPr>
      <a:lvl7pPr marL="2971800" indent="-228600" algn="l" rtl="0" eaLnBrk="1" fontAlgn="base" hangingPunct="1">
        <a:spcBef>
          <a:spcPct val="20000"/>
        </a:spcBef>
        <a:spcAft>
          <a:spcPct val="0"/>
        </a:spcAft>
        <a:buChar char="»"/>
        <a:defRPr sz="2000">
          <a:solidFill>
            <a:schemeClr val="bg1"/>
          </a:solidFill>
          <a:latin typeface="+mn-lt"/>
        </a:defRPr>
      </a:lvl7pPr>
      <a:lvl8pPr marL="3429000" indent="-228600" algn="l" rtl="0" eaLnBrk="1" fontAlgn="base" hangingPunct="1">
        <a:spcBef>
          <a:spcPct val="20000"/>
        </a:spcBef>
        <a:spcAft>
          <a:spcPct val="0"/>
        </a:spcAft>
        <a:buChar char="»"/>
        <a:defRPr sz="2000">
          <a:solidFill>
            <a:schemeClr val="bg1"/>
          </a:solidFill>
          <a:latin typeface="+mn-lt"/>
        </a:defRPr>
      </a:lvl8pPr>
      <a:lvl9pPr marL="3886200" indent="-228600" algn="l" rtl="0" eaLnBrk="1" fontAlgn="base" hangingPunct="1">
        <a:spcBef>
          <a:spcPct val="20000"/>
        </a:spcBef>
        <a:spcAft>
          <a:spcPct val="0"/>
        </a:spcAft>
        <a:buChar char="»"/>
        <a:defRPr sz="2000">
          <a:solidFill>
            <a:schemeClr val="bg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txBox="1">
            <a:spLocks/>
          </p:cNvSpPr>
          <p:nvPr/>
        </p:nvSpPr>
        <p:spPr bwMode="auto">
          <a:xfrm>
            <a:off x="1979712" y="692696"/>
            <a:ext cx="7884368" cy="8937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0" cap="none" spc="0" normalizeH="0" baseline="0" noProof="0">
                <a:ln>
                  <a:noFill/>
                </a:ln>
                <a:solidFill>
                  <a:schemeClr val="tx2"/>
                </a:solidFill>
                <a:effectLst/>
                <a:uLnTx/>
                <a:uFillTx/>
                <a:latin typeface="Tahoma" charset="0"/>
                <a:ea typeface="+mj-ea"/>
                <a:cs typeface="+mj-cs"/>
              </a:rPr>
              <a:t>IC 323 -Comunicación de Datos</a:t>
            </a:r>
            <a:endParaRPr kumimoji="0" lang="es-AR" sz="4000" b="1" i="0" u="none" strike="noStrike" kern="0" cap="none" spc="0" normalizeH="0" baseline="0" noProof="0" dirty="0">
              <a:ln>
                <a:noFill/>
              </a:ln>
              <a:solidFill>
                <a:schemeClr val="tx2"/>
              </a:solidFill>
              <a:effectLst/>
              <a:uLnTx/>
              <a:uFillTx/>
              <a:latin typeface="Tahoma" charset="0"/>
              <a:ea typeface="+mj-ea"/>
              <a:cs typeface="+mj-cs"/>
            </a:endParaRPr>
          </a:p>
        </p:txBody>
      </p:sp>
      <p:sp>
        <p:nvSpPr>
          <p:cNvPr id="5" name="2 Subtítulo"/>
          <p:cNvSpPr>
            <a:spLocks noGrp="1"/>
          </p:cNvSpPr>
          <p:nvPr>
            <p:ph type="subTitle" idx="1"/>
          </p:nvPr>
        </p:nvSpPr>
        <p:spPr>
          <a:xfrm>
            <a:off x="2015208" y="2420888"/>
            <a:ext cx="7128792" cy="503237"/>
          </a:xfrm>
          <a:effectLst/>
        </p:spPr>
        <p:txBody>
          <a:bodyPr/>
          <a:lstStyle/>
          <a:p>
            <a:pPr>
              <a:spcBef>
                <a:spcPct val="0"/>
              </a:spcBef>
            </a:pPr>
            <a:r>
              <a:rPr lang="es-AR" sz="4000" dirty="0">
                <a:solidFill>
                  <a:schemeClr val="tx2"/>
                </a:solidFill>
                <a:latin typeface="Tahoma" charset="0"/>
                <a:ea typeface="+mj-ea"/>
                <a:cs typeface="+mj-cs"/>
              </a:rPr>
              <a:t>Unidad N°6: 	</a:t>
            </a:r>
          </a:p>
          <a:p>
            <a:pPr>
              <a:spcBef>
                <a:spcPct val="0"/>
              </a:spcBef>
            </a:pPr>
            <a:r>
              <a:rPr lang="es-AR" sz="4000" dirty="0">
                <a:solidFill>
                  <a:schemeClr val="tx2"/>
                </a:solidFill>
                <a:latin typeface="Tahoma" charset="0"/>
                <a:ea typeface="+mj-ea"/>
                <a:cs typeface="+mj-cs"/>
              </a:rPr>
              <a:t>Información y Codificación</a:t>
            </a:r>
          </a:p>
        </p:txBody>
      </p:sp>
    </p:spTree>
    <p:extLst>
      <p:ext uri="{BB962C8B-B14F-4D97-AF65-F5344CB8AC3E}">
        <p14:creationId xmlns:p14="http://schemas.microsoft.com/office/powerpoint/2010/main" val="16599842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20688"/>
            <a:ext cx="7308304" cy="508000"/>
          </a:xfrm>
        </p:spPr>
        <p:txBody>
          <a:bodyPr/>
          <a:lstStyle/>
          <a:p>
            <a:r>
              <a:rPr lang="es-AR" sz="4000" dirty="0">
                <a:solidFill>
                  <a:schemeClr val="tx2"/>
                </a:solidFill>
                <a:latin typeface="Tahoma" charset="0"/>
              </a:rPr>
              <a:t>Codificación</a:t>
            </a:r>
          </a:p>
        </p:txBody>
      </p:sp>
      <p:sp>
        <p:nvSpPr>
          <p:cNvPr id="3" name="2 Marcador de contenido"/>
          <p:cNvSpPr>
            <a:spLocks noGrp="1"/>
          </p:cNvSpPr>
          <p:nvPr>
            <p:ph idx="1"/>
          </p:nvPr>
        </p:nvSpPr>
        <p:spPr>
          <a:xfrm>
            <a:off x="0" y="1916832"/>
            <a:ext cx="8892480" cy="4941168"/>
          </a:xfrm>
          <a:solidFill>
            <a:schemeClr val="bg1"/>
          </a:solidFill>
        </p:spPr>
        <p:txBody>
          <a:bodyPr/>
          <a:lstStyle/>
          <a:p>
            <a:pPr algn="just">
              <a:spcBef>
                <a:spcPct val="0"/>
              </a:spcBef>
            </a:pPr>
            <a:r>
              <a:rPr lang="es-AR" sz="2400" dirty="0">
                <a:solidFill>
                  <a:schemeClr val="tx2"/>
                </a:solidFill>
                <a:latin typeface="Tahoma" charset="0"/>
                <a:ea typeface="+mj-ea"/>
                <a:cs typeface="+mj-cs"/>
              </a:rPr>
              <a:t>En un sistema </a:t>
            </a:r>
            <a:r>
              <a:rPr lang="es-AR" sz="2400" b="1" dirty="0">
                <a:solidFill>
                  <a:schemeClr val="tx2"/>
                </a:solidFill>
                <a:latin typeface="Tahoma" charset="0"/>
                <a:ea typeface="+mj-ea"/>
                <a:cs typeface="+mj-cs"/>
              </a:rPr>
              <a:t>ARQ</a:t>
            </a:r>
            <a:r>
              <a:rPr lang="es-AR" sz="2400" dirty="0">
                <a:solidFill>
                  <a:schemeClr val="tx2"/>
                </a:solidFill>
                <a:latin typeface="Tahoma" charset="0"/>
                <a:ea typeface="+mj-ea"/>
                <a:cs typeface="+mj-cs"/>
              </a:rPr>
              <a:t>, cuando un circuito receptor detecta errores de </a:t>
            </a:r>
            <a:r>
              <a:rPr lang="es-AR" sz="2400" dirty="0" err="1">
                <a:solidFill>
                  <a:schemeClr val="tx2"/>
                </a:solidFill>
                <a:latin typeface="Tahoma" charset="0"/>
                <a:ea typeface="+mj-ea"/>
                <a:cs typeface="+mj-cs"/>
              </a:rPr>
              <a:t>pariedad</a:t>
            </a:r>
            <a:r>
              <a:rPr lang="es-AR" sz="2400" dirty="0">
                <a:solidFill>
                  <a:schemeClr val="tx2"/>
                </a:solidFill>
                <a:latin typeface="Tahoma" charset="0"/>
                <a:ea typeface="+mj-ea"/>
                <a:cs typeface="+mj-cs"/>
              </a:rPr>
              <a:t> en un bloque de datos, el receptor </a:t>
            </a:r>
            <a:r>
              <a:rPr lang="es-AR" sz="2400" dirty="0" err="1">
                <a:solidFill>
                  <a:schemeClr val="tx2"/>
                </a:solidFill>
                <a:latin typeface="Tahoma" charset="0"/>
                <a:ea typeface="+mj-ea"/>
                <a:cs typeface="+mj-cs"/>
              </a:rPr>
              <a:t>envia</a:t>
            </a:r>
            <a:r>
              <a:rPr lang="es-AR" sz="2400" dirty="0">
                <a:solidFill>
                  <a:schemeClr val="tx2"/>
                </a:solidFill>
                <a:latin typeface="Tahoma" charset="0"/>
                <a:ea typeface="+mj-ea"/>
                <a:cs typeface="+mj-cs"/>
              </a:rPr>
              <a:t> un requerimiento para que el bloque sea </a:t>
            </a:r>
            <a:r>
              <a:rPr lang="es-AR" sz="2400" b="1" dirty="0">
                <a:solidFill>
                  <a:schemeClr val="tx2"/>
                </a:solidFill>
                <a:latin typeface="Tahoma" charset="0"/>
                <a:ea typeface="+mj-ea"/>
                <a:cs typeface="+mj-cs"/>
              </a:rPr>
              <a:t>retransmitido</a:t>
            </a:r>
            <a:r>
              <a:rPr lang="es-AR" sz="2400" dirty="0">
                <a:solidFill>
                  <a:schemeClr val="tx2"/>
                </a:solidFill>
                <a:latin typeface="Tahoma" charset="0"/>
                <a:ea typeface="+mj-ea"/>
                <a:cs typeface="+mj-cs"/>
              </a:rPr>
              <a:t> </a:t>
            </a:r>
          </a:p>
          <a:p>
            <a:pPr algn="just">
              <a:spcBef>
                <a:spcPct val="0"/>
              </a:spcBef>
            </a:pPr>
            <a:r>
              <a:rPr lang="es-AR" sz="2400" dirty="0">
                <a:solidFill>
                  <a:schemeClr val="tx2"/>
                </a:solidFill>
                <a:latin typeface="Tahoma" charset="0"/>
                <a:ea typeface="+mj-ea"/>
                <a:cs typeface="+mj-cs"/>
              </a:rPr>
              <a:t>En un sistema </a:t>
            </a:r>
            <a:r>
              <a:rPr lang="es-AR" sz="2400" b="1" dirty="0">
                <a:solidFill>
                  <a:schemeClr val="tx2"/>
                </a:solidFill>
                <a:latin typeface="Tahoma" charset="0"/>
                <a:ea typeface="+mj-ea"/>
                <a:cs typeface="+mj-cs"/>
              </a:rPr>
              <a:t>FEC</a:t>
            </a:r>
            <a:r>
              <a:rPr lang="es-AR" sz="2400" dirty="0">
                <a:solidFill>
                  <a:schemeClr val="tx2"/>
                </a:solidFill>
                <a:latin typeface="Tahoma" charset="0"/>
                <a:ea typeface="+mj-ea"/>
                <a:cs typeface="+mj-cs"/>
              </a:rPr>
              <a:t>, los datos están codificados para que el receptor detecte y </a:t>
            </a:r>
            <a:r>
              <a:rPr lang="es-AR" sz="2400" b="1" dirty="0">
                <a:solidFill>
                  <a:schemeClr val="tx2"/>
                </a:solidFill>
                <a:latin typeface="Tahoma" charset="0"/>
                <a:ea typeface="+mj-ea"/>
                <a:cs typeface="+mj-cs"/>
              </a:rPr>
              <a:t>corrija errores  </a:t>
            </a:r>
          </a:p>
          <a:p>
            <a:pPr algn="just">
              <a:spcBef>
                <a:spcPct val="0"/>
              </a:spcBef>
              <a:buNone/>
            </a:pPr>
            <a:r>
              <a:rPr lang="es-AR" sz="2400" dirty="0">
                <a:solidFill>
                  <a:schemeClr val="tx2"/>
                </a:solidFill>
                <a:latin typeface="Tahoma" charset="0"/>
                <a:ea typeface="+mj-ea"/>
                <a:cs typeface="+mj-cs"/>
              </a:rPr>
              <a:t>Estos procedimientos se denominan también codificación de canal debido a que se utilizan para corregir errores causados por el ruido en el canal.</a:t>
            </a:r>
          </a:p>
          <a:p>
            <a:pPr algn="just">
              <a:spcBef>
                <a:spcPct val="0"/>
              </a:spcBef>
              <a:buNone/>
            </a:pPr>
            <a:r>
              <a:rPr lang="es-AR" sz="2400" dirty="0">
                <a:solidFill>
                  <a:schemeClr val="tx2"/>
                </a:solidFill>
                <a:latin typeface="Tahoma" charset="0"/>
                <a:ea typeface="+mj-ea"/>
                <a:cs typeface="+mj-cs"/>
              </a:rPr>
              <a:t>Esto es diferente a la codificación de fuente donde el propósito de la codificación es extraer la información esencial de la fuente y codificarla de una forma digital para almacenarla eficientemente o bien transmitirla.</a:t>
            </a:r>
          </a:p>
          <a:p>
            <a:pPr>
              <a:spcBef>
                <a:spcPct val="0"/>
              </a:spcBef>
              <a:buNone/>
            </a:pPr>
            <a:endParaRPr lang="es-AR" b="0" dirty="0">
              <a:solidFill>
                <a:schemeClr val="tx2"/>
              </a:solidFill>
              <a:latin typeface="Tahoma" charset="0"/>
              <a:ea typeface="+mj-ea"/>
              <a:cs typeface="+mj-cs"/>
            </a:endParaRPr>
          </a:p>
        </p:txBody>
      </p:sp>
    </p:spTree>
    <p:extLst>
      <p:ext uri="{BB962C8B-B14F-4D97-AF65-F5344CB8AC3E}">
        <p14:creationId xmlns:p14="http://schemas.microsoft.com/office/powerpoint/2010/main" val="3057037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20688"/>
            <a:ext cx="7308304" cy="508000"/>
          </a:xfrm>
        </p:spPr>
        <p:txBody>
          <a:bodyPr/>
          <a:lstStyle/>
          <a:p>
            <a:r>
              <a:rPr lang="es-AR" sz="4000" dirty="0">
                <a:solidFill>
                  <a:schemeClr val="tx2"/>
                </a:solidFill>
                <a:latin typeface="Tahoma" charset="0"/>
              </a:rPr>
              <a:t>Codificación</a:t>
            </a:r>
          </a:p>
        </p:txBody>
      </p:sp>
      <p:sp>
        <p:nvSpPr>
          <p:cNvPr id="3" name="2 Marcador de contenido"/>
          <p:cNvSpPr>
            <a:spLocks noGrp="1"/>
          </p:cNvSpPr>
          <p:nvPr>
            <p:ph idx="1"/>
          </p:nvPr>
        </p:nvSpPr>
        <p:spPr>
          <a:xfrm>
            <a:off x="0" y="1916832"/>
            <a:ext cx="8892480" cy="4941168"/>
          </a:xfrm>
          <a:solidFill>
            <a:schemeClr val="bg1"/>
          </a:solidFill>
        </p:spPr>
        <p:txBody>
          <a:bodyPr/>
          <a:lstStyle/>
          <a:p>
            <a:pPr algn="just">
              <a:spcBef>
                <a:spcPct val="0"/>
              </a:spcBef>
            </a:pPr>
            <a:r>
              <a:rPr lang="es-AR" sz="2400" dirty="0">
                <a:solidFill>
                  <a:schemeClr val="tx2"/>
                </a:solidFill>
                <a:latin typeface="Tahoma" charset="0"/>
                <a:ea typeface="+mj-ea"/>
                <a:cs typeface="+mj-cs"/>
              </a:rPr>
              <a:t>La utilización de la técnica </a:t>
            </a:r>
            <a:r>
              <a:rPr lang="es-AR" sz="2400" b="1" dirty="0">
                <a:solidFill>
                  <a:schemeClr val="tx2"/>
                </a:solidFill>
                <a:latin typeface="Tahoma" charset="0"/>
                <a:ea typeface="+mj-ea"/>
                <a:cs typeface="+mj-cs"/>
              </a:rPr>
              <a:t>ARQ</a:t>
            </a:r>
            <a:r>
              <a:rPr lang="es-AR" sz="2400" dirty="0">
                <a:solidFill>
                  <a:schemeClr val="tx2"/>
                </a:solidFill>
                <a:latin typeface="Tahoma" charset="0"/>
                <a:ea typeface="+mj-ea"/>
                <a:cs typeface="+mj-cs"/>
              </a:rPr>
              <a:t> o </a:t>
            </a:r>
            <a:r>
              <a:rPr lang="es-AR" sz="2400" b="1" dirty="0">
                <a:solidFill>
                  <a:schemeClr val="tx2"/>
                </a:solidFill>
                <a:latin typeface="Tahoma" charset="0"/>
                <a:ea typeface="+mj-ea"/>
                <a:cs typeface="+mj-cs"/>
              </a:rPr>
              <a:t>FEC</a:t>
            </a:r>
            <a:r>
              <a:rPr lang="es-AR" sz="2400" dirty="0">
                <a:solidFill>
                  <a:schemeClr val="tx2"/>
                </a:solidFill>
                <a:latin typeface="Tahoma" charset="0"/>
                <a:ea typeface="+mj-ea"/>
                <a:cs typeface="+mj-cs"/>
              </a:rPr>
              <a:t> depende de la aplicación en particular.</a:t>
            </a:r>
          </a:p>
          <a:p>
            <a:pPr algn="just">
              <a:spcBef>
                <a:spcPct val="0"/>
              </a:spcBef>
            </a:pPr>
            <a:r>
              <a:rPr lang="es-AR" sz="2400" b="1" dirty="0">
                <a:solidFill>
                  <a:schemeClr val="tx2"/>
                </a:solidFill>
                <a:latin typeface="Tahoma" charset="0"/>
                <a:ea typeface="+mj-ea"/>
                <a:cs typeface="+mj-cs"/>
              </a:rPr>
              <a:t>ARQ</a:t>
            </a:r>
            <a:r>
              <a:rPr lang="es-AR" sz="2400" dirty="0">
                <a:solidFill>
                  <a:schemeClr val="tx2"/>
                </a:solidFill>
                <a:latin typeface="Tahoma" charset="0"/>
                <a:ea typeface="+mj-ea"/>
                <a:cs typeface="+mj-cs"/>
              </a:rPr>
              <a:t> se usa en los sistemas de comunicación por computadora porque su </a:t>
            </a:r>
            <a:r>
              <a:rPr lang="es-AR" sz="2400" dirty="0" err="1">
                <a:solidFill>
                  <a:schemeClr val="tx2"/>
                </a:solidFill>
                <a:latin typeface="Tahoma" charset="0"/>
                <a:ea typeface="+mj-ea"/>
                <a:cs typeface="+mj-cs"/>
              </a:rPr>
              <a:t>implementacion</a:t>
            </a:r>
            <a:r>
              <a:rPr lang="es-AR" sz="2400" dirty="0">
                <a:solidFill>
                  <a:schemeClr val="tx2"/>
                </a:solidFill>
                <a:latin typeface="Tahoma" charset="0"/>
                <a:ea typeface="+mj-ea"/>
                <a:cs typeface="+mj-cs"/>
              </a:rPr>
              <a:t> es relativamente barata y generalmente exige canal </a:t>
            </a:r>
            <a:r>
              <a:rPr lang="es-AR" sz="2400" dirty="0" err="1">
                <a:solidFill>
                  <a:schemeClr val="tx2"/>
                </a:solidFill>
                <a:latin typeface="Tahoma" charset="0"/>
                <a:ea typeface="+mj-ea"/>
                <a:cs typeface="+mj-cs"/>
              </a:rPr>
              <a:t>duplex</a:t>
            </a:r>
            <a:r>
              <a:rPr lang="es-AR" sz="2400" dirty="0">
                <a:solidFill>
                  <a:schemeClr val="tx2"/>
                </a:solidFill>
                <a:latin typeface="Tahoma" charset="0"/>
                <a:ea typeface="+mj-ea"/>
                <a:cs typeface="+mj-cs"/>
              </a:rPr>
              <a:t> tal que la terminal receptora pueda transmitir un acuse de recibido (</a:t>
            </a:r>
            <a:r>
              <a:rPr lang="es-AR" sz="2400" b="1" dirty="0">
                <a:solidFill>
                  <a:schemeClr val="tx2"/>
                </a:solidFill>
                <a:latin typeface="Tahoma" charset="0"/>
                <a:ea typeface="+mj-ea"/>
                <a:cs typeface="+mj-cs"/>
              </a:rPr>
              <a:t>ACK</a:t>
            </a:r>
            <a:r>
              <a:rPr lang="es-AR" sz="2400" dirty="0">
                <a:solidFill>
                  <a:schemeClr val="tx2"/>
                </a:solidFill>
                <a:latin typeface="Tahoma" charset="0"/>
                <a:ea typeface="+mj-ea"/>
                <a:cs typeface="+mj-cs"/>
              </a:rPr>
              <a:t>) o una requisición de retransmisión (</a:t>
            </a:r>
            <a:r>
              <a:rPr lang="es-AR" sz="2400" b="1" dirty="0">
                <a:solidFill>
                  <a:schemeClr val="tx2"/>
                </a:solidFill>
                <a:latin typeface="Tahoma" charset="0"/>
                <a:ea typeface="+mj-ea"/>
                <a:cs typeface="+mj-cs"/>
              </a:rPr>
              <a:t>NAC</a:t>
            </a:r>
            <a:r>
              <a:rPr lang="es-AR" sz="2400" dirty="0">
                <a:solidFill>
                  <a:schemeClr val="tx2"/>
                </a:solidFill>
                <a:latin typeface="Tahoma" charset="0"/>
                <a:ea typeface="+mj-ea"/>
                <a:cs typeface="+mj-cs"/>
              </a:rPr>
              <a:t>).</a:t>
            </a:r>
          </a:p>
          <a:p>
            <a:pPr algn="just">
              <a:spcBef>
                <a:spcPct val="0"/>
              </a:spcBef>
            </a:pPr>
            <a:r>
              <a:rPr lang="es-AR" sz="2400" b="1" dirty="0">
                <a:solidFill>
                  <a:schemeClr val="tx2"/>
                </a:solidFill>
                <a:latin typeface="Tahoma" charset="0"/>
                <a:ea typeface="+mj-ea"/>
                <a:cs typeface="+mj-cs"/>
              </a:rPr>
              <a:t>FEC</a:t>
            </a:r>
            <a:r>
              <a:rPr lang="es-AR" sz="2400" dirty="0">
                <a:solidFill>
                  <a:schemeClr val="tx2"/>
                </a:solidFill>
                <a:latin typeface="Tahoma" charset="0"/>
                <a:ea typeface="+mj-ea"/>
                <a:cs typeface="+mj-cs"/>
              </a:rPr>
              <a:t> se utiliza en canales simplex donde el </a:t>
            </a:r>
            <a:r>
              <a:rPr lang="es-AR" sz="2400" dirty="0" err="1">
                <a:solidFill>
                  <a:schemeClr val="tx2"/>
                </a:solidFill>
                <a:latin typeface="Tahoma" charset="0"/>
                <a:ea typeface="+mj-ea"/>
                <a:cs typeface="+mj-cs"/>
              </a:rPr>
              <a:t>envio</a:t>
            </a:r>
            <a:r>
              <a:rPr lang="es-AR" sz="2400" dirty="0">
                <a:solidFill>
                  <a:schemeClr val="tx2"/>
                </a:solidFill>
                <a:latin typeface="Tahoma" charset="0"/>
                <a:ea typeface="+mj-ea"/>
                <a:cs typeface="+mj-cs"/>
              </a:rPr>
              <a:t> de un indicador no es posible.  Es preferible en sistemas con largos retrasos de transmisión.</a:t>
            </a:r>
          </a:p>
          <a:p>
            <a:pPr>
              <a:spcBef>
                <a:spcPct val="0"/>
              </a:spcBef>
              <a:buNone/>
            </a:pPr>
            <a:r>
              <a:rPr lang="es-AR" b="0" dirty="0">
                <a:solidFill>
                  <a:schemeClr val="tx2"/>
                </a:solidFill>
                <a:latin typeface="Tahoma" charset="0"/>
                <a:ea typeface="+mj-ea"/>
                <a:cs typeface="+mj-cs"/>
              </a:rPr>
              <a:t> </a:t>
            </a:r>
          </a:p>
        </p:txBody>
      </p:sp>
    </p:spTree>
    <p:extLst>
      <p:ext uri="{BB962C8B-B14F-4D97-AF65-F5344CB8AC3E}">
        <p14:creationId xmlns:p14="http://schemas.microsoft.com/office/powerpoint/2010/main" val="3057037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92696"/>
            <a:ext cx="7308304" cy="508000"/>
          </a:xfrm>
        </p:spPr>
        <p:txBody>
          <a:bodyPr/>
          <a:lstStyle/>
          <a:p>
            <a:r>
              <a:rPr lang="en-US" sz="4000" dirty="0" err="1">
                <a:solidFill>
                  <a:schemeClr val="tx2"/>
                </a:solidFill>
                <a:latin typeface="Tahoma" charset="0"/>
              </a:rPr>
              <a:t>Medición</a:t>
            </a:r>
            <a:r>
              <a:rPr lang="en-US" sz="4000" dirty="0">
                <a:solidFill>
                  <a:schemeClr val="tx2"/>
                </a:solidFill>
                <a:latin typeface="Tahoma" charset="0"/>
              </a:rPr>
              <a:t> de la </a:t>
            </a:r>
            <a:r>
              <a:rPr lang="en-US" sz="4000" dirty="0" err="1">
                <a:solidFill>
                  <a:schemeClr val="tx2"/>
                </a:solidFill>
                <a:latin typeface="Tahoma" charset="0"/>
              </a:rPr>
              <a:t>Información</a:t>
            </a:r>
            <a:endParaRPr lang="es-AR" sz="4000" dirty="0">
              <a:solidFill>
                <a:schemeClr val="tx2"/>
              </a:solidFill>
              <a:latin typeface="Tahoma" charset="0"/>
            </a:endParaRPr>
          </a:p>
        </p:txBody>
      </p:sp>
      <p:sp>
        <p:nvSpPr>
          <p:cNvPr id="3" name="2 Marcador de contenido"/>
          <p:cNvSpPr>
            <a:spLocks noGrp="1"/>
          </p:cNvSpPr>
          <p:nvPr>
            <p:ph idx="1"/>
          </p:nvPr>
        </p:nvSpPr>
        <p:spPr>
          <a:xfrm>
            <a:off x="1763688" y="1772816"/>
            <a:ext cx="7561262" cy="4724400"/>
          </a:xfrm>
        </p:spPr>
        <p:txBody>
          <a:bodyPr/>
          <a:lstStyle/>
          <a:p>
            <a:pPr>
              <a:spcBef>
                <a:spcPct val="0"/>
              </a:spcBef>
            </a:pPr>
            <a:r>
              <a:rPr lang="es-AR" b="0" i="1" dirty="0">
                <a:solidFill>
                  <a:schemeClr val="tx2"/>
                </a:solidFill>
                <a:latin typeface="Tahoma" charset="0"/>
                <a:ea typeface="+mj-ea"/>
                <a:cs typeface="+mj-cs"/>
              </a:rPr>
              <a:t>¿Qué se entiende exactamente como informaci</a:t>
            </a:r>
            <a:r>
              <a:rPr lang="es-AR" i="1" dirty="0">
                <a:solidFill>
                  <a:schemeClr val="tx2"/>
                </a:solidFill>
                <a:latin typeface="Tahoma" charset="0"/>
                <a:ea typeface="+mj-ea"/>
                <a:cs typeface="+mj-cs"/>
              </a:rPr>
              <a:t>ón y cómo se mide?</a:t>
            </a:r>
          </a:p>
          <a:p>
            <a:pPr>
              <a:spcBef>
                <a:spcPct val="0"/>
              </a:spcBef>
            </a:pPr>
            <a:r>
              <a:rPr lang="es-AR" b="0" dirty="0">
                <a:solidFill>
                  <a:schemeClr val="tx2"/>
                </a:solidFill>
                <a:latin typeface="Tahoma" charset="0"/>
                <a:ea typeface="+mj-ea"/>
                <a:cs typeface="+mj-cs"/>
              </a:rPr>
              <a:t>La cantidad de información se intuye como una relación inversa a la probabilidad de ocurrir.</a:t>
            </a:r>
          </a:p>
          <a:p>
            <a:pPr>
              <a:spcBef>
                <a:spcPct val="0"/>
              </a:spcBef>
            </a:pPr>
            <a:r>
              <a:rPr lang="es-AR" dirty="0">
                <a:solidFill>
                  <a:schemeClr val="tx2"/>
                </a:solidFill>
                <a:latin typeface="Tahoma" charset="0"/>
                <a:ea typeface="+mj-ea"/>
                <a:cs typeface="+mj-cs"/>
              </a:rPr>
              <a:t>Matemáticamente se define:</a:t>
            </a:r>
          </a:p>
          <a:p>
            <a:pPr>
              <a:spcBef>
                <a:spcPct val="0"/>
              </a:spcBef>
            </a:pPr>
            <a:endParaRPr lang="es-AR" b="0"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pPr>
            <a:endParaRPr lang="es-AR" b="0" dirty="0">
              <a:solidFill>
                <a:schemeClr val="tx2"/>
              </a:solidFill>
              <a:latin typeface="Tahoma" charset="0"/>
              <a:ea typeface="+mj-ea"/>
              <a:cs typeface="+mj-cs"/>
            </a:endParaRPr>
          </a:p>
          <a:p>
            <a:pPr>
              <a:spcBef>
                <a:spcPct val="0"/>
              </a:spcBef>
            </a:pPr>
            <a:r>
              <a:rPr lang="es-AR" sz="2000" b="0" dirty="0">
                <a:solidFill>
                  <a:schemeClr val="tx2"/>
                </a:solidFill>
                <a:latin typeface="Tahoma" charset="0"/>
                <a:ea typeface="+mj-ea"/>
                <a:cs typeface="+mj-cs"/>
              </a:rPr>
              <a:t>Es la información enviada en el </a:t>
            </a:r>
            <a:r>
              <a:rPr lang="es-AR" sz="2000" b="0" i="1" dirty="0">
                <a:solidFill>
                  <a:schemeClr val="tx2"/>
                </a:solidFill>
                <a:latin typeface="Tahoma" charset="0"/>
                <a:ea typeface="+mj-ea"/>
                <a:cs typeface="+mj-cs"/>
              </a:rPr>
              <a:t>j</a:t>
            </a:r>
            <a:r>
              <a:rPr lang="es-AR" sz="2000" b="0" dirty="0">
                <a:solidFill>
                  <a:schemeClr val="tx2"/>
                </a:solidFill>
                <a:latin typeface="Tahoma" charset="0"/>
                <a:ea typeface="+mj-ea"/>
                <a:cs typeface="+mj-cs"/>
              </a:rPr>
              <a:t>-</a:t>
            </a:r>
            <a:r>
              <a:rPr lang="es-AR" sz="2000" b="0" dirty="0" err="1">
                <a:solidFill>
                  <a:schemeClr val="tx2"/>
                </a:solidFill>
                <a:latin typeface="Tahoma" charset="0"/>
                <a:ea typeface="+mj-ea"/>
                <a:cs typeface="+mj-cs"/>
              </a:rPr>
              <a:t>ésimo</a:t>
            </a:r>
            <a:r>
              <a:rPr lang="es-AR" sz="2000" b="0" dirty="0">
                <a:solidFill>
                  <a:schemeClr val="tx2"/>
                </a:solidFill>
                <a:latin typeface="Tahoma" charset="0"/>
                <a:ea typeface="+mj-ea"/>
                <a:cs typeface="+mj-cs"/>
              </a:rPr>
              <a:t> mensaje. Es inversa al logaritmo en base 2 de la probabilidad de ocurrencia del mensaje.  Se mide en bits (o </a:t>
            </a:r>
            <a:r>
              <a:rPr lang="es-AR" sz="2000" b="0" dirty="0" err="1">
                <a:solidFill>
                  <a:schemeClr val="tx2"/>
                </a:solidFill>
                <a:latin typeface="Tahoma" charset="0"/>
                <a:ea typeface="+mj-ea"/>
                <a:cs typeface="+mj-cs"/>
              </a:rPr>
              <a:t>binits</a:t>
            </a:r>
            <a:r>
              <a:rPr lang="es-AR" sz="2000" b="0" dirty="0">
                <a:solidFill>
                  <a:schemeClr val="tx2"/>
                </a:solidFill>
                <a:latin typeface="Tahoma" charset="0"/>
                <a:ea typeface="+mj-ea"/>
                <a:cs typeface="+mj-cs"/>
              </a:rPr>
              <a:t>)</a:t>
            </a:r>
          </a:p>
        </p:txBody>
      </p:sp>
      <p:graphicFrame>
        <p:nvGraphicFramePr>
          <p:cNvPr id="4" name="3 Objeto"/>
          <p:cNvGraphicFramePr>
            <a:graphicFrameLocks noChangeAspect="1"/>
          </p:cNvGraphicFramePr>
          <p:nvPr/>
        </p:nvGraphicFramePr>
        <p:xfrm>
          <a:off x="4197350" y="4581525"/>
          <a:ext cx="2514600" cy="965200"/>
        </p:xfrm>
        <a:graphic>
          <a:graphicData uri="http://schemas.openxmlformats.org/presentationml/2006/ole">
            <mc:AlternateContent xmlns:mc="http://schemas.openxmlformats.org/markup-compatibility/2006">
              <mc:Choice xmlns:v="urn:schemas-microsoft-com:vml" Requires="v">
                <p:oleObj spid="_x0000_s1029" name="Equation" r:id="rId3" imgW="2514600" imgH="965160" progId="Equation.DSMT4">
                  <p:embed/>
                </p:oleObj>
              </mc:Choice>
              <mc:Fallback>
                <p:oleObj name="Equation" r:id="rId3" imgW="2514600" imgH="96516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7350" y="4581525"/>
                        <a:ext cx="25146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57037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92696"/>
            <a:ext cx="7308304" cy="508000"/>
          </a:xfrm>
        </p:spPr>
        <p:txBody>
          <a:bodyPr/>
          <a:lstStyle/>
          <a:p>
            <a:r>
              <a:rPr lang="en-US" sz="4000" dirty="0" err="1">
                <a:solidFill>
                  <a:schemeClr val="tx2"/>
                </a:solidFill>
                <a:latin typeface="Tahoma" charset="0"/>
              </a:rPr>
              <a:t>Información</a:t>
            </a:r>
            <a:r>
              <a:rPr lang="en-US" sz="4000" dirty="0">
                <a:solidFill>
                  <a:schemeClr val="tx2"/>
                </a:solidFill>
                <a:latin typeface="Tahoma" charset="0"/>
              </a:rPr>
              <a:t> </a:t>
            </a:r>
            <a:r>
              <a:rPr lang="en-US" sz="4000" dirty="0" err="1">
                <a:solidFill>
                  <a:schemeClr val="tx2"/>
                </a:solidFill>
                <a:latin typeface="Tahoma" charset="0"/>
              </a:rPr>
              <a:t>promedio</a:t>
            </a:r>
            <a:endParaRPr lang="es-AR" sz="4000" dirty="0">
              <a:solidFill>
                <a:schemeClr val="tx2"/>
              </a:solidFill>
              <a:latin typeface="Tahoma" charset="0"/>
            </a:endParaRPr>
          </a:p>
        </p:txBody>
      </p:sp>
      <p:sp>
        <p:nvSpPr>
          <p:cNvPr id="3" name="2 Marcador de contenido"/>
          <p:cNvSpPr>
            <a:spLocks noGrp="1"/>
          </p:cNvSpPr>
          <p:nvPr>
            <p:ph idx="1"/>
          </p:nvPr>
        </p:nvSpPr>
        <p:spPr>
          <a:xfrm>
            <a:off x="1763688" y="1772816"/>
            <a:ext cx="7561262" cy="4724400"/>
          </a:xfrm>
        </p:spPr>
        <p:txBody>
          <a:bodyPr/>
          <a:lstStyle/>
          <a:p>
            <a:pPr>
              <a:spcBef>
                <a:spcPct val="0"/>
              </a:spcBef>
            </a:pPr>
            <a:r>
              <a:rPr lang="es-AR" b="0" dirty="0">
                <a:solidFill>
                  <a:schemeClr val="tx2"/>
                </a:solidFill>
                <a:latin typeface="Tahoma" charset="0"/>
                <a:ea typeface="+mj-ea"/>
                <a:cs typeface="+mj-cs"/>
              </a:rPr>
              <a:t>La medida de información promedio de una fuente digital se define como:</a:t>
            </a:r>
            <a:endParaRPr lang="es-AR" dirty="0">
              <a:solidFill>
                <a:schemeClr val="tx2"/>
              </a:solidFill>
              <a:latin typeface="Tahoma" charset="0"/>
              <a:ea typeface="+mj-ea"/>
              <a:cs typeface="+mj-cs"/>
            </a:endParaRPr>
          </a:p>
          <a:p>
            <a:pPr>
              <a:spcBef>
                <a:spcPct val="0"/>
              </a:spcBef>
            </a:pPr>
            <a:endParaRPr lang="es-AR" b="0"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pPr>
            <a:endParaRPr lang="es-AR" b="0" dirty="0">
              <a:solidFill>
                <a:schemeClr val="tx2"/>
              </a:solidFill>
              <a:latin typeface="Tahoma" charset="0"/>
              <a:ea typeface="+mj-ea"/>
              <a:cs typeface="+mj-cs"/>
            </a:endParaRPr>
          </a:p>
          <a:p>
            <a:pPr>
              <a:spcBef>
                <a:spcPct val="0"/>
              </a:spcBef>
            </a:pPr>
            <a:r>
              <a:rPr lang="es-AR" b="0" dirty="0">
                <a:solidFill>
                  <a:schemeClr val="tx2"/>
                </a:solidFill>
                <a:latin typeface="Tahoma" charset="0"/>
                <a:ea typeface="+mj-ea"/>
                <a:cs typeface="+mj-cs"/>
              </a:rPr>
              <a:t>La información promedio es llamada </a:t>
            </a:r>
            <a:r>
              <a:rPr lang="es-AR" b="1" dirty="0">
                <a:solidFill>
                  <a:schemeClr val="tx2"/>
                </a:solidFill>
                <a:latin typeface="Tahoma" charset="0"/>
                <a:ea typeface="+mj-ea"/>
                <a:cs typeface="+mj-cs"/>
              </a:rPr>
              <a:t>entropía</a:t>
            </a:r>
          </a:p>
        </p:txBody>
      </p:sp>
      <p:graphicFrame>
        <p:nvGraphicFramePr>
          <p:cNvPr id="4" name="3 Objeto"/>
          <p:cNvGraphicFramePr>
            <a:graphicFrameLocks noChangeAspect="1"/>
          </p:cNvGraphicFramePr>
          <p:nvPr/>
        </p:nvGraphicFramePr>
        <p:xfrm>
          <a:off x="3152775" y="2852738"/>
          <a:ext cx="4343400" cy="965200"/>
        </p:xfrm>
        <a:graphic>
          <a:graphicData uri="http://schemas.openxmlformats.org/presentationml/2006/ole">
            <mc:AlternateContent xmlns:mc="http://schemas.openxmlformats.org/markup-compatibility/2006">
              <mc:Choice xmlns:v="urn:schemas-microsoft-com:vml" Requires="v">
                <p:oleObj spid="_x0000_s2053" name="Equation" r:id="rId3" imgW="4343400" imgH="965160" progId="Equation.DSMT4">
                  <p:embed/>
                </p:oleObj>
              </mc:Choice>
              <mc:Fallback>
                <p:oleObj name="Equation" r:id="rId3" imgW="4343400" imgH="96516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2775" y="2852738"/>
                        <a:ext cx="4343400" cy="965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57037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92696"/>
            <a:ext cx="7308304" cy="508000"/>
          </a:xfrm>
        </p:spPr>
        <p:txBody>
          <a:bodyPr/>
          <a:lstStyle/>
          <a:p>
            <a:r>
              <a:rPr lang="en-US" sz="4000" dirty="0" err="1">
                <a:solidFill>
                  <a:schemeClr val="tx2"/>
                </a:solidFill>
                <a:latin typeface="Tahoma" charset="0"/>
              </a:rPr>
              <a:t>Medición</a:t>
            </a:r>
            <a:r>
              <a:rPr lang="en-US" sz="4000" dirty="0">
                <a:solidFill>
                  <a:schemeClr val="tx2"/>
                </a:solidFill>
                <a:latin typeface="Tahoma" charset="0"/>
              </a:rPr>
              <a:t> de la </a:t>
            </a:r>
            <a:r>
              <a:rPr lang="en-US" sz="4000" dirty="0" err="1">
                <a:solidFill>
                  <a:schemeClr val="tx2"/>
                </a:solidFill>
                <a:latin typeface="Tahoma" charset="0"/>
              </a:rPr>
              <a:t>Información</a:t>
            </a:r>
            <a:endParaRPr lang="es-AR" sz="4000" dirty="0">
              <a:solidFill>
                <a:schemeClr val="tx2"/>
              </a:solidFill>
              <a:latin typeface="Tahoma" charset="0"/>
            </a:endParaRPr>
          </a:p>
        </p:txBody>
      </p:sp>
      <p:sp>
        <p:nvSpPr>
          <p:cNvPr id="3" name="2 Marcador de contenido"/>
          <p:cNvSpPr>
            <a:spLocks noGrp="1"/>
          </p:cNvSpPr>
          <p:nvPr>
            <p:ph idx="1"/>
          </p:nvPr>
        </p:nvSpPr>
        <p:spPr>
          <a:xfrm>
            <a:off x="1691258" y="1412776"/>
            <a:ext cx="7561262" cy="4724400"/>
          </a:xfrm>
        </p:spPr>
        <p:txBody>
          <a:bodyPr/>
          <a:lstStyle/>
          <a:p>
            <a:pPr>
              <a:spcBef>
                <a:spcPct val="0"/>
              </a:spcBef>
            </a:pPr>
            <a:r>
              <a:rPr lang="es-AR" b="0" dirty="0">
                <a:solidFill>
                  <a:schemeClr val="tx2"/>
                </a:solidFill>
                <a:latin typeface="Tahoma" charset="0"/>
                <a:ea typeface="+mj-ea"/>
                <a:cs typeface="+mj-cs"/>
              </a:rPr>
              <a:t>Encuentre el contenido de información de un mensaje que consiste en una palabra digital de 12 bits. Asuma que la probabilidad de ocurrencia de cada valor de dígito es igual e independiente de los otros dígitos.</a:t>
            </a:r>
            <a:endParaRPr lang="es-AR" dirty="0">
              <a:solidFill>
                <a:schemeClr val="tx2"/>
              </a:solidFill>
              <a:latin typeface="Tahoma" charset="0"/>
              <a:ea typeface="+mj-ea"/>
              <a:cs typeface="+mj-cs"/>
            </a:endParaRPr>
          </a:p>
          <a:p>
            <a:pPr>
              <a:spcBef>
                <a:spcPct val="0"/>
              </a:spcBef>
            </a:pPr>
            <a:endParaRPr lang="es-AR" b="0"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buNone/>
            </a:pPr>
            <a:endParaRPr lang="es-AR" b="0" dirty="0">
              <a:solidFill>
                <a:schemeClr val="tx2"/>
              </a:solidFill>
              <a:latin typeface="Tahoma" charset="0"/>
              <a:ea typeface="+mj-ea"/>
              <a:cs typeface="+mj-cs"/>
            </a:endParaRPr>
          </a:p>
        </p:txBody>
      </p:sp>
      <p:graphicFrame>
        <p:nvGraphicFramePr>
          <p:cNvPr id="4" name="3 Objeto"/>
          <p:cNvGraphicFramePr>
            <a:graphicFrameLocks noChangeAspect="1"/>
          </p:cNvGraphicFramePr>
          <p:nvPr/>
        </p:nvGraphicFramePr>
        <p:xfrm>
          <a:off x="4572000" y="4005064"/>
          <a:ext cx="1016000" cy="723900"/>
        </p:xfrm>
        <a:graphic>
          <a:graphicData uri="http://schemas.openxmlformats.org/presentationml/2006/ole">
            <mc:AlternateContent xmlns:mc="http://schemas.openxmlformats.org/markup-compatibility/2006">
              <mc:Choice xmlns:v="urn:schemas-microsoft-com:vml" Requires="v">
                <p:oleObj spid="_x0000_s18440" name="Equation" r:id="rId3" imgW="1015920" imgH="723600" progId="Equation.DSMT4">
                  <p:embed/>
                </p:oleObj>
              </mc:Choice>
              <mc:Fallback>
                <p:oleObj name="Equation" r:id="rId3" imgW="1015920" imgH="72360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005064"/>
                        <a:ext cx="10160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4 Objeto"/>
          <p:cNvGraphicFramePr>
            <a:graphicFrameLocks noChangeAspect="1"/>
          </p:cNvGraphicFramePr>
          <p:nvPr/>
        </p:nvGraphicFramePr>
        <p:xfrm>
          <a:off x="3216275" y="4945063"/>
          <a:ext cx="4749800" cy="1778000"/>
        </p:xfrm>
        <a:graphic>
          <a:graphicData uri="http://schemas.openxmlformats.org/presentationml/2006/ole">
            <mc:AlternateContent xmlns:mc="http://schemas.openxmlformats.org/markup-compatibility/2006">
              <mc:Choice xmlns:v="urn:schemas-microsoft-com:vml" Requires="v">
                <p:oleObj spid="_x0000_s18441" name="Equation" r:id="rId5" imgW="4749480" imgH="1777680" progId="Equation.DSMT4">
                  <p:embed/>
                </p:oleObj>
              </mc:Choice>
              <mc:Fallback>
                <p:oleObj name="Equation" r:id="rId5" imgW="4749480" imgH="17776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16275" y="4945063"/>
                        <a:ext cx="4749800" cy="177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57037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92696"/>
            <a:ext cx="7308304" cy="508000"/>
          </a:xfrm>
        </p:spPr>
        <p:txBody>
          <a:bodyPr/>
          <a:lstStyle/>
          <a:p>
            <a:r>
              <a:rPr lang="en-US" sz="4000" dirty="0" err="1">
                <a:solidFill>
                  <a:schemeClr val="tx2"/>
                </a:solidFill>
                <a:latin typeface="Tahoma" charset="0"/>
              </a:rPr>
              <a:t>Medición</a:t>
            </a:r>
            <a:r>
              <a:rPr lang="en-US" sz="4000" dirty="0">
                <a:solidFill>
                  <a:schemeClr val="tx2"/>
                </a:solidFill>
                <a:latin typeface="Tahoma" charset="0"/>
              </a:rPr>
              <a:t> de la </a:t>
            </a:r>
            <a:r>
              <a:rPr lang="en-US" sz="4000" dirty="0" err="1">
                <a:solidFill>
                  <a:schemeClr val="tx2"/>
                </a:solidFill>
                <a:latin typeface="Tahoma" charset="0"/>
              </a:rPr>
              <a:t>Información</a:t>
            </a:r>
            <a:endParaRPr lang="es-AR" sz="4000" dirty="0">
              <a:solidFill>
                <a:schemeClr val="tx2"/>
              </a:solidFill>
              <a:latin typeface="Tahoma" charset="0"/>
            </a:endParaRPr>
          </a:p>
        </p:txBody>
      </p:sp>
      <p:sp>
        <p:nvSpPr>
          <p:cNvPr id="3" name="2 Marcador de contenido"/>
          <p:cNvSpPr>
            <a:spLocks noGrp="1"/>
          </p:cNvSpPr>
          <p:nvPr>
            <p:ph idx="1"/>
          </p:nvPr>
        </p:nvSpPr>
        <p:spPr>
          <a:xfrm>
            <a:off x="1691258" y="1412776"/>
            <a:ext cx="7561262" cy="4724400"/>
          </a:xfrm>
        </p:spPr>
        <p:txBody>
          <a:bodyPr/>
          <a:lstStyle/>
          <a:p>
            <a:pPr>
              <a:spcBef>
                <a:spcPct val="0"/>
              </a:spcBef>
            </a:pPr>
            <a:r>
              <a:rPr lang="es-AR" b="0" dirty="0">
                <a:solidFill>
                  <a:schemeClr val="tx2"/>
                </a:solidFill>
                <a:latin typeface="Tahoma" charset="0"/>
                <a:ea typeface="+mj-ea"/>
                <a:cs typeface="+mj-cs"/>
              </a:rPr>
              <a:t>Si los mensajes no fueran </a:t>
            </a:r>
            <a:r>
              <a:rPr lang="es-AR" b="0" dirty="0" err="1">
                <a:solidFill>
                  <a:schemeClr val="tx2"/>
                </a:solidFill>
                <a:latin typeface="Tahoma" charset="0"/>
                <a:ea typeface="+mj-ea"/>
                <a:cs typeface="+mj-cs"/>
              </a:rPr>
              <a:t>equiprobables</a:t>
            </a:r>
            <a:r>
              <a:rPr lang="es-AR" b="0" dirty="0">
                <a:solidFill>
                  <a:schemeClr val="tx2"/>
                </a:solidFill>
                <a:latin typeface="Tahoma" charset="0"/>
                <a:ea typeface="+mj-ea"/>
                <a:cs typeface="+mj-cs"/>
              </a:rPr>
              <a:t>, algunos podrían contener más de 12 bits de información y algunos menos. La información promedio sería menor.</a:t>
            </a:r>
          </a:p>
          <a:p>
            <a:pPr>
              <a:spcBef>
                <a:spcPct val="0"/>
              </a:spcBef>
            </a:pPr>
            <a:r>
              <a:rPr lang="es-AR" dirty="0">
                <a:solidFill>
                  <a:schemeClr val="tx2"/>
                </a:solidFill>
                <a:latin typeface="Tahoma" charset="0"/>
                <a:ea typeface="+mj-ea"/>
                <a:cs typeface="+mj-cs"/>
              </a:rPr>
              <a:t>Por ejemplo si la mitad de los 4.048 mensajes posibles tienen una probabilidad de 10</a:t>
            </a:r>
            <a:r>
              <a:rPr lang="es-AR" baseline="30000" dirty="0">
                <a:solidFill>
                  <a:schemeClr val="tx2"/>
                </a:solidFill>
                <a:latin typeface="Tahoma" charset="0"/>
                <a:ea typeface="+mj-ea"/>
                <a:cs typeface="+mj-cs"/>
              </a:rPr>
              <a:t>-5</a:t>
            </a:r>
            <a:r>
              <a:rPr lang="es-AR" dirty="0">
                <a:solidFill>
                  <a:schemeClr val="tx2"/>
                </a:solidFill>
                <a:latin typeface="Tahoma" charset="0"/>
                <a:ea typeface="+mj-ea"/>
                <a:cs typeface="+mj-cs"/>
              </a:rPr>
              <a:t> y la otra mitad de 4,78x10</a:t>
            </a:r>
            <a:r>
              <a:rPr lang="es-AR" baseline="30000" dirty="0">
                <a:solidFill>
                  <a:schemeClr val="tx2"/>
                </a:solidFill>
                <a:latin typeface="Tahoma" charset="0"/>
                <a:ea typeface="+mj-ea"/>
                <a:cs typeface="+mj-cs"/>
              </a:rPr>
              <a:t>-4</a:t>
            </a:r>
            <a:r>
              <a:rPr lang="es-AR" dirty="0">
                <a:solidFill>
                  <a:schemeClr val="tx2"/>
                </a:solidFill>
                <a:latin typeface="Tahoma" charset="0"/>
                <a:ea typeface="+mj-ea"/>
                <a:cs typeface="+mj-cs"/>
              </a:rPr>
              <a:t>,</a:t>
            </a:r>
            <a:endParaRPr lang="es-AR" b="0"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buNone/>
            </a:pPr>
            <a:endParaRPr lang="es-AR" b="0" dirty="0">
              <a:solidFill>
                <a:schemeClr val="tx2"/>
              </a:solidFill>
              <a:latin typeface="Tahoma" charset="0"/>
              <a:ea typeface="+mj-ea"/>
              <a:cs typeface="+mj-cs"/>
            </a:endParaRPr>
          </a:p>
        </p:txBody>
      </p:sp>
      <p:graphicFrame>
        <p:nvGraphicFramePr>
          <p:cNvPr id="19460" name="Object 2"/>
          <p:cNvGraphicFramePr>
            <a:graphicFrameLocks noChangeAspect="1"/>
          </p:cNvGraphicFramePr>
          <p:nvPr/>
        </p:nvGraphicFramePr>
        <p:xfrm>
          <a:off x="798513" y="4653136"/>
          <a:ext cx="8345487" cy="1295400"/>
        </p:xfrm>
        <a:graphic>
          <a:graphicData uri="http://schemas.openxmlformats.org/presentationml/2006/ole">
            <mc:AlternateContent xmlns:mc="http://schemas.openxmlformats.org/markup-compatibility/2006">
              <mc:Choice xmlns:v="urn:schemas-microsoft-com:vml" Requires="v">
                <p:oleObj spid="_x0000_s19463" name="Equation" r:id="rId3" imgW="8369280" imgH="1295280" progId="Equation.DSMT4">
                  <p:embed/>
                </p:oleObj>
              </mc:Choice>
              <mc:Fallback>
                <p:oleObj name="Equation" r:id="rId3" imgW="8369280" imgH="12952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513" y="4653136"/>
                        <a:ext cx="8345487" cy="12954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057037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92696"/>
            <a:ext cx="7308304" cy="508000"/>
          </a:xfrm>
        </p:spPr>
        <p:txBody>
          <a:bodyPr/>
          <a:lstStyle/>
          <a:p>
            <a:r>
              <a:rPr lang="en-US" sz="4000" dirty="0" err="1">
                <a:solidFill>
                  <a:schemeClr val="tx2"/>
                </a:solidFill>
                <a:latin typeface="Tahoma" charset="0"/>
              </a:rPr>
              <a:t>Velocidad</a:t>
            </a:r>
            <a:r>
              <a:rPr lang="en-US" sz="4000" dirty="0">
                <a:solidFill>
                  <a:schemeClr val="tx2"/>
                </a:solidFill>
                <a:latin typeface="Tahoma" charset="0"/>
              </a:rPr>
              <a:t> de </a:t>
            </a:r>
            <a:r>
              <a:rPr lang="en-US" sz="4000" dirty="0" err="1">
                <a:solidFill>
                  <a:schemeClr val="tx2"/>
                </a:solidFill>
                <a:latin typeface="Tahoma" charset="0"/>
              </a:rPr>
              <a:t>Fuente</a:t>
            </a:r>
            <a:r>
              <a:rPr lang="en-US" sz="4000" dirty="0">
                <a:solidFill>
                  <a:schemeClr val="tx2"/>
                </a:solidFill>
                <a:latin typeface="Tahoma" charset="0"/>
              </a:rPr>
              <a:t> o </a:t>
            </a:r>
            <a:r>
              <a:rPr lang="en-US" sz="4000" dirty="0" err="1">
                <a:solidFill>
                  <a:schemeClr val="tx2"/>
                </a:solidFill>
                <a:latin typeface="Tahoma" charset="0"/>
              </a:rPr>
              <a:t>Información</a:t>
            </a:r>
            <a:endParaRPr lang="es-AR" sz="4000" dirty="0">
              <a:solidFill>
                <a:schemeClr val="tx2"/>
              </a:solidFill>
              <a:latin typeface="Tahoma" charset="0"/>
            </a:endParaRPr>
          </a:p>
        </p:txBody>
      </p:sp>
      <p:sp>
        <p:nvSpPr>
          <p:cNvPr id="3" name="2 Marcador de contenido"/>
          <p:cNvSpPr>
            <a:spLocks noGrp="1"/>
          </p:cNvSpPr>
          <p:nvPr>
            <p:ph idx="1"/>
          </p:nvPr>
        </p:nvSpPr>
        <p:spPr>
          <a:xfrm>
            <a:off x="1835696" y="1628800"/>
            <a:ext cx="7128792" cy="4508376"/>
          </a:xfrm>
        </p:spPr>
        <p:txBody>
          <a:bodyPr/>
          <a:lstStyle/>
          <a:p>
            <a:pPr>
              <a:spcBef>
                <a:spcPct val="0"/>
              </a:spcBef>
            </a:pPr>
            <a:r>
              <a:rPr lang="es-AR" dirty="0">
                <a:solidFill>
                  <a:schemeClr val="tx2"/>
                </a:solidFill>
                <a:latin typeface="Tahoma" charset="0"/>
                <a:ea typeface="+mj-ea"/>
                <a:cs typeface="+mj-cs"/>
              </a:rPr>
              <a:t>La velocidad de fuente está dada por:</a:t>
            </a:r>
          </a:p>
          <a:p>
            <a:pPr>
              <a:spcBef>
                <a:spcPct val="0"/>
              </a:spcBef>
            </a:pPr>
            <a:endParaRPr lang="es-AR"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buNone/>
            </a:pPr>
            <a:r>
              <a:rPr lang="es-AR" i="1" dirty="0">
                <a:solidFill>
                  <a:schemeClr val="tx2"/>
                </a:solidFill>
                <a:latin typeface="Tahoma" charset="0"/>
                <a:ea typeface="+mj-ea"/>
                <a:cs typeface="+mj-cs"/>
              </a:rPr>
              <a:t>T</a:t>
            </a:r>
            <a:r>
              <a:rPr lang="es-AR" dirty="0">
                <a:solidFill>
                  <a:schemeClr val="tx2"/>
                </a:solidFill>
                <a:latin typeface="Tahoma" charset="0"/>
                <a:ea typeface="+mj-ea"/>
                <a:cs typeface="+mj-cs"/>
              </a:rPr>
              <a:t> es el tiempo requerido para enviar un mensaje</a:t>
            </a:r>
          </a:p>
          <a:p>
            <a:pPr>
              <a:spcBef>
                <a:spcPct val="0"/>
              </a:spcBef>
              <a:buNone/>
            </a:pPr>
            <a:endParaRPr lang="es-AR" b="0" dirty="0">
              <a:solidFill>
                <a:schemeClr val="tx2"/>
              </a:solidFill>
              <a:latin typeface="Tahoma" charset="0"/>
              <a:ea typeface="+mj-ea"/>
              <a:cs typeface="+mj-cs"/>
            </a:endParaRPr>
          </a:p>
        </p:txBody>
      </p:sp>
      <p:graphicFrame>
        <p:nvGraphicFramePr>
          <p:cNvPr id="19460" name="Object 2"/>
          <p:cNvGraphicFramePr>
            <a:graphicFrameLocks noChangeAspect="1"/>
          </p:cNvGraphicFramePr>
          <p:nvPr/>
        </p:nvGraphicFramePr>
        <p:xfrm>
          <a:off x="4572000" y="2348880"/>
          <a:ext cx="1671637" cy="723900"/>
        </p:xfrm>
        <a:graphic>
          <a:graphicData uri="http://schemas.openxmlformats.org/presentationml/2006/ole">
            <mc:AlternateContent xmlns:mc="http://schemas.openxmlformats.org/markup-compatibility/2006">
              <mc:Choice xmlns:v="urn:schemas-microsoft-com:vml" Requires="v">
                <p:oleObj spid="_x0000_s20485" name="Equation" r:id="rId3" imgW="1676160" imgH="723600" progId="Equation.DSMT4">
                  <p:embed/>
                </p:oleObj>
              </mc:Choice>
              <mc:Fallback>
                <p:oleObj name="Equation" r:id="rId3" imgW="1676160" imgH="72360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348880"/>
                        <a:ext cx="1671637" cy="723900"/>
                      </a:xfrm>
                      <a:prstGeom prst="rect">
                        <a:avLst/>
                      </a:prstGeom>
                      <a:solidFill>
                        <a:schemeClr val="bg1"/>
                      </a:solidFill>
                    </p:spPr>
                  </p:pic>
                </p:oleObj>
              </mc:Fallback>
            </mc:AlternateContent>
          </a:graphicData>
        </a:graphic>
      </p:graphicFrame>
    </p:spTree>
    <p:extLst>
      <p:ext uri="{BB962C8B-B14F-4D97-AF65-F5344CB8AC3E}">
        <p14:creationId xmlns:p14="http://schemas.microsoft.com/office/powerpoint/2010/main" val="305703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20688"/>
            <a:ext cx="7308304" cy="508000"/>
          </a:xfrm>
        </p:spPr>
        <p:txBody>
          <a:bodyPr/>
          <a:lstStyle/>
          <a:p>
            <a:r>
              <a:rPr lang="es-AR" sz="4000" dirty="0">
                <a:solidFill>
                  <a:schemeClr val="tx2"/>
                </a:solidFill>
                <a:latin typeface="Tahoma" charset="0"/>
              </a:rPr>
              <a:t>Capacidad de Canal y Sistemas de Comunicación Ideales</a:t>
            </a:r>
          </a:p>
        </p:txBody>
      </p:sp>
      <p:sp>
        <p:nvSpPr>
          <p:cNvPr id="3" name="2 Marcador de contenido"/>
          <p:cNvSpPr>
            <a:spLocks noGrp="1"/>
          </p:cNvSpPr>
          <p:nvPr>
            <p:ph idx="1"/>
          </p:nvPr>
        </p:nvSpPr>
        <p:spPr>
          <a:xfrm>
            <a:off x="1763688" y="1916832"/>
            <a:ext cx="7128792" cy="4508376"/>
          </a:xfrm>
        </p:spPr>
        <p:txBody>
          <a:bodyPr/>
          <a:lstStyle/>
          <a:p>
            <a:pPr algn="just">
              <a:spcBef>
                <a:spcPct val="0"/>
              </a:spcBef>
            </a:pPr>
            <a:r>
              <a:rPr lang="es-AR" dirty="0">
                <a:solidFill>
                  <a:schemeClr val="tx2"/>
                </a:solidFill>
                <a:latin typeface="Tahoma" charset="0"/>
                <a:ea typeface="+mj-ea"/>
                <a:cs typeface="+mj-cs"/>
              </a:rPr>
              <a:t>Para verificar si un sistema es ideal o perfecto, pueden utilizarse muchos criterios</a:t>
            </a:r>
          </a:p>
          <a:p>
            <a:pPr algn="just">
              <a:spcBef>
                <a:spcPct val="0"/>
              </a:spcBef>
            </a:pPr>
            <a:r>
              <a:rPr lang="es-AR" dirty="0">
                <a:solidFill>
                  <a:schemeClr val="tx2"/>
                </a:solidFill>
                <a:latin typeface="Tahoma" charset="0"/>
                <a:ea typeface="+mj-ea"/>
                <a:cs typeface="+mj-cs"/>
              </a:rPr>
              <a:t>En los sistemas digitales, un sistema óptimo es aquel que minimiza la probabilidad de error de bit a la salida del sistema sujeto a las restricciones de energía transmitida y del ancho de banda del canal</a:t>
            </a:r>
          </a:p>
          <a:p>
            <a:pPr>
              <a:spcBef>
                <a:spcPct val="0"/>
              </a:spcBef>
              <a:buNone/>
            </a:pPr>
            <a:endParaRPr lang="es-AR" dirty="0">
              <a:solidFill>
                <a:schemeClr val="tx2"/>
              </a:solidFill>
              <a:latin typeface="Tahoma" charset="0"/>
              <a:ea typeface="+mj-ea"/>
              <a:cs typeface="+mj-cs"/>
            </a:endParaRPr>
          </a:p>
          <a:p>
            <a:pPr>
              <a:spcBef>
                <a:spcPct val="0"/>
              </a:spcBef>
              <a:buNone/>
            </a:pPr>
            <a:endParaRPr lang="es-AR" b="0" dirty="0">
              <a:solidFill>
                <a:schemeClr val="tx2"/>
              </a:solidFill>
              <a:latin typeface="Tahoma" charset="0"/>
              <a:ea typeface="+mj-ea"/>
              <a:cs typeface="+mj-cs"/>
            </a:endParaRPr>
          </a:p>
        </p:txBody>
      </p:sp>
    </p:spTree>
    <p:extLst>
      <p:ext uri="{BB962C8B-B14F-4D97-AF65-F5344CB8AC3E}">
        <p14:creationId xmlns:p14="http://schemas.microsoft.com/office/powerpoint/2010/main" val="305703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20688"/>
            <a:ext cx="7308304" cy="508000"/>
          </a:xfrm>
        </p:spPr>
        <p:txBody>
          <a:bodyPr/>
          <a:lstStyle/>
          <a:p>
            <a:r>
              <a:rPr lang="es-AR" sz="4000" dirty="0">
                <a:solidFill>
                  <a:schemeClr val="tx2"/>
                </a:solidFill>
                <a:latin typeface="Tahoma" charset="0"/>
              </a:rPr>
              <a:t>Capacidad de Canal y Sistemas de Comunicación Ideales</a:t>
            </a:r>
          </a:p>
        </p:txBody>
      </p:sp>
      <p:sp>
        <p:nvSpPr>
          <p:cNvPr id="3" name="2 Marcador de contenido"/>
          <p:cNvSpPr>
            <a:spLocks noGrp="1"/>
          </p:cNvSpPr>
          <p:nvPr>
            <p:ph idx="1"/>
          </p:nvPr>
        </p:nvSpPr>
        <p:spPr>
          <a:xfrm>
            <a:off x="0" y="1916832"/>
            <a:ext cx="8892480" cy="4941168"/>
          </a:xfrm>
          <a:solidFill>
            <a:schemeClr val="bg1"/>
          </a:solidFill>
        </p:spPr>
        <p:txBody>
          <a:bodyPr/>
          <a:lstStyle/>
          <a:p>
            <a:pPr>
              <a:spcBef>
                <a:spcPct val="0"/>
              </a:spcBef>
            </a:pPr>
            <a:r>
              <a:rPr lang="es-AR" dirty="0">
                <a:solidFill>
                  <a:schemeClr val="tx2"/>
                </a:solidFill>
                <a:latin typeface="Tahoma" charset="0"/>
                <a:ea typeface="+mj-ea"/>
                <a:cs typeface="+mj-cs"/>
              </a:rPr>
              <a:t>¿Es posible un sistema sin error de bit a la salida aún cuando se introduzca ruido en el canal?</a:t>
            </a:r>
          </a:p>
          <a:p>
            <a:pPr>
              <a:spcBef>
                <a:spcPct val="0"/>
              </a:spcBef>
            </a:pPr>
            <a:r>
              <a:rPr lang="es-AR" dirty="0">
                <a:solidFill>
                  <a:schemeClr val="tx2"/>
                </a:solidFill>
                <a:latin typeface="Tahoma" charset="0"/>
                <a:ea typeface="+mj-ea"/>
                <a:cs typeface="+mj-cs"/>
              </a:rPr>
              <a:t>Shannon demostró que para el caso de una señal con ruido blanco gaussiano añadido se puede calcular una capacidad de canal tal que si la velocidad de información es menor, la probabilidad de error tiende a cero:</a:t>
            </a:r>
          </a:p>
          <a:p>
            <a:pPr>
              <a:spcBef>
                <a:spcPct val="0"/>
              </a:spcBef>
            </a:pPr>
            <a:endParaRPr lang="es-AR" dirty="0">
              <a:solidFill>
                <a:schemeClr val="tx2"/>
              </a:solidFill>
              <a:latin typeface="Tahoma" charset="0"/>
              <a:ea typeface="+mj-ea"/>
              <a:cs typeface="+mj-cs"/>
            </a:endParaRPr>
          </a:p>
          <a:p>
            <a:pPr>
              <a:spcBef>
                <a:spcPct val="0"/>
              </a:spcBef>
            </a:pPr>
            <a:endParaRPr lang="es-AR" dirty="0">
              <a:solidFill>
                <a:schemeClr val="tx2"/>
              </a:solidFill>
              <a:latin typeface="Tahoma" charset="0"/>
              <a:ea typeface="+mj-ea"/>
              <a:cs typeface="+mj-cs"/>
            </a:endParaRPr>
          </a:p>
          <a:p>
            <a:pPr>
              <a:spcBef>
                <a:spcPct val="0"/>
              </a:spcBef>
              <a:buNone/>
            </a:pPr>
            <a:r>
              <a:rPr lang="es-AR" sz="2000" dirty="0">
                <a:solidFill>
                  <a:schemeClr val="tx2"/>
                </a:solidFill>
                <a:latin typeface="Tahoma" charset="0"/>
                <a:ea typeface="+mj-ea"/>
                <a:cs typeface="+mj-cs"/>
              </a:rPr>
              <a:t>B  es el ancho de banda en Hertz, S/N la relación señal ruido  (watts/watts, no dB)</a:t>
            </a:r>
          </a:p>
          <a:p>
            <a:pPr>
              <a:spcBef>
                <a:spcPct val="0"/>
              </a:spcBef>
              <a:buNone/>
            </a:pPr>
            <a:r>
              <a:rPr lang="es-AR" sz="2000" dirty="0">
                <a:solidFill>
                  <a:schemeClr val="tx2"/>
                </a:solidFill>
                <a:latin typeface="Tahoma" charset="0"/>
                <a:ea typeface="+mj-ea"/>
                <a:cs typeface="+mj-cs"/>
              </a:rPr>
              <a:t>En la práctica es necesaria una codificación para la corrección de errores</a:t>
            </a:r>
          </a:p>
          <a:p>
            <a:pPr>
              <a:spcBef>
                <a:spcPct val="0"/>
              </a:spcBef>
            </a:pPr>
            <a:endParaRPr lang="es-AR" dirty="0">
              <a:solidFill>
                <a:schemeClr val="tx2"/>
              </a:solidFill>
              <a:latin typeface="Tahoma" charset="0"/>
              <a:ea typeface="+mj-ea"/>
              <a:cs typeface="+mj-cs"/>
            </a:endParaRPr>
          </a:p>
          <a:p>
            <a:pPr>
              <a:spcBef>
                <a:spcPct val="0"/>
              </a:spcBef>
              <a:buNone/>
            </a:pPr>
            <a:endParaRPr lang="es-AR" dirty="0">
              <a:solidFill>
                <a:schemeClr val="tx2"/>
              </a:solidFill>
              <a:latin typeface="Tahoma" charset="0"/>
              <a:ea typeface="+mj-ea"/>
              <a:cs typeface="+mj-cs"/>
            </a:endParaRPr>
          </a:p>
          <a:p>
            <a:pPr>
              <a:spcBef>
                <a:spcPct val="0"/>
              </a:spcBef>
              <a:buNone/>
            </a:pPr>
            <a:endParaRPr lang="es-AR" b="0" dirty="0">
              <a:solidFill>
                <a:schemeClr val="tx2"/>
              </a:solidFill>
              <a:latin typeface="Tahoma" charset="0"/>
              <a:ea typeface="+mj-ea"/>
              <a:cs typeface="+mj-cs"/>
            </a:endParaRPr>
          </a:p>
        </p:txBody>
      </p:sp>
      <p:graphicFrame>
        <p:nvGraphicFramePr>
          <p:cNvPr id="4" name="3 Objeto"/>
          <p:cNvGraphicFramePr>
            <a:graphicFrameLocks noChangeAspect="1"/>
          </p:cNvGraphicFramePr>
          <p:nvPr/>
        </p:nvGraphicFramePr>
        <p:xfrm>
          <a:off x="4572000" y="4797152"/>
          <a:ext cx="2311400" cy="812800"/>
        </p:xfrm>
        <a:graphic>
          <a:graphicData uri="http://schemas.openxmlformats.org/presentationml/2006/ole">
            <mc:AlternateContent xmlns:mc="http://schemas.openxmlformats.org/markup-compatibility/2006">
              <mc:Choice xmlns:v="urn:schemas-microsoft-com:vml" Requires="v">
                <p:oleObj spid="_x0000_s22533" name="Equation" r:id="rId3" imgW="2311200" imgH="812520" progId="Equation.DSMT4">
                  <p:embed/>
                </p:oleObj>
              </mc:Choice>
              <mc:Fallback>
                <p:oleObj name="Equation" r:id="rId3" imgW="2311200" imgH="81252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4797152"/>
                        <a:ext cx="2311400" cy="812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057037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35696" y="620688"/>
            <a:ext cx="7308304" cy="508000"/>
          </a:xfrm>
        </p:spPr>
        <p:txBody>
          <a:bodyPr/>
          <a:lstStyle/>
          <a:p>
            <a:r>
              <a:rPr lang="es-AR" sz="4000" dirty="0">
                <a:solidFill>
                  <a:schemeClr val="tx2"/>
                </a:solidFill>
                <a:latin typeface="Tahoma" charset="0"/>
              </a:rPr>
              <a:t>Codificación</a:t>
            </a:r>
          </a:p>
        </p:txBody>
      </p:sp>
      <p:sp>
        <p:nvSpPr>
          <p:cNvPr id="3" name="2 Marcador de contenido"/>
          <p:cNvSpPr>
            <a:spLocks noGrp="1"/>
          </p:cNvSpPr>
          <p:nvPr>
            <p:ph idx="1"/>
          </p:nvPr>
        </p:nvSpPr>
        <p:spPr>
          <a:xfrm>
            <a:off x="0" y="1916832"/>
            <a:ext cx="8892480" cy="4941168"/>
          </a:xfrm>
          <a:solidFill>
            <a:schemeClr val="bg1"/>
          </a:solidFill>
        </p:spPr>
        <p:txBody>
          <a:bodyPr/>
          <a:lstStyle/>
          <a:p>
            <a:pPr algn="just">
              <a:spcBef>
                <a:spcPct val="0"/>
              </a:spcBef>
            </a:pPr>
            <a:r>
              <a:rPr lang="es-AR" dirty="0">
                <a:solidFill>
                  <a:schemeClr val="tx2"/>
                </a:solidFill>
                <a:latin typeface="Tahoma" charset="0"/>
                <a:ea typeface="+mj-ea"/>
                <a:cs typeface="+mj-cs"/>
              </a:rPr>
              <a:t>Si los datos a la salida de un sistema de comunicación digital tienen errores que ocurren con frecuencia, estos pueden reducirse con cualquiera de las siguientes técnicas:</a:t>
            </a:r>
          </a:p>
          <a:p>
            <a:pPr lvl="1">
              <a:spcBef>
                <a:spcPct val="0"/>
              </a:spcBef>
            </a:pPr>
            <a:r>
              <a:rPr lang="es-AR" dirty="0">
                <a:solidFill>
                  <a:schemeClr val="tx2"/>
                </a:solidFill>
                <a:latin typeface="Tahoma" charset="0"/>
                <a:ea typeface="+mj-ea"/>
                <a:cs typeface="+mj-cs"/>
              </a:rPr>
              <a:t>Requisición de repetición automática (ARQ)</a:t>
            </a:r>
          </a:p>
          <a:p>
            <a:pPr lvl="1">
              <a:spcBef>
                <a:spcPct val="0"/>
              </a:spcBef>
            </a:pPr>
            <a:r>
              <a:rPr lang="es-AR" dirty="0">
                <a:solidFill>
                  <a:schemeClr val="tx2"/>
                </a:solidFill>
                <a:latin typeface="Tahoma" charset="0"/>
                <a:ea typeface="+mj-ea"/>
                <a:cs typeface="+mj-cs"/>
              </a:rPr>
              <a:t>Corrección de errores  directa (FEC)</a:t>
            </a:r>
          </a:p>
          <a:p>
            <a:pPr>
              <a:spcBef>
                <a:spcPct val="0"/>
              </a:spcBef>
              <a:buNone/>
            </a:pPr>
            <a:endParaRPr lang="es-AR" dirty="0">
              <a:solidFill>
                <a:schemeClr val="tx2"/>
              </a:solidFill>
              <a:latin typeface="Tahoma" charset="0"/>
              <a:ea typeface="+mj-ea"/>
              <a:cs typeface="+mj-cs"/>
            </a:endParaRPr>
          </a:p>
          <a:p>
            <a:pPr>
              <a:spcBef>
                <a:spcPct val="0"/>
              </a:spcBef>
              <a:buNone/>
            </a:pPr>
            <a:endParaRPr lang="es-AR" b="0" dirty="0">
              <a:solidFill>
                <a:schemeClr val="tx2"/>
              </a:solidFill>
              <a:latin typeface="Tahoma" charset="0"/>
              <a:ea typeface="+mj-ea"/>
              <a:cs typeface="+mj-cs"/>
            </a:endParaRPr>
          </a:p>
        </p:txBody>
      </p:sp>
    </p:spTree>
    <p:extLst>
      <p:ext uri="{BB962C8B-B14F-4D97-AF65-F5344CB8AC3E}">
        <p14:creationId xmlns:p14="http://schemas.microsoft.com/office/powerpoint/2010/main" val="3057037497"/>
      </p:ext>
    </p:extLst>
  </p:cSld>
  <p:clrMapOvr>
    <a:masterClrMapping/>
  </p:clrMapOvr>
</p:sld>
</file>

<file path=ppt/theme/theme1.xml><?xml version="1.0" encoding="utf-8"?>
<a:theme xmlns:a="http://schemas.openxmlformats.org/drawingml/2006/main" name="satellite">
  <a:themeElements>
    <a:clrScheme name="template 13">
      <a:dk1>
        <a:srgbClr val="4D4D4D"/>
      </a:dk1>
      <a:lt1>
        <a:srgbClr val="FFFFFF"/>
      </a:lt1>
      <a:dk2>
        <a:srgbClr val="000000"/>
      </a:dk2>
      <a:lt2>
        <a:srgbClr val="043000"/>
      </a:lt2>
      <a:accent1>
        <a:srgbClr val="33A900"/>
      </a:accent1>
      <a:accent2>
        <a:srgbClr val="525B56"/>
      </a:accent2>
      <a:accent3>
        <a:srgbClr val="FFFFFF"/>
      </a:accent3>
      <a:accent4>
        <a:srgbClr val="404040"/>
      </a:accent4>
      <a:accent5>
        <a:srgbClr val="ADD1AA"/>
      </a:accent5>
      <a:accent6>
        <a:srgbClr val="49524D"/>
      </a:accent6>
      <a:hlink>
        <a:srgbClr val="747D79"/>
      </a:hlink>
      <a:folHlink>
        <a:srgbClr val="EAEAEA"/>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4D4D4D"/>
        </a:dk1>
        <a:lt1>
          <a:srgbClr val="FFFFFF"/>
        </a:lt1>
        <a:dk2>
          <a:srgbClr val="000000"/>
        </a:dk2>
        <a:lt2>
          <a:srgbClr val="6E6046"/>
        </a:lt2>
        <a:accent1>
          <a:srgbClr val="B69E77"/>
        </a:accent1>
        <a:accent2>
          <a:srgbClr val="9E280E"/>
        </a:accent2>
        <a:accent3>
          <a:srgbClr val="FFFFFF"/>
        </a:accent3>
        <a:accent4>
          <a:srgbClr val="404040"/>
        </a:accent4>
        <a:accent5>
          <a:srgbClr val="D7CCBD"/>
        </a:accent5>
        <a:accent6>
          <a:srgbClr val="8F230C"/>
        </a:accent6>
        <a:hlink>
          <a:srgbClr val="FFC6A4"/>
        </a:hlink>
        <a:folHlink>
          <a:srgbClr val="EAEAEA"/>
        </a:folHlink>
      </a:clrScheme>
      <a:clrMap bg1="lt1" tx1="dk1" bg2="lt2" tx2="dk2" accent1="accent1" accent2="accent2" accent3="accent3" accent4="accent4" accent5="accent5" accent6="accent6" hlink="hlink" folHlink="folHlink"/>
    </a:extraClrScheme>
    <a:extraClrScheme>
      <a:clrScheme name="template 2">
        <a:dk1>
          <a:srgbClr val="4D4D4D"/>
        </a:dk1>
        <a:lt1>
          <a:srgbClr val="FFFFFF"/>
        </a:lt1>
        <a:dk2>
          <a:srgbClr val="000000"/>
        </a:dk2>
        <a:lt2>
          <a:srgbClr val="6E6046"/>
        </a:lt2>
        <a:accent1>
          <a:srgbClr val="B69E77"/>
        </a:accent1>
        <a:accent2>
          <a:srgbClr val="9E280E"/>
        </a:accent2>
        <a:accent3>
          <a:srgbClr val="FFFFFF"/>
        </a:accent3>
        <a:accent4>
          <a:srgbClr val="404040"/>
        </a:accent4>
        <a:accent5>
          <a:srgbClr val="D7CCBD"/>
        </a:accent5>
        <a:accent6>
          <a:srgbClr val="8F230C"/>
        </a:accent6>
        <a:hlink>
          <a:srgbClr val="E1C6A4"/>
        </a:hlink>
        <a:folHlink>
          <a:srgbClr val="EAEAEA"/>
        </a:folHlink>
      </a:clrScheme>
      <a:clrMap bg1="lt1" tx1="dk1" bg2="lt2" tx2="dk2" accent1="accent1" accent2="accent2" accent3="accent3" accent4="accent4" accent5="accent5" accent6="accent6" hlink="hlink" folHlink="folHlink"/>
    </a:extraClrScheme>
    <a:extraClrScheme>
      <a:clrScheme name="template 3">
        <a:dk1>
          <a:srgbClr val="4D4D4D"/>
        </a:dk1>
        <a:lt1>
          <a:srgbClr val="FFFFFF"/>
        </a:lt1>
        <a:dk2>
          <a:srgbClr val="000000"/>
        </a:dk2>
        <a:lt2>
          <a:srgbClr val="532F3C"/>
        </a:lt2>
        <a:accent1>
          <a:srgbClr val="CDC09A"/>
        </a:accent1>
        <a:accent2>
          <a:srgbClr val="AC9F55"/>
        </a:accent2>
        <a:accent3>
          <a:srgbClr val="FFFFFF"/>
        </a:accent3>
        <a:accent4>
          <a:srgbClr val="404040"/>
        </a:accent4>
        <a:accent5>
          <a:srgbClr val="E3DCCA"/>
        </a:accent5>
        <a:accent6>
          <a:srgbClr val="9B904C"/>
        </a:accent6>
        <a:hlink>
          <a:srgbClr val="DBD3C7"/>
        </a:hlink>
        <a:folHlink>
          <a:srgbClr val="EAEAEA"/>
        </a:folHlink>
      </a:clrScheme>
      <a:clrMap bg1="lt1" tx1="dk1" bg2="lt2" tx2="dk2" accent1="accent1" accent2="accent2" accent3="accent3" accent4="accent4" accent5="accent5" accent6="accent6" hlink="hlink" folHlink="folHlink"/>
    </a:extraClrScheme>
    <a:extraClrScheme>
      <a:clrScheme name="template 4">
        <a:dk1>
          <a:srgbClr val="4D4D4D"/>
        </a:dk1>
        <a:lt1>
          <a:srgbClr val="FFFFFF"/>
        </a:lt1>
        <a:dk2>
          <a:srgbClr val="000000"/>
        </a:dk2>
        <a:lt2>
          <a:srgbClr val="064300"/>
        </a:lt2>
        <a:accent1>
          <a:srgbClr val="AC927F"/>
        </a:accent1>
        <a:accent2>
          <a:srgbClr val="3AAE00"/>
        </a:accent2>
        <a:accent3>
          <a:srgbClr val="FFFFFF"/>
        </a:accent3>
        <a:accent4>
          <a:srgbClr val="404040"/>
        </a:accent4>
        <a:accent5>
          <a:srgbClr val="D2C7C0"/>
        </a:accent5>
        <a:accent6>
          <a:srgbClr val="349D00"/>
        </a:accent6>
        <a:hlink>
          <a:srgbClr val="D2B8A0"/>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4D4D4D"/>
        </a:dk1>
        <a:lt1>
          <a:srgbClr val="FFFFFF"/>
        </a:lt1>
        <a:dk2>
          <a:srgbClr val="000000"/>
        </a:dk2>
        <a:lt2>
          <a:srgbClr val="033100"/>
        </a:lt2>
        <a:accent1>
          <a:srgbClr val="2F9400"/>
        </a:accent1>
        <a:accent2>
          <a:srgbClr val="6C838B"/>
        </a:accent2>
        <a:accent3>
          <a:srgbClr val="FFFFFF"/>
        </a:accent3>
        <a:accent4>
          <a:srgbClr val="404040"/>
        </a:accent4>
        <a:accent5>
          <a:srgbClr val="ADC8AA"/>
        </a:accent5>
        <a:accent6>
          <a:srgbClr val="61767D"/>
        </a:accent6>
        <a:hlink>
          <a:srgbClr val="996E68"/>
        </a:hlink>
        <a:folHlink>
          <a:srgbClr val="EAEAEA"/>
        </a:folHlink>
      </a:clrScheme>
      <a:clrMap bg1="lt1" tx1="dk1" bg2="lt2" tx2="dk2" accent1="accent1" accent2="accent2" accent3="accent3" accent4="accent4" accent5="accent5" accent6="accent6" hlink="hlink" folHlink="folHlink"/>
    </a:extraClrScheme>
    <a:extraClrScheme>
      <a:clrScheme name="template 6">
        <a:dk1>
          <a:srgbClr val="4D4D4D"/>
        </a:dk1>
        <a:lt1>
          <a:srgbClr val="FFFFFF"/>
        </a:lt1>
        <a:dk2>
          <a:srgbClr val="000000"/>
        </a:dk2>
        <a:lt2>
          <a:srgbClr val="063B00"/>
        </a:lt2>
        <a:accent1>
          <a:srgbClr val="33A800"/>
        </a:accent1>
        <a:accent2>
          <a:srgbClr val="B26D33"/>
        </a:accent2>
        <a:accent3>
          <a:srgbClr val="FFFFFF"/>
        </a:accent3>
        <a:accent4>
          <a:srgbClr val="404040"/>
        </a:accent4>
        <a:accent5>
          <a:srgbClr val="ADD1AA"/>
        </a:accent5>
        <a:accent6>
          <a:srgbClr val="A1622D"/>
        </a:accent6>
        <a:hlink>
          <a:srgbClr val="CE7931"/>
        </a:hlink>
        <a:folHlink>
          <a:srgbClr val="EAEAEA"/>
        </a:folHlink>
      </a:clrScheme>
      <a:clrMap bg1="lt1" tx1="dk1" bg2="lt2" tx2="dk2" accent1="accent1" accent2="accent2" accent3="accent3" accent4="accent4" accent5="accent5" accent6="accent6" hlink="hlink" folHlink="folHlink"/>
    </a:extraClrScheme>
    <a:extraClrScheme>
      <a:clrScheme name="template 7">
        <a:dk1>
          <a:srgbClr val="4D4D4D"/>
        </a:dk1>
        <a:lt1>
          <a:srgbClr val="FFFFFF"/>
        </a:lt1>
        <a:dk2>
          <a:srgbClr val="000000"/>
        </a:dk2>
        <a:lt2>
          <a:srgbClr val="224700"/>
        </a:lt2>
        <a:accent1>
          <a:srgbClr val="68A500"/>
        </a:accent1>
        <a:accent2>
          <a:srgbClr val="8CB400"/>
        </a:accent2>
        <a:accent3>
          <a:srgbClr val="FFFFFF"/>
        </a:accent3>
        <a:accent4>
          <a:srgbClr val="404040"/>
        </a:accent4>
        <a:accent5>
          <a:srgbClr val="B9CFAA"/>
        </a:accent5>
        <a:accent6>
          <a:srgbClr val="7EA300"/>
        </a:accent6>
        <a:hlink>
          <a:srgbClr val="DC888D"/>
        </a:hlink>
        <a:folHlink>
          <a:srgbClr val="EAEAEA"/>
        </a:folHlink>
      </a:clrScheme>
      <a:clrMap bg1="lt1" tx1="dk1" bg2="lt2" tx2="dk2" accent1="accent1" accent2="accent2" accent3="accent3" accent4="accent4" accent5="accent5" accent6="accent6" hlink="hlink" folHlink="folHlink"/>
    </a:extraClrScheme>
    <a:extraClrScheme>
      <a:clrScheme name="template 8">
        <a:dk1>
          <a:srgbClr val="4D4D4D"/>
        </a:dk1>
        <a:lt1>
          <a:srgbClr val="FFFFFF"/>
        </a:lt1>
        <a:dk2>
          <a:srgbClr val="000000"/>
        </a:dk2>
        <a:lt2>
          <a:srgbClr val="224700"/>
        </a:lt2>
        <a:accent1>
          <a:srgbClr val="68A500"/>
        </a:accent1>
        <a:accent2>
          <a:srgbClr val="8CB400"/>
        </a:accent2>
        <a:accent3>
          <a:srgbClr val="FFFFFF"/>
        </a:accent3>
        <a:accent4>
          <a:srgbClr val="404040"/>
        </a:accent4>
        <a:accent5>
          <a:srgbClr val="B9CFAA"/>
        </a:accent5>
        <a:accent6>
          <a:srgbClr val="7EA300"/>
        </a:accent6>
        <a:hlink>
          <a:srgbClr val="C0C425"/>
        </a:hlink>
        <a:folHlink>
          <a:srgbClr val="EAEAEA"/>
        </a:folHlink>
      </a:clrScheme>
      <a:clrMap bg1="lt1" tx1="dk1" bg2="lt2" tx2="dk2" accent1="accent1" accent2="accent2" accent3="accent3" accent4="accent4" accent5="accent5" accent6="accent6" hlink="hlink" folHlink="folHlink"/>
    </a:extraClrScheme>
    <a:extraClrScheme>
      <a:clrScheme name="template 9">
        <a:dk1>
          <a:srgbClr val="4D4D4D"/>
        </a:dk1>
        <a:lt1>
          <a:srgbClr val="FFFFFF"/>
        </a:lt1>
        <a:dk2>
          <a:srgbClr val="000000"/>
        </a:dk2>
        <a:lt2>
          <a:srgbClr val="265400"/>
        </a:lt2>
        <a:accent1>
          <a:srgbClr val="37A091"/>
        </a:accent1>
        <a:accent2>
          <a:srgbClr val="CC8587"/>
        </a:accent2>
        <a:accent3>
          <a:srgbClr val="FFFFFF"/>
        </a:accent3>
        <a:accent4>
          <a:srgbClr val="404040"/>
        </a:accent4>
        <a:accent5>
          <a:srgbClr val="AECDC7"/>
        </a:accent5>
        <a:accent6>
          <a:srgbClr val="B9787A"/>
        </a:accent6>
        <a:hlink>
          <a:srgbClr val="FCE46D"/>
        </a:hlink>
        <a:folHlink>
          <a:srgbClr val="EAEAEA"/>
        </a:folHlink>
      </a:clrScheme>
      <a:clrMap bg1="lt1" tx1="dk1" bg2="lt2" tx2="dk2" accent1="accent1" accent2="accent2" accent3="accent3" accent4="accent4" accent5="accent5" accent6="accent6" hlink="hlink" folHlink="folHlink"/>
    </a:extraClrScheme>
    <a:extraClrScheme>
      <a:clrScheme name="template 10">
        <a:dk1>
          <a:srgbClr val="4D4D4D"/>
        </a:dk1>
        <a:lt1>
          <a:srgbClr val="FFFFFF"/>
        </a:lt1>
        <a:dk2>
          <a:srgbClr val="000000"/>
        </a:dk2>
        <a:lt2>
          <a:srgbClr val="546715"/>
        </a:lt2>
        <a:accent1>
          <a:srgbClr val="EF733A"/>
        </a:accent1>
        <a:accent2>
          <a:srgbClr val="C1D72E"/>
        </a:accent2>
        <a:accent3>
          <a:srgbClr val="FFFFFF"/>
        </a:accent3>
        <a:accent4>
          <a:srgbClr val="404040"/>
        </a:accent4>
        <a:accent5>
          <a:srgbClr val="F6BCAE"/>
        </a:accent5>
        <a:accent6>
          <a:srgbClr val="AFC329"/>
        </a:accent6>
        <a:hlink>
          <a:srgbClr val="F19545"/>
        </a:hlink>
        <a:folHlink>
          <a:srgbClr val="EAEAEA"/>
        </a:folHlink>
      </a:clrScheme>
      <a:clrMap bg1="lt1" tx1="dk1" bg2="lt2" tx2="dk2" accent1="accent1" accent2="accent2" accent3="accent3" accent4="accent4" accent5="accent5" accent6="accent6" hlink="hlink" folHlink="folHlink"/>
    </a:extraClrScheme>
    <a:extraClrScheme>
      <a:clrScheme name="template 11">
        <a:dk1>
          <a:srgbClr val="4D4D4D"/>
        </a:dk1>
        <a:lt1>
          <a:srgbClr val="FFFFFF"/>
        </a:lt1>
        <a:dk2>
          <a:srgbClr val="000000"/>
        </a:dk2>
        <a:lt2>
          <a:srgbClr val="406910"/>
        </a:lt2>
        <a:accent1>
          <a:srgbClr val="D04611"/>
        </a:accent1>
        <a:accent2>
          <a:srgbClr val="77BB0F"/>
        </a:accent2>
        <a:accent3>
          <a:srgbClr val="FFFFFF"/>
        </a:accent3>
        <a:accent4>
          <a:srgbClr val="404040"/>
        </a:accent4>
        <a:accent5>
          <a:srgbClr val="E4B0AA"/>
        </a:accent5>
        <a:accent6>
          <a:srgbClr val="6BA90C"/>
        </a:accent6>
        <a:hlink>
          <a:srgbClr val="6CA2C7"/>
        </a:hlink>
        <a:folHlink>
          <a:srgbClr val="EAEAEA"/>
        </a:folHlink>
      </a:clrScheme>
      <a:clrMap bg1="lt1" tx1="dk1" bg2="lt2" tx2="dk2" accent1="accent1" accent2="accent2" accent3="accent3" accent4="accent4" accent5="accent5" accent6="accent6" hlink="hlink" folHlink="folHlink"/>
    </a:extraClrScheme>
    <a:extraClrScheme>
      <a:clrScheme name="template 12">
        <a:dk1>
          <a:srgbClr val="4D4D4D"/>
        </a:dk1>
        <a:lt1>
          <a:srgbClr val="FFFFFF"/>
        </a:lt1>
        <a:dk2>
          <a:srgbClr val="000000"/>
        </a:dk2>
        <a:lt2>
          <a:srgbClr val="102214"/>
        </a:lt2>
        <a:accent1>
          <a:srgbClr val="457136"/>
        </a:accent1>
        <a:accent2>
          <a:srgbClr val="599B51"/>
        </a:accent2>
        <a:accent3>
          <a:srgbClr val="FFFFFF"/>
        </a:accent3>
        <a:accent4>
          <a:srgbClr val="404040"/>
        </a:accent4>
        <a:accent5>
          <a:srgbClr val="B0BBAE"/>
        </a:accent5>
        <a:accent6>
          <a:srgbClr val="508C49"/>
        </a:accent6>
        <a:hlink>
          <a:srgbClr val="78A552"/>
        </a:hlink>
        <a:folHlink>
          <a:srgbClr val="EAEAEA"/>
        </a:folHlink>
      </a:clrScheme>
      <a:clrMap bg1="lt1" tx1="dk1" bg2="lt2" tx2="dk2" accent1="accent1" accent2="accent2" accent3="accent3" accent4="accent4" accent5="accent5" accent6="accent6" hlink="hlink" folHlink="folHlink"/>
    </a:extraClrScheme>
    <a:extraClrScheme>
      <a:clrScheme name="template 13">
        <a:dk1>
          <a:srgbClr val="4D4D4D"/>
        </a:dk1>
        <a:lt1>
          <a:srgbClr val="FFFFFF"/>
        </a:lt1>
        <a:dk2>
          <a:srgbClr val="000000"/>
        </a:dk2>
        <a:lt2>
          <a:srgbClr val="043000"/>
        </a:lt2>
        <a:accent1>
          <a:srgbClr val="33A900"/>
        </a:accent1>
        <a:accent2>
          <a:srgbClr val="525B56"/>
        </a:accent2>
        <a:accent3>
          <a:srgbClr val="FFFFFF"/>
        </a:accent3>
        <a:accent4>
          <a:srgbClr val="404040"/>
        </a:accent4>
        <a:accent5>
          <a:srgbClr val="ADD1AA"/>
        </a:accent5>
        <a:accent6>
          <a:srgbClr val="49524D"/>
        </a:accent6>
        <a:hlink>
          <a:srgbClr val="747D79"/>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satellite</Template>
  <TotalTime>2973</TotalTime>
  <Words>620</Words>
  <Application>Microsoft Office PowerPoint</Application>
  <PresentationFormat>Presentación en pantalla (4:3)</PresentationFormat>
  <Paragraphs>54</Paragraphs>
  <Slides>11</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11</vt:i4>
      </vt:variant>
    </vt:vector>
  </HeadingPairs>
  <TitlesOfParts>
    <vt:vector size="16" baseType="lpstr">
      <vt:lpstr>Arial</vt:lpstr>
      <vt:lpstr>Calibri</vt:lpstr>
      <vt:lpstr>Tahoma</vt:lpstr>
      <vt:lpstr>satellite</vt:lpstr>
      <vt:lpstr>Equation</vt:lpstr>
      <vt:lpstr>Presentación de PowerPoint</vt:lpstr>
      <vt:lpstr>Medición de la Información</vt:lpstr>
      <vt:lpstr>Información promedio</vt:lpstr>
      <vt:lpstr>Medición de la Información</vt:lpstr>
      <vt:lpstr>Medición de la Información</vt:lpstr>
      <vt:lpstr>Velocidad de Fuente o Información</vt:lpstr>
      <vt:lpstr>Capacidad de Canal y Sistemas de Comunicación Ideales</vt:lpstr>
      <vt:lpstr>Capacidad de Canal y Sistemas de Comunicación Ideales</vt:lpstr>
      <vt:lpstr>Codificación</vt:lpstr>
      <vt:lpstr>Codificación</vt:lpstr>
      <vt:lpstr>Codificación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Modulación de fase</dc:title>
  <dc:creator>Javier</dc:creator>
  <cp:lastModifiedBy>Javier Ernesto Kolodziej</cp:lastModifiedBy>
  <cp:revision>147</cp:revision>
  <dcterms:created xsi:type="dcterms:W3CDTF">2013-10-18T23:06:14Z</dcterms:created>
  <dcterms:modified xsi:type="dcterms:W3CDTF">2022-10-31T13:35:07Z</dcterms:modified>
</cp:coreProperties>
</file>