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8" r:id="rId3"/>
    <p:sldId id="321" r:id="rId4"/>
    <p:sldId id="398" r:id="rId5"/>
    <p:sldId id="322" r:id="rId6"/>
    <p:sldId id="323" r:id="rId7"/>
    <p:sldId id="399" r:id="rId8"/>
    <p:sldId id="324" r:id="rId9"/>
    <p:sldId id="325" r:id="rId10"/>
    <p:sldId id="326" r:id="rId11"/>
    <p:sldId id="327" r:id="rId12"/>
    <p:sldId id="328" r:id="rId13"/>
    <p:sldId id="329" r:id="rId14"/>
    <p:sldId id="330" r:id="rId15"/>
    <p:sldId id="331" r:id="rId16"/>
    <p:sldId id="332" r:id="rId17"/>
    <p:sldId id="333" r:id="rId18"/>
    <p:sldId id="344" r:id="rId19"/>
    <p:sldId id="354" r:id="rId20"/>
    <p:sldId id="355" r:id="rId21"/>
    <p:sldId id="346"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34" r:id="rId45"/>
    <p:sldId id="335" r:id="rId46"/>
    <p:sldId id="336" r:id="rId47"/>
    <p:sldId id="337" r:id="rId48"/>
    <p:sldId id="338" r:id="rId49"/>
    <p:sldId id="339" r:id="rId50"/>
    <p:sldId id="390" r:id="rId51"/>
    <p:sldId id="391" r:id="rId52"/>
    <p:sldId id="392" r:id="rId53"/>
    <p:sldId id="393" r:id="rId54"/>
    <p:sldId id="394" r:id="rId55"/>
    <p:sldId id="395" r:id="rId56"/>
    <p:sldId id="396" r:id="rId57"/>
    <p:sldId id="397" r:id="rId58"/>
    <p:sldId id="341" r:id="rId59"/>
    <p:sldId id="342" r:id="rId60"/>
    <p:sldId id="343" r:id="rId61"/>
    <p:sldId id="340" r:id="rId62"/>
    <p:sldId id="320" r:id="rId63"/>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008000"/>
    <a:srgbClr val="663300"/>
    <a:srgbClr val="996633"/>
    <a:srgbClr val="0000FF"/>
    <a:srgbClr val="0C788E"/>
    <a:srgbClr val="FF00FF"/>
    <a:srgbClr val="FF5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6408" autoAdjust="0"/>
  </p:normalViewPr>
  <p:slideViewPr>
    <p:cSldViewPr>
      <p:cViewPr varScale="1">
        <p:scale>
          <a:sx n="75" d="100"/>
          <a:sy n="75" d="100"/>
        </p:scale>
        <p:origin x="560"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13" Type="http://schemas.openxmlformats.org/officeDocument/2006/relationships/image" Target="../media/image95.wmf"/><Relationship Id="rId18" Type="http://schemas.openxmlformats.org/officeDocument/2006/relationships/image" Target="../media/image100.wmf"/><Relationship Id="rId26" Type="http://schemas.openxmlformats.org/officeDocument/2006/relationships/image" Target="../media/image108.wmf"/><Relationship Id="rId21" Type="http://schemas.openxmlformats.org/officeDocument/2006/relationships/image" Target="../media/image103.wmf"/><Relationship Id="rId34" Type="http://schemas.openxmlformats.org/officeDocument/2006/relationships/image" Target="../media/image116.wmf"/><Relationship Id="rId7" Type="http://schemas.openxmlformats.org/officeDocument/2006/relationships/image" Target="../media/image89.wmf"/><Relationship Id="rId12" Type="http://schemas.openxmlformats.org/officeDocument/2006/relationships/image" Target="../media/image94.wmf"/><Relationship Id="rId17" Type="http://schemas.openxmlformats.org/officeDocument/2006/relationships/image" Target="../media/image99.wmf"/><Relationship Id="rId25" Type="http://schemas.openxmlformats.org/officeDocument/2006/relationships/image" Target="../media/image107.wmf"/><Relationship Id="rId33" Type="http://schemas.openxmlformats.org/officeDocument/2006/relationships/image" Target="../media/image115.wmf"/><Relationship Id="rId2" Type="http://schemas.openxmlformats.org/officeDocument/2006/relationships/image" Target="../media/image84.wmf"/><Relationship Id="rId16" Type="http://schemas.openxmlformats.org/officeDocument/2006/relationships/image" Target="../media/image98.wmf"/><Relationship Id="rId20" Type="http://schemas.openxmlformats.org/officeDocument/2006/relationships/image" Target="../media/image102.wmf"/><Relationship Id="rId29" Type="http://schemas.openxmlformats.org/officeDocument/2006/relationships/image" Target="../media/image111.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24" Type="http://schemas.openxmlformats.org/officeDocument/2006/relationships/image" Target="../media/image106.wmf"/><Relationship Id="rId32" Type="http://schemas.openxmlformats.org/officeDocument/2006/relationships/image" Target="../media/image114.wmf"/><Relationship Id="rId37" Type="http://schemas.openxmlformats.org/officeDocument/2006/relationships/image" Target="../media/image119.wmf"/><Relationship Id="rId5" Type="http://schemas.openxmlformats.org/officeDocument/2006/relationships/image" Target="../media/image87.wmf"/><Relationship Id="rId15" Type="http://schemas.openxmlformats.org/officeDocument/2006/relationships/image" Target="../media/image97.wmf"/><Relationship Id="rId23" Type="http://schemas.openxmlformats.org/officeDocument/2006/relationships/image" Target="../media/image105.wmf"/><Relationship Id="rId28" Type="http://schemas.openxmlformats.org/officeDocument/2006/relationships/image" Target="../media/image110.wmf"/><Relationship Id="rId36" Type="http://schemas.openxmlformats.org/officeDocument/2006/relationships/image" Target="../media/image118.wmf"/><Relationship Id="rId10" Type="http://schemas.openxmlformats.org/officeDocument/2006/relationships/image" Target="../media/image92.wmf"/><Relationship Id="rId19" Type="http://schemas.openxmlformats.org/officeDocument/2006/relationships/image" Target="../media/image101.wmf"/><Relationship Id="rId31" Type="http://schemas.openxmlformats.org/officeDocument/2006/relationships/image" Target="../media/image113.wmf"/><Relationship Id="rId4" Type="http://schemas.openxmlformats.org/officeDocument/2006/relationships/image" Target="../media/image86.wmf"/><Relationship Id="rId9" Type="http://schemas.openxmlformats.org/officeDocument/2006/relationships/image" Target="../media/image91.wmf"/><Relationship Id="rId14" Type="http://schemas.openxmlformats.org/officeDocument/2006/relationships/image" Target="../media/image96.wmf"/><Relationship Id="rId22" Type="http://schemas.openxmlformats.org/officeDocument/2006/relationships/image" Target="../media/image104.wmf"/><Relationship Id="rId27" Type="http://schemas.openxmlformats.org/officeDocument/2006/relationships/image" Target="../media/image109.wmf"/><Relationship Id="rId30" Type="http://schemas.openxmlformats.org/officeDocument/2006/relationships/image" Target="../media/image112.wmf"/><Relationship Id="rId35" Type="http://schemas.openxmlformats.org/officeDocument/2006/relationships/image" Target="../media/image117.wmf"/><Relationship Id="rId8" Type="http://schemas.openxmlformats.org/officeDocument/2006/relationships/image" Target="../media/image90.wmf"/><Relationship Id="rId3"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2.wmf"/><Relationship Id="rId7" Type="http://schemas.openxmlformats.org/officeDocument/2006/relationships/image" Target="../media/image135.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24.wmf"/><Relationship Id="rId5" Type="http://schemas.openxmlformats.org/officeDocument/2006/relationships/image" Target="../media/image134.wmf"/><Relationship Id="rId4" Type="http://schemas.openxmlformats.org/officeDocument/2006/relationships/image" Target="../media/image13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5.wmf"/><Relationship Id="rId1" Type="http://schemas.openxmlformats.org/officeDocument/2006/relationships/image" Target="../media/image3.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4.wmf"/><Relationship Id="rId1" Type="http://schemas.openxmlformats.org/officeDocument/2006/relationships/image" Target="../media/image13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5" Type="http://schemas.openxmlformats.org/officeDocument/2006/relationships/image" Target="../media/image158.wmf"/><Relationship Id="rId4" Type="http://schemas.openxmlformats.org/officeDocument/2006/relationships/image" Target="../media/image15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5" Type="http://schemas.openxmlformats.org/officeDocument/2006/relationships/image" Target="../media/image164.wmf"/><Relationship Id="rId4" Type="http://schemas.openxmlformats.org/officeDocument/2006/relationships/image" Target="../media/image16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image" Target="../media/image168.wmf"/><Relationship Id="rId7" Type="http://schemas.openxmlformats.org/officeDocument/2006/relationships/image" Target="../media/image172.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 Id="rId9" Type="http://schemas.openxmlformats.org/officeDocument/2006/relationships/image" Target="../media/image17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182.wmf"/><Relationship Id="rId1" Type="http://schemas.openxmlformats.org/officeDocument/2006/relationships/image" Target="../media/image181.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4" Type="http://schemas.openxmlformats.org/officeDocument/2006/relationships/image" Target="../media/image19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image" Target="../media/image19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05.wmf"/><Relationship Id="rId1" Type="http://schemas.openxmlformats.org/officeDocument/2006/relationships/image" Target="../media/image20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 Id="rId4" Type="http://schemas.openxmlformats.org/officeDocument/2006/relationships/image" Target="../media/image21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1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1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19.wmf"/><Relationship Id="rId4" Type="http://schemas.openxmlformats.org/officeDocument/2006/relationships/image" Target="../media/image22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3.wmf"/><Relationship Id="rId4"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image" Target="../media/image227.wmf"/><Relationship Id="rId1" Type="http://schemas.openxmlformats.org/officeDocument/2006/relationships/image" Target="../media/image120.wmf"/><Relationship Id="rId6" Type="http://schemas.openxmlformats.org/officeDocument/2006/relationships/image" Target="../media/image230.wmf"/><Relationship Id="rId5" Type="http://schemas.openxmlformats.org/officeDocument/2006/relationships/image" Target="../media/image124.wmf"/><Relationship Id="rId4" Type="http://schemas.openxmlformats.org/officeDocument/2006/relationships/image" Target="../media/image22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3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image" Target="../media/image241.wmf"/><Relationship Id="rId1" Type="http://schemas.openxmlformats.org/officeDocument/2006/relationships/image" Target="../media/image240.wmf"/><Relationship Id="rId6" Type="http://schemas.openxmlformats.org/officeDocument/2006/relationships/image" Target="../media/image245.wmf"/><Relationship Id="rId5" Type="http://schemas.openxmlformats.org/officeDocument/2006/relationships/image" Target="../media/image244.wmf"/><Relationship Id="rId4" Type="http://schemas.openxmlformats.org/officeDocument/2006/relationships/image" Target="../media/image243.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4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50.wmf"/><Relationship Id="rId1" Type="http://schemas.openxmlformats.org/officeDocument/2006/relationships/image" Target="../media/image24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 Id="rId6" Type="http://schemas.openxmlformats.org/officeDocument/2006/relationships/image" Target="../media/image258.wmf"/><Relationship Id="rId5" Type="http://schemas.openxmlformats.org/officeDocument/2006/relationships/image" Target="../media/image257.wmf"/><Relationship Id="rId4" Type="http://schemas.openxmlformats.org/officeDocument/2006/relationships/image" Target="../media/image256.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 Id="rId4" Type="http://schemas.openxmlformats.org/officeDocument/2006/relationships/image" Target="../media/image26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9.wmf"/><Relationship Id="rId7" Type="http://schemas.openxmlformats.org/officeDocument/2006/relationships/image" Target="../media/image29.wmf"/><Relationship Id="rId2" Type="http://schemas.openxmlformats.org/officeDocument/2006/relationships/image" Target="../media/image8.wmf"/><Relationship Id="rId1" Type="http://schemas.openxmlformats.org/officeDocument/2006/relationships/image" Target="../media/image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271.wmf"/><Relationship Id="rId3" Type="http://schemas.openxmlformats.org/officeDocument/2006/relationships/image" Target="../media/image266.wmf"/><Relationship Id="rId7" Type="http://schemas.openxmlformats.org/officeDocument/2006/relationships/image" Target="../media/image270.wmf"/><Relationship Id="rId12" Type="http://schemas.openxmlformats.org/officeDocument/2006/relationships/image" Target="../media/image275.wmf"/><Relationship Id="rId2" Type="http://schemas.openxmlformats.org/officeDocument/2006/relationships/image" Target="../media/image265.wmf"/><Relationship Id="rId1" Type="http://schemas.openxmlformats.org/officeDocument/2006/relationships/image" Target="../media/image264.wmf"/><Relationship Id="rId6" Type="http://schemas.openxmlformats.org/officeDocument/2006/relationships/image" Target="../media/image269.wmf"/><Relationship Id="rId11" Type="http://schemas.openxmlformats.org/officeDocument/2006/relationships/image" Target="../media/image274.wmf"/><Relationship Id="rId5" Type="http://schemas.openxmlformats.org/officeDocument/2006/relationships/image" Target="../media/image268.wmf"/><Relationship Id="rId10" Type="http://schemas.openxmlformats.org/officeDocument/2006/relationships/image" Target="../media/image273.wmf"/><Relationship Id="rId4" Type="http://schemas.openxmlformats.org/officeDocument/2006/relationships/image" Target="../media/image267.wmf"/><Relationship Id="rId9" Type="http://schemas.openxmlformats.org/officeDocument/2006/relationships/image" Target="../media/image272.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83.wmf"/><Relationship Id="rId3" Type="http://schemas.openxmlformats.org/officeDocument/2006/relationships/image" Target="../media/image278.wmf"/><Relationship Id="rId7" Type="http://schemas.openxmlformats.org/officeDocument/2006/relationships/image" Target="../media/image282.wmf"/><Relationship Id="rId2" Type="http://schemas.openxmlformats.org/officeDocument/2006/relationships/image" Target="../media/image277.wmf"/><Relationship Id="rId1" Type="http://schemas.openxmlformats.org/officeDocument/2006/relationships/image" Target="../media/image276.wmf"/><Relationship Id="rId6" Type="http://schemas.openxmlformats.org/officeDocument/2006/relationships/image" Target="../media/image281.wmf"/><Relationship Id="rId5" Type="http://schemas.openxmlformats.org/officeDocument/2006/relationships/image" Target="../media/image280.wmf"/><Relationship Id="rId4" Type="http://schemas.openxmlformats.org/officeDocument/2006/relationships/image" Target="../media/image27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86.wmf"/><Relationship Id="rId2" Type="http://schemas.openxmlformats.org/officeDocument/2006/relationships/image" Target="../media/image285.wmf"/><Relationship Id="rId1" Type="http://schemas.openxmlformats.org/officeDocument/2006/relationships/image" Target="../media/image28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4.wmf"/><Relationship Id="rId1" Type="http://schemas.openxmlformats.org/officeDocument/2006/relationships/image" Target="../media/image40.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34.wmf"/><Relationship Id="rId1" Type="http://schemas.openxmlformats.org/officeDocument/2006/relationships/image" Target="../media/image45.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79BA2-EC5D-496D-B55E-2AD5E60C1926}" type="datetimeFigureOut">
              <a:rPr lang="es-AR" smtClean="0"/>
              <a:t>20/10/2023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55BA-E2EE-4B30-A9FE-B185C6F5FC15}" type="slidenum">
              <a:rPr lang="es-AR" smtClean="0"/>
              <a:t>‹Nº›</a:t>
            </a:fld>
            <a:endParaRPr lang="es-AR"/>
          </a:p>
        </p:txBody>
      </p:sp>
    </p:spTree>
    <p:extLst>
      <p:ext uri="{BB962C8B-B14F-4D97-AF65-F5344CB8AC3E}">
        <p14:creationId xmlns:p14="http://schemas.microsoft.com/office/powerpoint/2010/main" val="22272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a:t>
            </a:fld>
            <a:endParaRPr lang="es-AR"/>
          </a:p>
        </p:txBody>
      </p:sp>
    </p:spTree>
    <p:extLst>
      <p:ext uri="{BB962C8B-B14F-4D97-AF65-F5344CB8AC3E}">
        <p14:creationId xmlns:p14="http://schemas.microsoft.com/office/powerpoint/2010/main" val="289696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FE9DAEF-C92C-4337-A8DC-62731C74293C}" type="slidenum">
              <a:rPr lang="en-US" sz="1300" b="0"/>
              <a:pPr eaLnBrk="1" hangingPunct="1"/>
              <a:t>27</a:t>
            </a:fld>
            <a:endParaRPr lang="en-US" sz="1300" b="0"/>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411843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FE9DAEF-C92C-4337-A8DC-62731C74293C}" type="slidenum">
              <a:rPr lang="en-US" sz="1300" b="0"/>
              <a:pPr eaLnBrk="1" hangingPunct="1"/>
              <a:t>28</a:t>
            </a:fld>
            <a:endParaRPr lang="en-US" sz="1300" b="0"/>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1394145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95733AD-C30F-4876-89CE-A1185264DAE6}" type="slidenum">
              <a:rPr lang="en-US" sz="1300" b="0"/>
              <a:pPr eaLnBrk="1" hangingPunct="1"/>
              <a:t>29</a:t>
            </a:fld>
            <a:endParaRPr lang="en-US" sz="1300" b="0"/>
          </a:p>
        </p:txBody>
      </p:sp>
      <p:sp>
        <p:nvSpPr>
          <p:cNvPr id="83971" name="Rectangle 2"/>
          <p:cNvSpPr>
            <a:spLocks noGrp="1" noRot="1" noChangeAspect="1" noChangeArrowheads="1" noTextEdit="1"/>
          </p:cNvSpPr>
          <p:nvPr>
            <p:ph type="sldImg"/>
          </p:nvPr>
        </p:nvSpPr>
        <p:spPr>
          <a:xfrm>
            <a:off x="457200" y="720725"/>
            <a:ext cx="6400800" cy="360045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404246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58</a:t>
            </a:fld>
            <a:endParaRPr lang="es-AR"/>
          </a:p>
        </p:txBody>
      </p:sp>
    </p:spTree>
    <p:extLst>
      <p:ext uri="{BB962C8B-B14F-4D97-AF65-F5344CB8AC3E}">
        <p14:creationId xmlns:p14="http://schemas.microsoft.com/office/powerpoint/2010/main" val="233433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59</a:t>
            </a:fld>
            <a:endParaRPr lang="es-AR"/>
          </a:p>
        </p:txBody>
      </p:sp>
    </p:spTree>
    <p:extLst>
      <p:ext uri="{BB962C8B-B14F-4D97-AF65-F5344CB8AC3E}">
        <p14:creationId xmlns:p14="http://schemas.microsoft.com/office/powerpoint/2010/main" val="359018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60</a:t>
            </a:fld>
            <a:endParaRPr lang="es-AR"/>
          </a:p>
        </p:txBody>
      </p:sp>
    </p:spTree>
    <p:extLst>
      <p:ext uri="{BB962C8B-B14F-4D97-AF65-F5344CB8AC3E}">
        <p14:creationId xmlns:p14="http://schemas.microsoft.com/office/powerpoint/2010/main" val="251661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61</a:t>
            </a:fld>
            <a:endParaRPr lang="es-AR"/>
          </a:p>
        </p:txBody>
      </p:sp>
    </p:spTree>
    <p:extLst>
      <p:ext uri="{BB962C8B-B14F-4D97-AF65-F5344CB8AC3E}">
        <p14:creationId xmlns:p14="http://schemas.microsoft.com/office/powerpoint/2010/main" val="47855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62</a:t>
            </a:fld>
            <a:endParaRPr lang="es-AR"/>
          </a:p>
        </p:txBody>
      </p:sp>
    </p:spTree>
    <p:extLst>
      <p:ext uri="{BB962C8B-B14F-4D97-AF65-F5344CB8AC3E}">
        <p14:creationId xmlns:p14="http://schemas.microsoft.com/office/powerpoint/2010/main" val="1450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8</a:t>
            </a:fld>
            <a:endParaRPr lang="es-AR"/>
          </a:p>
        </p:txBody>
      </p:sp>
    </p:spTree>
    <p:extLst>
      <p:ext uri="{BB962C8B-B14F-4D97-AF65-F5344CB8AC3E}">
        <p14:creationId xmlns:p14="http://schemas.microsoft.com/office/powerpoint/2010/main" val="332517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11</a:t>
            </a:fld>
            <a:endParaRPr lang="es-AR"/>
          </a:p>
        </p:txBody>
      </p:sp>
    </p:spTree>
    <p:extLst>
      <p:ext uri="{BB962C8B-B14F-4D97-AF65-F5344CB8AC3E}">
        <p14:creationId xmlns:p14="http://schemas.microsoft.com/office/powerpoint/2010/main" val="234263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12</a:t>
            </a:fld>
            <a:endParaRPr lang="es-AR"/>
          </a:p>
        </p:txBody>
      </p:sp>
    </p:spTree>
    <p:extLst>
      <p:ext uri="{BB962C8B-B14F-4D97-AF65-F5344CB8AC3E}">
        <p14:creationId xmlns:p14="http://schemas.microsoft.com/office/powerpoint/2010/main" val="307738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13</a:t>
            </a:fld>
            <a:endParaRPr lang="es-AR"/>
          </a:p>
        </p:txBody>
      </p:sp>
    </p:spTree>
    <p:extLst>
      <p:ext uri="{BB962C8B-B14F-4D97-AF65-F5344CB8AC3E}">
        <p14:creationId xmlns:p14="http://schemas.microsoft.com/office/powerpoint/2010/main" val="2006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14</a:t>
            </a:fld>
            <a:endParaRPr lang="es-AR"/>
          </a:p>
        </p:txBody>
      </p:sp>
    </p:spTree>
    <p:extLst>
      <p:ext uri="{BB962C8B-B14F-4D97-AF65-F5344CB8AC3E}">
        <p14:creationId xmlns:p14="http://schemas.microsoft.com/office/powerpoint/2010/main" val="356218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888D3EE9-ED0C-4AC3-ABA2-DC399FE27D4D}" type="slidenum">
              <a:rPr lang="en-US" sz="1300" b="0"/>
              <a:pPr algn="r" eaLnBrk="1" hangingPunct="1">
                <a:buClr>
                  <a:schemeClr val="tx1"/>
                </a:buClr>
                <a:buFont typeface="Wingdings" pitchFamily="2" charset="2"/>
                <a:buChar char="•"/>
              </a:pPr>
              <a:t>19</a:t>
            </a:fld>
            <a:endParaRPr lang="en-US" sz="1300" b="0"/>
          </a:p>
        </p:txBody>
      </p:sp>
      <p:sp>
        <p:nvSpPr>
          <p:cNvPr id="81923" name="Rectangle 2"/>
          <p:cNvSpPr>
            <a:spLocks noGrp="1" noRot="1" noChangeAspect="1" noChangeArrowheads="1" noTextEdit="1"/>
          </p:cNvSpPr>
          <p:nvPr>
            <p:ph type="sldImg"/>
          </p:nvPr>
        </p:nvSpPr>
        <p:spPr>
          <a:xfrm>
            <a:off x="457200" y="720725"/>
            <a:ext cx="6400800" cy="36004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47265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6909F043-81F4-4EDB-A411-0A3AB9A791E8}" type="slidenum">
              <a:rPr lang="en-US" sz="1300" b="0"/>
              <a:pPr eaLnBrk="1" hangingPunct="1"/>
              <a:t>20</a:t>
            </a:fld>
            <a:endParaRPr lang="en-US" sz="1300" b="0"/>
          </a:p>
        </p:txBody>
      </p:sp>
      <p:sp>
        <p:nvSpPr>
          <p:cNvPr id="80899" name="Rectangle 2"/>
          <p:cNvSpPr>
            <a:spLocks noGrp="1" noRot="1" noChangeAspect="1" noChangeArrowheads="1" noTextEdit="1"/>
          </p:cNvSpPr>
          <p:nvPr>
            <p:ph type="sldImg"/>
          </p:nvPr>
        </p:nvSpPr>
        <p:spPr>
          <a:xfrm>
            <a:off x="457200" y="720725"/>
            <a:ext cx="6400800" cy="36004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83531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21</a:t>
            </a:fld>
            <a:endParaRPr lang="es-AR"/>
          </a:p>
        </p:txBody>
      </p:sp>
    </p:spTree>
    <p:extLst>
      <p:ext uri="{BB962C8B-B14F-4D97-AF65-F5344CB8AC3E}">
        <p14:creationId xmlns:p14="http://schemas.microsoft.com/office/powerpoint/2010/main" val="185469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0446E8-46E1-432D-816D-691146B6059E}" type="slidenum">
              <a:rPr lang="es-ES" smtClean="0"/>
              <a:pPr/>
              <a:t>‹Nº›</a:t>
            </a:fld>
            <a:endParaRPr lang="es-ES"/>
          </a:p>
        </p:txBody>
      </p:sp>
    </p:spTree>
    <p:extLst>
      <p:ext uri="{BB962C8B-B14F-4D97-AF65-F5344CB8AC3E}">
        <p14:creationId xmlns:p14="http://schemas.microsoft.com/office/powerpoint/2010/main" val="228464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E99F43-5997-4D35-B273-82EDA75BB254}" type="slidenum">
              <a:rPr lang="es-ES" smtClean="0"/>
              <a:pPr/>
              <a:t>‹Nº›</a:t>
            </a:fld>
            <a:endParaRPr lang="es-ES"/>
          </a:p>
        </p:txBody>
      </p:sp>
    </p:spTree>
    <p:extLst>
      <p:ext uri="{BB962C8B-B14F-4D97-AF65-F5344CB8AC3E}">
        <p14:creationId xmlns:p14="http://schemas.microsoft.com/office/powerpoint/2010/main" val="13545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53FD5-F6D0-4A6D-A3A5-3FB3BEDB7FA3}" type="slidenum">
              <a:rPr lang="es-ES" smtClean="0"/>
              <a:pPr/>
              <a:t>‹Nº›</a:t>
            </a:fld>
            <a:endParaRPr lang="es-ES"/>
          </a:p>
        </p:txBody>
      </p:sp>
    </p:spTree>
    <p:extLst>
      <p:ext uri="{BB962C8B-B14F-4D97-AF65-F5344CB8AC3E}">
        <p14:creationId xmlns:p14="http://schemas.microsoft.com/office/powerpoint/2010/main" val="29022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7C0C6-D3A2-4B6E-8BAB-E71D2212D406}" type="slidenum">
              <a:rPr lang="es-ES" smtClean="0"/>
              <a:pPr/>
              <a:t>‹Nº›</a:t>
            </a:fld>
            <a:endParaRPr lang="es-ES"/>
          </a:p>
        </p:txBody>
      </p:sp>
    </p:spTree>
    <p:extLst>
      <p:ext uri="{BB962C8B-B14F-4D97-AF65-F5344CB8AC3E}">
        <p14:creationId xmlns:p14="http://schemas.microsoft.com/office/powerpoint/2010/main" val="93578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4C2557-E901-4213-9494-0F85CB7E86DB}" type="slidenum">
              <a:rPr lang="es-ES" smtClean="0"/>
              <a:pPr/>
              <a:t>‹Nº›</a:t>
            </a:fld>
            <a:endParaRPr lang="es-ES"/>
          </a:p>
        </p:txBody>
      </p:sp>
    </p:spTree>
    <p:extLst>
      <p:ext uri="{BB962C8B-B14F-4D97-AF65-F5344CB8AC3E}">
        <p14:creationId xmlns:p14="http://schemas.microsoft.com/office/powerpoint/2010/main" val="705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2C213C-E387-45AE-AD48-08C41D07D83A}" type="slidenum">
              <a:rPr lang="es-ES" smtClean="0"/>
              <a:pPr/>
              <a:t>‹Nº›</a:t>
            </a:fld>
            <a:endParaRPr lang="es-ES"/>
          </a:p>
        </p:txBody>
      </p:sp>
    </p:spTree>
    <p:extLst>
      <p:ext uri="{BB962C8B-B14F-4D97-AF65-F5344CB8AC3E}">
        <p14:creationId xmlns:p14="http://schemas.microsoft.com/office/powerpoint/2010/main" val="21237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591518-E13B-47FE-8BEC-14D7DDBA2363}" type="slidenum">
              <a:rPr lang="es-ES" smtClean="0"/>
              <a:pPr/>
              <a:t>‹Nº›</a:t>
            </a:fld>
            <a:endParaRPr lang="es-ES"/>
          </a:p>
        </p:txBody>
      </p:sp>
    </p:spTree>
    <p:extLst>
      <p:ext uri="{BB962C8B-B14F-4D97-AF65-F5344CB8AC3E}">
        <p14:creationId xmlns:p14="http://schemas.microsoft.com/office/powerpoint/2010/main" val="38340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40C076-C34A-4F8F-A187-E1A54383DC78}" type="slidenum">
              <a:rPr lang="es-ES" smtClean="0"/>
              <a:pPr/>
              <a:t>‹Nº›</a:t>
            </a:fld>
            <a:endParaRPr lang="es-ES"/>
          </a:p>
        </p:txBody>
      </p:sp>
    </p:spTree>
    <p:extLst>
      <p:ext uri="{BB962C8B-B14F-4D97-AF65-F5344CB8AC3E}">
        <p14:creationId xmlns:p14="http://schemas.microsoft.com/office/powerpoint/2010/main" val="180826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9F9A5B1-75CC-47B3-AEC5-3E604A957A1F}" type="slidenum">
              <a:rPr lang="es-ES" smtClean="0"/>
              <a:pPr/>
              <a:t>‹Nº›</a:t>
            </a:fld>
            <a:endParaRPr lang="es-ES"/>
          </a:p>
        </p:txBody>
      </p:sp>
    </p:spTree>
    <p:extLst>
      <p:ext uri="{BB962C8B-B14F-4D97-AF65-F5344CB8AC3E}">
        <p14:creationId xmlns:p14="http://schemas.microsoft.com/office/powerpoint/2010/main" val="221803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01FA8-0CEC-4C32-B8DD-5F2ED832FC5C}" type="slidenum">
              <a:rPr lang="es-ES" smtClean="0"/>
              <a:pPr/>
              <a:t>‹Nº›</a:t>
            </a:fld>
            <a:endParaRPr lang="es-ES"/>
          </a:p>
        </p:txBody>
      </p:sp>
    </p:spTree>
    <p:extLst>
      <p:ext uri="{BB962C8B-B14F-4D97-AF65-F5344CB8AC3E}">
        <p14:creationId xmlns:p14="http://schemas.microsoft.com/office/powerpoint/2010/main" val="266722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791E4E-6E9D-487B-9E60-190555E0B8B3}" type="slidenum">
              <a:rPr lang="es-ES" smtClean="0"/>
              <a:pPr/>
              <a:t>‹Nº›</a:t>
            </a:fld>
            <a:endParaRPr lang="es-ES"/>
          </a:p>
        </p:txBody>
      </p:sp>
    </p:spTree>
    <p:extLst>
      <p:ext uri="{BB962C8B-B14F-4D97-AF65-F5344CB8AC3E}">
        <p14:creationId xmlns:p14="http://schemas.microsoft.com/office/powerpoint/2010/main" val="13598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46297-B163-4B33-9404-2EEC6F709E4A}" type="slidenum">
              <a:rPr lang="es-ES" smtClean="0"/>
              <a:pPr/>
              <a:t>‹Nº›</a:t>
            </a:fld>
            <a:endParaRPr lang="es-ES"/>
          </a:p>
        </p:txBody>
      </p:sp>
    </p:spTree>
    <p:extLst>
      <p:ext uri="{BB962C8B-B14F-4D97-AF65-F5344CB8AC3E}">
        <p14:creationId xmlns:p14="http://schemas.microsoft.com/office/powerpoint/2010/main" val="25528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3.wmf"/><Relationship Id="rId3" Type="http://schemas.openxmlformats.org/officeDocument/2006/relationships/oleObject" Target="../embeddings/oleObject43.bin"/><Relationship Id="rId7" Type="http://schemas.openxmlformats.org/officeDocument/2006/relationships/image" Target="../media/image34.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4.bin"/><Relationship Id="rId11" Type="http://schemas.openxmlformats.org/officeDocument/2006/relationships/image" Target="../media/image42.wmf"/><Relationship Id="rId5" Type="http://schemas.openxmlformats.org/officeDocument/2006/relationships/image" Target="../media/image44.emf"/><Relationship Id="rId10" Type="http://schemas.openxmlformats.org/officeDocument/2006/relationships/oleObject" Target="../embeddings/oleObject46.bin"/><Relationship Id="rId4" Type="http://schemas.openxmlformats.org/officeDocument/2006/relationships/image" Target="../media/image40.wmf"/><Relationship Id="rId9" Type="http://schemas.openxmlformats.org/officeDocument/2006/relationships/image" Target="../media/image41.wmf"/></Relationships>
</file>

<file path=ppt/slides/_rels/slide1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52.bin"/><Relationship Id="rId3" Type="http://schemas.openxmlformats.org/officeDocument/2006/relationships/notesSlide" Target="../notesSlides/notesSlide3.xml"/><Relationship Id="rId7" Type="http://schemas.openxmlformats.org/officeDocument/2006/relationships/oleObject" Target="../embeddings/oleObject49.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46.wmf"/><Relationship Id="rId4" Type="http://schemas.openxmlformats.org/officeDocument/2006/relationships/image" Target="../media/image49.emf"/><Relationship Id="rId9" Type="http://schemas.openxmlformats.org/officeDocument/2006/relationships/oleObject" Target="../embeddings/oleObject50.bin"/><Relationship Id="rId14"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4.xml"/><Relationship Id="rId7" Type="http://schemas.openxmlformats.org/officeDocument/2006/relationships/image" Target="../media/image15.wmf"/><Relationship Id="rId12"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4.bin"/><Relationship Id="rId11" Type="http://schemas.openxmlformats.org/officeDocument/2006/relationships/image" Target="../media/image51.wmf"/><Relationship Id="rId5" Type="http://schemas.openxmlformats.org/officeDocument/2006/relationships/image" Target="../media/image14.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50.wmf"/></Relationships>
</file>

<file path=ppt/slides/_rels/slide1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60.bin"/><Relationship Id="rId3" Type="http://schemas.openxmlformats.org/officeDocument/2006/relationships/notesSlide" Target="../notesSlides/notesSlide5.xml"/><Relationship Id="rId7" Type="http://schemas.openxmlformats.org/officeDocument/2006/relationships/oleObject" Target="../embeddings/oleObject58.bin"/><Relationship Id="rId12" Type="http://schemas.openxmlformats.org/officeDocument/2006/relationships/image" Target="../media/image59.emf"/><Relationship Id="rId17" Type="http://schemas.openxmlformats.org/officeDocument/2006/relationships/image" Target="../media/image62.emf"/><Relationship Id="rId2" Type="http://schemas.openxmlformats.org/officeDocument/2006/relationships/slideLayout" Target="../slideLayouts/slideLayout2.xml"/><Relationship Id="rId16" Type="http://schemas.openxmlformats.org/officeDocument/2006/relationships/image" Target="../media/image61.emf"/><Relationship Id="rId1" Type="http://schemas.openxmlformats.org/officeDocument/2006/relationships/vmlDrawing" Target="../drawings/vmlDrawing11.vml"/><Relationship Id="rId6" Type="http://schemas.openxmlformats.org/officeDocument/2006/relationships/image" Target="../media/image53.wmf"/><Relationship Id="rId11" Type="http://schemas.openxmlformats.org/officeDocument/2006/relationships/image" Target="../media/image58.emf"/><Relationship Id="rId5" Type="http://schemas.openxmlformats.org/officeDocument/2006/relationships/oleObject" Target="../embeddings/oleObject57.bin"/><Relationship Id="rId15" Type="http://schemas.openxmlformats.org/officeDocument/2006/relationships/image" Target="../media/image60.emf"/><Relationship Id="rId10" Type="http://schemas.openxmlformats.org/officeDocument/2006/relationships/image" Target="../media/image55.wmf"/><Relationship Id="rId4" Type="http://schemas.openxmlformats.org/officeDocument/2006/relationships/image" Target="../media/image57.emf"/><Relationship Id="rId9" Type="http://schemas.openxmlformats.org/officeDocument/2006/relationships/oleObject" Target="../embeddings/oleObject59.bin"/><Relationship Id="rId14" Type="http://schemas.openxmlformats.org/officeDocument/2006/relationships/image" Target="../media/image56.wmf"/></Relationships>
</file>

<file path=ppt/slides/_rels/slide14.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6.xml"/><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3.wmf"/><Relationship Id="rId5" Type="http://schemas.openxmlformats.org/officeDocument/2006/relationships/oleObject" Target="../embeddings/oleObject61.bin"/><Relationship Id="rId4" Type="http://schemas.openxmlformats.org/officeDocument/2006/relationships/image" Target="../media/image61.emf"/></Relationships>
</file>

<file path=ppt/slides/_rels/slide15.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6.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image" Target="../media/image71.emf"/><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66.bin"/><Relationship Id="rId14" Type="http://schemas.openxmlformats.org/officeDocument/2006/relationships/image" Target="../media/image70.wmf"/></Relationships>
</file>

<file path=ppt/slides/_rels/slide16.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6.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3.wmf"/><Relationship Id="rId11" Type="http://schemas.openxmlformats.org/officeDocument/2006/relationships/image" Target="../media/image77.emf"/><Relationship Id="rId5" Type="http://schemas.openxmlformats.org/officeDocument/2006/relationships/oleObject" Target="../embeddings/oleObject70.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72.bin"/></Relationships>
</file>

<file path=ppt/slides/_rels/slide17.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74.bin"/><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9.wmf"/><Relationship Id="rId5" Type="http://schemas.openxmlformats.org/officeDocument/2006/relationships/oleObject" Target="../embeddings/oleObject75.bin"/><Relationship Id="rId4" Type="http://schemas.openxmlformats.org/officeDocument/2006/relationships/image" Target="../media/image7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6" Type="http://schemas.openxmlformats.org/officeDocument/2006/relationships/oleObject" Target="../embeddings/oleObject87.bin"/><Relationship Id="rId21" Type="http://schemas.openxmlformats.org/officeDocument/2006/relationships/image" Target="../media/image91.wmf"/><Relationship Id="rId42" Type="http://schemas.openxmlformats.org/officeDocument/2006/relationships/oleObject" Target="../embeddings/oleObject95.bin"/><Relationship Id="rId47" Type="http://schemas.openxmlformats.org/officeDocument/2006/relationships/image" Target="../media/image104.wmf"/><Relationship Id="rId63" Type="http://schemas.openxmlformats.org/officeDocument/2006/relationships/oleObject" Target="../embeddings/oleObject106.bin"/><Relationship Id="rId68" Type="http://schemas.openxmlformats.org/officeDocument/2006/relationships/image" Target="../media/image114.wmf"/><Relationship Id="rId16" Type="http://schemas.openxmlformats.org/officeDocument/2006/relationships/oleObject" Target="../embeddings/oleObject82.bin"/><Relationship Id="rId11" Type="http://schemas.openxmlformats.org/officeDocument/2006/relationships/image" Target="../media/image86.wmf"/><Relationship Id="rId24" Type="http://schemas.openxmlformats.org/officeDocument/2006/relationships/oleObject" Target="../embeddings/oleObject86.bin"/><Relationship Id="rId32" Type="http://schemas.openxmlformats.org/officeDocument/2006/relationships/oleObject" Target="../embeddings/oleObject90.bin"/><Relationship Id="rId37" Type="http://schemas.openxmlformats.org/officeDocument/2006/relationships/image" Target="../media/image99.wmf"/><Relationship Id="rId40" Type="http://schemas.openxmlformats.org/officeDocument/2006/relationships/oleObject" Target="../embeddings/oleObject94.bin"/><Relationship Id="rId45" Type="http://schemas.openxmlformats.org/officeDocument/2006/relationships/image" Target="../media/image103.wmf"/><Relationship Id="rId53" Type="http://schemas.openxmlformats.org/officeDocument/2006/relationships/image" Target="../media/image107.wmf"/><Relationship Id="rId58" Type="http://schemas.openxmlformats.org/officeDocument/2006/relationships/oleObject" Target="../embeddings/oleObject103.bin"/><Relationship Id="rId66" Type="http://schemas.openxmlformats.org/officeDocument/2006/relationships/image" Target="../media/image113.wmf"/><Relationship Id="rId74" Type="http://schemas.openxmlformats.org/officeDocument/2006/relationships/image" Target="../media/image117.wmf"/><Relationship Id="rId5" Type="http://schemas.openxmlformats.org/officeDocument/2006/relationships/image" Target="../media/image83.wmf"/><Relationship Id="rId61" Type="http://schemas.openxmlformats.org/officeDocument/2006/relationships/oleObject" Target="../embeddings/oleObject105.bin"/><Relationship Id="rId19" Type="http://schemas.openxmlformats.org/officeDocument/2006/relationships/image" Target="../media/image90.wmf"/><Relationship Id="rId14" Type="http://schemas.openxmlformats.org/officeDocument/2006/relationships/oleObject" Target="../embeddings/oleObject81.bin"/><Relationship Id="rId22" Type="http://schemas.openxmlformats.org/officeDocument/2006/relationships/oleObject" Target="../embeddings/oleObject85.bin"/><Relationship Id="rId27" Type="http://schemas.openxmlformats.org/officeDocument/2006/relationships/image" Target="../media/image94.wmf"/><Relationship Id="rId30" Type="http://schemas.openxmlformats.org/officeDocument/2006/relationships/oleObject" Target="../embeddings/oleObject89.bin"/><Relationship Id="rId35" Type="http://schemas.openxmlformats.org/officeDocument/2006/relationships/image" Target="../media/image98.wmf"/><Relationship Id="rId43" Type="http://schemas.openxmlformats.org/officeDocument/2006/relationships/image" Target="../media/image102.wmf"/><Relationship Id="rId48" Type="http://schemas.openxmlformats.org/officeDocument/2006/relationships/oleObject" Target="../embeddings/oleObject98.bin"/><Relationship Id="rId56" Type="http://schemas.openxmlformats.org/officeDocument/2006/relationships/oleObject" Target="../embeddings/oleObject102.bin"/><Relationship Id="rId64" Type="http://schemas.openxmlformats.org/officeDocument/2006/relationships/image" Target="../media/image112.wmf"/><Relationship Id="rId69" Type="http://schemas.openxmlformats.org/officeDocument/2006/relationships/oleObject" Target="../embeddings/oleObject109.bin"/><Relationship Id="rId77" Type="http://schemas.openxmlformats.org/officeDocument/2006/relationships/oleObject" Target="../embeddings/oleObject113.bin"/><Relationship Id="rId8" Type="http://schemas.openxmlformats.org/officeDocument/2006/relationships/oleObject" Target="../embeddings/oleObject78.bin"/><Relationship Id="rId51" Type="http://schemas.openxmlformats.org/officeDocument/2006/relationships/image" Target="../media/image106.wmf"/><Relationship Id="rId72" Type="http://schemas.openxmlformats.org/officeDocument/2006/relationships/image" Target="../media/image116.wmf"/><Relationship Id="rId3" Type="http://schemas.openxmlformats.org/officeDocument/2006/relationships/notesSlide" Target="../notesSlides/notesSlide9.xml"/><Relationship Id="rId12" Type="http://schemas.openxmlformats.org/officeDocument/2006/relationships/oleObject" Target="../embeddings/oleObject80.bin"/><Relationship Id="rId17" Type="http://schemas.openxmlformats.org/officeDocument/2006/relationships/image" Target="../media/image89.wmf"/><Relationship Id="rId25" Type="http://schemas.openxmlformats.org/officeDocument/2006/relationships/image" Target="../media/image93.wmf"/><Relationship Id="rId33" Type="http://schemas.openxmlformats.org/officeDocument/2006/relationships/image" Target="../media/image97.wmf"/><Relationship Id="rId38" Type="http://schemas.openxmlformats.org/officeDocument/2006/relationships/oleObject" Target="../embeddings/oleObject93.bin"/><Relationship Id="rId46" Type="http://schemas.openxmlformats.org/officeDocument/2006/relationships/oleObject" Target="../embeddings/oleObject97.bin"/><Relationship Id="rId59" Type="http://schemas.openxmlformats.org/officeDocument/2006/relationships/image" Target="../media/image110.wmf"/><Relationship Id="rId67" Type="http://schemas.openxmlformats.org/officeDocument/2006/relationships/oleObject" Target="../embeddings/oleObject108.bin"/><Relationship Id="rId20" Type="http://schemas.openxmlformats.org/officeDocument/2006/relationships/oleObject" Target="../embeddings/oleObject84.bin"/><Relationship Id="rId41" Type="http://schemas.openxmlformats.org/officeDocument/2006/relationships/image" Target="../media/image101.wmf"/><Relationship Id="rId54" Type="http://schemas.openxmlformats.org/officeDocument/2006/relationships/oleObject" Target="../embeddings/oleObject101.bin"/><Relationship Id="rId62" Type="http://schemas.openxmlformats.org/officeDocument/2006/relationships/image" Target="../media/image111.wmf"/><Relationship Id="rId70" Type="http://schemas.openxmlformats.org/officeDocument/2006/relationships/image" Target="../media/image115.wmf"/><Relationship Id="rId75" Type="http://schemas.openxmlformats.org/officeDocument/2006/relationships/oleObject" Target="../embeddings/oleObject112.bin"/><Relationship Id="rId1" Type="http://schemas.openxmlformats.org/officeDocument/2006/relationships/vmlDrawing" Target="../drawings/vmlDrawing16.vml"/><Relationship Id="rId6" Type="http://schemas.openxmlformats.org/officeDocument/2006/relationships/oleObject" Target="../embeddings/oleObject77.bin"/><Relationship Id="rId15" Type="http://schemas.openxmlformats.org/officeDocument/2006/relationships/image" Target="../media/image88.wmf"/><Relationship Id="rId23" Type="http://schemas.openxmlformats.org/officeDocument/2006/relationships/image" Target="../media/image92.wmf"/><Relationship Id="rId28" Type="http://schemas.openxmlformats.org/officeDocument/2006/relationships/oleObject" Target="../embeddings/oleObject88.bin"/><Relationship Id="rId36" Type="http://schemas.openxmlformats.org/officeDocument/2006/relationships/oleObject" Target="../embeddings/oleObject92.bin"/><Relationship Id="rId49" Type="http://schemas.openxmlformats.org/officeDocument/2006/relationships/image" Target="../media/image105.wmf"/><Relationship Id="rId57" Type="http://schemas.openxmlformats.org/officeDocument/2006/relationships/image" Target="../media/image109.wmf"/><Relationship Id="rId10" Type="http://schemas.openxmlformats.org/officeDocument/2006/relationships/oleObject" Target="../embeddings/oleObject79.bin"/><Relationship Id="rId31" Type="http://schemas.openxmlformats.org/officeDocument/2006/relationships/image" Target="../media/image96.wmf"/><Relationship Id="rId44" Type="http://schemas.openxmlformats.org/officeDocument/2006/relationships/oleObject" Target="../embeddings/oleObject96.bin"/><Relationship Id="rId52" Type="http://schemas.openxmlformats.org/officeDocument/2006/relationships/oleObject" Target="../embeddings/oleObject100.bin"/><Relationship Id="rId60" Type="http://schemas.openxmlformats.org/officeDocument/2006/relationships/oleObject" Target="../embeddings/oleObject104.bin"/><Relationship Id="rId65" Type="http://schemas.openxmlformats.org/officeDocument/2006/relationships/oleObject" Target="../embeddings/oleObject107.bin"/><Relationship Id="rId73" Type="http://schemas.openxmlformats.org/officeDocument/2006/relationships/oleObject" Target="../embeddings/oleObject111.bin"/><Relationship Id="rId78" Type="http://schemas.openxmlformats.org/officeDocument/2006/relationships/image" Target="../media/image119.wmf"/><Relationship Id="rId4" Type="http://schemas.openxmlformats.org/officeDocument/2006/relationships/oleObject" Target="../embeddings/oleObject76.bin"/><Relationship Id="rId9" Type="http://schemas.openxmlformats.org/officeDocument/2006/relationships/image" Target="../media/image85.wmf"/><Relationship Id="rId13" Type="http://schemas.openxmlformats.org/officeDocument/2006/relationships/image" Target="../media/image87.wmf"/><Relationship Id="rId18" Type="http://schemas.openxmlformats.org/officeDocument/2006/relationships/oleObject" Target="../embeddings/oleObject83.bin"/><Relationship Id="rId39" Type="http://schemas.openxmlformats.org/officeDocument/2006/relationships/image" Target="../media/image100.wmf"/><Relationship Id="rId34" Type="http://schemas.openxmlformats.org/officeDocument/2006/relationships/oleObject" Target="../embeddings/oleObject91.bin"/><Relationship Id="rId50" Type="http://schemas.openxmlformats.org/officeDocument/2006/relationships/oleObject" Target="../embeddings/oleObject99.bin"/><Relationship Id="rId55" Type="http://schemas.openxmlformats.org/officeDocument/2006/relationships/image" Target="../media/image108.wmf"/><Relationship Id="rId76" Type="http://schemas.openxmlformats.org/officeDocument/2006/relationships/image" Target="../media/image118.wmf"/><Relationship Id="rId7" Type="http://schemas.openxmlformats.org/officeDocument/2006/relationships/image" Target="../media/image84.wmf"/><Relationship Id="rId71" Type="http://schemas.openxmlformats.org/officeDocument/2006/relationships/oleObject" Target="../embeddings/oleObject110.bin"/><Relationship Id="rId2" Type="http://schemas.openxmlformats.org/officeDocument/2006/relationships/slideLayout" Target="../slideLayouts/slideLayout2.xml"/><Relationship Id="rId29" Type="http://schemas.openxmlformats.org/officeDocument/2006/relationships/image" Target="../media/image95.wmf"/></Relationships>
</file>

<file path=ppt/slides/_rels/slide22.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6.png"/><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21.wmf"/><Relationship Id="rId11" Type="http://schemas.openxmlformats.org/officeDocument/2006/relationships/oleObject" Target="../embeddings/oleObject118.bin"/><Relationship Id="rId5" Type="http://schemas.openxmlformats.org/officeDocument/2006/relationships/oleObject" Target="../embeddings/oleObject115.bin"/><Relationship Id="rId15" Type="http://schemas.openxmlformats.org/officeDocument/2006/relationships/image" Target="../media/image125.wmf"/><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17.bin"/><Relationship Id="rId14" Type="http://schemas.openxmlformats.org/officeDocument/2006/relationships/oleObject" Target="../embeddings/oleObject11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0.bin"/><Relationship Id="rId7"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28.wmf"/><Relationship Id="rId5" Type="http://schemas.openxmlformats.org/officeDocument/2006/relationships/oleObject" Target="../embeddings/oleObject121.bin"/><Relationship Id="rId4" Type="http://schemas.openxmlformats.org/officeDocument/2006/relationships/image" Target="../media/image127.wmf"/></Relationships>
</file>

<file path=ppt/slides/_rels/slide24.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image" Target="../media/image134.wmf"/><Relationship Id="rId3" Type="http://schemas.openxmlformats.org/officeDocument/2006/relationships/oleObject" Target="../embeddings/oleObject122.bin"/><Relationship Id="rId7" Type="http://schemas.openxmlformats.org/officeDocument/2006/relationships/oleObject" Target="../embeddings/oleObject124.bin"/><Relationship Id="rId12" Type="http://schemas.openxmlformats.org/officeDocument/2006/relationships/oleObject" Target="../embeddings/oleObject126.bin"/><Relationship Id="rId17" Type="http://schemas.openxmlformats.org/officeDocument/2006/relationships/image" Target="../media/image135.wmf"/><Relationship Id="rId2" Type="http://schemas.openxmlformats.org/officeDocument/2006/relationships/slideLayout" Target="../slideLayouts/slideLayout2.xml"/><Relationship Id="rId16" Type="http://schemas.openxmlformats.org/officeDocument/2006/relationships/oleObject" Target="../embeddings/oleObject127.bin"/><Relationship Id="rId1" Type="http://schemas.openxmlformats.org/officeDocument/2006/relationships/vmlDrawing" Target="../drawings/vmlDrawing19.vml"/><Relationship Id="rId6" Type="http://schemas.openxmlformats.org/officeDocument/2006/relationships/image" Target="../media/image131.wmf"/><Relationship Id="rId11" Type="http://schemas.openxmlformats.org/officeDocument/2006/relationships/image" Target="../media/image133.wmf"/><Relationship Id="rId5" Type="http://schemas.openxmlformats.org/officeDocument/2006/relationships/oleObject" Target="../embeddings/oleObject123.bin"/><Relationship Id="rId15" Type="http://schemas.openxmlformats.org/officeDocument/2006/relationships/image" Target="../media/image124.wmf"/><Relationship Id="rId10" Type="http://schemas.openxmlformats.org/officeDocument/2006/relationships/oleObject" Target="../embeddings/oleObject125.bin"/><Relationship Id="rId4" Type="http://schemas.openxmlformats.org/officeDocument/2006/relationships/image" Target="../media/image130.wmf"/><Relationship Id="rId9" Type="http://schemas.openxmlformats.org/officeDocument/2006/relationships/image" Target="../media/image136.png"/><Relationship Id="rId14" Type="http://schemas.openxmlformats.org/officeDocument/2006/relationships/oleObject" Target="../embeddings/oleObject11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29.bin"/><Relationship Id="rId3" Type="http://schemas.openxmlformats.org/officeDocument/2006/relationships/image" Target="../media/image139.png"/><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26.bin"/><Relationship Id="rId5" Type="http://schemas.openxmlformats.org/officeDocument/2006/relationships/image" Target="../media/image137.wmf"/><Relationship Id="rId4" Type="http://schemas.openxmlformats.org/officeDocument/2006/relationships/oleObject" Target="../embeddings/oleObject128.bin"/><Relationship Id="rId9" Type="http://schemas.openxmlformats.org/officeDocument/2006/relationships/image" Target="../media/image138.wmf"/></Relationships>
</file>

<file path=ppt/slides/_rels/slide26.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31.bin"/><Relationship Id="rId5" Type="http://schemas.openxmlformats.org/officeDocument/2006/relationships/image" Target="../media/image140.wmf"/><Relationship Id="rId4" Type="http://schemas.openxmlformats.org/officeDocument/2006/relationships/oleObject" Target="../embeddings/oleObject130.bin"/></Relationships>
</file>

<file path=ppt/slides/_rels/slide27.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slideLayout" Target="../slideLayouts/slideLayout2.xml"/><Relationship Id="rId7" Type="http://schemas.openxmlformats.org/officeDocument/2006/relationships/oleObject" Target="../embeddings/oleObject133.bin"/><Relationship Id="rId2" Type="http://schemas.openxmlformats.org/officeDocument/2006/relationships/tags" Target="../tags/tag3.xml"/><Relationship Id="rId1" Type="http://schemas.openxmlformats.org/officeDocument/2006/relationships/vmlDrawing" Target="../drawings/vmlDrawing22.vml"/><Relationship Id="rId6" Type="http://schemas.openxmlformats.org/officeDocument/2006/relationships/image" Target="../media/image143.wmf"/><Relationship Id="rId5" Type="http://schemas.openxmlformats.org/officeDocument/2006/relationships/oleObject" Target="../embeddings/oleObject132.bin"/><Relationship Id="rId4"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5.t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7.e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4.bin"/><Relationship Id="rId7" Type="http://schemas.openxmlformats.org/officeDocument/2006/relationships/image" Target="../media/image14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135.bin"/><Relationship Id="rId5" Type="http://schemas.openxmlformats.org/officeDocument/2006/relationships/image" Target="../media/image148.emf"/><Relationship Id="rId4" Type="http://schemas.openxmlformats.org/officeDocument/2006/relationships/image" Target="../media/image146.wmf"/></Relationships>
</file>

<file path=ppt/slides/_rels/slide31.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50.wmf"/><Relationship Id="rId11" Type="http://schemas.openxmlformats.org/officeDocument/2006/relationships/oleObject" Target="../embeddings/oleObject140.bin"/><Relationship Id="rId5" Type="http://schemas.openxmlformats.org/officeDocument/2006/relationships/oleObject" Target="../embeddings/oleObject137.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139.bin"/></Relationships>
</file>

<file path=ppt/slides/_rels/slide32.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image" Target="../media/image158.wmf"/><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55.wmf"/><Relationship Id="rId11" Type="http://schemas.openxmlformats.org/officeDocument/2006/relationships/image" Target="../media/image159.emf"/><Relationship Id="rId5" Type="http://schemas.openxmlformats.org/officeDocument/2006/relationships/oleObject" Target="../embeddings/oleObject142.bin"/><Relationship Id="rId10" Type="http://schemas.openxmlformats.org/officeDocument/2006/relationships/image" Target="../media/image157.wmf"/><Relationship Id="rId4" Type="http://schemas.openxmlformats.org/officeDocument/2006/relationships/image" Target="../media/image154.wmf"/><Relationship Id="rId9" Type="http://schemas.openxmlformats.org/officeDocument/2006/relationships/oleObject" Target="../embeddings/oleObject144.bin"/></Relationships>
</file>

<file path=ppt/slides/_rels/slide33.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image" Target="../media/image165.emf"/><Relationship Id="rId3" Type="http://schemas.openxmlformats.org/officeDocument/2006/relationships/oleObject" Target="../embeddings/oleObject146.bin"/><Relationship Id="rId7" Type="http://schemas.openxmlformats.org/officeDocument/2006/relationships/oleObject" Target="../embeddings/oleObject148.bin"/><Relationship Id="rId12" Type="http://schemas.openxmlformats.org/officeDocument/2006/relationships/image" Target="../media/image164.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61.wmf"/><Relationship Id="rId11" Type="http://schemas.openxmlformats.org/officeDocument/2006/relationships/oleObject" Target="../embeddings/oleObject150.bin"/><Relationship Id="rId5" Type="http://schemas.openxmlformats.org/officeDocument/2006/relationships/oleObject" Target="../embeddings/oleObject147.bin"/><Relationship Id="rId10" Type="http://schemas.openxmlformats.org/officeDocument/2006/relationships/image" Target="../media/image163.wmf"/><Relationship Id="rId4" Type="http://schemas.openxmlformats.org/officeDocument/2006/relationships/image" Target="../media/image160.wmf"/><Relationship Id="rId9" Type="http://schemas.openxmlformats.org/officeDocument/2006/relationships/oleObject" Target="../embeddings/oleObject149.bin"/></Relationships>
</file>

<file path=ppt/slides/_rels/slide34.xml.rels><?xml version="1.0" encoding="UTF-8" standalone="yes"?>
<Relationships xmlns="http://schemas.openxmlformats.org/package/2006/relationships"><Relationship Id="rId8" Type="http://schemas.openxmlformats.org/officeDocument/2006/relationships/image" Target="../media/image168.wmf"/><Relationship Id="rId13" Type="http://schemas.openxmlformats.org/officeDocument/2006/relationships/oleObject" Target="../embeddings/oleObject156.bin"/><Relationship Id="rId18" Type="http://schemas.openxmlformats.org/officeDocument/2006/relationships/image" Target="../media/image173.wmf"/><Relationship Id="rId3" Type="http://schemas.openxmlformats.org/officeDocument/2006/relationships/oleObject" Target="../embeddings/oleObject151.bin"/><Relationship Id="rId21" Type="http://schemas.openxmlformats.org/officeDocument/2006/relationships/image" Target="../media/image175.emf"/><Relationship Id="rId7" Type="http://schemas.openxmlformats.org/officeDocument/2006/relationships/oleObject" Target="../embeddings/oleObject153.bin"/><Relationship Id="rId12" Type="http://schemas.openxmlformats.org/officeDocument/2006/relationships/image" Target="../media/image170.wmf"/><Relationship Id="rId17" Type="http://schemas.openxmlformats.org/officeDocument/2006/relationships/oleObject" Target="../embeddings/oleObject158.bin"/><Relationship Id="rId2" Type="http://schemas.openxmlformats.org/officeDocument/2006/relationships/slideLayout" Target="../slideLayouts/slideLayout2.xml"/><Relationship Id="rId16" Type="http://schemas.openxmlformats.org/officeDocument/2006/relationships/image" Target="../media/image172.wmf"/><Relationship Id="rId20" Type="http://schemas.openxmlformats.org/officeDocument/2006/relationships/image" Target="../media/image174.wmf"/><Relationship Id="rId1" Type="http://schemas.openxmlformats.org/officeDocument/2006/relationships/vmlDrawing" Target="../drawings/vmlDrawing27.vml"/><Relationship Id="rId6" Type="http://schemas.openxmlformats.org/officeDocument/2006/relationships/image" Target="../media/image167.wmf"/><Relationship Id="rId11" Type="http://schemas.openxmlformats.org/officeDocument/2006/relationships/oleObject" Target="../embeddings/oleObject155.bin"/><Relationship Id="rId5" Type="http://schemas.openxmlformats.org/officeDocument/2006/relationships/oleObject" Target="../embeddings/oleObject152.bin"/><Relationship Id="rId15" Type="http://schemas.openxmlformats.org/officeDocument/2006/relationships/oleObject" Target="../embeddings/oleObject157.bin"/><Relationship Id="rId10" Type="http://schemas.openxmlformats.org/officeDocument/2006/relationships/image" Target="../media/image169.wmf"/><Relationship Id="rId19" Type="http://schemas.openxmlformats.org/officeDocument/2006/relationships/oleObject" Target="../embeddings/oleObject159.bin"/><Relationship Id="rId4" Type="http://schemas.openxmlformats.org/officeDocument/2006/relationships/image" Target="../media/image166.wmf"/><Relationship Id="rId9" Type="http://schemas.openxmlformats.org/officeDocument/2006/relationships/oleObject" Target="../embeddings/oleObject154.bin"/><Relationship Id="rId14" Type="http://schemas.openxmlformats.org/officeDocument/2006/relationships/image" Target="../media/image171.wmf"/></Relationships>
</file>

<file path=ppt/slides/_rels/slide35.xml.rels><?xml version="1.0" encoding="UTF-8" standalone="yes"?>
<Relationships xmlns="http://schemas.openxmlformats.org/package/2006/relationships"><Relationship Id="rId8" Type="http://schemas.openxmlformats.org/officeDocument/2006/relationships/image" Target="../media/image180.emf"/><Relationship Id="rId3" Type="http://schemas.openxmlformats.org/officeDocument/2006/relationships/image" Target="../media/image179.png"/><Relationship Id="rId7" Type="http://schemas.openxmlformats.org/officeDocument/2006/relationships/image" Target="../media/image177.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61.bin"/><Relationship Id="rId5" Type="http://schemas.openxmlformats.org/officeDocument/2006/relationships/image" Target="../media/image176.wmf"/><Relationship Id="rId10" Type="http://schemas.openxmlformats.org/officeDocument/2006/relationships/image" Target="../media/image178.wmf"/><Relationship Id="rId4" Type="http://schemas.openxmlformats.org/officeDocument/2006/relationships/oleObject" Target="../embeddings/oleObject160.bin"/><Relationship Id="rId9" Type="http://schemas.openxmlformats.org/officeDocument/2006/relationships/oleObject" Target="../embeddings/oleObject162.bin"/></Relationships>
</file>

<file path=ppt/slides/_rels/slide36.xml.rels><?xml version="1.0" encoding="UTF-8" standalone="yes"?>
<Relationships xmlns="http://schemas.openxmlformats.org/package/2006/relationships"><Relationship Id="rId8" Type="http://schemas.openxmlformats.org/officeDocument/2006/relationships/image" Target="../media/image183.wmf"/><Relationship Id="rId13" Type="http://schemas.openxmlformats.org/officeDocument/2006/relationships/oleObject" Target="../embeddings/oleObject168.bin"/><Relationship Id="rId18" Type="http://schemas.openxmlformats.org/officeDocument/2006/relationships/image" Target="../media/image188.wmf"/><Relationship Id="rId3" Type="http://schemas.openxmlformats.org/officeDocument/2006/relationships/oleObject" Target="../embeddings/oleObject163.bin"/><Relationship Id="rId7" Type="http://schemas.openxmlformats.org/officeDocument/2006/relationships/oleObject" Target="../embeddings/oleObject165.bin"/><Relationship Id="rId12" Type="http://schemas.openxmlformats.org/officeDocument/2006/relationships/image" Target="../media/image185.wmf"/><Relationship Id="rId17" Type="http://schemas.openxmlformats.org/officeDocument/2006/relationships/oleObject" Target="../embeddings/oleObject170.bin"/><Relationship Id="rId2" Type="http://schemas.openxmlformats.org/officeDocument/2006/relationships/slideLayout" Target="../slideLayouts/slideLayout2.xml"/><Relationship Id="rId16" Type="http://schemas.openxmlformats.org/officeDocument/2006/relationships/image" Target="../media/image187.wmf"/><Relationship Id="rId1" Type="http://schemas.openxmlformats.org/officeDocument/2006/relationships/vmlDrawing" Target="../drawings/vmlDrawing29.vml"/><Relationship Id="rId6" Type="http://schemas.openxmlformats.org/officeDocument/2006/relationships/image" Target="../media/image182.wmf"/><Relationship Id="rId11" Type="http://schemas.openxmlformats.org/officeDocument/2006/relationships/oleObject" Target="../embeddings/oleObject167.bin"/><Relationship Id="rId5" Type="http://schemas.openxmlformats.org/officeDocument/2006/relationships/oleObject" Target="../embeddings/oleObject164.bin"/><Relationship Id="rId15" Type="http://schemas.openxmlformats.org/officeDocument/2006/relationships/oleObject" Target="../embeddings/oleObject169.bin"/><Relationship Id="rId10" Type="http://schemas.openxmlformats.org/officeDocument/2006/relationships/image" Target="../media/image184.wmf"/><Relationship Id="rId4" Type="http://schemas.openxmlformats.org/officeDocument/2006/relationships/image" Target="../media/image181.wmf"/><Relationship Id="rId9" Type="http://schemas.openxmlformats.org/officeDocument/2006/relationships/oleObject" Target="../embeddings/oleObject166.bin"/><Relationship Id="rId14" Type="http://schemas.openxmlformats.org/officeDocument/2006/relationships/image" Target="../media/image186.wmf"/></Relationships>
</file>

<file path=ppt/slides/_rels/slide37.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71.bin"/><Relationship Id="rId7"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90.wmf"/><Relationship Id="rId11" Type="http://schemas.openxmlformats.org/officeDocument/2006/relationships/image" Target="../media/image193.emf"/><Relationship Id="rId5" Type="http://schemas.openxmlformats.org/officeDocument/2006/relationships/oleObject" Target="../embeddings/oleObject172.bin"/><Relationship Id="rId10" Type="http://schemas.openxmlformats.org/officeDocument/2006/relationships/image" Target="../media/image192.wmf"/><Relationship Id="rId4" Type="http://schemas.openxmlformats.org/officeDocument/2006/relationships/image" Target="../media/image189.wmf"/><Relationship Id="rId9" Type="http://schemas.openxmlformats.org/officeDocument/2006/relationships/oleObject" Target="../embeddings/oleObject17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7.bin"/><Relationship Id="rId3" Type="http://schemas.openxmlformats.org/officeDocument/2006/relationships/oleObject" Target="../embeddings/oleObject175.bin"/><Relationship Id="rId7" Type="http://schemas.openxmlformats.org/officeDocument/2006/relationships/image" Target="../media/image197.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95.wmf"/><Relationship Id="rId5" Type="http://schemas.openxmlformats.org/officeDocument/2006/relationships/oleObject" Target="../embeddings/oleObject176.bin"/><Relationship Id="rId10" Type="http://schemas.openxmlformats.org/officeDocument/2006/relationships/image" Target="../media/image198.png"/><Relationship Id="rId4" Type="http://schemas.openxmlformats.org/officeDocument/2006/relationships/image" Target="../media/image194.wmf"/><Relationship Id="rId9" Type="http://schemas.openxmlformats.org/officeDocument/2006/relationships/image" Target="../media/image196.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9.bin"/><Relationship Id="rId3" Type="http://schemas.openxmlformats.org/officeDocument/2006/relationships/image" Target="../media/image201.wmf"/><Relationship Id="rId7" Type="http://schemas.openxmlformats.org/officeDocument/2006/relationships/image" Target="../media/image203.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99.wmf"/><Relationship Id="rId5" Type="http://schemas.openxmlformats.org/officeDocument/2006/relationships/oleObject" Target="../embeddings/oleObject178.bin"/><Relationship Id="rId4" Type="http://schemas.openxmlformats.org/officeDocument/2006/relationships/image" Target="../media/image202.png"/><Relationship Id="rId9" Type="http://schemas.openxmlformats.org/officeDocument/2006/relationships/image" Target="../media/image200.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1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12.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oleObject" Target="../embeddings/oleObject8.bin"/><Relationship Id="rId14" Type="http://schemas.openxmlformats.org/officeDocument/2006/relationships/image" Target="../media/image11.wmf"/></Relationships>
</file>

<file path=ppt/slides/_rels/slide40.xml.rels><?xml version="1.0" encoding="UTF-8" standalone="yes"?>
<Relationships xmlns="http://schemas.openxmlformats.org/package/2006/relationships"><Relationship Id="rId3" Type="http://schemas.openxmlformats.org/officeDocument/2006/relationships/image" Target="../media/image206.wmf"/><Relationship Id="rId7" Type="http://schemas.openxmlformats.org/officeDocument/2006/relationships/image" Target="../media/image20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81.bin"/><Relationship Id="rId5" Type="http://schemas.openxmlformats.org/officeDocument/2006/relationships/image" Target="../media/image204.wmf"/><Relationship Id="rId4" Type="http://schemas.openxmlformats.org/officeDocument/2006/relationships/oleObject" Target="../embeddings/oleObject180.bin"/></Relationships>
</file>

<file path=ppt/slides/_rels/slide41.x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207.wmf"/><Relationship Id="rId4" Type="http://schemas.openxmlformats.org/officeDocument/2006/relationships/oleObject" Target="../embeddings/oleObject182.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85.bin"/><Relationship Id="rId3" Type="http://schemas.openxmlformats.org/officeDocument/2006/relationships/image" Target="../media/image213.png"/><Relationship Id="rId7" Type="http://schemas.openxmlformats.org/officeDocument/2006/relationships/image" Target="../media/image210.wmf"/><Relationship Id="rId12" Type="http://schemas.openxmlformats.org/officeDocument/2006/relationships/image" Target="../media/image214.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84.bin"/><Relationship Id="rId11" Type="http://schemas.openxmlformats.org/officeDocument/2006/relationships/image" Target="../media/image212.wmf"/><Relationship Id="rId5" Type="http://schemas.openxmlformats.org/officeDocument/2006/relationships/image" Target="../media/image209.wmf"/><Relationship Id="rId10" Type="http://schemas.openxmlformats.org/officeDocument/2006/relationships/oleObject" Target="../embeddings/oleObject186.bin"/><Relationship Id="rId4" Type="http://schemas.openxmlformats.org/officeDocument/2006/relationships/oleObject" Target="../embeddings/oleObject183.bin"/><Relationship Id="rId9" Type="http://schemas.openxmlformats.org/officeDocument/2006/relationships/image" Target="../media/image21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wmf"/></Relationships>
</file>

<file path=ppt/slides/_rels/slide44.xml.rels><?xml version="1.0" encoding="UTF-8" standalone="yes"?>
<Relationships xmlns="http://schemas.openxmlformats.org/package/2006/relationships"><Relationship Id="rId2" Type="http://schemas.openxmlformats.org/officeDocument/2006/relationships/image" Target="../media/image218.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219.wmf"/><Relationship Id="rId4" Type="http://schemas.openxmlformats.org/officeDocument/2006/relationships/oleObject" Target="../embeddings/oleObject188.bin"/></Relationships>
</file>

<file path=ppt/slides/_rels/slide46.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189.bin"/><Relationship Id="rId7" Type="http://schemas.openxmlformats.org/officeDocument/2006/relationships/oleObject" Target="../embeddings/oleObject191.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221.wmf"/><Relationship Id="rId5" Type="http://schemas.openxmlformats.org/officeDocument/2006/relationships/oleObject" Target="../embeddings/oleObject190.bin"/><Relationship Id="rId10" Type="http://schemas.openxmlformats.org/officeDocument/2006/relationships/image" Target="../media/image223.wmf"/><Relationship Id="rId4" Type="http://schemas.openxmlformats.org/officeDocument/2006/relationships/image" Target="../media/image219.wmf"/><Relationship Id="rId9" Type="http://schemas.openxmlformats.org/officeDocument/2006/relationships/oleObject" Target="../embeddings/oleObject192.bin"/></Relationships>
</file>

<file path=ppt/slides/_rels/slide47.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oleObject" Target="../embeddings/oleObject193.bin"/><Relationship Id="rId7" Type="http://schemas.openxmlformats.org/officeDocument/2006/relationships/oleObject" Target="../embeddings/oleObject195.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24.wmf"/><Relationship Id="rId5" Type="http://schemas.openxmlformats.org/officeDocument/2006/relationships/oleObject" Target="../embeddings/oleObject194.bin"/><Relationship Id="rId4" Type="http://schemas.openxmlformats.org/officeDocument/2006/relationships/image" Target="../media/image21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226.emf"/><Relationship Id="rId4" Type="http://schemas.openxmlformats.org/officeDocument/2006/relationships/image" Target="../media/image22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wmf"/><Relationship Id="rId18" Type="http://schemas.openxmlformats.org/officeDocument/2006/relationships/oleObject" Target="../embeddings/oleObject20.bin"/><Relationship Id="rId3" Type="http://schemas.openxmlformats.org/officeDocument/2006/relationships/notesSlide" Target="../notesSlides/notesSlide1.xml"/><Relationship Id="rId21" Type="http://schemas.openxmlformats.org/officeDocument/2006/relationships/image" Target="../media/image22.wmf"/><Relationship Id="rId7" Type="http://schemas.openxmlformats.org/officeDocument/2006/relationships/image" Target="../media/image15.wmf"/><Relationship Id="rId12" Type="http://schemas.openxmlformats.org/officeDocument/2006/relationships/oleObject" Target="../embeddings/oleObject17.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16.bin"/><Relationship Id="rId19" Type="http://schemas.openxmlformats.org/officeDocument/2006/relationships/image" Target="../media/image21.wmf"/><Relationship Id="rId4" Type="http://schemas.openxmlformats.org/officeDocument/2006/relationships/oleObject" Target="../embeddings/oleObject13.bin"/><Relationship Id="rId9" Type="http://schemas.openxmlformats.org/officeDocument/2006/relationships/image" Target="../media/image16.wmf"/><Relationship Id="rId14" Type="http://schemas.openxmlformats.org/officeDocument/2006/relationships/oleObject" Target="../embeddings/oleObject18.bin"/></Relationships>
</file>

<file path=ppt/slides/_rels/slide50.x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oleObject" Target="../embeddings/oleObject200.bin"/><Relationship Id="rId3" Type="http://schemas.openxmlformats.org/officeDocument/2006/relationships/oleObject" Target="../embeddings/oleObject114.bin"/><Relationship Id="rId7" Type="http://schemas.openxmlformats.org/officeDocument/2006/relationships/oleObject" Target="../embeddings/oleObject198.bin"/><Relationship Id="rId12"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227.wmf"/><Relationship Id="rId11" Type="http://schemas.openxmlformats.org/officeDocument/2006/relationships/oleObject" Target="../embeddings/oleObject118.bin"/><Relationship Id="rId5" Type="http://schemas.openxmlformats.org/officeDocument/2006/relationships/oleObject" Target="../embeddings/oleObject197.bin"/><Relationship Id="rId15" Type="http://schemas.openxmlformats.org/officeDocument/2006/relationships/image" Target="../media/image231.png"/><Relationship Id="rId10" Type="http://schemas.openxmlformats.org/officeDocument/2006/relationships/image" Target="../media/image229.wmf"/><Relationship Id="rId4" Type="http://schemas.openxmlformats.org/officeDocument/2006/relationships/image" Target="../media/image120.wmf"/><Relationship Id="rId9" Type="http://schemas.openxmlformats.org/officeDocument/2006/relationships/oleObject" Target="../embeddings/oleObject199.bin"/><Relationship Id="rId14" Type="http://schemas.openxmlformats.org/officeDocument/2006/relationships/image" Target="../media/image230.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image" Target="../media/image235.png"/><Relationship Id="rId7" Type="http://schemas.openxmlformats.org/officeDocument/2006/relationships/image" Target="../media/image233.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02.bin"/><Relationship Id="rId5" Type="http://schemas.openxmlformats.org/officeDocument/2006/relationships/image" Target="../media/image232.wmf"/><Relationship Id="rId4" Type="http://schemas.openxmlformats.org/officeDocument/2006/relationships/oleObject" Target="../embeddings/oleObject201.bin"/><Relationship Id="rId9" Type="http://schemas.openxmlformats.org/officeDocument/2006/relationships/image" Target="../media/image23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237.png"/><Relationship Id="rId4" Type="http://schemas.openxmlformats.org/officeDocument/2006/relationships/image" Target="../media/image23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239.png"/><Relationship Id="rId4" Type="http://schemas.openxmlformats.org/officeDocument/2006/relationships/image" Target="../media/image238.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08.bin"/><Relationship Id="rId13" Type="http://schemas.openxmlformats.org/officeDocument/2006/relationships/image" Target="../media/image244.wmf"/><Relationship Id="rId3" Type="http://schemas.openxmlformats.org/officeDocument/2006/relationships/image" Target="../media/image246.png"/><Relationship Id="rId7" Type="http://schemas.openxmlformats.org/officeDocument/2006/relationships/image" Target="../media/image241.wmf"/><Relationship Id="rId12" Type="http://schemas.openxmlformats.org/officeDocument/2006/relationships/oleObject" Target="../embeddings/oleObject210.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07.bin"/><Relationship Id="rId11" Type="http://schemas.openxmlformats.org/officeDocument/2006/relationships/image" Target="../media/image243.wmf"/><Relationship Id="rId5" Type="http://schemas.openxmlformats.org/officeDocument/2006/relationships/image" Target="../media/image240.wmf"/><Relationship Id="rId15" Type="http://schemas.openxmlformats.org/officeDocument/2006/relationships/image" Target="../media/image245.wmf"/><Relationship Id="rId10" Type="http://schemas.openxmlformats.org/officeDocument/2006/relationships/oleObject" Target="../embeddings/oleObject209.bin"/><Relationship Id="rId4" Type="http://schemas.openxmlformats.org/officeDocument/2006/relationships/oleObject" Target="../embeddings/oleObject206.bin"/><Relationship Id="rId9" Type="http://schemas.openxmlformats.org/officeDocument/2006/relationships/image" Target="../media/image242.wmf"/><Relationship Id="rId14" Type="http://schemas.openxmlformats.org/officeDocument/2006/relationships/oleObject" Target="../embeddings/oleObject211.bin"/></Relationships>
</file>

<file path=ppt/slides/_rels/slide55.xml.rels><?xml version="1.0" encoding="UTF-8" standalone="yes"?>
<Relationships xmlns="http://schemas.openxmlformats.org/package/2006/relationships"><Relationship Id="rId3" Type="http://schemas.openxmlformats.org/officeDocument/2006/relationships/image" Target="../media/image248.emf"/><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247.wmf"/><Relationship Id="rId4" Type="http://schemas.openxmlformats.org/officeDocument/2006/relationships/oleObject" Target="../embeddings/oleObject212.bin"/></Relationships>
</file>

<file path=ppt/slides/_rels/slide56.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image" Target="../media/image251.png"/><Relationship Id="rId7"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249.wmf"/><Relationship Id="rId5" Type="http://schemas.openxmlformats.org/officeDocument/2006/relationships/oleObject" Target="../embeddings/oleObject213.bin"/><Relationship Id="rId4" Type="http://schemas.openxmlformats.org/officeDocument/2006/relationships/image" Target="../media/image252.png"/></Relationships>
</file>

<file path=ppt/slides/_rels/slide57.xml.rels><?xml version="1.0" encoding="UTF-8" standalone="yes"?>
<Relationships xmlns="http://schemas.openxmlformats.org/package/2006/relationships"><Relationship Id="rId8" Type="http://schemas.openxmlformats.org/officeDocument/2006/relationships/image" Target="../media/image255.wmf"/><Relationship Id="rId13" Type="http://schemas.openxmlformats.org/officeDocument/2006/relationships/oleObject" Target="../embeddings/oleObject220.bin"/><Relationship Id="rId3" Type="http://schemas.openxmlformats.org/officeDocument/2006/relationships/oleObject" Target="../embeddings/oleObject215.bin"/><Relationship Id="rId7" Type="http://schemas.openxmlformats.org/officeDocument/2006/relationships/oleObject" Target="../embeddings/oleObject217.bin"/><Relationship Id="rId12" Type="http://schemas.openxmlformats.org/officeDocument/2006/relationships/image" Target="../media/image257.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54.wmf"/><Relationship Id="rId11" Type="http://schemas.openxmlformats.org/officeDocument/2006/relationships/oleObject" Target="../embeddings/oleObject219.bin"/><Relationship Id="rId5" Type="http://schemas.openxmlformats.org/officeDocument/2006/relationships/oleObject" Target="../embeddings/oleObject216.bin"/><Relationship Id="rId10" Type="http://schemas.openxmlformats.org/officeDocument/2006/relationships/image" Target="../media/image256.wmf"/><Relationship Id="rId4" Type="http://schemas.openxmlformats.org/officeDocument/2006/relationships/image" Target="../media/image253.wmf"/><Relationship Id="rId9" Type="http://schemas.openxmlformats.org/officeDocument/2006/relationships/oleObject" Target="../embeddings/oleObject218.bin"/><Relationship Id="rId14" Type="http://schemas.openxmlformats.org/officeDocument/2006/relationships/image" Target="../media/image258.wmf"/></Relationships>
</file>

<file path=ppt/slides/_rels/slide58.xml.rels><?xml version="1.0" encoding="UTF-8" standalone="yes"?>
<Relationships xmlns="http://schemas.openxmlformats.org/package/2006/relationships"><Relationship Id="rId8" Type="http://schemas.openxmlformats.org/officeDocument/2006/relationships/image" Target="../media/image260.wmf"/><Relationship Id="rId3" Type="http://schemas.openxmlformats.org/officeDocument/2006/relationships/notesSlide" Target="../notesSlides/notesSlide13.xml"/><Relationship Id="rId7" Type="http://schemas.openxmlformats.org/officeDocument/2006/relationships/oleObject" Target="../embeddings/oleObject222.bin"/><Relationship Id="rId12" Type="http://schemas.openxmlformats.org/officeDocument/2006/relationships/image" Target="../media/image262.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259.wmf"/><Relationship Id="rId11" Type="http://schemas.openxmlformats.org/officeDocument/2006/relationships/oleObject" Target="../embeddings/oleObject224.bin"/><Relationship Id="rId5" Type="http://schemas.openxmlformats.org/officeDocument/2006/relationships/oleObject" Target="../embeddings/oleObject221.bin"/><Relationship Id="rId10" Type="http://schemas.openxmlformats.org/officeDocument/2006/relationships/image" Target="../media/image261.wmf"/><Relationship Id="rId4" Type="http://schemas.openxmlformats.org/officeDocument/2006/relationships/image" Target="../media/image263.emf"/><Relationship Id="rId9" Type="http://schemas.openxmlformats.org/officeDocument/2006/relationships/oleObject" Target="../embeddings/oleObject223.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27.bin"/><Relationship Id="rId13" Type="http://schemas.openxmlformats.org/officeDocument/2006/relationships/image" Target="../media/image268.wmf"/><Relationship Id="rId18" Type="http://schemas.openxmlformats.org/officeDocument/2006/relationships/oleObject" Target="../embeddings/oleObject232.bin"/><Relationship Id="rId26" Type="http://schemas.openxmlformats.org/officeDocument/2006/relationships/oleObject" Target="../embeddings/oleObject236.bin"/><Relationship Id="rId3" Type="http://schemas.openxmlformats.org/officeDocument/2006/relationships/notesSlide" Target="../notesSlides/notesSlide14.xml"/><Relationship Id="rId21" Type="http://schemas.openxmlformats.org/officeDocument/2006/relationships/image" Target="../media/image272.wmf"/><Relationship Id="rId7" Type="http://schemas.openxmlformats.org/officeDocument/2006/relationships/image" Target="../media/image265.wmf"/><Relationship Id="rId12" Type="http://schemas.openxmlformats.org/officeDocument/2006/relationships/oleObject" Target="../embeddings/oleObject229.bin"/><Relationship Id="rId17" Type="http://schemas.openxmlformats.org/officeDocument/2006/relationships/image" Target="../media/image270.wmf"/><Relationship Id="rId25" Type="http://schemas.openxmlformats.org/officeDocument/2006/relationships/image" Target="../media/image274.wmf"/><Relationship Id="rId2" Type="http://schemas.openxmlformats.org/officeDocument/2006/relationships/slideLayout" Target="../slideLayouts/slideLayout2.xml"/><Relationship Id="rId16" Type="http://schemas.openxmlformats.org/officeDocument/2006/relationships/oleObject" Target="../embeddings/oleObject231.bin"/><Relationship Id="rId20" Type="http://schemas.openxmlformats.org/officeDocument/2006/relationships/oleObject" Target="../embeddings/oleObject233.bin"/><Relationship Id="rId1" Type="http://schemas.openxmlformats.org/officeDocument/2006/relationships/vmlDrawing" Target="../drawings/vmlDrawing50.vml"/><Relationship Id="rId6" Type="http://schemas.openxmlformats.org/officeDocument/2006/relationships/oleObject" Target="../embeddings/oleObject226.bin"/><Relationship Id="rId11" Type="http://schemas.openxmlformats.org/officeDocument/2006/relationships/image" Target="../media/image267.wmf"/><Relationship Id="rId24" Type="http://schemas.openxmlformats.org/officeDocument/2006/relationships/oleObject" Target="../embeddings/oleObject235.bin"/><Relationship Id="rId5" Type="http://schemas.openxmlformats.org/officeDocument/2006/relationships/image" Target="../media/image264.wmf"/><Relationship Id="rId15" Type="http://schemas.openxmlformats.org/officeDocument/2006/relationships/image" Target="../media/image269.wmf"/><Relationship Id="rId23" Type="http://schemas.openxmlformats.org/officeDocument/2006/relationships/image" Target="../media/image273.wmf"/><Relationship Id="rId10" Type="http://schemas.openxmlformats.org/officeDocument/2006/relationships/oleObject" Target="../embeddings/oleObject228.bin"/><Relationship Id="rId19" Type="http://schemas.openxmlformats.org/officeDocument/2006/relationships/image" Target="../media/image271.wmf"/><Relationship Id="rId4" Type="http://schemas.openxmlformats.org/officeDocument/2006/relationships/oleObject" Target="../embeddings/oleObject225.bin"/><Relationship Id="rId9" Type="http://schemas.openxmlformats.org/officeDocument/2006/relationships/image" Target="../media/image266.wmf"/><Relationship Id="rId14" Type="http://schemas.openxmlformats.org/officeDocument/2006/relationships/oleObject" Target="../embeddings/oleObject230.bin"/><Relationship Id="rId22" Type="http://schemas.openxmlformats.org/officeDocument/2006/relationships/oleObject" Target="../embeddings/oleObject234.bin"/><Relationship Id="rId27" Type="http://schemas.openxmlformats.org/officeDocument/2006/relationships/image" Target="../media/image27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emf"/><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4.w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39.bin"/><Relationship Id="rId13" Type="http://schemas.openxmlformats.org/officeDocument/2006/relationships/oleObject" Target="../embeddings/oleObject242.bin"/><Relationship Id="rId18" Type="http://schemas.openxmlformats.org/officeDocument/2006/relationships/oleObject" Target="../embeddings/oleObject245.bin"/><Relationship Id="rId3" Type="http://schemas.openxmlformats.org/officeDocument/2006/relationships/notesSlide" Target="../notesSlides/notesSlide15.xml"/><Relationship Id="rId21" Type="http://schemas.openxmlformats.org/officeDocument/2006/relationships/image" Target="../media/image283.wmf"/><Relationship Id="rId7" Type="http://schemas.openxmlformats.org/officeDocument/2006/relationships/image" Target="../media/image277.wmf"/><Relationship Id="rId12" Type="http://schemas.openxmlformats.org/officeDocument/2006/relationships/image" Target="../media/image279.wmf"/><Relationship Id="rId17" Type="http://schemas.openxmlformats.org/officeDocument/2006/relationships/oleObject" Target="../embeddings/oleObject244.bin"/><Relationship Id="rId2" Type="http://schemas.openxmlformats.org/officeDocument/2006/relationships/slideLayout" Target="../slideLayouts/slideLayout2.xml"/><Relationship Id="rId16" Type="http://schemas.openxmlformats.org/officeDocument/2006/relationships/image" Target="../media/image281.wmf"/><Relationship Id="rId20" Type="http://schemas.openxmlformats.org/officeDocument/2006/relationships/oleObject" Target="../embeddings/oleObject246.bin"/><Relationship Id="rId1" Type="http://schemas.openxmlformats.org/officeDocument/2006/relationships/vmlDrawing" Target="../drawings/vmlDrawing51.vml"/><Relationship Id="rId6" Type="http://schemas.openxmlformats.org/officeDocument/2006/relationships/oleObject" Target="../embeddings/oleObject238.bin"/><Relationship Id="rId11" Type="http://schemas.openxmlformats.org/officeDocument/2006/relationships/oleObject" Target="../embeddings/oleObject241.bin"/><Relationship Id="rId5" Type="http://schemas.openxmlformats.org/officeDocument/2006/relationships/image" Target="../media/image276.wmf"/><Relationship Id="rId15" Type="http://schemas.openxmlformats.org/officeDocument/2006/relationships/oleObject" Target="../embeddings/oleObject243.bin"/><Relationship Id="rId10" Type="http://schemas.openxmlformats.org/officeDocument/2006/relationships/oleObject" Target="../embeddings/oleObject240.bin"/><Relationship Id="rId19" Type="http://schemas.openxmlformats.org/officeDocument/2006/relationships/image" Target="../media/image282.wmf"/><Relationship Id="rId4" Type="http://schemas.openxmlformats.org/officeDocument/2006/relationships/oleObject" Target="../embeddings/oleObject237.bin"/><Relationship Id="rId9" Type="http://schemas.openxmlformats.org/officeDocument/2006/relationships/image" Target="../media/image278.wmf"/><Relationship Id="rId14" Type="http://schemas.openxmlformats.org/officeDocument/2006/relationships/image" Target="../media/image280.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49.bin"/><Relationship Id="rId3" Type="http://schemas.openxmlformats.org/officeDocument/2006/relationships/notesSlide" Target="../notesSlides/notesSlide16.xml"/><Relationship Id="rId7" Type="http://schemas.openxmlformats.org/officeDocument/2006/relationships/image" Target="../media/image285.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248.bin"/><Relationship Id="rId5" Type="http://schemas.openxmlformats.org/officeDocument/2006/relationships/image" Target="../media/image284.wmf"/><Relationship Id="rId4" Type="http://schemas.openxmlformats.org/officeDocument/2006/relationships/oleObject" Target="../embeddings/oleObject247.bin"/><Relationship Id="rId9" Type="http://schemas.openxmlformats.org/officeDocument/2006/relationships/image" Target="../media/image286.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30.bin"/><Relationship Id="rId18" Type="http://schemas.openxmlformats.org/officeDocument/2006/relationships/image" Target="../media/image24.wmf"/><Relationship Id="rId3" Type="http://schemas.openxmlformats.org/officeDocument/2006/relationships/oleObject" Target="../embeddings/oleObject5.bin"/><Relationship Id="rId7" Type="http://schemas.openxmlformats.org/officeDocument/2006/relationships/oleObject" Target="../embeddings/oleObject27.bin"/><Relationship Id="rId12" Type="http://schemas.openxmlformats.org/officeDocument/2006/relationships/image" Target="../media/image27.wmf"/><Relationship Id="rId17" Type="http://schemas.openxmlformats.org/officeDocument/2006/relationships/oleObject" Target="../embeddings/oleObject32.bin"/><Relationship Id="rId2" Type="http://schemas.openxmlformats.org/officeDocument/2006/relationships/slideLayout" Target="../slideLayouts/slideLayout7.xml"/><Relationship Id="rId16" Type="http://schemas.openxmlformats.org/officeDocument/2006/relationships/image" Target="../media/image29.wmf"/><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26.wmf"/><Relationship Id="rId4" Type="http://schemas.openxmlformats.org/officeDocument/2006/relationships/image" Target="../media/image3.wmf"/><Relationship Id="rId9" Type="http://schemas.openxmlformats.org/officeDocument/2006/relationships/oleObject" Target="../embeddings/oleObject28.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2.xml"/><Relationship Id="rId7" Type="http://schemas.openxmlformats.org/officeDocument/2006/relationships/oleObject" Target="../embeddings/oleObject34.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0.wmf"/><Relationship Id="rId4" Type="http://schemas.openxmlformats.org/officeDocument/2006/relationships/image" Target="../media/image32.emf"/><Relationship Id="rId9" Type="http://schemas.openxmlformats.org/officeDocument/2006/relationships/oleObject" Target="../embeddings/oleObject35.bin"/></Relationships>
</file>

<file path=ppt/slides/_rels/slide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7.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image" Target="../media/image36.wmf"/><Relationship Id="rId5" Type="http://schemas.openxmlformats.org/officeDocument/2006/relationships/oleObject" Target="../embeddings/oleObject38.bin"/><Relationship Id="rId15" Type="http://schemas.openxmlformats.org/officeDocument/2006/relationships/image" Target="../media/image38.wmf"/><Relationship Id="rId10" Type="http://schemas.openxmlformats.org/officeDocument/2006/relationships/oleObject" Target="../embeddings/oleObject40.bin"/><Relationship Id="rId4" Type="http://schemas.openxmlformats.org/officeDocument/2006/relationships/image" Target="../media/image33.wmf"/><Relationship Id="rId9" Type="http://schemas.openxmlformats.org/officeDocument/2006/relationships/image" Target="../media/image39.emf"/><Relationship Id="rId14"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3" descr="logo solo"/>
          <p:cNvPicPr>
            <a:picLocks noChangeAspect="1" noChangeArrowheads="1"/>
          </p:cNvPicPr>
          <p:nvPr/>
        </p:nvPicPr>
        <p:blipFill>
          <a:blip r:embed="rId2"/>
          <a:srcRect/>
          <a:stretch>
            <a:fillRect/>
          </a:stretch>
        </p:blipFill>
        <p:spPr bwMode="auto">
          <a:xfrm>
            <a:off x="8832304" y="332657"/>
            <a:ext cx="2784476" cy="1103312"/>
          </a:xfrm>
          <a:prstGeom prst="rect">
            <a:avLst/>
          </a:prstGeom>
          <a:noFill/>
          <a:ln w="9525">
            <a:noFill/>
            <a:miter lim="800000"/>
            <a:headEnd/>
            <a:tailEnd/>
          </a:ln>
        </p:spPr>
      </p:pic>
      <p:grpSp>
        <p:nvGrpSpPr>
          <p:cNvPr id="9" name="Group 15"/>
          <p:cNvGrpSpPr>
            <a:grpSpLocks/>
          </p:cNvGrpSpPr>
          <p:nvPr/>
        </p:nvGrpSpPr>
        <p:grpSpPr bwMode="auto">
          <a:xfrm>
            <a:off x="479376" y="414904"/>
            <a:ext cx="2880320" cy="1065391"/>
            <a:chOff x="113" y="214"/>
            <a:chExt cx="1539" cy="568"/>
          </a:xfrm>
        </p:grpSpPr>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 y="214"/>
              <a:ext cx="1088" cy="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113" y="618"/>
              <a:ext cx="153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1400" b="1" dirty="0">
                  <a:latin typeface="Calibri" pitchFamily="34" charset="0"/>
                </a:rPr>
                <a:t>Universidad Nacional de Misiones</a:t>
              </a:r>
            </a:p>
          </p:txBody>
        </p:sp>
      </p:grpSp>
      <p:sp>
        <p:nvSpPr>
          <p:cNvPr id="13"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Y AUTOMATIZACIÓN</a:t>
            </a:r>
          </a:p>
        </p:txBody>
      </p:sp>
      <p:sp>
        <p:nvSpPr>
          <p:cNvPr id="14" name="Rectangle 26"/>
          <p:cNvSpPr>
            <a:spLocks noChangeArrowheads="1"/>
          </p:cNvSpPr>
          <p:nvPr/>
        </p:nvSpPr>
        <p:spPr bwMode="auto">
          <a:xfrm>
            <a:off x="2185988" y="3575050"/>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5" name="Rectangle 27"/>
          <p:cNvSpPr>
            <a:spLocks noChangeArrowheads="1"/>
          </p:cNvSpPr>
          <p:nvPr/>
        </p:nvSpPr>
        <p:spPr bwMode="auto">
          <a:xfrm>
            <a:off x="2185988" y="2438400"/>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6"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en Computación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10</a:t>
            </a:fld>
            <a:endParaRPr lang="es-ES" b="1" dirty="0">
              <a:solidFill>
                <a:schemeClr val="tx1"/>
              </a:solidFill>
            </a:endParaRPr>
          </a:p>
        </p:txBody>
      </p:sp>
      <p:sp>
        <p:nvSpPr>
          <p:cNvPr id="25" name="Rectángulo 24"/>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26" name="Rectángulo 25"/>
          <p:cNvSpPr/>
          <p:nvPr/>
        </p:nvSpPr>
        <p:spPr>
          <a:xfrm>
            <a:off x="3429937" y="917695"/>
            <a:ext cx="5125588" cy="400110"/>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Rectangular de Integrales</a:t>
            </a:r>
            <a:endParaRPr lang="es-AR" sz="2000" b="1" dirty="0">
              <a:solidFill>
                <a:schemeClr val="tx1">
                  <a:lumMod val="65000"/>
                  <a:lumOff val="35000"/>
                </a:schemeClr>
              </a:solidFill>
            </a:endParaRPr>
          </a:p>
        </p:txBody>
      </p:sp>
      <p:graphicFrame>
        <p:nvGraphicFramePr>
          <p:cNvPr id="32" name="1 Objeto"/>
          <p:cNvGraphicFramePr>
            <a:graphicFrameLocks noChangeAspect="1"/>
          </p:cNvGraphicFramePr>
          <p:nvPr/>
        </p:nvGraphicFramePr>
        <p:xfrm>
          <a:off x="6711950" y="2457450"/>
          <a:ext cx="3778250" cy="687388"/>
        </p:xfrm>
        <a:graphic>
          <a:graphicData uri="http://schemas.openxmlformats.org/presentationml/2006/ole">
            <mc:AlternateContent xmlns:mc="http://schemas.openxmlformats.org/markup-compatibility/2006">
              <mc:Choice xmlns:v="urn:schemas-microsoft-com:vml" Requires="v">
                <p:oleObj spid="_x0000_s6356" name="Equation" r:id="rId3" imgW="2705040" imgH="495000" progId="Equation.DSMT4">
                  <p:embed/>
                </p:oleObj>
              </mc:Choice>
              <mc:Fallback>
                <p:oleObj name="Equation" r:id="rId3" imgW="2705040" imgH="495000" progId="Equation.DSMT4">
                  <p:embed/>
                  <p:pic>
                    <p:nvPicPr>
                      <p:cNvPr id="32" name="1 Objeto"/>
                      <p:cNvPicPr>
                        <a:picLocks noChangeAspect="1" noChangeArrowheads="1"/>
                      </p:cNvPicPr>
                      <p:nvPr/>
                    </p:nvPicPr>
                    <p:blipFill>
                      <a:blip r:embed="rId4"/>
                      <a:srcRect/>
                      <a:stretch>
                        <a:fillRect/>
                      </a:stretch>
                    </p:blipFill>
                    <p:spPr bwMode="auto">
                      <a:xfrm>
                        <a:off x="6711950" y="2457450"/>
                        <a:ext cx="3778250" cy="687388"/>
                      </a:xfrm>
                      <a:prstGeom prst="rect">
                        <a:avLst/>
                      </a:prstGeom>
                      <a:noFill/>
                      <a:ln>
                        <a:noFill/>
                      </a:ln>
                    </p:spPr>
                  </p:pic>
                </p:oleObj>
              </mc:Fallback>
            </mc:AlternateContent>
          </a:graphicData>
        </a:graphic>
      </p:graphicFrame>
      <p:pic>
        <p:nvPicPr>
          <p:cNvPr id="2" name="Imagen 1"/>
          <p:cNvPicPr>
            <a:picLocks noChangeAspect="1"/>
          </p:cNvPicPr>
          <p:nvPr/>
        </p:nvPicPr>
        <p:blipFill>
          <a:blip r:embed="rId5"/>
          <a:stretch>
            <a:fillRect/>
          </a:stretch>
        </p:blipFill>
        <p:spPr>
          <a:xfrm>
            <a:off x="48593" y="2323740"/>
            <a:ext cx="6127501" cy="3718467"/>
          </a:xfrm>
          <a:prstGeom prst="rect">
            <a:avLst/>
          </a:prstGeom>
        </p:spPr>
      </p:pic>
      <p:graphicFrame>
        <p:nvGraphicFramePr>
          <p:cNvPr id="14" name="1 Objeto"/>
          <p:cNvGraphicFramePr>
            <a:graphicFrameLocks noChangeAspect="1"/>
          </p:cNvGraphicFramePr>
          <p:nvPr/>
        </p:nvGraphicFramePr>
        <p:xfrm>
          <a:off x="510505" y="1613062"/>
          <a:ext cx="4452937" cy="633412"/>
        </p:xfrm>
        <a:graphic>
          <a:graphicData uri="http://schemas.openxmlformats.org/presentationml/2006/ole">
            <mc:AlternateContent xmlns:mc="http://schemas.openxmlformats.org/markup-compatibility/2006">
              <mc:Choice xmlns:v="urn:schemas-microsoft-com:vml" Requires="v">
                <p:oleObj spid="_x0000_s6357" name="Equation" r:id="rId6" imgW="3187440" imgH="457200" progId="Equation.DSMT4">
                  <p:embed/>
                </p:oleObj>
              </mc:Choice>
              <mc:Fallback>
                <p:oleObj name="Equation" r:id="rId6" imgW="3187440" imgH="457200" progId="Equation.DSMT4">
                  <p:embed/>
                  <p:pic>
                    <p:nvPicPr>
                      <p:cNvPr id="14" name="1 Objeto"/>
                      <p:cNvPicPr>
                        <a:picLocks noChangeAspect="1" noChangeArrowheads="1"/>
                      </p:cNvPicPr>
                      <p:nvPr/>
                    </p:nvPicPr>
                    <p:blipFill>
                      <a:blip r:embed="rId7"/>
                      <a:srcRect/>
                      <a:stretch>
                        <a:fillRect/>
                      </a:stretch>
                    </p:blipFill>
                    <p:spPr bwMode="auto">
                      <a:xfrm>
                        <a:off x="510505" y="1613062"/>
                        <a:ext cx="4452937" cy="633412"/>
                      </a:xfrm>
                      <a:prstGeom prst="rect">
                        <a:avLst/>
                      </a:prstGeom>
                      <a:noFill/>
                      <a:ln>
                        <a:noFill/>
                      </a:ln>
                    </p:spPr>
                  </p:pic>
                </p:oleObj>
              </mc:Fallback>
            </mc:AlternateContent>
          </a:graphicData>
        </a:graphic>
      </p:graphicFrame>
      <p:graphicFrame>
        <p:nvGraphicFramePr>
          <p:cNvPr id="16" name="1 Objeto"/>
          <p:cNvGraphicFramePr>
            <a:graphicFrameLocks noChangeAspect="1"/>
          </p:cNvGraphicFramePr>
          <p:nvPr/>
        </p:nvGraphicFramePr>
        <p:xfrm>
          <a:off x="5899389" y="3451986"/>
          <a:ext cx="5711825" cy="369888"/>
        </p:xfrm>
        <a:graphic>
          <a:graphicData uri="http://schemas.openxmlformats.org/presentationml/2006/ole">
            <mc:AlternateContent xmlns:mc="http://schemas.openxmlformats.org/markup-compatibility/2006">
              <mc:Choice xmlns:v="urn:schemas-microsoft-com:vml" Requires="v">
                <p:oleObj spid="_x0000_s6358" name="Equation" r:id="rId8" imgW="4089240" imgH="266400" progId="Equation.DSMT4">
                  <p:embed/>
                </p:oleObj>
              </mc:Choice>
              <mc:Fallback>
                <p:oleObj name="Equation" r:id="rId8" imgW="4089240" imgH="266400" progId="Equation.DSMT4">
                  <p:embed/>
                  <p:pic>
                    <p:nvPicPr>
                      <p:cNvPr id="16" name="1 Objeto"/>
                      <p:cNvPicPr>
                        <a:picLocks noChangeAspect="1" noChangeArrowheads="1"/>
                      </p:cNvPicPr>
                      <p:nvPr/>
                    </p:nvPicPr>
                    <p:blipFill>
                      <a:blip r:embed="rId9"/>
                      <a:srcRect/>
                      <a:stretch>
                        <a:fillRect/>
                      </a:stretch>
                    </p:blipFill>
                    <p:spPr bwMode="auto">
                      <a:xfrm>
                        <a:off x="5899389" y="3451986"/>
                        <a:ext cx="5711825" cy="369888"/>
                      </a:xfrm>
                      <a:prstGeom prst="rect">
                        <a:avLst/>
                      </a:prstGeom>
                      <a:noFill/>
                      <a:ln>
                        <a:noFill/>
                      </a:ln>
                    </p:spPr>
                  </p:pic>
                </p:oleObj>
              </mc:Fallback>
            </mc:AlternateContent>
          </a:graphicData>
        </a:graphic>
      </p:graphicFrame>
      <p:graphicFrame>
        <p:nvGraphicFramePr>
          <p:cNvPr id="17" name="1 Objeto"/>
          <p:cNvGraphicFramePr>
            <a:graphicFrameLocks noChangeAspect="1"/>
          </p:cNvGraphicFramePr>
          <p:nvPr/>
        </p:nvGraphicFramePr>
        <p:xfrm>
          <a:off x="6133625" y="4859338"/>
          <a:ext cx="3370263" cy="1268412"/>
        </p:xfrm>
        <a:graphic>
          <a:graphicData uri="http://schemas.openxmlformats.org/presentationml/2006/ole">
            <mc:AlternateContent xmlns:mc="http://schemas.openxmlformats.org/markup-compatibility/2006">
              <mc:Choice xmlns:v="urn:schemas-microsoft-com:vml" Requires="v">
                <p:oleObj spid="_x0000_s6359" name="Equation" r:id="rId10" imgW="2412720" imgH="914400" progId="Equation.DSMT4">
                  <p:embed/>
                </p:oleObj>
              </mc:Choice>
              <mc:Fallback>
                <p:oleObj name="Equation" r:id="rId10" imgW="2412720" imgH="914400" progId="Equation.DSMT4">
                  <p:embed/>
                  <p:pic>
                    <p:nvPicPr>
                      <p:cNvPr id="17" name="1 Objeto"/>
                      <p:cNvPicPr>
                        <a:picLocks noChangeAspect="1" noChangeArrowheads="1"/>
                      </p:cNvPicPr>
                      <p:nvPr/>
                    </p:nvPicPr>
                    <p:blipFill>
                      <a:blip r:embed="rId11"/>
                      <a:srcRect/>
                      <a:stretch>
                        <a:fillRect/>
                      </a:stretch>
                    </p:blipFill>
                    <p:spPr bwMode="auto">
                      <a:xfrm>
                        <a:off x="6133625" y="4859338"/>
                        <a:ext cx="3370263" cy="1268412"/>
                      </a:xfrm>
                      <a:prstGeom prst="rect">
                        <a:avLst/>
                      </a:prstGeom>
                      <a:noFill/>
                      <a:ln>
                        <a:noFill/>
                      </a:ln>
                    </p:spPr>
                  </p:pic>
                </p:oleObj>
              </mc:Fallback>
            </mc:AlternateContent>
          </a:graphicData>
        </a:graphic>
      </p:graphicFrame>
      <p:sp>
        <p:nvSpPr>
          <p:cNvPr id="18" name="Flecha derecha 17"/>
          <p:cNvSpPr/>
          <p:nvPr/>
        </p:nvSpPr>
        <p:spPr>
          <a:xfrm>
            <a:off x="9647934" y="4991767"/>
            <a:ext cx="719286" cy="606620"/>
          </a:xfrm>
          <a:prstGeom prst="rightArrow">
            <a:avLst>
              <a:gd name="adj1" fmla="val 47594"/>
              <a:gd name="adj2" fmla="val 5503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9" name="1 Objeto"/>
          <p:cNvGraphicFramePr>
            <a:graphicFrameLocks noChangeAspect="1"/>
          </p:cNvGraphicFramePr>
          <p:nvPr/>
        </p:nvGraphicFramePr>
        <p:xfrm>
          <a:off x="10545236" y="4868799"/>
          <a:ext cx="1417638" cy="862012"/>
        </p:xfrm>
        <a:graphic>
          <a:graphicData uri="http://schemas.openxmlformats.org/presentationml/2006/ole">
            <mc:AlternateContent xmlns:mc="http://schemas.openxmlformats.org/markup-compatibility/2006">
              <mc:Choice xmlns:v="urn:schemas-microsoft-com:vml" Requires="v">
                <p:oleObj spid="_x0000_s6360" name="Equation" r:id="rId12" imgW="1015920" imgH="622080" progId="Equation.DSMT4">
                  <p:embed/>
                </p:oleObj>
              </mc:Choice>
              <mc:Fallback>
                <p:oleObj name="Equation" r:id="rId12" imgW="1015920" imgH="622080" progId="Equation.DSMT4">
                  <p:embed/>
                  <p:pic>
                    <p:nvPicPr>
                      <p:cNvPr id="19" name="1 Objeto"/>
                      <p:cNvPicPr>
                        <a:picLocks noChangeAspect="1" noChangeArrowheads="1"/>
                      </p:cNvPicPr>
                      <p:nvPr/>
                    </p:nvPicPr>
                    <p:blipFill>
                      <a:blip r:embed="rId13"/>
                      <a:srcRect/>
                      <a:stretch>
                        <a:fillRect/>
                      </a:stretch>
                    </p:blipFill>
                    <p:spPr bwMode="auto">
                      <a:xfrm>
                        <a:off x="10545236" y="4868799"/>
                        <a:ext cx="1417638" cy="862012"/>
                      </a:xfrm>
                      <a:prstGeom prst="rect">
                        <a:avLst/>
                      </a:prstGeom>
                      <a:noFill/>
                      <a:ln>
                        <a:noFill/>
                      </a:ln>
                    </p:spPr>
                  </p:pic>
                </p:oleObj>
              </mc:Fallback>
            </mc:AlternateContent>
          </a:graphicData>
        </a:graphic>
      </p:graphicFrame>
      <p:sp>
        <p:nvSpPr>
          <p:cNvPr id="20" name="Flecha derecha 19"/>
          <p:cNvSpPr/>
          <p:nvPr/>
        </p:nvSpPr>
        <p:spPr>
          <a:xfrm rot="5400000">
            <a:off x="7615202" y="3916875"/>
            <a:ext cx="678506" cy="792256"/>
          </a:xfrm>
          <a:prstGeom prst="rightArrow">
            <a:avLst>
              <a:gd name="adj1" fmla="val 50000"/>
              <a:gd name="adj2" fmla="val 3808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p:cNvSpPr/>
          <p:nvPr/>
        </p:nvSpPr>
        <p:spPr>
          <a:xfrm>
            <a:off x="5263480" y="1554299"/>
            <a:ext cx="6584089" cy="769441"/>
          </a:xfrm>
          <a:prstGeom prst="rect">
            <a:avLst/>
          </a:prstGeom>
          <a:solidFill>
            <a:srgbClr val="FFC000"/>
          </a:solidFill>
        </p:spPr>
        <p:txBody>
          <a:bodyPr wrap="square">
            <a:spAutoFit/>
          </a:bodyPr>
          <a:lstStyle/>
          <a:p>
            <a:pPr algn="ctr"/>
            <a:r>
              <a:rPr lang="es-AR" sz="2200" b="1" dirty="0">
                <a:solidFill>
                  <a:schemeClr val="accent5">
                    <a:lumMod val="75000"/>
                  </a:schemeClr>
                </a:solidFill>
                <a:latin typeface="Times New Roman" panose="02020603050405020304" pitchFamily="18" charset="0"/>
                <a:cs typeface="Times New Roman" panose="02020603050405020304" pitchFamily="18" charset="0"/>
              </a:rPr>
              <a:t>Por </a:t>
            </a:r>
            <a:r>
              <a:rPr lang="es-AR" sz="2200" b="1" i="1" u="sng" dirty="0">
                <a:solidFill>
                  <a:schemeClr val="accent5">
                    <a:lumMod val="75000"/>
                  </a:schemeClr>
                </a:solidFill>
                <a:latin typeface="Times New Roman" panose="02020603050405020304" pitchFamily="18" charset="0"/>
                <a:cs typeface="Times New Roman" panose="02020603050405020304" pitchFamily="18" charset="0"/>
              </a:rPr>
              <a:t>Forward</a:t>
            </a:r>
            <a:r>
              <a:rPr lang="es-AR" sz="2200" b="1" dirty="0">
                <a:solidFill>
                  <a:schemeClr val="accent5">
                    <a:lumMod val="75000"/>
                  </a:schemeClr>
                </a:solidFill>
                <a:latin typeface="Times New Roman" panose="02020603050405020304" pitchFamily="18" charset="0"/>
                <a:cs typeface="Times New Roman" panose="02020603050405020304" pitchFamily="18" charset="0"/>
              </a:rPr>
              <a:t>, la integral entre </a:t>
            </a:r>
            <a:r>
              <a:rPr lang="en-US" sz="2200" b="1" dirty="0">
                <a:solidFill>
                  <a:schemeClr val="accent5">
                    <a:lumMod val="75000"/>
                  </a:schemeClr>
                </a:solidFill>
                <a:latin typeface="Times New Roman" panose="02020603050405020304" pitchFamily="18" charset="0"/>
                <a:cs typeface="Times New Roman" panose="02020603050405020304" pitchFamily="18" charset="0"/>
              </a:rPr>
              <a:t>(</a:t>
            </a:r>
            <a:r>
              <a:rPr lang="en-US" sz="2200" b="1" i="1" dirty="0">
                <a:solidFill>
                  <a:schemeClr val="accent5">
                    <a:lumMod val="75000"/>
                  </a:schemeClr>
                </a:solidFill>
                <a:latin typeface="Times New Roman" panose="02020603050405020304" pitchFamily="18" charset="0"/>
                <a:cs typeface="Times New Roman" panose="02020603050405020304" pitchFamily="18" charset="0"/>
              </a:rPr>
              <a:t>k</a:t>
            </a:r>
            <a:r>
              <a:rPr lang="en-US" sz="2200" b="1" dirty="0">
                <a:solidFill>
                  <a:schemeClr val="accent5">
                    <a:lumMod val="75000"/>
                  </a:schemeClr>
                </a:solidFill>
                <a:latin typeface="Times New Roman" panose="02020603050405020304" pitchFamily="18" charset="0"/>
                <a:cs typeface="Times New Roman" panose="02020603050405020304" pitchFamily="18" charset="0"/>
              </a:rPr>
              <a:t>-1)</a:t>
            </a:r>
            <a:r>
              <a:rPr lang="en-US" sz="2200" b="1" i="1" dirty="0">
                <a:solidFill>
                  <a:schemeClr val="accent5">
                    <a:lumMod val="75000"/>
                  </a:schemeClr>
                </a:solidFill>
                <a:latin typeface="Times New Roman" panose="02020603050405020304" pitchFamily="18" charset="0"/>
                <a:cs typeface="Times New Roman" panose="02020603050405020304" pitchFamily="18" charset="0"/>
              </a:rPr>
              <a:t>T</a:t>
            </a:r>
            <a:r>
              <a:rPr lang="en-US" sz="2200" b="1" dirty="0">
                <a:solidFill>
                  <a:schemeClr val="accent5">
                    <a:lumMod val="75000"/>
                  </a:schemeClr>
                </a:solidFill>
                <a:latin typeface="Times New Roman" panose="02020603050405020304" pitchFamily="18" charset="0"/>
                <a:cs typeface="Times New Roman" panose="02020603050405020304" pitchFamily="18" charset="0"/>
              </a:rPr>
              <a:t> y </a:t>
            </a:r>
            <a:r>
              <a:rPr lang="en-US" sz="2200" b="1" i="1" dirty="0" err="1">
                <a:solidFill>
                  <a:schemeClr val="accent5">
                    <a:lumMod val="75000"/>
                  </a:schemeClr>
                </a:solidFill>
                <a:latin typeface="Times New Roman" panose="02020603050405020304" pitchFamily="18" charset="0"/>
                <a:cs typeface="Times New Roman" panose="02020603050405020304" pitchFamily="18" charset="0"/>
              </a:rPr>
              <a:t>kT</a:t>
            </a:r>
            <a:r>
              <a:rPr lang="en-US" sz="2200" b="1" dirty="0">
                <a:solidFill>
                  <a:schemeClr val="accent5">
                    <a:lumMod val="75000"/>
                  </a:schemeClr>
                </a:solidFill>
                <a:latin typeface="Times New Roman" panose="02020603050405020304" pitchFamily="18" charset="0"/>
                <a:cs typeface="Times New Roman" panose="02020603050405020304" pitchFamily="18" charset="0"/>
              </a:rPr>
              <a:t> </a:t>
            </a:r>
            <a:r>
              <a:rPr lang="es-AR" sz="2200" b="1" dirty="0">
                <a:solidFill>
                  <a:schemeClr val="accent5">
                    <a:lumMod val="75000"/>
                  </a:schemeClr>
                </a:solidFill>
                <a:latin typeface="Times New Roman" panose="02020603050405020304" pitchFamily="18" charset="0"/>
                <a:cs typeface="Times New Roman" panose="02020603050405020304" pitchFamily="18" charset="0"/>
              </a:rPr>
              <a:t>puede aproximarse por el área del rectángulo sombreado</a:t>
            </a:r>
          </a:p>
        </p:txBody>
      </p:sp>
      <p:sp>
        <p:nvSpPr>
          <p:cNvPr id="22" name="Rectángulo 21"/>
          <p:cNvSpPr/>
          <p:nvPr/>
        </p:nvSpPr>
        <p:spPr>
          <a:xfrm>
            <a:off x="698505" y="6000020"/>
            <a:ext cx="5125588"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Rectangular Forward o Por Defecto</a:t>
            </a:r>
            <a:endParaRPr lang="es-AR" sz="2000" b="1" dirty="0">
              <a:solidFill>
                <a:srgbClr val="0070C0"/>
              </a:solidFill>
            </a:endParaRPr>
          </a:p>
        </p:txBody>
      </p:sp>
    </p:spTree>
    <p:extLst>
      <p:ext uri="{BB962C8B-B14F-4D97-AF65-F5344CB8AC3E}">
        <p14:creationId xmlns:p14="http://schemas.microsoft.com/office/powerpoint/2010/main" val="6108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1" name="Rectángulo 30"/>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33" name="Rectángulo 32"/>
          <p:cNvSpPr/>
          <p:nvPr/>
        </p:nvSpPr>
        <p:spPr>
          <a:xfrm>
            <a:off x="3429937" y="917695"/>
            <a:ext cx="5125588" cy="400110"/>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Rectangular de Integrales</a:t>
            </a:r>
            <a:endParaRPr lang="es-AR" sz="2000" b="1" dirty="0">
              <a:solidFill>
                <a:schemeClr val="tx1">
                  <a:lumMod val="65000"/>
                  <a:lumOff val="35000"/>
                </a:schemeClr>
              </a:solidFill>
            </a:endParaRPr>
          </a:p>
        </p:txBody>
      </p:sp>
      <p:pic>
        <p:nvPicPr>
          <p:cNvPr id="2" name="Imagen 1"/>
          <p:cNvPicPr>
            <a:picLocks noChangeAspect="1"/>
          </p:cNvPicPr>
          <p:nvPr/>
        </p:nvPicPr>
        <p:blipFill>
          <a:blip r:embed="rId4"/>
          <a:stretch>
            <a:fillRect/>
          </a:stretch>
        </p:blipFill>
        <p:spPr>
          <a:xfrm>
            <a:off x="10090" y="2488878"/>
            <a:ext cx="5374041" cy="3227377"/>
          </a:xfrm>
          <a:prstGeom prst="rect">
            <a:avLst/>
          </a:prstGeom>
        </p:spPr>
      </p:pic>
      <p:graphicFrame>
        <p:nvGraphicFramePr>
          <p:cNvPr id="36" name="1 Objeto"/>
          <p:cNvGraphicFramePr>
            <a:graphicFrameLocks noChangeAspect="1"/>
          </p:cNvGraphicFramePr>
          <p:nvPr/>
        </p:nvGraphicFramePr>
        <p:xfrm>
          <a:off x="6095999" y="2898789"/>
          <a:ext cx="4913312" cy="793750"/>
        </p:xfrm>
        <a:graphic>
          <a:graphicData uri="http://schemas.openxmlformats.org/presentationml/2006/ole">
            <mc:AlternateContent xmlns:mc="http://schemas.openxmlformats.org/markup-compatibility/2006">
              <mc:Choice xmlns:v="urn:schemas-microsoft-com:vml" Requires="v">
                <p:oleObj spid="_x0000_s7380" name="Equation" r:id="rId5" imgW="3517560" imgH="571320" progId="Equation.DSMT4">
                  <p:embed/>
                </p:oleObj>
              </mc:Choice>
              <mc:Fallback>
                <p:oleObj name="Equation" r:id="rId5" imgW="3517560" imgH="571320" progId="Equation.DSMT4">
                  <p:embed/>
                  <p:pic>
                    <p:nvPicPr>
                      <p:cNvPr id="36" name="1 Objeto"/>
                      <p:cNvPicPr>
                        <a:picLocks noChangeAspect="1" noChangeArrowheads="1"/>
                      </p:cNvPicPr>
                      <p:nvPr/>
                    </p:nvPicPr>
                    <p:blipFill>
                      <a:blip r:embed="rId6"/>
                      <a:srcRect/>
                      <a:stretch>
                        <a:fillRect/>
                      </a:stretch>
                    </p:blipFill>
                    <p:spPr bwMode="auto">
                      <a:xfrm>
                        <a:off x="6095999" y="2898789"/>
                        <a:ext cx="4913312" cy="793750"/>
                      </a:xfrm>
                      <a:prstGeom prst="rect">
                        <a:avLst/>
                      </a:prstGeom>
                      <a:noFill/>
                      <a:ln>
                        <a:noFill/>
                      </a:ln>
                    </p:spPr>
                  </p:pic>
                </p:oleObj>
              </mc:Fallback>
            </mc:AlternateContent>
          </a:graphicData>
        </a:graphic>
      </p:graphicFrame>
      <p:graphicFrame>
        <p:nvGraphicFramePr>
          <p:cNvPr id="37" name="1 Objeto"/>
          <p:cNvGraphicFramePr>
            <a:graphicFrameLocks noChangeAspect="1"/>
          </p:cNvGraphicFramePr>
          <p:nvPr/>
        </p:nvGraphicFramePr>
        <p:xfrm>
          <a:off x="510505" y="1613062"/>
          <a:ext cx="4452937" cy="633412"/>
        </p:xfrm>
        <a:graphic>
          <a:graphicData uri="http://schemas.openxmlformats.org/presentationml/2006/ole">
            <mc:AlternateContent xmlns:mc="http://schemas.openxmlformats.org/markup-compatibility/2006">
              <mc:Choice xmlns:v="urn:schemas-microsoft-com:vml" Requires="v">
                <p:oleObj spid="_x0000_s7381" name="Equation" r:id="rId7" imgW="3187440" imgH="457200" progId="Equation.DSMT4">
                  <p:embed/>
                </p:oleObj>
              </mc:Choice>
              <mc:Fallback>
                <p:oleObj name="Equation" r:id="rId7" imgW="3187440" imgH="457200" progId="Equation.DSMT4">
                  <p:embed/>
                  <p:pic>
                    <p:nvPicPr>
                      <p:cNvPr id="37" name="1 Objeto"/>
                      <p:cNvPicPr>
                        <a:picLocks noChangeAspect="1" noChangeArrowheads="1"/>
                      </p:cNvPicPr>
                      <p:nvPr/>
                    </p:nvPicPr>
                    <p:blipFill>
                      <a:blip r:embed="rId8"/>
                      <a:srcRect/>
                      <a:stretch>
                        <a:fillRect/>
                      </a:stretch>
                    </p:blipFill>
                    <p:spPr bwMode="auto">
                      <a:xfrm>
                        <a:off x="510505" y="1613062"/>
                        <a:ext cx="4452937" cy="633412"/>
                      </a:xfrm>
                      <a:prstGeom prst="rect">
                        <a:avLst/>
                      </a:prstGeom>
                      <a:noFill/>
                      <a:ln>
                        <a:noFill/>
                      </a:ln>
                    </p:spPr>
                  </p:pic>
                </p:oleObj>
              </mc:Fallback>
            </mc:AlternateContent>
          </a:graphicData>
        </a:graphic>
      </p:graphicFrame>
      <p:sp>
        <p:nvSpPr>
          <p:cNvPr id="38" name="Rectángulo 37"/>
          <p:cNvSpPr/>
          <p:nvPr/>
        </p:nvSpPr>
        <p:spPr>
          <a:xfrm>
            <a:off x="5263481" y="1554299"/>
            <a:ext cx="6044298" cy="1107996"/>
          </a:xfrm>
          <a:prstGeom prst="rect">
            <a:avLst/>
          </a:prstGeom>
          <a:solidFill>
            <a:srgbClr val="FFC000"/>
          </a:solidFill>
        </p:spPr>
        <p:txBody>
          <a:bodyPr wrap="square">
            <a:spAutoFit/>
          </a:bodyPr>
          <a:lstStyle/>
          <a:p>
            <a:pPr algn="ctr"/>
            <a:r>
              <a:rPr lang="es-AR" sz="2200" b="1" dirty="0">
                <a:solidFill>
                  <a:schemeClr val="accent5">
                    <a:lumMod val="75000"/>
                  </a:schemeClr>
                </a:solidFill>
                <a:latin typeface="Times New Roman" panose="02020603050405020304" pitchFamily="18" charset="0"/>
                <a:cs typeface="Times New Roman" panose="02020603050405020304" pitchFamily="18" charset="0"/>
              </a:rPr>
              <a:t>Por aproximación </a:t>
            </a:r>
            <a:r>
              <a:rPr lang="es-AR" sz="2200" b="1" i="1" u="sng" dirty="0">
                <a:solidFill>
                  <a:schemeClr val="accent5">
                    <a:lumMod val="75000"/>
                  </a:schemeClr>
                </a:solidFill>
                <a:latin typeface="Times New Roman" panose="02020603050405020304" pitchFamily="18" charset="0"/>
                <a:cs typeface="Times New Roman" panose="02020603050405020304" pitchFamily="18" charset="0"/>
              </a:rPr>
              <a:t>Trapezoidal</a:t>
            </a:r>
            <a:r>
              <a:rPr lang="es-AR" sz="2200" b="1" dirty="0">
                <a:solidFill>
                  <a:schemeClr val="accent5">
                    <a:lumMod val="75000"/>
                  </a:schemeClr>
                </a:solidFill>
                <a:latin typeface="Times New Roman" panose="02020603050405020304" pitchFamily="18" charset="0"/>
                <a:cs typeface="Times New Roman" panose="02020603050405020304" pitchFamily="18" charset="0"/>
              </a:rPr>
              <a:t>, la integral entre </a:t>
            </a:r>
            <a:r>
              <a:rPr lang="en-US" sz="2200" b="1" dirty="0">
                <a:solidFill>
                  <a:schemeClr val="accent5">
                    <a:lumMod val="75000"/>
                  </a:schemeClr>
                </a:solidFill>
                <a:latin typeface="Times New Roman" panose="02020603050405020304" pitchFamily="18" charset="0"/>
                <a:cs typeface="Times New Roman" panose="02020603050405020304" pitchFamily="18" charset="0"/>
              </a:rPr>
              <a:t>(</a:t>
            </a:r>
            <a:r>
              <a:rPr lang="en-US" sz="2200" b="1" i="1" dirty="0">
                <a:solidFill>
                  <a:schemeClr val="accent5">
                    <a:lumMod val="75000"/>
                  </a:schemeClr>
                </a:solidFill>
                <a:latin typeface="Times New Roman" panose="02020603050405020304" pitchFamily="18" charset="0"/>
                <a:cs typeface="Times New Roman" panose="02020603050405020304" pitchFamily="18" charset="0"/>
              </a:rPr>
              <a:t>k</a:t>
            </a:r>
            <a:r>
              <a:rPr lang="en-US" sz="2200" b="1" dirty="0">
                <a:solidFill>
                  <a:schemeClr val="accent5">
                    <a:lumMod val="75000"/>
                  </a:schemeClr>
                </a:solidFill>
                <a:latin typeface="Times New Roman" panose="02020603050405020304" pitchFamily="18" charset="0"/>
                <a:cs typeface="Times New Roman" panose="02020603050405020304" pitchFamily="18" charset="0"/>
              </a:rPr>
              <a:t>-1)</a:t>
            </a:r>
            <a:r>
              <a:rPr lang="en-US" sz="2200" b="1" i="1" dirty="0">
                <a:solidFill>
                  <a:schemeClr val="accent5">
                    <a:lumMod val="75000"/>
                  </a:schemeClr>
                </a:solidFill>
                <a:latin typeface="Times New Roman" panose="02020603050405020304" pitchFamily="18" charset="0"/>
                <a:cs typeface="Times New Roman" panose="02020603050405020304" pitchFamily="18" charset="0"/>
              </a:rPr>
              <a:t>T</a:t>
            </a:r>
            <a:r>
              <a:rPr lang="en-US" sz="2200" b="1" dirty="0">
                <a:solidFill>
                  <a:schemeClr val="accent5">
                    <a:lumMod val="75000"/>
                  </a:schemeClr>
                </a:solidFill>
                <a:latin typeface="Times New Roman" panose="02020603050405020304" pitchFamily="18" charset="0"/>
                <a:cs typeface="Times New Roman" panose="02020603050405020304" pitchFamily="18" charset="0"/>
              </a:rPr>
              <a:t> y </a:t>
            </a:r>
            <a:r>
              <a:rPr lang="en-US" sz="2200" b="1" i="1" dirty="0" err="1">
                <a:solidFill>
                  <a:schemeClr val="accent5">
                    <a:lumMod val="75000"/>
                  </a:schemeClr>
                </a:solidFill>
                <a:latin typeface="Times New Roman" panose="02020603050405020304" pitchFamily="18" charset="0"/>
                <a:cs typeface="Times New Roman" panose="02020603050405020304" pitchFamily="18" charset="0"/>
              </a:rPr>
              <a:t>kT</a:t>
            </a:r>
            <a:r>
              <a:rPr lang="en-US" sz="2200" b="1" dirty="0">
                <a:solidFill>
                  <a:schemeClr val="accent5">
                    <a:lumMod val="75000"/>
                  </a:schemeClr>
                </a:solidFill>
                <a:latin typeface="Times New Roman" panose="02020603050405020304" pitchFamily="18" charset="0"/>
                <a:cs typeface="Times New Roman" panose="02020603050405020304" pitchFamily="18" charset="0"/>
              </a:rPr>
              <a:t> </a:t>
            </a:r>
            <a:r>
              <a:rPr lang="es-AR" sz="2200" b="1" dirty="0">
                <a:solidFill>
                  <a:schemeClr val="accent5">
                    <a:lumMod val="75000"/>
                  </a:schemeClr>
                </a:solidFill>
                <a:latin typeface="Times New Roman" panose="02020603050405020304" pitchFamily="18" charset="0"/>
                <a:cs typeface="Times New Roman" panose="02020603050405020304" pitchFamily="18" charset="0"/>
              </a:rPr>
              <a:t>puede aproximarse por el área del trapecio sombreado</a:t>
            </a:r>
          </a:p>
        </p:txBody>
      </p:sp>
      <p:graphicFrame>
        <p:nvGraphicFramePr>
          <p:cNvPr id="39" name="1 Objeto"/>
          <p:cNvGraphicFramePr>
            <a:graphicFrameLocks noChangeAspect="1"/>
          </p:cNvGraphicFramePr>
          <p:nvPr/>
        </p:nvGraphicFramePr>
        <p:xfrm>
          <a:off x="4799755" y="3804277"/>
          <a:ext cx="7200900" cy="792162"/>
        </p:xfrm>
        <a:graphic>
          <a:graphicData uri="http://schemas.openxmlformats.org/presentationml/2006/ole">
            <mc:AlternateContent xmlns:mc="http://schemas.openxmlformats.org/markup-compatibility/2006">
              <mc:Choice xmlns:v="urn:schemas-microsoft-com:vml" Requires="v">
                <p:oleObj spid="_x0000_s7382" name="Equation" r:id="rId9" imgW="5155920" imgH="571320" progId="Equation.DSMT4">
                  <p:embed/>
                </p:oleObj>
              </mc:Choice>
              <mc:Fallback>
                <p:oleObj name="Equation" r:id="rId9" imgW="5155920" imgH="571320" progId="Equation.DSMT4">
                  <p:embed/>
                  <p:pic>
                    <p:nvPicPr>
                      <p:cNvPr id="39" name="1 Objeto"/>
                      <p:cNvPicPr>
                        <a:picLocks noChangeAspect="1" noChangeArrowheads="1"/>
                      </p:cNvPicPr>
                      <p:nvPr/>
                    </p:nvPicPr>
                    <p:blipFill>
                      <a:blip r:embed="rId10"/>
                      <a:srcRect/>
                      <a:stretch>
                        <a:fillRect/>
                      </a:stretch>
                    </p:blipFill>
                    <p:spPr bwMode="auto">
                      <a:xfrm>
                        <a:off x="4799755" y="3804277"/>
                        <a:ext cx="7200900" cy="792162"/>
                      </a:xfrm>
                      <a:prstGeom prst="rect">
                        <a:avLst/>
                      </a:prstGeom>
                      <a:noFill/>
                      <a:ln>
                        <a:noFill/>
                      </a:ln>
                    </p:spPr>
                  </p:pic>
                </p:oleObj>
              </mc:Fallback>
            </mc:AlternateContent>
          </a:graphicData>
        </a:graphic>
      </p:graphicFrame>
      <p:graphicFrame>
        <p:nvGraphicFramePr>
          <p:cNvPr id="40" name="1 Objeto"/>
          <p:cNvGraphicFramePr>
            <a:graphicFrameLocks noChangeAspect="1"/>
          </p:cNvGraphicFramePr>
          <p:nvPr/>
        </p:nvGraphicFramePr>
        <p:xfrm>
          <a:off x="5857080" y="5308310"/>
          <a:ext cx="2695575" cy="1268413"/>
        </p:xfrm>
        <a:graphic>
          <a:graphicData uri="http://schemas.openxmlformats.org/presentationml/2006/ole">
            <mc:AlternateContent xmlns:mc="http://schemas.openxmlformats.org/markup-compatibility/2006">
              <mc:Choice xmlns:v="urn:schemas-microsoft-com:vml" Requires="v">
                <p:oleObj spid="_x0000_s7383" name="Equation" r:id="rId11" imgW="1930320" imgH="914400" progId="Equation.DSMT4">
                  <p:embed/>
                </p:oleObj>
              </mc:Choice>
              <mc:Fallback>
                <p:oleObj name="Equation" r:id="rId11" imgW="1930320" imgH="914400" progId="Equation.DSMT4">
                  <p:embed/>
                  <p:pic>
                    <p:nvPicPr>
                      <p:cNvPr id="40" name="1 Objeto"/>
                      <p:cNvPicPr>
                        <a:picLocks noChangeAspect="1" noChangeArrowheads="1"/>
                      </p:cNvPicPr>
                      <p:nvPr/>
                    </p:nvPicPr>
                    <p:blipFill>
                      <a:blip r:embed="rId12"/>
                      <a:srcRect/>
                      <a:stretch>
                        <a:fillRect/>
                      </a:stretch>
                    </p:blipFill>
                    <p:spPr bwMode="auto">
                      <a:xfrm>
                        <a:off x="5857080" y="5308310"/>
                        <a:ext cx="2695575" cy="1268413"/>
                      </a:xfrm>
                      <a:prstGeom prst="rect">
                        <a:avLst/>
                      </a:prstGeom>
                      <a:noFill/>
                      <a:ln>
                        <a:noFill/>
                      </a:ln>
                    </p:spPr>
                  </p:pic>
                </p:oleObj>
              </mc:Fallback>
            </mc:AlternateContent>
          </a:graphicData>
        </a:graphic>
      </p:graphicFrame>
      <p:sp>
        <p:nvSpPr>
          <p:cNvPr id="41" name="Flecha derecha 40"/>
          <p:cNvSpPr/>
          <p:nvPr/>
        </p:nvSpPr>
        <p:spPr>
          <a:xfrm>
            <a:off x="8820000" y="5412945"/>
            <a:ext cx="719286" cy="606620"/>
          </a:xfrm>
          <a:prstGeom prst="rightArrow">
            <a:avLst>
              <a:gd name="adj1" fmla="val 47594"/>
              <a:gd name="adj2" fmla="val 5503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2" name="1 Objeto"/>
          <p:cNvGraphicFramePr>
            <a:graphicFrameLocks noChangeAspect="1"/>
          </p:cNvGraphicFramePr>
          <p:nvPr/>
        </p:nvGraphicFramePr>
        <p:xfrm>
          <a:off x="9806631" y="5311828"/>
          <a:ext cx="1701800" cy="862012"/>
        </p:xfrm>
        <a:graphic>
          <a:graphicData uri="http://schemas.openxmlformats.org/presentationml/2006/ole">
            <mc:AlternateContent xmlns:mc="http://schemas.openxmlformats.org/markup-compatibility/2006">
              <mc:Choice xmlns:v="urn:schemas-microsoft-com:vml" Requires="v">
                <p:oleObj spid="_x0000_s7384" name="Equation" r:id="rId13" imgW="1218960" imgH="622080" progId="Equation.DSMT4">
                  <p:embed/>
                </p:oleObj>
              </mc:Choice>
              <mc:Fallback>
                <p:oleObj name="Equation" r:id="rId13" imgW="1218960" imgH="622080" progId="Equation.DSMT4">
                  <p:embed/>
                  <p:pic>
                    <p:nvPicPr>
                      <p:cNvPr id="42" name="1 Objeto"/>
                      <p:cNvPicPr>
                        <a:picLocks noChangeAspect="1" noChangeArrowheads="1"/>
                      </p:cNvPicPr>
                      <p:nvPr/>
                    </p:nvPicPr>
                    <p:blipFill>
                      <a:blip r:embed="rId14"/>
                      <a:srcRect/>
                      <a:stretch>
                        <a:fillRect/>
                      </a:stretch>
                    </p:blipFill>
                    <p:spPr bwMode="auto">
                      <a:xfrm>
                        <a:off x="9806631" y="5311828"/>
                        <a:ext cx="1701800" cy="862012"/>
                      </a:xfrm>
                      <a:prstGeom prst="rect">
                        <a:avLst/>
                      </a:prstGeom>
                      <a:noFill/>
                      <a:ln>
                        <a:noFill/>
                      </a:ln>
                    </p:spPr>
                  </p:pic>
                </p:oleObj>
              </mc:Fallback>
            </mc:AlternateContent>
          </a:graphicData>
        </a:graphic>
      </p:graphicFrame>
      <p:sp>
        <p:nvSpPr>
          <p:cNvPr id="43" name="Flecha derecha 42"/>
          <p:cNvSpPr/>
          <p:nvPr/>
        </p:nvSpPr>
        <p:spPr>
          <a:xfrm rot="5400000">
            <a:off x="7331292" y="4556246"/>
            <a:ext cx="678506" cy="792256"/>
          </a:xfrm>
          <a:prstGeom prst="rightArrow">
            <a:avLst>
              <a:gd name="adj1" fmla="val 50000"/>
              <a:gd name="adj2" fmla="val 3808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4" name="Rectángulo 43"/>
          <p:cNvSpPr/>
          <p:nvPr/>
        </p:nvSpPr>
        <p:spPr>
          <a:xfrm>
            <a:off x="789886" y="5868837"/>
            <a:ext cx="4440206"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Trapezoidal</a:t>
            </a:r>
          </a:p>
          <a:p>
            <a:pPr algn="ctr"/>
            <a:r>
              <a:rPr lang="es-AR" sz="2000" b="1" dirty="0">
                <a:solidFill>
                  <a:srgbClr val="0070C0"/>
                </a:solidFill>
                <a:sym typeface="Symbol" panose="05050102010706020507" pitchFamily="18" charset="2"/>
              </a:rPr>
              <a:t>Bilineal o de </a:t>
            </a:r>
            <a:r>
              <a:rPr lang="es-AR" sz="2000" b="1" dirty="0" err="1">
                <a:solidFill>
                  <a:srgbClr val="0070C0"/>
                </a:solidFill>
                <a:sym typeface="Symbol" panose="05050102010706020507" pitchFamily="18" charset="2"/>
              </a:rPr>
              <a:t>Tustin</a:t>
            </a:r>
            <a:endParaRPr lang="es-AR" sz="2000" b="1" dirty="0">
              <a:solidFill>
                <a:srgbClr val="0070C0"/>
              </a:solidFill>
            </a:endParaRPr>
          </a:p>
        </p:txBody>
      </p:sp>
    </p:spTree>
    <p:extLst>
      <p:ext uri="{BB962C8B-B14F-4D97-AF65-F5344CB8AC3E}">
        <p14:creationId xmlns:p14="http://schemas.microsoft.com/office/powerpoint/2010/main" val="24950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12</a:t>
            </a:fld>
            <a:endParaRPr lang="es-ES" b="1" dirty="0">
              <a:solidFill>
                <a:schemeClr val="tx1"/>
              </a:solidFill>
            </a:endParaRPr>
          </a:p>
        </p:txBody>
      </p:sp>
      <p:sp>
        <p:nvSpPr>
          <p:cNvPr id="3" name="Rectángulo 2"/>
          <p:cNvSpPr/>
          <p:nvPr/>
        </p:nvSpPr>
        <p:spPr>
          <a:xfrm>
            <a:off x="191343" y="900235"/>
            <a:ext cx="11288451" cy="400110"/>
          </a:xfrm>
          <a:prstGeom prst="rect">
            <a:avLst/>
          </a:prstGeom>
        </p:spPr>
        <p:txBody>
          <a:bodyPr wrap="square">
            <a:spAutoFit/>
          </a:bodyPr>
          <a:lstStyle/>
          <a:p>
            <a:r>
              <a:rPr lang="es-AR" sz="2000" b="1" dirty="0">
                <a:solidFill>
                  <a:schemeClr val="accent5">
                    <a:lumMod val="75000"/>
                  </a:schemeClr>
                </a:solidFill>
              </a:rPr>
              <a:t>Mapeo de la región de estabilidad: Aproximación </a:t>
            </a:r>
            <a:r>
              <a:rPr lang="es-AR" sz="2000" b="1" i="1" dirty="0" err="1">
                <a:solidFill>
                  <a:schemeClr val="accent5">
                    <a:lumMod val="75000"/>
                  </a:schemeClr>
                </a:solidFill>
              </a:rPr>
              <a:t>Tustin</a:t>
            </a:r>
            <a:r>
              <a:rPr lang="es-AR" sz="2000" b="1" i="1" dirty="0">
                <a:solidFill>
                  <a:schemeClr val="accent5">
                    <a:lumMod val="75000"/>
                  </a:schemeClr>
                </a:solidFill>
              </a:rPr>
              <a:t> o Trapezoidal</a:t>
            </a:r>
          </a:p>
        </p:txBody>
      </p:sp>
      <p:sp>
        <p:nvSpPr>
          <p:cNvPr id="49" name="Rectángulo 48"/>
          <p:cNvSpPr/>
          <p:nvPr/>
        </p:nvSpPr>
        <p:spPr>
          <a:xfrm>
            <a:off x="2024655" y="2118055"/>
            <a:ext cx="1005403"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i="1" dirty="0">
                <a:solidFill>
                  <a:srgbClr val="C00000"/>
                </a:solidFill>
              </a:rPr>
              <a:t>s</a:t>
            </a:r>
          </a:p>
        </p:txBody>
      </p:sp>
      <p:grpSp>
        <p:nvGrpSpPr>
          <p:cNvPr id="28" name="Grupo 27"/>
          <p:cNvGrpSpPr/>
          <p:nvPr/>
        </p:nvGrpSpPr>
        <p:grpSpPr>
          <a:xfrm>
            <a:off x="191344" y="1746600"/>
            <a:ext cx="2109677" cy="4303713"/>
            <a:chOff x="191344" y="1584675"/>
            <a:chExt cx="2109677" cy="4303713"/>
          </a:xfrm>
        </p:grpSpPr>
        <p:sp>
          <p:nvSpPr>
            <p:cNvPr id="2" name="Rectángulo 1"/>
            <p:cNvSpPr/>
            <p:nvPr/>
          </p:nvSpPr>
          <p:spPr>
            <a:xfrm>
              <a:off x="381944" y="1854209"/>
              <a:ext cx="1496268" cy="3879841"/>
            </a:xfrm>
            <a:prstGeom prst="rect">
              <a:avLst/>
            </a:prstGeom>
            <a:pattFill prst="wdUpDiag">
              <a:fgClr>
                <a:schemeClr val="bg1">
                  <a:lumMod val="65000"/>
                </a:schemeClr>
              </a:fgClr>
              <a:bgClr>
                <a:schemeClr val="accent6">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Line 24"/>
            <p:cNvSpPr>
              <a:spLocks noChangeShapeType="1"/>
            </p:cNvSpPr>
            <p:nvPr/>
          </p:nvSpPr>
          <p:spPr bwMode="auto">
            <a:xfrm flipV="1">
              <a:off x="191344" y="3771742"/>
              <a:ext cx="2109677" cy="10034"/>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6" name="Line 25"/>
            <p:cNvSpPr>
              <a:spLocks noChangeShapeType="1"/>
            </p:cNvSpPr>
            <p:nvPr/>
          </p:nvSpPr>
          <p:spPr bwMode="auto">
            <a:xfrm>
              <a:off x="1896318" y="175771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7" name="1 Objeto"/>
            <p:cNvGraphicFramePr>
              <a:graphicFrameLocks noChangeAspect="1"/>
            </p:cNvGraphicFramePr>
            <p:nvPr/>
          </p:nvGraphicFramePr>
          <p:xfrm>
            <a:off x="1939180" y="1584675"/>
            <a:ext cx="320675" cy="298450"/>
          </p:xfrm>
          <a:graphic>
            <a:graphicData uri="http://schemas.openxmlformats.org/presentationml/2006/ole">
              <mc:AlternateContent xmlns:mc="http://schemas.openxmlformats.org/markup-compatibility/2006">
                <mc:Choice xmlns:v="urn:schemas-microsoft-com:vml" Requires="v">
                  <p:oleObj spid="_x0000_s8362" name="Equation" r:id="rId4" imgW="190440" imgH="177480" progId="Equation.DSMT4">
                    <p:embed/>
                  </p:oleObj>
                </mc:Choice>
                <mc:Fallback>
                  <p:oleObj name="Equation" r:id="rId4" imgW="190440" imgH="177480" progId="Equation.DSMT4">
                    <p:embed/>
                    <p:pic>
                      <p:nvPicPr>
                        <p:cNvPr id="47" name="1 Objeto"/>
                        <p:cNvPicPr>
                          <a:picLocks noChangeAspect="1" noChangeArrowheads="1"/>
                        </p:cNvPicPr>
                        <p:nvPr/>
                      </p:nvPicPr>
                      <p:blipFill>
                        <a:blip r:embed="rId5"/>
                        <a:srcRect/>
                        <a:stretch>
                          <a:fillRect/>
                        </a:stretch>
                      </p:blipFill>
                      <p:spPr bwMode="auto">
                        <a:xfrm>
                          <a:off x="1939180" y="158467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1 Objeto"/>
            <p:cNvGraphicFramePr>
              <a:graphicFrameLocks noChangeAspect="1"/>
            </p:cNvGraphicFramePr>
            <p:nvPr/>
          </p:nvGraphicFramePr>
          <p:xfrm>
            <a:off x="2064593" y="3834163"/>
            <a:ext cx="214312" cy="212725"/>
          </p:xfrm>
          <a:graphic>
            <a:graphicData uri="http://schemas.openxmlformats.org/presentationml/2006/ole">
              <mc:AlternateContent xmlns:mc="http://schemas.openxmlformats.org/markup-compatibility/2006">
                <mc:Choice xmlns:v="urn:schemas-microsoft-com:vml" Requires="v">
                  <p:oleObj spid="_x0000_s8363" name="Equation" r:id="rId6" imgW="126720" imgH="126720" progId="Equation.DSMT4">
                    <p:embed/>
                  </p:oleObj>
                </mc:Choice>
                <mc:Fallback>
                  <p:oleObj name="Equation" r:id="rId6" imgW="126720" imgH="126720" progId="Equation.DSMT4">
                    <p:embed/>
                    <p:pic>
                      <p:nvPicPr>
                        <p:cNvPr id="48" name="1 Objeto"/>
                        <p:cNvPicPr>
                          <a:picLocks noChangeAspect="1" noChangeArrowheads="1"/>
                        </p:cNvPicPr>
                        <p:nvPr/>
                      </p:nvPicPr>
                      <p:blipFill>
                        <a:blip r:embed="rId7"/>
                        <a:srcRect/>
                        <a:stretch>
                          <a:fillRect/>
                        </a:stretch>
                      </p:blipFill>
                      <p:spPr bwMode="auto">
                        <a:xfrm>
                          <a:off x="2064593" y="383416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ángulo 10"/>
            <p:cNvSpPr/>
            <p:nvPr/>
          </p:nvSpPr>
          <p:spPr>
            <a:xfrm>
              <a:off x="439833" y="2795020"/>
              <a:ext cx="1408017" cy="830997"/>
            </a:xfrm>
            <a:prstGeom prst="rect">
              <a:avLst/>
            </a:prstGeom>
          </p:spPr>
          <p:txBody>
            <a:bodyPr wrap="square">
              <a:spAutoFit/>
            </a:bodyPr>
            <a:lstStyle/>
            <a:p>
              <a:pPr algn="ctr"/>
              <a:r>
                <a:rPr lang="es-AR" sz="1600" dirty="0"/>
                <a:t>Región de Estabilidad</a:t>
              </a:r>
            </a:p>
            <a:p>
              <a:pPr algn="ctr"/>
              <a:r>
                <a:rPr lang="es-AR" sz="1600" dirty="0"/>
                <a:t>Re(</a:t>
              </a:r>
              <a:r>
                <a:rPr lang="es-AR" sz="1600" i="1" dirty="0"/>
                <a:t>s</a:t>
              </a:r>
              <a:r>
                <a:rPr lang="es-AR" sz="1600" dirty="0"/>
                <a:t>) &lt; 0</a:t>
              </a:r>
            </a:p>
          </p:txBody>
        </p:sp>
      </p:grpSp>
      <p:sp>
        <p:nvSpPr>
          <p:cNvPr id="140" name="Flecha derecha 139"/>
          <p:cNvSpPr/>
          <p:nvPr/>
        </p:nvSpPr>
        <p:spPr>
          <a:xfrm>
            <a:off x="2751901" y="3494116"/>
            <a:ext cx="2052684" cy="1003943"/>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3" name="Rectángulo 142"/>
          <p:cNvSpPr/>
          <p:nvPr/>
        </p:nvSpPr>
        <p:spPr>
          <a:xfrm>
            <a:off x="4818742" y="2637111"/>
            <a:ext cx="992579" cy="369332"/>
          </a:xfrm>
          <a:prstGeom prst="rect">
            <a:avLst/>
          </a:prstGeom>
          <a:solidFill>
            <a:schemeClr val="accent1"/>
          </a:solidFill>
        </p:spPr>
        <p:txBody>
          <a:bodyPr wrap="none">
            <a:spAutoFit/>
          </a:bodyPr>
          <a:lstStyle/>
          <a:p>
            <a:pPr algn="ctr"/>
            <a:r>
              <a:rPr lang="es-AR" b="1" dirty="0">
                <a:solidFill>
                  <a:schemeClr val="bg1"/>
                </a:solidFill>
              </a:rPr>
              <a:t>Plano </a:t>
            </a:r>
            <a:r>
              <a:rPr lang="es-AR" b="1" i="1" dirty="0">
                <a:solidFill>
                  <a:schemeClr val="bg1"/>
                </a:solidFill>
              </a:rPr>
              <a:t>z</a:t>
            </a:r>
          </a:p>
        </p:txBody>
      </p:sp>
      <p:sp>
        <p:nvSpPr>
          <p:cNvPr id="63" name="Rectángulo 62"/>
          <p:cNvSpPr/>
          <p:nvPr/>
        </p:nvSpPr>
        <p:spPr>
          <a:xfrm>
            <a:off x="4583477" y="1755512"/>
            <a:ext cx="1638590" cy="400110"/>
          </a:xfrm>
          <a:prstGeom prst="rect">
            <a:avLst/>
          </a:prstGeom>
        </p:spPr>
        <p:txBody>
          <a:bodyPr wrap="none">
            <a:spAutoFit/>
          </a:bodyPr>
          <a:lstStyle/>
          <a:p>
            <a:r>
              <a:rPr lang="es-AR" sz="2000" b="1" dirty="0">
                <a:solidFill>
                  <a:schemeClr val="accent5">
                    <a:lumMod val="75000"/>
                  </a:schemeClr>
                </a:solidFill>
              </a:rPr>
              <a:t>Analizando:</a:t>
            </a:r>
            <a:endParaRPr lang="es-AR" sz="2000" b="1" i="1" dirty="0">
              <a:solidFill>
                <a:schemeClr val="accent5">
                  <a:lumMod val="75000"/>
                </a:schemeClr>
              </a:solidFill>
            </a:endParaRPr>
          </a:p>
        </p:txBody>
      </p:sp>
      <p:graphicFrame>
        <p:nvGraphicFramePr>
          <p:cNvPr id="64" name="1 Objeto"/>
          <p:cNvGraphicFramePr>
            <a:graphicFrameLocks noChangeAspect="1"/>
          </p:cNvGraphicFramePr>
          <p:nvPr/>
        </p:nvGraphicFramePr>
        <p:xfrm>
          <a:off x="6306292" y="1507098"/>
          <a:ext cx="5694363" cy="896938"/>
        </p:xfrm>
        <a:graphic>
          <a:graphicData uri="http://schemas.openxmlformats.org/presentationml/2006/ole">
            <mc:AlternateContent xmlns:mc="http://schemas.openxmlformats.org/markup-compatibility/2006">
              <mc:Choice xmlns:v="urn:schemas-microsoft-com:vml" Requires="v">
                <p:oleObj spid="_x0000_s8364" name="Equation" r:id="rId8" imgW="4076640" imgH="647640" progId="Equation.DSMT4">
                  <p:embed/>
                </p:oleObj>
              </mc:Choice>
              <mc:Fallback>
                <p:oleObj name="Equation" r:id="rId8" imgW="4076640" imgH="647640" progId="Equation.DSMT4">
                  <p:embed/>
                  <p:pic>
                    <p:nvPicPr>
                      <p:cNvPr id="64" name="1 Objeto"/>
                      <p:cNvPicPr>
                        <a:picLocks noChangeAspect="1" noChangeArrowheads="1"/>
                      </p:cNvPicPr>
                      <p:nvPr/>
                    </p:nvPicPr>
                    <p:blipFill>
                      <a:blip r:embed="rId9"/>
                      <a:srcRect/>
                      <a:stretch>
                        <a:fillRect/>
                      </a:stretch>
                    </p:blipFill>
                    <p:spPr bwMode="auto">
                      <a:xfrm>
                        <a:off x="6306292" y="1507098"/>
                        <a:ext cx="5694363" cy="896938"/>
                      </a:xfrm>
                      <a:prstGeom prst="rect">
                        <a:avLst/>
                      </a:prstGeom>
                      <a:noFill/>
                      <a:ln>
                        <a:noFill/>
                      </a:ln>
                    </p:spPr>
                  </p:pic>
                </p:oleObj>
              </mc:Fallback>
            </mc:AlternateContent>
          </a:graphicData>
        </a:graphic>
      </p:graphicFrame>
      <p:sp>
        <p:nvSpPr>
          <p:cNvPr id="68" name="Rectángulo 67"/>
          <p:cNvSpPr/>
          <p:nvPr/>
        </p:nvSpPr>
        <p:spPr>
          <a:xfrm>
            <a:off x="4192588" y="5141441"/>
            <a:ext cx="6735985" cy="1446550"/>
          </a:xfrm>
          <a:prstGeom prst="rect">
            <a:avLst/>
          </a:prstGeom>
          <a:solidFill>
            <a:schemeClr val="accent6">
              <a:lumMod val="40000"/>
              <a:lumOff val="60000"/>
            </a:schemeClr>
          </a:solidFill>
          <a:ln>
            <a:noFill/>
          </a:ln>
        </p:spPr>
        <p:txBody>
          <a:bodyPr wrap="square">
            <a:spAutoFit/>
          </a:bodyPr>
          <a:lstStyle/>
          <a:p>
            <a:pPr algn="ctr"/>
            <a:r>
              <a:rPr lang="es-AR" sz="2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Por lo tanto, los sistemas estables de tiempo continuo se transforman en sistemas estables de tiempo discreto y los sistemas inestables de tiempo continuo se transforman en sistemas inestables de tiempo discreto.</a:t>
            </a:r>
            <a:endParaRPr lang="es-AR" sz="22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69" name="1 Objeto"/>
          <p:cNvGraphicFramePr>
            <a:graphicFrameLocks noChangeAspect="1"/>
          </p:cNvGraphicFramePr>
          <p:nvPr/>
        </p:nvGraphicFramePr>
        <p:xfrm>
          <a:off x="2489200" y="2779713"/>
          <a:ext cx="1703388" cy="862012"/>
        </p:xfrm>
        <a:graphic>
          <a:graphicData uri="http://schemas.openxmlformats.org/presentationml/2006/ole">
            <mc:AlternateContent xmlns:mc="http://schemas.openxmlformats.org/markup-compatibility/2006">
              <mc:Choice xmlns:v="urn:schemas-microsoft-com:vml" Requires="v">
                <p:oleObj spid="_x0000_s8365" name="Equation" r:id="rId10" imgW="1218960" imgH="622080" progId="Equation.DSMT4">
                  <p:embed/>
                </p:oleObj>
              </mc:Choice>
              <mc:Fallback>
                <p:oleObj name="Equation" r:id="rId10" imgW="1218960" imgH="622080" progId="Equation.DSMT4">
                  <p:embed/>
                  <p:pic>
                    <p:nvPicPr>
                      <p:cNvPr id="69" name="1 Objeto"/>
                      <p:cNvPicPr>
                        <a:picLocks noChangeAspect="1" noChangeArrowheads="1"/>
                      </p:cNvPicPr>
                      <p:nvPr/>
                    </p:nvPicPr>
                    <p:blipFill>
                      <a:blip r:embed="rId11"/>
                      <a:srcRect/>
                      <a:stretch>
                        <a:fillRect/>
                      </a:stretch>
                    </p:blipFill>
                    <p:spPr bwMode="auto">
                      <a:xfrm>
                        <a:off x="2489200" y="2779713"/>
                        <a:ext cx="1703388" cy="862012"/>
                      </a:xfrm>
                      <a:prstGeom prst="rect">
                        <a:avLst/>
                      </a:prstGeom>
                      <a:solidFill>
                        <a:srgbClr val="FFC000"/>
                      </a:solidFill>
                      <a:ln>
                        <a:noFill/>
                      </a:ln>
                    </p:spPr>
                  </p:pic>
                </p:oleObj>
              </mc:Fallback>
            </mc:AlternateContent>
          </a:graphicData>
        </a:graphic>
      </p:graphicFrame>
      <p:sp>
        <p:nvSpPr>
          <p:cNvPr id="32" name="Rectángulo 3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pic>
        <p:nvPicPr>
          <p:cNvPr id="5" name="Imagen 4"/>
          <p:cNvPicPr>
            <a:picLocks noChangeAspect="1"/>
          </p:cNvPicPr>
          <p:nvPr/>
        </p:nvPicPr>
        <p:blipFill>
          <a:blip r:embed="rId12"/>
          <a:stretch>
            <a:fillRect/>
          </a:stretch>
        </p:blipFill>
        <p:spPr>
          <a:xfrm>
            <a:off x="4942845" y="2535777"/>
            <a:ext cx="2963588" cy="2504330"/>
          </a:xfrm>
          <a:prstGeom prst="rect">
            <a:avLst/>
          </a:prstGeom>
        </p:spPr>
      </p:pic>
      <p:sp>
        <p:nvSpPr>
          <p:cNvPr id="22" name="Rectángulo 21"/>
          <p:cNvSpPr/>
          <p:nvPr/>
        </p:nvSpPr>
        <p:spPr>
          <a:xfrm>
            <a:off x="8297596" y="2973370"/>
            <a:ext cx="3595582" cy="1200329"/>
          </a:xfrm>
          <a:prstGeom prst="rect">
            <a:avLst/>
          </a:prstGeom>
        </p:spPr>
        <p:txBody>
          <a:bodyPr wrap="square">
            <a:spAutoFit/>
          </a:bodyPr>
          <a:lstStyle/>
          <a:p>
            <a:pPr algn="just"/>
            <a:r>
              <a:rPr lang="es-AR" dirty="0">
                <a:solidFill>
                  <a:srgbClr val="008000"/>
                </a:solidFill>
              </a:rPr>
              <a:t>La región estable del plano-s se mapea en el plano-z en un círculo con centro en el origen y de radio igual a 1.</a:t>
            </a:r>
          </a:p>
        </p:txBody>
      </p:sp>
    </p:spTree>
    <p:extLst>
      <p:ext uri="{BB962C8B-B14F-4D97-AF65-F5344CB8AC3E}">
        <p14:creationId xmlns:p14="http://schemas.microsoft.com/office/powerpoint/2010/main" val="121701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860026" y="842997"/>
            <a:ext cx="816077" cy="2975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redondeado 21"/>
          <p:cNvSpPr/>
          <p:nvPr/>
        </p:nvSpPr>
        <p:spPr>
          <a:xfrm>
            <a:off x="6178748" y="2953558"/>
            <a:ext cx="816077" cy="2975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redondeado 22"/>
          <p:cNvSpPr/>
          <p:nvPr/>
        </p:nvSpPr>
        <p:spPr>
          <a:xfrm>
            <a:off x="5065634" y="5431350"/>
            <a:ext cx="816077" cy="2975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13"/>
          <p:cNvPicPr>
            <a:picLocks noChangeAspect="1"/>
          </p:cNvPicPr>
          <p:nvPr/>
        </p:nvPicPr>
        <p:blipFill>
          <a:blip r:embed="rId4"/>
          <a:stretch>
            <a:fillRect/>
          </a:stretch>
        </p:blipFill>
        <p:spPr>
          <a:xfrm>
            <a:off x="4027597" y="4012421"/>
            <a:ext cx="3881262" cy="720000"/>
          </a:xfrm>
          <a:prstGeom prst="rect">
            <a:avLst/>
          </a:prstGeom>
          <a:solidFill>
            <a:schemeClr val="accent6">
              <a:lumMod val="40000"/>
              <a:lumOff val="60000"/>
            </a:schemeClr>
          </a:solidFill>
        </p:spPr>
      </p:pic>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6" name="1 Objeto"/>
          <p:cNvGraphicFramePr>
            <a:graphicFrameLocks noChangeAspect="1"/>
          </p:cNvGraphicFramePr>
          <p:nvPr/>
        </p:nvGraphicFramePr>
        <p:xfrm>
          <a:off x="4346070" y="2953558"/>
          <a:ext cx="4689475" cy="1058863"/>
        </p:xfrm>
        <a:graphic>
          <a:graphicData uri="http://schemas.openxmlformats.org/presentationml/2006/ole">
            <mc:AlternateContent xmlns:mc="http://schemas.openxmlformats.org/markup-compatibility/2006">
              <mc:Choice xmlns:v="urn:schemas-microsoft-com:vml" Requires="v">
                <p:oleObj spid="_x0000_s9386" name="Equation" r:id="rId5" imgW="2793960" imgH="634680" progId="Equation.DSMT4">
                  <p:embed/>
                </p:oleObj>
              </mc:Choice>
              <mc:Fallback>
                <p:oleObj name="Equation" r:id="rId5" imgW="2793960" imgH="634680" progId="Equation.DSMT4">
                  <p:embed/>
                  <p:pic>
                    <p:nvPicPr>
                      <p:cNvPr id="16" name="1 Objeto"/>
                      <p:cNvPicPr>
                        <a:picLocks noChangeAspect="1" noChangeArrowheads="1"/>
                      </p:cNvPicPr>
                      <p:nvPr/>
                    </p:nvPicPr>
                    <p:blipFill>
                      <a:blip r:embed="rId6"/>
                      <a:srcRect/>
                      <a:stretch>
                        <a:fillRect/>
                      </a:stretch>
                    </p:blipFill>
                    <p:spPr bwMode="auto">
                      <a:xfrm>
                        <a:off x="4346070" y="2953558"/>
                        <a:ext cx="4689475" cy="1058863"/>
                      </a:xfrm>
                      <a:prstGeom prst="rect">
                        <a:avLst/>
                      </a:prstGeom>
                      <a:noFill/>
                      <a:ln>
                        <a:noFill/>
                      </a:ln>
                    </p:spPr>
                  </p:pic>
                </p:oleObj>
              </mc:Fallback>
            </mc:AlternateContent>
          </a:graphicData>
        </a:graphic>
      </p:graphicFrame>
      <p:graphicFrame>
        <p:nvGraphicFramePr>
          <p:cNvPr id="27" name="1 Objeto"/>
          <p:cNvGraphicFramePr>
            <a:graphicFrameLocks noChangeAspect="1"/>
          </p:cNvGraphicFramePr>
          <p:nvPr/>
        </p:nvGraphicFramePr>
        <p:xfrm>
          <a:off x="2514639" y="5254503"/>
          <a:ext cx="5160962" cy="1398588"/>
        </p:xfrm>
        <a:graphic>
          <a:graphicData uri="http://schemas.openxmlformats.org/presentationml/2006/ole">
            <mc:AlternateContent xmlns:mc="http://schemas.openxmlformats.org/markup-compatibility/2006">
              <mc:Choice xmlns:v="urn:schemas-microsoft-com:vml" Requires="v">
                <p:oleObj spid="_x0000_s9387" name="Equation" r:id="rId7" imgW="3073320" imgH="838080" progId="Equation.DSMT4">
                  <p:embed/>
                </p:oleObj>
              </mc:Choice>
              <mc:Fallback>
                <p:oleObj name="Equation" r:id="rId7" imgW="3073320" imgH="838080" progId="Equation.DSMT4">
                  <p:embed/>
                  <p:pic>
                    <p:nvPicPr>
                      <p:cNvPr id="27" name="1 Objeto"/>
                      <p:cNvPicPr>
                        <a:picLocks noChangeAspect="1" noChangeArrowheads="1"/>
                      </p:cNvPicPr>
                      <p:nvPr/>
                    </p:nvPicPr>
                    <p:blipFill>
                      <a:blip r:embed="rId8"/>
                      <a:srcRect/>
                      <a:stretch>
                        <a:fillRect/>
                      </a:stretch>
                    </p:blipFill>
                    <p:spPr bwMode="auto">
                      <a:xfrm>
                        <a:off x="2514639" y="5254503"/>
                        <a:ext cx="5160962" cy="1398588"/>
                      </a:xfrm>
                      <a:prstGeom prst="rect">
                        <a:avLst/>
                      </a:prstGeom>
                      <a:noFill/>
                      <a:ln>
                        <a:noFill/>
                      </a:ln>
                    </p:spPr>
                  </p:pic>
                </p:oleObj>
              </mc:Fallback>
            </mc:AlternateContent>
          </a:graphicData>
        </a:graphic>
      </p:graphicFrame>
      <p:graphicFrame>
        <p:nvGraphicFramePr>
          <p:cNvPr id="36" name="1 Objeto"/>
          <p:cNvGraphicFramePr>
            <a:graphicFrameLocks noChangeAspect="1"/>
          </p:cNvGraphicFramePr>
          <p:nvPr/>
        </p:nvGraphicFramePr>
        <p:xfrm>
          <a:off x="3902044" y="97467"/>
          <a:ext cx="1529943" cy="520416"/>
        </p:xfrm>
        <a:graphic>
          <a:graphicData uri="http://schemas.openxmlformats.org/presentationml/2006/ole">
            <mc:AlternateContent xmlns:mc="http://schemas.openxmlformats.org/markup-compatibility/2006">
              <mc:Choice xmlns:v="urn:schemas-microsoft-com:vml" Requires="v">
                <p:oleObj spid="_x0000_s9388" name="Equation" r:id="rId9" imgW="1333440" imgH="457200" progId="Equation.DSMT4">
                  <p:embed/>
                </p:oleObj>
              </mc:Choice>
              <mc:Fallback>
                <p:oleObj name="Equation" r:id="rId9" imgW="1333440" imgH="457200" progId="Equation.DSMT4">
                  <p:embed/>
                  <p:pic>
                    <p:nvPicPr>
                      <p:cNvPr id="36" name="1 Objeto"/>
                      <p:cNvPicPr>
                        <a:picLocks noChangeAspect="1" noChangeArrowheads="1"/>
                      </p:cNvPicPr>
                      <p:nvPr/>
                    </p:nvPicPr>
                    <p:blipFill>
                      <a:blip r:embed="rId10"/>
                      <a:srcRect/>
                      <a:stretch>
                        <a:fillRect/>
                      </a:stretch>
                    </p:blipFill>
                    <p:spPr bwMode="auto">
                      <a:xfrm>
                        <a:off x="3902044" y="97467"/>
                        <a:ext cx="1529943" cy="520416"/>
                      </a:xfrm>
                      <a:prstGeom prst="rect">
                        <a:avLst/>
                      </a:prstGeom>
                      <a:noFill/>
                      <a:ln>
                        <a:noFill/>
                      </a:ln>
                    </p:spPr>
                  </p:pic>
                </p:oleObj>
              </mc:Fallback>
            </mc:AlternateContent>
          </a:graphicData>
        </a:graphic>
      </p:graphicFrame>
      <p:pic>
        <p:nvPicPr>
          <p:cNvPr id="5" name="Imagen 4"/>
          <p:cNvPicPr>
            <a:picLocks noChangeAspect="1"/>
          </p:cNvPicPr>
          <p:nvPr/>
        </p:nvPicPr>
        <p:blipFill>
          <a:blip r:embed="rId11"/>
          <a:stretch>
            <a:fillRect/>
          </a:stretch>
        </p:blipFill>
        <p:spPr>
          <a:xfrm>
            <a:off x="6" y="106316"/>
            <a:ext cx="3763559" cy="2340000"/>
          </a:xfrm>
          <a:prstGeom prst="rect">
            <a:avLst/>
          </a:prstGeom>
        </p:spPr>
      </p:pic>
      <p:pic>
        <p:nvPicPr>
          <p:cNvPr id="8" name="Imagen 7"/>
          <p:cNvPicPr>
            <a:picLocks noChangeAspect="1"/>
          </p:cNvPicPr>
          <p:nvPr/>
        </p:nvPicPr>
        <p:blipFill>
          <a:blip r:embed="rId12"/>
          <a:stretch>
            <a:fillRect/>
          </a:stretch>
        </p:blipFill>
        <p:spPr>
          <a:xfrm>
            <a:off x="5782034" y="97467"/>
            <a:ext cx="2465328" cy="613418"/>
          </a:xfrm>
          <a:prstGeom prst="rect">
            <a:avLst/>
          </a:prstGeom>
        </p:spPr>
      </p:pic>
      <p:graphicFrame>
        <p:nvGraphicFramePr>
          <p:cNvPr id="37" name="1 Objeto"/>
          <p:cNvGraphicFramePr>
            <a:graphicFrameLocks noChangeAspect="1"/>
          </p:cNvGraphicFramePr>
          <p:nvPr/>
        </p:nvGraphicFramePr>
        <p:xfrm>
          <a:off x="4346070" y="842997"/>
          <a:ext cx="4327525" cy="1058862"/>
        </p:xfrm>
        <a:graphic>
          <a:graphicData uri="http://schemas.openxmlformats.org/presentationml/2006/ole">
            <mc:AlternateContent xmlns:mc="http://schemas.openxmlformats.org/markup-compatibility/2006">
              <mc:Choice xmlns:v="urn:schemas-microsoft-com:vml" Requires="v">
                <p:oleObj spid="_x0000_s9389" name="Equation" r:id="rId13" imgW="2577960" imgH="634680" progId="Equation.DSMT4">
                  <p:embed/>
                </p:oleObj>
              </mc:Choice>
              <mc:Fallback>
                <p:oleObj name="Equation" r:id="rId13" imgW="2577960" imgH="634680" progId="Equation.DSMT4">
                  <p:embed/>
                  <p:pic>
                    <p:nvPicPr>
                      <p:cNvPr id="37" name="1 Objeto"/>
                      <p:cNvPicPr>
                        <a:picLocks noChangeAspect="1" noChangeArrowheads="1"/>
                      </p:cNvPicPr>
                      <p:nvPr/>
                    </p:nvPicPr>
                    <p:blipFill>
                      <a:blip r:embed="rId14"/>
                      <a:srcRect/>
                      <a:stretch>
                        <a:fillRect/>
                      </a:stretch>
                    </p:blipFill>
                    <p:spPr bwMode="auto">
                      <a:xfrm>
                        <a:off x="4346070" y="842997"/>
                        <a:ext cx="4327525" cy="1058862"/>
                      </a:xfrm>
                      <a:prstGeom prst="rect">
                        <a:avLst/>
                      </a:prstGeom>
                      <a:noFill/>
                      <a:ln>
                        <a:noFill/>
                      </a:ln>
                    </p:spPr>
                  </p:pic>
                </p:oleObj>
              </mc:Fallback>
            </mc:AlternateContent>
          </a:graphicData>
        </a:graphic>
      </p:graphicFrame>
      <p:sp>
        <p:nvSpPr>
          <p:cNvPr id="38" name="Rectángulo 37"/>
          <p:cNvSpPr/>
          <p:nvPr/>
        </p:nvSpPr>
        <p:spPr>
          <a:xfrm>
            <a:off x="9256101" y="617883"/>
            <a:ext cx="2033477" cy="1323439"/>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Rectangular </a:t>
            </a:r>
            <a:r>
              <a:rPr lang="es-AR" sz="2000" b="1" dirty="0" err="1">
                <a:solidFill>
                  <a:srgbClr val="0070C0"/>
                </a:solidFill>
                <a:sym typeface="Symbol" panose="05050102010706020507" pitchFamily="18" charset="2"/>
              </a:rPr>
              <a:t>Backward</a:t>
            </a:r>
            <a:r>
              <a:rPr lang="es-AR" sz="2000" b="1" dirty="0">
                <a:solidFill>
                  <a:srgbClr val="0070C0"/>
                </a:solidFill>
                <a:sym typeface="Symbol" panose="05050102010706020507" pitchFamily="18" charset="2"/>
              </a:rPr>
              <a:t> o por Exceso</a:t>
            </a:r>
            <a:endParaRPr lang="es-AR" sz="2000" b="1" dirty="0">
              <a:solidFill>
                <a:srgbClr val="0070C0"/>
              </a:solidFill>
            </a:endParaRPr>
          </a:p>
        </p:txBody>
      </p:sp>
      <p:pic>
        <p:nvPicPr>
          <p:cNvPr id="10" name="Imagen 9"/>
          <p:cNvPicPr>
            <a:picLocks noChangeAspect="1"/>
          </p:cNvPicPr>
          <p:nvPr/>
        </p:nvPicPr>
        <p:blipFill>
          <a:blip r:embed="rId15"/>
          <a:stretch>
            <a:fillRect/>
          </a:stretch>
        </p:blipFill>
        <p:spPr>
          <a:xfrm>
            <a:off x="-21482" y="2552631"/>
            <a:ext cx="3785047" cy="2340000"/>
          </a:xfrm>
          <a:prstGeom prst="rect">
            <a:avLst/>
          </a:prstGeom>
        </p:spPr>
      </p:pic>
      <p:sp>
        <p:nvSpPr>
          <p:cNvPr id="39" name="Rectángulo 38"/>
          <p:cNvSpPr/>
          <p:nvPr/>
        </p:nvSpPr>
        <p:spPr>
          <a:xfrm>
            <a:off x="9256101" y="2974708"/>
            <a:ext cx="2033477" cy="1323439"/>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Rectangular Forward o por Defecto</a:t>
            </a:r>
            <a:endParaRPr lang="es-AR" sz="2000" b="1" dirty="0">
              <a:solidFill>
                <a:srgbClr val="0070C0"/>
              </a:solidFill>
            </a:endParaRPr>
          </a:p>
        </p:txBody>
      </p:sp>
      <p:pic>
        <p:nvPicPr>
          <p:cNvPr id="11" name="Imagen 10"/>
          <p:cNvPicPr>
            <a:picLocks noChangeAspect="1"/>
          </p:cNvPicPr>
          <p:nvPr/>
        </p:nvPicPr>
        <p:blipFill>
          <a:blip r:embed="rId16"/>
          <a:stretch>
            <a:fillRect/>
          </a:stretch>
        </p:blipFill>
        <p:spPr>
          <a:xfrm>
            <a:off x="7908859" y="4518000"/>
            <a:ext cx="3765184" cy="2340000"/>
          </a:xfrm>
          <a:prstGeom prst="rect">
            <a:avLst/>
          </a:prstGeom>
        </p:spPr>
      </p:pic>
      <p:sp>
        <p:nvSpPr>
          <p:cNvPr id="40" name="Rectángulo 39"/>
          <p:cNvSpPr/>
          <p:nvPr/>
        </p:nvSpPr>
        <p:spPr>
          <a:xfrm>
            <a:off x="247904" y="5507476"/>
            <a:ext cx="2033477" cy="1015663"/>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Trapezoidal o de </a:t>
            </a:r>
            <a:r>
              <a:rPr lang="es-AR" sz="2000" b="1" dirty="0" err="1">
                <a:solidFill>
                  <a:srgbClr val="0070C0"/>
                </a:solidFill>
                <a:sym typeface="Symbol" panose="05050102010706020507" pitchFamily="18" charset="2"/>
              </a:rPr>
              <a:t>Tustin</a:t>
            </a:r>
            <a:endParaRPr lang="es-AR" sz="2000" b="1" dirty="0">
              <a:solidFill>
                <a:srgbClr val="0070C0"/>
              </a:solidFill>
            </a:endParaRPr>
          </a:p>
        </p:txBody>
      </p:sp>
      <p:sp>
        <p:nvSpPr>
          <p:cNvPr id="13" name="Flecha derecha 12"/>
          <p:cNvSpPr/>
          <p:nvPr/>
        </p:nvSpPr>
        <p:spPr>
          <a:xfrm>
            <a:off x="6092891" y="5254503"/>
            <a:ext cx="1693090" cy="575929"/>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Flecha derecha 40"/>
          <p:cNvSpPr/>
          <p:nvPr/>
        </p:nvSpPr>
        <p:spPr>
          <a:xfrm>
            <a:off x="3317996" y="2974708"/>
            <a:ext cx="891138" cy="575929"/>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Flecha derecha 41"/>
          <p:cNvSpPr/>
          <p:nvPr/>
        </p:nvSpPr>
        <p:spPr>
          <a:xfrm>
            <a:off x="3317996" y="968174"/>
            <a:ext cx="891138" cy="575929"/>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p:cNvPicPr>
            <a:picLocks noChangeAspect="1"/>
          </p:cNvPicPr>
          <p:nvPr/>
        </p:nvPicPr>
        <p:blipFill>
          <a:blip r:embed="rId17"/>
          <a:stretch>
            <a:fillRect/>
          </a:stretch>
        </p:blipFill>
        <p:spPr>
          <a:xfrm>
            <a:off x="4082132" y="1906566"/>
            <a:ext cx="4800897" cy="720000"/>
          </a:xfrm>
          <a:prstGeom prst="rect">
            <a:avLst/>
          </a:prstGeom>
          <a:solidFill>
            <a:schemeClr val="accent6">
              <a:lumMod val="40000"/>
              <a:lumOff val="60000"/>
            </a:schemeClr>
          </a:solidFill>
        </p:spPr>
      </p:pic>
    </p:spTree>
    <p:extLst>
      <p:ext uri="{BB962C8B-B14F-4D97-AF65-F5344CB8AC3E}">
        <p14:creationId xmlns:p14="http://schemas.microsoft.com/office/powerpoint/2010/main" val="261667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1" name="Rectángulo 30"/>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38" name="Rectángulo 37"/>
          <p:cNvSpPr/>
          <p:nvPr/>
        </p:nvSpPr>
        <p:spPr>
          <a:xfrm>
            <a:off x="5109090" y="2504258"/>
            <a:ext cx="6671131" cy="1015663"/>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A diferencia de los otros métodos, el bilineal realiza un valor medio móvil (o promedio móvil) en base a las dos muestras del error (o de la salida) más recientes. </a:t>
            </a:r>
          </a:p>
        </p:txBody>
      </p:sp>
      <p:sp>
        <p:nvSpPr>
          <p:cNvPr id="43" name="Flecha derecha 42"/>
          <p:cNvSpPr/>
          <p:nvPr/>
        </p:nvSpPr>
        <p:spPr>
          <a:xfrm rot="5400000">
            <a:off x="7815599" y="1816267"/>
            <a:ext cx="465857" cy="792256"/>
          </a:xfrm>
          <a:prstGeom prst="rightArrow">
            <a:avLst>
              <a:gd name="adj1" fmla="val 50000"/>
              <a:gd name="adj2" fmla="val 3808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4" name="Rectángulo 43"/>
          <p:cNvSpPr/>
          <p:nvPr/>
        </p:nvSpPr>
        <p:spPr>
          <a:xfrm>
            <a:off x="889318" y="937227"/>
            <a:ext cx="4440206"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Trapezoidal</a:t>
            </a:r>
          </a:p>
          <a:p>
            <a:pPr algn="ctr"/>
            <a:r>
              <a:rPr lang="es-AR" sz="2000" b="1" dirty="0">
                <a:solidFill>
                  <a:srgbClr val="0070C0"/>
                </a:solidFill>
                <a:sym typeface="Symbol" panose="05050102010706020507" pitchFamily="18" charset="2"/>
              </a:rPr>
              <a:t>Bilineal o de </a:t>
            </a:r>
            <a:r>
              <a:rPr lang="es-AR" sz="2000" b="1" dirty="0" err="1">
                <a:solidFill>
                  <a:srgbClr val="0070C0"/>
                </a:solidFill>
                <a:sym typeface="Symbol" panose="05050102010706020507" pitchFamily="18" charset="2"/>
              </a:rPr>
              <a:t>Tustin</a:t>
            </a:r>
            <a:endParaRPr lang="es-AR" sz="2000" b="1" dirty="0">
              <a:solidFill>
                <a:srgbClr val="0070C0"/>
              </a:solidFill>
            </a:endParaRPr>
          </a:p>
        </p:txBody>
      </p:sp>
      <p:pic>
        <p:nvPicPr>
          <p:cNvPr id="17" name="Imagen 16"/>
          <p:cNvPicPr>
            <a:picLocks noChangeAspect="1"/>
          </p:cNvPicPr>
          <p:nvPr/>
        </p:nvPicPr>
        <p:blipFill>
          <a:blip r:embed="rId4"/>
          <a:stretch>
            <a:fillRect/>
          </a:stretch>
        </p:blipFill>
        <p:spPr>
          <a:xfrm>
            <a:off x="116192" y="1642672"/>
            <a:ext cx="5213332" cy="3240000"/>
          </a:xfrm>
          <a:prstGeom prst="rect">
            <a:avLst/>
          </a:prstGeom>
        </p:spPr>
      </p:pic>
      <p:grpSp>
        <p:nvGrpSpPr>
          <p:cNvPr id="5" name="Grupo 4"/>
          <p:cNvGrpSpPr/>
          <p:nvPr/>
        </p:nvGrpSpPr>
        <p:grpSpPr>
          <a:xfrm>
            <a:off x="6228748" y="944536"/>
            <a:ext cx="4209899" cy="940726"/>
            <a:chOff x="6255908" y="1166012"/>
            <a:chExt cx="4209899" cy="940726"/>
          </a:xfrm>
        </p:grpSpPr>
        <p:sp>
          <p:nvSpPr>
            <p:cNvPr id="3" name="Rectángulo 2"/>
            <p:cNvSpPr/>
            <p:nvPr/>
          </p:nvSpPr>
          <p:spPr>
            <a:xfrm>
              <a:off x="7143183" y="1166012"/>
              <a:ext cx="1810693" cy="94072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8" name="1 Objeto"/>
            <p:cNvGraphicFramePr>
              <a:graphicFrameLocks noChangeAspect="1"/>
            </p:cNvGraphicFramePr>
            <p:nvPr/>
          </p:nvGraphicFramePr>
          <p:xfrm>
            <a:off x="6255908" y="1248468"/>
            <a:ext cx="4209899" cy="788408"/>
          </p:xfrm>
          <a:graphic>
            <a:graphicData uri="http://schemas.openxmlformats.org/presentationml/2006/ole">
              <mc:AlternateContent xmlns:mc="http://schemas.openxmlformats.org/markup-compatibility/2006">
                <mc:Choice xmlns:v="urn:schemas-microsoft-com:vml" Requires="v">
                  <p:oleObj spid="_x0000_s10326" name="Equation" r:id="rId5" imgW="2361960" imgH="444240" progId="Equation.DSMT4">
                    <p:embed/>
                  </p:oleObj>
                </mc:Choice>
                <mc:Fallback>
                  <p:oleObj name="Equation" r:id="rId5" imgW="2361960" imgH="444240" progId="Equation.DSMT4">
                    <p:embed/>
                    <p:pic>
                      <p:nvPicPr>
                        <p:cNvPr id="18" name="1 Objeto"/>
                        <p:cNvPicPr>
                          <a:picLocks noChangeAspect="1" noChangeArrowheads="1"/>
                        </p:cNvPicPr>
                        <p:nvPr/>
                      </p:nvPicPr>
                      <p:blipFill>
                        <a:blip r:embed="rId6"/>
                        <a:srcRect/>
                        <a:stretch>
                          <a:fillRect/>
                        </a:stretch>
                      </p:blipFill>
                      <p:spPr bwMode="auto">
                        <a:xfrm>
                          <a:off x="6255908" y="1248468"/>
                          <a:ext cx="4209899" cy="788408"/>
                        </a:xfrm>
                        <a:prstGeom prst="rect">
                          <a:avLst/>
                        </a:prstGeom>
                        <a:noFill/>
                        <a:ln>
                          <a:noFill/>
                        </a:ln>
                      </p:spPr>
                    </p:pic>
                  </p:oleObj>
                </mc:Fallback>
              </mc:AlternateContent>
            </a:graphicData>
          </a:graphic>
        </p:graphicFrame>
      </p:grpSp>
      <p:sp>
        <p:nvSpPr>
          <p:cNvPr id="20" name="Rectángulo 19"/>
          <p:cNvSpPr/>
          <p:nvPr/>
        </p:nvSpPr>
        <p:spPr>
          <a:xfrm>
            <a:off x="5109427" y="3671368"/>
            <a:ext cx="6670794" cy="1107996"/>
          </a:xfrm>
          <a:prstGeom prst="rect">
            <a:avLst/>
          </a:prstGeom>
          <a:solidFill>
            <a:schemeClr val="accent6">
              <a:lumMod val="20000"/>
              <a:lumOff val="80000"/>
            </a:schemeClr>
          </a:solidFill>
        </p:spPr>
        <p:txBody>
          <a:bodyPr wrap="square">
            <a:spAutoFit/>
          </a:bodyPr>
          <a:lstStyle/>
          <a:p>
            <a:pPr marL="342900" indent="-342900" algn="just">
              <a:buFont typeface="Wingdings" panose="05000000000000000000" pitchFamily="2" charset="2"/>
              <a:buChar char="Ø"/>
            </a:pPr>
            <a:r>
              <a:rPr lang="es-AR" sz="2200" b="1" dirty="0">
                <a:solidFill>
                  <a:srgbClr val="FF0000"/>
                </a:solidFill>
                <a:latin typeface="Times New Roman" panose="02020603050405020304" pitchFamily="18" charset="0"/>
                <a:cs typeface="Times New Roman" panose="02020603050405020304" pitchFamily="18" charset="0"/>
              </a:rPr>
              <a:t>Ventaja: Provoca menos distorsión en la respuesta en frecuencia del sistema de control, debido a que presenta mayor precisión. </a:t>
            </a:r>
          </a:p>
        </p:txBody>
      </p:sp>
      <p:sp>
        <p:nvSpPr>
          <p:cNvPr id="21" name="Rectángulo 20"/>
          <p:cNvSpPr/>
          <p:nvPr/>
        </p:nvSpPr>
        <p:spPr>
          <a:xfrm>
            <a:off x="191343" y="5288859"/>
            <a:ext cx="3589412" cy="1107996"/>
          </a:xfrm>
          <a:prstGeom prst="rect">
            <a:avLst/>
          </a:prstGeom>
          <a:solidFill>
            <a:schemeClr val="accent6">
              <a:lumMod val="40000"/>
              <a:lumOff val="60000"/>
            </a:schemeClr>
          </a:solidFill>
          <a:ln>
            <a:noFill/>
          </a:ln>
        </p:spPr>
        <p:txBody>
          <a:bodyPr wrap="square">
            <a:spAutoFit/>
          </a:bodyPr>
          <a:lstStyle/>
          <a:p>
            <a:pPr algn="ctr"/>
            <a:r>
              <a:rPr lang="es-AR" sz="2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Para una distorsión </a:t>
            </a:r>
            <a:r>
              <a:rPr lang="pt-BR" sz="2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&lt; al 3%</a:t>
            </a:r>
          </a:p>
          <a:p>
            <a:pPr algn="ctr"/>
            <a:r>
              <a:rPr lang="pt-BR" sz="2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Deben</a:t>
            </a:r>
            <a:r>
              <a:rPr lang="pt-BR" sz="2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pt-BR" sz="2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cumplirse</a:t>
            </a:r>
            <a:r>
              <a:rPr lang="pt-BR" sz="2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pt-BR" sz="2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las</a:t>
            </a:r>
            <a:r>
              <a:rPr lang="pt-BR" sz="2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a:t>
            </a:r>
            <a:r>
              <a:rPr lang="pt-BR" sz="2200" b="1" dirty="0" err="1">
                <a:solidFill>
                  <a:srgbClr val="0070C0"/>
                </a:solidFill>
                <a:latin typeface="Times New Roman" panose="02020603050405020304" pitchFamily="18" charset="0"/>
                <a:cs typeface="Times New Roman" panose="02020603050405020304" pitchFamily="18" charset="0"/>
                <a:sym typeface="Symbol" panose="05050102010706020507" pitchFamily="18" charset="2"/>
              </a:rPr>
              <a:t>siguientes</a:t>
            </a:r>
            <a:r>
              <a:rPr lang="pt-BR" sz="2200" b="1" dirty="0">
                <a:solidFill>
                  <a:srgbClr val="0070C0"/>
                </a:solidFill>
                <a:latin typeface="Times New Roman" panose="02020603050405020304" pitchFamily="18" charset="0"/>
                <a:cs typeface="Times New Roman" panose="02020603050405020304" pitchFamily="18" charset="0"/>
                <a:sym typeface="Symbol" panose="05050102010706020507" pitchFamily="18" charset="2"/>
              </a:rPr>
              <a:t> relaciones</a:t>
            </a:r>
            <a:endParaRPr lang="es-AR" sz="2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2" name="1 Objeto"/>
          <p:cNvGraphicFramePr>
            <a:graphicFrameLocks noChangeAspect="1"/>
          </p:cNvGraphicFramePr>
          <p:nvPr/>
        </p:nvGraphicFramePr>
        <p:xfrm>
          <a:off x="4560937" y="4976876"/>
          <a:ext cx="7151687" cy="1731962"/>
        </p:xfrm>
        <a:graphic>
          <a:graphicData uri="http://schemas.openxmlformats.org/presentationml/2006/ole">
            <mc:AlternateContent xmlns:mc="http://schemas.openxmlformats.org/markup-compatibility/2006">
              <mc:Choice xmlns:v="urn:schemas-microsoft-com:vml" Requires="v">
                <p:oleObj spid="_x0000_s10327" name="Equation" r:id="rId7" imgW="4012920" imgH="977760" progId="Equation.DSMT4">
                  <p:embed/>
                </p:oleObj>
              </mc:Choice>
              <mc:Fallback>
                <p:oleObj name="Equation" r:id="rId7" imgW="4012920" imgH="977760" progId="Equation.DSMT4">
                  <p:embed/>
                  <p:pic>
                    <p:nvPicPr>
                      <p:cNvPr id="22" name="1 Objeto"/>
                      <p:cNvPicPr>
                        <a:picLocks noChangeAspect="1" noChangeArrowheads="1"/>
                      </p:cNvPicPr>
                      <p:nvPr/>
                    </p:nvPicPr>
                    <p:blipFill>
                      <a:blip r:embed="rId8"/>
                      <a:srcRect/>
                      <a:stretch>
                        <a:fillRect/>
                      </a:stretch>
                    </p:blipFill>
                    <p:spPr bwMode="auto">
                      <a:xfrm>
                        <a:off x="4560937" y="4976876"/>
                        <a:ext cx="7151687" cy="1731962"/>
                      </a:xfrm>
                      <a:prstGeom prst="rect">
                        <a:avLst/>
                      </a:prstGeom>
                      <a:solidFill>
                        <a:schemeClr val="accent4">
                          <a:lumMod val="60000"/>
                          <a:lumOff val="40000"/>
                        </a:schemeClr>
                      </a:solidFill>
                      <a:ln>
                        <a:solidFill>
                          <a:schemeClr val="accent2">
                            <a:lumMod val="60000"/>
                            <a:lumOff val="40000"/>
                          </a:schemeClr>
                        </a:solidFill>
                      </a:ln>
                    </p:spPr>
                  </p:pic>
                </p:oleObj>
              </mc:Fallback>
            </mc:AlternateContent>
          </a:graphicData>
        </a:graphic>
      </p:graphicFrame>
      <p:sp>
        <p:nvSpPr>
          <p:cNvPr id="7" name="Flecha derecha 6"/>
          <p:cNvSpPr/>
          <p:nvPr/>
        </p:nvSpPr>
        <p:spPr>
          <a:xfrm>
            <a:off x="3953562" y="5516932"/>
            <a:ext cx="434567" cy="65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629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8" name="1 Objeto"/>
          <p:cNvGraphicFramePr>
            <a:graphicFrameLocks noChangeAspect="1"/>
          </p:cNvGraphicFramePr>
          <p:nvPr/>
        </p:nvGraphicFramePr>
        <p:xfrm>
          <a:off x="3171046" y="3564573"/>
          <a:ext cx="2835275" cy="717550"/>
        </p:xfrm>
        <a:graphic>
          <a:graphicData uri="http://schemas.openxmlformats.org/presentationml/2006/ole">
            <mc:AlternateContent xmlns:mc="http://schemas.openxmlformats.org/markup-compatibility/2006">
              <mc:Choice xmlns:v="urn:schemas-microsoft-com:vml" Requires="v">
                <p:oleObj spid="_x0000_s11518" name="Equation" r:id="rId3" imgW="1688760" imgH="431640" progId="Equation.DSMT4">
                  <p:embed/>
                </p:oleObj>
              </mc:Choice>
              <mc:Fallback>
                <p:oleObj name="Equation" r:id="rId3" imgW="1688760" imgH="431640" progId="Equation.DSMT4">
                  <p:embed/>
                  <p:pic>
                    <p:nvPicPr>
                      <p:cNvPr id="18" name="1 Objeto"/>
                      <p:cNvPicPr>
                        <a:picLocks noChangeAspect="1" noChangeArrowheads="1"/>
                      </p:cNvPicPr>
                      <p:nvPr/>
                    </p:nvPicPr>
                    <p:blipFill>
                      <a:blip r:embed="rId4"/>
                      <a:srcRect/>
                      <a:stretch>
                        <a:fillRect/>
                      </a:stretch>
                    </p:blipFill>
                    <p:spPr bwMode="auto">
                      <a:xfrm>
                        <a:off x="3171046" y="3564573"/>
                        <a:ext cx="2835275" cy="717550"/>
                      </a:xfrm>
                      <a:prstGeom prst="rect">
                        <a:avLst/>
                      </a:prstGeom>
                      <a:noFill/>
                      <a:ln>
                        <a:noFill/>
                      </a:ln>
                    </p:spPr>
                  </p:pic>
                </p:oleObj>
              </mc:Fallback>
            </mc:AlternateContent>
          </a:graphicData>
        </a:graphic>
      </p:graphicFrame>
      <p:sp>
        <p:nvSpPr>
          <p:cNvPr id="22" name="Rectángulo 21"/>
          <p:cNvSpPr/>
          <p:nvPr/>
        </p:nvSpPr>
        <p:spPr>
          <a:xfrm>
            <a:off x="398073" y="3698656"/>
            <a:ext cx="2615482" cy="369332"/>
          </a:xfrm>
          <a:prstGeom prst="rect">
            <a:avLst/>
          </a:prstGeom>
        </p:spPr>
        <p:txBody>
          <a:bodyPr wrap="square">
            <a:spAutoFit/>
          </a:bodyPr>
          <a:lstStyle/>
          <a:p>
            <a:r>
              <a:rPr lang="es-AR" dirty="0">
                <a:solidFill>
                  <a:schemeClr val="tx1">
                    <a:lumMod val="65000"/>
                    <a:lumOff val="35000"/>
                  </a:schemeClr>
                </a:solidFill>
              </a:rPr>
              <a:t>De la igualdad anterior:</a:t>
            </a:r>
          </a:p>
        </p:txBody>
      </p:sp>
      <p:sp>
        <p:nvSpPr>
          <p:cNvPr id="30" name="Rectángulo 29"/>
          <p:cNvSpPr/>
          <p:nvPr/>
        </p:nvSpPr>
        <p:spPr>
          <a:xfrm>
            <a:off x="3822896" y="2634017"/>
            <a:ext cx="3265967" cy="369332"/>
          </a:xfrm>
          <a:prstGeom prst="rect">
            <a:avLst/>
          </a:prstGeom>
        </p:spPr>
        <p:txBody>
          <a:bodyPr wrap="square">
            <a:spAutoFit/>
          </a:bodyPr>
          <a:lstStyle/>
          <a:p>
            <a:r>
              <a:rPr lang="es-AR" dirty="0">
                <a:solidFill>
                  <a:schemeClr val="tx1">
                    <a:lumMod val="65000"/>
                    <a:lumOff val="35000"/>
                  </a:schemeClr>
                </a:solidFill>
              </a:rPr>
              <a:t>Para una entrada en escalón:</a:t>
            </a:r>
          </a:p>
        </p:txBody>
      </p:sp>
      <p:sp>
        <p:nvSpPr>
          <p:cNvPr id="21" name="Rectángulo 20"/>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25" name="Rectángulo 24"/>
          <p:cNvSpPr/>
          <p:nvPr/>
        </p:nvSpPr>
        <p:spPr>
          <a:xfrm>
            <a:off x="366356" y="935135"/>
            <a:ext cx="4615219" cy="400110"/>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Invariante al Escalón</a:t>
            </a:r>
            <a:endParaRPr lang="es-AR" sz="2000" b="1" dirty="0">
              <a:solidFill>
                <a:srgbClr val="0070C0"/>
              </a:solidFill>
            </a:endParaRPr>
          </a:p>
        </p:txBody>
      </p:sp>
      <p:sp>
        <p:nvSpPr>
          <p:cNvPr id="26" name="Rectángulo 25"/>
          <p:cNvSpPr/>
          <p:nvPr/>
        </p:nvSpPr>
        <p:spPr>
          <a:xfrm>
            <a:off x="366356" y="1531246"/>
            <a:ext cx="11634299"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La respuesta al escalón de un sistema en tiempo continuo debe ser la misma que la respuesta al escalón del sistema muestreado, en los instantes de muestreo.</a:t>
            </a:r>
          </a:p>
        </p:txBody>
      </p:sp>
      <p:graphicFrame>
        <p:nvGraphicFramePr>
          <p:cNvPr id="27" name="1 Objeto"/>
          <p:cNvGraphicFramePr>
            <a:graphicFrameLocks noChangeAspect="1"/>
          </p:cNvGraphicFramePr>
          <p:nvPr/>
        </p:nvGraphicFramePr>
        <p:xfrm>
          <a:off x="589347" y="2646719"/>
          <a:ext cx="3071812" cy="338138"/>
        </p:xfrm>
        <a:graphic>
          <a:graphicData uri="http://schemas.openxmlformats.org/presentationml/2006/ole">
            <mc:AlternateContent xmlns:mc="http://schemas.openxmlformats.org/markup-compatibility/2006">
              <mc:Choice xmlns:v="urn:schemas-microsoft-com:vml" Requires="v">
                <p:oleObj spid="_x0000_s11519" name="Equation" r:id="rId5" imgW="1828800" imgH="203040" progId="Equation.DSMT4">
                  <p:embed/>
                </p:oleObj>
              </mc:Choice>
              <mc:Fallback>
                <p:oleObj name="Equation" r:id="rId5" imgW="1828800" imgH="203040" progId="Equation.DSMT4">
                  <p:embed/>
                  <p:pic>
                    <p:nvPicPr>
                      <p:cNvPr id="27" name="1 Objeto"/>
                      <p:cNvPicPr>
                        <a:picLocks noChangeAspect="1" noChangeArrowheads="1"/>
                      </p:cNvPicPr>
                      <p:nvPr/>
                    </p:nvPicPr>
                    <p:blipFill>
                      <a:blip r:embed="rId6"/>
                      <a:srcRect/>
                      <a:stretch>
                        <a:fillRect/>
                      </a:stretch>
                    </p:blipFill>
                    <p:spPr bwMode="auto">
                      <a:xfrm>
                        <a:off x="589347" y="2646719"/>
                        <a:ext cx="3071812" cy="338138"/>
                      </a:xfrm>
                      <a:prstGeom prst="rect">
                        <a:avLst/>
                      </a:prstGeom>
                      <a:noFill/>
                      <a:ln>
                        <a:noFill/>
                      </a:ln>
                    </p:spPr>
                  </p:pic>
                </p:oleObj>
              </mc:Fallback>
            </mc:AlternateContent>
          </a:graphicData>
        </a:graphic>
      </p:graphicFrame>
      <p:graphicFrame>
        <p:nvGraphicFramePr>
          <p:cNvPr id="35" name="1 Objeto"/>
          <p:cNvGraphicFramePr>
            <a:graphicFrameLocks noChangeAspect="1"/>
          </p:cNvGraphicFramePr>
          <p:nvPr/>
        </p:nvGraphicFramePr>
        <p:xfrm>
          <a:off x="7177229" y="2529842"/>
          <a:ext cx="4075113" cy="655638"/>
        </p:xfrm>
        <a:graphic>
          <a:graphicData uri="http://schemas.openxmlformats.org/presentationml/2006/ole">
            <mc:AlternateContent xmlns:mc="http://schemas.openxmlformats.org/markup-compatibility/2006">
              <mc:Choice xmlns:v="urn:schemas-microsoft-com:vml" Requires="v">
                <p:oleObj spid="_x0000_s11520" name="Equation" r:id="rId7" imgW="2425680" imgH="393480" progId="Equation.DSMT4">
                  <p:embed/>
                </p:oleObj>
              </mc:Choice>
              <mc:Fallback>
                <p:oleObj name="Equation" r:id="rId7" imgW="2425680" imgH="393480" progId="Equation.DSMT4">
                  <p:embed/>
                  <p:pic>
                    <p:nvPicPr>
                      <p:cNvPr id="35" name="1 Objeto"/>
                      <p:cNvPicPr>
                        <a:picLocks noChangeAspect="1" noChangeArrowheads="1"/>
                      </p:cNvPicPr>
                      <p:nvPr/>
                    </p:nvPicPr>
                    <p:blipFill>
                      <a:blip r:embed="rId8"/>
                      <a:srcRect/>
                      <a:stretch>
                        <a:fillRect/>
                      </a:stretch>
                    </p:blipFill>
                    <p:spPr bwMode="auto">
                      <a:xfrm>
                        <a:off x="7177229" y="2529842"/>
                        <a:ext cx="4075113" cy="655638"/>
                      </a:xfrm>
                      <a:prstGeom prst="rect">
                        <a:avLst/>
                      </a:prstGeom>
                      <a:noFill/>
                      <a:ln>
                        <a:noFill/>
                      </a:ln>
                    </p:spPr>
                  </p:pic>
                </p:oleObj>
              </mc:Fallback>
            </mc:AlternateContent>
          </a:graphicData>
        </a:graphic>
      </p:graphicFrame>
      <p:graphicFrame>
        <p:nvGraphicFramePr>
          <p:cNvPr id="36" name="1 Objeto"/>
          <p:cNvGraphicFramePr>
            <a:graphicFrameLocks noChangeAspect="1"/>
          </p:cNvGraphicFramePr>
          <p:nvPr/>
        </p:nvGraphicFramePr>
        <p:xfrm>
          <a:off x="6846416" y="3564573"/>
          <a:ext cx="5178425" cy="717550"/>
        </p:xfrm>
        <a:graphic>
          <a:graphicData uri="http://schemas.openxmlformats.org/presentationml/2006/ole">
            <mc:AlternateContent xmlns:mc="http://schemas.openxmlformats.org/markup-compatibility/2006">
              <mc:Choice xmlns:v="urn:schemas-microsoft-com:vml" Requires="v">
                <p:oleObj spid="_x0000_s11521" name="Equation" r:id="rId9" imgW="3085920" imgH="431640" progId="Equation.DSMT4">
                  <p:embed/>
                </p:oleObj>
              </mc:Choice>
              <mc:Fallback>
                <p:oleObj name="Equation" r:id="rId9" imgW="3085920" imgH="431640" progId="Equation.DSMT4">
                  <p:embed/>
                  <p:pic>
                    <p:nvPicPr>
                      <p:cNvPr id="36" name="1 Objeto"/>
                      <p:cNvPicPr>
                        <a:picLocks noChangeAspect="1" noChangeArrowheads="1"/>
                      </p:cNvPicPr>
                      <p:nvPr/>
                    </p:nvPicPr>
                    <p:blipFill>
                      <a:blip r:embed="rId10"/>
                      <a:srcRect/>
                      <a:stretch>
                        <a:fillRect/>
                      </a:stretch>
                    </p:blipFill>
                    <p:spPr bwMode="auto">
                      <a:xfrm>
                        <a:off x="6846416" y="3564573"/>
                        <a:ext cx="5178425" cy="717550"/>
                      </a:xfrm>
                      <a:prstGeom prst="rect">
                        <a:avLst/>
                      </a:prstGeom>
                      <a:noFill/>
                      <a:ln>
                        <a:noFill/>
                      </a:ln>
                    </p:spPr>
                  </p:pic>
                </p:oleObj>
              </mc:Fallback>
            </mc:AlternateContent>
          </a:graphicData>
        </a:graphic>
      </p:graphicFrame>
      <p:sp>
        <p:nvSpPr>
          <p:cNvPr id="2" name="Flecha a la derecha con bandas 1"/>
          <p:cNvSpPr/>
          <p:nvPr/>
        </p:nvSpPr>
        <p:spPr>
          <a:xfrm>
            <a:off x="6163812" y="3643597"/>
            <a:ext cx="525113" cy="559503"/>
          </a:xfrm>
          <a:prstGeom prst="strip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ángulo 38"/>
          <p:cNvSpPr/>
          <p:nvPr/>
        </p:nvSpPr>
        <p:spPr>
          <a:xfrm>
            <a:off x="373812" y="4636115"/>
            <a:ext cx="1973935" cy="369332"/>
          </a:xfrm>
          <a:prstGeom prst="rect">
            <a:avLst/>
          </a:prstGeom>
        </p:spPr>
        <p:txBody>
          <a:bodyPr wrap="square">
            <a:spAutoFit/>
          </a:bodyPr>
          <a:lstStyle/>
          <a:p>
            <a:r>
              <a:rPr lang="es-AR" dirty="0">
                <a:solidFill>
                  <a:schemeClr val="tx1">
                    <a:lumMod val="65000"/>
                    <a:lumOff val="35000"/>
                  </a:schemeClr>
                </a:solidFill>
              </a:rPr>
              <a:t>Recordando que:</a:t>
            </a:r>
          </a:p>
        </p:txBody>
      </p:sp>
      <p:graphicFrame>
        <p:nvGraphicFramePr>
          <p:cNvPr id="40" name="1 Objeto"/>
          <p:cNvGraphicFramePr>
            <a:graphicFrameLocks noChangeAspect="1"/>
          </p:cNvGraphicFramePr>
          <p:nvPr/>
        </p:nvGraphicFramePr>
        <p:xfrm>
          <a:off x="2477325" y="4651712"/>
          <a:ext cx="1023937" cy="338138"/>
        </p:xfrm>
        <a:graphic>
          <a:graphicData uri="http://schemas.openxmlformats.org/presentationml/2006/ole">
            <mc:AlternateContent xmlns:mc="http://schemas.openxmlformats.org/markup-compatibility/2006">
              <mc:Choice xmlns:v="urn:schemas-microsoft-com:vml" Requires="v">
                <p:oleObj spid="_x0000_s11522" name="Equation" r:id="rId11" imgW="609480" imgH="203040" progId="Equation.DSMT4">
                  <p:embed/>
                </p:oleObj>
              </mc:Choice>
              <mc:Fallback>
                <p:oleObj name="Equation" r:id="rId11" imgW="609480" imgH="203040" progId="Equation.DSMT4">
                  <p:embed/>
                  <p:pic>
                    <p:nvPicPr>
                      <p:cNvPr id="40" name="1 Objeto"/>
                      <p:cNvPicPr>
                        <a:picLocks noChangeAspect="1" noChangeArrowheads="1"/>
                      </p:cNvPicPr>
                      <p:nvPr/>
                    </p:nvPicPr>
                    <p:blipFill>
                      <a:blip r:embed="rId12"/>
                      <a:srcRect/>
                      <a:stretch>
                        <a:fillRect/>
                      </a:stretch>
                    </p:blipFill>
                    <p:spPr bwMode="auto">
                      <a:xfrm>
                        <a:off x="2477325" y="4651712"/>
                        <a:ext cx="1023937" cy="338138"/>
                      </a:xfrm>
                      <a:prstGeom prst="rect">
                        <a:avLst/>
                      </a:prstGeom>
                      <a:noFill/>
                      <a:ln>
                        <a:noFill/>
                      </a:ln>
                    </p:spPr>
                  </p:pic>
                </p:oleObj>
              </mc:Fallback>
            </mc:AlternateContent>
          </a:graphicData>
        </a:graphic>
      </p:graphicFrame>
      <p:sp>
        <p:nvSpPr>
          <p:cNvPr id="42" name="Flecha a la derecha con bandas 41"/>
          <p:cNvSpPr/>
          <p:nvPr/>
        </p:nvSpPr>
        <p:spPr>
          <a:xfrm>
            <a:off x="3630840" y="4559135"/>
            <a:ext cx="525113" cy="559503"/>
          </a:xfrm>
          <a:prstGeom prst="strip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3" name="1 Objeto"/>
          <p:cNvGraphicFramePr>
            <a:graphicFrameLocks noChangeAspect="1"/>
          </p:cNvGraphicFramePr>
          <p:nvPr/>
        </p:nvGraphicFramePr>
        <p:xfrm>
          <a:off x="4672356" y="4416611"/>
          <a:ext cx="2982912" cy="844550"/>
        </p:xfrm>
        <a:graphic>
          <a:graphicData uri="http://schemas.openxmlformats.org/presentationml/2006/ole">
            <mc:AlternateContent xmlns:mc="http://schemas.openxmlformats.org/markup-compatibility/2006">
              <mc:Choice xmlns:v="urn:schemas-microsoft-com:vml" Requires="v">
                <p:oleObj spid="_x0000_s11523" name="Equation" r:id="rId13" imgW="1777680" imgH="507960" progId="Equation.DSMT4">
                  <p:embed/>
                </p:oleObj>
              </mc:Choice>
              <mc:Fallback>
                <p:oleObj name="Equation" r:id="rId13" imgW="1777680" imgH="507960" progId="Equation.DSMT4">
                  <p:embed/>
                  <p:pic>
                    <p:nvPicPr>
                      <p:cNvPr id="43" name="1 Objeto"/>
                      <p:cNvPicPr>
                        <a:picLocks noChangeAspect="1" noChangeArrowheads="1"/>
                      </p:cNvPicPr>
                      <p:nvPr/>
                    </p:nvPicPr>
                    <p:blipFill>
                      <a:blip r:embed="rId14"/>
                      <a:srcRect/>
                      <a:stretch>
                        <a:fillRect/>
                      </a:stretch>
                    </p:blipFill>
                    <p:spPr bwMode="auto">
                      <a:xfrm>
                        <a:off x="4672356" y="4416611"/>
                        <a:ext cx="2982912" cy="844550"/>
                      </a:xfrm>
                      <a:prstGeom prst="rect">
                        <a:avLst/>
                      </a:prstGeom>
                      <a:noFill/>
                      <a:ln>
                        <a:noFill/>
                      </a:ln>
                    </p:spPr>
                  </p:pic>
                </p:oleObj>
              </mc:Fallback>
            </mc:AlternateContent>
          </a:graphicData>
        </a:graphic>
      </p:graphicFrame>
      <p:pic>
        <p:nvPicPr>
          <p:cNvPr id="3" name="Imagen 2"/>
          <p:cNvPicPr>
            <a:picLocks noChangeAspect="1"/>
          </p:cNvPicPr>
          <p:nvPr/>
        </p:nvPicPr>
        <p:blipFill>
          <a:blip r:embed="rId15"/>
          <a:stretch>
            <a:fillRect/>
          </a:stretch>
        </p:blipFill>
        <p:spPr>
          <a:xfrm>
            <a:off x="981770" y="5686538"/>
            <a:ext cx="5024551" cy="778433"/>
          </a:xfrm>
          <a:prstGeom prst="rect">
            <a:avLst/>
          </a:prstGeom>
          <a:solidFill>
            <a:schemeClr val="accent6">
              <a:lumMod val="40000"/>
              <a:lumOff val="60000"/>
            </a:schemeClr>
          </a:solidFill>
        </p:spPr>
      </p:pic>
      <p:sp>
        <p:nvSpPr>
          <p:cNvPr id="44" name="Rectángulo 43"/>
          <p:cNvSpPr/>
          <p:nvPr/>
        </p:nvSpPr>
        <p:spPr>
          <a:xfrm>
            <a:off x="7023600" y="5702930"/>
            <a:ext cx="4685455"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La Transformada Z de un sistema en tiempo continuo, precedida por un ZOH.</a:t>
            </a:r>
          </a:p>
        </p:txBody>
      </p:sp>
      <p:sp>
        <p:nvSpPr>
          <p:cNvPr id="45" name="Flecha a la derecha con bandas 44"/>
          <p:cNvSpPr/>
          <p:nvPr/>
        </p:nvSpPr>
        <p:spPr>
          <a:xfrm>
            <a:off x="6183505" y="5765342"/>
            <a:ext cx="662911" cy="559503"/>
          </a:xfrm>
          <a:prstGeom prst="strip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7674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8" name="1 Objeto"/>
          <p:cNvGraphicFramePr>
            <a:graphicFrameLocks noChangeAspect="1"/>
          </p:cNvGraphicFramePr>
          <p:nvPr/>
        </p:nvGraphicFramePr>
        <p:xfrm>
          <a:off x="7038975" y="2650388"/>
          <a:ext cx="4137025" cy="763587"/>
        </p:xfrm>
        <a:graphic>
          <a:graphicData uri="http://schemas.openxmlformats.org/presentationml/2006/ole">
            <mc:AlternateContent xmlns:mc="http://schemas.openxmlformats.org/markup-compatibility/2006">
              <mc:Choice xmlns:v="urn:schemas-microsoft-com:vml" Requires="v">
                <p:oleObj spid="_x0000_s12505" name="Equation" r:id="rId3" imgW="2463480" imgH="457200" progId="Equation.DSMT4">
                  <p:embed/>
                </p:oleObj>
              </mc:Choice>
              <mc:Fallback>
                <p:oleObj name="Equation" r:id="rId3" imgW="2463480" imgH="457200" progId="Equation.DSMT4">
                  <p:embed/>
                  <p:pic>
                    <p:nvPicPr>
                      <p:cNvPr id="18" name="1 Objeto"/>
                      <p:cNvPicPr>
                        <a:picLocks noChangeAspect="1" noChangeArrowheads="1"/>
                      </p:cNvPicPr>
                      <p:nvPr/>
                    </p:nvPicPr>
                    <p:blipFill>
                      <a:blip r:embed="rId4"/>
                      <a:srcRect/>
                      <a:stretch>
                        <a:fillRect/>
                      </a:stretch>
                    </p:blipFill>
                    <p:spPr bwMode="auto">
                      <a:xfrm>
                        <a:off x="7038975" y="2650388"/>
                        <a:ext cx="4137025" cy="763587"/>
                      </a:xfrm>
                      <a:prstGeom prst="rect">
                        <a:avLst/>
                      </a:prstGeom>
                      <a:noFill/>
                      <a:ln>
                        <a:noFill/>
                      </a:ln>
                    </p:spPr>
                  </p:pic>
                </p:oleObj>
              </mc:Fallback>
            </mc:AlternateContent>
          </a:graphicData>
        </a:graphic>
      </p:graphicFrame>
      <p:sp>
        <p:nvSpPr>
          <p:cNvPr id="22" name="Rectángulo 21"/>
          <p:cNvSpPr/>
          <p:nvPr/>
        </p:nvSpPr>
        <p:spPr>
          <a:xfrm>
            <a:off x="366356" y="3719610"/>
            <a:ext cx="2277256" cy="646331"/>
          </a:xfrm>
          <a:prstGeom prst="rect">
            <a:avLst/>
          </a:prstGeom>
        </p:spPr>
        <p:txBody>
          <a:bodyPr wrap="square">
            <a:spAutoFit/>
          </a:bodyPr>
          <a:lstStyle/>
          <a:p>
            <a:r>
              <a:rPr lang="es-AR" dirty="0">
                <a:solidFill>
                  <a:schemeClr val="tx1">
                    <a:lumMod val="65000"/>
                    <a:lumOff val="35000"/>
                  </a:schemeClr>
                </a:solidFill>
              </a:rPr>
              <a:t>Utilizando tablas de transformada Z</a:t>
            </a:r>
          </a:p>
        </p:txBody>
      </p:sp>
      <p:graphicFrame>
        <p:nvGraphicFramePr>
          <p:cNvPr id="31" name="1 Objeto"/>
          <p:cNvGraphicFramePr>
            <a:graphicFrameLocks noChangeAspect="1"/>
          </p:cNvGraphicFramePr>
          <p:nvPr/>
        </p:nvGraphicFramePr>
        <p:xfrm>
          <a:off x="2892425" y="3690628"/>
          <a:ext cx="8293100" cy="762000"/>
        </p:xfrm>
        <a:graphic>
          <a:graphicData uri="http://schemas.openxmlformats.org/presentationml/2006/ole">
            <mc:AlternateContent xmlns:mc="http://schemas.openxmlformats.org/markup-compatibility/2006">
              <mc:Choice xmlns:v="urn:schemas-microsoft-com:vml" Requires="v">
                <p:oleObj spid="_x0000_s12506" name="Equation" r:id="rId5" imgW="4940280" imgH="457200" progId="Equation.DSMT4">
                  <p:embed/>
                </p:oleObj>
              </mc:Choice>
              <mc:Fallback>
                <p:oleObj name="Equation" r:id="rId5" imgW="4940280" imgH="457200" progId="Equation.DSMT4">
                  <p:embed/>
                  <p:pic>
                    <p:nvPicPr>
                      <p:cNvPr id="31" name="1 Objeto"/>
                      <p:cNvPicPr>
                        <a:picLocks noChangeAspect="1" noChangeArrowheads="1"/>
                      </p:cNvPicPr>
                      <p:nvPr/>
                    </p:nvPicPr>
                    <p:blipFill>
                      <a:blip r:embed="rId6"/>
                      <a:srcRect/>
                      <a:stretch>
                        <a:fillRect/>
                      </a:stretch>
                    </p:blipFill>
                    <p:spPr bwMode="auto">
                      <a:xfrm>
                        <a:off x="2892425" y="3690628"/>
                        <a:ext cx="8293100" cy="762000"/>
                      </a:xfrm>
                      <a:prstGeom prst="rect">
                        <a:avLst/>
                      </a:prstGeom>
                      <a:noFill/>
                      <a:ln>
                        <a:noFill/>
                      </a:ln>
                    </p:spPr>
                  </p:pic>
                </p:oleObj>
              </mc:Fallback>
            </mc:AlternateContent>
          </a:graphicData>
        </a:graphic>
      </p:graphicFrame>
      <p:sp>
        <p:nvSpPr>
          <p:cNvPr id="32" name="Rectángulo 31"/>
          <p:cNvSpPr/>
          <p:nvPr/>
        </p:nvSpPr>
        <p:spPr>
          <a:xfrm>
            <a:off x="366356" y="4614925"/>
            <a:ext cx="8459839" cy="646331"/>
          </a:xfrm>
          <a:prstGeom prst="rect">
            <a:avLst/>
          </a:prstGeom>
        </p:spPr>
        <p:txBody>
          <a:bodyPr wrap="square">
            <a:spAutoFit/>
          </a:bodyPr>
          <a:lstStyle/>
          <a:p>
            <a:r>
              <a:rPr lang="es-AR" dirty="0">
                <a:solidFill>
                  <a:schemeClr val="tx1">
                    <a:lumMod val="65000"/>
                    <a:lumOff val="35000"/>
                  </a:schemeClr>
                </a:solidFill>
              </a:rPr>
              <a:t>La respuesta al escalón del sistema a LC posee un tiempo de subida </a:t>
            </a:r>
            <a:r>
              <a:rPr lang="es-AR" i="1" dirty="0" err="1">
                <a:solidFill>
                  <a:schemeClr val="tx1">
                    <a:lumMod val="65000"/>
                    <a:lumOff val="35000"/>
                  </a:schemeClr>
                </a:solidFill>
                <a:latin typeface="Times New Roman" panose="02020603050405020304" pitchFamily="18" charset="0"/>
                <a:cs typeface="Times New Roman" panose="02020603050405020304" pitchFamily="18" charset="0"/>
              </a:rPr>
              <a:t>t</a:t>
            </a:r>
            <a:r>
              <a:rPr lang="es-AR" i="1" baseline="-25000" dirty="0" err="1">
                <a:solidFill>
                  <a:schemeClr val="tx1">
                    <a:lumMod val="65000"/>
                    <a:lumOff val="35000"/>
                  </a:schemeClr>
                </a:solidFill>
                <a:latin typeface="Times New Roman" panose="02020603050405020304" pitchFamily="18" charset="0"/>
                <a:cs typeface="Times New Roman" panose="02020603050405020304" pitchFamily="18" charset="0"/>
              </a:rPr>
              <a:t>r</a:t>
            </a:r>
            <a:r>
              <a:rPr lang="es-AR" dirty="0">
                <a:solidFill>
                  <a:schemeClr val="tx1">
                    <a:lumMod val="65000"/>
                    <a:lumOff val="35000"/>
                  </a:schemeClr>
                </a:solidFill>
              </a:rPr>
              <a:t> = 1,23s considerando un Nº de muestras de 8, el periodo de muestreo resulta:</a:t>
            </a:r>
          </a:p>
        </p:txBody>
      </p:sp>
      <p:graphicFrame>
        <p:nvGraphicFramePr>
          <p:cNvPr id="33" name="1 Objeto"/>
          <p:cNvGraphicFramePr>
            <a:graphicFrameLocks noChangeAspect="1"/>
          </p:cNvGraphicFramePr>
          <p:nvPr/>
        </p:nvGraphicFramePr>
        <p:xfrm>
          <a:off x="9386678" y="4633031"/>
          <a:ext cx="1751013" cy="715963"/>
        </p:xfrm>
        <a:graphic>
          <a:graphicData uri="http://schemas.openxmlformats.org/presentationml/2006/ole">
            <mc:AlternateContent xmlns:mc="http://schemas.openxmlformats.org/markup-compatibility/2006">
              <mc:Choice xmlns:v="urn:schemas-microsoft-com:vml" Requires="v">
                <p:oleObj spid="_x0000_s12507" name="Equation" r:id="rId7" imgW="1041120" imgH="431640" progId="Equation.DSMT4">
                  <p:embed/>
                </p:oleObj>
              </mc:Choice>
              <mc:Fallback>
                <p:oleObj name="Equation" r:id="rId7" imgW="1041120" imgH="431640" progId="Equation.DSMT4">
                  <p:embed/>
                  <p:pic>
                    <p:nvPicPr>
                      <p:cNvPr id="33" name="1 Objeto"/>
                      <p:cNvPicPr>
                        <a:picLocks noChangeAspect="1" noChangeArrowheads="1"/>
                      </p:cNvPicPr>
                      <p:nvPr/>
                    </p:nvPicPr>
                    <p:blipFill>
                      <a:blip r:embed="rId8"/>
                      <a:srcRect/>
                      <a:stretch>
                        <a:fillRect/>
                      </a:stretch>
                    </p:blipFill>
                    <p:spPr bwMode="auto">
                      <a:xfrm>
                        <a:off x="9386678" y="4633031"/>
                        <a:ext cx="1751013" cy="715963"/>
                      </a:xfrm>
                      <a:prstGeom prst="rect">
                        <a:avLst/>
                      </a:prstGeom>
                      <a:solidFill>
                        <a:schemeClr val="accent5">
                          <a:lumMod val="20000"/>
                          <a:lumOff val="80000"/>
                        </a:schemeClr>
                      </a:solidFill>
                      <a:ln>
                        <a:noFill/>
                      </a:ln>
                    </p:spPr>
                  </p:pic>
                </p:oleObj>
              </mc:Fallback>
            </mc:AlternateContent>
          </a:graphicData>
        </a:graphic>
      </p:graphicFrame>
      <p:sp>
        <p:nvSpPr>
          <p:cNvPr id="34" name="Rectángulo 33"/>
          <p:cNvSpPr/>
          <p:nvPr/>
        </p:nvSpPr>
        <p:spPr>
          <a:xfrm>
            <a:off x="312035" y="5447920"/>
            <a:ext cx="9402236" cy="369332"/>
          </a:xfrm>
          <a:prstGeom prst="rect">
            <a:avLst/>
          </a:prstGeom>
        </p:spPr>
        <p:txBody>
          <a:bodyPr wrap="square">
            <a:spAutoFit/>
          </a:bodyPr>
          <a:lstStyle/>
          <a:p>
            <a:r>
              <a:rPr lang="es-AR" dirty="0">
                <a:solidFill>
                  <a:schemeClr val="tx1">
                    <a:lumMod val="65000"/>
                    <a:lumOff val="35000"/>
                  </a:schemeClr>
                </a:solidFill>
              </a:rPr>
              <a:t>A partir del periodo de muestreo, la aproximación invariante al escalón de </a:t>
            </a:r>
            <a:r>
              <a:rPr lang="es-AR" i="1" dirty="0" err="1">
                <a:solidFill>
                  <a:schemeClr val="tx1">
                    <a:lumMod val="65000"/>
                    <a:lumOff val="35000"/>
                  </a:schemeClr>
                </a:solidFill>
                <a:latin typeface="Times New Roman" panose="02020603050405020304" pitchFamily="18" charset="0"/>
                <a:cs typeface="Times New Roman" panose="02020603050405020304" pitchFamily="18" charset="0"/>
              </a:rPr>
              <a:t>G</a:t>
            </a:r>
            <a:r>
              <a:rPr lang="es-AR" i="1" baseline="-25000" dirty="0" err="1">
                <a:solidFill>
                  <a:schemeClr val="tx1">
                    <a:lumMod val="65000"/>
                    <a:lumOff val="35000"/>
                  </a:schemeClr>
                </a:solidFill>
                <a:latin typeface="Times New Roman" panose="02020603050405020304" pitchFamily="18" charset="0"/>
                <a:cs typeface="Times New Roman" panose="02020603050405020304" pitchFamily="18" charset="0"/>
              </a:rPr>
              <a:t>p</a:t>
            </a:r>
            <a:r>
              <a:rPr lang="es-AR" dirty="0">
                <a:solidFill>
                  <a:schemeClr val="tx1">
                    <a:lumMod val="65000"/>
                    <a:lumOff val="35000"/>
                  </a:schemeClr>
                </a:solidFill>
              </a:rPr>
              <a:t>(</a:t>
            </a:r>
            <a:r>
              <a:rPr lang="es-AR" i="1" dirty="0">
                <a:solidFill>
                  <a:schemeClr val="tx1">
                    <a:lumMod val="65000"/>
                    <a:lumOff val="35000"/>
                  </a:schemeClr>
                </a:solidFill>
                <a:latin typeface="Times New Roman" panose="02020603050405020304" pitchFamily="18" charset="0"/>
                <a:cs typeface="Times New Roman" panose="02020603050405020304" pitchFamily="18" charset="0"/>
              </a:rPr>
              <a:t>s</a:t>
            </a:r>
            <a:r>
              <a:rPr lang="es-AR" dirty="0">
                <a:solidFill>
                  <a:schemeClr val="tx1">
                    <a:lumMod val="65000"/>
                    <a:lumOff val="35000"/>
                  </a:schemeClr>
                </a:solidFill>
              </a:rPr>
              <a:t>) resulta:</a:t>
            </a:r>
          </a:p>
        </p:txBody>
      </p:sp>
      <p:graphicFrame>
        <p:nvGraphicFramePr>
          <p:cNvPr id="38" name="1 Objeto"/>
          <p:cNvGraphicFramePr>
            <a:graphicFrameLocks noChangeAspect="1"/>
          </p:cNvGraphicFramePr>
          <p:nvPr>
            <p:extLst>
              <p:ext uri="{D42A27DB-BD31-4B8C-83A1-F6EECF244321}">
                <p14:modId xmlns:p14="http://schemas.microsoft.com/office/powerpoint/2010/main" val="1708253870"/>
              </p:ext>
            </p:extLst>
          </p:nvPr>
        </p:nvGraphicFramePr>
        <p:xfrm>
          <a:off x="366356" y="5995208"/>
          <a:ext cx="5795963" cy="698500"/>
        </p:xfrm>
        <a:graphic>
          <a:graphicData uri="http://schemas.openxmlformats.org/presentationml/2006/ole">
            <mc:AlternateContent xmlns:mc="http://schemas.openxmlformats.org/markup-compatibility/2006">
              <mc:Choice xmlns:v="urn:schemas-microsoft-com:vml" Requires="v">
                <p:oleObj spid="_x0000_s12508" name="Equation" r:id="rId9" imgW="3454200" imgH="419040" progId="Equation.DSMT4">
                  <p:embed/>
                </p:oleObj>
              </mc:Choice>
              <mc:Fallback>
                <p:oleObj name="Equation" r:id="rId9" imgW="3454200" imgH="419040" progId="Equation.DSMT4">
                  <p:embed/>
                  <p:pic>
                    <p:nvPicPr>
                      <p:cNvPr id="38" name="1 Objeto"/>
                      <p:cNvPicPr>
                        <a:picLocks noChangeAspect="1" noChangeArrowheads="1"/>
                      </p:cNvPicPr>
                      <p:nvPr/>
                    </p:nvPicPr>
                    <p:blipFill>
                      <a:blip r:embed="rId10"/>
                      <a:srcRect/>
                      <a:stretch>
                        <a:fillRect/>
                      </a:stretch>
                    </p:blipFill>
                    <p:spPr bwMode="auto">
                      <a:xfrm>
                        <a:off x="366356" y="5995208"/>
                        <a:ext cx="5795963" cy="698500"/>
                      </a:xfrm>
                      <a:prstGeom prst="rect">
                        <a:avLst/>
                      </a:prstGeom>
                      <a:solidFill>
                        <a:schemeClr val="accent4">
                          <a:lumMod val="20000"/>
                          <a:lumOff val="80000"/>
                        </a:schemeClr>
                      </a:solidFill>
                      <a:ln>
                        <a:noFill/>
                      </a:ln>
                    </p:spPr>
                  </p:pic>
                </p:oleObj>
              </mc:Fallback>
            </mc:AlternateContent>
          </a:graphicData>
        </a:graphic>
      </p:graphicFrame>
      <p:sp>
        <p:nvSpPr>
          <p:cNvPr id="21" name="Rectángulo 20"/>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25" name="Rectángulo 24"/>
          <p:cNvSpPr/>
          <p:nvPr/>
        </p:nvSpPr>
        <p:spPr>
          <a:xfrm>
            <a:off x="366356" y="935135"/>
            <a:ext cx="5690412" cy="400110"/>
          </a:xfrm>
          <a:prstGeom prst="rect">
            <a:avLst/>
          </a:prstGeom>
          <a:solidFill>
            <a:schemeClr val="accent6">
              <a:lumMod val="40000"/>
              <a:lumOff val="60000"/>
            </a:schemeClr>
          </a:solidFill>
          <a:ln>
            <a:noFill/>
          </a:ln>
        </p:spPr>
        <p:txBody>
          <a:bodyPr wrap="square">
            <a:spAutoFit/>
          </a:bodyPr>
          <a:lstStyle/>
          <a:p>
            <a:r>
              <a:rPr lang="es-AR" sz="2000" b="1" dirty="0">
                <a:solidFill>
                  <a:srgbClr val="0070C0"/>
                </a:solidFill>
                <a:sym typeface="Symbol" panose="05050102010706020507" pitchFamily="18" charset="2"/>
              </a:rPr>
              <a:t>Aproximación Invariante al Escalón. Ejemplo</a:t>
            </a:r>
            <a:endParaRPr lang="es-AR" sz="2000" b="1" dirty="0">
              <a:solidFill>
                <a:srgbClr val="0070C0"/>
              </a:solidFill>
            </a:endParaRPr>
          </a:p>
        </p:txBody>
      </p:sp>
      <p:pic>
        <p:nvPicPr>
          <p:cNvPr id="2" name="Imagen 1"/>
          <p:cNvPicPr>
            <a:picLocks noChangeAspect="1"/>
          </p:cNvPicPr>
          <p:nvPr/>
        </p:nvPicPr>
        <p:blipFill>
          <a:blip r:embed="rId11"/>
          <a:stretch>
            <a:fillRect/>
          </a:stretch>
        </p:blipFill>
        <p:spPr>
          <a:xfrm>
            <a:off x="366356" y="1687114"/>
            <a:ext cx="6282301" cy="778433"/>
          </a:xfrm>
          <a:prstGeom prst="rect">
            <a:avLst/>
          </a:prstGeom>
        </p:spPr>
      </p:pic>
      <p:sp>
        <p:nvSpPr>
          <p:cNvPr id="26" name="Rectángulo 25"/>
          <p:cNvSpPr/>
          <p:nvPr/>
        </p:nvSpPr>
        <p:spPr>
          <a:xfrm>
            <a:off x="6938176" y="1767375"/>
            <a:ext cx="4338624" cy="400110"/>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La respuesta del DAC es ≡ a un ZOH</a:t>
            </a:r>
          </a:p>
        </p:txBody>
      </p:sp>
      <p:graphicFrame>
        <p:nvGraphicFramePr>
          <p:cNvPr id="27" name="1 Objeto"/>
          <p:cNvGraphicFramePr>
            <a:graphicFrameLocks noChangeAspect="1"/>
          </p:cNvGraphicFramePr>
          <p:nvPr/>
        </p:nvGraphicFramePr>
        <p:xfrm>
          <a:off x="469766" y="2705647"/>
          <a:ext cx="5397500" cy="698500"/>
        </p:xfrm>
        <a:graphic>
          <a:graphicData uri="http://schemas.openxmlformats.org/presentationml/2006/ole">
            <mc:AlternateContent xmlns:mc="http://schemas.openxmlformats.org/markup-compatibility/2006">
              <mc:Choice xmlns:v="urn:schemas-microsoft-com:vml" Requires="v">
                <p:oleObj spid="_x0000_s12509" name="Equation" r:id="rId12" imgW="3213000" imgH="419040" progId="Equation.DSMT4">
                  <p:embed/>
                </p:oleObj>
              </mc:Choice>
              <mc:Fallback>
                <p:oleObj name="Equation" r:id="rId12" imgW="3213000" imgH="419040" progId="Equation.DSMT4">
                  <p:embed/>
                  <p:pic>
                    <p:nvPicPr>
                      <p:cNvPr id="27" name="1 Objeto"/>
                      <p:cNvPicPr>
                        <a:picLocks noChangeAspect="1" noChangeArrowheads="1"/>
                      </p:cNvPicPr>
                      <p:nvPr/>
                    </p:nvPicPr>
                    <p:blipFill>
                      <a:blip r:embed="rId13"/>
                      <a:srcRect/>
                      <a:stretch>
                        <a:fillRect/>
                      </a:stretch>
                    </p:blipFill>
                    <p:spPr bwMode="auto">
                      <a:xfrm>
                        <a:off x="469766" y="2705647"/>
                        <a:ext cx="5397500" cy="698500"/>
                      </a:xfrm>
                      <a:prstGeom prst="rect">
                        <a:avLst/>
                      </a:prstGeom>
                      <a:noFill/>
                      <a:ln>
                        <a:noFill/>
                      </a:ln>
                    </p:spPr>
                  </p:pic>
                </p:oleObj>
              </mc:Fallback>
            </mc:AlternateContent>
          </a:graphicData>
        </a:graphic>
      </p:graphicFrame>
      <p:sp>
        <p:nvSpPr>
          <p:cNvPr id="35" name="Flecha a la derecha con bandas 34"/>
          <p:cNvSpPr/>
          <p:nvPr/>
        </p:nvSpPr>
        <p:spPr>
          <a:xfrm>
            <a:off x="6123544" y="2752431"/>
            <a:ext cx="525113" cy="559503"/>
          </a:xfrm>
          <a:prstGeom prst="strip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Flecha a la derecha con bandas 35"/>
          <p:cNvSpPr/>
          <p:nvPr/>
        </p:nvSpPr>
        <p:spPr>
          <a:xfrm>
            <a:off x="8681417" y="4739109"/>
            <a:ext cx="525113" cy="559503"/>
          </a:xfrm>
          <a:prstGeom prst="strip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ángulo 38"/>
          <p:cNvSpPr/>
          <p:nvPr/>
        </p:nvSpPr>
        <p:spPr>
          <a:xfrm>
            <a:off x="6386100" y="5975771"/>
            <a:ext cx="4890700" cy="677108"/>
          </a:xfrm>
          <a:prstGeom prst="rect">
            <a:avLst/>
          </a:prstGeom>
          <a:solidFill>
            <a:srgbClr val="FFC000"/>
          </a:solidFill>
        </p:spPr>
        <p:txBody>
          <a:bodyPr wrap="square">
            <a:spAutoFit/>
          </a:bodyPr>
          <a:lstStyle/>
          <a:p>
            <a:pPr algn="just"/>
            <a:r>
              <a:rPr lang="es-AR" sz="1900" b="1" dirty="0">
                <a:solidFill>
                  <a:schemeClr val="accent5">
                    <a:lumMod val="75000"/>
                  </a:schemeClr>
                </a:solidFill>
                <a:latin typeface="Book Antiqua" panose="02040602050305030304" pitchFamily="18" charset="0"/>
                <a:cs typeface="Times New Roman" panose="02020603050405020304" pitchFamily="18" charset="0"/>
              </a:rPr>
              <a:t>La cual puede obtenerse en Matlab mediante la función c2d: </a:t>
            </a:r>
            <a:r>
              <a:rPr lang="es-AR" sz="1900" b="1" dirty="0" err="1">
                <a:solidFill>
                  <a:schemeClr val="accent5">
                    <a:lumMod val="75000"/>
                  </a:schemeClr>
                </a:solidFill>
                <a:latin typeface="Book Antiqua" panose="02040602050305030304" pitchFamily="18" charset="0"/>
                <a:cs typeface="Times New Roman" panose="02020603050405020304" pitchFamily="18" charset="0"/>
              </a:rPr>
              <a:t>Gpz</a:t>
            </a:r>
            <a:r>
              <a:rPr lang="es-AR" sz="1900" b="1" dirty="0">
                <a:solidFill>
                  <a:schemeClr val="accent5">
                    <a:lumMod val="75000"/>
                  </a:schemeClr>
                </a:solidFill>
                <a:latin typeface="Book Antiqua" panose="02040602050305030304" pitchFamily="18" charset="0"/>
                <a:cs typeface="Times New Roman" panose="02020603050405020304" pitchFamily="18" charset="0"/>
              </a:rPr>
              <a:t> = c2d(</a:t>
            </a:r>
            <a:r>
              <a:rPr lang="es-AR" sz="1900" b="1" dirty="0" err="1">
                <a:solidFill>
                  <a:schemeClr val="accent5">
                    <a:lumMod val="75000"/>
                  </a:schemeClr>
                </a:solidFill>
                <a:latin typeface="Book Antiqua" panose="02040602050305030304" pitchFamily="18" charset="0"/>
                <a:cs typeface="Times New Roman" panose="02020603050405020304" pitchFamily="18" charset="0"/>
              </a:rPr>
              <a:t>Gp,T</a:t>
            </a:r>
            <a:r>
              <a:rPr lang="es-AR" sz="1900" b="1" dirty="0">
                <a:solidFill>
                  <a:schemeClr val="accent5">
                    <a:lumMod val="75000"/>
                  </a:schemeClr>
                </a:solidFill>
                <a:latin typeface="Book Antiqua" panose="02040602050305030304" pitchFamily="18" charset="0"/>
                <a:cs typeface="Times New Roman" panose="02020603050405020304" pitchFamily="18" charset="0"/>
              </a:rPr>
              <a:t>)</a:t>
            </a:r>
          </a:p>
        </p:txBody>
      </p:sp>
    </p:spTree>
    <p:extLst>
      <p:ext uri="{BB962C8B-B14F-4D97-AF65-F5344CB8AC3E}">
        <p14:creationId xmlns:p14="http://schemas.microsoft.com/office/powerpoint/2010/main" val="24028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25" name="1 Objeto"/>
          <p:cNvGraphicFramePr>
            <a:graphicFrameLocks noChangeAspect="1"/>
          </p:cNvGraphicFramePr>
          <p:nvPr/>
        </p:nvGraphicFramePr>
        <p:xfrm>
          <a:off x="6196249" y="1474897"/>
          <a:ext cx="5368925" cy="781050"/>
        </p:xfrm>
        <a:graphic>
          <a:graphicData uri="http://schemas.openxmlformats.org/presentationml/2006/ole">
            <mc:AlternateContent xmlns:mc="http://schemas.openxmlformats.org/markup-compatibility/2006">
              <mc:Choice xmlns:v="urn:schemas-microsoft-com:vml" Requires="v">
                <p:oleObj spid="_x0000_s13398" name="Equation" r:id="rId3" imgW="3200400" imgH="469800" progId="Equation.DSMT4">
                  <p:embed/>
                </p:oleObj>
              </mc:Choice>
              <mc:Fallback>
                <p:oleObj name="Equation" r:id="rId3" imgW="3200400" imgH="469800" progId="Equation.DSMT4">
                  <p:embed/>
                  <p:pic>
                    <p:nvPicPr>
                      <p:cNvPr id="25" name="1 Objeto"/>
                      <p:cNvPicPr>
                        <a:picLocks noChangeAspect="1" noChangeArrowheads="1"/>
                      </p:cNvPicPr>
                      <p:nvPr/>
                    </p:nvPicPr>
                    <p:blipFill>
                      <a:blip r:embed="rId4"/>
                      <a:srcRect/>
                      <a:stretch>
                        <a:fillRect/>
                      </a:stretch>
                    </p:blipFill>
                    <p:spPr bwMode="auto">
                      <a:xfrm>
                        <a:off x="6196249" y="1474897"/>
                        <a:ext cx="5368925" cy="781050"/>
                      </a:xfrm>
                      <a:prstGeom prst="rect">
                        <a:avLst/>
                      </a:prstGeom>
                      <a:noFill/>
                      <a:ln>
                        <a:noFill/>
                      </a:ln>
                    </p:spPr>
                  </p:pic>
                </p:oleObj>
              </mc:Fallback>
            </mc:AlternateContent>
          </a:graphicData>
        </a:graphic>
      </p:graphicFrame>
      <p:graphicFrame>
        <p:nvGraphicFramePr>
          <p:cNvPr id="14" name="1 Objeto"/>
          <p:cNvGraphicFramePr>
            <a:graphicFrameLocks noChangeAspect="1"/>
          </p:cNvGraphicFramePr>
          <p:nvPr/>
        </p:nvGraphicFramePr>
        <p:xfrm>
          <a:off x="1598301" y="1516966"/>
          <a:ext cx="3048000" cy="696912"/>
        </p:xfrm>
        <a:graphic>
          <a:graphicData uri="http://schemas.openxmlformats.org/presentationml/2006/ole">
            <mc:AlternateContent xmlns:mc="http://schemas.openxmlformats.org/markup-compatibility/2006">
              <mc:Choice xmlns:v="urn:schemas-microsoft-com:vml" Requires="v">
                <p:oleObj spid="_x0000_s13399" name="Equation" r:id="rId5" imgW="1815840" imgH="419040" progId="Equation.DSMT4">
                  <p:embed/>
                </p:oleObj>
              </mc:Choice>
              <mc:Fallback>
                <p:oleObj name="Equation" r:id="rId5" imgW="1815840" imgH="419040" progId="Equation.DSMT4">
                  <p:embed/>
                  <p:pic>
                    <p:nvPicPr>
                      <p:cNvPr id="14" name="1 Objeto"/>
                      <p:cNvPicPr>
                        <a:picLocks noChangeAspect="1" noChangeArrowheads="1"/>
                      </p:cNvPicPr>
                      <p:nvPr/>
                    </p:nvPicPr>
                    <p:blipFill>
                      <a:blip r:embed="rId6"/>
                      <a:srcRect/>
                      <a:stretch>
                        <a:fillRect/>
                      </a:stretch>
                    </p:blipFill>
                    <p:spPr bwMode="auto">
                      <a:xfrm>
                        <a:off x="1598301" y="1516966"/>
                        <a:ext cx="3048000" cy="696912"/>
                      </a:xfrm>
                      <a:prstGeom prst="rect">
                        <a:avLst/>
                      </a:prstGeom>
                      <a:noFill/>
                      <a:ln>
                        <a:noFill/>
                      </a:ln>
                    </p:spPr>
                  </p:pic>
                </p:oleObj>
              </mc:Fallback>
            </mc:AlternateContent>
          </a:graphicData>
        </a:graphic>
      </p:graphicFrame>
      <p:pic>
        <p:nvPicPr>
          <p:cNvPr id="11" name="Imagen 10"/>
          <p:cNvPicPr>
            <a:picLocks noChangeAspect="1"/>
          </p:cNvPicPr>
          <p:nvPr/>
        </p:nvPicPr>
        <p:blipFill>
          <a:blip r:embed="rId7"/>
          <a:stretch>
            <a:fillRect/>
          </a:stretch>
        </p:blipFill>
        <p:spPr>
          <a:xfrm>
            <a:off x="2357" y="2083688"/>
            <a:ext cx="6239888" cy="4680000"/>
          </a:xfrm>
          <a:prstGeom prst="rect">
            <a:avLst/>
          </a:prstGeom>
        </p:spPr>
      </p:pic>
      <p:pic>
        <p:nvPicPr>
          <p:cNvPr id="12" name="Imagen 11"/>
          <p:cNvPicPr>
            <a:picLocks noChangeAspect="1"/>
          </p:cNvPicPr>
          <p:nvPr/>
        </p:nvPicPr>
        <p:blipFill>
          <a:blip r:embed="rId8"/>
          <a:stretch>
            <a:fillRect/>
          </a:stretch>
        </p:blipFill>
        <p:spPr>
          <a:xfrm>
            <a:off x="5760768" y="2083688"/>
            <a:ext cx="6239888" cy="4680000"/>
          </a:xfrm>
          <a:prstGeom prst="rect">
            <a:avLst/>
          </a:prstGeom>
        </p:spPr>
      </p:pic>
      <p:sp>
        <p:nvSpPr>
          <p:cNvPr id="13" name="Rectángulo 12"/>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16" name="Rectángulo 15"/>
          <p:cNvSpPr/>
          <p:nvPr/>
        </p:nvSpPr>
        <p:spPr>
          <a:xfrm>
            <a:off x="277095" y="916929"/>
            <a:ext cx="5690412" cy="400110"/>
          </a:xfrm>
          <a:prstGeom prst="rect">
            <a:avLst/>
          </a:prstGeom>
          <a:solidFill>
            <a:schemeClr val="accent6">
              <a:lumMod val="40000"/>
              <a:lumOff val="60000"/>
            </a:schemeClr>
          </a:solidFill>
          <a:ln>
            <a:noFill/>
          </a:ln>
        </p:spPr>
        <p:txBody>
          <a:bodyPr wrap="square">
            <a:spAutoFit/>
          </a:bodyPr>
          <a:lstStyle/>
          <a:p>
            <a:r>
              <a:rPr lang="es-AR" sz="2000" b="1" dirty="0">
                <a:solidFill>
                  <a:srgbClr val="0070C0"/>
                </a:solidFill>
                <a:sym typeface="Symbol" panose="05050102010706020507" pitchFamily="18" charset="2"/>
              </a:rPr>
              <a:t>Aproximación Invariante al Escalón. Ejemplo</a:t>
            </a:r>
            <a:endParaRPr lang="es-AR" sz="2000" b="1" dirty="0">
              <a:solidFill>
                <a:srgbClr val="0070C0"/>
              </a:solidFill>
            </a:endParaRPr>
          </a:p>
        </p:txBody>
      </p:sp>
    </p:spTree>
    <p:extLst>
      <p:ext uri="{BB962C8B-B14F-4D97-AF65-F5344CB8AC3E}">
        <p14:creationId xmlns:p14="http://schemas.microsoft.com/office/powerpoint/2010/main" val="207832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28636"/>
            <a:ext cx="11809312" cy="4920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Aspectos del Diseño de Controladores en Tiempo Discreto</a:t>
            </a:r>
          </a:p>
        </p:txBody>
      </p:sp>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18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14" name="Grupo 13"/>
          <p:cNvGrpSpPr/>
          <p:nvPr/>
        </p:nvGrpSpPr>
        <p:grpSpPr>
          <a:xfrm>
            <a:off x="981329" y="4725144"/>
            <a:ext cx="10437958" cy="1015663"/>
            <a:chOff x="981329" y="4791330"/>
            <a:chExt cx="10437958" cy="1015663"/>
          </a:xfrm>
        </p:grpSpPr>
        <p:sp>
          <p:nvSpPr>
            <p:cNvPr id="50" name="Text Box 29"/>
            <p:cNvSpPr txBox="1">
              <a:spLocks noChangeArrowheads="1"/>
            </p:cNvSpPr>
            <p:nvPr/>
          </p:nvSpPr>
          <p:spPr bwMode="auto">
            <a:xfrm>
              <a:off x="5223392" y="4791330"/>
              <a:ext cx="2667735" cy="1015663"/>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Diseño del Controlador en Tiempo Discreto</a:t>
              </a:r>
            </a:p>
          </p:txBody>
        </p:sp>
        <p:sp>
          <p:nvSpPr>
            <p:cNvPr id="53" name="Text Box 32"/>
            <p:cNvSpPr txBox="1">
              <a:spLocks noChangeArrowheads="1"/>
            </p:cNvSpPr>
            <p:nvPr/>
          </p:nvSpPr>
          <p:spPr bwMode="auto">
            <a:xfrm>
              <a:off x="8715321" y="4945218"/>
              <a:ext cx="2703966"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Implementación Digital</a:t>
              </a:r>
            </a:p>
          </p:txBody>
        </p:sp>
        <p:sp>
          <p:nvSpPr>
            <p:cNvPr id="55" name="Flecha a la derecha con bandas 54"/>
            <p:cNvSpPr/>
            <p:nvPr/>
          </p:nvSpPr>
          <p:spPr>
            <a:xfrm>
              <a:off x="4509299" y="5036085"/>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Flecha a la derecha con bandas 55"/>
            <p:cNvSpPr/>
            <p:nvPr/>
          </p:nvSpPr>
          <p:spPr>
            <a:xfrm>
              <a:off x="8036326" y="5036085"/>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9" name="Text Box 19"/>
            <p:cNvSpPr txBox="1">
              <a:spLocks noChangeArrowheads="1"/>
            </p:cNvSpPr>
            <p:nvPr/>
          </p:nvSpPr>
          <p:spPr bwMode="auto">
            <a:xfrm>
              <a:off x="981329" y="4791330"/>
              <a:ext cx="3291795" cy="1015663"/>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p>
              <a:pPr algn="ctr">
                <a:spcBef>
                  <a:spcPct val="50000"/>
                </a:spcBef>
                <a:defRPr/>
              </a:pPr>
              <a:r>
                <a:rPr lang="es-AR" sz="2000" b="1" dirty="0">
                  <a:solidFill>
                    <a:srgbClr val="C00000"/>
                  </a:solidFill>
                </a:rPr>
                <a:t>Modelo en Tiempo Discreto de la Planta o Proceso</a:t>
              </a:r>
            </a:p>
          </p:txBody>
        </p:sp>
      </p:grpSp>
      <p:sp>
        <p:nvSpPr>
          <p:cNvPr id="24" name="Text Box 28"/>
          <p:cNvSpPr txBox="1">
            <a:spLocks noChangeArrowheads="1"/>
          </p:cNvSpPr>
          <p:nvPr/>
        </p:nvSpPr>
        <p:spPr bwMode="auto">
          <a:xfrm>
            <a:off x="407368" y="5970092"/>
            <a:ext cx="10895214" cy="707886"/>
          </a:xfrm>
          <a:prstGeom prst="rect">
            <a:avLst/>
          </a:prstGeom>
          <a:solidFill>
            <a:schemeClr val="accent4">
              <a:lumMod val="20000"/>
              <a:lumOff val="80000"/>
            </a:schemeClr>
          </a:solidFill>
          <a:ln w="15875">
            <a:solidFill>
              <a:srgbClr val="339966"/>
            </a:solid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b="0" u="sng" dirty="0">
                <a:solidFill>
                  <a:schemeClr val="accent2">
                    <a:lumMod val="50000"/>
                  </a:schemeClr>
                </a:solidFill>
              </a:rPr>
              <a:t>DESVENTAJA</a:t>
            </a:r>
            <a:r>
              <a:rPr lang="es-AR" sz="2000" b="0" dirty="0">
                <a:solidFill>
                  <a:schemeClr val="accent2">
                    <a:lumMod val="50000"/>
                  </a:schemeClr>
                </a:solidFill>
              </a:rPr>
              <a:t>: El diseño del controlador no permite incluir el atraso de transporte “</a:t>
            </a:r>
            <a:r>
              <a:rPr lang="es-AR" sz="2000" b="0" i="1" dirty="0" err="1">
                <a:solidFill>
                  <a:schemeClr val="accent2">
                    <a:lumMod val="50000"/>
                  </a:schemeClr>
                </a:solidFill>
              </a:rPr>
              <a:t>T</a:t>
            </a:r>
            <a:r>
              <a:rPr lang="es-AR" sz="2000" b="0" i="1" baseline="-25000" dirty="0" err="1">
                <a:solidFill>
                  <a:schemeClr val="accent2">
                    <a:lumMod val="50000"/>
                  </a:schemeClr>
                </a:solidFill>
              </a:rPr>
              <a:t>d</a:t>
            </a:r>
            <a:r>
              <a:rPr lang="es-AR" sz="2000" b="0" dirty="0">
                <a:solidFill>
                  <a:schemeClr val="accent2">
                    <a:lumMod val="50000"/>
                  </a:schemeClr>
                </a:solidFill>
              </a:rPr>
              <a:t>” ocasionado por la digitalización de la salida de la planta y el cálculo de la acción de control. </a:t>
            </a:r>
          </a:p>
        </p:txBody>
      </p:sp>
      <p:grpSp>
        <p:nvGrpSpPr>
          <p:cNvPr id="13" name="Grupo 12"/>
          <p:cNvGrpSpPr/>
          <p:nvPr/>
        </p:nvGrpSpPr>
        <p:grpSpPr>
          <a:xfrm>
            <a:off x="407368" y="2420888"/>
            <a:ext cx="10679856" cy="3549204"/>
            <a:chOff x="456704" y="2562184"/>
            <a:chExt cx="10679856" cy="3549204"/>
          </a:xfrm>
        </p:grpSpPr>
        <p:grpSp>
          <p:nvGrpSpPr>
            <p:cNvPr id="3" name="Grupo 2"/>
            <p:cNvGrpSpPr/>
            <p:nvPr/>
          </p:nvGrpSpPr>
          <p:grpSpPr>
            <a:xfrm>
              <a:off x="456704" y="2562184"/>
              <a:ext cx="10679856" cy="2090952"/>
              <a:chOff x="191344" y="2597142"/>
              <a:chExt cx="10679856" cy="2090952"/>
            </a:xfrm>
          </p:grpSpPr>
          <p:sp>
            <p:nvSpPr>
              <p:cNvPr id="30" name="Text Box 19"/>
              <p:cNvSpPr txBox="1">
                <a:spLocks noChangeArrowheads="1"/>
              </p:cNvSpPr>
              <p:nvPr/>
            </p:nvSpPr>
            <p:spPr bwMode="auto">
              <a:xfrm>
                <a:off x="469900" y="2884063"/>
                <a:ext cx="3291795"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p>
                <a:pPr algn="ctr">
                  <a:spcBef>
                    <a:spcPct val="50000"/>
                  </a:spcBef>
                  <a:defRPr/>
                </a:pPr>
                <a:r>
                  <a:rPr lang="es-AR" sz="2000" b="1" dirty="0">
                    <a:solidFill>
                      <a:srgbClr val="C00000"/>
                    </a:solidFill>
                  </a:rPr>
                  <a:t>Modelo Continuo de la Planta o Proceso</a:t>
                </a:r>
              </a:p>
            </p:txBody>
          </p:sp>
          <p:sp>
            <p:nvSpPr>
              <p:cNvPr id="33" name="Text Box 20"/>
              <p:cNvSpPr txBox="1">
                <a:spLocks noChangeArrowheads="1"/>
              </p:cNvSpPr>
              <p:nvPr/>
            </p:nvSpPr>
            <p:spPr bwMode="auto">
              <a:xfrm>
                <a:off x="4526698" y="2726448"/>
                <a:ext cx="2661897" cy="1015663"/>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Diseño del Controlador en Tiempo Continuo</a:t>
                </a:r>
              </a:p>
            </p:txBody>
          </p:sp>
          <p:sp>
            <p:nvSpPr>
              <p:cNvPr id="37" name="Text Box 21"/>
              <p:cNvSpPr txBox="1">
                <a:spLocks noChangeArrowheads="1"/>
              </p:cNvSpPr>
              <p:nvPr/>
            </p:nvSpPr>
            <p:spPr bwMode="auto">
              <a:xfrm>
                <a:off x="8087177" y="2703766"/>
                <a:ext cx="2455862"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Aproximación del Controlador</a:t>
                </a:r>
              </a:p>
            </p:txBody>
          </p:sp>
          <p:sp>
            <p:nvSpPr>
              <p:cNvPr id="51" name="Text Box 30"/>
              <p:cNvSpPr txBox="1">
                <a:spLocks noChangeArrowheads="1"/>
              </p:cNvSpPr>
              <p:nvPr/>
            </p:nvSpPr>
            <p:spPr bwMode="auto">
              <a:xfrm>
                <a:off x="8087177" y="3894833"/>
                <a:ext cx="2455862"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Implementación Digital</a:t>
                </a:r>
              </a:p>
            </p:txBody>
          </p:sp>
          <p:sp>
            <p:nvSpPr>
              <p:cNvPr id="7" name="Flecha a la derecha con bandas 6"/>
              <p:cNvSpPr/>
              <p:nvPr/>
            </p:nvSpPr>
            <p:spPr>
              <a:xfrm>
                <a:off x="3885886" y="3008610"/>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Flecha a la derecha con bandas 56"/>
              <p:cNvSpPr/>
              <p:nvPr/>
            </p:nvSpPr>
            <p:spPr>
              <a:xfrm rot="5400000">
                <a:off x="9137744" y="3415295"/>
                <a:ext cx="354724"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Flecha a la derecha con bandas 57"/>
              <p:cNvSpPr/>
              <p:nvPr/>
            </p:nvSpPr>
            <p:spPr>
              <a:xfrm>
                <a:off x="7373028" y="2889397"/>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191344" y="2597142"/>
                <a:ext cx="10679856" cy="20909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310242" y="3902572"/>
                <a:ext cx="1992853" cy="369332"/>
              </a:xfrm>
              <a:prstGeom prst="rect">
                <a:avLst/>
              </a:prstGeom>
            </p:spPr>
            <p:txBody>
              <a:bodyPr wrap="none">
                <a:spAutoFit/>
              </a:bodyPr>
              <a:lstStyle/>
              <a:p>
                <a:r>
                  <a:rPr lang="es-AR" b="1" dirty="0"/>
                  <a:t>Rediseño Digital</a:t>
                </a:r>
              </a:p>
            </p:txBody>
          </p:sp>
        </p:grpSp>
        <p:cxnSp>
          <p:nvCxnSpPr>
            <p:cNvPr id="5" name="Conector recto de flecha 4"/>
            <p:cNvCxnSpPr/>
            <p:nvPr/>
          </p:nvCxnSpPr>
          <p:spPr>
            <a:xfrm>
              <a:off x="839416" y="4294943"/>
              <a:ext cx="0" cy="1816445"/>
            </a:xfrm>
            <a:prstGeom prst="straightConnector1">
              <a:avLst/>
            </a:prstGeom>
            <a:ln w="28575">
              <a:solidFill>
                <a:srgbClr val="C0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469900" y="836712"/>
            <a:ext cx="10731916" cy="1193711"/>
            <a:chOff x="469900" y="1149615"/>
            <a:chExt cx="10731916" cy="1193711"/>
          </a:xfrm>
        </p:grpSpPr>
        <p:sp>
          <p:nvSpPr>
            <p:cNvPr id="25" name="AutoShape 5"/>
            <p:cNvSpPr>
              <a:spLocks noChangeArrowheads="1"/>
            </p:cNvSpPr>
            <p:nvPr/>
          </p:nvSpPr>
          <p:spPr bwMode="auto">
            <a:xfrm>
              <a:off x="469900" y="1259491"/>
              <a:ext cx="4865897" cy="91940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b="1" i="1" dirty="0">
                  <a:effectLst>
                    <a:outerShdw blurRad="38100" dist="38100" dir="2700000" algn="tl">
                      <a:srgbClr val="FFFFFF"/>
                    </a:outerShdw>
                  </a:effectLst>
                </a:rPr>
                <a:t>Obtención del Modelo Nominal de la Planta o Proceso</a:t>
              </a:r>
              <a:endParaRPr lang="es-AR" sz="2400" b="1" i="1" dirty="0">
                <a:solidFill>
                  <a:srgbClr val="FF3300"/>
                </a:solidFill>
                <a:effectLst>
                  <a:outerShdw blurRad="38100" dist="38100" dir="2700000" algn="tl">
                    <a:srgbClr val="000000"/>
                  </a:outerShdw>
                </a:effectLst>
              </a:endParaRPr>
            </a:p>
          </p:txBody>
        </p:sp>
        <p:sp>
          <p:nvSpPr>
            <p:cNvPr id="29" name="Text Box 11"/>
            <p:cNvSpPr txBox="1">
              <a:spLocks noChangeArrowheads="1"/>
            </p:cNvSpPr>
            <p:nvPr/>
          </p:nvSpPr>
          <p:spPr bwMode="auto">
            <a:xfrm>
              <a:off x="5920126" y="1149616"/>
              <a:ext cx="5281690" cy="461665"/>
            </a:xfrm>
            <a:prstGeom prst="rect">
              <a:avLst/>
            </a:prstGeom>
            <a:noFill/>
            <a:ln w="9525">
              <a:noFill/>
              <a:miter lim="800000"/>
              <a:headEnd/>
              <a:tailEnd/>
            </a:ln>
            <a:effectLst/>
          </p:spPr>
          <p:txBody>
            <a:bodyPr wrap="square">
              <a:spAutoFit/>
            </a:bodyPr>
            <a:lstStyle/>
            <a:p>
              <a:pPr algn="l">
                <a:spcBef>
                  <a:spcPct val="50000"/>
                </a:spcBef>
                <a:defRPr/>
              </a:pPr>
              <a:r>
                <a:rPr lang="es-AR" sz="2400" b="1" dirty="0">
                  <a:solidFill>
                    <a:srgbClr val="FF3300"/>
                  </a:solidFill>
                  <a:effectLst>
                    <a:outerShdw blurRad="38100" dist="38100" dir="2700000" algn="tl">
                      <a:srgbClr val="C0C0C0"/>
                    </a:outerShdw>
                  </a:effectLst>
                </a:rPr>
                <a:t>MODELOS EN TIEMPO CONTINUO</a:t>
              </a:r>
            </a:p>
          </p:txBody>
        </p:sp>
        <p:sp>
          <p:nvSpPr>
            <p:cNvPr id="31" name="Text Box 13"/>
            <p:cNvSpPr txBox="1">
              <a:spLocks noChangeArrowheads="1"/>
            </p:cNvSpPr>
            <p:nvPr/>
          </p:nvSpPr>
          <p:spPr bwMode="auto">
            <a:xfrm>
              <a:off x="5920125" y="1881661"/>
              <a:ext cx="5159376" cy="461665"/>
            </a:xfrm>
            <a:prstGeom prst="rect">
              <a:avLst/>
            </a:prstGeom>
            <a:noFill/>
            <a:ln w="9525">
              <a:noFill/>
              <a:miter lim="800000"/>
              <a:headEnd/>
              <a:tailEnd/>
            </a:ln>
            <a:effectLst/>
          </p:spPr>
          <p:txBody>
            <a:bodyPr wrap="square">
              <a:spAutoFit/>
            </a:bodyPr>
            <a:lstStyle/>
            <a:p>
              <a:pPr algn="l">
                <a:spcBef>
                  <a:spcPct val="50000"/>
                </a:spcBef>
                <a:defRPr/>
              </a:pPr>
              <a:r>
                <a:rPr lang="es-AR" sz="2400" b="1" dirty="0">
                  <a:solidFill>
                    <a:srgbClr val="FF3300"/>
                  </a:solidFill>
                  <a:effectLst>
                    <a:outerShdw blurRad="38100" dist="38100" dir="2700000" algn="tl">
                      <a:srgbClr val="C0C0C0"/>
                    </a:outerShdw>
                  </a:effectLst>
                </a:rPr>
                <a:t>MODELOS EN TIEMPO DISCRETO</a:t>
              </a:r>
            </a:p>
          </p:txBody>
        </p:sp>
        <p:sp>
          <p:nvSpPr>
            <p:cNvPr id="32" name="AutoShape 10"/>
            <p:cNvSpPr>
              <a:spLocks/>
            </p:cNvSpPr>
            <p:nvPr/>
          </p:nvSpPr>
          <p:spPr bwMode="auto">
            <a:xfrm>
              <a:off x="5530573" y="1149615"/>
              <a:ext cx="389552" cy="1193711"/>
            </a:xfrm>
            <a:prstGeom prst="leftBrace">
              <a:avLst>
                <a:gd name="adj1" fmla="val 6491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grpSp>
    </p:spTree>
    <p:extLst>
      <p:ext uri="{BB962C8B-B14F-4D97-AF65-F5344CB8AC3E}">
        <p14:creationId xmlns:p14="http://schemas.microsoft.com/office/powerpoint/2010/main" val="35581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407368" y="153420"/>
            <a:ext cx="11506200" cy="53927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lvl1pPr algn="ctr" defTabSz="914400" eaLnBrk="1" latinLnBrk="0" hangingPunct="1">
              <a:lnSpc>
                <a:spcPct val="90000"/>
              </a:lnSpc>
              <a:buNone/>
              <a:defRPr sz="2800" b="1">
                <a:solidFill>
                  <a:schemeClr val="bg1"/>
                </a:solidFill>
                <a:ea typeface="+mj-ea"/>
              </a:defRPr>
            </a:lvl1pPr>
          </a:lstStyle>
          <a:p>
            <a:r>
              <a:rPr lang="es-AR" dirty="0"/>
              <a:t>Controladores de Tiempo Continuo </a:t>
            </a:r>
            <a:r>
              <a:rPr lang="es-AR" dirty="0" err="1"/>
              <a:t>Discretizados</a:t>
            </a:r>
            <a:r>
              <a:rPr lang="es-AR" dirty="0"/>
              <a:t> o Aproximados</a:t>
            </a:r>
            <a:endParaRPr lang="en-US" dirty="0"/>
          </a:p>
        </p:txBody>
      </p:sp>
      <p:pic>
        <p:nvPicPr>
          <p:cNvPr id="2" name="Imagen 1"/>
          <p:cNvPicPr>
            <a:picLocks noChangeAspect="1"/>
          </p:cNvPicPr>
          <p:nvPr/>
        </p:nvPicPr>
        <p:blipFill>
          <a:blip r:embed="rId4"/>
          <a:stretch>
            <a:fillRect/>
          </a:stretch>
        </p:blipFill>
        <p:spPr>
          <a:xfrm>
            <a:off x="3215680" y="1052736"/>
            <a:ext cx="8917894" cy="5115961"/>
          </a:xfrm>
          <a:prstGeom prst="rect">
            <a:avLst/>
          </a:prstGeom>
        </p:spPr>
      </p:pic>
      <p:sp>
        <p:nvSpPr>
          <p:cNvPr id="16" name="Text Box 28"/>
          <p:cNvSpPr txBox="1">
            <a:spLocks noChangeArrowheads="1"/>
          </p:cNvSpPr>
          <p:nvPr/>
        </p:nvSpPr>
        <p:spPr bwMode="auto">
          <a:xfrm>
            <a:off x="116365" y="1527142"/>
            <a:ext cx="3024607" cy="1631216"/>
          </a:xfrm>
          <a:prstGeom prst="rect">
            <a:avLst/>
          </a:prstGeom>
          <a:solidFill>
            <a:srgbClr val="FFFF00"/>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pt-BR" sz="2000" u="sng" dirty="0">
                <a:solidFill>
                  <a:srgbClr val="009900"/>
                </a:solidFill>
                <a:effectLst>
                  <a:outerShdw blurRad="38100" dist="38100" dir="2700000" algn="tl">
                    <a:srgbClr val="000000">
                      <a:alpha val="43137"/>
                    </a:srgbClr>
                  </a:outerShdw>
                </a:effectLst>
              </a:rPr>
              <a:t>VENTAJA:</a:t>
            </a:r>
            <a:r>
              <a:rPr lang="pt-BR" sz="2000" dirty="0"/>
              <a:t> </a:t>
            </a:r>
            <a:r>
              <a:rPr lang="es-AR" sz="2000" dirty="0">
                <a:solidFill>
                  <a:srgbClr val="009900"/>
                </a:solidFill>
              </a:rPr>
              <a:t>Es más fácil seleccionar el periodo de muestreo necesario para la implementación digital.</a:t>
            </a:r>
          </a:p>
        </p:txBody>
      </p:sp>
      <p:sp>
        <p:nvSpPr>
          <p:cNvPr id="5" name="Text Box 28"/>
          <p:cNvSpPr txBox="1">
            <a:spLocks noChangeArrowheads="1"/>
          </p:cNvSpPr>
          <p:nvPr/>
        </p:nvSpPr>
        <p:spPr bwMode="auto">
          <a:xfrm>
            <a:off x="119065" y="4005064"/>
            <a:ext cx="3021907" cy="1323439"/>
          </a:xfrm>
          <a:prstGeom prst="rect">
            <a:avLst/>
          </a:prstGeom>
          <a:solidFill>
            <a:srgbClr val="FFFF00"/>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pt-BR" sz="2000" u="sng" dirty="0">
                <a:solidFill>
                  <a:srgbClr val="009900"/>
                </a:solidFill>
                <a:effectLst>
                  <a:outerShdw blurRad="38100" dist="38100" dir="2700000" algn="tl">
                    <a:srgbClr val="000000">
                      <a:alpha val="43137"/>
                    </a:srgbClr>
                  </a:outerShdw>
                </a:effectLst>
              </a:rPr>
              <a:t>DESVENTAJA:</a:t>
            </a:r>
            <a:r>
              <a:rPr lang="pt-BR" sz="2000" dirty="0"/>
              <a:t> </a:t>
            </a:r>
            <a:r>
              <a:rPr lang="es-AR" sz="2000" dirty="0">
                <a:solidFill>
                  <a:srgbClr val="009900"/>
                </a:solidFill>
              </a:rPr>
              <a:t>No incluye el atraso de transporte de la implementación digital</a:t>
            </a:r>
          </a:p>
        </p:txBody>
      </p:sp>
    </p:spTree>
    <p:custDataLst>
      <p:tags r:id="rId1"/>
    </p:custDataLst>
    <p:extLst>
      <p:ext uri="{BB962C8B-B14F-4D97-AF65-F5344CB8AC3E}">
        <p14:creationId xmlns:p14="http://schemas.microsoft.com/office/powerpoint/2010/main" val="27221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ángulo 10"/>
          <p:cNvSpPr/>
          <p:nvPr/>
        </p:nvSpPr>
        <p:spPr>
          <a:xfrm>
            <a:off x="207453" y="1296100"/>
            <a:ext cx="11777094" cy="523220"/>
          </a:xfrm>
          <a:prstGeom prst="rect">
            <a:avLst/>
          </a:prstGeom>
        </p:spPr>
        <p:txBody>
          <a:bodyPr wrap="square">
            <a:spAutoFit/>
          </a:bodyPr>
          <a:lstStyle/>
          <a:p>
            <a:pPr marL="1258888" indent="-1258888" algn="just"/>
            <a:r>
              <a:rPr lang="es-ES_tradnl" sz="2800" b="1" dirty="0">
                <a:solidFill>
                  <a:schemeClr val="accent5">
                    <a:lumMod val="75000"/>
                  </a:schemeClr>
                </a:solidFill>
                <a:ea typeface="Times New Roman" panose="02020603050405020304" pitchFamily="18" charset="0"/>
              </a:rPr>
              <a:t>Análisis y Diseño de Sistemas de Control Digital. Tercera Parte.</a:t>
            </a:r>
            <a:endParaRPr lang="es-AR" sz="2800" b="1" dirty="0">
              <a:solidFill>
                <a:schemeClr val="accent5">
                  <a:lumMod val="75000"/>
                </a:schemeClr>
              </a:solidFill>
              <a:ea typeface="Times New Roman" panose="02020603050405020304" pitchFamily="18" charset="0"/>
            </a:endParaRPr>
          </a:p>
        </p:txBody>
      </p:sp>
      <p:sp>
        <p:nvSpPr>
          <p:cNvPr id="8" name="Text Box 106"/>
          <p:cNvSpPr txBox="1">
            <a:spLocks noChangeArrowheads="1"/>
          </p:cNvSpPr>
          <p:nvPr/>
        </p:nvSpPr>
        <p:spPr bwMode="auto">
          <a:xfrm>
            <a:off x="335360" y="2237532"/>
            <a:ext cx="11521280" cy="371174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ct val="50000"/>
              </a:spcBef>
              <a:buClr>
                <a:srgbClr val="FF3300"/>
              </a:buClr>
              <a:buFont typeface="Wingdings" pitchFamily="2" charset="2"/>
              <a:buChar char="þ"/>
            </a:pPr>
            <a:r>
              <a:rPr lang="es-AR" b="1" dirty="0">
                <a:solidFill>
                  <a:schemeClr val="tx1">
                    <a:lumMod val="50000"/>
                    <a:lumOff val="50000"/>
                  </a:schemeClr>
                </a:solidFill>
                <a:effectLst>
                  <a:outerShdw blurRad="38100" dist="38100" dir="2700000" algn="tl">
                    <a:srgbClr val="C0C0C0"/>
                  </a:outerShdw>
                </a:effectLst>
                <a:latin typeface="Arial" charset="0"/>
              </a:rPr>
              <a:t>Aproximación de Funciones de Transferencia</a:t>
            </a:r>
          </a:p>
          <a:p>
            <a:pPr>
              <a:lnSpc>
                <a:spcPct val="120000"/>
              </a:lnSpc>
              <a:spcBef>
                <a:spcPct val="50000"/>
              </a:spcBef>
              <a:buClr>
                <a:srgbClr val="FF3300"/>
              </a:buClr>
              <a:buFont typeface="Wingdings" pitchFamily="2" charset="2"/>
              <a:buChar char="þ"/>
            </a:pPr>
            <a:r>
              <a:rPr lang="es-AR" b="1" dirty="0">
                <a:solidFill>
                  <a:schemeClr val="tx1">
                    <a:lumMod val="50000"/>
                    <a:lumOff val="50000"/>
                  </a:schemeClr>
                </a:solidFill>
                <a:effectLst>
                  <a:outerShdw blurRad="38100" dist="38100" dir="2700000" algn="tl">
                    <a:srgbClr val="C0C0C0"/>
                  </a:outerShdw>
                </a:effectLst>
                <a:latin typeface="Arial" charset="0"/>
              </a:rPr>
              <a:t>Acciones Clásicas de Control Representadas en Tiempo Discreto</a:t>
            </a:r>
          </a:p>
          <a:p>
            <a:pPr>
              <a:lnSpc>
                <a:spcPct val="120000"/>
              </a:lnSpc>
              <a:spcBef>
                <a:spcPct val="50000"/>
              </a:spcBef>
              <a:buClr>
                <a:srgbClr val="FF3300"/>
              </a:buClr>
              <a:buFont typeface="Wingdings" pitchFamily="2" charset="2"/>
              <a:buChar char="þ"/>
            </a:pPr>
            <a:r>
              <a:rPr lang="es-AR" b="1" dirty="0">
                <a:solidFill>
                  <a:schemeClr val="tx1">
                    <a:lumMod val="50000"/>
                    <a:lumOff val="50000"/>
                  </a:schemeClr>
                </a:solidFill>
                <a:effectLst>
                  <a:outerShdw blurRad="38100" dist="38100" dir="2700000" algn="tl">
                    <a:srgbClr val="C0C0C0"/>
                  </a:outerShdw>
                </a:effectLst>
                <a:latin typeface="Arial" charset="0"/>
              </a:rPr>
              <a:t>Rediseño Digital de Controladores Clásicos Lineales</a:t>
            </a:r>
          </a:p>
          <a:p>
            <a:pPr>
              <a:lnSpc>
                <a:spcPct val="120000"/>
              </a:lnSpc>
              <a:spcBef>
                <a:spcPct val="50000"/>
              </a:spcBef>
              <a:buClr>
                <a:srgbClr val="FF3300"/>
              </a:buClr>
              <a:buFont typeface="Wingdings" pitchFamily="2" charset="2"/>
              <a:buChar char="þ"/>
            </a:pPr>
            <a:r>
              <a:rPr lang="es-AR" b="1" dirty="0">
                <a:solidFill>
                  <a:schemeClr val="tx1">
                    <a:lumMod val="50000"/>
                    <a:lumOff val="50000"/>
                  </a:schemeClr>
                </a:solidFill>
                <a:effectLst>
                  <a:outerShdw blurRad="38100" dist="38100" dir="2700000" algn="tl">
                    <a:srgbClr val="C0C0C0"/>
                  </a:outerShdw>
                </a:effectLst>
                <a:latin typeface="Arial" charset="0"/>
              </a:rPr>
              <a:t>Diseño de Controladores en el Dominio del Tiempo Discreto</a:t>
            </a:r>
          </a:p>
          <a:p>
            <a:pPr>
              <a:lnSpc>
                <a:spcPct val="120000"/>
              </a:lnSpc>
              <a:spcBef>
                <a:spcPct val="50000"/>
              </a:spcBef>
              <a:buClr>
                <a:srgbClr val="FF3300"/>
              </a:buClr>
              <a:buFont typeface="Wingdings" pitchFamily="2" charset="2"/>
              <a:buChar char="þ"/>
            </a:pPr>
            <a:r>
              <a:rPr lang="es-AR" b="1" dirty="0">
                <a:solidFill>
                  <a:schemeClr val="tx1">
                    <a:lumMod val="50000"/>
                    <a:lumOff val="50000"/>
                  </a:schemeClr>
                </a:solidFill>
                <a:effectLst>
                  <a:outerShdw blurRad="38100" dist="38100" dir="2700000" algn="tl">
                    <a:srgbClr val="C0C0C0"/>
                  </a:outerShdw>
                </a:effectLst>
                <a:latin typeface="Arial" charset="0"/>
              </a:rPr>
              <a:t>Compensación del Efecto del ZOH</a:t>
            </a:r>
          </a:p>
          <a:p>
            <a:pPr>
              <a:lnSpc>
                <a:spcPct val="120000"/>
              </a:lnSpc>
              <a:spcBef>
                <a:spcPct val="50000"/>
              </a:spcBef>
              <a:buClr>
                <a:srgbClr val="FF3300"/>
              </a:buClr>
              <a:buFont typeface="Wingdings" pitchFamily="2" charset="2"/>
              <a:buChar char="þ"/>
            </a:pPr>
            <a:r>
              <a:rPr lang="es-AR" b="1" dirty="0">
                <a:solidFill>
                  <a:schemeClr val="tx1">
                    <a:lumMod val="50000"/>
                    <a:lumOff val="50000"/>
                  </a:schemeClr>
                </a:solidFill>
                <a:effectLst>
                  <a:outerShdw blurRad="38100" dist="38100" dir="2700000" algn="tl">
                    <a:srgbClr val="C0C0C0"/>
                  </a:outerShdw>
                </a:effectLst>
                <a:latin typeface="Arial" charset="0"/>
              </a:rPr>
              <a:t>Errores en Estado Estacionario de Sistemas de Control en LC</a:t>
            </a:r>
          </a:p>
        </p:txBody>
      </p:sp>
      <p:sp>
        <p:nvSpPr>
          <p:cNvPr id="10" name="Rectangle 2"/>
          <p:cNvSpPr>
            <a:spLocks noGrp="1" noChangeArrowheads="1"/>
          </p:cNvSpPr>
          <p:nvPr>
            <p:ph type="title"/>
          </p:nvPr>
        </p:nvSpPr>
        <p:spPr bwMode="auto">
          <a:xfrm>
            <a:off x="2925764" y="288926"/>
            <a:ext cx="6537325" cy="588963"/>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ctr"/>
            <a:r>
              <a:rPr lang="es-AR" sz="2800" b="1" dirty="0">
                <a:solidFill>
                  <a:schemeClr val="bg1"/>
                </a:solidFill>
                <a:effectLst/>
                <a:latin typeface="Arial" panose="020B0604020202020204" pitchFamily="34" charset="0"/>
                <a:cs typeface="Arial" panose="020B0604020202020204" pitchFamily="34" charset="0"/>
              </a:rPr>
              <a:t>Temas de la Unidad 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9" name="Text Box 3"/>
          <p:cNvSpPr txBox="1">
            <a:spLocks noChangeArrowheads="1"/>
          </p:cNvSpPr>
          <p:nvPr/>
        </p:nvSpPr>
        <p:spPr bwMode="auto">
          <a:xfrm>
            <a:off x="722312" y="955116"/>
            <a:ext cx="9625011" cy="3715130"/>
          </a:xfrm>
          <a:prstGeom prst="rect">
            <a:avLst/>
          </a:prstGeom>
          <a:noFill/>
          <a:ln w="9525">
            <a:noFill/>
            <a:miter lim="800000"/>
            <a:headEnd/>
            <a:tailEnd/>
          </a:ln>
          <a:effectLst/>
        </p:spPr>
        <p:txBody>
          <a:bodyPr wrap="square" tIns="10800" bIns="10800" anchor="ctr">
            <a:spAutoFit/>
          </a:bodyPr>
          <a:lstStyle/>
          <a:p>
            <a:pPr marL="450850" indent="-450850" algn="l" defTabSz="476250">
              <a:spcBef>
                <a:spcPct val="50000"/>
              </a:spcBef>
              <a:buClr>
                <a:srgbClr val="FF3300"/>
              </a:buClr>
              <a:buFont typeface="Wingdings" pitchFamily="2" charset="2"/>
              <a:buChar char="þ"/>
              <a:tabLst>
                <a:tab pos="450850" algn="l"/>
              </a:tabLst>
              <a:defRPr/>
            </a:pPr>
            <a:r>
              <a:rPr lang="es-AR" sz="2400" b="1" dirty="0">
                <a:solidFill>
                  <a:srgbClr val="0070C0"/>
                </a:solidFill>
                <a:effectLst>
                  <a:outerShdw blurRad="38100" dist="38100" dir="2700000" algn="tl">
                    <a:srgbClr val="C0C0C0"/>
                  </a:outerShdw>
                </a:effectLst>
              </a:rPr>
              <a:t>Planta o Proceso en Tiempo Continuo</a:t>
            </a:r>
          </a:p>
          <a:p>
            <a:pPr marL="450850" indent="-450850" algn="l" defTabSz="476250">
              <a:spcBef>
                <a:spcPct val="50000"/>
              </a:spcBef>
              <a:buClr>
                <a:srgbClr val="FF3300"/>
              </a:buClr>
              <a:buFont typeface="Wingdings" pitchFamily="2" charset="2"/>
              <a:buChar char="þ"/>
              <a:tabLst>
                <a:tab pos="450850" algn="l"/>
              </a:tabLst>
              <a:defRPr/>
            </a:pPr>
            <a:r>
              <a:rPr lang="es-AR" sz="2400" b="1" dirty="0">
                <a:solidFill>
                  <a:srgbClr val="C00000"/>
                </a:solidFill>
                <a:effectLst>
                  <a:outerShdw blurRad="38100" dist="38100" dir="2700000" algn="tl">
                    <a:srgbClr val="C0C0C0"/>
                  </a:outerShdw>
                </a:effectLst>
              </a:rPr>
              <a:t>Controladores de Tiempo Continuo:</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a:t>
            </a:r>
            <a:r>
              <a:rPr lang="es-AR" sz="2400" dirty="0">
                <a:solidFill>
                  <a:srgbClr val="C00000"/>
                </a:solidFill>
                <a:effectLst>
                  <a:outerShdw blurRad="38100" dist="38100" dir="2700000" algn="tl">
                    <a:srgbClr val="C0C0C0"/>
                  </a:outerShdw>
                </a:effectLst>
              </a:rPr>
              <a:t>(P)</a:t>
            </a:r>
            <a:r>
              <a:rPr lang="es-AR" sz="2400" b="0" dirty="0">
                <a:solidFill>
                  <a:srgbClr val="C000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 Integral </a:t>
            </a:r>
            <a:r>
              <a:rPr lang="es-AR" sz="2400" dirty="0">
                <a:solidFill>
                  <a:srgbClr val="C00000"/>
                </a:solidFill>
                <a:effectLst>
                  <a:outerShdw blurRad="38100" dist="38100" dir="2700000" algn="tl">
                    <a:srgbClr val="C0C0C0"/>
                  </a:outerShdw>
                </a:effectLst>
              </a:rPr>
              <a:t>(PI)</a:t>
            </a:r>
            <a:r>
              <a:rPr lang="es-AR" sz="2400" b="0" dirty="0">
                <a:solidFill>
                  <a:srgbClr val="C000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 Derivativo </a:t>
            </a:r>
            <a:r>
              <a:rPr lang="es-AR" sz="2400" dirty="0">
                <a:solidFill>
                  <a:srgbClr val="C00000"/>
                </a:solidFill>
                <a:effectLst>
                  <a:outerShdw blurRad="38100" dist="38100" dir="2700000" algn="tl">
                    <a:srgbClr val="C0C0C0"/>
                  </a:outerShdw>
                </a:effectLst>
              </a:rPr>
              <a:t>(PD)</a:t>
            </a:r>
            <a:r>
              <a:rPr lang="es-AR" sz="2400" b="0" dirty="0">
                <a:solidFill>
                  <a:srgbClr val="C00000"/>
                </a:solidFill>
                <a:effectLst>
                  <a:outerShdw blurRad="38100" dist="38100" dir="2700000" algn="tl">
                    <a:srgbClr val="C0C0C0"/>
                  </a:outerShdw>
                </a:effectLst>
              </a:rPr>
              <a:t> y </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 Integral + Derivativo </a:t>
            </a:r>
            <a:r>
              <a:rPr lang="es-AR" sz="2400" dirty="0">
                <a:solidFill>
                  <a:srgbClr val="C00000"/>
                </a:solidFill>
                <a:effectLst>
                  <a:outerShdw blurRad="38100" dist="38100" dir="2700000" algn="tl">
                    <a:srgbClr val="C0C0C0"/>
                  </a:outerShdw>
                </a:effectLst>
              </a:rPr>
              <a:t>(PID)</a:t>
            </a:r>
          </a:p>
          <a:p>
            <a:pPr marL="446088" lvl="1" algn="l" defTabSz="476250">
              <a:spcBef>
                <a:spcPct val="50000"/>
              </a:spcBef>
              <a:buClr>
                <a:srgbClr val="FF3300"/>
              </a:buClr>
              <a:buFont typeface="Wingdings" pitchFamily="2" charset="2"/>
              <a:buChar char="ð"/>
              <a:tabLst>
                <a:tab pos="450850" algn="l"/>
              </a:tabLst>
              <a:defRPr/>
            </a:pPr>
            <a:r>
              <a:rPr lang="es-AR" sz="2400" dirty="0">
                <a:solidFill>
                  <a:srgbClr val="C00000"/>
                </a:solidFill>
                <a:effectLst>
                  <a:outerShdw blurRad="38100" dist="38100" dir="2700000" algn="tl">
                    <a:srgbClr val="C0C0C0"/>
                  </a:outerShdw>
                </a:effectLst>
              </a:rPr>
              <a:t> Redes de Atraso o de Adelanto y de Atraso-Adelanto de Fase</a:t>
            </a:r>
          </a:p>
        </p:txBody>
      </p:sp>
      <p:sp>
        <p:nvSpPr>
          <p:cNvPr id="14" name="Rectangle 2"/>
          <p:cNvSpPr txBox="1">
            <a:spLocks noChangeArrowheads="1"/>
          </p:cNvSpPr>
          <p:nvPr/>
        </p:nvSpPr>
        <p:spPr bwMode="auto">
          <a:xfrm>
            <a:off x="457200" y="225429"/>
            <a:ext cx="4342656" cy="61128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lvl1pPr algn="ctr" defTabSz="914400" eaLnBrk="1" latinLnBrk="0" hangingPunct="1">
              <a:lnSpc>
                <a:spcPct val="90000"/>
              </a:lnSpc>
              <a:buNone/>
              <a:defRPr sz="2800" b="1">
                <a:solidFill>
                  <a:schemeClr val="bg1"/>
                </a:solidFill>
                <a:ea typeface="+mj-ea"/>
              </a:defRPr>
            </a:lvl1pPr>
          </a:lstStyle>
          <a:p>
            <a:r>
              <a:rPr lang="es-AR" dirty="0"/>
              <a:t>Rediseño Digital</a:t>
            </a:r>
            <a:endParaRPr lang="en-US" dirty="0"/>
          </a:p>
        </p:txBody>
      </p:sp>
      <p:sp>
        <p:nvSpPr>
          <p:cNvPr id="13" name="AutoShape 4"/>
          <p:cNvSpPr>
            <a:spLocks noChangeArrowheads="1"/>
          </p:cNvSpPr>
          <p:nvPr/>
        </p:nvSpPr>
        <p:spPr bwMode="auto">
          <a:xfrm>
            <a:off x="551384" y="5114115"/>
            <a:ext cx="4752528"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effectLst>
                  <a:outerShdw blurRad="38100" dist="38100" dir="2700000" algn="tl">
                    <a:srgbClr val="FFFFFF"/>
                  </a:outerShdw>
                </a:effectLst>
              </a:rPr>
              <a:t>Aproximación de la Función de Transferencia del Controlador en Tiempo Continuo</a:t>
            </a:r>
            <a:endParaRPr lang="es-AR" sz="2400" i="1" dirty="0">
              <a:solidFill>
                <a:srgbClr val="FF3300"/>
              </a:solidFill>
              <a:effectLst>
                <a:outerShdw blurRad="38100" dist="38100" dir="2700000" algn="tl">
                  <a:srgbClr val="000000"/>
                </a:outerShdw>
              </a:effectLst>
            </a:endParaRPr>
          </a:p>
        </p:txBody>
      </p:sp>
      <p:sp>
        <p:nvSpPr>
          <p:cNvPr id="16" name="Text Box 6"/>
          <p:cNvSpPr txBox="1">
            <a:spLocks noChangeArrowheads="1"/>
          </p:cNvSpPr>
          <p:nvPr/>
        </p:nvSpPr>
        <p:spPr bwMode="auto">
          <a:xfrm>
            <a:off x="5605537" y="5055021"/>
            <a:ext cx="6624736" cy="430887"/>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rPr>
              <a:t> - Aproximaciones de Euler: </a:t>
            </a:r>
            <a:r>
              <a:rPr lang="es-AR" sz="2200" b="0" i="1" dirty="0">
                <a:solidFill>
                  <a:srgbClr val="FF3300"/>
                </a:solidFill>
              </a:rPr>
              <a:t>Forward o </a:t>
            </a:r>
            <a:r>
              <a:rPr lang="es-AR" sz="2200" b="0" i="1" dirty="0" err="1">
                <a:solidFill>
                  <a:srgbClr val="FF3300"/>
                </a:solidFill>
              </a:rPr>
              <a:t>Backward</a:t>
            </a:r>
            <a:r>
              <a:rPr lang="es-AR" sz="2200" b="0" i="1" dirty="0">
                <a:solidFill>
                  <a:srgbClr val="FF3300"/>
                </a:solidFill>
              </a:rPr>
              <a:t> </a:t>
            </a:r>
          </a:p>
        </p:txBody>
      </p:sp>
      <p:sp>
        <p:nvSpPr>
          <p:cNvPr id="17" name="Text Box 20"/>
          <p:cNvSpPr txBox="1">
            <a:spLocks noChangeArrowheads="1"/>
          </p:cNvSpPr>
          <p:nvPr/>
        </p:nvSpPr>
        <p:spPr bwMode="auto">
          <a:xfrm>
            <a:off x="5605537" y="5518393"/>
            <a:ext cx="5675039" cy="430887"/>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rPr>
              <a:t> - Aproximación invariante al escalón (ZOH)</a:t>
            </a:r>
          </a:p>
        </p:txBody>
      </p:sp>
      <p:sp>
        <p:nvSpPr>
          <p:cNvPr id="18" name="Text Box 21"/>
          <p:cNvSpPr txBox="1">
            <a:spLocks noChangeArrowheads="1"/>
          </p:cNvSpPr>
          <p:nvPr/>
        </p:nvSpPr>
        <p:spPr bwMode="auto">
          <a:xfrm>
            <a:off x="5605537" y="6029746"/>
            <a:ext cx="5027613" cy="427037"/>
          </a:xfrm>
          <a:prstGeom prst="rect">
            <a:avLst/>
          </a:prstGeom>
          <a:noFill/>
          <a:ln w="9525">
            <a:noFill/>
            <a:miter lim="800000"/>
            <a:headEnd/>
            <a:tailEnd/>
          </a:ln>
          <a:effectLst/>
        </p:spPr>
        <p:txBody>
          <a:bodyPr>
            <a:spAutoFit/>
          </a:bodyPr>
          <a:lstStyle/>
          <a:p>
            <a:pPr algn="l">
              <a:spcBef>
                <a:spcPct val="50000"/>
              </a:spcBef>
              <a:defRPr/>
            </a:pPr>
            <a:r>
              <a:rPr lang="es-AR" sz="2200" b="0" dirty="0">
                <a:solidFill>
                  <a:srgbClr val="FF3300"/>
                </a:solidFill>
              </a:rPr>
              <a:t> - Transformación Bilineal</a:t>
            </a:r>
            <a:r>
              <a:rPr lang="es-AR" sz="2200" dirty="0">
                <a:solidFill>
                  <a:srgbClr val="FF3300"/>
                </a:solidFill>
              </a:rPr>
              <a:t> o de </a:t>
            </a:r>
            <a:r>
              <a:rPr lang="es-AR" sz="2200" i="1" dirty="0" err="1">
                <a:solidFill>
                  <a:srgbClr val="FF3300"/>
                </a:solidFill>
              </a:rPr>
              <a:t>Tustin</a:t>
            </a:r>
            <a:r>
              <a:rPr lang="es-AR" sz="2200" b="0" dirty="0">
                <a:solidFill>
                  <a:srgbClr val="FF3300"/>
                </a:solidFill>
              </a:rPr>
              <a:t>.</a:t>
            </a:r>
          </a:p>
        </p:txBody>
      </p:sp>
      <p:sp>
        <p:nvSpPr>
          <p:cNvPr id="19" name="AutoShape 5"/>
          <p:cNvSpPr>
            <a:spLocks/>
          </p:cNvSpPr>
          <p:nvPr/>
        </p:nvSpPr>
        <p:spPr bwMode="auto">
          <a:xfrm>
            <a:off x="5418212" y="5055021"/>
            <a:ext cx="374650" cy="1401762"/>
          </a:xfrm>
          <a:prstGeom prst="leftBrace">
            <a:avLst>
              <a:gd name="adj1" fmla="val 3117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Tree>
    <p:custDataLst>
      <p:tags r:id="rId1"/>
    </p:custDataLst>
    <p:extLst>
      <p:ext uri="{BB962C8B-B14F-4D97-AF65-F5344CB8AC3E}">
        <p14:creationId xmlns:p14="http://schemas.microsoft.com/office/powerpoint/2010/main" val="10805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ángulo 77"/>
          <p:cNvSpPr/>
          <p:nvPr/>
        </p:nvSpPr>
        <p:spPr>
          <a:xfrm>
            <a:off x="191344" y="4205346"/>
            <a:ext cx="11801549" cy="12751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Rectángulo 57"/>
          <p:cNvSpPr/>
          <p:nvPr/>
        </p:nvSpPr>
        <p:spPr>
          <a:xfrm>
            <a:off x="199107" y="2890940"/>
            <a:ext cx="11801549" cy="12269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199107" y="1551024"/>
            <a:ext cx="11801549" cy="12512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22"/>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Aproximación en Tiempo Discreto de Controladores Clásicos</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134" name="1 Objeto"/>
          <p:cNvGraphicFramePr>
            <a:graphicFrameLocks noChangeAspect="1"/>
          </p:cNvGraphicFramePr>
          <p:nvPr/>
        </p:nvGraphicFramePr>
        <p:xfrm>
          <a:off x="8001815" y="1013168"/>
          <a:ext cx="2068513" cy="468313"/>
        </p:xfrm>
        <a:graphic>
          <a:graphicData uri="http://schemas.openxmlformats.org/presentationml/2006/ole">
            <mc:AlternateContent xmlns:mc="http://schemas.openxmlformats.org/markup-compatibility/2006">
              <mc:Choice xmlns:v="urn:schemas-microsoft-com:vml" Requires="v">
                <p:oleObj spid="_x0000_s39486" name="Equation" r:id="rId4" imgW="1231560" imgH="279360" progId="Equation.DSMT4">
                  <p:embed/>
                </p:oleObj>
              </mc:Choice>
              <mc:Fallback>
                <p:oleObj name="Equation" r:id="rId4" imgW="1231560" imgH="279360" progId="Equation.DSMT4">
                  <p:embed/>
                  <p:pic>
                    <p:nvPicPr>
                      <p:cNvPr id="134" name="1 Objeto"/>
                      <p:cNvPicPr>
                        <a:picLocks noChangeAspect="1" noChangeArrowheads="1"/>
                      </p:cNvPicPr>
                      <p:nvPr/>
                    </p:nvPicPr>
                    <p:blipFill>
                      <a:blip r:embed="rId5"/>
                      <a:srcRect/>
                      <a:stretch>
                        <a:fillRect/>
                      </a:stretch>
                    </p:blipFill>
                    <p:spPr bwMode="auto">
                      <a:xfrm>
                        <a:off x="8001815" y="1013168"/>
                        <a:ext cx="2068513" cy="468313"/>
                      </a:xfrm>
                      <a:prstGeom prst="rect">
                        <a:avLst/>
                      </a:prstGeom>
                      <a:noFill/>
                      <a:ln>
                        <a:noFill/>
                      </a:ln>
                    </p:spPr>
                  </p:pic>
                </p:oleObj>
              </mc:Fallback>
            </mc:AlternateContent>
          </a:graphicData>
        </a:graphic>
      </p:graphicFrame>
      <p:sp>
        <p:nvSpPr>
          <p:cNvPr id="136" name="Rectángulo 135"/>
          <p:cNvSpPr/>
          <p:nvPr/>
        </p:nvSpPr>
        <p:spPr>
          <a:xfrm>
            <a:off x="189633" y="998297"/>
            <a:ext cx="7916141" cy="400110"/>
          </a:xfrm>
          <a:prstGeom prst="rect">
            <a:avLst/>
          </a:prstGeom>
        </p:spPr>
        <p:txBody>
          <a:bodyPr wrap="none">
            <a:spAutoFit/>
          </a:bodyPr>
          <a:lstStyle/>
          <a:p>
            <a:r>
              <a:rPr lang="es-AR" sz="2000" dirty="0">
                <a:solidFill>
                  <a:srgbClr val="C00000"/>
                </a:solidFill>
              </a:rPr>
              <a:t>La FT de los controladores continuos se puede aproximar haciendo:</a:t>
            </a:r>
            <a:endParaRPr lang="es-AR" sz="2000" i="1" dirty="0">
              <a:solidFill>
                <a:srgbClr val="C00000"/>
              </a:solidFill>
            </a:endParaRPr>
          </a:p>
        </p:txBody>
      </p:sp>
      <p:graphicFrame>
        <p:nvGraphicFramePr>
          <p:cNvPr id="63" name="1 Objeto"/>
          <p:cNvGraphicFramePr>
            <a:graphicFrameLocks noChangeAspect="1"/>
          </p:cNvGraphicFramePr>
          <p:nvPr/>
        </p:nvGraphicFramePr>
        <p:xfrm>
          <a:off x="278580" y="2116296"/>
          <a:ext cx="1579563" cy="342900"/>
        </p:xfrm>
        <a:graphic>
          <a:graphicData uri="http://schemas.openxmlformats.org/presentationml/2006/ole">
            <mc:AlternateContent xmlns:mc="http://schemas.openxmlformats.org/markup-compatibility/2006">
              <mc:Choice xmlns:v="urn:schemas-microsoft-com:vml" Requires="v">
                <p:oleObj spid="_x0000_s39487" name="Equation" r:id="rId6" imgW="939600" imgH="203040" progId="Equation.DSMT4">
                  <p:embed/>
                </p:oleObj>
              </mc:Choice>
              <mc:Fallback>
                <p:oleObj name="Equation" r:id="rId6" imgW="939600" imgH="203040" progId="Equation.DSMT4">
                  <p:embed/>
                  <p:pic>
                    <p:nvPicPr>
                      <p:cNvPr id="63" name="1 Objeto"/>
                      <p:cNvPicPr>
                        <a:picLocks noChangeAspect="1" noChangeArrowheads="1"/>
                      </p:cNvPicPr>
                      <p:nvPr/>
                    </p:nvPicPr>
                    <p:blipFill>
                      <a:blip r:embed="rId7"/>
                      <a:srcRect/>
                      <a:stretch>
                        <a:fillRect/>
                      </a:stretch>
                    </p:blipFill>
                    <p:spPr bwMode="auto">
                      <a:xfrm>
                        <a:off x="278580" y="2116296"/>
                        <a:ext cx="1579563" cy="342900"/>
                      </a:xfrm>
                      <a:prstGeom prst="rect">
                        <a:avLst/>
                      </a:prstGeom>
                      <a:noFill/>
                      <a:ln>
                        <a:solidFill>
                          <a:schemeClr val="accent1">
                            <a:lumMod val="75000"/>
                          </a:schemeClr>
                        </a:solidFill>
                      </a:ln>
                    </p:spPr>
                  </p:pic>
                </p:oleObj>
              </mc:Fallback>
            </mc:AlternateContent>
          </a:graphicData>
        </a:graphic>
      </p:graphicFrame>
      <p:sp>
        <p:nvSpPr>
          <p:cNvPr id="64" name="Rectángulo 63"/>
          <p:cNvSpPr/>
          <p:nvPr/>
        </p:nvSpPr>
        <p:spPr>
          <a:xfrm>
            <a:off x="249725" y="1573295"/>
            <a:ext cx="537327" cy="338554"/>
          </a:xfrm>
          <a:prstGeom prst="rect">
            <a:avLst/>
          </a:prstGeom>
        </p:spPr>
        <p:txBody>
          <a:bodyPr wrap="none">
            <a:spAutoFit/>
          </a:bodyPr>
          <a:lstStyle/>
          <a:p>
            <a:pPr algn="ctr"/>
            <a:r>
              <a:rPr lang="es-AR" sz="1600" b="1" u="sng" dirty="0">
                <a:solidFill>
                  <a:srgbClr val="C00000"/>
                </a:solidFill>
              </a:rPr>
              <a:t>PD</a:t>
            </a:r>
            <a:r>
              <a:rPr lang="es-AR" sz="1600" b="1" dirty="0">
                <a:solidFill>
                  <a:srgbClr val="C00000"/>
                </a:solidFill>
              </a:rPr>
              <a:t>:</a:t>
            </a:r>
          </a:p>
        </p:txBody>
      </p:sp>
      <p:graphicFrame>
        <p:nvGraphicFramePr>
          <p:cNvPr id="66" name="1 Objeto"/>
          <p:cNvGraphicFramePr>
            <a:graphicFrameLocks noChangeAspect="1"/>
          </p:cNvGraphicFramePr>
          <p:nvPr/>
        </p:nvGraphicFramePr>
        <p:xfrm>
          <a:off x="4149725" y="1759436"/>
          <a:ext cx="1790700" cy="511175"/>
        </p:xfrm>
        <a:graphic>
          <a:graphicData uri="http://schemas.openxmlformats.org/presentationml/2006/ole">
            <mc:AlternateContent xmlns:mc="http://schemas.openxmlformats.org/markup-compatibility/2006">
              <mc:Choice xmlns:v="urn:schemas-microsoft-com:vml" Requires="v">
                <p:oleObj spid="_x0000_s39488" name="Equation" r:id="rId8" imgW="1066680" imgH="304560" progId="Equation.DSMT4">
                  <p:embed/>
                </p:oleObj>
              </mc:Choice>
              <mc:Fallback>
                <p:oleObj name="Equation" r:id="rId8" imgW="1066680" imgH="304560" progId="Equation.DSMT4">
                  <p:embed/>
                  <p:pic>
                    <p:nvPicPr>
                      <p:cNvPr id="66" name="1 Objeto"/>
                      <p:cNvPicPr>
                        <a:picLocks noChangeAspect="1" noChangeArrowheads="1"/>
                      </p:cNvPicPr>
                      <p:nvPr/>
                    </p:nvPicPr>
                    <p:blipFill>
                      <a:blip r:embed="rId9"/>
                      <a:srcRect/>
                      <a:stretch>
                        <a:fillRect/>
                      </a:stretch>
                    </p:blipFill>
                    <p:spPr bwMode="auto">
                      <a:xfrm>
                        <a:off x="4149725" y="1759436"/>
                        <a:ext cx="1790700" cy="511175"/>
                      </a:xfrm>
                      <a:prstGeom prst="rect">
                        <a:avLst/>
                      </a:prstGeom>
                      <a:noFill/>
                      <a:ln>
                        <a:noFill/>
                      </a:ln>
                    </p:spPr>
                  </p:pic>
                </p:oleObj>
              </mc:Fallback>
            </mc:AlternateContent>
          </a:graphicData>
        </a:graphic>
      </p:graphicFrame>
      <p:graphicFrame>
        <p:nvGraphicFramePr>
          <p:cNvPr id="67" name="1 Objeto"/>
          <p:cNvGraphicFramePr>
            <a:graphicFrameLocks noChangeAspect="1"/>
          </p:cNvGraphicFramePr>
          <p:nvPr/>
        </p:nvGraphicFramePr>
        <p:xfrm>
          <a:off x="2248625" y="1888023"/>
          <a:ext cx="1173163" cy="254000"/>
        </p:xfrm>
        <a:graphic>
          <a:graphicData uri="http://schemas.openxmlformats.org/presentationml/2006/ole">
            <mc:AlternateContent xmlns:mc="http://schemas.openxmlformats.org/markup-compatibility/2006">
              <mc:Choice xmlns:v="urn:schemas-microsoft-com:vml" Requires="v">
                <p:oleObj spid="_x0000_s39489" name="Equation" r:id="rId10" imgW="698400" imgH="152280" progId="Equation.DSMT4">
                  <p:embed/>
                </p:oleObj>
              </mc:Choice>
              <mc:Fallback>
                <p:oleObj name="Equation" r:id="rId10" imgW="698400" imgH="152280" progId="Equation.DSMT4">
                  <p:embed/>
                  <p:pic>
                    <p:nvPicPr>
                      <p:cNvPr id="67" name="1 Objeto"/>
                      <p:cNvPicPr>
                        <a:picLocks noChangeAspect="1" noChangeArrowheads="1"/>
                      </p:cNvPicPr>
                      <p:nvPr/>
                    </p:nvPicPr>
                    <p:blipFill>
                      <a:blip r:embed="rId11"/>
                      <a:srcRect/>
                      <a:stretch>
                        <a:fillRect/>
                      </a:stretch>
                    </p:blipFill>
                    <p:spPr bwMode="auto">
                      <a:xfrm>
                        <a:off x="2248625" y="1888023"/>
                        <a:ext cx="1173163" cy="254000"/>
                      </a:xfrm>
                      <a:prstGeom prst="rect">
                        <a:avLst/>
                      </a:prstGeom>
                      <a:noFill/>
                      <a:ln>
                        <a:noFill/>
                      </a:ln>
                    </p:spPr>
                  </p:pic>
                </p:oleObj>
              </mc:Fallback>
            </mc:AlternateContent>
          </a:graphicData>
        </a:graphic>
      </p:graphicFrame>
      <p:graphicFrame>
        <p:nvGraphicFramePr>
          <p:cNvPr id="68" name="1 Objeto"/>
          <p:cNvGraphicFramePr>
            <a:graphicFrameLocks noChangeAspect="1"/>
          </p:cNvGraphicFramePr>
          <p:nvPr/>
        </p:nvGraphicFramePr>
        <p:xfrm>
          <a:off x="6902450" y="1887230"/>
          <a:ext cx="1874838" cy="255587"/>
        </p:xfrm>
        <a:graphic>
          <a:graphicData uri="http://schemas.openxmlformats.org/presentationml/2006/ole">
            <mc:AlternateContent xmlns:mc="http://schemas.openxmlformats.org/markup-compatibility/2006">
              <mc:Choice xmlns:v="urn:schemas-microsoft-com:vml" Requires="v">
                <p:oleObj spid="_x0000_s39490" name="Equation" r:id="rId12" imgW="1117440" imgH="152280" progId="Equation.DSMT4">
                  <p:embed/>
                </p:oleObj>
              </mc:Choice>
              <mc:Fallback>
                <p:oleObj name="Equation" r:id="rId12" imgW="1117440" imgH="152280" progId="Equation.DSMT4">
                  <p:embed/>
                  <p:pic>
                    <p:nvPicPr>
                      <p:cNvPr id="68" name="1 Objeto"/>
                      <p:cNvPicPr>
                        <a:picLocks noChangeAspect="1" noChangeArrowheads="1"/>
                      </p:cNvPicPr>
                      <p:nvPr/>
                    </p:nvPicPr>
                    <p:blipFill>
                      <a:blip r:embed="rId13"/>
                      <a:srcRect/>
                      <a:stretch>
                        <a:fillRect/>
                      </a:stretch>
                    </p:blipFill>
                    <p:spPr bwMode="auto">
                      <a:xfrm>
                        <a:off x="6902450" y="1887230"/>
                        <a:ext cx="1874838" cy="255587"/>
                      </a:xfrm>
                      <a:prstGeom prst="rect">
                        <a:avLst/>
                      </a:prstGeom>
                      <a:noFill/>
                      <a:ln>
                        <a:noFill/>
                      </a:ln>
                    </p:spPr>
                  </p:pic>
                </p:oleObj>
              </mc:Fallback>
            </mc:AlternateContent>
          </a:graphicData>
        </a:graphic>
      </p:graphicFrame>
      <p:graphicFrame>
        <p:nvGraphicFramePr>
          <p:cNvPr id="69" name="1 Objeto"/>
          <p:cNvGraphicFramePr>
            <a:graphicFrameLocks noChangeAspect="1"/>
          </p:cNvGraphicFramePr>
          <p:nvPr/>
        </p:nvGraphicFramePr>
        <p:xfrm>
          <a:off x="9476987" y="1855479"/>
          <a:ext cx="1408113" cy="319088"/>
        </p:xfrm>
        <a:graphic>
          <a:graphicData uri="http://schemas.openxmlformats.org/presentationml/2006/ole">
            <mc:AlternateContent xmlns:mc="http://schemas.openxmlformats.org/markup-compatibility/2006">
              <mc:Choice xmlns:v="urn:schemas-microsoft-com:vml" Requires="v">
                <p:oleObj spid="_x0000_s39491" name="Equation" r:id="rId14" imgW="838080" imgH="190440" progId="Equation.DSMT4">
                  <p:embed/>
                </p:oleObj>
              </mc:Choice>
              <mc:Fallback>
                <p:oleObj name="Equation" r:id="rId14" imgW="838080" imgH="190440" progId="Equation.DSMT4">
                  <p:embed/>
                  <p:pic>
                    <p:nvPicPr>
                      <p:cNvPr id="69" name="1 Objeto"/>
                      <p:cNvPicPr>
                        <a:picLocks noChangeAspect="1" noChangeArrowheads="1"/>
                      </p:cNvPicPr>
                      <p:nvPr/>
                    </p:nvPicPr>
                    <p:blipFill>
                      <a:blip r:embed="rId15"/>
                      <a:srcRect/>
                      <a:stretch>
                        <a:fillRect/>
                      </a:stretch>
                    </p:blipFill>
                    <p:spPr bwMode="auto">
                      <a:xfrm>
                        <a:off x="9476987" y="1855479"/>
                        <a:ext cx="1408113" cy="319088"/>
                      </a:xfrm>
                      <a:prstGeom prst="rect">
                        <a:avLst/>
                      </a:prstGeom>
                      <a:noFill/>
                      <a:ln>
                        <a:noFill/>
                      </a:ln>
                    </p:spPr>
                  </p:pic>
                </p:oleObj>
              </mc:Fallback>
            </mc:AlternateContent>
          </a:graphicData>
        </a:graphic>
      </p:graphicFrame>
      <p:graphicFrame>
        <p:nvGraphicFramePr>
          <p:cNvPr id="70" name="1 Objeto"/>
          <p:cNvGraphicFramePr>
            <a:graphicFrameLocks noChangeAspect="1"/>
          </p:cNvGraphicFramePr>
          <p:nvPr/>
        </p:nvGraphicFramePr>
        <p:xfrm>
          <a:off x="10909053" y="1847738"/>
          <a:ext cx="1044575" cy="296862"/>
        </p:xfrm>
        <a:graphic>
          <a:graphicData uri="http://schemas.openxmlformats.org/presentationml/2006/ole">
            <mc:AlternateContent xmlns:mc="http://schemas.openxmlformats.org/markup-compatibility/2006">
              <mc:Choice xmlns:v="urn:schemas-microsoft-com:vml" Requires="v">
                <p:oleObj spid="_x0000_s39492" name="Equation" r:id="rId16" imgW="622080" imgH="177480" progId="Equation.DSMT4">
                  <p:embed/>
                </p:oleObj>
              </mc:Choice>
              <mc:Fallback>
                <p:oleObj name="Equation" r:id="rId16" imgW="622080" imgH="177480" progId="Equation.DSMT4">
                  <p:embed/>
                  <p:pic>
                    <p:nvPicPr>
                      <p:cNvPr id="70" name="1 Objeto"/>
                      <p:cNvPicPr>
                        <a:picLocks noChangeAspect="1" noChangeArrowheads="1"/>
                      </p:cNvPicPr>
                      <p:nvPr/>
                    </p:nvPicPr>
                    <p:blipFill>
                      <a:blip r:embed="rId17"/>
                      <a:srcRect/>
                      <a:stretch>
                        <a:fillRect/>
                      </a:stretch>
                    </p:blipFill>
                    <p:spPr bwMode="auto">
                      <a:xfrm>
                        <a:off x="10909053" y="1847738"/>
                        <a:ext cx="1044575" cy="296862"/>
                      </a:xfrm>
                      <a:prstGeom prst="rect">
                        <a:avLst/>
                      </a:prstGeom>
                      <a:noFill/>
                      <a:ln>
                        <a:noFill/>
                      </a:ln>
                    </p:spPr>
                  </p:pic>
                </p:oleObj>
              </mc:Fallback>
            </mc:AlternateContent>
          </a:graphicData>
        </a:graphic>
      </p:graphicFrame>
      <p:sp>
        <p:nvSpPr>
          <p:cNvPr id="72" name="Rectángulo 71"/>
          <p:cNvSpPr/>
          <p:nvPr/>
        </p:nvSpPr>
        <p:spPr>
          <a:xfrm>
            <a:off x="2202773" y="2157589"/>
            <a:ext cx="790601" cy="276999"/>
          </a:xfrm>
          <a:prstGeom prst="rect">
            <a:avLst/>
          </a:prstGeom>
        </p:spPr>
        <p:txBody>
          <a:bodyPr wrap="none">
            <a:spAutoFit/>
          </a:bodyPr>
          <a:lstStyle/>
          <a:p>
            <a:r>
              <a:rPr lang="es-AR" sz="1200" i="1" dirty="0">
                <a:solidFill>
                  <a:srgbClr val="663300"/>
                </a:solidFill>
              </a:rPr>
              <a:t>Forward:</a:t>
            </a:r>
          </a:p>
        </p:txBody>
      </p:sp>
      <p:graphicFrame>
        <p:nvGraphicFramePr>
          <p:cNvPr id="73" name="1 Objeto"/>
          <p:cNvGraphicFramePr>
            <a:graphicFrameLocks noChangeAspect="1"/>
          </p:cNvGraphicFramePr>
          <p:nvPr/>
        </p:nvGraphicFramePr>
        <p:xfrm>
          <a:off x="2248625" y="2367397"/>
          <a:ext cx="1001713" cy="255588"/>
        </p:xfrm>
        <a:graphic>
          <a:graphicData uri="http://schemas.openxmlformats.org/presentationml/2006/ole">
            <mc:AlternateContent xmlns:mc="http://schemas.openxmlformats.org/markup-compatibility/2006">
              <mc:Choice xmlns:v="urn:schemas-microsoft-com:vml" Requires="v">
                <p:oleObj spid="_x0000_s39493" name="Equation" r:id="rId18" imgW="596880" imgH="152280" progId="Equation.DSMT4">
                  <p:embed/>
                </p:oleObj>
              </mc:Choice>
              <mc:Fallback>
                <p:oleObj name="Equation" r:id="rId18" imgW="596880" imgH="152280" progId="Equation.DSMT4">
                  <p:embed/>
                  <p:pic>
                    <p:nvPicPr>
                      <p:cNvPr id="73" name="1 Objeto"/>
                      <p:cNvPicPr>
                        <a:picLocks noChangeAspect="1" noChangeArrowheads="1"/>
                      </p:cNvPicPr>
                      <p:nvPr/>
                    </p:nvPicPr>
                    <p:blipFill>
                      <a:blip r:embed="rId19"/>
                      <a:srcRect/>
                      <a:stretch>
                        <a:fillRect/>
                      </a:stretch>
                    </p:blipFill>
                    <p:spPr bwMode="auto">
                      <a:xfrm>
                        <a:off x="2248625" y="2367397"/>
                        <a:ext cx="1001713" cy="255588"/>
                      </a:xfrm>
                      <a:prstGeom prst="rect">
                        <a:avLst/>
                      </a:prstGeom>
                      <a:noFill/>
                      <a:ln>
                        <a:noFill/>
                      </a:ln>
                    </p:spPr>
                  </p:pic>
                </p:oleObj>
              </mc:Fallback>
            </mc:AlternateContent>
          </a:graphicData>
        </a:graphic>
      </p:graphicFrame>
      <p:graphicFrame>
        <p:nvGraphicFramePr>
          <p:cNvPr id="75" name="1 Objeto"/>
          <p:cNvGraphicFramePr>
            <a:graphicFrameLocks noChangeAspect="1"/>
          </p:cNvGraphicFramePr>
          <p:nvPr/>
        </p:nvGraphicFramePr>
        <p:xfrm>
          <a:off x="4168775" y="2239604"/>
          <a:ext cx="1747838" cy="511175"/>
        </p:xfrm>
        <a:graphic>
          <a:graphicData uri="http://schemas.openxmlformats.org/presentationml/2006/ole">
            <mc:AlternateContent xmlns:mc="http://schemas.openxmlformats.org/markup-compatibility/2006">
              <mc:Choice xmlns:v="urn:schemas-microsoft-com:vml" Requires="v">
                <p:oleObj spid="_x0000_s39494" name="Equation" r:id="rId20" imgW="1041120" imgH="304560" progId="Equation.DSMT4">
                  <p:embed/>
                </p:oleObj>
              </mc:Choice>
              <mc:Fallback>
                <p:oleObj name="Equation" r:id="rId20" imgW="1041120" imgH="304560" progId="Equation.DSMT4">
                  <p:embed/>
                  <p:pic>
                    <p:nvPicPr>
                      <p:cNvPr id="75" name="1 Objeto"/>
                      <p:cNvPicPr>
                        <a:picLocks noChangeAspect="1" noChangeArrowheads="1"/>
                      </p:cNvPicPr>
                      <p:nvPr/>
                    </p:nvPicPr>
                    <p:blipFill>
                      <a:blip r:embed="rId21"/>
                      <a:srcRect/>
                      <a:stretch>
                        <a:fillRect/>
                      </a:stretch>
                    </p:blipFill>
                    <p:spPr bwMode="auto">
                      <a:xfrm>
                        <a:off x="4168775" y="2239604"/>
                        <a:ext cx="1747838" cy="511175"/>
                      </a:xfrm>
                      <a:prstGeom prst="rect">
                        <a:avLst/>
                      </a:prstGeom>
                      <a:noFill/>
                      <a:ln>
                        <a:noFill/>
                      </a:ln>
                    </p:spPr>
                  </p:pic>
                </p:oleObj>
              </mc:Fallback>
            </mc:AlternateContent>
          </a:graphicData>
        </a:graphic>
      </p:graphicFrame>
      <p:graphicFrame>
        <p:nvGraphicFramePr>
          <p:cNvPr id="77" name="1 Objeto"/>
          <p:cNvGraphicFramePr>
            <a:graphicFrameLocks noChangeAspect="1"/>
          </p:cNvGraphicFramePr>
          <p:nvPr/>
        </p:nvGraphicFramePr>
        <p:xfrm>
          <a:off x="6937375" y="2368191"/>
          <a:ext cx="1897063" cy="254000"/>
        </p:xfrm>
        <a:graphic>
          <a:graphicData uri="http://schemas.openxmlformats.org/presentationml/2006/ole">
            <mc:AlternateContent xmlns:mc="http://schemas.openxmlformats.org/markup-compatibility/2006">
              <mc:Choice xmlns:v="urn:schemas-microsoft-com:vml" Requires="v">
                <p:oleObj spid="_x0000_s39495" name="Equation" r:id="rId22" imgW="1130040" imgH="152280" progId="Equation.DSMT4">
                  <p:embed/>
                </p:oleObj>
              </mc:Choice>
              <mc:Fallback>
                <p:oleObj name="Equation" r:id="rId22" imgW="1130040" imgH="152280" progId="Equation.DSMT4">
                  <p:embed/>
                  <p:pic>
                    <p:nvPicPr>
                      <p:cNvPr id="77" name="1 Objeto"/>
                      <p:cNvPicPr>
                        <a:picLocks noChangeAspect="1" noChangeArrowheads="1"/>
                      </p:cNvPicPr>
                      <p:nvPr/>
                    </p:nvPicPr>
                    <p:blipFill>
                      <a:blip r:embed="rId23"/>
                      <a:srcRect/>
                      <a:stretch>
                        <a:fillRect/>
                      </a:stretch>
                    </p:blipFill>
                    <p:spPr bwMode="auto">
                      <a:xfrm>
                        <a:off x="6937375" y="2368191"/>
                        <a:ext cx="1897063" cy="254000"/>
                      </a:xfrm>
                      <a:prstGeom prst="rect">
                        <a:avLst/>
                      </a:prstGeom>
                      <a:noFill/>
                      <a:ln>
                        <a:noFill/>
                      </a:ln>
                    </p:spPr>
                  </p:pic>
                </p:oleObj>
              </mc:Fallback>
            </mc:AlternateContent>
          </a:graphicData>
        </a:graphic>
      </p:graphicFrame>
      <p:sp>
        <p:nvSpPr>
          <p:cNvPr id="5" name="Rectángulo 4"/>
          <p:cNvSpPr/>
          <p:nvPr/>
        </p:nvSpPr>
        <p:spPr>
          <a:xfrm>
            <a:off x="9409849" y="2264359"/>
            <a:ext cx="2519033" cy="461665"/>
          </a:xfrm>
          <a:prstGeom prst="rect">
            <a:avLst/>
          </a:prstGeom>
        </p:spPr>
        <p:txBody>
          <a:bodyPr wrap="square">
            <a:spAutoFit/>
          </a:bodyPr>
          <a:lstStyle/>
          <a:p>
            <a:r>
              <a:rPr lang="es-AR" sz="1200" b="1" dirty="0">
                <a:solidFill>
                  <a:srgbClr val="C00000"/>
                </a:solidFill>
              </a:rPr>
              <a:t>NO CAUSAL: </a:t>
            </a:r>
            <a:r>
              <a:rPr lang="es-AR" sz="1200" dirty="0">
                <a:solidFill>
                  <a:srgbClr val="C00000"/>
                </a:solidFill>
                <a:sym typeface="Symbol" panose="05050102010706020507" pitchFamily="18" charset="2"/>
              </a:rPr>
              <a:t>La salida depende de un valor futuro de la entrada.</a:t>
            </a:r>
            <a:endParaRPr lang="es-AR" sz="1200" dirty="0"/>
          </a:p>
        </p:txBody>
      </p:sp>
      <p:graphicFrame>
        <p:nvGraphicFramePr>
          <p:cNvPr id="82" name="1 Objeto"/>
          <p:cNvGraphicFramePr>
            <a:graphicFrameLocks noChangeAspect="1"/>
          </p:cNvGraphicFramePr>
          <p:nvPr/>
        </p:nvGraphicFramePr>
        <p:xfrm>
          <a:off x="278580" y="3296936"/>
          <a:ext cx="1492250" cy="596900"/>
        </p:xfrm>
        <a:graphic>
          <a:graphicData uri="http://schemas.openxmlformats.org/presentationml/2006/ole">
            <mc:AlternateContent xmlns:mc="http://schemas.openxmlformats.org/markup-compatibility/2006">
              <mc:Choice xmlns:v="urn:schemas-microsoft-com:vml" Requires="v">
                <p:oleObj spid="_x0000_s39496" name="Equation" r:id="rId24" imgW="888840" imgH="355320" progId="Equation.DSMT4">
                  <p:embed/>
                </p:oleObj>
              </mc:Choice>
              <mc:Fallback>
                <p:oleObj name="Equation" r:id="rId24" imgW="888840" imgH="355320" progId="Equation.DSMT4">
                  <p:embed/>
                  <p:pic>
                    <p:nvPicPr>
                      <p:cNvPr id="82" name="1 Objeto"/>
                      <p:cNvPicPr>
                        <a:picLocks noChangeAspect="1" noChangeArrowheads="1"/>
                      </p:cNvPicPr>
                      <p:nvPr/>
                    </p:nvPicPr>
                    <p:blipFill>
                      <a:blip r:embed="rId25"/>
                      <a:srcRect/>
                      <a:stretch>
                        <a:fillRect/>
                      </a:stretch>
                    </p:blipFill>
                    <p:spPr bwMode="auto">
                      <a:xfrm>
                        <a:off x="278580" y="3296936"/>
                        <a:ext cx="1492250" cy="596900"/>
                      </a:xfrm>
                      <a:prstGeom prst="rect">
                        <a:avLst/>
                      </a:prstGeom>
                      <a:noFill/>
                      <a:ln>
                        <a:solidFill>
                          <a:schemeClr val="accent1">
                            <a:lumMod val="75000"/>
                          </a:schemeClr>
                        </a:solidFill>
                      </a:ln>
                    </p:spPr>
                  </p:pic>
                </p:oleObj>
              </mc:Fallback>
            </mc:AlternateContent>
          </a:graphicData>
        </a:graphic>
      </p:graphicFrame>
      <p:sp>
        <p:nvSpPr>
          <p:cNvPr id="83" name="Rectángulo 82"/>
          <p:cNvSpPr/>
          <p:nvPr/>
        </p:nvSpPr>
        <p:spPr>
          <a:xfrm>
            <a:off x="249725" y="2876652"/>
            <a:ext cx="447558" cy="338554"/>
          </a:xfrm>
          <a:prstGeom prst="rect">
            <a:avLst/>
          </a:prstGeom>
        </p:spPr>
        <p:txBody>
          <a:bodyPr wrap="none">
            <a:spAutoFit/>
          </a:bodyPr>
          <a:lstStyle/>
          <a:p>
            <a:r>
              <a:rPr lang="es-AR" sz="1600" b="1" u="sng" dirty="0">
                <a:solidFill>
                  <a:srgbClr val="C00000"/>
                </a:solidFill>
              </a:rPr>
              <a:t>PI</a:t>
            </a:r>
            <a:r>
              <a:rPr lang="es-AR" sz="1600" b="1" dirty="0">
                <a:solidFill>
                  <a:srgbClr val="C00000"/>
                </a:solidFill>
              </a:rPr>
              <a:t>:</a:t>
            </a:r>
          </a:p>
        </p:txBody>
      </p:sp>
      <p:graphicFrame>
        <p:nvGraphicFramePr>
          <p:cNvPr id="84" name="1 Objeto"/>
          <p:cNvGraphicFramePr>
            <a:graphicFrameLocks noChangeAspect="1"/>
          </p:cNvGraphicFramePr>
          <p:nvPr/>
        </p:nvGraphicFramePr>
        <p:xfrm>
          <a:off x="4172646" y="3092472"/>
          <a:ext cx="1790700" cy="511175"/>
        </p:xfrm>
        <a:graphic>
          <a:graphicData uri="http://schemas.openxmlformats.org/presentationml/2006/ole">
            <mc:AlternateContent xmlns:mc="http://schemas.openxmlformats.org/markup-compatibility/2006">
              <mc:Choice xmlns:v="urn:schemas-microsoft-com:vml" Requires="v">
                <p:oleObj spid="_x0000_s39497" name="Equation" r:id="rId26" imgW="1066680" imgH="304560" progId="Equation.DSMT4">
                  <p:embed/>
                </p:oleObj>
              </mc:Choice>
              <mc:Fallback>
                <p:oleObj name="Equation" r:id="rId26" imgW="1066680" imgH="304560" progId="Equation.DSMT4">
                  <p:embed/>
                  <p:pic>
                    <p:nvPicPr>
                      <p:cNvPr id="84" name="1 Objeto"/>
                      <p:cNvPicPr>
                        <a:picLocks noChangeAspect="1" noChangeArrowheads="1"/>
                      </p:cNvPicPr>
                      <p:nvPr/>
                    </p:nvPicPr>
                    <p:blipFill>
                      <a:blip r:embed="rId27"/>
                      <a:srcRect/>
                      <a:stretch>
                        <a:fillRect/>
                      </a:stretch>
                    </p:blipFill>
                    <p:spPr bwMode="auto">
                      <a:xfrm>
                        <a:off x="4172646" y="3092472"/>
                        <a:ext cx="1790700" cy="511175"/>
                      </a:xfrm>
                      <a:prstGeom prst="rect">
                        <a:avLst/>
                      </a:prstGeom>
                      <a:noFill/>
                      <a:ln>
                        <a:noFill/>
                      </a:ln>
                    </p:spPr>
                  </p:pic>
                </p:oleObj>
              </mc:Fallback>
            </mc:AlternateContent>
          </a:graphicData>
        </a:graphic>
      </p:graphicFrame>
      <p:graphicFrame>
        <p:nvGraphicFramePr>
          <p:cNvPr id="86" name="1 Objeto"/>
          <p:cNvGraphicFramePr>
            <a:graphicFrameLocks noChangeAspect="1"/>
          </p:cNvGraphicFramePr>
          <p:nvPr/>
        </p:nvGraphicFramePr>
        <p:xfrm>
          <a:off x="6827838" y="3215547"/>
          <a:ext cx="2555875" cy="255588"/>
        </p:xfrm>
        <a:graphic>
          <a:graphicData uri="http://schemas.openxmlformats.org/presentationml/2006/ole">
            <mc:AlternateContent xmlns:mc="http://schemas.openxmlformats.org/markup-compatibility/2006">
              <mc:Choice xmlns:v="urn:schemas-microsoft-com:vml" Requires="v">
                <p:oleObj spid="_x0000_s39498" name="Equation" r:id="rId28" imgW="1523880" imgH="152280" progId="Equation.DSMT4">
                  <p:embed/>
                </p:oleObj>
              </mc:Choice>
              <mc:Fallback>
                <p:oleObj name="Equation" r:id="rId28" imgW="1523880" imgH="152280" progId="Equation.DSMT4">
                  <p:embed/>
                  <p:pic>
                    <p:nvPicPr>
                      <p:cNvPr id="86" name="1 Objeto"/>
                      <p:cNvPicPr>
                        <a:picLocks noChangeAspect="1" noChangeArrowheads="1"/>
                      </p:cNvPicPr>
                      <p:nvPr/>
                    </p:nvPicPr>
                    <p:blipFill>
                      <a:blip r:embed="rId29"/>
                      <a:srcRect/>
                      <a:stretch>
                        <a:fillRect/>
                      </a:stretch>
                    </p:blipFill>
                    <p:spPr bwMode="auto">
                      <a:xfrm>
                        <a:off x="6827838" y="3215547"/>
                        <a:ext cx="2555875" cy="255588"/>
                      </a:xfrm>
                      <a:prstGeom prst="rect">
                        <a:avLst/>
                      </a:prstGeom>
                      <a:noFill/>
                      <a:ln>
                        <a:noFill/>
                      </a:ln>
                    </p:spPr>
                  </p:pic>
                </p:oleObj>
              </mc:Fallback>
            </mc:AlternateContent>
          </a:graphicData>
        </a:graphic>
      </p:graphicFrame>
      <p:graphicFrame>
        <p:nvGraphicFramePr>
          <p:cNvPr id="87" name="1 Objeto"/>
          <p:cNvGraphicFramePr>
            <a:graphicFrameLocks noChangeAspect="1"/>
          </p:cNvGraphicFramePr>
          <p:nvPr/>
        </p:nvGraphicFramePr>
        <p:xfrm>
          <a:off x="9673530" y="3198495"/>
          <a:ext cx="1149350" cy="317500"/>
        </p:xfrm>
        <a:graphic>
          <a:graphicData uri="http://schemas.openxmlformats.org/presentationml/2006/ole">
            <mc:AlternateContent xmlns:mc="http://schemas.openxmlformats.org/markup-compatibility/2006">
              <mc:Choice xmlns:v="urn:schemas-microsoft-com:vml" Requires="v">
                <p:oleObj spid="_x0000_s39499" name="Equation" r:id="rId30" imgW="685800" imgH="190440" progId="Equation.DSMT4">
                  <p:embed/>
                </p:oleObj>
              </mc:Choice>
              <mc:Fallback>
                <p:oleObj name="Equation" r:id="rId30" imgW="685800" imgH="190440" progId="Equation.DSMT4">
                  <p:embed/>
                  <p:pic>
                    <p:nvPicPr>
                      <p:cNvPr id="87" name="1 Objeto"/>
                      <p:cNvPicPr>
                        <a:picLocks noChangeAspect="1" noChangeArrowheads="1"/>
                      </p:cNvPicPr>
                      <p:nvPr/>
                    </p:nvPicPr>
                    <p:blipFill>
                      <a:blip r:embed="rId31"/>
                      <a:srcRect/>
                      <a:stretch>
                        <a:fillRect/>
                      </a:stretch>
                    </p:blipFill>
                    <p:spPr bwMode="auto">
                      <a:xfrm>
                        <a:off x="9673530" y="3198495"/>
                        <a:ext cx="1149350" cy="317500"/>
                      </a:xfrm>
                      <a:prstGeom prst="rect">
                        <a:avLst/>
                      </a:prstGeom>
                      <a:noFill/>
                      <a:ln>
                        <a:noFill/>
                      </a:ln>
                    </p:spPr>
                  </p:pic>
                </p:oleObj>
              </mc:Fallback>
            </mc:AlternateContent>
          </a:graphicData>
        </a:graphic>
      </p:graphicFrame>
      <p:graphicFrame>
        <p:nvGraphicFramePr>
          <p:cNvPr id="88" name="1 Objeto"/>
          <p:cNvGraphicFramePr>
            <a:graphicFrameLocks noChangeAspect="1"/>
          </p:cNvGraphicFramePr>
          <p:nvPr/>
        </p:nvGraphicFramePr>
        <p:xfrm>
          <a:off x="10929938" y="3191263"/>
          <a:ext cx="809625" cy="319087"/>
        </p:xfrm>
        <a:graphic>
          <a:graphicData uri="http://schemas.openxmlformats.org/presentationml/2006/ole">
            <mc:AlternateContent xmlns:mc="http://schemas.openxmlformats.org/markup-compatibility/2006">
              <mc:Choice xmlns:v="urn:schemas-microsoft-com:vml" Requires="v">
                <p:oleObj spid="_x0000_s39500" name="Equation" r:id="rId32" imgW="482400" imgH="190440" progId="Equation.DSMT4">
                  <p:embed/>
                </p:oleObj>
              </mc:Choice>
              <mc:Fallback>
                <p:oleObj name="Equation" r:id="rId32" imgW="482400" imgH="190440" progId="Equation.DSMT4">
                  <p:embed/>
                  <p:pic>
                    <p:nvPicPr>
                      <p:cNvPr id="88" name="1 Objeto"/>
                      <p:cNvPicPr>
                        <a:picLocks noChangeAspect="1" noChangeArrowheads="1"/>
                      </p:cNvPicPr>
                      <p:nvPr/>
                    </p:nvPicPr>
                    <p:blipFill>
                      <a:blip r:embed="rId33"/>
                      <a:srcRect/>
                      <a:stretch>
                        <a:fillRect/>
                      </a:stretch>
                    </p:blipFill>
                    <p:spPr bwMode="auto">
                      <a:xfrm>
                        <a:off x="10929938" y="3191263"/>
                        <a:ext cx="809625" cy="319087"/>
                      </a:xfrm>
                      <a:prstGeom prst="rect">
                        <a:avLst/>
                      </a:prstGeom>
                      <a:noFill/>
                      <a:ln>
                        <a:noFill/>
                      </a:ln>
                    </p:spPr>
                  </p:pic>
                </p:oleObj>
              </mc:Fallback>
            </mc:AlternateContent>
          </a:graphicData>
        </a:graphic>
      </p:graphicFrame>
      <p:graphicFrame>
        <p:nvGraphicFramePr>
          <p:cNvPr id="97" name="1 Objeto"/>
          <p:cNvGraphicFramePr>
            <a:graphicFrameLocks noChangeAspect="1"/>
          </p:cNvGraphicFramePr>
          <p:nvPr/>
        </p:nvGraphicFramePr>
        <p:xfrm>
          <a:off x="4175272" y="3560384"/>
          <a:ext cx="1790700" cy="511175"/>
        </p:xfrm>
        <a:graphic>
          <a:graphicData uri="http://schemas.openxmlformats.org/presentationml/2006/ole">
            <mc:AlternateContent xmlns:mc="http://schemas.openxmlformats.org/markup-compatibility/2006">
              <mc:Choice xmlns:v="urn:schemas-microsoft-com:vml" Requires="v">
                <p:oleObj spid="_x0000_s39501" name="Equation" r:id="rId34" imgW="1066680" imgH="304560" progId="Equation.DSMT4">
                  <p:embed/>
                </p:oleObj>
              </mc:Choice>
              <mc:Fallback>
                <p:oleObj name="Equation" r:id="rId34" imgW="1066680" imgH="304560" progId="Equation.DSMT4">
                  <p:embed/>
                  <p:pic>
                    <p:nvPicPr>
                      <p:cNvPr id="97" name="1 Objeto"/>
                      <p:cNvPicPr>
                        <a:picLocks noChangeAspect="1" noChangeArrowheads="1"/>
                      </p:cNvPicPr>
                      <p:nvPr/>
                    </p:nvPicPr>
                    <p:blipFill>
                      <a:blip r:embed="rId35"/>
                      <a:srcRect/>
                      <a:stretch>
                        <a:fillRect/>
                      </a:stretch>
                    </p:blipFill>
                    <p:spPr bwMode="auto">
                      <a:xfrm>
                        <a:off x="4175272" y="3560384"/>
                        <a:ext cx="1790700" cy="511175"/>
                      </a:xfrm>
                      <a:prstGeom prst="rect">
                        <a:avLst/>
                      </a:prstGeom>
                      <a:noFill/>
                      <a:ln>
                        <a:noFill/>
                      </a:ln>
                    </p:spPr>
                  </p:pic>
                </p:oleObj>
              </mc:Fallback>
            </mc:AlternateContent>
          </a:graphicData>
        </a:graphic>
      </p:graphicFrame>
      <p:graphicFrame>
        <p:nvGraphicFramePr>
          <p:cNvPr id="98" name="1 Objeto"/>
          <p:cNvGraphicFramePr>
            <a:graphicFrameLocks noChangeAspect="1"/>
          </p:cNvGraphicFramePr>
          <p:nvPr/>
        </p:nvGraphicFramePr>
        <p:xfrm>
          <a:off x="6827837" y="3690909"/>
          <a:ext cx="2555875" cy="255588"/>
        </p:xfrm>
        <a:graphic>
          <a:graphicData uri="http://schemas.openxmlformats.org/presentationml/2006/ole">
            <mc:AlternateContent xmlns:mc="http://schemas.openxmlformats.org/markup-compatibility/2006">
              <mc:Choice xmlns:v="urn:schemas-microsoft-com:vml" Requires="v">
                <p:oleObj spid="_x0000_s39502" name="Equation" r:id="rId36" imgW="1523880" imgH="152280" progId="Equation.DSMT4">
                  <p:embed/>
                </p:oleObj>
              </mc:Choice>
              <mc:Fallback>
                <p:oleObj name="Equation" r:id="rId36" imgW="1523880" imgH="152280" progId="Equation.DSMT4">
                  <p:embed/>
                  <p:pic>
                    <p:nvPicPr>
                      <p:cNvPr id="98" name="1 Objeto"/>
                      <p:cNvPicPr>
                        <a:picLocks noChangeAspect="1" noChangeArrowheads="1"/>
                      </p:cNvPicPr>
                      <p:nvPr/>
                    </p:nvPicPr>
                    <p:blipFill>
                      <a:blip r:embed="rId37"/>
                      <a:srcRect/>
                      <a:stretch>
                        <a:fillRect/>
                      </a:stretch>
                    </p:blipFill>
                    <p:spPr bwMode="auto">
                      <a:xfrm>
                        <a:off x="6827837" y="3690909"/>
                        <a:ext cx="2555875" cy="255588"/>
                      </a:xfrm>
                      <a:prstGeom prst="rect">
                        <a:avLst/>
                      </a:prstGeom>
                      <a:noFill/>
                      <a:ln>
                        <a:noFill/>
                      </a:ln>
                    </p:spPr>
                  </p:pic>
                </p:oleObj>
              </mc:Fallback>
            </mc:AlternateContent>
          </a:graphicData>
        </a:graphic>
      </p:graphicFrame>
      <p:graphicFrame>
        <p:nvGraphicFramePr>
          <p:cNvPr id="99" name="1 Objeto"/>
          <p:cNvGraphicFramePr>
            <a:graphicFrameLocks noChangeAspect="1"/>
          </p:cNvGraphicFramePr>
          <p:nvPr/>
        </p:nvGraphicFramePr>
        <p:xfrm>
          <a:off x="9673530" y="3668547"/>
          <a:ext cx="595312" cy="319087"/>
        </p:xfrm>
        <a:graphic>
          <a:graphicData uri="http://schemas.openxmlformats.org/presentationml/2006/ole">
            <mc:AlternateContent xmlns:mc="http://schemas.openxmlformats.org/markup-compatibility/2006">
              <mc:Choice xmlns:v="urn:schemas-microsoft-com:vml" Requires="v">
                <p:oleObj spid="_x0000_s39503" name="Equation" r:id="rId38" imgW="355320" imgH="190440" progId="Equation.DSMT4">
                  <p:embed/>
                </p:oleObj>
              </mc:Choice>
              <mc:Fallback>
                <p:oleObj name="Equation" r:id="rId38" imgW="355320" imgH="190440" progId="Equation.DSMT4">
                  <p:embed/>
                  <p:pic>
                    <p:nvPicPr>
                      <p:cNvPr id="99" name="1 Objeto"/>
                      <p:cNvPicPr>
                        <a:picLocks noChangeAspect="1" noChangeArrowheads="1"/>
                      </p:cNvPicPr>
                      <p:nvPr/>
                    </p:nvPicPr>
                    <p:blipFill>
                      <a:blip r:embed="rId39"/>
                      <a:srcRect/>
                      <a:stretch>
                        <a:fillRect/>
                      </a:stretch>
                    </p:blipFill>
                    <p:spPr bwMode="auto">
                      <a:xfrm>
                        <a:off x="9673530" y="3668547"/>
                        <a:ext cx="595312" cy="319087"/>
                      </a:xfrm>
                      <a:prstGeom prst="rect">
                        <a:avLst/>
                      </a:prstGeom>
                      <a:noFill/>
                      <a:ln>
                        <a:noFill/>
                      </a:ln>
                    </p:spPr>
                  </p:pic>
                </p:oleObj>
              </mc:Fallback>
            </mc:AlternateContent>
          </a:graphicData>
        </a:graphic>
      </p:graphicFrame>
      <p:graphicFrame>
        <p:nvGraphicFramePr>
          <p:cNvPr id="100" name="1 Objeto"/>
          <p:cNvGraphicFramePr>
            <a:graphicFrameLocks noChangeAspect="1"/>
          </p:cNvGraphicFramePr>
          <p:nvPr/>
        </p:nvGraphicFramePr>
        <p:xfrm>
          <a:off x="10440141" y="3653146"/>
          <a:ext cx="1362075" cy="319087"/>
        </p:xfrm>
        <a:graphic>
          <a:graphicData uri="http://schemas.openxmlformats.org/presentationml/2006/ole">
            <mc:AlternateContent xmlns:mc="http://schemas.openxmlformats.org/markup-compatibility/2006">
              <mc:Choice xmlns:v="urn:schemas-microsoft-com:vml" Requires="v">
                <p:oleObj spid="_x0000_s39504" name="Equation" r:id="rId40" imgW="812520" imgH="190440" progId="Equation.DSMT4">
                  <p:embed/>
                </p:oleObj>
              </mc:Choice>
              <mc:Fallback>
                <p:oleObj name="Equation" r:id="rId40" imgW="812520" imgH="190440" progId="Equation.DSMT4">
                  <p:embed/>
                  <p:pic>
                    <p:nvPicPr>
                      <p:cNvPr id="100" name="1 Objeto"/>
                      <p:cNvPicPr>
                        <a:picLocks noChangeAspect="1" noChangeArrowheads="1"/>
                      </p:cNvPicPr>
                      <p:nvPr/>
                    </p:nvPicPr>
                    <p:blipFill>
                      <a:blip r:embed="rId41"/>
                      <a:srcRect/>
                      <a:stretch>
                        <a:fillRect/>
                      </a:stretch>
                    </p:blipFill>
                    <p:spPr bwMode="auto">
                      <a:xfrm>
                        <a:off x="10440141" y="3653146"/>
                        <a:ext cx="1362075" cy="319087"/>
                      </a:xfrm>
                      <a:prstGeom prst="rect">
                        <a:avLst/>
                      </a:prstGeom>
                      <a:noFill/>
                      <a:ln>
                        <a:noFill/>
                      </a:ln>
                    </p:spPr>
                  </p:pic>
                </p:oleObj>
              </mc:Fallback>
            </mc:AlternateContent>
          </a:graphicData>
        </a:graphic>
      </p:graphicFrame>
      <p:sp>
        <p:nvSpPr>
          <p:cNvPr id="37" name="Rectángulo 36"/>
          <p:cNvSpPr/>
          <p:nvPr/>
        </p:nvSpPr>
        <p:spPr>
          <a:xfrm>
            <a:off x="249725" y="4215587"/>
            <a:ext cx="595035" cy="338554"/>
          </a:xfrm>
          <a:prstGeom prst="rect">
            <a:avLst/>
          </a:prstGeom>
        </p:spPr>
        <p:txBody>
          <a:bodyPr wrap="none">
            <a:spAutoFit/>
          </a:bodyPr>
          <a:lstStyle/>
          <a:p>
            <a:r>
              <a:rPr lang="es-AR" sz="1600" b="1" u="sng" dirty="0">
                <a:solidFill>
                  <a:srgbClr val="C00000"/>
                </a:solidFill>
              </a:rPr>
              <a:t>PID</a:t>
            </a:r>
            <a:r>
              <a:rPr lang="es-AR" sz="1600" b="1" dirty="0">
                <a:solidFill>
                  <a:srgbClr val="C00000"/>
                </a:solidFill>
              </a:rPr>
              <a:t>:</a:t>
            </a:r>
          </a:p>
        </p:txBody>
      </p:sp>
      <p:graphicFrame>
        <p:nvGraphicFramePr>
          <p:cNvPr id="39" name="1 Objeto"/>
          <p:cNvGraphicFramePr>
            <a:graphicFrameLocks noChangeAspect="1"/>
          </p:cNvGraphicFramePr>
          <p:nvPr/>
        </p:nvGraphicFramePr>
        <p:xfrm>
          <a:off x="265226" y="4736352"/>
          <a:ext cx="1919288" cy="512763"/>
        </p:xfrm>
        <a:graphic>
          <a:graphicData uri="http://schemas.openxmlformats.org/presentationml/2006/ole">
            <mc:AlternateContent xmlns:mc="http://schemas.openxmlformats.org/markup-compatibility/2006">
              <mc:Choice xmlns:v="urn:schemas-microsoft-com:vml" Requires="v">
                <p:oleObj spid="_x0000_s39505" name="Equation" r:id="rId42" imgW="1143000" imgH="304560" progId="Equation.DSMT4">
                  <p:embed/>
                </p:oleObj>
              </mc:Choice>
              <mc:Fallback>
                <p:oleObj name="Equation" r:id="rId42" imgW="1143000" imgH="304560" progId="Equation.DSMT4">
                  <p:embed/>
                  <p:pic>
                    <p:nvPicPr>
                      <p:cNvPr id="39" name="1 Objeto"/>
                      <p:cNvPicPr>
                        <a:picLocks noChangeAspect="1" noChangeArrowheads="1"/>
                      </p:cNvPicPr>
                      <p:nvPr/>
                    </p:nvPicPr>
                    <p:blipFill>
                      <a:blip r:embed="rId43"/>
                      <a:srcRect/>
                      <a:stretch>
                        <a:fillRect/>
                      </a:stretch>
                    </p:blipFill>
                    <p:spPr bwMode="auto">
                      <a:xfrm>
                        <a:off x="265226" y="4736352"/>
                        <a:ext cx="1919288" cy="512763"/>
                      </a:xfrm>
                      <a:prstGeom prst="rect">
                        <a:avLst/>
                      </a:prstGeom>
                      <a:noFill/>
                      <a:ln>
                        <a:solidFill>
                          <a:schemeClr val="accent1">
                            <a:lumMod val="75000"/>
                          </a:schemeClr>
                        </a:solidFill>
                      </a:ln>
                    </p:spPr>
                  </p:pic>
                </p:oleObj>
              </mc:Fallback>
            </mc:AlternateContent>
          </a:graphicData>
        </a:graphic>
      </p:graphicFrame>
      <p:graphicFrame>
        <p:nvGraphicFramePr>
          <p:cNvPr id="40" name="1 Objeto"/>
          <p:cNvGraphicFramePr>
            <a:graphicFrameLocks noChangeAspect="1"/>
          </p:cNvGraphicFramePr>
          <p:nvPr/>
        </p:nvGraphicFramePr>
        <p:xfrm>
          <a:off x="4249586" y="4493315"/>
          <a:ext cx="2238375" cy="511175"/>
        </p:xfrm>
        <a:graphic>
          <a:graphicData uri="http://schemas.openxmlformats.org/presentationml/2006/ole">
            <mc:AlternateContent xmlns:mc="http://schemas.openxmlformats.org/markup-compatibility/2006">
              <mc:Choice xmlns:v="urn:schemas-microsoft-com:vml" Requires="v">
                <p:oleObj spid="_x0000_s39506" name="Equation" r:id="rId44" imgW="1333440" imgH="304560" progId="Equation.DSMT4">
                  <p:embed/>
                </p:oleObj>
              </mc:Choice>
              <mc:Fallback>
                <p:oleObj name="Equation" r:id="rId44" imgW="1333440" imgH="304560" progId="Equation.DSMT4">
                  <p:embed/>
                  <p:pic>
                    <p:nvPicPr>
                      <p:cNvPr id="40" name="1 Objeto"/>
                      <p:cNvPicPr>
                        <a:picLocks noChangeAspect="1" noChangeArrowheads="1"/>
                      </p:cNvPicPr>
                      <p:nvPr/>
                    </p:nvPicPr>
                    <p:blipFill>
                      <a:blip r:embed="rId45"/>
                      <a:srcRect/>
                      <a:stretch>
                        <a:fillRect/>
                      </a:stretch>
                    </p:blipFill>
                    <p:spPr bwMode="auto">
                      <a:xfrm>
                        <a:off x="4249586" y="4493315"/>
                        <a:ext cx="2238375" cy="511175"/>
                      </a:xfrm>
                      <a:prstGeom prst="rect">
                        <a:avLst/>
                      </a:prstGeom>
                      <a:noFill/>
                      <a:ln>
                        <a:noFill/>
                      </a:ln>
                    </p:spPr>
                  </p:pic>
                </p:oleObj>
              </mc:Fallback>
            </mc:AlternateContent>
          </a:graphicData>
        </a:graphic>
      </p:graphicFrame>
      <p:graphicFrame>
        <p:nvGraphicFramePr>
          <p:cNvPr id="42" name="1 Objeto"/>
          <p:cNvGraphicFramePr>
            <a:graphicFrameLocks noChangeAspect="1"/>
          </p:cNvGraphicFramePr>
          <p:nvPr/>
        </p:nvGraphicFramePr>
        <p:xfrm>
          <a:off x="7219099" y="4954619"/>
          <a:ext cx="2190750" cy="319087"/>
        </p:xfrm>
        <a:graphic>
          <a:graphicData uri="http://schemas.openxmlformats.org/presentationml/2006/ole">
            <mc:AlternateContent xmlns:mc="http://schemas.openxmlformats.org/markup-compatibility/2006">
              <mc:Choice xmlns:v="urn:schemas-microsoft-com:vml" Requires="v">
                <p:oleObj spid="_x0000_s39507" name="Equation" r:id="rId46" imgW="1307880" imgH="190440" progId="Equation.DSMT4">
                  <p:embed/>
                </p:oleObj>
              </mc:Choice>
              <mc:Fallback>
                <p:oleObj name="Equation" r:id="rId46" imgW="1307880" imgH="190440" progId="Equation.DSMT4">
                  <p:embed/>
                  <p:pic>
                    <p:nvPicPr>
                      <p:cNvPr id="42" name="1 Objeto"/>
                      <p:cNvPicPr>
                        <a:picLocks noChangeAspect="1" noChangeArrowheads="1"/>
                      </p:cNvPicPr>
                      <p:nvPr/>
                    </p:nvPicPr>
                    <p:blipFill>
                      <a:blip r:embed="rId47"/>
                      <a:srcRect/>
                      <a:stretch>
                        <a:fillRect/>
                      </a:stretch>
                    </p:blipFill>
                    <p:spPr bwMode="auto">
                      <a:xfrm>
                        <a:off x="7219099" y="4954619"/>
                        <a:ext cx="2190750" cy="319087"/>
                      </a:xfrm>
                      <a:prstGeom prst="rect">
                        <a:avLst/>
                      </a:prstGeom>
                      <a:noFill/>
                      <a:ln>
                        <a:noFill/>
                      </a:ln>
                    </p:spPr>
                  </p:pic>
                </p:oleObj>
              </mc:Fallback>
            </mc:AlternateContent>
          </a:graphicData>
        </a:graphic>
      </p:graphicFrame>
      <p:graphicFrame>
        <p:nvGraphicFramePr>
          <p:cNvPr id="43" name="1 Objeto"/>
          <p:cNvGraphicFramePr>
            <a:graphicFrameLocks noChangeAspect="1"/>
          </p:cNvGraphicFramePr>
          <p:nvPr/>
        </p:nvGraphicFramePr>
        <p:xfrm>
          <a:off x="9567167" y="4949127"/>
          <a:ext cx="1255713" cy="296863"/>
        </p:xfrm>
        <a:graphic>
          <a:graphicData uri="http://schemas.openxmlformats.org/presentationml/2006/ole">
            <mc:AlternateContent xmlns:mc="http://schemas.openxmlformats.org/markup-compatibility/2006">
              <mc:Choice xmlns:v="urn:schemas-microsoft-com:vml" Requires="v">
                <p:oleObj spid="_x0000_s39508" name="Equation" r:id="rId48" imgW="749160" imgH="177480" progId="Equation.DSMT4">
                  <p:embed/>
                </p:oleObj>
              </mc:Choice>
              <mc:Fallback>
                <p:oleObj name="Equation" r:id="rId48" imgW="749160" imgH="177480" progId="Equation.DSMT4">
                  <p:embed/>
                  <p:pic>
                    <p:nvPicPr>
                      <p:cNvPr id="43" name="1 Objeto"/>
                      <p:cNvPicPr>
                        <a:picLocks noChangeAspect="1" noChangeArrowheads="1"/>
                      </p:cNvPicPr>
                      <p:nvPr/>
                    </p:nvPicPr>
                    <p:blipFill>
                      <a:blip r:embed="rId49"/>
                      <a:srcRect/>
                      <a:stretch>
                        <a:fillRect/>
                      </a:stretch>
                    </p:blipFill>
                    <p:spPr bwMode="auto">
                      <a:xfrm>
                        <a:off x="9567167" y="4949127"/>
                        <a:ext cx="1255713" cy="296863"/>
                      </a:xfrm>
                      <a:prstGeom prst="rect">
                        <a:avLst/>
                      </a:prstGeom>
                      <a:noFill/>
                      <a:ln>
                        <a:noFill/>
                      </a:ln>
                    </p:spPr>
                  </p:pic>
                </p:oleObj>
              </mc:Fallback>
            </mc:AlternateContent>
          </a:graphicData>
        </a:graphic>
      </p:graphicFrame>
      <p:graphicFrame>
        <p:nvGraphicFramePr>
          <p:cNvPr id="44" name="1 Objeto"/>
          <p:cNvGraphicFramePr>
            <a:graphicFrameLocks noChangeAspect="1"/>
          </p:cNvGraphicFramePr>
          <p:nvPr/>
        </p:nvGraphicFramePr>
        <p:xfrm>
          <a:off x="2413888" y="4598283"/>
          <a:ext cx="1173163" cy="255588"/>
        </p:xfrm>
        <a:graphic>
          <a:graphicData uri="http://schemas.openxmlformats.org/presentationml/2006/ole">
            <mc:AlternateContent xmlns:mc="http://schemas.openxmlformats.org/markup-compatibility/2006">
              <mc:Choice xmlns:v="urn:schemas-microsoft-com:vml" Requires="v">
                <p:oleObj spid="_x0000_s39509" name="Equation" r:id="rId50" imgW="698400" imgH="152280" progId="Equation.DSMT4">
                  <p:embed/>
                </p:oleObj>
              </mc:Choice>
              <mc:Fallback>
                <p:oleObj name="Equation" r:id="rId50" imgW="698400" imgH="152280" progId="Equation.DSMT4">
                  <p:embed/>
                  <p:pic>
                    <p:nvPicPr>
                      <p:cNvPr id="44" name="1 Objeto"/>
                      <p:cNvPicPr>
                        <a:picLocks noChangeAspect="1" noChangeArrowheads="1"/>
                      </p:cNvPicPr>
                      <p:nvPr/>
                    </p:nvPicPr>
                    <p:blipFill>
                      <a:blip r:embed="rId51"/>
                      <a:srcRect/>
                      <a:stretch>
                        <a:fillRect/>
                      </a:stretch>
                    </p:blipFill>
                    <p:spPr bwMode="auto">
                      <a:xfrm>
                        <a:off x="2413888" y="4598283"/>
                        <a:ext cx="1173163" cy="255588"/>
                      </a:xfrm>
                      <a:prstGeom prst="rect">
                        <a:avLst/>
                      </a:prstGeom>
                      <a:noFill/>
                      <a:ln>
                        <a:noFill/>
                      </a:ln>
                    </p:spPr>
                  </p:pic>
                </p:oleObj>
              </mc:Fallback>
            </mc:AlternateContent>
          </a:graphicData>
        </a:graphic>
      </p:graphicFrame>
      <p:graphicFrame>
        <p:nvGraphicFramePr>
          <p:cNvPr id="45" name="1 Objeto"/>
          <p:cNvGraphicFramePr>
            <a:graphicFrameLocks noChangeAspect="1"/>
          </p:cNvGraphicFramePr>
          <p:nvPr/>
        </p:nvGraphicFramePr>
        <p:xfrm>
          <a:off x="2408557" y="5110163"/>
          <a:ext cx="1916113" cy="255587"/>
        </p:xfrm>
        <a:graphic>
          <a:graphicData uri="http://schemas.openxmlformats.org/presentationml/2006/ole">
            <mc:AlternateContent xmlns:mc="http://schemas.openxmlformats.org/markup-compatibility/2006">
              <mc:Choice xmlns:v="urn:schemas-microsoft-com:vml" Requires="v">
                <p:oleObj spid="_x0000_s39510" name="Equation" r:id="rId52" imgW="1143000" imgH="152280" progId="Equation.DSMT4">
                  <p:embed/>
                </p:oleObj>
              </mc:Choice>
              <mc:Fallback>
                <p:oleObj name="Equation" r:id="rId52" imgW="1143000" imgH="152280" progId="Equation.DSMT4">
                  <p:embed/>
                  <p:pic>
                    <p:nvPicPr>
                      <p:cNvPr id="45" name="1 Objeto"/>
                      <p:cNvPicPr>
                        <a:picLocks noChangeAspect="1" noChangeArrowheads="1"/>
                      </p:cNvPicPr>
                      <p:nvPr/>
                    </p:nvPicPr>
                    <p:blipFill>
                      <a:blip r:embed="rId53"/>
                      <a:srcRect/>
                      <a:stretch>
                        <a:fillRect/>
                      </a:stretch>
                    </p:blipFill>
                    <p:spPr bwMode="auto">
                      <a:xfrm>
                        <a:off x="2408557" y="5110163"/>
                        <a:ext cx="1916113" cy="255587"/>
                      </a:xfrm>
                      <a:prstGeom prst="rect">
                        <a:avLst/>
                      </a:prstGeom>
                      <a:noFill/>
                      <a:ln>
                        <a:noFill/>
                      </a:ln>
                    </p:spPr>
                  </p:pic>
                </p:oleObj>
              </mc:Fallback>
            </mc:AlternateContent>
          </a:graphicData>
        </a:graphic>
      </p:graphicFrame>
      <p:sp>
        <p:nvSpPr>
          <p:cNvPr id="2" name="Rectángulo 1"/>
          <p:cNvSpPr/>
          <p:nvPr/>
        </p:nvSpPr>
        <p:spPr>
          <a:xfrm>
            <a:off x="2297477" y="4260569"/>
            <a:ext cx="1798890" cy="276999"/>
          </a:xfrm>
          <a:prstGeom prst="rect">
            <a:avLst/>
          </a:prstGeom>
        </p:spPr>
        <p:txBody>
          <a:bodyPr wrap="none">
            <a:spAutoFit/>
          </a:bodyPr>
          <a:lstStyle/>
          <a:p>
            <a:r>
              <a:rPr lang="es-AR" sz="1200" dirty="0">
                <a:solidFill>
                  <a:srgbClr val="663300"/>
                </a:solidFill>
              </a:rPr>
              <a:t>Parte “PD” – </a:t>
            </a:r>
            <a:r>
              <a:rPr lang="es-AR" sz="1200" i="1" dirty="0" err="1">
                <a:solidFill>
                  <a:srgbClr val="663300"/>
                </a:solidFill>
              </a:rPr>
              <a:t>Backward</a:t>
            </a:r>
            <a:r>
              <a:rPr lang="es-AR" sz="1200" i="1" dirty="0">
                <a:solidFill>
                  <a:srgbClr val="663300"/>
                </a:solidFill>
              </a:rPr>
              <a:t>:</a:t>
            </a:r>
            <a:endParaRPr lang="es-AR" sz="1200" dirty="0"/>
          </a:p>
        </p:txBody>
      </p:sp>
      <p:graphicFrame>
        <p:nvGraphicFramePr>
          <p:cNvPr id="48" name="1 Objeto"/>
          <p:cNvGraphicFramePr>
            <a:graphicFrameLocks noChangeAspect="1"/>
          </p:cNvGraphicFramePr>
          <p:nvPr/>
        </p:nvGraphicFramePr>
        <p:xfrm>
          <a:off x="6875841" y="4605900"/>
          <a:ext cx="3919537" cy="255587"/>
        </p:xfrm>
        <a:graphic>
          <a:graphicData uri="http://schemas.openxmlformats.org/presentationml/2006/ole">
            <mc:AlternateContent xmlns:mc="http://schemas.openxmlformats.org/markup-compatibility/2006">
              <mc:Choice xmlns:v="urn:schemas-microsoft-com:vml" Requires="v">
                <p:oleObj spid="_x0000_s39511" name="Equation" r:id="rId54" imgW="2336760" imgH="152280" progId="Equation.DSMT4">
                  <p:embed/>
                </p:oleObj>
              </mc:Choice>
              <mc:Fallback>
                <p:oleObj name="Equation" r:id="rId54" imgW="2336760" imgH="152280" progId="Equation.DSMT4">
                  <p:embed/>
                  <p:pic>
                    <p:nvPicPr>
                      <p:cNvPr id="48" name="1 Objeto"/>
                      <p:cNvPicPr>
                        <a:picLocks noChangeAspect="1" noChangeArrowheads="1"/>
                      </p:cNvPicPr>
                      <p:nvPr/>
                    </p:nvPicPr>
                    <p:blipFill>
                      <a:blip r:embed="rId55"/>
                      <a:srcRect/>
                      <a:stretch>
                        <a:fillRect/>
                      </a:stretch>
                    </p:blipFill>
                    <p:spPr bwMode="auto">
                      <a:xfrm>
                        <a:off x="6875841" y="4605900"/>
                        <a:ext cx="3919537" cy="255587"/>
                      </a:xfrm>
                      <a:prstGeom prst="rect">
                        <a:avLst/>
                      </a:prstGeom>
                      <a:noFill/>
                      <a:ln>
                        <a:noFill/>
                      </a:ln>
                    </p:spPr>
                  </p:pic>
                </p:oleObj>
              </mc:Fallback>
            </mc:AlternateContent>
          </a:graphicData>
        </a:graphic>
      </p:graphicFrame>
      <p:graphicFrame>
        <p:nvGraphicFramePr>
          <p:cNvPr id="50" name="1 Objeto"/>
          <p:cNvGraphicFramePr>
            <a:graphicFrameLocks noChangeAspect="1"/>
          </p:cNvGraphicFramePr>
          <p:nvPr/>
        </p:nvGraphicFramePr>
        <p:xfrm>
          <a:off x="9577217" y="5179507"/>
          <a:ext cx="2127250" cy="317500"/>
        </p:xfrm>
        <a:graphic>
          <a:graphicData uri="http://schemas.openxmlformats.org/presentationml/2006/ole">
            <mc:AlternateContent xmlns:mc="http://schemas.openxmlformats.org/markup-compatibility/2006">
              <mc:Choice xmlns:v="urn:schemas-microsoft-com:vml" Requires="v">
                <p:oleObj spid="_x0000_s39512" name="Equation" r:id="rId56" imgW="1269720" imgH="190440" progId="Equation.DSMT4">
                  <p:embed/>
                </p:oleObj>
              </mc:Choice>
              <mc:Fallback>
                <p:oleObj name="Equation" r:id="rId56" imgW="1269720" imgH="190440" progId="Equation.DSMT4">
                  <p:embed/>
                  <p:pic>
                    <p:nvPicPr>
                      <p:cNvPr id="50" name="1 Objeto"/>
                      <p:cNvPicPr>
                        <a:picLocks noChangeAspect="1" noChangeArrowheads="1"/>
                      </p:cNvPicPr>
                      <p:nvPr/>
                    </p:nvPicPr>
                    <p:blipFill>
                      <a:blip r:embed="rId57"/>
                      <a:srcRect/>
                      <a:stretch>
                        <a:fillRect/>
                      </a:stretch>
                    </p:blipFill>
                    <p:spPr bwMode="auto">
                      <a:xfrm>
                        <a:off x="9577217" y="5179507"/>
                        <a:ext cx="2127250" cy="317500"/>
                      </a:xfrm>
                      <a:prstGeom prst="rect">
                        <a:avLst/>
                      </a:prstGeom>
                      <a:noFill/>
                      <a:ln>
                        <a:noFill/>
                      </a:ln>
                    </p:spPr>
                  </p:pic>
                </p:oleObj>
              </mc:Fallback>
            </mc:AlternateContent>
          </a:graphicData>
        </a:graphic>
      </p:graphicFrame>
      <p:sp>
        <p:nvSpPr>
          <p:cNvPr id="10" name="Rectángulo 9"/>
          <p:cNvSpPr/>
          <p:nvPr/>
        </p:nvSpPr>
        <p:spPr>
          <a:xfrm>
            <a:off x="2193121" y="1573368"/>
            <a:ext cx="901209" cy="276999"/>
          </a:xfrm>
          <a:prstGeom prst="rect">
            <a:avLst/>
          </a:prstGeom>
        </p:spPr>
        <p:txBody>
          <a:bodyPr wrap="none">
            <a:spAutoFit/>
          </a:bodyPr>
          <a:lstStyle/>
          <a:p>
            <a:r>
              <a:rPr lang="es-AR" sz="1200" i="1" dirty="0" err="1">
                <a:solidFill>
                  <a:srgbClr val="663300"/>
                </a:solidFill>
              </a:rPr>
              <a:t>Backward</a:t>
            </a:r>
            <a:r>
              <a:rPr lang="es-AR" sz="1200" dirty="0">
                <a:solidFill>
                  <a:srgbClr val="663300"/>
                </a:solidFill>
              </a:rPr>
              <a:t>:</a:t>
            </a:r>
            <a:endParaRPr lang="es-AR" sz="1200" dirty="0"/>
          </a:p>
        </p:txBody>
      </p:sp>
      <p:cxnSp>
        <p:nvCxnSpPr>
          <p:cNvPr id="12" name="Conector recto de flecha 11"/>
          <p:cNvCxnSpPr/>
          <p:nvPr/>
        </p:nvCxnSpPr>
        <p:spPr>
          <a:xfrm>
            <a:off x="3582874" y="2015023"/>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3582874" y="2495191"/>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a:off x="6251575" y="2015023"/>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a:off x="6251575" y="2495191"/>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1 Objeto"/>
          <p:cNvGraphicFramePr>
            <a:graphicFrameLocks noChangeAspect="1"/>
          </p:cNvGraphicFramePr>
          <p:nvPr/>
        </p:nvGraphicFramePr>
        <p:xfrm>
          <a:off x="2208364" y="3221060"/>
          <a:ext cx="1173163" cy="254000"/>
        </p:xfrm>
        <a:graphic>
          <a:graphicData uri="http://schemas.openxmlformats.org/presentationml/2006/ole">
            <mc:AlternateContent xmlns:mc="http://schemas.openxmlformats.org/markup-compatibility/2006">
              <mc:Choice xmlns:v="urn:schemas-microsoft-com:vml" Requires="v">
                <p:oleObj spid="_x0000_s39513" name="Equation" r:id="rId58" imgW="698400" imgH="152280" progId="Equation.DSMT4">
                  <p:embed/>
                </p:oleObj>
              </mc:Choice>
              <mc:Fallback>
                <p:oleObj name="Equation" r:id="rId58" imgW="698400" imgH="152280" progId="Equation.DSMT4">
                  <p:embed/>
                  <p:pic>
                    <p:nvPicPr>
                      <p:cNvPr id="59" name="1 Objeto"/>
                      <p:cNvPicPr>
                        <a:picLocks noChangeAspect="1" noChangeArrowheads="1"/>
                      </p:cNvPicPr>
                      <p:nvPr/>
                    </p:nvPicPr>
                    <p:blipFill>
                      <a:blip r:embed="rId59"/>
                      <a:srcRect/>
                      <a:stretch>
                        <a:fillRect/>
                      </a:stretch>
                    </p:blipFill>
                    <p:spPr bwMode="auto">
                      <a:xfrm>
                        <a:off x="2208364" y="3221060"/>
                        <a:ext cx="1173163" cy="254000"/>
                      </a:xfrm>
                      <a:prstGeom prst="rect">
                        <a:avLst/>
                      </a:prstGeom>
                      <a:noFill/>
                      <a:ln>
                        <a:noFill/>
                      </a:ln>
                    </p:spPr>
                  </p:pic>
                </p:oleObj>
              </mc:Fallback>
            </mc:AlternateContent>
          </a:graphicData>
        </a:graphic>
      </p:graphicFrame>
      <p:sp>
        <p:nvSpPr>
          <p:cNvPr id="60" name="Rectángulo 59"/>
          <p:cNvSpPr/>
          <p:nvPr/>
        </p:nvSpPr>
        <p:spPr>
          <a:xfrm>
            <a:off x="2162512" y="3481101"/>
            <a:ext cx="790601" cy="276999"/>
          </a:xfrm>
          <a:prstGeom prst="rect">
            <a:avLst/>
          </a:prstGeom>
        </p:spPr>
        <p:txBody>
          <a:bodyPr wrap="none">
            <a:spAutoFit/>
          </a:bodyPr>
          <a:lstStyle/>
          <a:p>
            <a:r>
              <a:rPr lang="es-AR" sz="1200" i="1" dirty="0">
                <a:solidFill>
                  <a:srgbClr val="663300"/>
                </a:solidFill>
              </a:rPr>
              <a:t>Forward:</a:t>
            </a:r>
          </a:p>
        </p:txBody>
      </p:sp>
      <p:graphicFrame>
        <p:nvGraphicFramePr>
          <p:cNvPr id="61" name="1 Objeto"/>
          <p:cNvGraphicFramePr>
            <a:graphicFrameLocks noChangeAspect="1"/>
          </p:cNvGraphicFramePr>
          <p:nvPr/>
        </p:nvGraphicFramePr>
        <p:xfrm>
          <a:off x="2208364" y="3690909"/>
          <a:ext cx="1001713" cy="255588"/>
        </p:xfrm>
        <a:graphic>
          <a:graphicData uri="http://schemas.openxmlformats.org/presentationml/2006/ole">
            <mc:AlternateContent xmlns:mc="http://schemas.openxmlformats.org/markup-compatibility/2006">
              <mc:Choice xmlns:v="urn:schemas-microsoft-com:vml" Requires="v">
                <p:oleObj spid="_x0000_s39514" name="Equation" r:id="rId60" imgW="596880" imgH="152280" progId="Equation.DSMT4">
                  <p:embed/>
                </p:oleObj>
              </mc:Choice>
              <mc:Fallback>
                <p:oleObj name="Equation" r:id="rId60" imgW="596880" imgH="152280" progId="Equation.DSMT4">
                  <p:embed/>
                  <p:pic>
                    <p:nvPicPr>
                      <p:cNvPr id="61" name="1 Objeto"/>
                      <p:cNvPicPr>
                        <a:picLocks noChangeAspect="1" noChangeArrowheads="1"/>
                      </p:cNvPicPr>
                      <p:nvPr/>
                    </p:nvPicPr>
                    <p:blipFill>
                      <a:blip r:embed="rId19"/>
                      <a:srcRect/>
                      <a:stretch>
                        <a:fillRect/>
                      </a:stretch>
                    </p:blipFill>
                    <p:spPr bwMode="auto">
                      <a:xfrm>
                        <a:off x="2208364" y="3690909"/>
                        <a:ext cx="1001713" cy="255588"/>
                      </a:xfrm>
                      <a:prstGeom prst="rect">
                        <a:avLst/>
                      </a:prstGeom>
                      <a:noFill/>
                      <a:ln>
                        <a:noFill/>
                      </a:ln>
                    </p:spPr>
                  </p:pic>
                </p:oleObj>
              </mc:Fallback>
            </mc:AlternateContent>
          </a:graphicData>
        </a:graphic>
      </p:graphicFrame>
      <p:sp>
        <p:nvSpPr>
          <p:cNvPr id="62" name="Rectángulo 61"/>
          <p:cNvSpPr/>
          <p:nvPr/>
        </p:nvSpPr>
        <p:spPr>
          <a:xfrm>
            <a:off x="2152860" y="2883186"/>
            <a:ext cx="901209" cy="276999"/>
          </a:xfrm>
          <a:prstGeom prst="rect">
            <a:avLst/>
          </a:prstGeom>
        </p:spPr>
        <p:txBody>
          <a:bodyPr wrap="none">
            <a:spAutoFit/>
          </a:bodyPr>
          <a:lstStyle/>
          <a:p>
            <a:r>
              <a:rPr lang="es-AR" sz="1200" i="1" dirty="0" err="1">
                <a:solidFill>
                  <a:srgbClr val="663300"/>
                </a:solidFill>
              </a:rPr>
              <a:t>Backward</a:t>
            </a:r>
            <a:r>
              <a:rPr lang="es-AR" sz="1200" dirty="0">
                <a:solidFill>
                  <a:srgbClr val="663300"/>
                </a:solidFill>
              </a:rPr>
              <a:t>:</a:t>
            </a:r>
            <a:endParaRPr lang="es-AR" sz="1200" dirty="0"/>
          </a:p>
        </p:txBody>
      </p:sp>
      <p:cxnSp>
        <p:nvCxnSpPr>
          <p:cNvPr id="65" name="Conector recto de flecha 64"/>
          <p:cNvCxnSpPr/>
          <p:nvPr/>
        </p:nvCxnSpPr>
        <p:spPr>
          <a:xfrm>
            <a:off x="3542613" y="3348060"/>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a:off x="3542613" y="3818703"/>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p:cNvCxnSpPr/>
          <p:nvPr/>
        </p:nvCxnSpPr>
        <p:spPr>
          <a:xfrm>
            <a:off x="6168305" y="3352755"/>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p:cNvCxnSpPr/>
          <p:nvPr/>
        </p:nvCxnSpPr>
        <p:spPr>
          <a:xfrm>
            <a:off x="6168305" y="3823398"/>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2296205" y="4825590"/>
            <a:ext cx="1465273" cy="276999"/>
          </a:xfrm>
          <a:prstGeom prst="rect">
            <a:avLst/>
          </a:prstGeom>
        </p:spPr>
        <p:txBody>
          <a:bodyPr wrap="none">
            <a:spAutoFit/>
          </a:bodyPr>
          <a:lstStyle/>
          <a:p>
            <a:r>
              <a:rPr lang="es-AR" sz="1200" dirty="0">
                <a:solidFill>
                  <a:srgbClr val="663300"/>
                </a:solidFill>
              </a:rPr>
              <a:t>Parte “PI” – </a:t>
            </a:r>
            <a:r>
              <a:rPr lang="es-AR" sz="1200" i="1" dirty="0" err="1">
                <a:solidFill>
                  <a:srgbClr val="663300"/>
                </a:solidFill>
              </a:rPr>
              <a:t>Tustin</a:t>
            </a:r>
            <a:r>
              <a:rPr lang="es-AR" sz="1200" i="1" dirty="0">
                <a:solidFill>
                  <a:srgbClr val="663300"/>
                </a:solidFill>
              </a:rPr>
              <a:t>:</a:t>
            </a:r>
            <a:endParaRPr lang="es-AR" sz="1200" dirty="0"/>
          </a:p>
        </p:txBody>
      </p:sp>
      <p:cxnSp>
        <p:nvCxnSpPr>
          <p:cNvPr id="80" name="Conector recto de flecha 79"/>
          <p:cNvCxnSpPr/>
          <p:nvPr/>
        </p:nvCxnSpPr>
        <p:spPr>
          <a:xfrm>
            <a:off x="3744946" y="4752298"/>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p:nvPr/>
        </p:nvCxnSpPr>
        <p:spPr>
          <a:xfrm flipV="1">
            <a:off x="6528858" y="4743844"/>
            <a:ext cx="306086" cy="83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Rectángulo 84"/>
          <p:cNvSpPr/>
          <p:nvPr/>
        </p:nvSpPr>
        <p:spPr>
          <a:xfrm>
            <a:off x="199656" y="5560003"/>
            <a:ext cx="11801549" cy="11198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Marcador de número de diapositiva 33"/>
          <p:cNvSpPr>
            <a:spLocks noGrp="1"/>
          </p:cNvSpPr>
          <p:nvPr>
            <p:ph type="sldNum" sz="quarter" idx="12"/>
          </p:nvPr>
        </p:nvSpPr>
        <p:spPr>
          <a:xfrm>
            <a:off x="11719021" y="6428736"/>
            <a:ext cx="361108" cy="365125"/>
          </a:xfrm>
        </p:spPr>
        <p:txBody>
          <a:bodyPr/>
          <a:lstStyle/>
          <a:p>
            <a:fld id="{88A92BC7-81EF-4C9F-8DB9-DCAAEE84F0FC}" type="slidenum">
              <a:rPr lang="es-ES" b="1" smtClean="0">
                <a:solidFill>
                  <a:schemeClr val="tx1"/>
                </a:solidFill>
              </a:rPr>
              <a:pPr/>
              <a:t>21</a:t>
            </a:fld>
            <a:endParaRPr lang="es-ES" b="1" dirty="0">
              <a:solidFill>
                <a:schemeClr val="tx1"/>
              </a:solidFill>
            </a:endParaRPr>
          </a:p>
        </p:txBody>
      </p:sp>
      <p:sp>
        <p:nvSpPr>
          <p:cNvPr id="89" name="Rectángulo 88"/>
          <p:cNvSpPr/>
          <p:nvPr/>
        </p:nvSpPr>
        <p:spPr>
          <a:xfrm>
            <a:off x="249725" y="5560890"/>
            <a:ext cx="1900264" cy="338554"/>
          </a:xfrm>
          <a:prstGeom prst="rect">
            <a:avLst/>
          </a:prstGeom>
        </p:spPr>
        <p:txBody>
          <a:bodyPr wrap="none">
            <a:spAutoFit/>
          </a:bodyPr>
          <a:lstStyle/>
          <a:p>
            <a:r>
              <a:rPr lang="es-AR" sz="1600" b="1" u="sng" dirty="0">
                <a:solidFill>
                  <a:srgbClr val="C00000"/>
                </a:solidFill>
              </a:rPr>
              <a:t>Ad. y At. de Fase</a:t>
            </a:r>
            <a:r>
              <a:rPr lang="es-AR" sz="1600" b="1" dirty="0">
                <a:solidFill>
                  <a:srgbClr val="C00000"/>
                </a:solidFill>
              </a:rPr>
              <a:t>:</a:t>
            </a:r>
          </a:p>
        </p:txBody>
      </p:sp>
      <p:graphicFrame>
        <p:nvGraphicFramePr>
          <p:cNvPr id="90" name="1 Objeto"/>
          <p:cNvGraphicFramePr>
            <a:graphicFrameLocks noChangeAspect="1"/>
          </p:cNvGraphicFramePr>
          <p:nvPr/>
        </p:nvGraphicFramePr>
        <p:xfrm>
          <a:off x="278580" y="5956300"/>
          <a:ext cx="1344613" cy="533400"/>
        </p:xfrm>
        <a:graphic>
          <a:graphicData uri="http://schemas.openxmlformats.org/presentationml/2006/ole">
            <mc:AlternateContent xmlns:mc="http://schemas.openxmlformats.org/markup-compatibility/2006">
              <mc:Choice xmlns:v="urn:schemas-microsoft-com:vml" Requires="v">
                <p:oleObj spid="_x0000_s39515" name="Equation" r:id="rId61" imgW="799920" imgH="317160" progId="Equation.DSMT4">
                  <p:embed/>
                </p:oleObj>
              </mc:Choice>
              <mc:Fallback>
                <p:oleObj name="Equation" r:id="rId61" imgW="799920" imgH="317160" progId="Equation.DSMT4">
                  <p:embed/>
                  <p:pic>
                    <p:nvPicPr>
                      <p:cNvPr id="90" name="1 Objeto"/>
                      <p:cNvPicPr>
                        <a:picLocks noChangeAspect="1" noChangeArrowheads="1"/>
                      </p:cNvPicPr>
                      <p:nvPr/>
                    </p:nvPicPr>
                    <p:blipFill>
                      <a:blip r:embed="rId62"/>
                      <a:srcRect/>
                      <a:stretch>
                        <a:fillRect/>
                      </a:stretch>
                    </p:blipFill>
                    <p:spPr bwMode="auto">
                      <a:xfrm>
                        <a:off x="278580" y="5956300"/>
                        <a:ext cx="1344613" cy="533400"/>
                      </a:xfrm>
                      <a:prstGeom prst="rect">
                        <a:avLst/>
                      </a:prstGeom>
                      <a:noFill/>
                      <a:ln>
                        <a:solidFill>
                          <a:schemeClr val="accent1">
                            <a:lumMod val="75000"/>
                          </a:schemeClr>
                        </a:solidFill>
                      </a:ln>
                    </p:spPr>
                  </p:pic>
                </p:oleObj>
              </mc:Fallback>
            </mc:AlternateContent>
          </a:graphicData>
        </a:graphic>
      </p:graphicFrame>
      <p:graphicFrame>
        <p:nvGraphicFramePr>
          <p:cNvPr id="91" name="1 Objeto"/>
          <p:cNvGraphicFramePr>
            <a:graphicFrameLocks noChangeAspect="1"/>
          </p:cNvGraphicFramePr>
          <p:nvPr/>
        </p:nvGraphicFramePr>
        <p:xfrm>
          <a:off x="1675580" y="5920498"/>
          <a:ext cx="1363663" cy="298450"/>
        </p:xfrm>
        <a:graphic>
          <a:graphicData uri="http://schemas.openxmlformats.org/presentationml/2006/ole">
            <mc:AlternateContent xmlns:mc="http://schemas.openxmlformats.org/markup-compatibility/2006">
              <mc:Choice xmlns:v="urn:schemas-microsoft-com:vml" Requires="v">
                <p:oleObj spid="_x0000_s39516" name="Equation" r:id="rId63" imgW="812520" imgH="177480" progId="Equation.DSMT4">
                  <p:embed/>
                </p:oleObj>
              </mc:Choice>
              <mc:Fallback>
                <p:oleObj name="Equation" r:id="rId63" imgW="812520" imgH="177480" progId="Equation.DSMT4">
                  <p:embed/>
                  <p:pic>
                    <p:nvPicPr>
                      <p:cNvPr id="91" name="1 Objeto"/>
                      <p:cNvPicPr>
                        <a:picLocks noChangeAspect="1" noChangeArrowheads="1"/>
                      </p:cNvPicPr>
                      <p:nvPr/>
                    </p:nvPicPr>
                    <p:blipFill>
                      <a:blip r:embed="rId64"/>
                      <a:srcRect/>
                      <a:stretch>
                        <a:fillRect/>
                      </a:stretch>
                    </p:blipFill>
                    <p:spPr bwMode="auto">
                      <a:xfrm>
                        <a:off x="1675580" y="5920498"/>
                        <a:ext cx="1363663" cy="298450"/>
                      </a:xfrm>
                      <a:prstGeom prst="rect">
                        <a:avLst/>
                      </a:prstGeom>
                      <a:noFill/>
                      <a:ln>
                        <a:noFill/>
                      </a:ln>
                    </p:spPr>
                  </p:pic>
                </p:oleObj>
              </mc:Fallback>
            </mc:AlternateContent>
          </a:graphicData>
        </a:graphic>
      </p:graphicFrame>
      <p:graphicFrame>
        <p:nvGraphicFramePr>
          <p:cNvPr id="92" name="1 Objeto"/>
          <p:cNvGraphicFramePr>
            <a:graphicFrameLocks noChangeAspect="1"/>
          </p:cNvGraphicFramePr>
          <p:nvPr/>
        </p:nvGraphicFramePr>
        <p:xfrm>
          <a:off x="1685925" y="6203950"/>
          <a:ext cx="1341438" cy="298450"/>
        </p:xfrm>
        <a:graphic>
          <a:graphicData uri="http://schemas.openxmlformats.org/presentationml/2006/ole">
            <mc:AlternateContent xmlns:mc="http://schemas.openxmlformats.org/markup-compatibility/2006">
              <mc:Choice xmlns:v="urn:schemas-microsoft-com:vml" Requires="v">
                <p:oleObj spid="_x0000_s39517" name="Equation" r:id="rId65" imgW="799920" imgH="177480" progId="Equation.DSMT4">
                  <p:embed/>
                </p:oleObj>
              </mc:Choice>
              <mc:Fallback>
                <p:oleObj name="Equation" r:id="rId65" imgW="799920" imgH="177480" progId="Equation.DSMT4">
                  <p:embed/>
                  <p:pic>
                    <p:nvPicPr>
                      <p:cNvPr id="92" name="1 Objeto"/>
                      <p:cNvPicPr>
                        <a:picLocks noChangeAspect="1" noChangeArrowheads="1"/>
                      </p:cNvPicPr>
                      <p:nvPr/>
                    </p:nvPicPr>
                    <p:blipFill>
                      <a:blip r:embed="rId66"/>
                      <a:srcRect/>
                      <a:stretch>
                        <a:fillRect/>
                      </a:stretch>
                    </p:blipFill>
                    <p:spPr bwMode="auto">
                      <a:xfrm>
                        <a:off x="1685925" y="6203950"/>
                        <a:ext cx="1341438" cy="298450"/>
                      </a:xfrm>
                      <a:prstGeom prst="rect">
                        <a:avLst/>
                      </a:prstGeom>
                      <a:noFill/>
                      <a:ln>
                        <a:noFill/>
                      </a:ln>
                    </p:spPr>
                  </p:pic>
                </p:oleObj>
              </mc:Fallback>
            </mc:AlternateContent>
          </a:graphicData>
        </a:graphic>
      </p:graphicFrame>
      <p:graphicFrame>
        <p:nvGraphicFramePr>
          <p:cNvPr id="93" name="1 Objeto"/>
          <p:cNvGraphicFramePr>
            <a:graphicFrameLocks noChangeAspect="1"/>
          </p:cNvGraphicFramePr>
          <p:nvPr/>
        </p:nvGraphicFramePr>
        <p:xfrm>
          <a:off x="3227388" y="5927725"/>
          <a:ext cx="768350" cy="508000"/>
        </p:xfrm>
        <a:graphic>
          <a:graphicData uri="http://schemas.openxmlformats.org/presentationml/2006/ole">
            <mc:AlternateContent xmlns:mc="http://schemas.openxmlformats.org/markup-compatibility/2006">
              <mc:Choice xmlns:v="urn:schemas-microsoft-com:vml" Requires="v">
                <p:oleObj spid="_x0000_s39518" name="Equation" r:id="rId67" imgW="457200" imgH="304560" progId="Equation.DSMT4">
                  <p:embed/>
                </p:oleObj>
              </mc:Choice>
              <mc:Fallback>
                <p:oleObj name="Equation" r:id="rId67" imgW="457200" imgH="304560" progId="Equation.DSMT4">
                  <p:embed/>
                  <p:pic>
                    <p:nvPicPr>
                      <p:cNvPr id="93" name="1 Objeto"/>
                      <p:cNvPicPr>
                        <a:picLocks noChangeAspect="1" noChangeArrowheads="1"/>
                      </p:cNvPicPr>
                      <p:nvPr/>
                    </p:nvPicPr>
                    <p:blipFill>
                      <a:blip r:embed="rId68"/>
                      <a:srcRect/>
                      <a:stretch>
                        <a:fillRect/>
                      </a:stretch>
                    </p:blipFill>
                    <p:spPr bwMode="auto">
                      <a:xfrm>
                        <a:off x="3227388" y="5927725"/>
                        <a:ext cx="768350" cy="508000"/>
                      </a:xfrm>
                      <a:prstGeom prst="rect">
                        <a:avLst/>
                      </a:prstGeom>
                      <a:noFill/>
                      <a:ln>
                        <a:noFill/>
                      </a:ln>
                    </p:spPr>
                  </p:pic>
                </p:oleObj>
              </mc:Fallback>
            </mc:AlternateContent>
          </a:graphicData>
        </a:graphic>
      </p:graphicFrame>
      <p:sp>
        <p:nvSpPr>
          <p:cNvPr id="94" name="Rectángulo 93"/>
          <p:cNvSpPr/>
          <p:nvPr/>
        </p:nvSpPr>
        <p:spPr>
          <a:xfrm>
            <a:off x="3227028" y="5616070"/>
            <a:ext cx="901209" cy="276999"/>
          </a:xfrm>
          <a:prstGeom prst="rect">
            <a:avLst/>
          </a:prstGeom>
        </p:spPr>
        <p:txBody>
          <a:bodyPr wrap="none">
            <a:spAutoFit/>
          </a:bodyPr>
          <a:lstStyle/>
          <a:p>
            <a:r>
              <a:rPr lang="es-AR" sz="1200" i="1" dirty="0" err="1">
                <a:solidFill>
                  <a:srgbClr val="663300"/>
                </a:solidFill>
              </a:rPr>
              <a:t>Backward</a:t>
            </a:r>
            <a:r>
              <a:rPr lang="es-AR" sz="1200" dirty="0">
                <a:solidFill>
                  <a:srgbClr val="663300"/>
                </a:solidFill>
              </a:rPr>
              <a:t>:</a:t>
            </a:r>
            <a:endParaRPr lang="es-AR" sz="1200" dirty="0"/>
          </a:p>
        </p:txBody>
      </p:sp>
      <p:graphicFrame>
        <p:nvGraphicFramePr>
          <p:cNvPr id="95" name="1 Objeto"/>
          <p:cNvGraphicFramePr>
            <a:graphicFrameLocks noChangeAspect="1"/>
          </p:cNvGraphicFramePr>
          <p:nvPr/>
        </p:nvGraphicFramePr>
        <p:xfrm>
          <a:off x="4554159" y="5926497"/>
          <a:ext cx="1790700" cy="511175"/>
        </p:xfrm>
        <a:graphic>
          <a:graphicData uri="http://schemas.openxmlformats.org/presentationml/2006/ole">
            <mc:AlternateContent xmlns:mc="http://schemas.openxmlformats.org/markup-compatibility/2006">
              <mc:Choice xmlns:v="urn:schemas-microsoft-com:vml" Requires="v">
                <p:oleObj spid="_x0000_s39519" name="Equation" r:id="rId69" imgW="1066680" imgH="304560" progId="Equation.DSMT4">
                  <p:embed/>
                </p:oleObj>
              </mc:Choice>
              <mc:Fallback>
                <p:oleObj name="Equation" r:id="rId69" imgW="1066680" imgH="304560" progId="Equation.DSMT4">
                  <p:embed/>
                  <p:pic>
                    <p:nvPicPr>
                      <p:cNvPr id="95" name="1 Objeto"/>
                      <p:cNvPicPr>
                        <a:picLocks noChangeAspect="1" noChangeArrowheads="1"/>
                      </p:cNvPicPr>
                      <p:nvPr/>
                    </p:nvPicPr>
                    <p:blipFill>
                      <a:blip r:embed="rId70"/>
                      <a:srcRect/>
                      <a:stretch>
                        <a:fillRect/>
                      </a:stretch>
                    </p:blipFill>
                    <p:spPr bwMode="auto">
                      <a:xfrm>
                        <a:off x="4554159" y="5926497"/>
                        <a:ext cx="1790700" cy="511175"/>
                      </a:xfrm>
                      <a:prstGeom prst="rect">
                        <a:avLst/>
                      </a:prstGeom>
                      <a:noFill/>
                      <a:ln>
                        <a:noFill/>
                      </a:ln>
                    </p:spPr>
                  </p:pic>
                </p:oleObj>
              </mc:Fallback>
            </mc:AlternateContent>
          </a:graphicData>
        </a:graphic>
      </p:graphicFrame>
      <p:sp>
        <p:nvSpPr>
          <p:cNvPr id="96" name="Rectángulo 95"/>
          <p:cNvSpPr/>
          <p:nvPr/>
        </p:nvSpPr>
        <p:spPr>
          <a:xfrm>
            <a:off x="6764253" y="2883186"/>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1" name="Rectángulo 100"/>
          <p:cNvSpPr/>
          <p:nvPr/>
        </p:nvSpPr>
        <p:spPr>
          <a:xfrm>
            <a:off x="6810488" y="1573368"/>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2" name="Rectángulo 101"/>
          <p:cNvSpPr/>
          <p:nvPr/>
        </p:nvSpPr>
        <p:spPr>
          <a:xfrm>
            <a:off x="6846364" y="4260569"/>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3" name="Rectángulo 102"/>
          <p:cNvSpPr/>
          <p:nvPr/>
        </p:nvSpPr>
        <p:spPr>
          <a:xfrm>
            <a:off x="4209617" y="1573368"/>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sp>
        <p:nvSpPr>
          <p:cNvPr id="104" name="Rectángulo 103"/>
          <p:cNvSpPr/>
          <p:nvPr/>
        </p:nvSpPr>
        <p:spPr>
          <a:xfrm>
            <a:off x="4209617" y="2883186"/>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sp>
        <p:nvSpPr>
          <p:cNvPr id="105" name="Rectángulo 104"/>
          <p:cNvSpPr/>
          <p:nvPr/>
        </p:nvSpPr>
        <p:spPr>
          <a:xfrm>
            <a:off x="4209617" y="4260569"/>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sp>
        <p:nvSpPr>
          <p:cNvPr id="106" name="Rectángulo 105"/>
          <p:cNvSpPr/>
          <p:nvPr/>
        </p:nvSpPr>
        <p:spPr>
          <a:xfrm>
            <a:off x="6902450" y="5616070"/>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7" name="Rectángulo 106"/>
          <p:cNvSpPr/>
          <p:nvPr/>
        </p:nvSpPr>
        <p:spPr>
          <a:xfrm>
            <a:off x="4641417" y="5616070"/>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cxnSp>
        <p:nvCxnSpPr>
          <p:cNvPr id="108" name="Conector recto de flecha 107"/>
          <p:cNvCxnSpPr/>
          <p:nvPr/>
        </p:nvCxnSpPr>
        <p:spPr>
          <a:xfrm>
            <a:off x="4047512" y="6182084"/>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p:nvPr/>
        </p:nvCxnSpPr>
        <p:spPr>
          <a:xfrm>
            <a:off x="6454803" y="6182084"/>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0" name="1 Objeto"/>
          <p:cNvGraphicFramePr>
            <a:graphicFrameLocks noChangeAspect="1"/>
          </p:cNvGraphicFramePr>
          <p:nvPr/>
        </p:nvGraphicFramePr>
        <p:xfrm>
          <a:off x="6993674" y="6054290"/>
          <a:ext cx="2641600" cy="255588"/>
        </p:xfrm>
        <a:graphic>
          <a:graphicData uri="http://schemas.openxmlformats.org/presentationml/2006/ole">
            <mc:AlternateContent xmlns:mc="http://schemas.openxmlformats.org/markup-compatibility/2006">
              <mc:Choice xmlns:v="urn:schemas-microsoft-com:vml" Requires="v">
                <p:oleObj spid="_x0000_s39520" name="Equation" r:id="rId71" imgW="1574640" imgH="152280" progId="Equation.DSMT4">
                  <p:embed/>
                </p:oleObj>
              </mc:Choice>
              <mc:Fallback>
                <p:oleObj name="Equation" r:id="rId71" imgW="1574640" imgH="152280" progId="Equation.DSMT4">
                  <p:embed/>
                  <p:pic>
                    <p:nvPicPr>
                      <p:cNvPr id="110" name="1 Objeto"/>
                      <p:cNvPicPr>
                        <a:picLocks noChangeAspect="1" noChangeArrowheads="1"/>
                      </p:cNvPicPr>
                      <p:nvPr/>
                    </p:nvPicPr>
                    <p:blipFill>
                      <a:blip r:embed="rId72"/>
                      <a:srcRect/>
                      <a:stretch>
                        <a:fillRect/>
                      </a:stretch>
                    </p:blipFill>
                    <p:spPr bwMode="auto">
                      <a:xfrm>
                        <a:off x="6993674" y="6054290"/>
                        <a:ext cx="2641600" cy="255588"/>
                      </a:xfrm>
                      <a:prstGeom prst="rect">
                        <a:avLst/>
                      </a:prstGeom>
                      <a:noFill/>
                      <a:ln>
                        <a:noFill/>
                      </a:ln>
                    </p:spPr>
                  </p:pic>
                </p:oleObj>
              </mc:Fallback>
            </mc:AlternateContent>
          </a:graphicData>
        </a:graphic>
      </p:graphicFrame>
      <p:graphicFrame>
        <p:nvGraphicFramePr>
          <p:cNvPr id="111" name="1 Objeto"/>
          <p:cNvGraphicFramePr>
            <a:graphicFrameLocks noChangeAspect="1"/>
          </p:cNvGraphicFramePr>
          <p:nvPr/>
        </p:nvGraphicFramePr>
        <p:xfrm>
          <a:off x="9819233" y="6025797"/>
          <a:ext cx="1785938" cy="296863"/>
        </p:xfrm>
        <a:graphic>
          <a:graphicData uri="http://schemas.openxmlformats.org/presentationml/2006/ole">
            <mc:AlternateContent xmlns:mc="http://schemas.openxmlformats.org/markup-compatibility/2006">
              <mc:Choice xmlns:v="urn:schemas-microsoft-com:vml" Requires="v">
                <p:oleObj spid="_x0000_s39521" name="Equation" r:id="rId73" imgW="1066680" imgH="177480" progId="Equation.DSMT4">
                  <p:embed/>
                </p:oleObj>
              </mc:Choice>
              <mc:Fallback>
                <p:oleObj name="Equation" r:id="rId73" imgW="1066680" imgH="177480" progId="Equation.DSMT4">
                  <p:embed/>
                  <p:pic>
                    <p:nvPicPr>
                      <p:cNvPr id="111" name="1 Objeto"/>
                      <p:cNvPicPr>
                        <a:picLocks noChangeAspect="1" noChangeArrowheads="1"/>
                      </p:cNvPicPr>
                      <p:nvPr/>
                    </p:nvPicPr>
                    <p:blipFill>
                      <a:blip r:embed="rId74"/>
                      <a:srcRect/>
                      <a:stretch>
                        <a:fillRect/>
                      </a:stretch>
                    </p:blipFill>
                    <p:spPr bwMode="auto">
                      <a:xfrm>
                        <a:off x="9819233" y="6025797"/>
                        <a:ext cx="1785938" cy="296863"/>
                      </a:xfrm>
                      <a:prstGeom prst="rect">
                        <a:avLst/>
                      </a:prstGeom>
                      <a:noFill/>
                      <a:ln>
                        <a:noFill/>
                      </a:ln>
                    </p:spPr>
                  </p:pic>
                </p:oleObj>
              </mc:Fallback>
            </mc:AlternateContent>
          </a:graphicData>
        </a:graphic>
      </p:graphicFrame>
      <p:graphicFrame>
        <p:nvGraphicFramePr>
          <p:cNvPr id="112" name="1 Objeto"/>
          <p:cNvGraphicFramePr>
            <a:graphicFrameLocks noChangeAspect="1"/>
          </p:cNvGraphicFramePr>
          <p:nvPr/>
        </p:nvGraphicFramePr>
        <p:xfrm>
          <a:off x="9849354" y="6306212"/>
          <a:ext cx="893763" cy="296863"/>
        </p:xfrm>
        <a:graphic>
          <a:graphicData uri="http://schemas.openxmlformats.org/presentationml/2006/ole">
            <mc:AlternateContent xmlns:mc="http://schemas.openxmlformats.org/markup-compatibility/2006">
              <mc:Choice xmlns:v="urn:schemas-microsoft-com:vml" Requires="v">
                <p:oleObj spid="_x0000_s39522" name="Equation" r:id="rId75" imgW="533160" imgH="177480" progId="Equation.DSMT4">
                  <p:embed/>
                </p:oleObj>
              </mc:Choice>
              <mc:Fallback>
                <p:oleObj name="Equation" r:id="rId75" imgW="533160" imgH="177480" progId="Equation.DSMT4">
                  <p:embed/>
                  <p:pic>
                    <p:nvPicPr>
                      <p:cNvPr id="112" name="1 Objeto"/>
                      <p:cNvPicPr>
                        <a:picLocks noChangeAspect="1" noChangeArrowheads="1"/>
                      </p:cNvPicPr>
                      <p:nvPr/>
                    </p:nvPicPr>
                    <p:blipFill>
                      <a:blip r:embed="rId76"/>
                      <a:srcRect/>
                      <a:stretch>
                        <a:fillRect/>
                      </a:stretch>
                    </p:blipFill>
                    <p:spPr bwMode="auto">
                      <a:xfrm>
                        <a:off x="9849354" y="6306212"/>
                        <a:ext cx="893763" cy="296863"/>
                      </a:xfrm>
                      <a:prstGeom prst="rect">
                        <a:avLst/>
                      </a:prstGeom>
                      <a:noFill/>
                      <a:ln>
                        <a:noFill/>
                      </a:ln>
                    </p:spPr>
                  </p:pic>
                </p:oleObj>
              </mc:Fallback>
            </mc:AlternateContent>
          </a:graphicData>
        </a:graphic>
      </p:graphicFrame>
      <p:graphicFrame>
        <p:nvGraphicFramePr>
          <p:cNvPr id="113" name="1 Objeto"/>
          <p:cNvGraphicFramePr>
            <a:graphicFrameLocks noChangeAspect="1"/>
          </p:cNvGraphicFramePr>
          <p:nvPr/>
        </p:nvGraphicFramePr>
        <p:xfrm>
          <a:off x="10753369" y="6314437"/>
          <a:ext cx="873125" cy="296862"/>
        </p:xfrm>
        <a:graphic>
          <a:graphicData uri="http://schemas.openxmlformats.org/presentationml/2006/ole">
            <mc:AlternateContent xmlns:mc="http://schemas.openxmlformats.org/markup-compatibility/2006">
              <mc:Choice xmlns:v="urn:schemas-microsoft-com:vml" Requires="v">
                <p:oleObj spid="_x0000_s39523" name="Equation" r:id="rId77" imgW="520560" imgH="177480" progId="Equation.DSMT4">
                  <p:embed/>
                </p:oleObj>
              </mc:Choice>
              <mc:Fallback>
                <p:oleObj name="Equation" r:id="rId77" imgW="520560" imgH="177480" progId="Equation.DSMT4">
                  <p:embed/>
                  <p:pic>
                    <p:nvPicPr>
                      <p:cNvPr id="113" name="1 Objeto"/>
                      <p:cNvPicPr>
                        <a:picLocks noChangeAspect="1" noChangeArrowheads="1"/>
                      </p:cNvPicPr>
                      <p:nvPr/>
                    </p:nvPicPr>
                    <p:blipFill>
                      <a:blip r:embed="rId78"/>
                      <a:srcRect/>
                      <a:stretch>
                        <a:fillRect/>
                      </a:stretch>
                    </p:blipFill>
                    <p:spPr bwMode="auto">
                      <a:xfrm>
                        <a:off x="10753369" y="6314437"/>
                        <a:ext cx="873125" cy="2968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363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298754"/>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22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Text Box 9"/>
          <p:cNvSpPr txBox="1">
            <a:spLocks noChangeArrowheads="1"/>
          </p:cNvSpPr>
          <p:nvPr/>
        </p:nvSpPr>
        <p:spPr bwMode="auto">
          <a:xfrm>
            <a:off x="191344" y="1052736"/>
            <a:ext cx="1188132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600"/>
              </a:spcBef>
              <a:defRPr/>
            </a:pPr>
            <a:r>
              <a:rPr lang="es-AR" sz="2000" dirty="0">
                <a:solidFill>
                  <a:srgbClr val="C00000"/>
                </a:solidFill>
              </a:rPr>
              <a:t>Sea la planta </a:t>
            </a:r>
            <a:r>
              <a:rPr lang="es-AR" sz="2400" i="1" dirty="0" err="1">
                <a:solidFill>
                  <a:srgbClr val="C00000"/>
                </a:solidFill>
                <a:latin typeface="Times New Roman" panose="02020603050405020304" pitchFamily="18" charset="0"/>
                <a:cs typeface="Times New Roman" panose="02020603050405020304" pitchFamily="18" charset="0"/>
              </a:rPr>
              <a:t>G</a:t>
            </a:r>
            <a:r>
              <a:rPr lang="es-AR" sz="2400" i="1" baseline="-25000" dirty="0" err="1">
                <a:solidFill>
                  <a:srgbClr val="C00000"/>
                </a:solidFill>
                <a:latin typeface="Times New Roman" panose="02020603050405020304" pitchFamily="18" charset="0"/>
                <a:cs typeface="Times New Roman" panose="02020603050405020304" pitchFamily="18" charset="0"/>
              </a:rPr>
              <a:t>p</a:t>
            </a:r>
            <a:r>
              <a:rPr lang="es-AR" sz="2400" dirty="0">
                <a:solidFill>
                  <a:srgbClr val="C00000"/>
                </a:solidFill>
                <a:latin typeface="Times New Roman" panose="02020603050405020304" pitchFamily="18" charset="0"/>
                <a:cs typeface="Times New Roman" panose="02020603050405020304" pitchFamily="18" charset="0"/>
              </a:rPr>
              <a:t>(</a:t>
            </a:r>
            <a:r>
              <a:rPr lang="es-AR" sz="2400" i="1" dirty="0">
                <a:solidFill>
                  <a:srgbClr val="C00000"/>
                </a:solidFill>
                <a:latin typeface="Times New Roman" panose="02020603050405020304" pitchFamily="18" charset="0"/>
                <a:cs typeface="Times New Roman" panose="02020603050405020304" pitchFamily="18" charset="0"/>
              </a:rPr>
              <a:t>s</a:t>
            </a:r>
            <a:r>
              <a:rPr lang="es-AR" sz="2400" dirty="0">
                <a:solidFill>
                  <a:srgbClr val="C00000"/>
                </a:solidFill>
                <a:latin typeface="Times New Roman" panose="02020603050405020304" pitchFamily="18" charset="0"/>
                <a:cs typeface="Times New Roman" panose="02020603050405020304" pitchFamily="18" charset="0"/>
              </a:rPr>
              <a:t>)</a:t>
            </a:r>
            <a:r>
              <a:rPr lang="es-AR" sz="2000" dirty="0">
                <a:solidFill>
                  <a:srgbClr val="C00000"/>
                </a:solidFill>
              </a:rPr>
              <a:t>, representada por su FT, la cual incorpora la ganancia del actuador. Mediante el </a:t>
            </a:r>
            <a:r>
              <a:rPr lang="es-AR" sz="2000" b="1" dirty="0">
                <a:solidFill>
                  <a:srgbClr val="C00000"/>
                </a:solidFill>
              </a:rPr>
              <a:t>Rediseño Digital</a:t>
            </a:r>
            <a:r>
              <a:rPr lang="es-AR" sz="2000" dirty="0">
                <a:solidFill>
                  <a:srgbClr val="C00000"/>
                </a:solidFill>
              </a:rPr>
              <a:t>, obtener la </a:t>
            </a:r>
            <a:r>
              <a:rPr lang="es-AR" sz="2000" b="1" dirty="0">
                <a:solidFill>
                  <a:srgbClr val="C00000"/>
                </a:solidFill>
              </a:rPr>
              <a:t>FT aproximada</a:t>
            </a:r>
            <a:r>
              <a:rPr lang="es-AR" sz="2000" dirty="0">
                <a:solidFill>
                  <a:srgbClr val="C00000"/>
                </a:solidFill>
              </a:rPr>
              <a:t> </a:t>
            </a:r>
            <a:r>
              <a:rPr lang="es-AR" sz="2000" b="1" dirty="0">
                <a:solidFill>
                  <a:srgbClr val="C00000"/>
                </a:solidFill>
              </a:rPr>
              <a:t>por </a:t>
            </a:r>
            <a:r>
              <a:rPr lang="es-AR" sz="2000" b="1" i="1" dirty="0" err="1">
                <a:solidFill>
                  <a:srgbClr val="C00000"/>
                </a:solidFill>
              </a:rPr>
              <a:t>Backward</a:t>
            </a:r>
            <a:r>
              <a:rPr lang="es-AR" sz="2000" i="1" dirty="0">
                <a:solidFill>
                  <a:srgbClr val="C00000"/>
                </a:solidFill>
              </a:rPr>
              <a:t> </a:t>
            </a:r>
            <a:r>
              <a:rPr lang="es-AR" sz="2000" dirty="0">
                <a:solidFill>
                  <a:srgbClr val="C00000"/>
                </a:solidFill>
              </a:rPr>
              <a:t>de un controlador PD diseñado en tiempo continuo y, a continuación, </a:t>
            </a:r>
            <a:r>
              <a:rPr lang="es-AR" sz="2000" b="1" dirty="0">
                <a:solidFill>
                  <a:srgbClr val="C00000"/>
                </a:solidFill>
              </a:rPr>
              <a:t>la ecuación recursiva a diferencias finitas </a:t>
            </a:r>
            <a:r>
              <a:rPr lang="es-AR" sz="2000" dirty="0">
                <a:solidFill>
                  <a:srgbClr val="C00000"/>
                </a:solidFill>
              </a:rPr>
              <a:t>para su implementación digital. </a:t>
            </a:r>
          </a:p>
          <a:p>
            <a:pPr algn="just">
              <a:spcBef>
                <a:spcPts val="600"/>
              </a:spcBef>
              <a:defRPr/>
            </a:pPr>
            <a:r>
              <a:rPr lang="es-AR" sz="2000" dirty="0">
                <a:solidFill>
                  <a:srgbClr val="C00000"/>
                </a:solidFill>
              </a:rPr>
              <a:t>Las especificaciones de diseño para la respuesta al escalón en LC son: </a:t>
            </a:r>
            <a:r>
              <a:rPr lang="es-AR" sz="2400" i="1" dirty="0" err="1">
                <a:solidFill>
                  <a:srgbClr val="C00000"/>
                </a:solidFill>
                <a:latin typeface="Times New Roman" panose="02020603050405020304" pitchFamily="18" charset="0"/>
                <a:cs typeface="Times New Roman" panose="02020603050405020304" pitchFamily="18" charset="0"/>
              </a:rPr>
              <a:t>e</a:t>
            </a:r>
            <a:r>
              <a:rPr lang="es-AR" sz="2400" i="1" baseline="-25000" dirty="0" err="1">
                <a:solidFill>
                  <a:srgbClr val="C00000"/>
                </a:solidFill>
                <a:latin typeface="Times New Roman" panose="02020603050405020304" pitchFamily="18" charset="0"/>
                <a:cs typeface="Times New Roman" panose="02020603050405020304" pitchFamily="18" charset="0"/>
              </a:rPr>
              <a:t>ssp</a:t>
            </a:r>
            <a:r>
              <a:rPr lang="es-AR" sz="2000" dirty="0">
                <a:solidFill>
                  <a:srgbClr val="C00000"/>
                </a:solidFill>
                <a:latin typeface="Times New Roman" panose="02020603050405020304" pitchFamily="18" charset="0"/>
                <a:cs typeface="Times New Roman" panose="02020603050405020304" pitchFamily="18" charset="0"/>
              </a:rPr>
              <a:t> = 0, </a:t>
            </a:r>
            <a:r>
              <a:rPr lang="es-AR" sz="2400" i="1" dirty="0" err="1">
                <a:solidFill>
                  <a:srgbClr val="C00000"/>
                </a:solidFill>
                <a:latin typeface="Times New Roman" panose="02020603050405020304" pitchFamily="18" charset="0"/>
                <a:cs typeface="Times New Roman" panose="02020603050405020304" pitchFamily="18" charset="0"/>
              </a:rPr>
              <a:t>M</a:t>
            </a:r>
            <a:r>
              <a:rPr lang="es-AR" sz="2400" i="1" baseline="-25000" dirty="0" err="1">
                <a:solidFill>
                  <a:srgbClr val="C00000"/>
                </a:solidFill>
                <a:latin typeface="Times New Roman" panose="02020603050405020304" pitchFamily="18" charset="0"/>
                <a:cs typeface="Times New Roman" panose="02020603050405020304" pitchFamily="18" charset="0"/>
              </a:rPr>
              <a:t>p</a:t>
            </a:r>
            <a:r>
              <a:rPr lang="es-AR" sz="24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10% y </a:t>
            </a:r>
            <a:r>
              <a:rPr lang="es-AR" sz="2400" i="1"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400" i="1" baseline="-250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 1s.</a:t>
            </a:r>
            <a:endParaRPr lang="es-AR" sz="2000" dirty="0">
              <a:solidFill>
                <a:srgbClr val="C00000"/>
              </a:solidFill>
              <a:latin typeface="Times New Roman" panose="02020603050405020304" pitchFamily="18" charset="0"/>
              <a:cs typeface="Times New Roman" panose="02020603050405020304" pitchFamily="18" charset="0"/>
            </a:endParaRPr>
          </a:p>
        </p:txBody>
      </p:sp>
      <p:graphicFrame>
        <p:nvGraphicFramePr>
          <p:cNvPr id="27" name="1 Objeto"/>
          <p:cNvGraphicFramePr>
            <a:graphicFrameLocks noChangeAspect="1"/>
          </p:cNvGraphicFramePr>
          <p:nvPr/>
        </p:nvGraphicFramePr>
        <p:xfrm>
          <a:off x="9061156" y="193978"/>
          <a:ext cx="3011508" cy="858758"/>
        </p:xfrm>
        <a:graphic>
          <a:graphicData uri="http://schemas.openxmlformats.org/presentationml/2006/ole">
            <mc:AlternateContent xmlns:mc="http://schemas.openxmlformats.org/markup-compatibility/2006">
              <mc:Choice xmlns:v="urn:schemas-microsoft-com:vml" Requires="v">
                <p:oleObj spid="_x0000_s41998" name="Equation" r:id="rId3" imgW="1460160" imgH="419040" progId="Equation.DSMT4">
                  <p:embed/>
                </p:oleObj>
              </mc:Choice>
              <mc:Fallback>
                <p:oleObj name="Equation" r:id="rId3" imgW="1460160" imgH="419040" progId="Equation.DSMT4">
                  <p:embed/>
                  <p:pic>
                    <p:nvPicPr>
                      <p:cNvPr id="27" name="1 Objeto"/>
                      <p:cNvPicPr>
                        <a:picLocks noChangeAspect="1" noChangeArrowheads="1"/>
                      </p:cNvPicPr>
                      <p:nvPr/>
                    </p:nvPicPr>
                    <p:blipFill>
                      <a:blip r:embed="rId4"/>
                      <a:srcRect/>
                      <a:stretch>
                        <a:fillRect/>
                      </a:stretch>
                    </p:blipFill>
                    <p:spPr bwMode="auto">
                      <a:xfrm>
                        <a:off x="9061156" y="193978"/>
                        <a:ext cx="3011508" cy="858758"/>
                      </a:xfrm>
                      <a:prstGeom prst="rect">
                        <a:avLst/>
                      </a:prstGeom>
                      <a:solidFill>
                        <a:schemeClr val="accent6">
                          <a:lumMod val="40000"/>
                          <a:lumOff val="60000"/>
                        </a:schemeClr>
                      </a:solidFill>
                      <a:ln>
                        <a:noFill/>
                      </a:ln>
                    </p:spPr>
                  </p:pic>
                </p:oleObj>
              </mc:Fallback>
            </mc:AlternateContent>
          </a:graphicData>
        </a:graphic>
      </p:graphicFrame>
      <p:sp>
        <p:nvSpPr>
          <p:cNvPr id="22" name="Rectángulo 21"/>
          <p:cNvSpPr/>
          <p:nvPr/>
        </p:nvSpPr>
        <p:spPr>
          <a:xfrm>
            <a:off x="4439816" y="351936"/>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
        <p:nvSpPr>
          <p:cNvPr id="3" name="Rectángulo 2"/>
          <p:cNvSpPr/>
          <p:nvPr/>
        </p:nvSpPr>
        <p:spPr>
          <a:xfrm>
            <a:off x="211524" y="2780928"/>
            <a:ext cx="578555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Diseño del controlador en tiempo continuo</a:t>
            </a:r>
            <a:r>
              <a:rPr lang="es-AR" sz="2000" b="1" dirty="0">
                <a:solidFill>
                  <a:srgbClr val="008000"/>
                </a:solidFill>
              </a:rPr>
              <a:t>:</a:t>
            </a:r>
          </a:p>
        </p:txBody>
      </p:sp>
      <p:sp>
        <p:nvSpPr>
          <p:cNvPr id="5" name="Rectángulo 4"/>
          <p:cNvSpPr/>
          <p:nvPr/>
        </p:nvSpPr>
        <p:spPr>
          <a:xfrm>
            <a:off x="227692" y="3292861"/>
            <a:ext cx="6466557" cy="707886"/>
          </a:xfrm>
          <a:prstGeom prst="rect">
            <a:avLst/>
          </a:prstGeom>
        </p:spPr>
        <p:txBody>
          <a:bodyPr wrap="square">
            <a:spAutoFit/>
          </a:bodyPr>
          <a:lstStyle/>
          <a:p>
            <a:pPr algn="just"/>
            <a:r>
              <a:rPr lang="es-AR" sz="2000" dirty="0">
                <a:solidFill>
                  <a:schemeClr val="accent5">
                    <a:lumMod val="75000"/>
                  </a:schemeClr>
                </a:solidFill>
              </a:rPr>
              <a:t>Aplicando el método del LGR se obtiene el siguiente controlador PD:</a:t>
            </a:r>
          </a:p>
        </p:txBody>
      </p:sp>
      <p:graphicFrame>
        <p:nvGraphicFramePr>
          <p:cNvPr id="12" name="1 Objeto"/>
          <p:cNvGraphicFramePr>
            <a:graphicFrameLocks noChangeAspect="1"/>
          </p:cNvGraphicFramePr>
          <p:nvPr/>
        </p:nvGraphicFramePr>
        <p:xfrm>
          <a:off x="1053128" y="4116705"/>
          <a:ext cx="4392488" cy="511412"/>
        </p:xfrm>
        <a:graphic>
          <a:graphicData uri="http://schemas.openxmlformats.org/presentationml/2006/ole">
            <mc:AlternateContent xmlns:mc="http://schemas.openxmlformats.org/markup-compatibility/2006">
              <mc:Choice xmlns:v="urn:schemas-microsoft-com:vml" Requires="v">
                <p:oleObj spid="_x0000_s41999" name="Equation" r:id="rId5" imgW="2057400" imgH="241200" progId="Equation.DSMT4">
                  <p:embed/>
                </p:oleObj>
              </mc:Choice>
              <mc:Fallback>
                <p:oleObj name="Equation" r:id="rId5" imgW="2057400" imgH="241200" progId="Equation.DSMT4">
                  <p:embed/>
                  <p:pic>
                    <p:nvPicPr>
                      <p:cNvPr id="12" name="1 Objeto"/>
                      <p:cNvPicPr>
                        <a:picLocks noChangeAspect="1" noChangeArrowheads="1"/>
                      </p:cNvPicPr>
                      <p:nvPr/>
                    </p:nvPicPr>
                    <p:blipFill>
                      <a:blip r:embed="rId6"/>
                      <a:srcRect/>
                      <a:stretch>
                        <a:fillRect/>
                      </a:stretch>
                    </p:blipFill>
                    <p:spPr bwMode="auto">
                      <a:xfrm>
                        <a:off x="1053128" y="4116705"/>
                        <a:ext cx="4392488" cy="511412"/>
                      </a:xfrm>
                      <a:prstGeom prst="rect">
                        <a:avLst/>
                      </a:prstGeom>
                      <a:solidFill>
                        <a:schemeClr val="accent6">
                          <a:lumMod val="40000"/>
                          <a:lumOff val="60000"/>
                        </a:schemeClr>
                      </a:solidFill>
                      <a:ln>
                        <a:noFill/>
                      </a:ln>
                    </p:spPr>
                  </p:pic>
                </p:oleObj>
              </mc:Fallback>
            </mc:AlternateContent>
          </a:graphicData>
        </a:graphic>
      </p:graphicFrame>
      <p:sp>
        <p:nvSpPr>
          <p:cNvPr id="13" name="Rectángulo 12"/>
          <p:cNvSpPr/>
          <p:nvPr/>
        </p:nvSpPr>
        <p:spPr>
          <a:xfrm>
            <a:off x="227692" y="4744075"/>
            <a:ext cx="6503737" cy="1015663"/>
          </a:xfrm>
          <a:prstGeom prst="rect">
            <a:avLst/>
          </a:prstGeom>
        </p:spPr>
        <p:txBody>
          <a:bodyPr wrap="square">
            <a:spAutoFit/>
          </a:bodyPr>
          <a:lstStyle/>
          <a:p>
            <a:pPr algn="just"/>
            <a:r>
              <a:rPr lang="es-AR" sz="2000" dirty="0">
                <a:solidFill>
                  <a:schemeClr val="accent5">
                    <a:lumMod val="75000"/>
                  </a:schemeClr>
                </a:solidFill>
              </a:rPr>
              <a:t>La respuesta del sistema a LC con el controlador PD se muestra en la figura y presenta las siguientes especificaciones:</a:t>
            </a:r>
          </a:p>
        </p:txBody>
      </p:sp>
      <p:graphicFrame>
        <p:nvGraphicFramePr>
          <p:cNvPr id="14" name="1 Objeto"/>
          <p:cNvGraphicFramePr>
            <a:graphicFrameLocks noChangeAspect="1"/>
          </p:cNvGraphicFramePr>
          <p:nvPr/>
        </p:nvGraphicFramePr>
        <p:xfrm>
          <a:off x="369710" y="5951008"/>
          <a:ext cx="1366837" cy="428625"/>
        </p:xfrm>
        <a:graphic>
          <a:graphicData uri="http://schemas.openxmlformats.org/presentationml/2006/ole">
            <mc:AlternateContent xmlns:mc="http://schemas.openxmlformats.org/markup-compatibility/2006">
              <mc:Choice xmlns:v="urn:schemas-microsoft-com:vml" Requires="v">
                <p:oleObj spid="_x0000_s42000" name="Equation" r:id="rId7" imgW="723600" imgH="228600" progId="Equation.DSMT4">
                  <p:embed/>
                </p:oleObj>
              </mc:Choice>
              <mc:Fallback>
                <p:oleObj name="Equation" r:id="rId7" imgW="723600" imgH="228600" progId="Equation.DSMT4">
                  <p:embed/>
                  <p:pic>
                    <p:nvPicPr>
                      <p:cNvPr id="14" name="1 Objeto"/>
                      <p:cNvPicPr>
                        <a:picLocks noChangeAspect="1" noChangeArrowheads="1"/>
                      </p:cNvPicPr>
                      <p:nvPr/>
                    </p:nvPicPr>
                    <p:blipFill>
                      <a:blip r:embed="rId8"/>
                      <a:srcRect/>
                      <a:stretch>
                        <a:fillRect/>
                      </a:stretch>
                    </p:blipFill>
                    <p:spPr bwMode="auto">
                      <a:xfrm>
                        <a:off x="369710" y="5951008"/>
                        <a:ext cx="1366837" cy="428625"/>
                      </a:xfrm>
                      <a:prstGeom prst="rect">
                        <a:avLst/>
                      </a:prstGeom>
                      <a:solidFill>
                        <a:srgbClr val="FFC000"/>
                      </a:solidFill>
                      <a:ln>
                        <a:noFill/>
                      </a:ln>
                    </p:spPr>
                  </p:pic>
                </p:oleObj>
              </mc:Fallback>
            </mc:AlternateContent>
          </a:graphicData>
        </a:graphic>
      </p:graphicFrame>
      <p:graphicFrame>
        <p:nvGraphicFramePr>
          <p:cNvPr id="15" name="1 Objeto"/>
          <p:cNvGraphicFramePr>
            <a:graphicFrameLocks noChangeAspect="1"/>
          </p:cNvGraphicFramePr>
          <p:nvPr/>
        </p:nvGraphicFramePr>
        <p:xfrm>
          <a:off x="3539888" y="5943882"/>
          <a:ext cx="1548000" cy="442538"/>
        </p:xfrm>
        <a:graphic>
          <a:graphicData uri="http://schemas.openxmlformats.org/presentationml/2006/ole">
            <mc:AlternateContent xmlns:mc="http://schemas.openxmlformats.org/markup-compatibility/2006">
              <mc:Choice xmlns:v="urn:schemas-microsoft-com:vml" Requires="v">
                <p:oleObj spid="_x0000_s42001" name="Equation" r:id="rId9" imgW="838080" imgH="241200" progId="Equation.DSMT4">
                  <p:embed/>
                </p:oleObj>
              </mc:Choice>
              <mc:Fallback>
                <p:oleObj name="Equation" r:id="rId9" imgW="838080" imgH="241200" progId="Equation.DSMT4">
                  <p:embed/>
                  <p:pic>
                    <p:nvPicPr>
                      <p:cNvPr id="15" name="1 Objeto"/>
                      <p:cNvPicPr>
                        <a:picLocks noChangeAspect="1" noChangeArrowheads="1"/>
                      </p:cNvPicPr>
                      <p:nvPr/>
                    </p:nvPicPr>
                    <p:blipFill>
                      <a:blip r:embed="rId10"/>
                      <a:srcRect/>
                      <a:stretch>
                        <a:fillRect/>
                      </a:stretch>
                    </p:blipFill>
                    <p:spPr bwMode="auto">
                      <a:xfrm>
                        <a:off x="3539888" y="5943882"/>
                        <a:ext cx="1548000" cy="442538"/>
                      </a:xfrm>
                      <a:prstGeom prst="rect">
                        <a:avLst/>
                      </a:prstGeom>
                      <a:solidFill>
                        <a:srgbClr val="FFC000"/>
                      </a:solidFill>
                      <a:ln>
                        <a:noFill/>
                      </a:ln>
                    </p:spPr>
                  </p:pic>
                </p:oleObj>
              </mc:Fallback>
            </mc:AlternateContent>
          </a:graphicData>
        </a:graphic>
      </p:graphicFrame>
      <p:graphicFrame>
        <p:nvGraphicFramePr>
          <p:cNvPr id="16" name="1 Objeto"/>
          <p:cNvGraphicFramePr>
            <a:graphicFrameLocks noChangeAspect="1"/>
          </p:cNvGraphicFramePr>
          <p:nvPr/>
        </p:nvGraphicFramePr>
        <p:xfrm>
          <a:off x="5335671" y="5926433"/>
          <a:ext cx="936000" cy="477436"/>
        </p:xfrm>
        <a:graphic>
          <a:graphicData uri="http://schemas.openxmlformats.org/presentationml/2006/ole">
            <mc:AlternateContent xmlns:mc="http://schemas.openxmlformats.org/markup-compatibility/2006">
              <mc:Choice xmlns:v="urn:schemas-microsoft-com:vml" Requires="v">
                <p:oleObj spid="_x0000_s42002" name="Equation" r:id="rId11" imgW="469800" imgH="241200" progId="Equation.DSMT4">
                  <p:embed/>
                </p:oleObj>
              </mc:Choice>
              <mc:Fallback>
                <p:oleObj name="Equation" r:id="rId11" imgW="469800" imgH="241200" progId="Equation.DSMT4">
                  <p:embed/>
                  <p:pic>
                    <p:nvPicPr>
                      <p:cNvPr id="16" name="1 Objeto"/>
                      <p:cNvPicPr>
                        <a:picLocks noChangeAspect="1" noChangeArrowheads="1"/>
                      </p:cNvPicPr>
                      <p:nvPr/>
                    </p:nvPicPr>
                    <p:blipFill>
                      <a:blip r:embed="rId12"/>
                      <a:srcRect/>
                      <a:stretch>
                        <a:fillRect/>
                      </a:stretch>
                    </p:blipFill>
                    <p:spPr bwMode="auto">
                      <a:xfrm>
                        <a:off x="5335671" y="5926433"/>
                        <a:ext cx="936000" cy="477436"/>
                      </a:xfrm>
                      <a:prstGeom prst="rect">
                        <a:avLst/>
                      </a:prstGeom>
                      <a:solidFill>
                        <a:srgbClr val="FFC000"/>
                      </a:solidFill>
                      <a:ln>
                        <a:noFill/>
                      </a:ln>
                    </p:spPr>
                  </p:pic>
                </p:oleObj>
              </mc:Fallback>
            </mc:AlternateContent>
          </a:graphicData>
        </a:graphic>
      </p:graphicFrame>
      <p:pic>
        <p:nvPicPr>
          <p:cNvPr id="10" name="Imagen 9"/>
          <p:cNvPicPr>
            <a:picLocks noChangeAspect="1"/>
          </p:cNvPicPr>
          <p:nvPr/>
        </p:nvPicPr>
        <p:blipFill rotWithShape="1">
          <a:blip r:embed="rId13"/>
          <a:srcRect l="6800" t="5600" r="7702"/>
          <a:stretch/>
        </p:blipFill>
        <p:spPr>
          <a:xfrm>
            <a:off x="6785093" y="2601368"/>
            <a:ext cx="4999539" cy="4140000"/>
          </a:xfrm>
          <a:prstGeom prst="rect">
            <a:avLst/>
          </a:prstGeom>
        </p:spPr>
      </p:pic>
      <p:graphicFrame>
        <p:nvGraphicFramePr>
          <p:cNvPr id="19" name="1 Objeto"/>
          <p:cNvGraphicFramePr>
            <a:graphicFrameLocks noChangeAspect="1"/>
          </p:cNvGraphicFramePr>
          <p:nvPr/>
        </p:nvGraphicFramePr>
        <p:xfrm>
          <a:off x="2041501" y="5951008"/>
          <a:ext cx="1246187" cy="428625"/>
        </p:xfrm>
        <a:graphic>
          <a:graphicData uri="http://schemas.openxmlformats.org/presentationml/2006/ole">
            <mc:AlternateContent xmlns:mc="http://schemas.openxmlformats.org/markup-compatibility/2006">
              <mc:Choice xmlns:v="urn:schemas-microsoft-com:vml" Requires="v">
                <p:oleObj spid="_x0000_s42003" name="Equation" r:id="rId14" imgW="660240" imgH="228600" progId="Equation.DSMT4">
                  <p:embed/>
                </p:oleObj>
              </mc:Choice>
              <mc:Fallback>
                <p:oleObj name="Equation" r:id="rId14" imgW="660240" imgH="228600" progId="Equation.DSMT4">
                  <p:embed/>
                  <p:pic>
                    <p:nvPicPr>
                      <p:cNvPr id="19" name="1 Objeto"/>
                      <p:cNvPicPr>
                        <a:picLocks noChangeAspect="1" noChangeArrowheads="1"/>
                      </p:cNvPicPr>
                      <p:nvPr/>
                    </p:nvPicPr>
                    <p:blipFill>
                      <a:blip r:embed="rId15"/>
                      <a:srcRect/>
                      <a:stretch>
                        <a:fillRect/>
                      </a:stretch>
                    </p:blipFill>
                    <p:spPr bwMode="auto">
                      <a:xfrm>
                        <a:off x="2041501" y="5951008"/>
                        <a:ext cx="1246187" cy="428625"/>
                      </a:xfrm>
                      <a:prstGeom prst="rect">
                        <a:avLst/>
                      </a:prstGeom>
                      <a:solidFill>
                        <a:srgbClr val="FFC000"/>
                      </a:solidFill>
                      <a:ln>
                        <a:noFill/>
                      </a:ln>
                    </p:spPr>
                  </p:pic>
                </p:oleObj>
              </mc:Fallback>
            </mc:AlternateContent>
          </a:graphicData>
        </a:graphic>
      </p:graphicFrame>
    </p:spTree>
    <p:extLst>
      <p:ext uri="{BB962C8B-B14F-4D97-AF65-F5344CB8AC3E}">
        <p14:creationId xmlns:p14="http://schemas.microsoft.com/office/powerpoint/2010/main" val="15114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5756" y="6525344"/>
            <a:ext cx="427976" cy="365125"/>
          </a:xfrm>
        </p:spPr>
        <p:txBody>
          <a:bodyPr/>
          <a:lstStyle/>
          <a:p>
            <a:fld id="{88A92BC7-81EF-4C9F-8DB9-DCAAEE84F0FC}" type="slidenum">
              <a:rPr lang="es-ES" b="1" smtClean="0">
                <a:solidFill>
                  <a:schemeClr val="tx1"/>
                </a:solidFill>
              </a:rPr>
              <a:pPr/>
              <a:t>23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34" y="892628"/>
            <a:ext cx="7093609"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Determinación y verificación del periodo de muestreo</a:t>
            </a:r>
            <a:r>
              <a:rPr lang="es-AR" sz="2000" b="1" dirty="0">
                <a:solidFill>
                  <a:srgbClr val="008000"/>
                </a:solidFill>
              </a:rPr>
              <a:t>:</a:t>
            </a:r>
          </a:p>
        </p:txBody>
      </p:sp>
      <p:sp>
        <p:nvSpPr>
          <p:cNvPr id="5" name="Rectángulo 4"/>
          <p:cNvSpPr/>
          <p:nvPr/>
        </p:nvSpPr>
        <p:spPr>
          <a:xfrm>
            <a:off x="148706" y="1391138"/>
            <a:ext cx="11497050" cy="1015663"/>
          </a:xfrm>
          <a:prstGeom prst="rect">
            <a:avLst/>
          </a:prstGeom>
        </p:spPr>
        <p:txBody>
          <a:bodyPr wrap="square">
            <a:spAutoFit/>
          </a:bodyPr>
          <a:lstStyle/>
          <a:p>
            <a:pPr algn="just"/>
            <a:r>
              <a:rPr lang="es-AR" sz="2000" dirty="0">
                <a:solidFill>
                  <a:schemeClr val="accent5">
                    <a:lumMod val="75000"/>
                  </a:schemeClr>
                </a:solidFill>
              </a:rPr>
              <a:t>De la respuesta a LC compensada se tiene que el tiempo de subida es de 0,24 segundos, por lo que considerando un número de muestras igual a 20, dado que la planta tiene muy poca estabilidad relativa, se tiene que el periodo de muestreo resulta:</a:t>
            </a:r>
          </a:p>
        </p:txBody>
      </p:sp>
      <p:sp>
        <p:nvSpPr>
          <p:cNvPr id="13" name="Rectángulo 12"/>
          <p:cNvSpPr/>
          <p:nvPr/>
        </p:nvSpPr>
        <p:spPr>
          <a:xfrm>
            <a:off x="148705" y="3155278"/>
            <a:ext cx="6672514" cy="1015663"/>
          </a:xfrm>
          <a:prstGeom prst="rect">
            <a:avLst/>
          </a:prstGeom>
        </p:spPr>
        <p:txBody>
          <a:bodyPr wrap="square">
            <a:spAutoFit/>
          </a:bodyPr>
          <a:lstStyle/>
          <a:p>
            <a:pPr algn="just"/>
            <a:r>
              <a:rPr lang="es-AR" sz="2000" dirty="0">
                <a:solidFill>
                  <a:schemeClr val="accent5">
                    <a:lumMod val="75000"/>
                  </a:schemeClr>
                </a:solidFill>
              </a:rPr>
              <a:t>A modo de verificación, utilizándose la aproximación invariante al escalón se obtiene la FT de la planta en tiempo discreto:</a:t>
            </a:r>
          </a:p>
        </p:txBody>
      </p:sp>
      <p:graphicFrame>
        <p:nvGraphicFramePr>
          <p:cNvPr id="15" name="1 Objeto"/>
          <p:cNvGraphicFramePr>
            <a:graphicFrameLocks noChangeAspect="1"/>
          </p:cNvGraphicFramePr>
          <p:nvPr/>
        </p:nvGraphicFramePr>
        <p:xfrm>
          <a:off x="454538" y="4145486"/>
          <a:ext cx="5332279" cy="793785"/>
        </p:xfrm>
        <a:graphic>
          <a:graphicData uri="http://schemas.openxmlformats.org/presentationml/2006/ole">
            <mc:AlternateContent xmlns:mc="http://schemas.openxmlformats.org/markup-compatibility/2006">
              <mc:Choice xmlns:v="urn:schemas-microsoft-com:vml" Requires="v">
                <p:oleObj spid="_x0000_s43014" name="Equation" r:id="rId3" imgW="2793960" imgH="419040" progId="Equation.DSMT4">
                  <p:embed/>
                </p:oleObj>
              </mc:Choice>
              <mc:Fallback>
                <p:oleObj name="Equation" r:id="rId3" imgW="2793960" imgH="419040" progId="Equation.DSMT4">
                  <p:embed/>
                  <p:pic>
                    <p:nvPicPr>
                      <p:cNvPr id="15" name="1 Objeto"/>
                      <p:cNvPicPr>
                        <a:picLocks noChangeAspect="1" noChangeArrowheads="1"/>
                      </p:cNvPicPr>
                      <p:nvPr/>
                    </p:nvPicPr>
                    <p:blipFill>
                      <a:blip r:embed="rId4"/>
                      <a:srcRect/>
                      <a:stretch>
                        <a:fillRect/>
                      </a:stretch>
                    </p:blipFill>
                    <p:spPr bwMode="auto">
                      <a:xfrm>
                        <a:off x="454538" y="4145486"/>
                        <a:ext cx="5332279" cy="793785"/>
                      </a:xfrm>
                      <a:prstGeom prst="rect">
                        <a:avLst/>
                      </a:prstGeom>
                      <a:noFill/>
                      <a:ln>
                        <a:noFill/>
                      </a:ln>
                    </p:spPr>
                  </p:pic>
                </p:oleObj>
              </mc:Fallback>
            </mc:AlternateContent>
          </a:graphicData>
        </a:graphic>
      </p:graphicFrame>
      <p:graphicFrame>
        <p:nvGraphicFramePr>
          <p:cNvPr id="17" name="1 Objeto"/>
          <p:cNvGraphicFramePr>
            <a:graphicFrameLocks noChangeAspect="1"/>
          </p:cNvGraphicFramePr>
          <p:nvPr/>
        </p:nvGraphicFramePr>
        <p:xfrm>
          <a:off x="263352" y="2429325"/>
          <a:ext cx="6788136" cy="781591"/>
        </p:xfrm>
        <a:graphic>
          <a:graphicData uri="http://schemas.openxmlformats.org/presentationml/2006/ole">
            <mc:AlternateContent xmlns:mc="http://schemas.openxmlformats.org/markup-compatibility/2006">
              <mc:Choice xmlns:v="urn:schemas-microsoft-com:vml" Requires="v">
                <p:oleObj spid="_x0000_s43015" name="Equation" r:id="rId5" imgW="3733560" imgH="431640" progId="Equation.DSMT4">
                  <p:embed/>
                </p:oleObj>
              </mc:Choice>
              <mc:Fallback>
                <p:oleObj name="Equation" r:id="rId5" imgW="3733560" imgH="431640" progId="Equation.DSMT4">
                  <p:embed/>
                  <p:pic>
                    <p:nvPicPr>
                      <p:cNvPr id="17" name="1 Objeto"/>
                      <p:cNvPicPr>
                        <a:picLocks noChangeAspect="1" noChangeArrowheads="1"/>
                      </p:cNvPicPr>
                      <p:nvPr/>
                    </p:nvPicPr>
                    <p:blipFill>
                      <a:blip r:embed="rId6"/>
                      <a:srcRect/>
                      <a:stretch>
                        <a:fillRect/>
                      </a:stretch>
                    </p:blipFill>
                    <p:spPr bwMode="auto">
                      <a:xfrm>
                        <a:off x="263352" y="2429325"/>
                        <a:ext cx="6788136" cy="781591"/>
                      </a:xfrm>
                      <a:prstGeom prst="rect">
                        <a:avLst/>
                      </a:prstGeom>
                      <a:noFill/>
                      <a:ln>
                        <a:noFill/>
                      </a:ln>
                    </p:spPr>
                  </p:pic>
                </p:oleObj>
              </mc:Fallback>
            </mc:AlternateContent>
          </a:graphicData>
        </a:graphic>
      </p:graphicFrame>
      <p:sp>
        <p:nvSpPr>
          <p:cNvPr id="19" name="Rectángulo 18"/>
          <p:cNvSpPr/>
          <p:nvPr/>
        </p:nvSpPr>
        <p:spPr>
          <a:xfrm>
            <a:off x="122393" y="4858178"/>
            <a:ext cx="6955407" cy="1015663"/>
          </a:xfrm>
          <a:prstGeom prst="rect">
            <a:avLst/>
          </a:prstGeom>
        </p:spPr>
        <p:txBody>
          <a:bodyPr wrap="square">
            <a:spAutoFit/>
          </a:bodyPr>
          <a:lstStyle/>
          <a:p>
            <a:pPr algn="just"/>
            <a:r>
              <a:rPr lang="es-AR" sz="2000" dirty="0">
                <a:solidFill>
                  <a:schemeClr val="accent5">
                    <a:lumMod val="75000"/>
                  </a:schemeClr>
                </a:solidFill>
              </a:rPr>
              <a:t>Para verificar si el periodo </a:t>
            </a:r>
            <a:r>
              <a:rPr lang="es-AR" sz="2000" i="1" dirty="0">
                <a:solidFill>
                  <a:schemeClr val="accent5">
                    <a:lumMod val="75000"/>
                  </a:schemeClr>
                </a:solidFill>
              </a:rPr>
              <a:t>T</a:t>
            </a:r>
            <a:r>
              <a:rPr lang="es-AR" sz="2000" dirty="0">
                <a:solidFill>
                  <a:schemeClr val="accent5">
                    <a:lumMod val="75000"/>
                  </a:schemeClr>
                </a:solidFill>
              </a:rPr>
              <a:t> seleccionado es adecuado, se grafica la respuesta al escalón para ambos sistemas a LC sin la compensación, que es el peor caso:</a:t>
            </a:r>
          </a:p>
        </p:txBody>
      </p:sp>
      <p:sp>
        <p:nvSpPr>
          <p:cNvPr id="10" name="Rectángulo 9"/>
          <p:cNvSpPr/>
          <p:nvPr/>
        </p:nvSpPr>
        <p:spPr>
          <a:xfrm>
            <a:off x="191344" y="5999884"/>
            <a:ext cx="11275550" cy="707886"/>
          </a:xfrm>
          <a:prstGeom prst="rect">
            <a:avLst/>
          </a:prstGeom>
          <a:solidFill>
            <a:schemeClr val="accent4">
              <a:lumMod val="40000"/>
              <a:lumOff val="60000"/>
            </a:schemeClr>
          </a:solidFill>
        </p:spPr>
        <p:txBody>
          <a:bodyPr wrap="square">
            <a:spAutoFit/>
          </a:bodyPr>
          <a:lstStyle/>
          <a:p>
            <a:pPr algn="ctr"/>
            <a:r>
              <a:rPr lang="es-AR" sz="2000" dirty="0">
                <a:solidFill>
                  <a:srgbClr val="FF3300"/>
                </a:solidFill>
              </a:rPr>
              <a:t>Como se aprecia, la respuesta del sistema muestreado "sigue con buena aproximación" a la respuesta del sistema en tiempo continuo. Por lo cual el valor del periodo </a:t>
            </a:r>
            <a:r>
              <a:rPr lang="es-AR" sz="2000" i="1" dirty="0">
                <a:solidFill>
                  <a:srgbClr val="FF3300"/>
                </a:solidFill>
              </a:rPr>
              <a:t>T</a:t>
            </a:r>
            <a:r>
              <a:rPr lang="es-AR" sz="2000" dirty="0">
                <a:solidFill>
                  <a:srgbClr val="FF3300"/>
                </a:solidFill>
              </a:rPr>
              <a:t> resulta adecuado. </a:t>
            </a:r>
          </a:p>
        </p:txBody>
      </p:sp>
      <p:sp>
        <p:nvSpPr>
          <p:cNvPr id="16" name="Rectángulo 15"/>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pic>
        <p:nvPicPr>
          <p:cNvPr id="7" name="Imagen 6"/>
          <p:cNvPicPr>
            <a:picLocks noChangeAspect="1"/>
          </p:cNvPicPr>
          <p:nvPr/>
        </p:nvPicPr>
        <p:blipFill rotWithShape="1">
          <a:blip r:embed="rId7"/>
          <a:srcRect l="7700" t="10401" r="7702"/>
          <a:stretch/>
        </p:blipFill>
        <p:spPr>
          <a:xfrm>
            <a:off x="7104113" y="2107835"/>
            <a:ext cx="4942072" cy="3925648"/>
          </a:xfrm>
          <a:prstGeom prst="rect">
            <a:avLst/>
          </a:prstGeom>
        </p:spPr>
      </p:pic>
      <p:sp>
        <p:nvSpPr>
          <p:cNvPr id="21" name="Rectángulo 20"/>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Tree>
    <p:extLst>
      <p:ext uri="{BB962C8B-B14F-4D97-AF65-F5344CB8AC3E}">
        <p14:creationId xmlns:p14="http://schemas.microsoft.com/office/powerpoint/2010/main" val="32660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24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91344" y="918003"/>
            <a:ext cx="4275529"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Aproximación del controlador</a:t>
            </a:r>
            <a:r>
              <a:rPr lang="es-AR" sz="2000" b="1" dirty="0">
                <a:solidFill>
                  <a:srgbClr val="008000"/>
                </a:solidFill>
              </a:rPr>
              <a:t>:</a:t>
            </a:r>
          </a:p>
        </p:txBody>
      </p:sp>
      <p:sp>
        <p:nvSpPr>
          <p:cNvPr id="5" name="Rectángulo 4"/>
          <p:cNvSpPr/>
          <p:nvPr/>
        </p:nvSpPr>
        <p:spPr>
          <a:xfrm>
            <a:off x="89521" y="1330434"/>
            <a:ext cx="6670207" cy="707886"/>
          </a:xfrm>
          <a:prstGeom prst="rect">
            <a:avLst/>
          </a:prstGeom>
        </p:spPr>
        <p:txBody>
          <a:bodyPr wrap="square">
            <a:spAutoFit/>
          </a:bodyPr>
          <a:lstStyle/>
          <a:p>
            <a:pPr algn="just"/>
            <a:r>
              <a:rPr lang="es-AR" sz="2000" dirty="0">
                <a:solidFill>
                  <a:schemeClr val="accent5">
                    <a:lumMod val="75000"/>
                  </a:schemeClr>
                </a:solidFill>
              </a:rPr>
              <a:t>El controlador PD obtenido a través de la aproximación </a:t>
            </a:r>
            <a:r>
              <a:rPr lang="es-AR" sz="2000" i="1" dirty="0" err="1">
                <a:solidFill>
                  <a:schemeClr val="accent5">
                    <a:lumMod val="75000"/>
                  </a:schemeClr>
                </a:solidFill>
              </a:rPr>
              <a:t>Backward</a:t>
            </a:r>
            <a:r>
              <a:rPr lang="es-AR" sz="2000" dirty="0">
                <a:solidFill>
                  <a:schemeClr val="accent5">
                    <a:lumMod val="75000"/>
                  </a:schemeClr>
                </a:solidFill>
              </a:rPr>
              <a:t> posee la siguiente estructura:</a:t>
            </a:r>
          </a:p>
        </p:txBody>
      </p:sp>
      <p:sp>
        <p:nvSpPr>
          <p:cNvPr id="13" name="Rectángulo 12"/>
          <p:cNvSpPr/>
          <p:nvPr/>
        </p:nvSpPr>
        <p:spPr>
          <a:xfrm>
            <a:off x="89521" y="2924944"/>
            <a:ext cx="6397626" cy="769441"/>
          </a:xfrm>
          <a:prstGeom prst="rect">
            <a:avLst/>
          </a:prstGeom>
        </p:spPr>
        <p:txBody>
          <a:bodyPr wrap="square">
            <a:spAutoFit/>
          </a:bodyPr>
          <a:lstStyle/>
          <a:p>
            <a:pPr algn="just"/>
            <a:r>
              <a:rPr lang="es-AR" sz="2000" dirty="0">
                <a:solidFill>
                  <a:schemeClr val="accent5">
                    <a:lumMod val="75000"/>
                  </a:schemeClr>
                </a:solidFill>
              </a:rPr>
              <a:t>Considerando los valores de </a:t>
            </a:r>
            <a:r>
              <a:rPr lang="es-AR" sz="2400" i="1" dirty="0" err="1">
                <a:solidFill>
                  <a:schemeClr val="accent5">
                    <a:lumMod val="75000"/>
                  </a:schemeClr>
                </a:solidFill>
                <a:latin typeface="Times New Roman" panose="02020603050405020304" pitchFamily="18" charset="0"/>
                <a:cs typeface="Times New Roman" panose="02020603050405020304" pitchFamily="18" charset="0"/>
              </a:rPr>
              <a:t>K</a:t>
            </a:r>
            <a:r>
              <a:rPr lang="es-AR" sz="2400" i="1" baseline="-25000" dirty="0" err="1">
                <a:solidFill>
                  <a:schemeClr val="accent5">
                    <a:lumMod val="75000"/>
                  </a:schemeClr>
                </a:solidFill>
                <a:latin typeface="Times New Roman" panose="02020603050405020304" pitchFamily="18" charset="0"/>
                <a:cs typeface="Times New Roman" panose="02020603050405020304" pitchFamily="18" charset="0"/>
              </a:rPr>
              <a:t>p</a:t>
            </a:r>
            <a:r>
              <a:rPr lang="es-AR" sz="2400" dirty="0">
                <a:solidFill>
                  <a:schemeClr val="accent5">
                    <a:lumMod val="75000"/>
                  </a:schemeClr>
                </a:solidFill>
                <a:latin typeface="Times New Roman" panose="02020603050405020304" pitchFamily="18" charset="0"/>
                <a:cs typeface="Times New Roman" panose="02020603050405020304" pitchFamily="18" charset="0"/>
              </a:rPr>
              <a:t>, </a:t>
            </a:r>
            <a:r>
              <a:rPr lang="es-AR" sz="2400" i="1" dirty="0" err="1">
                <a:solidFill>
                  <a:schemeClr val="accent5">
                    <a:lumMod val="75000"/>
                  </a:schemeClr>
                </a:solidFill>
                <a:latin typeface="Times New Roman" panose="02020603050405020304" pitchFamily="18" charset="0"/>
                <a:cs typeface="Times New Roman" panose="02020603050405020304" pitchFamily="18" charset="0"/>
              </a:rPr>
              <a:t>K</a:t>
            </a:r>
            <a:r>
              <a:rPr lang="es-AR" sz="2400" i="1" baseline="-25000" dirty="0" err="1">
                <a:solidFill>
                  <a:schemeClr val="accent5">
                    <a:lumMod val="75000"/>
                  </a:schemeClr>
                </a:solidFill>
                <a:latin typeface="Times New Roman" panose="02020603050405020304" pitchFamily="18" charset="0"/>
                <a:cs typeface="Times New Roman" panose="02020603050405020304" pitchFamily="18" charset="0"/>
              </a:rPr>
              <a:t>d</a:t>
            </a:r>
            <a:r>
              <a:rPr lang="es-AR" sz="2400" dirty="0">
                <a:solidFill>
                  <a:schemeClr val="accent5">
                    <a:lumMod val="75000"/>
                  </a:schemeClr>
                </a:solidFill>
                <a:latin typeface="Times New Roman" panose="02020603050405020304" pitchFamily="18" charset="0"/>
                <a:cs typeface="Times New Roman" panose="02020603050405020304" pitchFamily="18" charset="0"/>
              </a:rPr>
              <a:t> y </a:t>
            </a:r>
            <a:r>
              <a:rPr lang="es-AR" sz="2400" i="1" dirty="0">
                <a:solidFill>
                  <a:schemeClr val="accent5">
                    <a:lumMod val="75000"/>
                  </a:schemeClr>
                </a:solidFill>
                <a:latin typeface="Times New Roman" panose="02020603050405020304" pitchFamily="18" charset="0"/>
                <a:cs typeface="Times New Roman" panose="02020603050405020304" pitchFamily="18" charset="0"/>
              </a:rPr>
              <a:t>T</a:t>
            </a:r>
            <a:r>
              <a:rPr lang="es-AR" sz="2000" dirty="0">
                <a:solidFill>
                  <a:schemeClr val="accent5">
                    <a:lumMod val="75000"/>
                  </a:schemeClr>
                </a:solidFill>
              </a:rPr>
              <a:t>, el controlador aproximado resulta:</a:t>
            </a:r>
          </a:p>
        </p:txBody>
      </p:sp>
      <p:graphicFrame>
        <p:nvGraphicFramePr>
          <p:cNvPr id="15" name="1 Objeto"/>
          <p:cNvGraphicFramePr>
            <a:graphicFrameLocks noChangeAspect="1"/>
          </p:cNvGraphicFramePr>
          <p:nvPr/>
        </p:nvGraphicFramePr>
        <p:xfrm>
          <a:off x="2219377" y="3835439"/>
          <a:ext cx="4294188" cy="781050"/>
        </p:xfrm>
        <a:graphic>
          <a:graphicData uri="http://schemas.openxmlformats.org/presentationml/2006/ole">
            <mc:AlternateContent xmlns:mc="http://schemas.openxmlformats.org/markup-compatibility/2006">
              <mc:Choice xmlns:v="urn:schemas-microsoft-com:vml" Requires="v">
                <p:oleObj spid="_x0000_s44048" name="Equation" r:id="rId3" imgW="2286000" imgH="419040" progId="Equation.DSMT4">
                  <p:embed/>
                </p:oleObj>
              </mc:Choice>
              <mc:Fallback>
                <p:oleObj name="Equation" r:id="rId3" imgW="2286000" imgH="419040" progId="Equation.DSMT4">
                  <p:embed/>
                  <p:pic>
                    <p:nvPicPr>
                      <p:cNvPr id="15" name="1 Objeto"/>
                      <p:cNvPicPr>
                        <a:picLocks noChangeAspect="1" noChangeArrowheads="1"/>
                      </p:cNvPicPr>
                      <p:nvPr/>
                    </p:nvPicPr>
                    <p:blipFill>
                      <a:blip r:embed="rId4"/>
                      <a:srcRect/>
                      <a:stretch>
                        <a:fillRect/>
                      </a:stretch>
                    </p:blipFill>
                    <p:spPr bwMode="auto">
                      <a:xfrm>
                        <a:off x="2219377" y="3835439"/>
                        <a:ext cx="4294188" cy="781050"/>
                      </a:xfrm>
                      <a:prstGeom prst="rect">
                        <a:avLst/>
                      </a:prstGeom>
                      <a:noFill/>
                      <a:ln>
                        <a:solidFill>
                          <a:srgbClr val="FF0000"/>
                        </a:solidFill>
                      </a:ln>
                    </p:spPr>
                  </p:pic>
                </p:oleObj>
              </mc:Fallback>
            </mc:AlternateContent>
          </a:graphicData>
        </a:graphic>
      </p:graphicFrame>
      <p:graphicFrame>
        <p:nvGraphicFramePr>
          <p:cNvPr id="17" name="1 Objeto"/>
          <p:cNvGraphicFramePr>
            <a:graphicFrameLocks noChangeAspect="1"/>
          </p:cNvGraphicFramePr>
          <p:nvPr/>
        </p:nvGraphicFramePr>
        <p:xfrm>
          <a:off x="257175" y="2157413"/>
          <a:ext cx="6511925" cy="838200"/>
        </p:xfrm>
        <a:graphic>
          <a:graphicData uri="http://schemas.openxmlformats.org/presentationml/2006/ole">
            <mc:AlternateContent xmlns:mc="http://schemas.openxmlformats.org/markup-compatibility/2006">
              <mc:Choice xmlns:v="urn:schemas-microsoft-com:vml" Requires="v">
                <p:oleObj spid="_x0000_s44049" name="Equation" r:id="rId5" imgW="3632040" imgH="469800" progId="Equation.DSMT4">
                  <p:embed/>
                </p:oleObj>
              </mc:Choice>
              <mc:Fallback>
                <p:oleObj name="Equation" r:id="rId5" imgW="3632040" imgH="469800" progId="Equation.DSMT4">
                  <p:embed/>
                  <p:pic>
                    <p:nvPicPr>
                      <p:cNvPr id="17" name="1 Objeto"/>
                      <p:cNvPicPr>
                        <a:picLocks noChangeAspect="1" noChangeArrowheads="1"/>
                      </p:cNvPicPr>
                      <p:nvPr/>
                    </p:nvPicPr>
                    <p:blipFill>
                      <a:blip r:embed="rId6"/>
                      <a:srcRect/>
                      <a:stretch>
                        <a:fillRect/>
                      </a:stretch>
                    </p:blipFill>
                    <p:spPr bwMode="auto">
                      <a:xfrm>
                        <a:off x="257175" y="2157413"/>
                        <a:ext cx="6511925" cy="838200"/>
                      </a:xfrm>
                      <a:prstGeom prst="rect">
                        <a:avLst/>
                      </a:prstGeom>
                      <a:noFill/>
                      <a:ln>
                        <a:noFill/>
                      </a:ln>
                    </p:spPr>
                  </p:pic>
                </p:oleObj>
              </mc:Fallback>
            </mc:AlternateContent>
          </a:graphicData>
        </a:graphic>
      </p:graphicFrame>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aphicFrame>
        <p:nvGraphicFramePr>
          <p:cNvPr id="23" name="1 Objeto"/>
          <p:cNvGraphicFramePr>
            <a:graphicFrameLocks noChangeAspect="1"/>
          </p:cNvGraphicFramePr>
          <p:nvPr/>
        </p:nvGraphicFramePr>
        <p:xfrm>
          <a:off x="235883" y="3835349"/>
          <a:ext cx="1820863" cy="815975"/>
        </p:xfrm>
        <a:graphic>
          <a:graphicData uri="http://schemas.openxmlformats.org/presentationml/2006/ole">
            <mc:AlternateContent xmlns:mc="http://schemas.openxmlformats.org/markup-compatibility/2006">
              <mc:Choice xmlns:v="urn:schemas-microsoft-com:vml" Requires="v">
                <p:oleObj spid="_x0000_s44050" name="Equation" r:id="rId7" imgW="1015920" imgH="457200" progId="Equation.DSMT4">
                  <p:embed/>
                </p:oleObj>
              </mc:Choice>
              <mc:Fallback>
                <p:oleObj name="Equation" r:id="rId7" imgW="1015920" imgH="457200" progId="Equation.DSMT4">
                  <p:embed/>
                  <p:pic>
                    <p:nvPicPr>
                      <p:cNvPr id="23" name="1 Objeto"/>
                      <p:cNvPicPr>
                        <a:picLocks noChangeAspect="1" noChangeArrowheads="1"/>
                      </p:cNvPicPr>
                      <p:nvPr/>
                    </p:nvPicPr>
                    <p:blipFill>
                      <a:blip r:embed="rId8"/>
                      <a:srcRect/>
                      <a:stretch>
                        <a:fillRect/>
                      </a:stretch>
                    </p:blipFill>
                    <p:spPr bwMode="auto">
                      <a:xfrm>
                        <a:off x="235883" y="3835349"/>
                        <a:ext cx="1820863" cy="815975"/>
                      </a:xfrm>
                      <a:prstGeom prst="rect">
                        <a:avLst/>
                      </a:prstGeom>
                      <a:noFill/>
                      <a:ln>
                        <a:noFill/>
                      </a:ln>
                    </p:spPr>
                  </p:pic>
                </p:oleObj>
              </mc:Fallback>
            </mc:AlternateContent>
          </a:graphicData>
        </a:graphic>
      </p:graphicFrame>
      <p:pic>
        <p:nvPicPr>
          <p:cNvPr id="8" name="Imagen 7"/>
          <p:cNvPicPr>
            <a:picLocks noChangeAspect="1"/>
          </p:cNvPicPr>
          <p:nvPr/>
        </p:nvPicPr>
        <p:blipFill rotWithShape="1">
          <a:blip r:embed="rId9">
            <a:clrChange>
              <a:clrFrom>
                <a:srgbClr val="FFFFFF"/>
              </a:clrFrom>
              <a:clrTo>
                <a:srgbClr val="FFFFFF">
                  <a:alpha val="0"/>
                </a:srgbClr>
              </a:clrTo>
            </a:clrChange>
          </a:blip>
          <a:srcRect l="7700" t="5600" r="7702"/>
          <a:stretch/>
        </p:blipFill>
        <p:spPr>
          <a:xfrm>
            <a:off x="6744072" y="1052736"/>
            <a:ext cx="5376196" cy="4499261"/>
          </a:xfrm>
          <a:prstGeom prst="rect">
            <a:avLst/>
          </a:prstGeom>
        </p:spPr>
      </p:pic>
      <p:sp>
        <p:nvSpPr>
          <p:cNvPr id="24" name="Rectángulo 23"/>
          <p:cNvSpPr/>
          <p:nvPr/>
        </p:nvSpPr>
        <p:spPr>
          <a:xfrm>
            <a:off x="65218" y="4816685"/>
            <a:ext cx="6802649" cy="1323439"/>
          </a:xfrm>
          <a:prstGeom prst="rect">
            <a:avLst/>
          </a:prstGeom>
        </p:spPr>
        <p:txBody>
          <a:bodyPr wrap="square">
            <a:spAutoFit/>
          </a:bodyPr>
          <a:lstStyle/>
          <a:p>
            <a:pPr algn="just"/>
            <a:r>
              <a:rPr lang="es-AR" sz="2000" dirty="0">
                <a:solidFill>
                  <a:schemeClr val="accent5">
                    <a:lumMod val="75000"/>
                  </a:schemeClr>
                </a:solidFill>
              </a:rPr>
              <a:t>La respuesta del sistema a LC con el controlador PD aproximado en tiempo discreto y la correlativa respuesta en tiempo continuo, se muestran en la figura y presenta las siguientes especificaciones:</a:t>
            </a:r>
          </a:p>
        </p:txBody>
      </p:sp>
      <p:graphicFrame>
        <p:nvGraphicFramePr>
          <p:cNvPr id="25" name="1 Objeto"/>
          <p:cNvGraphicFramePr>
            <a:graphicFrameLocks noChangeAspect="1"/>
          </p:cNvGraphicFramePr>
          <p:nvPr/>
        </p:nvGraphicFramePr>
        <p:xfrm>
          <a:off x="2188128" y="6183402"/>
          <a:ext cx="1366837" cy="428625"/>
        </p:xfrm>
        <a:graphic>
          <a:graphicData uri="http://schemas.openxmlformats.org/presentationml/2006/ole">
            <mc:AlternateContent xmlns:mc="http://schemas.openxmlformats.org/markup-compatibility/2006">
              <mc:Choice xmlns:v="urn:schemas-microsoft-com:vml" Requires="v">
                <p:oleObj spid="_x0000_s44051" name="Equation" r:id="rId10" imgW="723600" imgH="228600" progId="Equation.DSMT4">
                  <p:embed/>
                </p:oleObj>
              </mc:Choice>
              <mc:Fallback>
                <p:oleObj name="Equation" r:id="rId10" imgW="723600" imgH="228600" progId="Equation.DSMT4">
                  <p:embed/>
                  <p:pic>
                    <p:nvPicPr>
                      <p:cNvPr id="25" name="1 Objeto"/>
                      <p:cNvPicPr>
                        <a:picLocks noChangeAspect="1" noChangeArrowheads="1"/>
                      </p:cNvPicPr>
                      <p:nvPr/>
                    </p:nvPicPr>
                    <p:blipFill>
                      <a:blip r:embed="rId11"/>
                      <a:srcRect/>
                      <a:stretch>
                        <a:fillRect/>
                      </a:stretch>
                    </p:blipFill>
                    <p:spPr bwMode="auto">
                      <a:xfrm>
                        <a:off x="2188128" y="6183402"/>
                        <a:ext cx="1366837" cy="428625"/>
                      </a:xfrm>
                      <a:prstGeom prst="rect">
                        <a:avLst/>
                      </a:prstGeom>
                      <a:solidFill>
                        <a:srgbClr val="FFC000"/>
                      </a:solidFill>
                      <a:ln>
                        <a:noFill/>
                      </a:ln>
                    </p:spPr>
                  </p:pic>
                </p:oleObj>
              </mc:Fallback>
            </mc:AlternateContent>
          </a:graphicData>
        </a:graphic>
      </p:graphicFrame>
      <p:graphicFrame>
        <p:nvGraphicFramePr>
          <p:cNvPr id="26" name="1 Objeto"/>
          <p:cNvGraphicFramePr>
            <a:graphicFrameLocks noChangeAspect="1"/>
          </p:cNvGraphicFramePr>
          <p:nvPr/>
        </p:nvGraphicFramePr>
        <p:xfrm>
          <a:off x="3968629" y="6176690"/>
          <a:ext cx="1406525" cy="442912"/>
        </p:xfrm>
        <a:graphic>
          <a:graphicData uri="http://schemas.openxmlformats.org/presentationml/2006/ole">
            <mc:AlternateContent xmlns:mc="http://schemas.openxmlformats.org/markup-compatibility/2006">
              <mc:Choice xmlns:v="urn:schemas-microsoft-com:vml" Requires="v">
                <p:oleObj spid="_x0000_s44052" name="Equation" r:id="rId12" imgW="761760" imgH="241200" progId="Equation.DSMT4">
                  <p:embed/>
                </p:oleObj>
              </mc:Choice>
              <mc:Fallback>
                <p:oleObj name="Equation" r:id="rId12" imgW="761760" imgH="241200" progId="Equation.DSMT4">
                  <p:embed/>
                  <p:pic>
                    <p:nvPicPr>
                      <p:cNvPr id="26" name="1 Objeto"/>
                      <p:cNvPicPr>
                        <a:picLocks noChangeAspect="1" noChangeArrowheads="1"/>
                      </p:cNvPicPr>
                      <p:nvPr/>
                    </p:nvPicPr>
                    <p:blipFill>
                      <a:blip r:embed="rId13"/>
                      <a:srcRect/>
                      <a:stretch>
                        <a:fillRect/>
                      </a:stretch>
                    </p:blipFill>
                    <p:spPr bwMode="auto">
                      <a:xfrm>
                        <a:off x="3968629" y="6176690"/>
                        <a:ext cx="1406525" cy="442912"/>
                      </a:xfrm>
                      <a:prstGeom prst="rect">
                        <a:avLst/>
                      </a:prstGeom>
                      <a:solidFill>
                        <a:srgbClr val="FFC000"/>
                      </a:solidFill>
                      <a:ln>
                        <a:noFill/>
                      </a:ln>
                    </p:spPr>
                  </p:pic>
                </p:oleObj>
              </mc:Fallback>
            </mc:AlternateContent>
          </a:graphicData>
        </a:graphic>
      </p:graphicFrame>
      <p:graphicFrame>
        <p:nvGraphicFramePr>
          <p:cNvPr id="27" name="1 Objeto"/>
          <p:cNvGraphicFramePr>
            <a:graphicFrameLocks noChangeAspect="1"/>
          </p:cNvGraphicFramePr>
          <p:nvPr/>
        </p:nvGraphicFramePr>
        <p:xfrm>
          <a:off x="5931867" y="6153135"/>
          <a:ext cx="936000" cy="477436"/>
        </p:xfrm>
        <a:graphic>
          <a:graphicData uri="http://schemas.openxmlformats.org/presentationml/2006/ole">
            <mc:AlternateContent xmlns:mc="http://schemas.openxmlformats.org/markup-compatibility/2006">
              <mc:Choice xmlns:v="urn:schemas-microsoft-com:vml" Requires="v">
                <p:oleObj spid="_x0000_s44053" name="Equation" r:id="rId14" imgW="469800" imgH="241200" progId="Equation.DSMT4">
                  <p:embed/>
                </p:oleObj>
              </mc:Choice>
              <mc:Fallback>
                <p:oleObj name="Equation" r:id="rId14" imgW="469800" imgH="241200" progId="Equation.DSMT4">
                  <p:embed/>
                  <p:pic>
                    <p:nvPicPr>
                      <p:cNvPr id="27" name="1 Objeto"/>
                      <p:cNvPicPr>
                        <a:picLocks noChangeAspect="1" noChangeArrowheads="1"/>
                      </p:cNvPicPr>
                      <p:nvPr/>
                    </p:nvPicPr>
                    <p:blipFill>
                      <a:blip r:embed="rId15"/>
                      <a:srcRect/>
                      <a:stretch>
                        <a:fillRect/>
                      </a:stretch>
                    </p:blipFill>
                    <p:spPr bwMode="auto">
                      <a:xfrm>
                        <a:off x="5931867" y="6153135"/>
                        <a:ext cx="936000" cy="477436"/>
                      </a:xfrm>
                      <a:prstGeom prst="rect">
                        <a:avLst/>
                      </a:prstGeom>
                      <a:solidFill>
                        <a:srgbClr val="FFC000"/>
                      </a:solidFill>
                      <a:ln>
                        <a:noFill/>
                      </a:ln>
                    </p:spPr>
                  </p:pic>
                </p:oleObj>
              </mc:Fallback>
            </mc:AlternateContent>
          </a:graphicData>
        </a:graphic>
      </p:graphicFrame>
      <p:graphicFrame>
        <p:nvGraphicFramePr>
          <p:cNvPr id="28" name="1 Objeto"/>
          <p:cNvGraphicFramePr>
            <a:graphicFrameLocks noChangeAspect="1"/>
          </p:cNvGraphicFramePr>
          <p:nvPr/>
        </p:nvGraphicFramePr>
        <p:xfrm>
          <a:off x="407627" y="6183313"/>
          <a:ext cx="1366837" cy="428625"/>
        </p:xfrm>
        <a:graphic>
          <a:graphicData uri="http://schemas.openxmlformats.org/presentationml/2006/ole">
            <mc:AlternateContent xmlns:mc="http://schemas.openxmlformats.org/markup-compatibility/2006">
              <mc:Choice xmlns:v="urn:schemas-microsoft-com:vml" Requires="v">
                <p:oleObj spid="_x0000_s44054" name="Equation" r:id="rId16" imgW="723600" imgH="228600" progId="Equation.DSMT4">
                  <p:embed/>
                </p:oleObj>
              </mc:Choice>
              <mc:Fallback>
                <p:oleObj name="Equation" r:id="rId16" imgW="723600" imgH="228600" progId="Equation.DSMT4">
                  <p:embed/>
                  <p:pic>
                    <p:nvPicPr>
                      <p:cNvPr id="28" name="1 Objeto"/>
                      <p:cNvPicPr>
                        <a:picLocks noChangeAspect="1" noChangeArrowheads="1"/>
                      </p:cNvPicPr>
                      <p:nvPr/>
                    </p:nvPicPr>
                    <p:blipFill>
                      <a:blip r:embed="rId17"/>
                      <a:srcRect/>
                      <a:stretch>
                        <a:fillRect/>
                      </a:stretch>
                    </p:blipFill>
                    <p:spPr bwMode="auto">
                      <a:xfrm>
                        <a:off x="407627" y="6183313"/>
                        <a:ext cx="1366837" cy="428625"/>
                      </a:xfrm>
                      <a:prstGeom prst="rect">
                        <a:avLst/>
                      </a:prstGeom>
                      <a:solidFill>
                        <a:srgbClr val="FFC000"/>
                      </a:solidFill>
                      <a:ln>
                        <a:noFill/>
                      </a:ln>
                    </p:spPr>
                  </p:pic>
                </p:oleObj>
              </mc:Fallback>
            </mc:AlternateContent>
          </a:graphicData>
        </a:graphic>
      </p:graphicFrame>
      <p:sp>
        <p:nvSpPr>
          <p:cNvPr id="29" name="Text Box 28"/>
          <p:cNvSpPr txBox="1">
            <a:spLocks noChangeArrowheads="1"/>
          </p:cNvSpPr>
          <p:nvPr/>
        </p:nvSpPr>
        <p:spPr bwMode="auto">
          <a:xfrm>
            <a:off x="7151439" y="5702987"/>
            <a:ext cx="4792073" cy="923330"/>
          </a:xfrm>
          <a:prstGeom prst="rect">
            <a:avLst/>
          </a:prstGeom>
          <a:solidFill>
            <a:schemeClr val="accent6">
              <a:lumMod val="40000"/>
              <a:lumOff val="6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1800" dirty="0">
                <a:solidFill>
                  <a:srgbClr val="009900"/>
                </a:solidFill>
              </a:rPr>
              <a:t>Debido a la presencia del ZOH se mejoran los tiempos de subida y de asentamiento, pero aumenta el sobrepaso.</a:t>
            </a:r>
          </a:p>
        </p:txBody>
      </p:sp>
      <p:sp>
        <p:nvSpPr>
          <p:cNvPr id="21" name="Rectángulo 20"/>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Tree>
    <p:extLst>
      <p:ext uri="{BB962C8B-B14F-4D97-AF65-F5344CB8AC3E}">
        <p14:creationId xmlns:p14="http://schemas.microsoft.com/office/powerpoint/2010/main" val="24277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077" r="2752" b="4314"/>
          <a:stretch/>
        </p:blipFill>
        <p:spPr>
          <a:xfrm>
            <a:off x="414746" y="1541282"/>
            <a:ext cx="11369344" cy="5069243"/>
          </a:xfrm>
          <a:prstGeom prst="rect">
            <a:avLst/>
          </a:prstGeom>
        </p:spPr>
      </p:pic>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25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33951" y="848586"/>
            <a:ext cx="11924097" cy="707886"/>
          </a:xfrm>
          <a:prstGeom prst="rect">
            <a:avLst/>
          </a:prstGeom>
        </p:spPr>
        <p:txBody>
          <a:bodyPr wrap="square">
            <a:spAutoFit/>
          </a:bodyPr>
          <a:lstStyle/>
          <a:p>
            <a:pPr algn="just"/>
            <a:r>
              <a:rPr lang="es-AR" sz="2000" dirty="0">
                <a:solidFill>
                  <a:schemeClr val="accent5">
                    <a:lumMod val="75000"/>
                  </a:schemeClr>
                </a:solidFill>
              </a:rPr>
              <a:t>Validación del diseño realizado en PSIM. Respuesta al escalón obtenida con la implementación digital mediante bloque DLL y mediante el diagrama de bloques de control.</a:t>
            </a: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aphicFrame>
        <p:nvGraphicFramePr>
          <p:cNvPr id="13" name="1 Objeto"/>
          <p:cNvGraphicFramePr>
            <a:graphicFrameLocks noChangeAspect="1"/>
          </p:cNvGraphicFramePr>
          <p:nvPr/>
        </p:nvGraphicFramePr>
        <p:xfrm>
          <a:off x="5301648" y="3935878"/>
          <a:ext cx="1343025" cy="428625"/>
        </p:xfrm>
        <a:graphic>
          <a:graphicData uri="http://schemas.openxmlformats.org/presentationml/2006/ole">
            <mc:AlternateContent xmlns:mc="http://schemas.openxmlformats.org/markup-compatibility/2006">
              <mc:Choice xmlns:v="urn:schemas-microsoft-com:vml" Requires="v">
                <p:oleObj spid="_x0000_s45064" name="Equation" r:id="rId4" imgW="711000" imgH="228600" progId="Equation.DSMT4">
                  <p:embed/>
                </p:oleObj>
              </mc:Choice>
              <mc:Fallback>
                <p:oleObj name="Equation" r:id="rId4" imgW="711000" imgH="228600" progId="Equation.DSMT4">
                  <p:embed/>
                  <p:pic>
                    <p:nvPicPr>
                      <p:cNvPr id="13" name="1 Objeto"/>
                      <p:cNvPicPr>
                        <a:picLocks noChangeAspect="1" noChangeArrowheads="1"/>
                      </p:cNvPicPr>
                      <p:nvPr/>
                    </p:nvPicPr>
                    <p:blipFill>
                      <a:blip r:embed="rId5"/>
                      <a:srcRect/>
                      <a:stretch>
                        <a:fillRect/>
                      </a:stretch>
                    </p:blipFill>
                    <p:spPr bwMode="auto">
                      <a:xfrm>
                        <a:off x="5301648" y="3935878"/>
                        <a:ext cx="1343025" cy="428625"/>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nvGraphicFramePr>
        <p:xfrm>
          <a:off x="7410720" y="3921591"/>
          <a:ext cx="1406525" cy="442912"/>
        </p:xfrm>
        <a:graphic>
          <a:graphicData uri="http://schemas.openxmlformats.org/presentationml/2006/ole">
            <mc:AlternateContent xmlns:mc="http://schemas.openxmlformats.org/markup-compatibility/2006">
              <mc:Choice xmlns:v="urn:schemas-microsoft-com:vml" Requires="v">
                <p:oleObj spid="_x0000_s45065" name="Equation" r:id="rId6" imgW="761760" imgH="241200" progId="Equation.DSMT4">
                  <p:embed/>
                </p:oleObj>
              </mc:Choice>
              <mc:Fallback>
                <p:oleObj name="Equation" r:id="rId6" imgW="761760" imgH="241200" progId="Equation.DSMT4">
                  <p:embed/>
                  <p:pic>
                    <p:nvPicPr>
                      <p:cNvPr id="14" name="1 Objeto"/>
                      <p:cNvPicPr>
                        <a:picLocks noChangeAspect="1" noChangeArrowheads="1"/>
                      </p:cNvPicPr>
                      <p:nvPr/>
                    </p:nvPicPr>
                    <p:blipFill>
                      <a:blip r:embed="rId7"/>
                      <a:srcRect/>
                      <a:stretch>
                        <a:fillRect/>
                      </a:stretch>
                    </p:blipFill>
                    <p:spPr bwMode="auto">
                      <a:xfrm>
                        <a:off x="7410720" y="3921591"/>
                        <a:ext cx="1406525" cy="442912"/>
                      </a:xfrm>
                      <a:prstGeom prst="rect">
                        <a:avLst/>
                      </a:prstGeom>
                      <a:solidFill>
                        <a:srgbClr val="FFC000"/>
                      </a:solidFill>
                      <a:ln>
                        <a:noFill/>
                      </a:ln>
                    </p:spPr>
                  </p:pic>
                </p:oleObj>
              </mc:Fallback>
            </mc:AlternateContent>
          </a:graphicData>
        </a:graphic>
      </p:graphicFrame>
      <p:graphicFrame>
        <p:nvGraphicFramePr>
          <p:cNvPr id="17" name="1 Objeto"/>
          <p:cNvGraphicFramePr>
            <a:graphicFrameLocks noChangeAspect="1"/>
          </p:cNvGraphicFramePr>
          <p:nvPr/>
        </p:nvGraphicFramePr>
        <p:xfrm>
          <a:off x="3144951" y="3935879"/>
          <a:ext cx="1390650" cy="428625"/>
        </p:xfrm>
        <a:graphic>
          <a:graphicData uri="http://schemas.openxmlformats.org/presentationml/2006/ole">
            <mc:AlternateContent xmlns:mc="http://schemas.openxmlformats.org/markup-compatibility/2006">
              <mc:Choice xmlns:v="urn:schemas-microsoft-com:vml" Requires="v">
                <p:oleObj spid="_x0000_s45066" name="Equation" r:id="rId8" imgW="736560" imgH="228600" progId="Equation.DSMT4">
                  <p:embed/>
                </p:oleObj>
              </mc:Choice>
              <mc:Fallback>
                <p:oleObj name="Equation" r:id="rId8" imgW="736560" imgH="228600" progId="Equation.DSMT4">
                  <p:embed/>
                  <p:pic>
                    <p:nvPicPr>
                      <p:cNvPr id="17" name="1 Objeto"/>
                      <p:cNvPicPr>
                        <a:picLocks noChangeAspect="1" noChangeArrowheads="1"/>
                      </p:cNvPicPr>
                      <p:nvPr/>
                    </p:nvPicPr>
                    <p:blipFill>
                      <a:blip r:embed="rId9"/>
                      <a:srcRect/>
                      <a:stretch>
                        <a:fillRect/>
                      </a:stretch>
                    </p:blipFill>
                    <p:spPr bwMode="auto">
                      <a:xfrm>
                        <a:off x="3144951" y="3935879"/>
                        <a:ext cx="1390650" cy="428625"/>
                      </a:xfrm>
                      <a:prstGeom prst="rect">
                        <a:avLst/>
                      </a:prstGeom>
                      <a:solidFill>
                        <a:srgbClr val="FFC000"/>
                      </a:solidFill>
                      <a:ln>
                        <a:noFill/>
                      </a:ln>
                    </p:spPr>
                  </p:pic>
                </p:oleObj>
              </mc:Fallback>
            </mc:AlternateContent>
          </a:graphicData>
        </a:graphic>
      </p:graphicFrame>
      <p:sp>
        <p:nvSpPr>
          <p:cNvPr id="18" name="Rectángulo 17"/>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Tree>
    <p:extLst>
      <p:ext uri="{BB962C8B-B14F-4D97-AF65-F5344CB8AC3E}">
        <p14:creationId xmlns:p14="http://schemas.microsoft.com/office/powerpoint/2010/main" val="187821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7636" r="3032" b="4340"/>
          <a:stretch/>
        </p:blipFill>
        <p:spPr>
          <a:xfrm>
            <a:off x="805344" y="2024827"/>
            <a:ext cx="10452682" cy="4703034"/>
          </a:xfrm>
          <a:prstGeom prst="rect">
            <a:avLst/>
          </a:prstGeom>
        </p:spPr>
      </p:pic>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26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21" name="1 Objeto"/>
          <p:cNvGraphicFramePr>
            <a:graphicFrameLocks noChangeAspect="1"/>
          </p:cNvGraphicFramePr>
          <p:nvPr/>
        </p:nvGraphicFramePr>
        <p:xfrm>
          <a:off x="500259" y="1509390"/>
          <a:ext cx="5094600" cy="504000"/>
        </p:xfrm>
        <a:graphic>
          <a:graphicData uri="http://schemas.openxmlformats.org/presentationml/2006/ole">
            <mc:AlternateContent xmlns:mc="http://schemas.openxmlformats.org/markup-compatibility/2006">
              <mc:Choice xmlns:v="urn:schemas-microsoft-com:vml" Requires="v">
                <p:oleObj spid="_x0000_s46086" name="Equation" r:id="rId4" imgW="2298600" imgH="228600" progId="Equation.DSMT4">
                  <p:embed/>
                </p:oleObj>
              </mc:Choice>
              <mc:Fallback>
                <p:oleObj name="Equation" r:id="rId4" imgW="2298600" imgH="228600" progId="Equation.DSMT4">
                  <p:embed/>
                  <p:pic>
                    <p:nvPicPr>
                      <p:cNvPr id="21" name="1 Objeto"/>
                      <p:cNvPicPr>
                        <a:picLocks noChangeAspect="1" noChangeArrowheads="1"/>
                      </p:cNvPicPr>
                      <p:nvPr/>
                    </p:nvPicPr>
                    <p:blipFill>
                      <a:blip r:embed="rId5"/>
                      <a:srcRect/>
                      <a:stretch>
                        <a:fillRect/>
                      </a:stretch>
                    </p:blipFill>
                    <p:spPr bwMode="auto">
                      <a:xfrm>
                        <a:off x="500259" y="1509390"/>
                        <a:ext cx="5094600" cy="504000"/>
                      </a:xfrm>
                      <a:prstGeom prst="rect">
                        <a:avLst/>
                      </a:prstGeom>
                      <a:noFill/>
                      <a:ln>
                        <a:noFill/>
                      </a:ln>
                    </p:spPr>
                  </p:pic>
                </p:oleObj>
              </mc:Fallback>
            </mc:AlternateContent>
          </a:graphicData>
        </a:graphic>
      </p:graphicFrame>
      <p:sp>
        <p:nvSpPr>
          <p:cNvPr id="22" name="Rectángulo 21"/>
          <p:cNvSpPr/>
          <p:nvPr/>
        </p:nvSpPr>
        <p:spPr>
          <a:xfrm>
            <a:off x="133951" y="766374"/>
            <a:ext cx="11924097" cy="707886"/>
          </a:xfrm>
          <a:prstGeom prst="rect">
            <a:avLst/>
          </a:prstGeom>
        </p:spPr>
        <p:txBody>
          <a:bodyPr wrap="square">
            <a:spAutoFit/>
          </a:bodyPr>
          <a:lstStyle/>
          <a:p>
            <a:pPr algn="just"/>
            <a:r>
              <a:rPr lang="es-AR" sz="2000" dirty="0">
                <a:solidFill>
                  <a:schemeClr val="accent5">
                    <a:lumMod val="75000"/>
                  </a:schemeClr>
                </a:solidFill>
              </a:rPr>
              <a:t>A partir de la FT aproximada del controlador, la ecuación recursiva del controlador para su implementación digital, se obtiene aplicándose la transformada Z inversa.</a:t>
            </a: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8" name="Rectángulo 17"/>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graphicFrame>
        <p:nvGraphicFramePr>
          <p:cNvPr id="23" name="1 Objeto"/>
          <p:cNvGraphicFramePr>
            <a:graphicFrameLocks noChangeAspect="1"/>
          </p:cNvGraphicFramePr>
          <p:nvPr/>
        </p:nvGraphicFramePr>
        <p:xfrm>
          <a:off x="5874599" y="1514680"/>
          <a:ext cx="5076904" cy="471600"/>
        </p:xfrm>
        <a:graphic>
          <a:graphicData uri="http://schemas.openxmlformats.org/presentationml/2006/ole">
            <mc:AlternateContent xmlns:mc="http://schemas.openxmlformats.org/markup-compatibility/2006">
              <mc:Choice xmlns:v="urn:schemas-microsoft-com:vml" Requires="v">
                <p:oleObj spid="_x0000_s46087" name="Equation" r:id="rId6" imgW="2171520" imgH="203040" progId="Equation.DSMT4">
                  <p:embed/>
                </p:oleObj>
              </mc:Choice>
              <mc:Fallback>
                <p:oleObj name="Equation" r:id="rId6" imgW="2171520" imgH="203040" progId="Equation.DSMT4">
                  <p:embed/>
                  <p:pic>
                    <p:nvPicPr>
                      <p:cNvPr id="23" name="1 Objeto"/>
                      <p:cNvPicPr>
                        <a:picLocks noChangeAspect="1" noChangeArrowheads="1"/>
                      </p:cNvPicPr>
                      <p:nvPr/>
                    </p:nvPicPr>
                    <p:blipFill>
                      <a:blip r:embed="rId7"/>
                      <a:srcRect/>
                      <a:stretch>
                        <a:fillRect/>
                      </a:stretch>
                    </p:blipFill>
                    <p:spPr bwMode="auto">
                      <a:xfrm>
                        <a:off x="5874599" y="1514680"/>
                        <a:ext cx="5076904" cy="471600"/>
                      </a:xfrm>
                      <a:prstGeom prst="rect">
                        <a:avLst/>
                      </a:prstGeom>
                      <a:solidFill>
                        <a:schemeClr val="accent2">
                          <a:lumMod val="40000"/>
                          <a:lumOff val="60000"/>
                        </a:schemeClr>
                      </a:solidFill>
                      <a:ln w="28575">
                        <a:solidFill>
                          <a:srgbClr val="FF0000"/>
                        </a:solidFill>
                      </a:ln>
                    </p:spPr>
                  </p:pic>
                </p:oleObj>
              </mc:Fallback>
            </mc:AlternateContent>
          </a:graphicData>
        </a:graphic>
      </p:graphicFrame>
      <p:sp>
        <p:nvSpPr>
          <p:cNvPr id="24" name="Rectángulo 23"/>
          <p:cNvSpPr/>
          <p:nvPr/>
        </p:nvSpPr>
        <p:spPr>
          <a:xfrm>
            <a:off x="3049273" y="3115828"/>
            <a:ext cx="7631882" cy="707886"/>
          </a:xfrm>
          <a:prstGeom prst="rect">
            <a:avLst/>
          </a:prstGeom>
          <a:solidFill>
            <a:schemeClr val="bg1"/>
          </a:solidFill>
        </p:spPr>
        <p:txBody>
          <a:bodyPr wrap="square">
            <a:spAutoFit/>
          </a:bodyPr>
          <a:lstStyle/>
          <a:p>
            <a:r>
              <a:rPr lang="es-AR" sz="2000" dirty="0">
                <a:solidFill>
                  <a:srgbClr val="FF0000"/>
                </a:solidFill>
              </a:rPr>
              <a:t>Ver archivos “Ejemplo_1presentacion_redisenio_digital.m”</a:t>
            </a:r>
          </a:p>
          <a:p>
            <a:r>
              <a:rPr lang="es-AR" sz="2000" dirty="0">
                <a:solidFill>
                  <a:srgbClr val="FF0000"/>
                </a:solidFill>
              </a:rPr>
              <a:t>y “Ejemplo_1_simulación_digital” de PSIM</a:t>
            </a:r>
          </a:p>
        </p:txBody>
      </p:sp>
    </p:spTree>
    <p:extLst>
      <p:ext uri="{BB962C8B-B14F-4D97-AF65-F5344CB8AC3E}">
        <p14:creationId xmlns:p14="http://schemas.microsoft.com/office/powerpoint/2010/main" val="147846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8" name="Rectangle 2"/>
          <p:cNvSpPr>
            <a:spLocks noChangeArrowheads="1"/>
          </p:cNvSpPr>
          <p:nvPr/>
        </p:nvSpPr>
        <p:spPr bwMode="auto">
          <a:xfrm>
            <a:off x="623392" y="139641"/>
            <a:ext cx="11022369" cy="56317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Diseño de Controladores con el Modelo en Tiempo Discreto</a:t>
            </a:r>
            <a:endParaRPr lang="en-US" sz="2800" b="1" dirty="0">
              <a:solidFill>
                <a:schemeClr val="bg1"/>
              </a:solidFill>
              <a:ea typeface="+mj-ea"/>
            </a:endParaRPr>
          </a:p>
        </p:txBody>
      </p:sp>
      <p:graphicFrame>
        <p:nvGraphicFramePr>
          <p:cNvPr id="3" name="Objeto 2"/>
          <p:cNvGraphicFramePr>
            <a:graphicFrameLocks noChangeAspect="1"/>
          </p:cNvGraphicFramePr>
          <p:nvPr/>
        </p:nvGraphicFramePr>
        <p:xfrm>
          <a:off x="5362947" y="3440870"/>
          <a:ext cx="6121400" cy="1546225"/>
        </p:xfrm>
        <a:graphic>
          <a:graphicData uri="http://schemas.openxmlformats.org/presentationml/2006/ole">
            <mc:AlternateContent xmlns:mc="http://schemas.openxmlformats.org/markup-compatibility/2006">
              <mc:Choice xmlns:v="urn:schemas-microsoft-com:vml" Requires="v">
                <p:oleObj spid="_x0000_s47110" name="Equation" r:id="rId5" imgW="3416040" imgH="863280" progId="Equation.DSMT4">
                  <p:embed/>
                </p:oleObj>
              </mc:Choice>
              <mc:Fallback>
                <p:oleObj name="Equation" r:id="rId5" imgW="3416040" imgH="863280" progId="Equation.DSMT4">
                  <p:embed/>
                  <p:pic>
                    <p:nvPicPr>
                      <p:cNvPr id="3" name="Objeto 2"/>
                      <p:cNvPicPr>
                        <a:picLocks noChangeAspect="1" noChangeArrowheads="1"/>
                      </p:cNvPicPr>
                      <p:nvPr/>
                    </p:nvPicPr>
                    <p:blipFill>
                      <a:blip r:embed="rId6"/>
                      <a:srcRect/>
                      <a:stretch>
                        <a:fillRect/>
                      </a:stretch>
                    </p:blipFill>
                    <p:spPr bwMode="auto">
                      <a:xfrm>
                        <a:off x="5362947" y="3440870"/>
                        <a:ext cx="6121400" cy="1546225"/>
                      </a:xfrm>
                      <a:prstGeom prst="rect">
                        <a:avLst/>
                      </a:prstGeom>
                      <a:solidFill>
                        <a:srgbClr val="FFC000"/>
                      </a:solidFill>
                    </p:spPr>
                  </p:pic>
                </p:oleObj>
              </mc:Fallback>
            </mc:AlternateContent>
          </a:graphicData>
        </a:graphic>
      </p:graphicFrame>
      <p:graphicFrame>
        <p:nvGraphicFramePr>
          <p:cNvPr id="13" name="Objeto 12"/>
          <p:cNvGraphicFramePr>
            <a:graphicFrameLocks noChangeAspect="1"/>
          </p:cNvGraphicFramePr>
          <p:nvPr/>
        </p:nvGraphicFramePr>
        <p:xfrm>
          <a:off x="6650696" y="1576203"/>
          <a:ext cx="3321050" cy="819150"/>
        </p:xfrm>
        <a:graphic>
          <a:graphicData uri="http://schemas.openxmlformats.org/presentationml/2006/ole">
            <mc:AlternateContent xmlns:mc="http://schemas.openxmlformats.org/markup-compatibility/2006">
              <mc:Choice xmlns:v="urn:schemas-microsoft-com:vml" Requires="v">
                <p:oleObj spid="_x0000_s47111" name="Equation" r:id="rId7" imgW="1854000" imgH="457200" progId="Equation.DSMT4">
                  <p:embed/>
                </p:oleObj>
              </mc:Choice>
              <mc:Fallback>
                <p:oleObj name="Equation" r:id="rId7" imgW="1854000" imgH="457200" progId="Equation.DSMT4">
                  <p:embed/>
                  <p:pic>
                    <p:nvPicPr>
                      <p:cNvPr id="13" name="Objeto 12"/>
                      <p:cNvPicPr>
                        <a:picLocks noChangeAspect="1" noChangeArrowheads="1"/>
                      </p:cNvPicPr>
                      <p:nvPr/>
                    </p:nvPicPr>
                    <p:blipFill>
                      <a:blip r:embed="rId8"/>
                      <a:srcRect/>
                      <a:stretch>
                        <a:fillRect/>
                      </a:stretch>
                    </p:blipFill>
                    <p:spPr bwMode="auto">
                      <a:xfrm>
                        <a:off x="6650696" y="1576203"/>
                        <a:ext cx="3321050" cy="819150"/>
                      </a:xfrm>
                      <a:prstGeom prst="rect">
                        <a:avLst/>
                      </a:prstGeom>
                      <a:solidFill>
                        <a:srgbClr val="FFC000"/>
                      </a:solidFill>
                    </p:spPr>
                  </p:pic>
                </p:oleObj>
              </mc:Fallback>
            </mc:AlternateContent>
          </a:graphicData>
        </a:graphic>
      </p:graphicFrame>
      <p:sp>
        <p:nvSpPr>
          <p:cNvPr id="16" name="AutoShape 5"/>
          <p:cNvSpPr>
            <a:spLocks noChangeArrowheads="1"/>
          </p:cNvSpPr>
          <p:nvPr/>
        </p:nvSpPr>
        <p:spPr bwMode="auto">
          <a:xfrm>
            <a:off x="290981" y="2341836"/>
            <a:ext cx="4104456"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ES" sz="2400" b="1" i="1" dirty="0">
                <a:effectLst>
                  <a:outerShdw blurRad="38100" dist="38100" dir="2700000" algn="tl">
                    <a:srgbClr val="FFFFFF"/>
                  </a:outerShdw>
                </a:effectLst>
              </a:rPr>
              <a:t>El Modelo en Tiempo Discreto puede estar dado por </a:t>
            </a:r>
            <a:endParaRPr lang="es-AR" sz="2400" b="1" i="1" dirty="0">
              <a:solidFill>
                <a:srgbClr val="FF3300"/>
              </a:solidFill>
              <a:effectLst>
                <a:outerShdw blurRad="38100" dist="38100" dir="2700000" algn="tl">
                  <a:srgbClr val="000000"/>
                </a:outerShdw>
              </a:effectLst>
            </a:endParaRPr>
          </a:p>
        </p:txBody>
      </p:sp>
      <p:sp>
        <p:nvSpPr>
          <p:cNvPr id="17" name="Text Box 11"/>
          <p:cNvSpPr txBox="1">
            <a:spLocks noChangeArrowheads="1"/>
          </p:cNvSpPr>
          <p:nvPr/>
        </p:nvSpPr>
        <p:spPr bwMode="auto">
          <a:xfrm>
            <a:off x="5066517" y="806762"/>
            <a:ext cx="6590897" cy="769441"/>
          </a:xfrm>
          <a:prstGeom prst="rect">
            <a:avLst/>
          </a:prstGeom>
          <a:noFill/>
          <a:ln w="9525">
            <a:noFill/>
            <a:miter lim="800000"/>
            <a:headEnd/>
            <a:tailEnd/>
          </a:ln>
          <a:effectLst/>
        </p:spPr>
        <p:txBody>
          <a:bodyPr wrap="square">
            <a:spAutoFit/>
          </a:bodyPr>
          <a:lstStyle/>
          <a:p>
            <a:pPr algn="ctr">
              <a:spcBef>
                <a:spcPct val="50000"/>
              </a:spcBef>
              <a:defRPr/>
            </a:pPr>
            <a:r>
              <a:rPr lang="es-AR" sz="2200" b="1" dirty="0">
                <a:solidFill>
                  <a:srgbClr val="FF3300"/>
                </a:solidFill>
                <a:effectLst>
                  <a:outerShdw blurRad="38100" dist="38100" dir="2700000" algn="tl">
                    <a:srgbClr val="C0C0C0"/>
                  </a:outerShdw>
                </a:effectLst>
              </a:rPr>
              <a:t>Modelo Muestreado Representado por su Función de Transferencia</a:t>
            </a:r>
          </a:p>
        </p:txBody>
      </p:sp>
      <p:sp>
        <p:nvSpPr>
          <p:cNvPr id="20" name="Text Box 11"/>
          <p:cNvSpPr txBox="1">
            <a:spLocks noChangeArrowheads="1"/>
          </p:cNvSpPr>
          <p:nvPr/>
        </p:nvSpPr>
        <p:spPr bwMode="auto">
          <a:xfrm>
            <a:off x="5362947" y="2621128"/>
            <a:ext cx="5989637" cy="769441"/>
          </a:xfrm>
          <a:prstGeom prst="rect">
            <a:avLst/>
          </a:prstGeom>
          <a:noFill/>
          <a:ln w="9525">
            <a:noFill/>
            <a:miter lim="800000"/>
            <a:headEnd/>
            <a:tailEnd/>
          </a:ln>
          <a:effectLst/>
        </p:spPr>
        <p:txBody>
          <a:bodyPr wrap="square">
            <a:spAutoFit/>
          </a:bodyPr>
          <a:lstStyle/>
          <a:p>
            <a:pPr algn="ctr">
              <a:spcBef>
                <a:spcPct val="50000"/>
              </a:spcBef>
              <a:defRPr/>
            </a:pPr>
            <a:r>
              <a:rPr lang="es-AR" sz="2200" b="1" dirty="0">
                <a:solidFill>
                  <a:srgbClr val="FF3300"/>
                </a:solidFill>
                <a:effectLst>
                  <a:outerShdw blurRad="38100" dist="38100" dir="2700000" algn="tl">
                    <a:srgbClr val="C0C0C0"/>
                  </a:outerShdw>
                </a:effectLst>
              </a:rPr>
              <a:t>Modelo Muestreado Representado en el Espacio de Estado</a:t>
            </a:r>
          </a:p>
        </p:txBody>
      </p:sp>
      <p:sp>
        <p:nvSpPr>
          <p:cNvPr id="21" name="AutoShape 5"/>
          <p:cNvSpPr>
            <a:spLocks/>
          </p:cNvSpPr>
          <p:nvPr/>
        </p:nvSpPr>
        <p:spPr bwMode="auto">
          <a:xfrm>
            <a:off x="4691867" y="934267"/>
            <a:ext cx="374650" cy="4052828"/>
          </a:xfrm>
          <a:prstGeom prst="leftBrace">
            <a:avLst>
              <a:gd name="adj1" fmla="val 3117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22" name="AutoShape 4"/>
          <p:cNvSpPr>
            <a:spLocks noChangeArrowheads="1"/>
          </p:cNvSpPr>
          <p:nvPr/>
        </p:nvSpPr>
        <p:spPr bwMode="auto">
          <a:xfrm>
            <a:off x="290981" y="5509062"/>
            <a:ext cx="3528392" cy="91940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b="1" i="1" dirty="0">
                <a:effectLst>
                  <a:outerShdw blurRad="38100" dist="38100" dir="2700000" algn="tl">
                    <a:srgbClr val="FFFFFF"/>
                  </a:outerShdw>
                </a:effectLst>
              </a:rPr>
              <a:t>DESVENTAJA que Presenta</a:t>
            </a:r>
            <a:endParaRPr lang="es-AR" sz="2400" b="1" i="1" dirty="0">
              <a:solidFill>
                <a:srgbClr val="FF3300"/>
              </a:solidFill>
              <a:effectLst>
                <a:outerShdw blurRad="38100" dist="38100" dir="2700000" algn="tl">
                  <a:srgbClr val="000000"/>
                </a:outerShdw>
              </a:effectLst>
            </a:endParaRPr>
          </a:p>
        </p:txBody>
      </p:sp>
      <p:sp>
        <p:nvSpPr>
          <p:cNvPr id="23" name="Text Box 6"/>
          <p:cNvSpPr txBox="1">
            <a:spLocks noChangeArrowheads="1"/>
          </p:cNvSpPr>
          <p:nvPr/>
        </p:nvSpPr>
        <p:spPr bwMode="auto">
          <a:xfrm>
            <a:off x="4786493" y="5414765"/>
            <a:ext cx="7049456" cy="1107996"/>
          </a:xfrm>
          <a:prstGeom prst="rect">
            <a:avLst/>
          </a:prstGeom>
          <a:noFill/>
          <a:ln w="9525">
            <a:noFill/>
            <a:miter lim="800000"/>
            <a:headEnd/>
            <a:tailEnd/>
          </a:ln>
          <a:effectLst/>
        </p:spPr>
        <p:txBody>
          <a:bodyPr wrap="square">
            <a:spAutoFit/>
          </a:bodyPr>
          <a:lstStyle/>
          <a:p>
            <a:pPr algn="just">
              <a:spcBef>
                <a:spcPct val="50000"/>
              </a:spcBef>
              <a:defRPr/>
            </a:pPr>
            <a:r>
              <a:rPr lang="es-AR" sz="2200" dirty="0">
                <a:solidFill>
                  <a:schemeClr val="accent1">
                    <a:lumMod val="75000"/>
                  </a:schemeClr>
                </a:solidFill>
                <a:effectLst>
                  <a:outerShdw blurRad="38100" dist="38100" dir="2700000" algn="tl">
                    <a:srgbClr val="C0C0C0"/>
                  </a:outerShdw>
                </a:effectLst>
              </a:rPr>
              <a:t>No siempre la frecuencia de muestreo seleccionada es la adecuada para cumplir con las exigencias que han sido oportunamente indicadas.</a:t>
            </a:r>
            <a:endParaRPr lang="es-AR" sz="2200" b="0" dirty="0">
              <a:solidFill>
                <a:schemeClr val="accent1">
                  <a:lumMod val="75000"/>
                </a:schemeClr>
              </a:solidFill>
              <a:effectLst>
                <a:outerShdw blurRad="38100" dist="38100" dir="2700000" algn="tl">
                  <a:srgbClr val="C0C0C0"/>
                </a:outerShdw>
              </a:effectLst>
            </a:endParaRPr>
          </a:p>
        </p:txBody>
      </p:sp>
      <p:sp>
        <p:nvSpPr>
          <p:cNvPr id="5" name="Flecha derecha 4"/>
          <p:cNvSpPr/>
          <p:nvPr/>
        </p:nvSpPr>
        <p:spPr>
          <a:xfrm>
            <a:off x="3935760" y="5733256"/>
            <a:ext cx="61209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280668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7458"/>
                                        </p:tgtEl>
                                        <p:attrNameLst>
                                          <p:attrName>style.visibility</p:attrName>
                                        </p:attrNameLst>
                                      </p:cBhvr>
                                      <p:to>
                                        <p:strVal val="visible"/>
                                      </p:to>
                                    </p:set>
                                    <p:anim calcmode="lin" valueType="num">
                                      <p:cBhvr additive="base">
                                        <p:cTn id="7" dur="500" fill="hold"/>
                                        <p:tgtEl>
                                          <p:spTgt spid="1427458"/>
                                        </p:tgtEl>
                                        <p:attrNameLst>
                                          <p:attrName>ppt_x</p:attrName>
                                        </p:attrNameLst>
                                      </p:cBhvr>
                                      <p:tavLst>
                                        <p:tav tm="0">
                                          <p:val>
                                            <p:strVal val="0-#ppt_w/2"/>
                                          </p:val>
                                        </p:tav>
                                        <p:tav tm="100000">
                                          <p:val>
                                            <p:strVal val="#ppt_x"/>
                                          </p:val>
                                        </p:tav>
                                      </p:tavLst>
                                    </p:anim>
                                    <p:anim calcmode="lin" valueType="num">
                                      <p:cBhvr additive="base">
                                        <p:cTn id="8" dur="500" fill="hold"/>
                                        <p:tgtEl>
                                          <p:spTgt spid="1427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4020" name="AutoShape 4"/>
          <p:cNvSpPr>
            <a:spLocks noChangeArrowheads="1"/>
          </p:cNvSpPr>
          <p:nvPr/>
        </p:nvSpPr>
        <p:spPr bwMode="auto">
          <a:xfrm>
            <a:off x="263352" y="1312532"/>
            <a:ext cx="3980680"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b="1" i="1" dirty="0">
                <a:effectLst>
                  <a:outerShdw blurRad="38100" dist="38100" dir="2700000" algn="tl">
                    <a:srgbClr val="FFFFFF"/>
                  </a:outerShdw>
                </a:effectLst>
              </a:rPr>
              <a:t>VENTAJAS EN EL USO DEL MODELO de TIEMPO DISCRETO</a:t>
            </a:r>
            <a:endParaRPr lang="es-AR" sz="2400" b="1" i="1" dirty="0">
              <a:solidFill>
                <a:srgbClr val="FF3300"/>
              </a:solidFill>
              <a:effectLst>
                <a:outerShdw blurRad="38100" dist="38100" dir="2700000" algn="tl">
                  <a:srgbClr val="000000"/>
                </a:outerShdw>
              </a:effectLst>
            </a:endParaRPr>
          </a:p>
        </p:txBody>
      </p:sp>
      <p:sp>
        <p:nvSpPr>
          <p:cNvPr id="45062" name="AutoShape 5"/>
          <p:cNvSpPr>
            <a:spLocks/>
          </p:cNvSpPr>
          <p:nvPr/>
        </p:nvSpPr>
        <p:spPr bwMode="auto">
          <a:xfrm>
            <a:off x="4439816" y="764703"/>
            <a:ext cx="403757" cy="2592589"/>
          </a:xfrm>
          <a:prstGeom prst="leftBrace">
            <a:avLst>
              <a:gd name="adj1" fmla="val 6281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94022" name="Text Box 6"/>
          <p:cNvSpPr txBox="1">
            <a:spLocks noChangeArrowheads="1"/>
          </p:cNvSpPr>
          <p:nvPr/>
        </p:nvSpPr>
        <p:spPr bwMode="auto">
          <a:xfrm>
            <a:off x="4799855" y="692696"/>
            <a:ext cx="7326426"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Permite incorporar de diferentes formas el atraso de la implementación digital, y en función de esto…</a:t>
            </a:r>
          </a:p>
        </p:txBody>
      </p:sp>
      <p:sp>
        <p:nvSpPr>
          <p:cNvPr id="1494023" name="Text Box 7"/>
          <p:cNvSpPr txBox="1">
            <a:spLocks noChangeArrowheads="1"/>
          </p:cNvSpPr>
          <p:nvPr/>
        </p:nvSpPr>
        <p:spPr bwMode="auto">
          <a:xfrm>
            <a:off x="4799855" y="1352962"/>
            <a:ext cx="7201733"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El controlador modelado resulta en la forma y orden adecuados para su implementación.</a:t>
            </a:r>
          </a:p>
        </p:txBody>
      </p:sp>
      <p:sp>
        <p:nvSpPr>
          <p:cNvPr id="1494027" name="Text Box 11"/>
          <p:cNvSpPr txBox="1">
            <a:spLocks noChangeArrowheads="1"/>
          </p:cNvSpPr>
          <p:nvPr/>
        </p:nvSpPr>
        <p:spPr bwMode="auto">
          <a:xfrm>
            <a:off x="4799855" y="2060848"/>
            <a:ext cx="7201733"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Resulta fácil la implementación de sistemas con múltiples lazos y diferentes frecuencias de muestreo</a:t>
            </a:r>
          </a:p>
        </p:txBody>
      </p:sp>
      <p:sp>
        <p:nvSpPr>
          <p:cNvPr id="1427458" name="Rectangle 2"/>
          <p:cNvSpPr>
            <a:spLocks noChangeArrowheads="1"/>
          </p:cNvSpPr>
          <p:nvPr/>
        </p:nvSpPr>
        <p:spPr bwMode="auto">
          <a:xfrm>
            <a:off x="623392" y="139641"/>
            <a:ext cx="11022369" cy="56317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Diseño de Controladores con el Modelo en Tiempo Discreto</a:t>
            </a:r>
            <a:endParaRPr lang="en-US" sz="2800" b="1" dirty="0">
              <a:solidFill>
                <a:schemeClr val="bg1"/>
              </a:solidFill>
              <a:ea typeface="+mj-ea"/>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3573016"/>
            <a:ext cx="7040881" cy="3048000"/>
          </a:xfrm>
          <a:prstGeom prst="rect">
            <a:avLst/>
          </a:prstGeom>
        </p:spPr>
      </p:pic>
      <p:sp>
        <p:nvSpPr>
          <p:cNvPr id="3" name="Rectángulo redondeado 2"/>
          <p:cNvSpPr/>
          <p:nvPr/>
        </p:nvSpPr>
        <p:spPr>
          <a:xfrm>
            <a:off x="5879976" y="5447917"/>
            <a:ext cx="936104" cy="504056"/>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1"/>
          <p:cNvSpPr txBox="1">
            <a:spLocks noChangeArrowheads="1"/>
          </p:cNvSpPr>
          <p:nvPr/>
        </p:nvSpPr>
        <p:spPr bwMode="auto">
          <a:xfrm>
            <a:off x="4799855" y="2780928"/>
            <a:ext cx="7201733"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Puede modelarse el controlador en función de cómo se realizará la actualización de la acción de control.</a:t>
            </a:r>
          </a:p>
        </p:txBody>
      </p:sp>
      <p:sp>
        <p:nvSpPr>
          <p:cNvPr id="13" name="Rectángulo redondeado 12"/>
          <p:cNvSpPr/>
          <p:nvPr/>
        </p:nvSpPr>
        <p:spPr>
          <a:xfrm>
            <a:off x="4799856" y="4511813"/>
            <a:ext cx="576064" cy="432048"/>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redondeado 13"/>
          <p:cNvSpPr/>
          <p:nvPr/>
        </p:nvSpPr>
        <p:spPr>
          <a:xfrm>
            <a:off x="3775980" y="5879965"/>
            <a:ext cx="936104" cy="504056"/>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8"/>
          <p:cNvSpPr txBox="1">
            <a:spLocks noChangeArrowheads="1"/>
          </p:cNvSpPr>
          <p:nvPr/>
        </p:nvSpPr>
        <p:spPr bwMode="auto">
          <a:xfrm>
            <a:off x="7324517" y="3941311"/>
            <a:ext cx="4028067" cy="707886"/>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es-AR" sz="2000" dirty="0">
                <a:solidFill>
                  <a:srgbClr val="009900"/>
                </a:solidFill>
                <a:latin typeface="+mn-lt"/>
              </a:rPr>
              <a:t>Instante en el cual se realiza la actualización de la acción de control</a:t>
            </a:r>
          </a:p>
        </p:txBody>
      </p:sp>
      <p:sp>
        <p:nvSpPr>
          <p:cNvPr id="22" name="Text Box 28"/>
          <p:cNvSpPr txBox="1">
            <a:spLocks noChangeArrowheads="1"/>
          </p:cNvSpPr>
          <p:nvPr/>
        </p:nvSpPr>
        <p:spPr bwMode="auto">
          <a:xfrm>
            <a:off x="7716180" y="4899536"/>
            <a:ext cx="4028067" cy="707886"/>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es-AR" sz="2000" dirty="0">
                <a:solidFill>
                  <a:srgbClr val="009900"/>
                </a:solidFill>
                <a:latin typeface="+mn-lt"/>
              </a:rPr>
              <a:t>Se incorporan tiempo de atraso de la implementación digital</a:t>
            </a:r>
          </a:p>
        </p:txBody>
      </p:sp>
      <p:sp>
        <p:nvSpPr>
          <p:cNvPr id="24" name="Text Box 28"/>
          <p:cNvSpPr txBox="1">
            <a:spLocks noChangeArrowheads="1"/>
          </p:cNvSpPr>
          <p:nvPr/>
        </p:nvSpPr>
        <p:spPr bwMode="auto">
          <a:xfrm>
            <a:off x="7314317" y="5733256"/>
            <a:ext cx="4801380" cy="1015663"/>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es-AR" sz="2000" dirty="0">
                <a:solidFill>
                  <a:srgbClr val="009900"/>
                </a:solidFill>
                <a:latin typeface="+mn-lt"/>
              </a:rPr>
              <a:t>Se obtiene el controlador según el instante y estrategia de muestro de las variables a controlar.</a:t>
            </a:r>
          </a:p>
        </p:txBody>
      </p:sp>
      <p:cxnSp>
        <p:nvCxnSpPr>
          <p:cNvPr id="12" name="Conector angular 11"/>
          <p:cNvCxnSpPr>
            <a:endCxn id="20" idx="1"/>
          </p:cNvCxnSpPr>
          <p:nvPr/>
        </p:nvCxnSpPr>
        <p:spPr>
          <a:xfrm flipV="1">
            <a:off x="5375920" y="4295254"/>
            <a:ext cx="1948597" cy="432583"/>
          </a:xfrm>
          <a:prstGeom prst="bentConnector3">
            <a:avLst>
              <a:gd name="adj1" fmla="val 5000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3" idx="3"/>
            <a:endCxn id="22" idx="1"/>
          </p:cNvCxnSpPr>
          <p:nvPr/>
        </p:nvCxnSpPr>
        <p:spPr>
          <a:xfrm flipV="1">
            <a:off x="6816080" y="5253479"/>
            <a:ext cx="900100" cy="446466"/>
          </a:xfrm>
          <a:prstGeom prst="bentConnector3">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14" idx="3"/>
          </p:cNvCxnSpPr>
          <p:nvPr/>
        </p:nvCxnSpPr>
        <p:spPr>
          <a:xfrm>
            <a:off x="4712084" y="6131993"/>
            <a:ext cx="2554046" cy="489023"/>
          </a:xfrm>
          <a:prstGeom prst="bentConnector3">
            <a:avLst>
              <a:gd name="adj1" fmla="val 2991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9214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7458"/>
                                        </p:tgtEl>
                                        <p:attrNameLst>
                                          <p:attrName>style.visibility</p:attrName>
                                        </p:attrNameLst>
                                      </p:cBhvr>
                                      <p:to>
                                        <p:strVal val="visible"/>
                                      </p:to>
                                    </p:set>
                                    <p:anim calcmode="lin" valueType="num">
                                      <p:cBhvr additive="base">
                                        <p:cTn id="7" dur="500" fill="hold"/>
                                        <p:tgtEl>
                                          <p:spTgt spid="1427458"/>
                                        </p:tgtEl>
                                        <p:attrNameLst>
                                          <p:attrName>ppt_x</p:attrName>
                                        </p:attrNameLst>
                                      </p:cBhvr>
                                      <p:tavLst>
                                        <p:tav tm="0">
                                          <p:val>
                                            <p:strVal val="0-#ppt_w/2"/>
                                          </p:val>
                                        </p:tav>
                                        <p:tav tm="100000">
                                          <p:val>
                                            <p:strVal val="#ppt_x"/>
                                          </p:val>
                                        </p:tav>
                                      </p:tavLst>
                                    </p:anim>
                                    <p:anim calcmode="lin" valueType="num">
                                      <p:cBhvr additive="base">
                                        <p:cTn id="8" dur="500" fill="hold"/>
                                        <p:tgtEl>
                                          <p:spTgt spid="1427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9517" name="Text Box 13"/>
          <p:cNvSpPr txBox="1">
            <a:spLocks noChangeArrowheads="1"/>
          </p:cNvSpPr>
          <p:nvPr/>
        </p:nvSpPr>
        <p:spPr bwMode="auto">
          <a:xfrm>
            <a:off x="191344" y="1007318"/>
            <a:ext cx="11667281" cy="5438678"/>
          </a:xfrm>
          <a:prstGeom prst="rect">
            <a:avLst/>
          </a:prstGeom>
          <a:noFill/>
          <a:ln w="9525">
            <a:noFill/>
            <a:miter lim="800000"/>
            <a:headEnd/>
            <a:tailEnd/>
          </a:ln>
          <a:effectLst/>
        </p:spPr>
        <p:txBody>
          <a:bodyPr wrap="square" tIns="10800" bIns="10800" anchor="ctr">
            <a:spAutoFit/>
          </a:bodyPr>
          <a:lstStyle/>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 Integral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(PI)</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 Derivativo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(PD)</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 Integral + Derivativo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(PID);</a:t>
            </a:r>
          </a:p>
          <a:p>
            <a:pPr marL="630238" lvl="1" algn="l" defTabSz="476250">
              <a:spcBef>
                <a:spcPct val="50000"/>
              </a:spcBef>
              <a:buClr>
                <a:srgbClr val="FF3300"/>
              </a:buClr>
              <a:buFont typeface="Wingdings" pitchFamily="2" charset="2"/>
              <a:buChar char="ð"/>
              <a:tabLst>
                <a:tab pos="450850" algn="l"/>
              </a:tabLst>
              <a:defRPr/>
            </a:pP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 </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Con Respuesta de Tiempo Mínimo </a:t>
            </a:r>
            <a:r>
              <a:rPr lang="es-AR" sz="2200" b="0" i="1" dirty="0" err="1">
                <a:solidFill>
                  <a:srgbClr val="C00000"/>
                </a:solidFill>
                <a:effectLst>
                  <a:outerShdw blurRad="38100" dist="38100" dir="2700000" algn="tl">
                    <a:srgbClr val="000000">
                      <a:alpha val="43137"/>
                    </a:srgbClr>
                  </a:outerShdw>
                </a:effectLst>
                <a:latin typeface="Book Antiqua" panose="02040602050305030304" pitchFamily="18" charset="0"/>
              </a:rPr>
              <a:t>Deadbeat</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(por FT o en Espacio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Regulador Lineal Cuadrático Discreto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(Energía Mínima) (Espacio de Estados)</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Servo Controlador con Realimentación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Principio del Modelo Interno (por F.T o en Espacio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Controladores Adaptativos con o sin Identificación Paramétrica;</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Observadores de Estados (de Orden Completa u Orden Reducida);</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Sistemas de control con múltiples lazos y diferentes frecuencias de muestreo.</a:t>
            </a:r>
          </a:p>
        </p:txBody>
      </p:sp>
      <p:sp>
        <p:nvSpPr>
          <p:cNvPr id="46083" name="AutoShape 15"/>
          <p:cNvSpPr>
            <a:spLocks/>
          </p:cNvSpPr>
          <p:nvPr/>
        </p:nvSpPr>
        <p:spPr bwMode="auto">
          <a:xfrm flipH="1">
            <a:off x="6600056" y="1556792"/>
            <a:ext cx="374650" cy="1348358"/>
          </a:xfrm>
          <a:prstGeom prst="leftBrace">
            <a:avLst>
              <a:gd name="adj1" fmla="val 2839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29520" name="Text Box 16"/>
          <p:cNvSpPr txBox="1">
            <a:spLocks noChangeArrowheads="1"/>
          </p:cNvSpPr>
          <p:nvPr/>
        </p:nvSpPr>
        <p:spPr bwMode="auto">
          <a:xfrm>
            <a:off x="6965786" y="2015527"/>
            <a:ext cx="3645594" cy="430887"/>
          </a:xfrm>
          <a:prstGeom prst="rect">
            <a:avLst/>
          </a:prstGeom>
          <a:noFill/>
          <a:ln w="9525">
            <a:noFill/>
            <a:miter lim="800000"/>
            <a:headEnd/>
            <a:tailEnd/>
          </a:ln>
          <a:effectLst/>
        </p:spPr>
        <p:txBody>
          <a:bodyPr wrap="square">
            <a:spAutoFit/>
          </a:bodyPr>
          <a:lstStyle/>
          <a:p>
            <a:pPr>
              <a:spcBef>
                <a:spcPct val="50000"/>
              </a:spcBef>
              <a:defRPr/>
            </a:pPr>
            <a:r>
              <a:rPr lang="es-AR" sz="2200" b="1" dirty="0">
                <a:solidFill>
                  <a:srgbClr val="0000FF"/>
                </a:solidFill>
              </a:rPr>
              <a:t>Con Acción Predictiva</a:t>
            </a:r>
          </a:p>
        </p:txBody>
      </p:sp>
      <p:sp>
        <p:nvSpPr>
          <p:cNvPr id="5" name="Rectangle 2"/>
          <p:cNvSpPr>
            <a:spLocks noChangeArrowheads="1"/>
          </p:cNvSpPr>
          <p:nvPr/>
        </p:nvSpPr>
        <p:spPr bwMode="auto">
          <a:xfrm>
            <a:off x="119336" y="110796"/>
            <a:ext cx="11953328" cy="58896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400" b="1" dirty="0">
                <a:solidFill>
                  <a:schemeClr val="bg1"/>
                </a:solidFill>
                <a:ea typeface="+mj-ea"/>
              </a:rPr>
              <a:t>Controladores </a:t>
            </a:r>
            <a:r>
              <a:rPr lang="es-AR" sz="2400" b="1" dirty="0">
                <a:solidFill>
                  <a:schemeClr val="bg1"/>
                </a:solidFill>
              </a:rPr>
              <a:t>que pueden implementarse a partir del modelo </a:t>
            </a:r>
            <a:r>
              <a:rPr lang="es-AR" sz="2400" b="1" dirty="0">
                <a:solidFill>
                  <a:schemeClr val="bg1"/>
                </a:solidFill>
                <a:ea typeface="+mj-ea"/>
              </a:rPr>
              <a:t>en Tiempo Discreto</a:t>
            </a:r>
            <a:endParaRPr lang="en-US" sz="2400" b="1" dirty="0">
              <a:solidFill>
                <a:schemeClr val="bg1"/>
              </a:solidFill>
              <a:ea typeface="+mj-ea"/>
            </a:endParaRPr>
          </a:p>
        </p:txBody>
      </p:sp>
    </p:spTree>
    <p:custDataLst>
      <p:tags r:id="rId1"/>
    </p:custDataLst>
    <p:extLst>
      <p:ext uri="{BB962C8B-B14F-4D97-AF65-F5344CB8AC3E}">
        <p14:creationId xmlns:p14="http://schemas.microsoft.com/office/powerpoint/2010/main" val="14452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4" name="Rectángulo 3"/>
          <p:cNvSpPr/>
          <p:nvPr/>
        </p:nvSpPr>
        <p:spPr>
          <a:xfrm>
            <a:off x="2099743" y="946757"/>
            <a:ext cx="7603691"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de Derivadas de una Ecuación Diferencial por Diferencias Finitas </a:t>
            </a:r>
            <a:endParaRPr lang="es-AR" sz="2000" b="1" dirty="0">
              <a:solidFill>
                <a:schemeClr val="tx1">
                  <a:lumMod val="65000"/>
                  <a:lumOff val="35000"/>
                </a:schemeClr>
              </a:solidFill>
            </a:endParaRPr>
          </a:p>
        </p:txBody>
      </p:sp>
      <p:graphicFrame>
        <p:nvGraphicFramePr>
          <p:cNvPr id="5" name="1 Objeto"/>
          <p:cNvGraphicFramePr>
            <a:graphicFrameLocks noChangeAspect="1"/>
          </p:cNvGraphicFramePr>
          <p:nvPr/>
        </p:nvGraphicFramePr>
        <p:xfrm>
          <a:off x="6482141" y="1898718"/>
          <a:ext cx="2145609" cy="792225"/>
        </p:xfrm>
        <a:graphic>
          <a:graphicData uri="http://schemas.openxmlformats.org/presentationml/2006/ole">
            <mc:AlternateContent xmlns:mc="http://schemas.openxmlformats.org/markup-compatibility/2006">
              <mc:Choice xmlns:v="urn:schemas-microsoft-com:vml" Requires="v">
                <p:oleObj spid="_x0000_s1194" name="Equation" r:id="rId3" imgW="1536480" imgH="571320" progId="Equation.DSMT4">
                  <p:embed/>
                </p:oleObj>
              </mc:Choice>
              <mc:Fallback>
                <p:oleObj name="Equation" r:id="rId3" imgW="1536480" imgH="571320" progId="Equation.DSMT4">
                  <p:embed/>
                  <p:pic>
                    <p:nvPicPr>
                      <p:cNvPr id="5" name="1 Objeto"/>
                      <p:cNvPicPr>
                        <a:picLocks noChangeAspect="1" noChangeArrowheads="1"/>
                      </p:cNvPicPr>
                      <p:nvPr/>
                    </p:nvPicPr>
                    <p:blipFill>
                      <a:blip r:embed="rId4"/>
                      <a:srcRect/>
                      <a:stretch>
                        <a:fillRect/>
                      </a:stretch>
                    </p:blipFill>
                    <p:spPr bwMode="auto">
                      <a:xfrm>
                        <a:off x="6482141" y="1898718"/>
                        <a:ext cx="2145609" cy="792225"/>
                      </a:xfrm>
                      <a:prstGeom prst="rect">
                        <a:avLst/>
                      </a:prstGeom>
                      <a:noFill/>
                      <a:ln>
                        <a:noFill/>
                      </a:ln>
                    </p:spPr>
                  </p:pic>
                </p:oleObj>
              </mc:Fallback>
            </mc:AlternateContent>
          </a:graphicData>
        </a:graphic>
      </p:graphicFrame>
      <p:sp>
        <p:nvSpPr>
          <p:cNvPr id="6" name="Rectángulo 5"/>
          <p:cNvSpPr/>
          <p:nvPr/>
        </p:nvSpPr>
        <p:spPr>
          <a:xfrm>
            <a:off x="6133807" y="2806348"/>
            <a:ext cx="5911913" cy="400110"/>
          </a:xfrm>
          <a:prstGeom prst="rect">
            <a:avLst/>
          </a:prstGeom>
          <a:solidFill>
            <a:srgbClr val="FFC000"/>
          </a:solidFill>
        </p:spPr>
        <p:txBody>
          <a:bodyPr wrap="square">
            <a:spAutoFit/>
          </a:bodyPr>
          <a:lstStyle/>
          <a:p>
            <a:pPr algn="ctr"/>
            <a:r>
              <a:rPr lang="es-AR" sz="2000" b="1" dirty="0">
                <a:solidFill>
                  <a:schemeClr val="accent5">
                    <a:lumMod val="75000"/>
                  </a:schemeClr>
                </a:solidFill>
              </a:rPr>
              <a:t>1° método: </a:t>
            </a:r>
            <a:r>
              <a:rPr lang="es-AR" sz="2000" b="1" i="1" dirty="0" err="1">
                <a:solidFill>
                  <a:schemeClr val="accent5">
                    <a:lumMod val="75000"/>
                  </a:schemeClr>
                </a:solidFill>
              </a:rPr>
              <a:t>Backward</a:t>
            </a:r>
            <a:r>
              <a:rPr lang="es-AR" sz="2000" b="1" i="1" dirty="0">
                <a:solidFill>
                  <a:schemeClr val="accent5">
                    <a:lumMod val="75000"/>
                  </a:schemeClr>
                </a:solidFill>
              </a:rPr>
              <a:t> </a:t>
            </a:r>
            <a:r>
              <a:rPr lang="es-AR" sz="2000" b="1" dirty="0">
                <a:solidFill>
                  <a:schemeClr val="accent5">
                    <a:lumMod val="75000"/>
                  </a:schemeClr>
                </a:solidFill>
              </a:rPr>
              <a:t>o Diferencias hacia Atrás</a:t>
            </a:r>
            <a:r>
              <a:rPr lang="es-AR" sz="2000" b="1" i="1" dirty="0">
                <a:solidFill>
                  <a:schemeClr val="accent5">
                    <a:lumMod val="75000"/>
                  </a:schemeClr>
                </a:solidFill>
              </a:rPr>
              <a:t> </a:t>
            </a:r>
          </a:p>
        </p:txBody>
      </p:sp>
      <p:sp>
        <p:nvSpPr>
          <p:cNvPr id="7" name="Rectángulo 6"/>
          <p:cNvSpPr/>
          <p:nvPr/>
        </p:nvSpPr>
        <p:spPr>
          <a:xfrm>
            <a:off x="2978115" y="2054963"/>
            <a:ext cx="3248005" cy="400110"/>
          </a:xfrm>
          <a:prstGeom prst="rect">
            <a:avLst/>
          </a:prstGeom>
        </p:spPr>
        <p:txBody>
          <a:bodyPr wrap="none">
            <a:spAutoFit/>
          </a:bodyPr>
          <a:lstStyle/>
          <a:p>
            <a:r>
              <a:rPr lang="es-AR" sz="2000" b="1" dirty="0">
                <a:solidFill>
                  <a:schemeClr val="accent5">
                    <a:lumMod val="75000"/>
                  </a:schemeClr>
                </a:solidFill>
              </a:rPr>
              <a:t>Dinámica de un Proceso:</a:t>
            </a:r>
            <a:endParaRPr lang="es-AR" sz="2000" b="1" i="1" dirty="0">
              <a:solidFill>
                <a:schemeClr val="accent5">
                  <a:lumMod val="75000"/>
                </a:schemeClr>
              </a:solidFill>
            </a:endParaRPr>
          </a:p>
        </p:txBody>
      </p:sp>
      <p:graphicFrame>
        <p:nvGraphicFramePr>
          <p:cNvPr id="10" name="1 Objeto"/>
          <p:cNvGraphicFramePr>
            <a:graphicFrameLocks noChangeAspect="1"/>
          </p:cNvGraphicFramePr>
          <p:nvPr/>
        </p:nvGraphicFramePr>
        <p:xfrm>
          <a:off x="7207274" y="3462650"/>
          <a:ext cx="3103563" cy="879475"/>
        </p:xfrm>
        <a:graphic>
          <a:graphicData uri="http://schemas.openxmlformats.org/presentationml/2006/ole">
            <mc:AlternateContent xmlns:mc="http://schemas.openxmlformats.org/markup-compatibility/2006">
              <mc:Choice xmlns:v="urn:schemas-microsoft-com:vml" Requires="v">
                <p:oleObj spid="_x0000_s1195" name="Equation" r:id="rId5" imgW="2222280" imgH="634680" progId="Equation.DSMT4">
                  <p:embed/>
                </p:oleObj>
              </mc:Choice>
              <mc:Fallback>
                <p:oleObj name="Equation" r:id="rId5" imgW="2222280" imgH="634680" progId="Equation.DSMT4">
                  <p:embed/>
                  <p:pic>
                    <p:nvPicPr>
                      <p:cNvPr id="10" name="1 Objeto"/>
                      <p:cNvPicPr>
                        <a:picLocks noChangeAspect="1" noChangeArrowheads="1"/>
                      </p:cNvPicPr>
                      <p:nvPr/>
                    </p:nvPicPr>
                    <p:blipFill>
                      <a:blip r:embed="rId6"/>
                      <a:srcRect/>
                      <a:stretch>
                        <a:fillRect/>
                      </a:stretch>
                    </p:blipFill>
                    <p:spPr bwMode="auto">
                      <a:xfrm>
                        <a:off x="7207274" y="3462650"/>
                        <a:ext cx="3103563" cy="879475"/>
                      </a:xfrm>
                      <a:prstGeom prst="rect">
                        <a:avLst/>
                      </a:prstGeom>
                      <a:noFill/>
                      <a:ln>
                        <a:noFill/>
                      </a:ln>
                    </p:spPr>
                  </p:pic>
                </p:oleObj>
              </mc:Fallback>
            </mc:AlternateContent>
          </a:graphicData>
        </a:graphic>
      </p:graphicFrame>
      <p:graphicFrame>
        <p:nvGraphicFramePr>
          <p:cNvPr id="9" name="1 Objeto"/>
          <p:cNvGraphicFramePr>
            <a:graphicFrameLocks noChangeAspect="1"/>
          </p:cNvGraphicFramePr>
          <p:nvPr/>
        </p:nvGraphicFramePr>
        <p:xfrm>
          <a:off x="7207274" y="5482422"/>
          <a:ext cx="3795713" cy="792162"/>
        </p:xfrm>
        <a:graphic>
          <a:graphicData uri="http://schemas.openxmlformats.org/presentationml/2006/ole">
            <mc:AlternateContent xmlns:mc="http://schemas.openxmlformats.org/markup-compatibility/2006">
              <mc:Choice xmlns:v="urn:schemas-microsoft-com:vml" Requires="v">
                <p:oleObj spid="_x0000_s1196" name="Equation" r:id="rId7" imgW="2717640" imgH="571320" progId="Equation.DSMT4">
                  <p:embed/>
                </p:oleObj>
              </mc:Choice>
              <mc:Fallback>
                <p:oleObj name="Equation" r:id="rId7" imgW="2717640" imgH="571320" progId="Equation.DSMT4">
                  <p:embed/>
                  <p:pic>
                    <p:nvPicPr>
                      <p:cNvPr id="9" name="1 Objeto"/>
                      <p:cNvPicPr>
                        <a:picLocks noChangeAspect="1" noChangeArrowheads="1"/>
                      </p:cNvPicPr>
                      <p:nvPr/>
                    </p:nvPicPr>
                    <p:blipFill>
                      <a:blip r:embed="rId8"/>
                      <a:srcRect/>
                      <a:stretch>
                        <a:fillRect/>
                      </a:stretch>
                    </p:blipFill>
                    <p:spPr bwMode="auto">
                      <a:xfrm>
                        <a:off x="7207274" y="5482422"/>
                        <a:ext cx="3795713" cy="792162"/>
                      </a:xfrm>
                      <a:prstGeom prst="rect">
                        <a:avLst/>
                      </a:prstGeom>
                      <a:noFill/>
                      <a:ln>
                        <a:noFill/>
                      </a:ln>
                    </p:spPr>
                  </p:pic>
                </p:oleObj>
              </mc:Fallback>
            </mc:AlternateContent>
          </a:graphicData>
        </a:graphic>
      </p:graphicFrame>
      <p:graphicFrame>
        <p:nvGraphicFramePr>
          <p:cNvPr id="11" name="1 Objeto"/>
          <p:cNvGraphicFramePr>
            <a:graphicFrameLocks noChangeAspect="1"/>
          </p:cNvGraphicFramePr>
          <p:nvPr/>
        </p:nvGraphicFramePr>
        <p:xfrm>
          <a:off x="7207274" y="4772156"/>
          <a:ext cx="3848100" cy="369888"/>
        </p:xfrm>
        <a:graphic>
          <a:graphicData uri="http://schemas.openxmlformats.org/presentationml/2006/ole">
            <mc:AlternateContent xmlns:mc="http://schemas.openxmlformats.org/markup-compatibility/2006">
              <mc:Choice xmlns:v="urn:schemas-microsoft-com:vml" Requires="v">
                <p:oleObj spid="_x0000_s1197" name="Equation" r:id="rId9" imgW="2755800" imgH="266400" progId="Equation.DSMT4">
                  <p:embed/>
                </p:oleObj>
              </mc:Choice>
              <mc:Fallback>
                <p:oleObj name="Equation" r:id="rId9" imgW="2755800" imgH="266400" progId="Equation.DSMT4">
                  <p:embed/>
                  <p:pic>
                    <p:nvPicPr>
                      <p:cNvPr id="11" name="1 Objeto"/>
                      <p:cNvPicPr>
                        <a:picLocks noChangeAspect="1" noChangeArrowheads="1"/>
                      </p:cNvPicPr>
                      <p:nvPr/>
                    </p:nvPicPr>
                    <p:blipFill>
                      <a:blip r:embed="rId10"/>
                      <a:srcRect/>
                      <a:stretch>
                        <a:fillRect/>
                      </a:stretch>
                    </p:blipFill>
                    <p:spPr bwMode="auto">
                      <a:xfrm>
                        <a:off x="7207274" y="4772156"/>
                        <a:ext cx="3848100" cy="369888"/>
                      </a:xfrm>
                      <a:prstGeom prst="rect">
                        <a:avLst/>
                      </a:prstGeom>
                      <a:noFill/>
                      <a:ln>
                        <a:noFill/>
                      </a:ln>
                    </p:spPr>
                  </p:pic>
                </p:oleObj>
              </mc:Fallback>
            </mc:AlternateContent>
          </a:graphicData>
        </a:graphic>
      </p:graphicFrame>
      <p:sp>
        <p:nvSpPr>
          <p:cNvPr id="12" name="Rectángulo 11"/>
          <p:cNvSpPr/>
          <p:nvPr/>
        </p:nvSpPr>
        <p:spPr>
          <a:xfrm>
            <a:off x="8883771" y="2054963"/>
            <a:ext cx="497252" cy="400110"/>
          </a:xfrm>
          <a:prstGeom prst="rect">
            <a:avLst/>
          </a:prstGeom>
        </p:spPr>
        <p:txBody>
          <a:bodyPr wrap="none">
            <a:spAutoFit/>
          </a:bodyPr>
          <a:lstStyle/>
          <a:p>
            <a:r>
              <a:rPr lang="es-AR" sz="2000" b="1" dirty="0">
                <a:solidFill>
                  <a:schemeClr val="accent5">
                    <a:lumMod val="75000"/>
                  </a:schemeClr>
                </a:solidFill>
              </a:rPr>
              <a:t>(1)</a:t>
            </a:r>
            <a:endParaRPr lang="es-AR" sz="2000" b="1" i="1" dirty="0">
              <a:solidFill>
                <a:schemeClr val="accent5">
                  <a:lumMod val="75000"/>
                </a:schemeClr>
              </a:solidFill>
            </a:endParaRPr>
          </a:p>
        </p:txBody>
      </p:sp>
      <p:sp>
        <p:nvSpPr>
          <p:cNvPr id="13" name="Rectángulo 12"/>
          <p:cNvSpPr/>
          <p:nvPr/>
        </p:nvSpPr>
        <p:spPr>
          <a:xfrm>
            <a:off x="10364337" y="3570542"/>
            <a:ext cx="497252" cy="400110"/>
          </a:xfrm>
          <a:prstGeom prst="rect">
            <a:avLst/>
          </a:prstGeom>
        </p:spPr>
        <p:txBody>
          <a:bodyPr wrap="none">
            <a:spAutoFit/>
          </a:bodyPr>
          <a:lstStyle/>
          <a:p>
            <a:r>
              <a:rPr lang="es-AR" sz="2000" b="1" dirty="0">
                <a:solidFill>
                  <a:schemeClr val="accent5">
                    <a:lumMod val="75000"/>
                  </a:schemeClr>
                </a:solidFill>
              </a:rPr>
              <a:t>(2)</a:t>
            </a:r>
            <a:endParaRPr lang="es-AR" sz="2000" b="1" i="1" dirty="0">
              <a:solidFill>
                <a:schemeClr val="accent5">
                  <a:lumMod val="75000"/>
                </a:schemeClr>
              </a:solidFill>
            </a:endParaRPr>
          </a:p>
        </p:txBody>
      </p:sp>
      <p:sp>
        <p:nvSpPr>
          <p:cNvPr id="14" name="Rectángulo 13"/>
          <p:cNvSpPr/>
          <p:nvPr/>
        </p:nvSpPr>
        <p:spPr>
          <a:xfrm>
            <a:off x="11048380" y="5678448"/>
            <a:ext cx="497252" cy="400110"/>
          </a:xfrm>
          <a:prstGeom prst="rect">
            <a:avLst/>
          </a:prstGeom>
        </p:spPr>
        <p:txBody>
          <a:bodyPr wrap="none">
            <a:spAutoFit/>
          </a:bodyPr>
          <a:lstStyle/>
          <a:p>
            <a:r>
              <a:rPr lang="es-AR" sz="2000" b="1" dirty="0">
                <a:solidFill>
                  <a:schemeClr val="accent5">
                    <a:lumMod val="75000"/>
                  </a:schemeClr>
                </a:solidFill>
              </a:rPr>
              <a:t>(3)</a:t>
            </a:r>
            <a:endParaRPr lang="es-AR" sz="2000" b="1" i="1" dirty="0">
              <a:solidFill>
                <a:schemeClr val="accent5">
                  <a:lumMod val="75000"/>
                </a:schemeClr>
              </a:solidFill>
            </a:endParaRPr>
          </a:p>
        </p:txBody>
      </p:sp>
      <p:pic>
        <p:nvPicPr>
          <p:cNvPr id="15" name="Imagen 14"/>
          <p:cNvPicPr>
            <a:picLocks noChangeAspect="1"/>
          </p:cNvPicPr>
          <p:nvPr/>
        </p:nvPicPr>
        <p:blipFill>
          <a:blip r:embed="rId11"/>
          <a:stretch>
            <a:fillRect/>
          </a:stretch>
        </p:blipFill>
        <p:spPr>
          <a:xfrm>
            <a:off x="37441" y="2621756"/>
            <a:ext cx="7104982" cy="3877200"/>
          </a:xfrm>
          <a:prstGeom prst="rect">
            <a:avLst/>
          </a:prstGeom>
        </p:spPr>
      </p:pic>
      <p:sp>
        <p:nvSpPr>
          <p:cNvPr id="16" name="Marcador de número de diapositiva 33"/>
          <p:cNvSpPr>
            <a:spLocks noGrp="1"/>
          </p:cNvSpPr>
          <p:nvPr>
            <p:ph type="sldNum" sz="quarter" idx="12"/>
          </p:nvPr>
        </p:nvSpPr>
        <p:spPr>
          <a:xfrm>
            <a:off x="11756620" y="6420447"/>
            <a:ext cx="289100" cy="365125"/>
          </a:xfrm>
        </p:spPr>
        <p:txBody>
          <a:bodyPr/>
          <a:lstStyle/>
          <a:p>
            <a:r>
              <a:rPr lang="es-ES" b="1" dirty="0">
                <a:solidFill>
                  <a:schemeClr val="tx1"/>
                </a:solidFill>
              </a:rPr>
              <a:t>3</a:t>
            </a:r>
          </a:p>
        </p:txBody>
      </p:sp>
    </p:spTree>
    <p:extLst>
      <p:ext uri="{BB962C8B-B14F-4D97-AF65-F5344CB8AC3E}">
        <p14:creationId xmlns:p14="http://schemas.microsoft.com/office/powerpoint/2010/main" val="301361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237979" y="1211532"/>
            <a:ext cx="3614738" cy="1380967"/>
            <a:chOff x="623392" y="1459762"/>
            <a:chExt cx="3614738" cy="1380967"/>
          </a:xfrm>
        </p:grpSpPr>
        <p:graphicFrame>
          <p:nvGraphicFramePr>
            <p:cNvPr id="5" name="Objeto 4"/>
            <p:cNvGraphicFramePr>
              <a:graphicFrameLocks noChangeAspect="1"/>
            </p:cNvGraphicFramePr>
            <p:nvPr/>
          </p:nvGraphicFramePr>
          <p:xfrm>
            <a:off x="623392" y="1459762"/>
            <a:ext cx="3614738" cy="892175"/>
          </p:xfrm>
          <a:graphic>
            <a:graphicData uri="http://schemas.openxmlformats.org/presentationml/2006/ole">
              <mc:AlternateContent xmlns:mc="http://schemas.openxmlformats.org/markup-compatibility/2006">
                <mc:Choice xmlns:v="urn:schemas-microsoft-com:vml" Requires="v">
                  <p:oleObj spid="_x0000_s48134" name="Equation" r:id="rId3" imgW="1752480" imgH="431640" progId="Equation.DSMT4">
                    <p:embed/>
                  </p:oleObj>
                </mc:Choice>
                <mc:Fallback>
                  <p:oleObj name="Equation" r:id="rId3" imgW="1752480" imgH="431640" progId="Equation.DSMT4">
                    <p:embed/>
                    <p:pic>
                      <p:nvPicPr>
                        <p:cNvPr id="5" name="Objeto 4"/>
                        <p:cNvPicPr>
                          <a:picLocks noChangeAspect="1" noChangeArrowheads="1"/>
                        </p:cNvPicPr>
                        <p:nvPr/>
                      </p:nvPicPr>
                      <p:blipFill>
                        <a:blip r:embed="rId4"/>
                        <a:srcRect/>
                        <a:stretch>
                          <a:fillRect/>
                        </a:stretch>
                      </p:blipFill>
                      <p:spPr bwMode="auto">
                        <a:xfrm>
                          <a:off x="623392" y="1459762"/>
                          <a:ext cx="3614738" cy="892175"/>
                        </a:xfrm>
                        <a:prstGeom prst="rect">
                          <a:avLst/>
                        </a:prstGeom>
                        <a:solidFill>
                          <a:schemeClr val="accent2">
                            <a:lumMod val="20000"/>
                            <a:lumOff val="80000"/>
                          </a:schemeClr>
                        </a:solidFill>
                      </p:spPr>
                    </p:pic>
                  </p:oleObj>
                </mc:Fallback>
              </mc:AlternateContent>
            </a:graphicData>
          </a:graphic>
        </p:graphicFrame>
        <p:sp>
          <p:nvSpPr>
            <p:cNvPr id="6" name="Flecha arriba 5"/>
            <p:cNvSpPr/>
            <p:nvPr/>
          </p:nvSpPr>
          <p:spPr>
            <a:xfrm>
              <a:off x="1703512" y="2242930"/>
              <a:ext cx="216024" cy="597799"/>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Box 28"/>
          <p:cNvSpPr txBox="1">
            <a:spLocks noChangeArrowheads="1"/>
          </p:cNvSpPr>
          <p:nvPr/>
        </p:nvSpPr>
        <p:spPr bwMode="auto">
          <a:xfrm>
            <a:off x="119336" y="2611158"/>
            <a:ext cx="3384376" cy="1015663"/>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dirty="0">
                <a:solidFill>
                  <a:srgbClr val="009900"/>
                </a:solidFill>
                <a:latin typeface="Times New Roman" panose="02020603050405020304" pitchFamily="18" charset="0"/>
                <a:cs typeface="Times New Roman" panose="02020603050405020304" pitchFamily="18" charset="0"/>
              </a:rPr>
              <a:t>Se incorpora un periodo </a:t>
            </a:r>
            <a:r>
              <a:rPr lang="es-AR" sz="2000" i="1" dirty="0">
                <a:solidFill>
                  <a:srgbClr val="009900"/>
                </a:solidFill>
                <a:latin typeface="Times New Roman" panose="02020603050405020304" pitchFamily="18" charset="0"/>
                <a:cs typeface="Times New Roman" panose="02020603050405020304" pitchFamily="18" charset="0"/>
              </a:rPr>
              <a:t>T</a:t>
            </a:r>
            <a:r>
              <a:rPr lang="es-AR" sz="2000" dirty="0">
                <a:solidFill>
                  <a:srgbClr val="009900"/>
                </a:solidFill>
                <a:latin typeface="Times New Roman" panose="02020603050405020304" pitchFamily="18" charset="0"/>
                <a:cs typeface="Times New Roman" panose="02020603050405020304" pitchFamily="18" charset="0"/>
              </a:rPr>
              <a:t> de atraso que tiene en cuenta el tiempo de implementación </a:t>
            </a:r>
            <a:r>
              <a:rPr lang="es-AR" sz="2000" i="1" dirty="0">
                <a:solidFill>
                  <a:srgbClr val="009900"/>
                </a:solidFill>
                <a:latin typeface="Times New Roman" panose="02020603050405020304" pitchFamily="18" charset="0"/>
                <a:cs typeface="Times New Roman" panose="02020603050405020304" pitchFamily="18" charset="0"/>
              </a:rPr>
              <a:t>T</a:t>
            </a:r>
            <a:r>
              <a:rPr lang="es-AR" sz="2000" i="1" baseline="-25000" dirty="0">
                <a:solidFill>
                  <a:srgbClr val="009900"/>
                </a:solidFill>
                <a:latin typeface="Times New Roman" panose="02020603050405020304" pitchFamily="18" charset="0"/>
                <a:cs typeface="Times New Roman" panose="02020603050405020304" pitchFamily="18" charset="0"/>
              </a:rPr>
              <a:t>a</a:t>
            </a:r>
          </a:p>
        </p:txBody>
      </p:sp>
      <p:grpSp>
        <p:nvGrpSpPr>
          <p:cNvPr id="17" name="Grupo 16"/>
          <p:cNvGrpSpPr/>
          <p:nvPr/>
        </p:nvGrpSpPr>
        <p:grpSpPr>
          <a:xfrm>
            <a:off x="4386710" y="3293696"/>
            <a:ext cx="6730969" cy="2878318"/>
            <a:chOff x="7951096" y="3706840"/>
            <a:chExt cx="6730969" cy="2878318"/>
          </a:xfrm>
        </p:grpSpPr>
        <p:pic>
          <p:nvPicPr>
            <p:cNvPr id="3" name="Imagen 2"/>
            <p:cNvPicPr>
              <a:picLocks noChangeAspect="1"/>
            </p:cNvPicPr>
            <p:nvPr/>
          </p:nvPicPr>
          <p:blipFill>
            <a:blip r:embed="rId5"/>
            <a:stretch>
              <a:fillRect/>
            </a:stretch>
          </p:blipFill>
          <p:spPr>
            <a:xfrm>
              <a:off x="7951096" y="3706840"/>
              <a:ext cx="6730969" cy="1850244"/>
            </a:xfrm>
            <a:prstGeom prst="rect">
              <a:avLst/>
            </a:prstGeom>
          </p:spPr>
        </p:pic>
        <p:sp>
          <p:nvSpPr>
            <p:cNvPr id="9" name="Text Box 28"/>
            <p:cNvSpPr txBox="1">
              <a:spLocks noChangeArrowheads="1"/>
            </p:cNvSpPr>
            <p:nvPr/>
          </p:nvSpPr>
          <p:spPr bwMode="auto">
            <a:xfrm>
              <a:off x="8472264" y="5877272"/>
              <a:ext cx="5904656" cy="707886"/>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dirty="0">
                  <a:solidFill>
                    <a:srgbClr val="009900"/>
                  </a:solidFill>
                  <a:latin typeface="Times New Roman" panose="02020603050405020304" pitchFamily="18" charset="0"/>
                  <a:cs typeface="Times New Roman" panose="02020603050405020304" pitchFamily="18" charset="0"/>
                </a:rPr>
                <a:t>Se lleva todo el diseño y el análisis del sistema de control al dominio del tiempo discreto en el plano-z</a:t>
              </a:r>
              <a:endParaRPr lang="es-AR" sz="2000" i="1" baseline="-25000" dirty="0">
                <a:solidFill>
                  <a:srgbClr val="009900"/>
                </a:solidFill>
                <a:latin typeface="Times New Roman" panose="02020603050405020304" pitchFamily="18" charset="0"/>
                <a:cs typeface="Times New Roman" panose="02020603050405020304" pitchFamily="18" charset="0"/>
              </a:endParaRPr>
            </a:p>
          </p:txBody>
        </p:sp>
        <p:sp>
          <p:nvSpPr>
            <p:cNvPr id="10" name="Flecha arriba 9"/>
            <p:cNvSpPr/>
            <p:nvPr/>
          </p:nvSpPr>
          <p:spPr>
            <a:xfrm>
              <a:off x="10929982" y="5131954"/>
              <a:ext cx="773196" cy="715688"/>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upo 17"/>
          <p:cNvGrpSpPr/>
          <p:nvPr/>
        </p:nvGrpSpPr>
        <p:grpSpPr>
          <a:xfrm>
            <a:off x="4439816" y="1211532"/>
            <a:ext cx="4464496" cy="917575"/>
            <a:chOff x="4439816" y="1211532"/>
            <a:chExt cx="4464496" cy="917575"/>
          </a:xfrm>
        </p:grpSpPr>
        <p:graphicFrame>
          <p:nvGraphicFramePr>
            <p:cNvPr id="12" name="Objeto 11"/>
            <p:cNvGraphicFramePr>
              <a:graphicFrameLocks noChangeAspect="1"/>
            </p:cNvGraphicFramePr>
            <p:nvPr/>
          </p:nvGraphicFramePr>
          <p:xfrm>
            <a:off x="4439816" y="1211532"/>
            <a:ext cx="4113212" cy="917575"/>
          </p:xfrm>
          <a:graphic>
            <a:graphicData uri="http://schemas.openxmlformats.org/presentationml/2006/ole">
              <mc:AlternateContent xmlns:mc="http://schemas.openxmlformats.org/markup-compatibility/2006">
                <mc:Choice xmlns:v="urn:schemas-microsoft-com:vml" Requires="v">
                  <p:oleObj spid="_x0000_s48135" name="Equation" r:id="rId6" imgW="1993680" imgH="444240" progId="Equation.DSMT4">
                    <p:embed/>
                  </p:oleObj>
                </mc:Choice>
                <mc:Fallback>
                  <p:oleObj name="Equation" r:id="rId6" imgW="1993680" imgH="444240" progId="Equation.DSMT4">
                    <p:embed/>
                    <p:pic>
                      <p:nvPicPr>
                        <p:cNvPr id="12" name="Objeto 11"/>
                        <p:cNvPicPr>
                          <a:picLocks noChangeAspect="1" noChangeArrowheads="1"/>
                        </p:cNvPicPr>
                        <p:nvPr/>
                      </p:nvPicPr>
                      <p:blipFill>
                        <a:blip r:embed="rId7"/>
                        <a:srcRect/>
                        <a:stretch>
                          <a:fillRect/>
                        </a:stretch>
                      </p:blipFill>
                      <p:spPr bwMode="auto">
                        <a:xfrm>
                          <a:off x="4439816" y="1211532"/>
                          <a:ext cx="4113212" cy="917575"/>
                        </a:xfrm>
                        <a:prstGeom prst="rect">
                          <a:avLst/>
                        </a:prstGeom>
                        <a:solidFill>
                          <a:schemeClr val="accent2">
                            <a:lumMod val="20000"/>
                            <a:lumOff val="80000"/>
                          </a:schemeClr>
                        </a:solidFill>
                      </p:spPr>
                    </p:pic>
                  </p:oleObj>
                </mc:Fallback>
              </mc:AlternateContent>
            </a:graphicData>
          </a:graphic>
        </p:graphicFrame>
        <p:sp>
          <p:nvSpPr>
            <p:cNvPr id="11" name="Rectángulo redondeado 10"/>
            <p:cNvSpPr/>
            <p:nvPr/>
          </p:nvSpPr>
          <p:spPr>
            <a:xfrm>
              <a:off x="7754863" y="1283143"/>
              <a:ext cx="576064" cy="792088"/>
            </a:xfrm>
            <a:prstGeom prst="roundRect">
              <a:avLst/>
            </a:prstGeom>
            <a:solidFill>
              <a:srgbClr val="FFFF00">
                <a:alpha val="29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arriba 13"/>
            <p:cNvSpPr/>
            <p:nvPr/>
          </p:nvSpPr>
          <p:spPr>
            <a:xfrm rot="5400000">
              <a:off x="8509608" y="1383231"/>
              <a:ext cx="216024" cy="573384"/>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28"/>
          <p:cNvSpPr txBox="1">
            <a:spLocks noChangeArrowheads="1"/>
          </p:cNvSpPr>
          <p:nvPr/>
        </p:nvSpPr>
        <p:spPr bwMode="auto">
          <a:xfrm>
            <a:off x="8947471" y="709691"/>
            <a:ext cx="3094099" cy="1938992"/>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dirty="0">
                <a:solidFill>
                  <a:srgbClr val="009900"/>
                </a:solidFill>
                <a:latin typeface="Times New Roman" panose="02020603050405020304" pitchFamily="18" charset="0"/>
                <a:cs typeface="Times New Roman" panose="02020603050405020304" pitchFamily="18" charset="0"/>
              </a:rPr>
              <a:t>Puede modelarse un tiempo de atraso de implementación </a:t>
            </a:r>
            <a:r>
              <a:rPr lang="es-AR" sz="2000" i="1" dirty="0">
                <a:solidFill>
                  <a:srgbClr val="009900"/>
                </a:solidFill>
                <a:latin typeface="Times New Roman" panose="02020603050405020304" pitchFamily="18" charset="0"/>
                <a:cs typeface="Times New Roman" panose="02020603050405020304" pitchFamily="18" charset="0"/>
              </a:rPr>
              <a:t>T</a:t>
            </a:r>
            <a:r>
              <a:rPr lang="es-AR" sz="2000" i="1" baseline="-25000" dirty="0">
                <a:solidFill>
                  <a:srgbClr val="009900"/>
                </a:solidFill>
                <a:latin typeface="Times New Roman" panose="02020603050405020304" pitchFamily="18" charset="0"/>
                <a:cs typeface="Times New Roman" panose="02020603050405020304" pitchFamily="18" charset="0"/>
              </a:rPr>
              <a:t>a</a:t>
            </a:r>
            <a:r>
              <a:rPr lang="es-AR" sz="2000" i="1" dirty="0">
                <a:solidFill>
                  <a:srgbClr val="009900"/>
                </a:solidFill>
                <a:latin typeface="Times New Roman" panose="02020603050405020304" pitchFamily="18" charset="0"/>
                <a:cs typeface="Times New Roman" panose="02020603050405020304" pitchFamily="18" charset="0"/>
              </a:rPr>
              <a:t> </a:t>
            </a:r>
            <a:r>
              <a:rPr lang="es-AR" sz="2000" dirty="0">
                <a:solidFill>
                  <a:srgbClr val="009900"/>
                </a:solidFill>
                <a:latin typeface="Times New Roman" panose="02020603050405020304" pitchFamily="18" charset="0"/>
                <a:cs typeface="Times New Roman" panose="02020603050405020304" pitchFamily="18" charset="0"/>
              </a:rPr>
              <a:t>para</a:t>
            </a:r>
            <a:r>
              <a:rPr lang="es-AR" sz="2000" i="1" dirty="0">
                <a:solidFill>
                  <a:srgbClr val="009900"/>
                </a:solidFill>
                <a:latin typeface="Times New Roman" panose="02020603050405020304" pitchFamily="18" charset="0"/>
                <a:cs typeface="Times New Roman" panose="02020603050405020304" pitchFamily="18" charset="0"/>
              </a:rPr>
              <a:t> </a:t>
            </a:r>
            <a:r>
              <a:rPr lang="es-AR" sz="2000" dirty="0">
                <a:solidFill>
                  <a:srgbClr val="009900"/>
                </a:solidFill>
                <a:latin typeface="Times New Roman" panose="02020603050405020304" pitchFamily="18" charset="0"/>
                <a:cs typeface="Times New Roman" panose="02020603050405020304" pitchFamily="18" charset="0"/>
              </a:rPr>
              <a:t>que no sea necesariamente un periodo entero de muestreo.</a:t>
            </a:r>
            <a:endParaRPr lang="es-AR" sz="2000" baseline="-25000" dirty="0">
              <a:solidFill>
                <a:srgbClr val="009900"/>
              </a:solidFill>
              <a:latin typeface="Times New Roman" panose="02020603050405020304" pitchFamily="18" charset="0"/>
              <a:cs typeface="Times New Roman" panose="02020603050405020304" pitchFamily="18" charset="0"/>
            </a:endParaRPr>
          </a:p>
        </p:txBody>
      </p:sp>
      <p:sp>
        <p:nvSpPr>
          <p:cNvPr id="20" name="Rectangle 2"/>
          <p:cNvSpPr>
            <a:spLocks noChangeArrowheads="1"/>
          </p:cNvSpPr>
          <p:nvPr/>
        </p:nvSpPr>
        <p:spPr bwMode="auto">
          <a:xfrm>
            <a:off x="623392" y="116632"/>
            <a:ext cx="11022369" cy="51617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ea typeface="+mj-ea"/>
              </a:rPr>
              <a:t>Diseño de Controladores con el Modelo en Tiempo Discreto</a:t>
            </a:r>
            <a:endParaRPr lang="en-US" sz="2600" b="1" dirty="0">
              <a:solidFill>
                <a:schemeClr val="bg1"/>
              </a:solidFill>
              <a:ea typeface="+mj-ea"/>
            </a:endParaRPr>
          </a:p>
        </p:txBody>
      </p:sp>
    </p:spTree>
    <p:extLst>
      <p:ext uri="{BB962C8B-B14F-4D97-AF65-F5344CB8AC3E}">
        <p14:creationId xmlns:p14="http://schemas.microsoft.com/office/powerpoint/2010/main" val="12674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50579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Diseño de Controladores en el Dominio de Tiempo Discreto</a:t>
            </a:r>
          </a:p>
        </p:txBody>
      </p:sp>
      <p:sp>
        <p:nvSpPr>
          <p:cNvPr id="9" name="Marcador de número de diapositiva 33"/>
          <p:cNvSpPr>
            <a:spLocks noGrp="1"/>
          </p:cNvSpPr>
          <p:nvPr>
            <p:ph type="sldNum" sz="quarter" idx="12"/>
          </p:nvPr>
        </p:nvSpPr>
        <p:spPr>
          <a:xfrm>
            <a:off x="11784632" y="6525344"/>
            <a:ext cx="407368" cy="506525"/>
          </a:xfrm>
        </p:spPr>
        <p:txBody>
          <a:bodyPr/>
          <a:lstStyle/>
          <a:p>
            <a:fld id="{88A92BC7-81EF-4C9F-8DB9-DCAAEE84F0FC}" type="slidenum">
              <a:rPr lang="es-ES" b="1" smtClean="0">
                <a:solidFill>
                  <a:schemeClr val="tx1"/>
                </a:solidFill>
              </a:rPr>
              <a:pPr/>
              <a:t>31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5" name="Text Box 9"/>
          <p:cNvSpPr txBox="1">
            <a:spLocks noChangeArrowheads="1"/>
          </p:cNvSpPr>
          <p:nvPr/>
        </p:nvSpPr>
        <p:spPr bwMode="auto">
          <a:xfrm>
            <a:off x="263886" y="2400465"/>
            <a:ext cx="457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dirty="0">
                <a:solidFill>
                  <a:srgbClr val="C00000"/>
                </a:solidFill>
              </a:rPr>
              <a:t>Sea el polinomio característico de la FTLC discreta, con una FTLA propia:</a:t>
            </a:r>
          </a:p>
        </p:txBody>
      </p:sp>
      <p:sp>
        <p:nvSpPr>
          <p:cNvPr id="42" name="Text Box 3"/>
          <p:cNvSpPr txBox="1">
            <a:spLocks noChangeArrowheads="1"/>
          </p:cNvSpPr>
          <p:nvPr/>
        </p:nvSpPr>
        <p:spPr bwMode="auto">
          <a:xfrm>
            <a:off x="119870" y="680148"/>
            <a:ext cx="11809312" cy="606586"/>
          </a:xfrm>
          <a:prstGeom prst="rect">
            <a:avLst/>
          </a:prstGeom>
          <a:noFill/>
          <a:ln w="9525">
            <a:noFill/>
            <a:miter lim="800000"/>
            <a:headEnd/>
            <a:tailEnd/>
          </a:ln>
          <a:effectLst/>
        </p:spPr>
        <p:txBody>
          <a:bodyPr wrap="square" tIns="10800" bIns="10800" anchor="ctr">
            <a:spAutoFit/>
          </a:bodyPr>
          <a:lstStyle/>
          <a:p>
            <a:pPr marL="342900" indent="-342900" algn="just" defTabSz="476250">
              <a:spcBef>
                <a:spcPts val="600"/>
              </a:spcBef>
              <a:buClr>
                <a:schemeClr val="accent5">
                  <a:lumMod val="75000"/>
                </a:schemeClr>
              </a:buClr>
              <a:buFont typeface="Wingdings" panose="05000000000000000000" pitchFamily="2" charset="2"/>
              <a:buChar char="v"/>
              <a:tabLst>
                <a:tab pos="450850" algn="l"/>
              </a:tabLst>
              <a:defRPr/>
            </a:pPr>
            <a:r>
              <a:rPr lang="es-AR" sz="1900" b="1" u="sng" dirty="0">
                <a:solidFill>
                  <a:schemeClr val="accent1">
                    <a:lumMod val="75000"/>
                  </a:schemeClr>
                </a:solidFill>
              </a:rPr>
              <a:t>Cancelación Polo-Cero</a:t>
            </a:r>
            <a:r>
              <a:rPr lang="es-AR" sz="1900" b="1" dirty="0">
                <a:solidFill>
                  <a:schemeClr val="accent1">
                    <a:lumMod val="75000"/>
                  </a:schemeClr>
                </a:solidFill>
              </a:rPr>
              <a:t>: </a:t>
            </a:r>
            <a:r>
              <a:rPr lang="es-AR" sz="1900" dirty="0">
                <a:solidFill>
                  <a:srgbClr val="008000"/>
                </a:solidFill>
              </a:rPr>
              <a:t>Uno de los ceros del controlador puede cancelar el polo dominante de la planta. Siendo este polo aquel que se encuentre más próximo al círculo unitario en el eje real positivo. </a:t>
            </a:r>
          </a:p>
        </p:txBody>
      </p:sp>
      <p:sp>
        <p:nvSpPr>
          <p:cNvPr id="21" name="Text Box 3"/>
          <p:cNvSpPr txBox="1">
            <a:spLocks noChangeArrowheads="1"/>
          </p:cNvSpPr>
          <p:nvPr/>
        </p:nvSpPr>
        <p:spPr bwMode="auto">
          <a:xfrm>
            <a:off x="147802" y="1887554"/>
            <a:ext cx="11809312" cy="314199"/>
          </a:xfrm>
          <a:prstGeom prst="rect">
            <a:avLst/>
          </a:prstGeom>
          <a:noFill/>
          <a:ln w="9525">
            <a:noFill/>
            <a:miter lim="800000"/>
            <a:headEnd/>
            <a:tailEnd/>
          </a:ln>
          <a:effectLst/>
        </p:spPr>
        <p:txBody>
          <a:bodyPr wrap="square" tIns="10800" bIns="10800" anchor="ctr">
            <a:spAutoFit/>
          </a:bodyPr>
          <a:lstStyle/>
          <a:p>
            <a:pPr marL="342900" indent="-342900" defTabSz="476250">
              <a:spcBef>
                <a:spcPts val="600"/>
              </a:spcBef>
              <a:buClr>
                <a:schemeClr val="accent5">
                  <a:lumMod val="75000"/>
                </a:schemeClr>
              </a:buClr>
              <a:buFont typeface="Wingdings" panose="05000000000000000000" pitchFamily="2" charset="2"/>
              <a:buChar char="v"/>
              <a:tabLst>
                <a:tab pos="450850" algn="l"/>
              </a:tabLst>
              <a:defRPr/>
            </a:pPr>
            <a:r>
              <a:rPr lang="es-AR" sz="1900" b="1" u="sng" dirty="0">
                <a:solidFill>
                  <a:schemeClr val="accent1">
                    <a:lumMod val="75000"/>
                  </a:schemeClr>
                </a:solidFill>
              </a:rPr>
              <a:t>Método del Lugar Geométrico de las Raíces</a:t>
            </a:r>
            <a:r>
              <a:rPr lang="es-AR" sz="1900" b="1" dirty="0">
                <a:solidFill>
                  <a:schemeClr val="accent1">
                    <a:lumMod val="75000"/>
                  </a:schemeClr>
                </a:solidFill>
              </a:rPr>
              <a:t>: </a:t>
            </a:r>
            <a:r>
              <a:rPr lang="es-AR" sz="1900" dirty="0">
                <a:solidFill>
                  <a:srgbClr val="008000"/>
                </a:solidFill>
              </a:rPr>
              <a:t>Ídem sistemas de control continuo, pero en el plano-z.</a:t>
            </a:r>
            <a:endParaRPr lang="es-AR" sz="1900" dirty="0">
              <a:solidFill>
                <a:schemeClr val="accent1">
                  <a:lumMod val="75000"/>
                </a:schemeClr>
              </a:solidFill>
            </a:endParaRPr>
          </a:p>
        </p:txBody>
      </p:sp>
      <p:graphicFrame>
        <p:nvGraphicFramePr>
          <p:cNvPr id="13" name="1 Objeto"/>
          <p:cNvGraphicFramePr>
            <a:graphicFrameLocks noChangeAspect="1"/>
          </p:cNvGraphicFramePr>
          <p:nvPr/>
        </p:nvGraphicFramePr>
        <p:xfrm>
          <a:off x="5043940" y="2363268"/>
          <a:ext cx="6580187" cy="720725"/>
        </p:xfrm>
        <a:graphic>
          <a:graphicData uri="http://schemas.openxmlformats.org/presentationml/2006/ole">
            <mc:AlternateContent xmlns:mc="http://schemas.openxmlformats.org/markup-compatibility/2006">
              <mc:Choice xmlns:v="urn:schemas-microsoft-com:vml" Requires="v">
                <p:oleObj spid="_x0000_s49164" name="Equation" r:id="rId3" imgW="3924000" imgH="431640" progId="Equation.DSMT4">
                  <p:embed/>
                </p:oleObj>
              </mc:Choice>
              <mc:Fallback>
                <p:oleObj name="Equation" r:id="rId3" imgW="3924000" imgH="431640" progId="Equation.DSMT4">
                  <p:embed/>
                  <p:pic>
                    <p:nvPicPr>
                      <p:cNvPr id="13" name="1 Objeto"/>
                      <p:cNvPicPr>
                        <a:picLocks noChangeAspect="1" noChangeArrowheads="1"/>
                      </p:cNvPicPr>
                      <p:nvPr/>
                    </p:nvPicPr>
                    <p:blipFill>
                      <a:blip r:embed="rId4"/>
                      <a:srcRect/>
                      <a:stretch>
                        <a:fillRect/>
                      </a:stretch>
                    </p:blipFill>
                    <p:spPr bwMode="auto">
                      <a:xfrm>
                        <a:off x="5043940" y="2363268"/>
                        <a:ext cx="6580187" cy="720725"/>
                      </a:xfrm>
                      <a:prstGeom prst="rect">
                        <a:avLst/>
                      </a:prstGeom>
                      <a:noFill/>
                      <a:ln>
                        <a:noFill/>
                      </a:ln>
                    </p:spPr>
                  </p:pic>
                </p:oleObj>
              </mc:Fallback>
            </mc:AlternateContent>
          </a:graphicData>
        </a:graphic>
      </p:graphicFrame>
      <p:sp>
        <p:nvSpPr>
          <p:cNvPr id="18" name="Text Box 9"/>
          <p:cNvSpPr txBox="1">
            <a:spLocks noChangeArrowheads="1"/>
          </p:cNvSpPr>
          <p:nvPr/>
        </p:nvSpPr>
        <p:spPr bwMode="auto">
          <a:xfrm>
            <a:off x="263886" y="3247917"/>
            <a:ext cx="72722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dirty="0">
                <a:solidFill>
                  <a:srgbClr val="C00000"/>
                </a:solidFill>
              </a:rPr>
              <a:t>Si el punto “</a:t>
            </a:r>
            <a:r>
              <a:rPr lang="es-AR" sz="2000" i="1" dirty="0">
                <a:solidFill>
                  <a:srgbClr val="C00000"/>
                </a:solidFill>
                <a:latin typeface="Times New Roman" panose="02020603050405020304" pitchFamily="18" charset="0"/>
                <a:cs typeface="Times New Roman" panose="02020603050405020304" pitchFamily="18" charset="0"/>
              </a:rPr>
              <a:t>z</a:t>
            </a:r>
            <a:r>
              <a:rPr lang="es-AR" sz="2000" baseline="-25000" dirty="0">
                <a:solidFill>
                  <a:srgbClr val="C00000"/>
                </a:solidFill>
                <a:latin typeface="Times New Roman" panose="02020603050405020304" pitchFamily="18" charset="0"/>
                <a:cs typeface="Times New Roman" panose="02020603050405020304" pitchFamily="18" charset="0"/>
              </a:rPr>
              <a:t>0</a:t>
            </a:r>
            <a:r>
              <a:rPr lang="es-AR" dirty="0">
                <a:solidFill>
                  <a:srgbClr val="C00000"/>
                </a:solidFill>
              </a:rPr>
              <a:t>” pertenece al LGR, la expresión anterior resulta:</a:t>
            </a:r>
          </a:p>
        </p:txBody>
      </p:sp>
      <p:graphicFrame>
        <p:nvGraphicFramePr>
          <p:cNvPr id="27" name="1 Objeto"/>
          <p:cNvGraphicFramePr>
            <a:graphicFrameLocks noChangeAspect="1"/>
          </p:cNvGraphicFramePr>
          <p:nvPr/>
        </p:nvGraphicFramePr>
        <p:xfrm>
          <a:off x="6974635" y="3211514"/>
          <a:ext cx="3746500" cy="719137"/>
        </p:xfrm>
        <a:graphic>
          <a:graphicData uri="http://schemas.openxmlformats.org/presentationml/2006/ole">
            <mc:AlternateContent xmlns:mc="http://schemas.openxmlformats.org/markup-compatibility/2006">
              <mc:Choice xmlns:v="urn:schemas-microsoft-com:vml" Requires="v">
                <p:oleObj spid="_x0000_s49165" name="Equation" r:id="rId5" imgW="2234880" imgH="431640" progId="Equation.DSMT4">
                  <p:embed/>
                </p:oleObj>
              </mc:Choice>
              <mc:Fallback>
                <p:oleObj name="Equation" r:id="rId5" imgW="2234880" imgH="431640" progId="Equation.DSMT4">
                  <p:embed/>
                  <p:pic>
                    <p:nvPicPr>
                      <p:cNvPr id="27" name="1 Objeto"/>
                      <p:cNvPicPr>
                        <a:picLocks noChangeAspect="1" noChangeArrowheads="1"/>
                      </p:cNvPicPr>
                      <p:nvPr/>
                    </p:nvPicPr>
                    <p:blipFill>
                      <a:blip r:embed="rId6"/>
                      <a:srcRect/>
                      <a:stretch>
                        <a:fillRect/>
                      </a:stretch>
                    </p:blipFill>
                    <p:spPr bwMode="auto">
                      <a:xfrm>
                        <a:off x="6974635" y="3211514"/>
                        <a:ext cx="3746500" cy="719137"/>
                      </a:xfrm>
                      <a:prstGeom prst="rect">
                        <a:avLst/>
                      </a:prstGeom>
                      <a:noFill/>
                      <a:ln>
                        <a:noFill/>
                      </a:ln>
                    </p:spPr>
                  </p:pic>
                </p:oleObj>
              </mc:Fallback>
            </mc:AlternateContent>
          </a:graphicData>
        </a:graphic>
      </p:graphicFrame>
      <p:sp>
        <p:nvSpPr>
          <p:cNvPr id="28" name="Rectángulo 27"/>
          <p:cNvSpPr/>
          <p:nvPr/>
        </p:nvSpPr>
        <p:spPr>
          <a:xfrm>
            <a:off x="263886" y="4411862"/>
            <a:ext cx="41039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AR" dirty="0">
                <a:solidFill>
                  <a:srgbClr val="C00000"/>
                </a:solidFill>
              </a:rPr>
              <a:t>A partir de la anterior, en forma general las condiciones de Fase y Magnitud quedan:</a:t>
            </a:r>
            <a:endParaRPr lang="es-AR" dirty="0">
              <a:solidFill>
                <a:srgbClr val="C00000"/>
              </a:solidFill>
              <a:sym typeface="Symbol" panose="05050102010706020507" pitchFamily="18" charset="2"/>
            </a:endParaRPr>
          </a:p>
        </p:txBody>
      </p:sp>
      <p:sp>
        <p:nvSpPr>
          <p:cNvPr id="29" name="Rectángulo 28"/>
          <p:cNvSpPr/>
          <p:nvPr/>
        </p:nvSpPr>
        <p:spPr>
          <a:xfrm>
            <a:off x="4511066" y="4059470"/>
            <a:ext cx="3169867" cy="369332"/>
          </a:xfrm>
          <a:prstGeom prst="rect">
            <a:avLst/>
          </a:prstGeom>
        </p:spPr>
        <p:txBody>
          <a:bodyPr wrap="square">
            <a:spAutoFit/>
          </a:bodyPr>
          <a:lstStyle/>
          <a:p>
            <a:pPr algn="ctr"/>
            <a:r>
              <a:rPr lang="es-AR" u="sng" dirty="0">
                <a:solidFill>
                  <a:srgbClr val="008000"/>
                </a:solidFill>
              </a:rPr>
              <a:t>Condición de Magnitud (CM)</a:t>
            </a:r>
          </a:p>
        </p:txBody>
      </p:sp>
      <p:sp>
        <p:nvSpPr>
          <p:cNvPr id="30" name="Rectángulo 29"/>
          <p:cNvSpPr/>
          <p:nvPr/>
        </p:nvSpPr>
        <p:spPr>
          <a:xfrm>
            <a:off x="8052417" y="4059643"/>
            <a:ext cx="2705781" cy="369332"/>
          </a:xfrm>
          <a:prstGeom prst="rect">
            <a:avLst/>
          </a:prstGeom>
        </p:spPr>
        <p:txBody>
          <a:bodyPr wrap="square">
            <a:spAutoFit/>
          </a:bodyPr>
          <a:lstStyle/>
          <a:p>
            <a:pPr algn="ctr"/>
            <a:r>
              <a:rPr lang="es-AR" u="sng" dirty="0">
                <a:solidFill>
                  <a:srgbClr val="008000"/>
                </a:solidFill>
              </a:rPr>
              <a:t>Condición de Fase (CF)</a:t>
            </a:r>
          </a:p>
        </p:txBody>
      </p:sp>
      <p:graphicFrame>
        <p:nvGraphicFramePr>
          <p:cNvPr id="31" name="Object 107"/>
          <p:cNvGraphicFramePr>
            <a:graphicFrameLocks noChangeAspect="1"/>
          </p:cNvGraphicFramePr>
          <p:nvPr/>
        </p:nvGraphicFramePr>
        <p:xfrm>
          <a:off x="7354711" y="5441795"/>
          <a:ext cx="1395413" cy="301625"/>
        </p:xfrm>
        <a:graphic>
          <a:graphicData uri="http://schemas.openxmlformats.org/presentationml/2006/ole">
            <mc:AlternateContent xmlns:mc="http://schemas.openxmlformats.org/markup-compatibility/2006">
              <mc:Choice xmlns:v="urn:schemas-microsoft-com:vml" Requires="v">
                <p:oleObj spid="_x0000_s49166" name="Equation" r:id="rId7" imgW="761760" imgH="164880" progId="Equation.DSMT4">
                  <p:embed/>
                </p:oleObj>
              </mc:Choice>
              <mc:Fallback>
                <p:oleObj name="Equation" r:id="rId7" imgW="761760" imgH="164880" progId="Equation.DSMT4">
                  <p:embed/>
                  <p:pic>
                    <p:nvPicPr>
                      <p:cNvPr id="31" name="Object 107"/>
                      <p:cNvPicPr>
                        <a:picLocks noGrp="1" noChangeAspect="1" noChangeArrowheads="1"/>
                      </p:cNvPicPr>
                      <p:nvPr/>
                    </p:nvPicPr>
                    <p:blipFill>
                      <a:blip r:embed="rId8"/>
                      <a:srcRect/>
                      <a:stretch>
                        <a:fillRect/>
                      </a:stretch>
                    </p:blipFill>
                    <p:spPr bwMode="auto">
                      <a:xfrm>
                        <a:off x="7354711" y="5441795"/>
                        <a:ext cx="13954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107"/>
          <p:cNvGraphicFramePr>
            <a:graphicFrameLocks noChangeAspect="1"/>
          </p:cNvGraphicFramePr>
          <p:nvPr/>
        </p:nvGraphicFramePr>
        <p:xfrm>
          <a:off x="4743859" y="4437112"/>
          <a:ext cx="1882775" cy="1139825"/>
        </p:xfrm>
        <a:graphic>
          <a:graphicData uri="http://schemas.openxmlformats.org/presentationml/2006/ole">
            <mc:AlternateContent xmlns:mc="http://schemas.openxmlformats.org/markup-compatibility/2006">
              <mc:Choice xmlns:v="urn:schemas-microsoft-com:vml" Requires="v">
                <p:oleObj spid="_x0000_s49167" name="Equation" r:id="rId9" imgW="1028520" imgH="622080" progId="Equation.DSMT4">
                  <p:embed/>
                </p:oleObj>
              </mc:Choice>
              <mc:Fallback>
                <p:oleObj name="Equation" r:id="rId9" imgW="1028520" imgH="622080" progId="Equation.DSMT4">
                  <p:embed/>
                  <p:pic>
                    <p:nvPicPr>
                      <p:cNvPr id="33" name="Object 107"/>
                      <p:cNvPicPr>
                        <a:picLocks noGrp="1" noChangeAspect="1" noChangeArrowheads="1"/>
                      </p:cNvPicPr>
                      <p:nvPr/>
                    </p:nvPicPr>
                    <p:blipFill>
                      <a:blip r:embed="rId10"/>
                      <a:srcRect/>
                      <a:stretch>
                        <a:fillRect/>
                      </a:stretch>
                    </p:blipFill>
                    <p:spPr bwMode="auto">
                      <a:xfrm>
                        <a:off x="4743859" y="4437112"/>
                        <a:ext cx="18827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107"/>
          <p:cNvGraphicFramePr>
            <a:graphicFrameLocks noChangeAspect="1"/>
          </p:cNvGraphicFramePr>
          <p:nvPr/>
        </p:nvGraphicFramePr>
        <p:xfrm>
          <a:off x="7343775" y="4584799"/>
          <a:ext cx="4092575" cy="860425"/>
        </p:xfrm>
        <a:graphic>
          <a:graphicData uri="http://schemas.openxmlformats.org/presentationml/2006/ole">
            <mc:AlternateContent xmlns:mc="http://schemas.openxmlformats.org/markup-compatibility/2006">
              <mc:Choice xmlns:v="urn:schemas-microsoft-com:vml" Requires="v">
                <p:oleObj spid="_x0000_s49168" name="Equation" r:id="rId11" imgW="2234880" imgH="469800" progId="Equation.DSMT4">
                  <p:embed/>
                </p:oleObj>
              </mc:Choice>
              <mc:Fallback>
                <p:oleObj name="Equation" r:id="rId11" imgW="2234880" imgH="469800" progId="Equation.DSMT4">
                  <p:embed/>
                  <p:pic>
                    <p:nvPicPr>
                      <p:cNvPr id="36" name="Object 107"/>
                      <p:cNvPicPr>
                        <a:picLocks noGrp="1" noChangeAspect="1" noChangeArrowheads="1"/>
                      </p:cNvPicPr>
                      <p:nvPr/>
                    </p:nvPicPr>
                    <p:blipFill>
                      <a:blip r:embed="rId12"/>
                      <a:srcRect/>
                      <a:stretch>
                        <a:fillRect/>
                      </a:stretch>
                    </p:blipFill>
                    <p:spPr bwMode="auto">
                      <a:xfrm>
                        <a:off x="7343775" y="4584799"/>
                        <a:ext cx="40925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ángulo 37"/>
          <p:cNvSpPr/>
          <p:nvPr/>
        </p:nvSpPr>
        <p:spPr>
          <a:xfrm>
            <a:off x="263886" y="5769187"/>
            <a:ext cx="11597694" cy="938719"/>
          </a:xfrm>
          <a:prstGeom prst="rect">
            <a:avLst/>
          </a:prstGeom>
          <a:solidFill>
            <a:schemeClr val="accent6">
              <a:lumMod val="20000"/>
              <a:lumOff val="80000"/>
            </a:schemeClr>
          </a:solidFill>
        </p:spPr>
        <p:txBody>
          <a:bodyPr wrap="square">
            <a:spAutoFit/>
          </a:bodyPr>
          <a:lstStyle/>
          <a:p>
            <a:pPr marL="342900" lvl="0" indent="-342900" algn="just">
              <a:spcAft>
                <a:spcPts val="0"/>
              </a:spcAft>
              <a:buFont typeface="Wingdings" panose="05000000000000000000" pitchFamily="2" charset="2"/>
              <a:buChar char="q"/>
            </a:pPr>
            <a:r>
              <a:rPr lang="es-AR" sz="1700" dirty="0">
                <a:solidFill>
                  <a:schemeClr val="tx1">
                    <a:lumMod val="75000"/>
                    <a:lumOff val="25000"/>
                  </a:schemeClr>
                </a:solidFill>
                <a:ea typeface="Times New Roman" panose="02020603050405020304" pitchFamily="18" charset="0"/>
              </a:rPr>
              <a:t>Los valores de “</a:t>
            </a:r>
            <a:r>
              <a:rPr lang="es-AR" sz="2000" i="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z</a:t>
            </a:r>
            <a:r>
              <a:rPr lang="es-AR" sz="1700" dirty="0">
                <a:solidFill>
                  <a:schemeClr val="tx1">
                    <a:lumMod val="75000"/>
                    <a:lumOff val="25000"/>
                  </a:schemeClr>
                </a:solidFill>
                <a:ea typeface="Times New Roman" panose="02020603050405020304" pitchFamily="18" charset="0"/>
              </a:rPr>
              <a:t>” que satisfacen las condiciones de Fase y Magnitud, son los polos de la FTLC del sistema. </a:t>
            </a:r>
          </a:p>
          <a:p>
            <a:pPr marL="342900" indent="-342900" algn="just">
              <a:spcAft>
                <a:spcPts val="0"/>
              </a:spcAft>
              <a:buFont typeface="Wingdings" panose="05000000000000000000" pitchFamily="2" charset="2"/>
              <a:buChar char="q"/>
            </a:pPr>
            <a:r>
              <a:rPr lang="es-AR" sz="1700" dirty="0">
                <a:solidFill>
                  <a:schemeClr val="tx1">
                    <a:lumMod val="75000"/>
                    <a:lumOff val="25000"/>
                  </a:schemeClr>
                </a:solidFill>
                <a:ea typeface="Times New Roman" panose="02020603050405020304" pitchFamily="18" charset="0"/>
              </a:rPr>
              <a:t>A partir de la CF se ubican los polos o ceros del controlador, mientras que a partir de la CM se determina el valor de la ganancia </a:t>
            </a:r>
            <a:r>
              <a:rPr lang="es-AR" i="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K</a:t>
            </a:r>
            <a:r>
              <a:rPr lang="es-AR" sz="1700" i="1" dirty="0">
                <a:solidFill>
                  <a:schemeClr val="tx1">
                    <a:lumMod val="75000"/>
                    <a:lumOff val="25000"/>
                  </a:schemeClr>
                </a:solidFill>
                <a:ea typeface="Times New Roman" panose="02020603050405020304" pitchFamily="18" charset="0"/>
              </a:rPr>
              <a:t> </a:t>
            </a:r>
            <a:r>
              <a:rPr lang="es-AR" sz="1700" dirty="0">
                <a:solidFill>
                  <a:schemeClr val="tx1">
                    <a:lumMod val="75000"/>
                    <a:lumOff val="25000"/>
                  </a:schemeClr>
                </a:solidFill>
                <a:ea typeface="Times New Roman" panose="02020603050405020304" pitchFamily="18" charset="0"/>
              </a:rPr>
              <a:t>requerida para cumplir con las especificaciones de desempeño deseadas.</a:t>
            </a:r>
          </a:p>
        </p:txBody>
      </p:sp>
      <p:sp>
        <p:nvSpPr>
          <p:cNvPr id="22" name="Text Box 3"/>
          <p:cNvSpPr txBox="1">
            <a:spLocks noChangeArrowheads="1"/>
          </p:cNvSpPr>
          <p:nvPr/>
        </p:nvSpPr>
        <p:spPr bwMode="auto">
          <a:xfrm>
            <a:off x="147802" y="1414255"/>
            <a:ext cx="11809312" cy="314199"/>
          </a:xfrm>
          <a:prstGeom prst="rect">
            <a:avLst/>
          </a:prstGeom>
          <a:noFill/>
          <a:ln w="9525">
            <a:noFill/>
            <a:miter lim="800000"/>
            <a:headEnd/>
            <a:tailEnd/>
          </a:ln>
          <a:effectLst/>
        </p:spPr>
        <p:txBody>
          <a:bodyPr wrap="square" tIns="10800" bIns="10800" anchor="ctr">
            <a:spAutoFit/>
          </a:bodyPr>
          <a:lstStyle/>
          <a:p>
            <a:pPr marL="342900" indent="-342900" defTabSz="476250">
              <a:spcBef>
                <a:spcPts val="600"/>
              </a:spcBef>
              <a:buClr>
                <a:schemeClr val="accent5">
                  <a:lumMod val="75000"/>
                </a:schemeClr>
              </a:buClr>
              <a:buFont typeface="Wingdings" panose="05000000000000000000" pitchFamily="2" charset="2"/>
              <a:buChar char="v"/>
              <a:tabLst>
                <a:tab pos="450850" algn="l"/>
              </a:tabLst>
              <a:defRPr/>
            </a:pPr>
            <a:r>
              <a:rPr lang="es-AR" sz="1900" b="1" u="sng" dirty="0">
                <a:solidFill>
                  <a:schemeClr val="accent1">
                    <a:lumMod val="75000"/>
                  </a:schemeClr>
                </a:solidFill>
              </a:rPr>
              <a:t>Método de Reubicación de Polos</a:t>
            </a:r>
            <a:r>
              <a:rPr lang="es-AR" sz="1900" b="1" dirty="0">
                <a:solidFill>
                  <a:schemeClr val="accent1">
                    <a:lumMod val="75000"/>
                  </a:schemeClr>
                </a:solidFill>
              </a:rPr>
              <a:t>: </a:t>
            </a:r>
            <a:r>
              <a:rPr lang="es-AR" sz="1900" dirty="0">
                <a:solidFill>
                  <a:srgbClr val="008000"/>
                </a:solidFill>
              </a:rPr>
              <a:t>Ídem sistemas de control continuo, pero en el plano-z.</a:t>
            </a:r>
            <a:endParaRPr lang="es-AR" sz="1900" dirty="0">
              <a:solidFill>
                <a:schemeClr val="accent1">
                  <a:lumMod val="75000"/>
                </a:schemeClr>
              </a:solidFill>
            </a:endParaRPr>
          </a:p>
        </p:txBody>
      </p:sp>
    </p:spTree>
    <p:extLst>
      <p:ext uri="{BB962C8B-B14F-4D97-AF65-F5344CB8AC3E}">
        <p14:creationId xmlns:p14="http://schemas.microsoft.com/office/powerpoint/2010/main" val="282645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407368" cy="260467"/>
          </a:xfrm>
        </p:spPr>
        <p:txBody>
          <a:bodyPr/>
          <a:lstStyle/>
          <a:p>
            <a:fld id="{88A92BC7-81EF-4C9F-8DB9-DCAAEE84F0FC}" type="slidenum">
              <a:rPr lang="es-ES" b="1" smtClean="0">
                <a:solidFill>
                  <a:schemeClr val="tx1"/>
                </a:solidFill>
              </a:rPr>
              <a:pPr/>
              <a:t>32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Text Box 9"/>
          <p:cNvSpPr txBox="1">
            <a:spLocks noChangeArrowheads="1"/>
          </p:cNvSpPr>
          <p:nvPr/>
        </p:nvSpPr>
        <p:spPr bwMode="auto">
          <a:xfrm>
            <a:off x="185740" y="777198"/>
            <a:ext cx="118474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000" dirty="0">
                <a:solidFill>
                  <a:srgbClr val="C00000"/>
                </a:solidFill>
              </a:rPr>
              <a:t>A partir de la planta </a:t>
            </a:r>
            <a:r>
              <a:rPr lang="es-AR" sz="2000" i="1" dirty="0" err="1">
                <a:solidFill>
                  <a:srgbClr val="C00000"/>
                </a:solidFill>
                <a:latin typeface="Times New Roman" panose="02020603050405020304" pitchFamily="18" charset="0"/>
                <a:cs typeface="Times New Roman" panose="02020603050405020304" pitchFamily="18" charset="0"/>
              </a:rPr>
              <a:t>G</a:t>
            </a:r>
            <a:r>
              <a:rPr lang="es-AR" sz="2000" i="1" baseline="-25000" dirty="0" err="1">
                <a:solidFill>
                  <a:srgbClr val="C00000"/>
                </a:solidFill>
                <a:latin typeface="Times New Roman" panose="02020603050405020304" pitchFamily="18" charset="0"/>
                <a:cs typeface="Times New Roman" panose="02020603050405020304" pitchFamily="18" charset="0"/>
              </a:rPr>
              <a:t>p</a:t>
            </a:r>
            <a:r>
              <a:rPr lang="es-AR" sz="2000" dirty="0">
                <a:solidFill>
                  <a:srgbClr val="C00000"/>
                </a:solidFill>
                <a:latin typeface="Times New Roman" panose="02020603050405020304" pitchFamily="18" charset="0"/>
                <a:cs typeface="Times New Roman" panose="02020603050405020304" pitchFamily="18" charset="0"/>
              </a:rPr>
              <a:t>(</a:t>
            </a:r>
            <a:r>
              <a:rPr lang="es-AR" sz="2000" i="1" dirty="0">
                <a:solidFill>
                  <a:srgbClr val="C00000"/>
                </a:solidFill>
                <a:latin typeface="Times New Roman" panose="02020603050405020304" pitchFamily="18" charset="0"/>
                <a:cs typeface="Times New Roman" panose="02020603050405020304" pitchFamily="18" charset="0"/>
              </a:rPr>
              <a:t>s</a:t>
            </a:r>
            <a:r>
              <a:rPr lang="es-AR" sz="2000" dirty="0">
                <a:solidFill>
                  <a:srgbClr val="C00000"/>
                </a:solidFill>
                <a:latin typeface="Times New Roman" panose="02020603050405020304" pitchFamily="18" charset="0"/>
                <a:cs typeface="Times New Roman" panose="02020603050405020304" pitchFamily="18" charset="0"/>
              </a:rPr>
              <a:t>)</a:t>
            </a:r>
            <a:r>
              <a:rPr lang="es-AR" sz="2000" dirty="0">
                <a:solidFill>
                  <a:srgbClr val="C00000"/>
                </a:solidFill>
              </a:rPr>
              <a:t>, diseñar el controlador </a:t>
            </a:r>
            <a:r>
              <a:rPr lang="es-AR" sz="2000" i="1" dirty="0" err="1">
                <a:solidFill>
                  <a:srgbClr val="C00000"/>
                </a:solidFill>
                <a:latin typeface="Times New Roman" panose="02020603050405020304" pitchFamily="18" charset="0"/>
                <a:cs typeface="Times New Roman" panose="02020603050405020304" pitchFamily="18" charset="0"/>
              </a:rPr>
              <a:t>G</a:t>
            </a:r>
            <a:r>
              <a:rPr lang="es-AR" sz="2000" i="1" baseline="-25000" dirty="0" err="1">
                <a:solidFill>
                  <a:srgbClr val="C00000"/>
                </a:solidFill>
                <a:latin typeface="Times New Roman" panose="02020603050405020304" pitchFamily="18" charset="0"/>
                <a:cs typeface="Times New Roman" panose="02020603050405020304" pitchFamily="18" charset="0"/>
              </a:rPr>
              <a:t>cd</a:t>
            </a:r>
            <a:r>
              <a:rPr lang="es-AR" sz="2000" dirty="0">
                <a:solidFill>
                  <a:srgbClr val="C00000"/>
                </a:solidFill>
                <a:latin typeface="Times New Roman" panose="02020603050405020304" pitchFamily="18" charset="0"/>
                <a:cs typeface="Times New Roman" panose="02020603050405020304" pitchFamily="18" charset="0"/>
              </a:rPr>
              <a:t>(</a:t>
            </a:r>
            <a:r>
              <a:rPr lang="es-AR" sz="2000" i="1" dirty="0">
                <a:solidFill>
                  <a:srgbClr val="C00000"/>
                </a:solidFill>
                <a:latin typeface="Times New Roman" panose="02020603050405020304" pitchFamily="18" charset="0"/>
                <a:cs typeface="Times New Roman" panose="02020603050405020304" pitchFamily="18" charset="0"/>
              </a:rPr>
              <a:t>z</a:t>
            </a:r>
            <a:r>
              <a:rPr lang="es-AR" sz="20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rPr>
              <a:t>a través del método del LGR para que la respuesta al escalón del sistema controlado cumpla con: </a:t>
            </a:r>
            <a:r>
              <a:rPr lang="es-AR" sz="2000" i="1" dirty="0" err="1">
                <a:solidFill>
                  <a:srgbClr val="C00000"/>
                </a:solidFill>
                <a:latin typeface="Times New Roman" panose="02020603050405020304" pitchFamily="18" charset="0"/>
                <a:cs typeface="Times New Roman" panose="02020603050405020304" pitchFamily="18" charset="0"/>
              </a:rPr>
              <a:t>e</a:t>
            </a:r>
            <a:r>
              <a:rPr lang="es-AR" sz="2000" i="1" baseline="-25000" dirty="0" err="1">
                <a:solidFill>
                  <a:srgbClr val="C00000"/>
                </a:solidFill>
                <a:latin typeface="Times New Roman" panose="02020603050405020304" pitchFamily="18" charset="0"/>
                <a:cs typeface="Times New Roman" panose="02020603050405020304" pitchFamily="18" charset="0"/>
              </a:rPr>
              <a:t>ssp</a:t>
            </a:r>
            <a:r>
              <a:rPr lang="es-AR" sz="2000" dirty="0">
                <a:solidFill>
                  <a:srgbClr val="C00000"/>
                </a:solidFill>
                <a:latin typeface="Times New Roman" panose="02020603050405020304" pitchFamily="18" charset="0"/>
                <a:cs typeface="Times New Roman" panose="02020603050405020304" pitchFamily="18" charset="0"/>
              </a:rPr>
              <a:t> = 0, </a:t>
            </a:r>
            <a:r>
              <a:rPr lang="es-AR" sz="2000" i="1" dirty="0" err="1">
                <a:solidFill>
                  <a:srgbClr val="C00000"/>
                </a:solidFill>
                <a:latin typeface="Times New Roman" panose="02020603050405020304" pitchFamily="18" charset="0"/>
                <a:cs typeface="Times New Roman" panose="02020603050405020304" pitchFamily="18" charset="0"/>
              </a:rPr>
              <a:t>M</a:t>
            </a:r>
            <a:r>
              <a:rPr lang="es-AR" sz="2000" i="1" baseline="-25000" dirty="0" err="1">
                <a:solidFill>
                  <a:srgbClr val="C00000"/>
                </a:solidFill>
                <a:latin typeface="Times New Roman" panose="02020603050405020304" pitchFamily="18" charset="0"/>
                <a:cs typeface="Times New Roman" panose="02020603050405020304" pitchFamily="18" charset="0"/>
              </a:rPr>
              <a:t>p</a:t>
            </a:r>
            <a:r>
              <a:rPr lang="es-AR" sz="20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16%, </a:t>
            </a:r>
            <a:r>
              <a:rPr lang="es-AR" sz="2000" i="1"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000" i="1" baseline="-250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 2s </a:t>
            </a:r>
            <a:r>
              <a:rPr lang="es-AR" sz="2000" dirty="0">
                <a:solidFill>
                  <a:srgbClr val="C00000"/>
                </a:solidFill>
                <a:sym typeface="Symbol" panose="05050102010706020507" pitchFamily="18" charset="2"/>
              </a:rPr>
              <a:t>y se reduzca el error de velocidad. Obtener el periodo de muestreo </a:t>
            </a:r>
            <a:r>
              <a:rPr lang="es-AR" sz="2000"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000" dirty="0">
                <a:solidFill>
                  <a:srgbClr val="C00000"/>
                </a:solidFill>
                <a:sym typeface="Symbol" panose="05050102010706020507" pitchFamily="18" charset="2"/>
              </a:rPr>
              <a:t> a partir de la frecuencia </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baseline="-25000" dirty="0">
                <a:solidFill>
                  <a:srgbClr val="C00000"/>
                </a:solidFill>
                <a:latin typeface="Times New Roman" panose="02020603050405020304" pitchFamily="18" charset="0"/>
                <a:cs typeface="Times New Roman" panose="02020603050405020304" pitchFamily="18" charset="0"/>
              </a:rPr>
              <a:t>d</a:t>
            </a:r>
            <a:r>
              <a:rPr lang="es-AR" sz="20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rPr>
              <a:t>deseada. Incluir el atraso de transporte debido al cálculo de la acción de control en la computadora digital, considerando </a:t>
            </a:r>
            <a:r>
              <a:rPr lang="es-AR" sz="2000"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000" i="1" baseline="-25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a:t>
            </a:r>
            <a:r>
              <a:rPr lang="es-AR" sz="2000"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T.</a:t>
            </a:r>
            <a:endParaRPr lang="es-AR" sz="2000" dirty="0">
              <a:solidFill>
                <a:srgbClr val="C00000"/>
              </a:solidFill>
            </a:endParaRPr>
          </a:p>
        </p:txBody>
      </p:sp>
      <p:graphicFrame>
        <p:nvGraphicFramePr>
          <p:cNvPr id="27" name="1 Objeto"/>
          <p:cNvGraphicFramePr>
            <a:graphicFrameLocks noChangeAspect="1"/>
          </p:cNvGraphicFramePr>
          <p:nvPr/>
        </p:nvGraphicFramePr>
        <p:xfrm>
          <a:off x="284330" y="2113185"/>
          <a:ext cx="1954467" cy="791865"/>
        </p:xfrm>
        <a:graphic>
          <a:graphicData uri="http://schemas.openxmlformats.org/presentationml/2006/ole">
            <mc:AlternateContent xmlns:mc="http://schemas.openxmlformats.org/markup-compatibility/2006">
              <mc:Choice xmlns:v="urn:schemas-microsoft-com:vml" Requires="v">
                <p:oleObj spid="_x0000_s50188" name="Equation" r:id="rId3" imgW="1028520" imgH="419040" progId="Equation.DSMT4">
                  <p:embed/>
                </p:oleObj>
              </mc:Choice>
              <mc:Fallback>
                <p:oleObj name="Equation" r:id="rId3" imgW="1028520" imgH="419040" progId="Equation.DSMT4">
                  <p:embed/>
                  <p:pic>
                    <p:nvPicPr>
                      <p:cNvPr id="27" name="1 Objeto"/>
                      <p:cNvPicPr>
                        <a:picLocks noChangeAspect="1" noChangeArrowheads="1"/>
                      </p:cNvPicPr>
                      <p:nvPr/>
                    </p:nvPicPr>
                    <p:blipFill>
                      <a:blip r:embed="rId4"/>
                      <a:srcRect/>
                      <a:stretch>
                        <a:fillRect/>
                      </a:stretch>
                    </p:blipFill>
                    <p:spPr bwMode="auto">
                      <a:xfrm>
                        <a:off x="284330" y="2113185"/>
                        <a:ext cx="1954467" cy="791865"/>
                      </a:xfrm>
                      <a:prstGeom prst="rect">
                        <a:avLst/>
                      </a:prstGeom>
                      <a:solidFill>
                        <a:schemeClr val="accent6">
                          <a:lumMod val="40000"/>
                          <a:lumOff val="60000"/>
                        </a:schemeClr>
                      </a:solidFill>
                      <a:ln>
                        <a:noFill/>
                      </a:ln>
                    </p:spPr>
                  </p:pic>
                </p:oleObj>
              </mc:Fallback>
            </mc:AlternateContent>
          </a:graphicData>
        </a:graphic>
      </p:graphicFrame>
      <p:sp>
        <p:nvSpPr>
          <p:cNvPr id="5" name="Rectángulo 4"/>
          <p:cNvSpPr/>
          <p:nvPr/>
        </p:nvSpPr>
        <p:spPr>
          <a:xfrm>
            <a:off x="185740" y="3106857"/>
            <a:ext cx="6674148" cy="400110"/>
          </a:xfrm>
          <a:prstGeom prst="rect">
            <a:avLst/>
          </a:prstGeom>
        </p:spPr>
        <p:txBody>
          <a:bodyPr wrap="square">
            <a:spAutoFit/>
          </a:bodyPr>
          <a:lstStyle/>
          <a:p>
            <a:pPr algn="just"/>
            <a:r>
              <a:rPr lang="es-AR" sz="2000" dirty="0">
                <a:solidFill>
                  <a:schemeClr val="accent5">
                    <a:lumMod val="75000"/>
                  </a:schemeClr>
                </a:solidFill>
              </a:rPr>
              <a:t>A partir de las especificaciones de desempeño deseadas:</a:t>
            </a:r>
          </a:p>
        </p:txBody>
      </p:sp>
      <p:graphicFrame>
        <p:nvGraphicFramePr>
          <p:cNvPr id="12" name="1 Objeto"/>
          <p:cNvGraphicFramePr>
            <a:graphicFrameLocks noChangeAspect="1"/>
          </p:cNvGraphicFramePr>
          <p:nvPr/>
        </p:nvGraphicFramePr>
        <p:xfrm>
          <a:off x="193675" y="3536950"/>
          <a:ext cx="2906713" cy="719138"/>
        </p:xfrm>
        <a:graphic>
          <a:graphicData uri="http://schemas.openxmlformats.org/presentationml/2006/ole">
            <mc:AlternateContent xmlns:mc="http://schemas.openxmlformats.org/markup-compatibility/2006">
              <mc:Choice xmlns:v="urn:schemas-microsoft-com:vml" Requires="v">
                <p:oleObj spid="_x0000_s50189" name="Equation" r:id="rId5" imgW="1574640" imgH="393480" progId="Equation.DSMT4">
                  <p:embed/>
                </p:oleObj>
              </mc:Choice>
              <mc:Fallback>
                <p:oleObj name="Equation" r:id="rId5" imgW="1574640" imgH="393480" progId="Equation.DSMT4">
                  <p:embed/>
                  <p:pic>
                    <p:nvPicPr>
                      <p:cNvPr id="12" name="1 Objeto"/>
                      <p:cNvPicPr>
                        <a:picLocks noChangeAspect="1" noChangeArrowheads="1"/>
                      </p:cNvPicPr>
                      <p:nvPr/>
                    </p:nvPicPr>
                    <p:blipFill>
                      <a:blip r:embed="rId6"/>
                      <a:srcRect/>
                      <a:stretch>
                        <a:fillRect/>
                      </a:stretch>
                    </p:blipFill>
                    <p:spPr bwMode="auto">
                      <a:xfrm>
                        <a:off x="193675" y="3536950"/>
                        <a:ext cx="2906713" cy="719138"/>
                      </a:xfrm>
                      <a:prstGeom prst="rect">
                        <a:avLst/>
                      </a:prstGeom>
                      <a:noFill/>
                      <a:ln>
                        <a:noFill/>
                      </a:ln>
                    </p:spPr>
                  </p:pic>
                </p:oleObj>
              </mc:Fallback>
            </mc:AlternateContent>
          </a:graphicData>
        </a:graphic>
      </p:graphicFrame>
      <p:sp>
        <p:nvSpPr>
          <p:cNvPr id="13" name="Rectángulo 12"/>
          <p:cNvSpPr/>
          <p:nvPr/>
        </p:nvSpPr>
        <p:spPr>
          <a:xfrm>
            <a:off x="190712" y="4179343"/>
            <a:ext cx="6391009" cy="430887"/>
          </a:xfrm>
          <a:prstGeom prst="rect">
            <a:avLst/>
          </a:prstGeom>
        </p:spPr>
        <p:txBody>
          <a:bodyPr wrap="square">
            <a:spAutoFit/>
          </a:bodyPr>
          <a:lstStyle/>
          <a:p>
            <a:pPr algn="just"/>
            <a:r>
              <a:rPr lang="es-AR" sz="2000" dirty="0">
                <a:solidFill>
                  <a:schemeClr val="accent5">
                    <a:lumMod val="75000"/>
                  </a:schemeClr>
                </a:solidFill>
              </a:rPr>
              <a:t>Considerando un Nº de muestras </a:t>
            </a:r>
            <a:r>
              <a:rPr lang="es-AR" sz="2200" i="1" dirty="0">
                <a:solidFill>
                  <a:schemeClr val="accent5">
                    <a:lumMod val="75000"/>
                  </a:schemeClr>
                </a:solidFill>
                <a:latin typeface="Times New Roman" panose="02020603050405020304" pitchFamily="18" charset="0"/>
                <a:cs typeface="Times New Roman" panose="02020603050405020304" pitchFamily="18" charset="0"/>
              </a:rPr>
              <a:t>N</a:t>
            </a:r>
            <a:r>
              <a:rPr lang="es-AR" sz="2200" i="1" baseline="-25000" dirty="0">
                <a:solidFill>
                  <a:schemeClr val="accent5">
                    <a:lumMod val="75000"/>
                  </a:schemeClr>
                </a:solidFill>
                <a:latin typeface="Times New Roman" panose="02020603050405020304" pitchFamily="18" charset="0"/>
                <a:cs typeface="Times New Roman" panose="02020603050405020304" pitchFamily="18" charset="0"/>
              </a:rPr>
              <a:t>d</a:t>
            </a:r>
            <a:r>
              <a:rPr lang="es-AR" sz="2000" dirty="0">
                <a:solidFill>
                  <a:schemeClr val="accent5">
                    <a:lumMod val="75000"/>
                  </a:schemeClr>
                </a:solidFill>
              </a:rPr>
              <a:t> = 10, se obtiene:</a:t>
            </a:r>
          </a:p>
        </p:txBody>
      </p:sp>
      <p:graphicFrame>
        <p:nvGraphicFramePr>
          <p:cNvPr id="14" name="1 Objeto"/>
          <p:cNvGraphicFramePr>
            <a:graphicFrameLocks noChangeAspect="1"/>
          </p:cNvGraphicFramePr>
          <p:nvPr/>
        </p:nvGraphicFramePr>
        <p:xfrm>
          <a:off x="138765" y="4837113"/>
          <a:ext cx="6961188" cy="828675"/>
        </p:xfrm>
        <a:graphic>
          <a:graphicData uri="http://schemas.openxmlformats.org/presentationml/2006/ole">
            <mc:AlternateContent xmlns:mc="http://schemas.openxmlformats.org/markup-compatibility/2006">
              <mc:Choice xmlns:v="urn:schemas-microsoft-com:vml" Requires="v">
                <p:oleObj spid="_x0000_s50190" name="Equation" r:id="rId7" imgW="3606480" imgH="431640" progId="Equation.DSMT4">
                  <p:embed/>
                </p:oleObj>
              </mc:Choice>
              <mc:Fallback>
                <p:oleObj name="Equation" r:id="rId7" imgW="3606480" imgH="431640" progId="Equation.DSMT4">
                  <p:embed/>
                  <p:pic>
                    <p:nvPicPr>
                      <p:cNvPr id="14" name="1 Objeto"/>
                      <p:cNvPicPr>
                        <a:picLocks noChangeAspect="1" noChangeArrowheads="1"/>
                      </p:cNvPicPr>
                      <p:nvPr/>
                    </p:nvPicPr>
                    <p:blipFill>
                      <a:blip r:embed="rId8"/>
                      <a:srcRect/>
                      <a:stretch>
                        <a:fillRect/>
                      </a:stretch>
                    </p:blipFill>
                    <p:spPr bwMode="auto">
                      <a:xfrm>
                        <a:off x="138765" y="4837113"/>
                        <a:ext cx="6961188" cy="828675"/>
                      </a:xfrm>
                      <a:prstGeom prst="rect">
                        <a:avLst/>
                      </a:prstGeom>
                      <a:noFill/>
                      <a:ln>
                        <a:noFill/>
                      </a:ln>
                    </p:spPr>
                  </p:pic>
                </p:oleObj>
              </mc:Fallback>
            </mc:AlternateContent>
          </a:graphicData>
        </a:graphic>
      </p:graphicFrame>
      <p:sp>
        <p:nvSpPr>
          <p:cNvPr id="19" name="Rectángulo 18"/>
          <p:cNvSpPr/>
          <p:nvPr/>
        </p:nvSpPr>
        <p:spPr>
          <a:xfrm>
            <a:off x="2247813" y="2269140"/>
            <a:ext cx="7093609"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Determinación y verificación del periodo de muestreo</a:t>
            </a:r>
            <a:r>
              <a:rPr lang="es-AR" sz="2000" b="1" dirty="0">
                <a:solidFill>
                  <a:srgbClr val="008000"/>
                </a:solidFill>
              </a:rPr>
              <a:t>:</a:t>
            </a:r>
          </a:p>
        </p:txBody>
      </p:sp>
      <p:graphicFrame>
        <p:nvGraphicFramePr>
          <p:cNvPr id="20" name="1 Objeto"/>
          <p:cNvGraphicFramePr>
            <a:graphicFrameLocks noChangeAspect="1"/>
          </p:cNvGraphicFramePr>
          <p:nvPr/>
        </p:nvGraphicFramePr>
        <p:xfrm>
          <a:off x="3055938" y="3429000"/>
          <a:ext cx="3786187" cy="720725"/>
        </p:xfrm>
        <a:graphic>
          <a:graphicData uri="http://schemas.openxmlformats.org/presentationml/2006/ole">
            <mc:AlternateContent xmlns:mc="http://schemas.openxmlformats.org/markup-compatibility/2006">
              <mc:Choice xmlns:v="urn:schemas-microsoft-com:vml" Requires="v">
                <p:oleObj spid="_x0000_s50191" name="Equation" r:id="rId9" imgW="1981080" imgH="380880" progId="Equation.DSMT4">
                  <p:embed/>
                </p:oleObj>
              </mc:Choice>
              <mc:Fallback>
                <p:oleObj name="Equation" r:id="rId9" imgW="1981080" imgH="380880" progId="Equation.DSMT4">
                  <p:embed/>
                  <p:pic>
                    <p:nvPicPr>
                      <p:cNvPr id="20" name="1 Objeto"/>
                      <p:cNvPicPr>
                        <a:picLocks noChangeAspect="1" noChangeArrowheads="1"/>
                      </p:cNvPicPr>
                      <p:nvPr/>
                    </p:nvPicPr>
                    <p:blipFill>
                      <a:blip r:embed="rId10"/>
                      <a:srcRect/>
                      <a:stretch>
                        <a:fillRect/>
                      </a:stretch>
                    </p:blipFill>
                    <p:spPr bwMode="auto">
                      <a:xfrm>
                        <a:off x="3055938" y="3429000"/>
                        <a:ext cx="3786187" cy="720725"/>
                      </a:xfrm>
                      <a:prstGeom prst="rect">
                        <a:avLst/>
                      </a:prstGeom>
                      <a:noFill/>
                      <a:ln>
                        <a:noFill/>
                      </a:ln>
                    </p:spPr>
                  </p:pic>
                </p:oleObj>
              </mc:Fallback>
            </mc:AlternateContent>
          </a:graphicData>
        </a:graphic>
      </p:graphicFrame>
      <p:sp>
        <p:nvSpPr>
          <p:cNvPr id="25" name="Rectángulo 24"/>
          <p:cNvSpPr/>
          <p:nvPr/>
        </p:nvSpPr>
        <p:spPr>
          <a:xfrm>
            <a:off x="135277" y="5709956"/>
            <a:ext cx="6769089" cy="923330"/>
          </a:xfrm>
          <a:prstGeom prst="rect">
            <a:avLst/>
          </a:prstGeom>
          <a:ln>
            <a:solidFill>
              <a:srgbClr val="FF0000"/>
            </a:solidFill>
          </a:ln>
        </p:spPr>
        <p:txBody>
          <a:bodyPr wrap="square">
            <a:spAutoFit/>
          </a:bodyPr>
          <a:lstStyle/>
          <a:p>
            <a:pPr algn="ctr"/>
            <a:r>
              <a:rPr lang="es-AR" dirty="0">
                <a:solidFill>
                  <a:srgbClr val="FF3300"/>
                </a:solidFill>
              </a:rPr>
              <a:t>Como se aprecia, la respuesta del sistema muestreado "sigue" apropiadamente a la respuesta del sistema continuo. Por lo cual el valor del periodo se considera adecuado. </a:t>
            </a:r>
          </a:p>
        </p:txBody>
      </p:sp>
      <p:sp>
        <p:nvSpPr>
          <p:cNvPr id="21" name="Rectángulo 20"/>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23" name="Rectángulo 22"/>
          <p:cNvSpPr/>
          <p:nvPr/>
        </p:nvSpPr>
        <p:spPr>
          <a:xfrm>
            <a:off x="4286250" y="268505"/>
            <a:ext cx="7824192" cy="446276"/>
          </a:xfrm>
          <a:prstGeom prst="rect">
            <a:avLst/>
          </a:prstGeom>
        </p:spPr>
        <p:txBody>
          <a:bodyPr wrap="square" anchor="ctr" anchorCtr="0">
            <a:spAutoFit/>
          </a:bodyPr>
          <a:lstStyle/>
          <a:p>
            <a:pPr algn="just"/>
            <a:r>
              <a:rPr lang="es-AR" sz="2300" b="1" u="sng" dirty="0">
                <a:solidFill>
                  <a:srgbClr val="0000FF"/>
                </a:solidFill>
              </a:rPr>
              <a:t>Ejemplo 2: Método del Lugar Geométrico de las Raíces</a:t>
            </a:r>
          </a:p>
        </p:txBody>
      </p:sp>
      <p:pic>
        <p:nvPicPr>
          <p:cNvPr id="7" name="Imagen 6">
            <a:extLst>
              <a:ext uri="{FF2B5EF4-FFF2-40B4-BE49-F238E27FC236}">
                <a16:creationId xmlns:a16="http://schemas.microsoft.com/office/drawing/2014/main" id="{29F5A658-D6BD-4EB9-B321-21695D9F3EF4}"/>
              </a:ext>
            </a:extLst>
          </p:cNvPr>
          <p:cNvPicPr>
            <a:picLocks noChangeAspect="1"/>
          </p:cNvPicPr>
          <p:nvPr/>
        </p:nvPicPr>
        <p:blipFill rotWithShape="1">
          <a:blip r:embed="rId11"/>
          <a:srcRect l="7036" t="4714" r="7402"/>
          <a:stretch/>
        </p:blipFill>
        <p:spPr>
          <a:xfrm>
            <a:off x="7126870" y="2669250"/>
            <a:ext cx="4780800" cy="4037548"/>
          </a:xfrm>
          <a:prstGeom prst="rect">
            <a:avLst/>
          </a:prstGeom>
        </p:spPr>
      </p:pic>
      <p:graphicFrame>
        <p:nvGraphicFramePr>
          <p:cNvPr id="17" name="1 Objeto"/>
          <p:cNvGraphicFramePr>
            <a:graphicFrameLocks noChangeAspect="1"/>
          </p:cNvGraphicFramePr>
          <p:nvPr/>
        </p:nvGraphicFramePr>
        <p:xfrm>
          <a:off x="9022913" y="4688024"/>
          <a:ext cx="1511300" cy="381000"/>
        </p:xfrm>
        <a:graphic>
          <a:graphicData uri="http://schemas.openxmlformats.org/presentationml/2006/ole">
            <mc:AlternateContent xmlns:mc="http://schemas.openxmlformats.org/markup-compatibility/2006">
              <mc:Choice xmlns:v="urn:schemas-microsoft-com:vml" Requires="v">
                <p:oleObj spid="_x0000_s50192" name="Equation" r:id="rId12" imgW="901440" imgH="228600" progId="Equation.DSMT4">
                  <p:embed/>
                </p:oleObj>
              </mc:Choice>
              <mc:Fallback>
                <p:oleObj name="Equation" r:id="rId12" imgW="901440" imgH="228600" progId="Equation.DSMT4">
                  <p:embed/>
                  <p:pic>
                    <p:nvPicPr>
                      <p:cNvPr id="17" name="1 Objeto"/>
                      <p:cNvPicPr>
                        <a:picLocks noChangeAspect="1" noChangeArrowheads="1"/>
                      </p:cNvPicPr>
                      <p:nvPr/>
                    </p:nvPicPr>
                    <p:blipFill>
                      <a:blip r:embed="rId13"/>
                      <a:srcRect/>
                      <a:stretch>
                        <a:fillRect/>
                      </a:stretch>
                    </p:blipFill>
                    <p:spPr bwMode="auto">
                      <a:xfrm>
                        <a:off x="9022913" y="4688024"/>
                        <a:ext cx="1511300" cy="381000"/>
                      </a:xfrm>
                      <a:prstGeom prst="rect">
                        <a:avLst/>
                      </a:prstGeom>
                      <a:solidFill>
                        <a:schemeClr val="accent1">
                          <a:lumMod val="20000"/>
                          <a:lumOff val="80000"/>
                        </a:schemeClr>
                      </a:solidFill>
                      <a:ln>
                        <a:noFill/>
                      </a:ln>
                    </p:spPr>
                  </p:pic>
                </p:oleObj>
              </mc:Fallback>
            </mc:AlternateContent>
          </a:graphicData>
        </a:graphic>
      </p:graphicFrame>
    </p:spTree>
    <p:extLst>
      <p:ext uri="{BB962C8B-B14F-4D97-AF65-F5344CB8AC3E}">
        <p14:creationId xmlns:p14="http://schemas.microsoft.com/office/powerpoint/2010/main" val="44020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ángulo 4"/>
          <p:cNvSpPr/>
          <p:nvPr/>
        </p:nvSpPr>
        <p:spPr>
          <a:xfrm>
            <a:off x="281519" y="1275059"/>
            <a:ext cx="7771911" cy="646331"/>
          </a:xfrm>
          <a:prstGeom prst="rect">
            <a:avLst/>
          </a:prstGeom>
        </p:spPr>
        <p:txBody>
          <a:bodyPr wrap="square">
            <a:spAutoFit/>
          </a:bodyPr>
          <a:lstStyle/>
          <a:p>
            <a:pPr algn="just"/>
            <a:r>
              <a:rPr lang="es-AR" dirty="0">
                <a:solidFill>
                  <a:schemeClr val="accent5">
                    <a:lumMod val="75000"/>
                  </a:schemeClr>
                </a:solidFill>
              </a:rPr>
              <a:t>Considerando el atraso de la implementación digital y utilizando la aprox. invariante al escalón, la FT discreta de la planta para </a:t>
            </a:r>
            <a:r>
              <a:rPr lang="es-AR" i="1" dirty="0">
                <a:solidFill>
                  <a:schemeClr val="accent5">
                    <a:lumMod val="75000"/>
                  </a:schemeClr>
                </a:solidFill>
              </a:rPr>
              <a:t>T</a:t>
            </a:r>
            <a:r>
              <a:rPr lang="es-AR" dirty="0">
                <a:solidFill>
                  <a:schemeClr val="accent5">
                    <a:lumMod val="75000"/>
                  </a:schemeClr>
                </a:solidFill>
              </a:rPr>
              <a:t> = 0,1629 s queda:</a:t>
            </a:r>
          </a:p>
        </p:txBody>
      </p:sp>
      <p:graphicFrame>
        <p:nvGraphicFramePr>
          <p:cNvPr id="12" name="1 Objeto"/>
          <p:cNvGraphicFramePr>
            <a:graphicFrameLocks noChangeAspect="1"/>
          </p:cNvGraphicFramePr>
          <p:nvPr/>
        </p:nvGraphicFramePr>
        <p:xfrm>
          <a:off x="304982" y="1979589"/>
          <a:ext cx="6399996" cy="864000"/>
        </p:xfrm>
        <a:graphic>
          <a:graphicData uri="http://schemas.openxmlformats.org/presentationml/2006/ole">
            <mc:AlternateContent xmlns:mc="http://schemas.openxmlformats.org/markup-compatibility/2006">
              <mc:Choice xmlns:v="urn:schemas-microsoft-com:vml" Requires="v">
                <p:oleObj spid="_x0000_s51212" name="Equation" r:id="rId3" imgW="3276360" imgH="444240" progId="Equation.DSMT4">
                  <p:embed/>
                </p:oleObj>
              </mc:Choice>
              <mc:Fallback>
                <p:oleObj name="Equation" r:id="rId3" imgW="3276360" imgH="444240" progId="Equation.DSMT4">
                  <p:embed/>
                  <p:pic>
                    <p:nvPicPr>
                      <p:cNvPr id="12" name="1 Objeto"/>
                      <p:cNvPicPr>
                        <a:picLocks noChangeAspect="1" noChangeArrowheads="1"/>
                      </p:cNvPicPr>
                      <p:nvPr/>
                    </p:nvPicPr>
                    <p:blipFill>
                      <a:blip r:embed="rId4"/>
                      <a:srcRect/>
                      <a:stretch>
                        <a:fillRect/>
                      </a:stretch>
                    </p:blipFill>
                    <p:spPr bwMode="auto">
                      <a:xfrm>
                        <a:off x="304982" y="1979589"/>
                        <a:ext cx="6399996" cy="864000"/>
                      </a:xfrm>
                      <a:prstGeom prst="rect">
                        <a:avLst/>
                      </a:prstGeom>
                      <a:solidFill>
                        <a:schemeClr val="accent6">
                          <a:lumMod val="40000"/>
                          <a:lumOff val="60000"/>
                        </a:schemeClr>
                      </a:solidFill>
                      <a:ln>
                        <a:noFill/>
                      </a:ln>
                    </p:spPr>
                  </p:pic>
                </p:oleObj>
              </mc:Fallback>
            </mc:AlternateContent>
          </a:graphicData>
        </a:graphic>
      </p:graphicFrame>
      <p:sp>
        <p:nvSpPr>
          <p:cNvPr id="21" name="Rectángulo 20"/>
          <p:cNvSpPr/>
          <p:nvPr/>
        </p:nvSpPr>
        <p:spPr>
          <a:xfrm>
            <a:off x="6112" y="827903"/>
            <a:ext cx="7488832" cy="400110"/>
          </a:xfrm>
          <a:prstGeom prst="rect">
            <a:avLst/>
          </a:prstGeom>
        </p:spPr>
        <p:txBody>
          <a:bodyPr wrap="square">
            <a:spAutoFit/>
          </a:bodyPr>
          <a:lstStyle/>
          <a:p>
            <a:pPr marL="285750" indent="-285750">
              <a:buFont typeface="Wingdings" panose="05000000000000000000" pitchFamily="2" charset="2"/>
              <a:buChar char="v"/>
            </a:pPr>
            <a:r>
              <a:rPr lang="es-AR" sz="2000" b="1" u="sng" dirty="0">
                <a:solidFill>
                  <a:srgbClr val="008000"/>
                </a:solidFill>
              </a:rPr>
              <a:t>Diseño del controlador en el dominio del tiempo discreto</a:t>
            </a:r>
            <a:r>
              <a:rPr lang="es-AR" sz="2000" b="1" dirty="0">
                <a:solidFill>
                  <a:srgbClr val="008000"/>
                </a:solidFill>
              </a:rPr>
              <a:t>:</a:t>
            </a:r>
          </a:p>
        </p:txBody>
      </p:sp>
      <p:sp>
        <p:nvSpPr>
          <p:cNvPr id="23" name="Rectángulo 22"/>
          <p:cNvSpPr/>
          <p:nvPr/>
        </p:nvSpPr>
        <p:spPr>
          <a:xfrm>
            <a:off x="191342" y="2856135"/>
            <a:ext cx="7013228" cy="677108"/>
          </a:xfrm>
          <a:prstGeom prst="rect">
            <a:avLst/>
          </a:prstGeom>
        </p:spPr>
        <p:txBody>
          <a:bodyPr wrap="square">
            <a:spAutoFit/>
          </a:bodyPr>
          <a:lstStyle/>
          <a:p>
            <a:pPr algn="just"/>
            <a:r>
              <a:rPr lang="es-AR" dirty="0">
                <a:solidFill>
                  <a:schemeClr val="accent5">
                    <a:lumMod val="75000"/>
                  </a:schemeClr>
                </a:solidFill>
              </a:rPr>
              <a:t>A partir de la transformación conforme </a:t>
            </a:r>
            <a:r>
              <a:rPr lang="es-AR" sz="2000" i="1" dirty="0">
                <a:solidFill>
                  <a:schemeClr val="accent5">
                    <a:lumMod val="75000"/>
                  </a:schemeClr>
                </a:solidFill>
                <a:latin typeface="Times New Roman" panose="02020603050405020304" pitchFamily="18" charset="0"/>
                <a:cs typeface="Times New Roman" panose="02020603050405020304" pitchFamily="18" charset="0"/>
              </a:rPr>
              <a:t>z</a:t>
            </a:r>
            <a:r>
              <a:rPr lang="es-AR" sz="2000" dirty="0">
                <a:solidFill>
                  <a:schemeClr val="accent5">
                    <a:lumMod val="75000"/>
                  </a:schemeClr>
                </a:solidFill>
                <a:latin typeface="Times New Roman" panose="02020603050405020304" pitchFamily="18" charset="0"/>
                <a:cs typeface="Times New Roman" panose="02020603050405020304" pitchFamily="18" charset="0"/>
              </a:rPr>
              <a:t> = </a:t>
            </a:r>
            <a:r>
              <a:rPr lang="es-AR" sz="2000" i="1" dirty="0" err="1">
                <a:solidFill>
                  <a:schemeClr val="accent5">
                    <a:lumMod val="75000"/>
                  </a:schemeClr>
                </a:solidFill>
                <a:latin typeface="Times New Roman" panose="02020603050405020304" pitchFamily="18" charset="0"/>
                <a:cs typeface="Times New Roman" panose="02020603050405020304" pitchFamily="18" charset="0"/>
              </a:rPr>
              <a:t>e</a:t>
            </a:r>
            <a:r>
              <a:rPr lang="es-AR" sz="2000" i="1" baseline="30000" dirty="0" err="1">
                <a:solidFill>
                  <a:schemeClr val="accent5">
                    <a:lumMod val="75000"/>
                  </a:schemeClr>
                </a:solidFill>
                <a:latin typeface="Times New Roman" panose="02020603050405020304" pitchFamily="18" charset="0"/>
                <a:cs typeface="Times New Roman" panose="02020603050405020304" pitchFamily="18" charset="0"/>
              </a:rPr>
              <a:t>sT</a:t>
            </a:r>
            <a:r>
              <a:rPr lang="es-AR" dirty="0">
                <a:solidFill>
                  <a:schemeClr val="accent5">
                    <a:lumMod val="75000"/>
                  </a:schemeClr>
                </a:solidFill>
              </a:rPr>
              <a:t>, los polos dominantes a LC en el plano Z son:</a:t>
            </a:r>
          </a:p>
        </p:txBody>
      </p:sp>
      <p:graphicFrame>
        <p:nvGraphicFramePr>
          <p:cNvPr id="24" name="1 Objeto"/>
          <p:cNvGraphicFramePr>
            <a:graphicFrameLocks noChangeAspect="1"/>
          </p:cNvGraphicFramePr>
          <p:nvPr/>
        </p:nvGraphicFramePr>
        <p:xfrm>
          <a:off x="304982" y="3545789"/>
          <a:ext cx="6680200" cy="504825"/>
        </p:xfrm>
        <a:graphic>
          <a:graphicData uri="http://schemas.openxmlformats.org/presentationml/2006/ole">
            <mc:AlternateContent xmlns:mc="http://schemas.openxmlformats.org/markup-compatibility/2006">
              <mc:Choice xmlns:v="urn:schemas-microsoft-com:vml" Requires="v">
                <p:oleObj spid="_x0000_s51213" name="Equation" r:id="rId5" imgW="3352680" imgH="253800" progId="Equation.DSMT4">
                  <p:embed/>
                </p:oleObj>
              </mc:Choice>
              <mc:Fallback>
                <p:oleObj name="Equation" r:id="rId5" imgW="3352680" imgH="253800" progId="Equation.DSMT4">
                  <p:embed/>
                  <p:pic>
                    <p:nvPicPr>
                      <p:cNvPr id="24" name="1 Objeto"/>
                      <p:cNvPicPr>
                        <a:picLocks noChangeAspect="1" noChangeArrowheads="1"/>
                      </p:cNvPicPr>
                      <p:nvPr/>
                    </p:nvPicPr>
                    <p:blipFill>
                      <a:blip r:embed="rId6"/>
                      <a:srcRect/>
                      <a:stretch>
                        <a:fillRect/>
                      </a:stretch>
                    </p:blipFill>
                    <p:spPr bwMode="auto">
                      <a:xfrm>
                        <a:off x="304982" y="3545789"/>
                        <a:ext cx="6680200" cy="504825"/>
                      </a:xfrm>
                      <a:prstGeom prst="rect">
                        <a:avLst/>
                      </a:prstGeom>
                      <a:solidFill>
                        <a:schemeClr val="accent4">
                          <a:lumMod val="40000"/>
                          <a:lumOff val="60000"/>
                        </a:schemeClr>
                      </a:solidFill>
                      <a:ln>
                        <a:noFill/>
                      </a:ln>
                    </p:spPr>
                  </p:pic>
                </p:oleObj>
              </mc:Fallback>
            </mc:AlternateContent>
          </a:graphicData>
        </a:graphic>
      </p:graphicFrame>
      <p:sp>
        <p:nvSpPr>
          <p:cNvPr id="26" name="Rectángulo 25"/>
          <p:cNvSpPr/>
          <p:nvPr/>
        </p:nvSpPr>
        <p:spPr>
          <a:xfrm>
            <a:off x="169427" y="4085275"/>
            <a:ext cx="6247163" cy="369332"/>
          </a:xfrm>
          <a:prstGeom prst="rect">
            <a:avLst/>
          </a:prstGeom>
        </p:spPr>
        <p:txBody>
          <a:bodyPr wrap="square">
            <a:spAutoFit/>
          </a:bodyPr>
          <a:lstStyle/>
          <a:p>
            <a:pPr algn="just"/>
            <a:r>
              <a:rPr lang="es-AR" dirty="0">
                <a:solidFill>
                  <a:schemeClr val="accent5">
                    <a:lumMod val="75000"/>
                  </a:schemeClr>
                </a:solidFill>
              </a:rPr>
              <a:t>Se propone diseñar un controlador de adelanto de fase:</a:t>
            </a:r>
          </a:p>
        </p:txBody>
      </p:sp>
      <p:graphicFrame>
        <p:nvGraphicFramePr>
          <p:cNvPr id="28" name="1 Objeto"/>
          <p:cNvGraphicFramePr>
            <a:graphicFrameLocks noChangeAspect="1"/>
          </p:cNvGraphicFramePr>
          <p:nvPr/>
        </p:nvGraphicFramePr>
        <p:xfrm>
          <a:off x="5834063" y="5075238"/>
          <a:ext cx="6197600" cy="698500"/>
        </p:xfrm>
        <a:graphic>
          <a:graphicData uri="http://schemas.openxmlformats.org/presentationml/2006/ole">
            <mc:AlternateContent xmlns:mc="http://schemas.openxmlformats.org/markup-compatibility/2006">
              <mc:Choice xmlns:v="urn:schemas-microsoft-com:vml" Requires="v">
                <p:oleObj spid="_x0000_s51214" name="Equation" r:id="rId7" imgW="3695400" imgH="419040" progId="Equation.DSMT4">
                  <p:embed/>
                </p:oleObj>
              </mc:Choice>
              <mc:Fallback>
                <p:oleObj name="Equation" r:id="rId7" imgW="3695400" imgH="419040" progId="Equation.DSMT4">
                  <p:embed/>
                  <p:pic>
                    <p:nvPicPr>
                      <p:cNvPr id="28" name="1 Objeto"/>
                      <p:cNvPicPr>
                        <a:picLocks noChangeAspect="1" noChangeArrowheads="1"/>
                      </p:cNvPicPr>
                      <p:nvPr/>
                    </p:nvPicPr>
                    <p:blipFill>
                      <a:blip r:embed="rId8"/>
                      <a:srcRect/>
                      <a:stretch>
                        <a:fillRect/>
                      </a:stretch>
                    </p:blipFill>
                    <p:spPr bwMode="auto">
                      <a:xfrm>
                        <a:off x="5834063" y="5075238"/>
                        <a:ext cx="6197600" cy="698500"/>
                      </a:xfrm>
                      <a:prstGeom prst="rect">
                        <a:avLst/>
                      </a:prstGeom>
                      <a:noFill/>
                      <a:ln>
                        <a:noFill/>
                      </a:ln>
                    </p:spPr>
                  </p:pic>
                </p:oleObj>
              </mc:Fallback>
            </mc:AlternateContent>
          </a:graphicData>
        </a:graphic>
      </p:graphicFrame>
      <p:sp>
        <p:nvSpPr>
          <p:cNvPr id="13" name="Rectángulo 12"/>
          <p:cNvSpPr/>
          <p:nvPr/>
        </p:nvSpPr>
        <p:spPr>
          <a:xfrm>
            <a:off x="175387" y="5746693"/>
            <a:ext cx="6121529" cy="938719"/>
          </a:xfrm>
          <a:prstGeom prst="rect">
            <a:avLst/>
          </a:prstGeom>
        </p:spPr>
        <p:txBody>
          <a:bodyPr wrap="square">
            <a:spAutoFit/>
          </a:bodyPr>
          <a:lstStyle/>
          <a:p>
            <a:pPr algn="just"/>
            <a:r>
              <a:rPr lang="es-AR" dirty="0">
                <a:solidFill>
                  <a:schemeClr val="accent5">
                    <a:lumMod val="75000"/>
                  </a:schemeClr>
                </a:solidFill>
              </a:rPr>
              <a:t>Como parte del diseño, se cancela el polo dominante de </a:t>
            </a:r>
            <a:r>
              <a:rPr lang="es-AR" sz="1900" i="1" dirty="0" err="1">
                <a:solidFill>
                  <a:schemeClr val="accent5">
                    <a:lumMod val="75000"/>
                  </a:schemeClr>
                </a:solidFill>
                <a:latin typeface="Times New Roman" panose="02020603050405020304" pitchFamily="18" charset="0"/>
                <a:cs typeface="Times New Roman" panose="02020603050405020304" pitchFamily="18" charset="0"/>
              </a:rPr>
              <a:t>G</a:t>
            </a:r>
            <a:r>
              <a:rPr lang="es-AR" sz="1900" i="1" baseline="-25000" dirty="0" err="1">
                <a:solidFill>
                  <a:schemeClr val="accent5">
                    <a:lumMod val="75000"/>
                  </a:schemeClr>
                </a:solidFill>
                <a:latin typeface="Times New Roman" panose="02020603050405020304" pitchFamily="18" charset="0"/>
                <a:cs typeface="Times New Roman" panose="02020603050405020304" pitchFamily="18" charset="0"/>
              </a:rPr>
              <a:t>pda</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sz="1900" i="1" dirty="0">
                <a:solidFill>
                  <a:schemeClr val="accent5">
                    <a:lumMod val="75000"/>
                  </a:schemeClr>
                </a:solidFill>
                <a:latin typeface="Times New Roman" panose="02020603050405020304" pitchFamily="18" charset="0"/>
                <a:cs typeface="Times New Roman" panose="02020603050405020304" pitchFamily="18" charset="0"/>
              </a:rPr>
              <a:t>z</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dirty="0">
                <a:solidFill>
                  <a:schemeClr val="accent5">
                    <a:lumMod val="75000"/>
                  </a:schemeClr>
                </a:solidFill>
              </a:rPr>
              <a:t> con </a:t>
            </a:r>
            <a:r>
              <a:rPr lang="es-AR" sz="1900" i="1" dirty="0">
                <a:solidFill>
                  <a:schemeClr val="accent5">
                    <a:lumMod val="75000"/>
                  </a:schemeClr>
                </a:solidFill>
                <a:latin typeface="Times New Roman" panose="02020603050405020304" pitchFamily="18" charset="0"/>
                <a:cs typeface="Times New Roman" panose="02020603050405020304" pitchFamily="18" charset="0"/>
              </a:rPr>
              <a:t>a</a:t>
            </a:r>
            <a:r>
              <a:rPr lang="es-AR" sz="1900" dirty="0">
                <a:solidFill>
                  <a:schemeClr val="accent5">
                    <a:lumMod val="75000"/>
                  </a:schemeClr>
                </a:solidFill>
                <a:latin typeface="Times New Roman" panose="02020603050405020304" pitchFamily="18" charset="0"/>
                <a:cs typeface="Times New Roman" panose="02020603050405020304" pitchFamily="18" charset="0"/>
              </a:rPr>
              <a:t> = 0,722 rad/s, y</a:t>
            </a:r>
            <a:r>
              <a:rPr lang="es-AR" dirty="0">
                <a:solidFill>
                  <a:schemeClr val="accent5">
                    <a:lumMod val="75000"/>
                  </a:schemeClr>
                </a:solidFill>
              </a:rPr>
              <a:t> el polo </a:t>
            </a:r>
            <a:r>
              <a:rPr lang="es-AR" sz="1900" i="1" dirty="0">
                <a:solidFill>
                  <a:schemeClr val="accent5">
                    <a:lumMod val="75000"/>
                  </a:schemeClr>
                </a:solidFill>
                <a:latin typeface="Times New Roman" panose="02020603050405020304" pitchFamily="18" charset="0"/>
                <a:cs typeface="Times New Roman" panose="02020603050405020304" pitchFamily="18" charset="0"/>
              </a:rPr>
              <a:t>b</a:t>
            </a:r>
            <a:r>
              <a:rPr lang="es-AR" dirty="0">
                <a:solidFill>
                  <a:schemeClr val="accent5">
                    <a:lumMod val="75000"/>
                  </a:schemeClr>
                </a:solidFill>
              </a:rPr>
              <a:t> se diseña mediante la condición de fase del LGR</a:t>
            </a:r>
          </a:p>
        </p:txBody>
      </p:sp>
      <p:graphicFrame>
        <p:nvGraphicFramePr>
          <p:cNvPr id="14" name="1 Objeto"/>
          <p:cNvGraphicFramePr>
            <a:graphicFrameLocks noChangeAspect="1"/>
          </p:cNvGraphicFramePr>
          <p:nvPr/>
        </p:nvGraphicFramePr>
        <p:xfrm>
          <a:off x="7316788" y="5978525"/>
          <a:ext cx="4237037" cy="698500"/>
        </p:xfrm>
        <a:graphic>
          <a:graphicData uri="http://schemas.openxmlformats.org/presentationml/2006/ole">
            <mc:AlternateContent xmlns:mc="http://schemas.openxmlformats.org/markup-compatibility/2006">
              <mc:Choice xmlns:v="urn:schemas-microsoft-com:vml" Requires="v">
                <p:oleObj spid="_x0000_s51215" name="Equation" r:id="rId9" imgW="2527200" imgH="419040" progId="Equation.DSMT4">
                  <p:embed/>
                </p:oleObj>
              </mc:Choice>
              <mc:Fallback>
                <p:oleObj name="Equation" r:id="rId9" imgW="2527200" imgH="419040" progId="Equation.DSMT4">
                  <p:embed/>
                  <p:pic>
                    <p:nvPicPr>
                      <p:cNvPr id="14" name="1 Objeto"/>
                      <p:cNvPicPr>
                        <a:picLocks noChangeAspect="1" noChangeArrowheads="1"/>
                      </p:cNvPicPr>
                      <p:nvPr/>
                    </p:nvPicPr>
                    <p:blipFill>
                      <a:blip r:embed="rId10"/>
                      <a:srcRect/>
                      <a:stretch>
                        <a:fillRect/>
                      </a:stretch>
                    </p:blipFill>
                    <p:spPr bwMode="auto">
                      <a:xfrm>
                        <a:off x="7316788" y="5978525"/>
                        <a:ext cx="4237037" cy="698500"/>
                      </a:xfrm>
                      <a:prstGeom prst="rect">
                        <a:avLst/>
                      </a:prstGeom>
                      <a:noFill/>
                      <a:ln>
                        <a:solidFill>
                          <a:schemeClr val="tx1">
                            <a:lumMod val="50000"/>
                            <a:lumOff val="50000"/>
                          </a:schemeClr>
                        </a:solidFill>
                      </a:ln>
                    </p:spPr>
                  </p:pic>
                </p:oleObj>
              </mc:Fallback>
            </mc:AlternateContent>
          </a:graphicData>
        </a:graphic>
      </p:graphicFrame>
      <p:graphicFrame>
        <p:nvGraphicFramePr>
          <p:cNvPr id="17" name="1 Objeto"/>
          <p:cNvGraphicFramePr>
            <a:graphicFrameLocks noChangeAspect="1"/>
          </p:cNvGraphicFramePr>
          <p:nvPr/>
        </p:nvGraphicFramePr>
        <p:xfrm>
          <a:off x="320675" y="4446588"/>
          <a:ext cx="2063750" cy="720725"/>
        </p:xfrm>
        <a:graphic>
          <a:graphicData uri="http://schemas.openxmlformats.org/presentationml/2006/ole">
            <mc:AlternateContent xmlns:mc="http://schemas.openxmlformats.org/markup-compatibility/2006">
              <mc:Choice xmlns:v="urn:schemas-microsoft-com:vml" Requires="v">
                <p:oleObj spid="_x0000_s51216" name="Equation" r:id="rId11" imgW="1193760" imgH="419040" progId="Equation.DSMT4">
                  <p:embed/>
                </p:oleObj>
              </mc:Choice>
              <mc:Fallback>
                <p:oleObj name="Equation" r:id="rId11" imgW="1193760" imgH="419040" progId="Equation.DSMT4">
                  <p:embed/>
                  <p:pic>
                    <p:nvPicPr>
                      <p:cNvPr id="17" name="1 Objeto"/>
                      <p:cNvPicPr>
                        <a:picLocks noChangeAspect="1" noChangeArrowheads="1"/>
                      </p:cNvPicPr>
                      <p:nvPr/>
                    </p:nvPicPr>
                    <p:blipFill>
                      <a:blip r:embed="rId12"/>
                      <a:srcRect/>
                      <a:stretch>
                        <a:fillRect/>
                      </a:stretch>
                    </p:blipFill>
                    <p:spPr bwMode="auto">
                      <a:xfrm>
                        <a:off x="320675" y="4446588"/>
                        <a:ext cx="2063750" cy="720725"/>
                      </a:xfrm>
                      <a:prstGeom prst="rect">
                        <a:avLst/>
                      </a:prstGeom>
                      <a:noFill/>
                      <a:ln>
                        <a:no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4244688" y="287024"/>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20" name="Rectángulo 19"/>
          <p:cNvSpPr/>
          <p:nvPr/>
        </p:nvSpPr>
        <p:spPr>
          <a:xfrm>
            <a:off x="169427" y="5214347"/>
            <a:ext cx="6247163" cy="369332"/>
          </a:xfrm>
          <a:prstGeom prst="rect">
            <a:avLst/>
          </a:prstGeom>
        </p:spPr>
        <p:txBody>
          <a:bodyPr wrap="square">
            <a:spAutoFit/>
          </a:bodyPr>
          <a:lstStyle/>
          <a:p>
            <a:pPr algn="just"/>
            <a:r>
              <a:rPr lang="es-AR" dirty="0">
                <a:solidFill>
                  <a:schemeClr val="accent5">
                    <a:lumMod val="75000"/>
                  </a:schemeClr>
                </a:solidFill>
              </a:rPr>
              <a:t>La FT de LA en tiempo discreto para el diseño resulta:</a:t>
            </a:r>
          </a:p>
        </p:txBody>
      </p:sp>
      <p:sp>
        <p:nvSpPr>
          <p:cNvPr id="8" name="Flecha derecha 7"/>
          <p:cNvSpPr/>
          <p:nvPr/>
        </p:nvSpPr>
        <p:spPr>
          <a:xfrm>
            <a:off x="6484490" y="6165304"/>
            <a:ext cx="72008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8419075" y="740234"/>
            <a:ext cx="3560438" cy="1446550"/>
          </a:xfrm>
          <a:prstGeom prst="rect">
            <a:avLst/>
          </a:prstGeom>
          <a:ln>
            <a:solidFill>
              <a:srgbClr val="FF0000"/>
            </a:solidFill>
          </a:ln>
        </p:spPr>
        <p:txBody>
          <a:bodyPr wrap="square">
            <a:spAutoFit/>
          </a:bodyPr>
          <a:lstStyle/>
          <a:p>
            <a:pPr algn="ctr"/>
            <a:r>
              <a:rPr lang="es-AR" sz="2200" dirty="0">
                <a:solidFill>
                  <a:srgbClr val="FF3300"/>
                </a:solidFill>
                <a:latin typeface="Times New Roman" panose="02020603050405020304" pitchFamily="18" charset="0"/>
                <a:cs typeface="Times New Roman" panose="02020603050405020304" pitchFamily="18" charset="0"/>
              </a:rPr>
              <a:t>Constelación de polos y ceros de </a:t>
            </a:r>
            <a:r>
              <a:rPr lang="es-AR" sz="2200" i="1" dirty="0" err="1">
                <a:solidFill>
                  <a:srgbClr val="FF3300"/>
                </a:solidFill>
                <a:latin typeface="Times New Roman" panose="02020603050405020304" pitchFamily="18" charset="0"/>
                <a:cs typeface="Times New Roman" panose="02020603050405020304" pitchFamily="18" charset="0"/>
              </a:rPr>
              <a:t>G</a:t>
            </a:r>
            <a:r>
              <a:rPr lang="es-AR" sz="2200" i="1" baseline="-25000" dirty="0" err="1">
                <a:solidFill>
                  <a:srgbClr val="FF3300"/>
                </a:solidFill>
                <a:latin typeface="Times New Roman" panose="02020603050405020304" pitchFamily="18" charset="0"/>
                <a:cs typeface="Times New Roman" panose="02020603050405020304" pitchFamily="18" charset="0"/>
              </a:rPr>
              <a:t>la</a:t>
            </a:r>
            <a:r>
              <a:rPr lang="es-AR" sz="2200" dirty="0">
                <a:solidFill>
                  <a:srgbClr val="FF3300"/>
                </a:solidFill>
                <a:latin typeface="Times New Roman" panose="02020603050405020304" pitchFamily="18" charset="0"/>
                <a:cs typeface="Times New Roman" panose="02020603050405020304" pitchFamily="18" charset="0"/>
              </a:rPr>
              <a:t>(</a:t>
            </a:r>
            <a:r>
              <a:rPr lang="es-AR" sz="2200" i="1" dirty="0">
                <a:solidFill>
                  <a:srgbClr val="FF3300"/>
                </a:solidFill>
                <a:latin typeface="Times New Roman" panose="02020603050405020304" pitchFamily="18" charset="0"/>
                <a:cs typeface="Times New Roman" panose="02020603050405020304" pitchFamily="18" charset="0"/>
              </a:rPr>
              <a:t>z</a:t>
            </a:r>
            <a:r>
              <a:rPr lang="es-AR" sz="2200" dirty="0">
                <a:solidFill>
                  <a:srgbClr val="FF3300"/>
                </a:solidFill>
                <a:latin typeface="Times New Roman" panose="02020603050405020304" pitchFamily="18" charset="0"/>
                <a:cs typeface="Times New Roman" panose="02020603050405020304" pitchFamily="18" charset="0"/>
              </a:rPr>
              <a:t>) con una posible posición del polo </a:t>
            </a:r>
            <a:r>
              <a:rPr lang="es-AR" sz="2200" i="1" dirty="0">
                <a:solidFill>
                  <a:srgbClr val="FF3300"/>
                </a:solidFill>
                <a:latin typeface="Times New Roman" panose="02020603050405020304" pitchFamily="18" charset="0"/>
                <a:cs typeface="Times New Roman" panose="02020603050405020304" pitchFamily="18" charset="0"/>
              </a:rPr>
              <a:t>b </a:t>
            </a:r>
            <a:r>
              <a:rPr lang="es-AR" sz="2200" dirty="0">
                <a:solidFill>
                  <a:srgbClr val="FF3300"/>
                </a:solidFill>
                <a:latin typeface="Times New Roman" panose="02020603050405020304" pitchFamily="18" charset="0"/>
                <a:cs typeface="Times New Roman" panose="02020603050405020304" pitchFamily="18" charset="0"/>
              </a:rPr>
              <a:t>del compensador. </a:t>
            </a:r>
            <a:r>
              <a:rPr lang="es-AR" sz="2200" i="1" dirty="0">
                <a:solidFill>
                  <a:srgbClr val="FF3300"/>
                </a:solidFill>
                <a:latin typeface="Times New Roman" panose="02020603050405020304" pitchFamily="18" charset="0"/>
                <a:cs typeface="Times New Roman" panose="02020603050405020304" pitchFamily="18" charset="0"/>
              </a:rPr>
              <a:t>T</a:t>
            </a:r>
            <a:r>
              <a:rPr lang="es-AR" sz="2200" dirty="0">
                <a:solidFill>
                  <a:srgbClr val="FF3300"/>
                </a:solidFill>
                <a:latin typeface="Times New Roman" panose="02020603050405020304" pitchFamily="18" charset="0"/>
                <a:cs typeface="Times New Roman" panose="02020603050405020304" pitchFamily="18" charset="0"/>
              </a:rPr>
              <a:t> = 0,1629 s</a:t>
            </a:r>
            <a:r>
              <a:rPr lang="es-AR" dirty="0">
                <a:solidFill>
                  <a:srgbClr val="FF3300"/>
                </a:solidFill>
              </a:rPr>
              <a:t> </a:t>
            </a:r>
          </a:p>
        </p:txBody>
      </p:sp>
      <p:pic>
        <p:nvPicPr>
          <p:cNvPr id="7" name="Imagen 6"/>
          <p:cNvPicPr>
            <a:picLocks noChangeAspect="1"/>
          </p:cNvPicPr>
          <p:nvPr/>
        </p:nvPicPr>
        <p:blipFill>
          <a:blip r:embed="rId13"/>
          <a:stretch>
            <a:fillRect/>
          </a:stretch>
        </p:blipFill>
        <p:spPr>
          <a:xfrm>
            <a:off x="5940060" y="2055915"/>
            <a:ext cx="6292800" cy="3000002"/>
          </a:xfrm>
          <a:prstGeom prst="rect">
            <a:avLst/>
          </a:prstGeom>
        </p:spPr>
      </p:pic>
      <p:sp>
        <p:nvSpPr>
          <p:cNvPr id="25" name="Flecha derecha 24"/>
          <p:cNvSpPr/>
          <p:nvPr/>
        </p:nvSpPr>
        <p:spPr>
          <a:xfrm rot="5400000">
            <a:off x="10417224" y="2279903"/>
            <a:ext cx="412978" cy="379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3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ángulo 4"/>
          <p:cNvSpPr/>
          <p:nvPr/>
        </p:nvSpPr>
        <p:spPr>
          <a:xfrm>
            <a:off x="123340" y="1275059"/>
            <a:ext cx="3191522" cy="369332"/>
          </a:xfrm>
          <a:prstGeom prst="rect">
            <a:avLst/>
          </a:prstGeom>
        </p:spPr>
        <p:txBody>
          <a:bodyPr wrap="square">
            <a:spAutoFit/>
          </a:bodyPr>
          <a:lstStyle/>
          <a:p>
            <a:pPr algn="just"/>
            <a:r>
              <a:rPr lang="es-AR" dirty="0">
                <a:solidFill>
                  <a:schemeClr val="accent5">
                    <a:lumMod val="75000"/>
                  </a:schemeClr>
                </a:solidFill>
              </a:rPr>
              <a:t>La condición de fase resulta:</a:t>
            </a:r>
          </a:p>
        </p:txBody>
      </p:sp>
      <p:sp>
        <p:nvSpPr>
          <p:cNvPr id="21" name="Rectángulo 20"/>
          <p:cNvSpPr/>
          <p:nvPr/>
        </p:nvSpPr>
        <p:spPr>
          <a:xfrm>
            <a:off x="6112" y="827903"/>
            <a:ext cx="7488832" cy="400110"/>
          </a:xfrm>
          <a:prstGeom prst="rect">
            <a:avLst/>
          </a:prstGeom>
        </p:spPr>
        <p:txBody>
          <a:bodyPr wrap="square">
            <a:spAutoFit/>
          </a:bodyPr>
          <a:lstStyle/>
          <a:p>
            <a:pPr marL="285750" indent="-285750">
              <a:buFont typeface="Wingdings" panose="05000000000000000000" pitchFamily="2" charset="2"/>
              <a:buChar char="v"/>
            </a:pPr>
            <a:r>
              <a:rPr lang="es-AR" sz="2000" b="1" u="sng" dirty="0">
                <a:solidFill>
                  <a:srgbClr val="008000"/>
                </a:solidFill>
              </a:rPr>
              <a:t>Diseño del controlador en el dominio del tiempo discreto</a:t>
            </a:r>
            <a:r>
              <a:rPr lang="es-AR" sz="2000" b="1" dirty="0">
                <a:solidFill>
                  <a:srgbClr val="008000"/>
                </a:solidFill>
              </a:rPr>
              <a:t>:</a:t>
            </a:r>
          </a:p>
        </p:txBody>
      </p:sp>
      <p:sp>
        <p:nvSpPr>
          <p:cNvPr id="26" name="Rectángulo 25"/>
          <p:cNvSpPr/>
          <p:nvPr/>
        </p:nvSpPr>
        <p:spPr>
          <a:xfrm>
            <a:off x="102143" y="4037375"/>
            <a:ext cx="5357137" cy="646331"/>
          </a:xfrm>
          <a:prstGeom prst="rect">
            <a:avLst/>
          </a:prstGeom>
        </p:spPr>
        <p:txBody>
          <a:bodyPr wrap="square">
            <a:spAutoFit/>
          </a:bodyPr>
          <a:lstStyle/>
          <a:p>
            <a:pPr algn="just"/>
            <a:r>
              <a:rPr lang="es-AR" dirty="0">
                <a:solidFill>
                  <a:schemeClr val="accent5">
                    <a:lumMod val="75000"/>
                  </a:schemeClr>
                </a:solidFill>
              </a:rPr>
              <a:t>De la constelación de polos de LA, la posición del polo </a:t>
            </a:r>
            <a:r>
              <a:rPr lang="es-AR" i="1" dirty="0">
                <a:solidFill>
                  <a:schemeClr val="accent5">
                    <a:lumMod val="75000"/>
                  </a:schemeClr>
                </a:solidFill>
              </a:rPr>
              <a:t>b</a:t>
            </a:r>
            <a:r>
              <a:rPr lang="es-AR" dirty="0">
                <a:solidFill>
                  <a:schemeClr val="accent5">
                    <a:lumMod val="75000"/>
                  </a:schemeClr>
                </a:solidFill>
              </a:rPr>
              <a:t> se calcula de la siguiente forma:</a:t>
            </a:r>
          </a:p>
        </p:txBody>
      </p:sp>
      <p:graphicFrame>
        <p:nvGraphicFramePr>
          <p:cNvPr id="17" name="1 Objeto"/>
          <p:cNvGraphicFramePr>
            <a:graphicFrameLocks noChangeAspect="1"/>
          </p:cNvGraphicFramePr>
          <p:nvPr/>
        </p:nvGraphicFramePr>
        <p:xfrm>
          <a:off x="240134" y="4716928"/>
          <a:ext cx="3997326" cy="742950"/>
        </p:xfrm>
        <a:graphic>
          <a:graphicData uri="http://schemas.openxmlformats.org/presentationml/2006/ole">
            <mc:AlternateContent xmlns:mc="http://schemas.openxmlformats.org/markup-compatibility/2006">
              <mc:Choice xmlns:v="urn:schemas-microsoft-com:vml" Requires="v">
                <p:oleObj spid="_x0000_s52244" name="Equation" r:id="rId3" imgW="2311200" imgH="431640" progId="Equation.DSMT4">
                  <p:embed/>
                </p:oleObj>
              </mc:Choice>
              <mc:Fallback>
                <p:oleObj name="Equation" r:id="rId3" imgW="2311200" imgH="431640" progId="Equation.DSMT4">
                  <p:embed/>
                  <p:pic>
                    <p:nvPicPr>
                      <p:cNvPr id="17" name="1 Objeto"/>
                      <p:cNvPicPr>
                        <a:picLocks noChangeAspect="1" noChangeArrowheads="1"/>
                      </p:cNvPicPr>
                      <p:nvPr/>
                    </p:nvPicPr>
                    <p:blipFill>
                      <a:blip r:embed="rId4"/>
                      <a:srcRect/>
                      <a:stretch>
                        <a:fillRect/>
                      </a:stretch>
                    </p:blipFill>
                    <p:spPr bwMode="auto">
                      <a:xfrm>
                        <a:off x="240134" y="4716928"/>
                        <a:ext cx="3997326" cy="742950"/>
                      </a:xfrm>
                      <a:prstGeom prst="rect">
                        <a:avLst/>
                      </a:prstGeom>
                      <a:noFill/>
                      <a:ln>
                        <a:no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4386277" y="275726"/>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20" name="Rectángulo 19"/>
          <p:cNvSpPr/>
          <p:nvPr/>
        </p:nvSpPr>
        <p:spPr>
          <a:xfrm>
            <a:off x="118664" y="5454825"/>
            <a:ext cx="6247163" cy="369332"/>
          </a:xfrm>
          <a:prstGeom prst="rect">
            <a:avLst/>
          </a:prstGeom>
        </p:spPr>
        <p:txBody>
          <a:bodyPr wrap="square">
            <a:spAutoFit/>
          </a:bodyPr>
          <a:lstStyle/>
          <a:p>
            <a:pPr algn="just"/>
            <a:r>
              <a:rPr lang="es-AR" dirty="0">
                <a:solidFill>
                  <a:schemeClr val="accent5">
                    <a:lumMod val="75000"/>
                  </a:schemeClr>
                </a:solidFill>
              </a:rPr>
              <a:t>De la condición de magnitud se calcula la ganancia Kc:</a:t>
            </a:r>
          </a:p>
        </p:txBody>
      </p:sp>
      <p:sp>
        <p:nvSpPr>
          <p:cNvPr id="22" name="Rectángulo 21"/>
          <p:cNvSpPr/>
          <p:nvPr/>
        </p:nvSpPr>
        <p:spPr>
          <a:xfrm>
            <a:off x="7392144" y="1299129"/>
            <a:ext cx="4719143" cy="1107996"/>
          </a:xfrm>
          <a:prstGeom prst="rect">
            <a:avLst/>
          </a:prstGeom>
          <a:ln>
            <a:solidFill>
              <a:srgbClr val="FF0000"/>
            </a:solidFill>
          </a:ln>
        </p:spPr>
        <p:txBody>
          <a:bodyPr wrap="square">
            <a:spAutoFit/>
          </a:bodyPr>
          <a:lstStyle/>
          <a:p>
            <a:pPr algn="ctr"/>
            <a:r>
              <a:rPr lang="es-AR" sz="2200" dirty="0">
                <a:solidFill>
                  <a:srgbClr val="FF3300"/>
                </a:solidFill>
                <a:latin typeface="Times New Roman" panose="02020603050405020304" pitchFamily="18" charset="0"/>
                <a:cs typeface="Times New Roman" panose="02020603050405020304" pitchFamily="18" charset="0"/>
              </a:rPr>
              <a:t>Constelación de polos y ceros de </a:t>
            </a:r>
            <a:r>
              <a:rPr lang="es-AR" sz="2200" i="1" dirty="0" err="1">
                <a:solidFill>
                  <a:srgbClr val="FF3300"/>
                </a:solidFill>
                <a:latin typeface="Times New Roman" panose="02020603050405020304" pitchFamily="18" charset="0"/>
                <a:cs typeface="Times New Roman" panose="02020603050405020304" pitchFamily="18" charset="0"/>
              </a:rPr>
              <a:t>G</a:t>
            </a:r>
            <a:r>
              <a:rPr lang="es-AR" sz="2200" i="1" baseline="-25000" dirty="0" err="1">
                <a:solidFill>
                  <a:srgbClr val="FF3300"/>
                </a:solidFill>
                <a:latin typeface="Times New Roman" panose="02020603050405020304" pitchFamily="18" charset="0"/>
                <a:cs typeface="Times New Roman" panose="02020603050405020304" pitchFamily="18" charset="0"/>
              </a:rPr>
              <a:t>la</a:t>
            </a:r>
            <a:r>
              <a:rPr lang="es-AR" sz="2200" dirty="0">
                <a:solidFill>
                  <a:srgbClr val="FF3300"/>
                </a:solidFill>
                <a:latin typeface="Times New Roman" panose="02020603050405020304" pitchFamily="18" charset="0"/>
                <a:cs typeface="Times New Roman" panose="02020603050405020304" pitchFamily="18" charset="0"/>
              </a:rPr>
              <a:t>(</a:t>
            </a:r>
            <a:r>
              <a:rPr lang="es-AR" sz="2200" i="1" dirty="0">
                <a:solidFill>
                  <a:srgbClr val="FF3300"/>
                </a:solidFill>
                <a:latin typeface="Times New Roman" panose="02020603050405020304" pitchFamily="18" charset="0"/>
                <a:cs typeface="Times New Roman" panose="02020603050405020304" pitchFamily="18" charset="0"/>
              </a:rPr>
              <a:t>z</a:t>
            </a:r>
            <a:r>
              <a:rPr lang="es-AR" sz="2200" dirty="0">
                <a:solidFill>
                  <a:srgbClr val="FF3300"/>
                </a:solidFill>
                <a:latin typeface="Times New Roman" panose="02020603050405020304" pitchFamily="18" charset="0"/>
                <a:cs typeface="Times New Roman" panose="02020603050405020304" pitchFamily="18" charset="0"/>
              </a:rPr>
              <a:t>) resultante luego del diseño del polo </a:t>
            </a:r>
            <a:r>
              <a:rPr lang="es-AR" sz="2200" i="1" dirty="0">
                <a:solidFill>
                  <a:srgbClr val="FF3300"/>
                </a:solidFill>
                <a:latin typeface="Times New Roman" panose="02020603050405020304" pitchFamily="18" charset="0"/>
                <a:cs typeface="Times New Roman" panose="02020603050405020304" pitchFamily="18" charset="0"/>
              </a:rPr>
              <a:t>b</a:t>
            </a:r>
            <a:r>
              <a:rPr lang="es-AR" sz="2200" dirty="0">
                <a:solidFill>
                  <a:srgbClr val="FF3300"/>
                </a:solidFill>
                <a:latin typeface="Times New Roman" panose="02020603050405020304" pitchFamily="18" charset="0"/>
                <a:cs typeface="Times New Roman" panose="02020603050405020304" pitchFamily="18" charset="0"/>
              </a:rPr>
              <a:t> del compensador para </a:t>
            </a:r>
            <a:r>
              <a:rPr lang="es-AR" sz="2200" i="1" dirty="0">
                <a:solidFill>
                  <a:srgbClr val="FF3300"/>
                </a:solidFill>
                <a:latin typeface="Times New Roman" panose="02020603050405020304" pitchFamily="18" charset="0"/>
                <a:cs typeface="Times New Roman" panose="02020603050405020304" pitchFamily="18" charset="0"/>
              </a:rPr>
              <a:t>T</a:t>
            </a:r>
            <a:r>
              <a:rPr lang="es-AR" sz="2200" dirty="0">
                <a:solidFill>
                  <a:srgbClr val="FF3300"/>
                </a:solidFill>
                <a:latin typeface="Times New Roman" panose="02020603050405020304" pitchFamily="18" charset="0"/>
                <a:cs typeface="Times New Roman" panose="02020603050405020304" pitchFamily="18" charset="0"/>
              </a:rPr>
              <a:t> = 0,1629 s</a:t>
            </a:r>
            <a:r>
              <a:rPr lang="es-AR" dirty="0">
                <a:solidFill>
                  <a:srgbClr val="FF3300"/>
                </a:solidFill>
              </a:rPr>
              <a:t> </a:t>
            </a:r>
          </a:p>
        </p:txBody>
      </p:sp>
      <p:graphicFrame>
        <p:nvGraphicFramePr>
          <p:cNvPr id="25" name="1 Objeto">
            <a:extLst>
              <a:ext uri="{FF2B5EF4-FFF2-40B4-BE49-F238E27FC236}">
                <a16:creationId xmlns:a16="http://schemas.microsoft.com/office/drawing/2014/main" id="{3F33FAB9-C05B-4909-A1FF-7CE40C7B6A1F}"/>
              </a:ext>
            </a:extLst>
          </p:cNvPr>
          <p:cNvGraphicFramePr>
            <a:graphicFrameLocks noChangeAspect="1"/>
          </p:cNvGraphicFramePr>
          <p:nvPr/>
        </p:nvGraphicFramePr>
        <p:xfrm>
          <a:off x="3432090" y="1228013"/>
          <a:ext cx="2984500" cy="455612"/>
        </p:xfrm>
        <a:graphic>
          <a:graphicData uri="http://schemas.openxmlformats.org/presentationml/2006/ole">
            <mc:AlternateContent xmlns:mc="http://schemas.openxmlformats.org/markup-compatibility/2006">
              <mc:Choice xmlns:v="urn:schemas-microsoft-com:vml" Requires="v">
                <p:oleObj spid="_x0000_s52245" name="Equation" r:id="rId5" imgW="1498320" imgH="228600" progId="Equation.DSMT4">
                  <p:embed/>
                </p:oleObj>
              </mc:Choice>
              <mc:Fallback>
                <p:oleObj name="Equation" r:id="rId5" imgW="1498320" imgH="228600" progId="Equation.DSMT4">
                  <p:embed/>
                  <p:pic>
                    <p:nvPicPr>
                      <p:cNvPr id="25" name="1 Objeto">
                        <a:extLst>
                          <a:ext uri="{FF2B5EF4-FFF2-40B4-BE49-F238E27FC236}">
                            <a16:creationId xmlns:a16="http://schemas.microsoft.com/office/drawing/2014/main" id="{3F33FAB9-C05B-4909-A1FF-7CE40C7B6A1F}"/>
                          </a:ext>
                        </a:extLst>
                      </p:cNvPr>
                      <p:cNvPicPr>
                        <a:picLocks noChangeAspect="1" noChangeArrowheads="1"/>
                      </p:cNvPicPr>
                      <p:nvPr/>
                    </p:nvPicPr>
                    <p:blipFill>
                      <a:blip r:embed="rId6"/>
                      <a:srcRect/>
                      <a:stretch>
                        <a:fillRect/>
                      </a:stretch>
                    </p:blipFill>
                    <p:spPr bwMode="auto">
                      <a:xfrm>
                        <a:off x="3432090" y="1228013"/>
                        <a:ext cx="2984500" cy="455612"/>
                      </a:xfrm>
                      <a:prstGeom prst="rect">
                        <a:avLst/>
                      </a:prstGeom>
                      <a:solidFill>
                        <a:schemeClr val="accent4">
                          <a:lumMod val="40000"/>
                          <a:lumOff val="60000"/>
                        </a:schemeClr>
                      </a:solidFill>
                      <a:ln>
                        <a:noFill/>
                      </a:ln>
                    </p:spPr>
                  </p:pic>
                </p:oleObj>
              </mc:Fallback>
            </mc:AlternateContent>
          </a:graphicData>
        </a:graphic>
      </p:graphicFrame>
      <p:sp>
        <p:nvSpPr>
          <p:cNvPr id="27" name="Rectángulo 26">
            <a:extLst>
              <a:ext uri="{FF2B5EF4-FFF2-40B4-BE49-F238E27FC236}">
                <a16:creationId xmlns:a16="http://schemas.microsoft.com/office/drawing/2014/main" id="{796790BF-E303-4F43-A018-3F921D9F7D27}"/>
              </a:ext>
            </a:extLst>
          </p:cNvPr>
          <p:cNvSpPr/>
          <p:nvPr/>
        </p:nvSpPr>
        <p:spPr>
          <a:xfrm>
            <a:off x="123340" y="1870946"/>
            <a:ext cx="2762473" cy="369332"/>
          </a:xfrm>
          <a:prstGeom prst="rect">
            <a:avLst/>
          </a:prstGeom>
        </p:spPr>
        <p:txBody>
          <a:bodyPr wrap="square">
            <a:spAutoFit/>
          </a:bodyPr>
          <a:lstStyle/>
          <a:p>
            <a:pPr algn="just"/>
            <a:r>
              <a:rPr lang="es-AR" dirty="0">
                <a:solidFill>
                  <a:schemeClr val="accent5">
                    <a:lumMod val="75000"/>
                  </a:schemeClr>
                </a:solidFill>
              </a:rPr>
              <a:t>La deficiencia de fase es: </a:t>
            </a:r>
          </a:p>
        </p:txBody>
      </p:sp>
      <p:graphicFrame>
        <p:nvGraphicFramePr>
          <p:cNvPr id="29" name="1 Objeto">
            <a:extLst>
              <a:ext uri="{FF2B5EF4-FFF2-40B4-BE49-F238E27FC236}">
                <a16:creationId xmlns:a16="http://schemas.microsoft.com/office/drawing/2014/main" id="{8822F644-3573-4EDE-8A6F-2869AA71831F}"/>
              </a:ext>
            </a:extLst>
          </p:cNvPr>
          <p:cNvGraphicFramePr>
            <a:graphicFrameLocks noChangeAspect="1"/>
          </p:cNvGraphicFramePr>
          <p:nvPr/>
        </p:nvGraphicFramePr>
        <p:xfrm>
          <a:off x="2885813" y="1831621"/>
          <a:ext cx="4246562" cy="455613"/>
        </p:xfrm>
        <a:graphic>
          <a:graphicData uri="http://schemas.openxmlformats.org/presentationml/2006/ole">
            <mc:AlternateContent xmlns:mc="http://schemas.openxmlformats.org/markup-compatibility/2006">
              <mc:Choice xmlns:v="urn:schemas-microsoft-com:vml" Requires="v">
                <p:oleObj spid="_x0000_s52246" name="Equation" r:id="rId7" imgW="2133360" imgH="228600" progId="Equation.DSMT4">
                  <p:embed/>
                </p:oleObj>
              </mc:Choice>
              <mc:Fallback>
                <p:oleObj name="Equation" r:id="rId7" imgW="2133360" imgH="228600" progId="Equation.DSMT4">
                  <p:embed/>
                  <p:pic>
                    <p:nvPicPr>
                      <p:cNvPr id="29" name="1 Objeto">
                        <a:extLst>
                          <a:ext uri="{FF2B5EF4-FFF2-40B4-BE49-F238E27FC236}">
                            <a16:creationId xmlns:a16="http://schemas.microsoft.com/office/drawing/2014/main" id="{8822F644-3573-4EDE-8A6F-2869AA71831F}"/>
                          </a:ext>
                        </a:extLst>
                      </p:cNvPr>
                      <p:cNvPicPr>
                        <a:picLocks noChangeAspect="1" noChangeArrowheads="1"/>
                      </p:cNvPicPr>
                      <p:nvPr/>
                    </p:nvPicPr>
                    <p:blipFill>
                      <a:blip r:embed="rId8"/>
                      <a:srcRect/>
                      <a:stretch>
                        <a:fillRect/>
                      </a:stretch>
                    </p:blipFill>
                    <p:spPr bwMode="auto">
                      <a:xfrm>
                        <a:off x="2885813" y="1831621"/>
                        <a:ext cx="4246562" cy="455613"/>
                      </a:xfrm>
                      <a:prstGeom prst="rect">
                        <a:avLst/>
                      </a:prstGeom>
                      <a:solidFill>
                        <a:schemeClr val="accent4">
                          <a:lumMod val="40000"/>
                          <a:lumOff val="60000"/>
                        </a:schemeClr>
                      </a:solidFill>
                      <a:ln>
                        <a:noFill/>
                      </a:ln>
                    </p:spPr>
                  </p:pic>
                </p:oleObj>
              </mc:Fallback>
            </mc:AlternateContent>
          </a:graphicData>
        </a:graphic>
      </p:graphicFrame>
      <p:sp>
        <p:nvSpPr>
          <p:cNvPr id="30" name="Rectángulo 29">
            <a:extLst>
              <a:ext uri="{FF2B5EF4-FFF2-40B4-BE49-F238E27FC236}">
                <a16:creationId xmlns:a16="http://schemas.microsoft.com/office/drawing/2014/main" id="{798B5461-DFA4-45EA-AE8E-465CB27E5708}"/>
              </a:ext>
            </a:extLst>
          </p:cNvPr>
          <p:cNvSpPr/>
          <p:nvPr/>
        </p:nvSpPr>
        <p:spPr>
          <a:xfrm>
            <a:off x="123340" y="2513789"/>
            <a:ext cx="4037599" cy="369332"/>
          </a:xfrm>
          <a:prstGeom prst="rect">
            <a:avLst/>
          </a:prstGeom>
        </p:spPr>
        <p:txBody>
          <a:bodyPr wrap="square">
            <a:spAutoFit/>
          </a:bodyPr>
          <a:lstStyle/>
          <a:p>
            <a:pPr algn="just"/>
            <a:r>
              <a:rPr lang="es-AR" dirty="0">
                <a:solidFill>
                  <a:schemeClr val="accent5">
                    <a:lumMod val="75000"/>
                  </a:schemeClr>
                </a:solidFill>
              </a:rPr>
              <a:t>Dado que la deficiencia de fase es (-): </a:t>
            </a:r>
          </a:p>
        </p:txBody>
      </p:sp>
      <p:graphicFrame>
        <p:nvGraphicFramePr>
          <p:cNvPr id="31" name="1 Objeto">
            <a:extLst>
              <a:ext uri="{FF2B5EF4-FFF2-40B4-BE49-F238E27FC236}">
                <a16:creationId xmlns:a16="http://schemas.microsoft.com/office/drawing/2014/main" id="{EFD2129E-B35B-49FA-9F5A-5F4A45381ACE}"/>
              </a:ext>
            </a:extLst>
          </p:cNvPr>
          <p:cNvGraphicFramePr>
            <a:graphicFrameLocks noChangeAspect="1"/>
          </p:cNvGraphicFramePr>
          <p:nvPr>
            <p:extLst>
              <p:ext uri="{D42A27DB-BD31-4B8C-83A1-F6EECF244321}">
                <p14:modId xmlns:p14="http://schemas.microsoft.com/office/powerpoint/2010/main" val="3128956699"/>
              </p:ext>
            </p:extLst>
          </p:nvPr>
        </p:nvGraphicFramePr>
        <p:xfrm>
          <a:off x="4328197" y="2485667"/>
          <a:ext cx="2251075" cy="430213"/>
        </p:xfrm>
        <a:graphic>
          <a:graphicData uri="http://schemas.openxmlformats.org/presentationml/2006/ole">
            <mc:AlternateContent xmlns:mc="http://schemas.openxmlformats.org/markup-compatibility/2006">
              <mc:Choice xmlns:v="urn:schemas-microsoft-com:vml" Requires="v">
                <p:oleObj spid="_x0000_s52247" name="Equation" r:id="rId9" imgW="1130040" imgH="215640" progId="Equation.DSMT4">
                  <p:embed/>
                </p:oleObj>
              </mc:Choice>
              <mc:Fallback>
                <p:oleObj name="Equation" r:id="rId9" imgW="1130040" imgH="215640" progId="Equation.DSMT4">
                  <p:embed/>
                  <p:pic>
                    <p:nvPicPr>
                      <p:cNvPr id="31" name="1 Objeto">
                        <a:extLst>
                          <a:ext uri="{FF2B5EF4-FFF2-40B4-BE49-F238E27FC236}">
                            <a16:creationId xmlns:a16="http://schemas.microsoft.com/office/drawing/2014/main" id="{EFD2129E-B35B-49FA-9F5A-5F4A45381ACE}"/>
                          </a:ext>
                        </a:extLst>
                      </p:cNvPr>
                      <p:cNvPicPr>
                        <a:picLocks noChangeAspect="1" noChangeArrowheads="1"/>
                      </p:cNvPicPr>
                      <p:nvPr/>
                    </p:nvPicPr>
                    <p:blipFill>
                      <a:blip r:embed="rId10"/>
                      <a:srcRect/>
                      <a:stretch>
                        <a:fillRect/>
                      </a:stretch>
                    </p:blipFill>
                    <p:spPr bwMode="auto">
                      <a:xfrm>
                        <a:off x="4328197" y="2485667"/>
                        <a:ext cx="2251075" cy="430213"/>
                      </a:xfrm>
                      <a:prstGeom prst="rect">
                        <a:avLst/>
                      </a:prstGeom>
                      <a:solidFill>
                        <a:schemeClr val="accent4">
                          <a:lumMod val="40000"/>
                          <a:lumOff val="60000"/>
                        </a:schemeClr>
                      </a:solidFill>
                      <a:ln>
                        <a:noFill/>
                      </a:ln>
                    </p:spPr>
                  </p:pic>
                </p:oleObj>
              </mc:Fallback>
            </mc:AlternateContent>
          </a:graphicData>
        </a:graphic>
      </p:graphicFrame>
      <p:graphicFrame>
        <p:nvGraphicFramePr>
          <p:cNvPr id="32" name="1 Objeto">
            <a:extLst>
              <a:ext uri="{FF2B5EF4-FFF2-40B4-BE49-F238E27FC236}">
                <a16:creationId xmlns:a16="http://schemas.microsoft.com/office/drawing/2014/main" id="{A4B4DC11-1D7A-4F5B-9E8C-3AB1E0A70D6F}"/>
              </a:ext>
            </a:extLst>
          </p:cNvPr>
          <p:cNvGraphicFramePr>
            <a:graphicFrameLocks noChangeAspect="1"/>
          </p:cNvGraphicFramePr>
          <p:nvPr/>
        </p:nvGraphicFramePr>
        <p:xfrm>
          <a:off x="191344" y="3078811"/>
          <a:ext cx="5710238" cy="455613"/>
        </p:xfrm>
        <a:graphic>
          <a:graphicData uri="http://schemas.openxmlformats.org/presentationml/2006/ole">
            <mc:AlternateContent xmlns:mc="http://schemas.openxmlformats.org/markup-compatibility/2006">
              <mc:Choice xmlns:v="urn:schemas-microsoft-com:vml" Requires="v">
                <p:oleObj spid="_x0000_s52248" name="Equation" r:id="rId11" imgW="2869920" imgH="228600" progId="Equation.DSMT4">
                  <p:embed/>
                </p:oleObj>
              </mc:Choice>
              <mc:Fallback>
                <p:oleObj name="Equation" r:id="rId11" imgW="2869920" imgH="228600" progId="Equation.DSMT4">
                  <p:embed/>
                  <p:pic>
                    <p:nvPicPr>
                      <p:cNvPr id="32" name="1 Objeto">
                        <a:extLst>
                          <a:ext uri="{FF2B5EF4-FFF2-40B4-BE49-F238E27FC236}">
                            <a16:creationId xmlns:a16="http://schemas.microsoft.com/office/drawing/2014/main" id="{A4B4DC11-1D7A-4F5B-9E8C-3AB1E0A70D6F}"/>
                          </a:ext>
                        </a:extLst>
                      </p:cNvPr>
                      <p:cNvPicPr>
                        <a:picLocks noChangeAspect="1" noChangeArrowheads="1"/>
                      </p:cNvPicPr>
                      <p:nvPr/>
                    </p:nvPicPr>
                    <p:blipFill>
                      <a:blip r:embed="rId12"/>
                      <a:srcRect/>
                      <a:stretch>
                        <a:fillRect/>
                      </a:stretch>
                    </p:blipFill>
                    <p:spPr bwMode="auto">
                      <a:xfrm>
                        <a:off x="191344" y="3078811"/>
                        <a:ext cx="5710238" cy="455613"/>
                      </a:xfrm>
                      <a:prstGeom prst="rect">
                        <a:avLst/>
                      </a:prstGeom>
                      <a:solidFill>
                        <a:schemeClr val="accent4">
                          <a:lumMod val="40000"/>
                          <a:lumOff val="60000"/>
                        </a:schemeClr>
                      </a:solidFill>
                      <a:ln>
                        <a:noFill/>
                      </a:ln>
                    </p:spPr>
                  </p:pic>
                </p:oleObj>
              </mc:Fallback>
            </mc:AlternateContent>
          </a:graphicData>
        </a:graphic>
      </p:graphicFrame>
      <p:graphicFrame>
        <p:nvGraphicFramePr>
          <p:cNvPr id="33" name="1 Objeto">
            <a:extLst>
              <a:ext uri="{FF2B5EF4-FFF2-40B4-BE49-F238E27FC236}">
                <a16:creationId xmlns:a16="http://schemas.microsoft.com/office/drawing/2014/main" id="{37B4B570-E506-48C6-8DF9-929981FF23AF}"/>
              </a:ext>
            </a:extLst>
          </p:cNvPr>
          <p:cNvGraphicFramePr>
            <a:graphicFrameLocks noChangeAspect="1"/>
          </p:cNvGraphicFramePr>
          <p:nvPr/>
        </p:nvGraphicFramePr>
        <p:xfrm>
          <a:off x="3314862" y="3567945"/>
          <a:ext cx="1490663" cy="455612"/>
        </p:xfrm>
        <a:graphic>
          <a:graphicData uri="http://schemas.openxmlformats.org/presentationml/2006/ole">
            <mc:AlternateContent xmlns:mc="http://schemas.openxmlformats.org/markup-compatibility/2006">
              <mc:Choice xmlns:v="urn:schemas-microsoft-com:vml" Requires="v">
                <p:oleObj spid="_x0000_s52249" name="Equation" r:id="rId13" imgW="749160" imgH="228600" progId="Equation.DSMT4">
                  <p:embed/>
                </p:oleObj>
              </mc:Choice>
              <mc:Fallback>
                <p:oleObj name="Equation" r:id="rId13" imgW="749160" imgH="228600" progId="Equation.DSMT4">
                  <p:embed/>
                  <p:pic>
                    <p:nvPicPr>
                      <p:cNvPr id="33" name="1 Objeto">
                        <a:extLst>
                          <a:ext uri="{FF2B5EF4-FFF2-40B4-BE49-F238E27FC236}">
                            <a16:creationId xmlns:a16="http://schemas.microsoft.com/office/drawing/2014/main" id="{37B4B570-E506-48C6-8DF9-929981FF23AF}"/>
                          </a:ext>
                        </a:extLst>
                      </p:cNvPr>
                      <p:cNvPicPr>
                        <a:picLocks noChangeAspect="1" noChangeArrowheads="1"/>
                      </p:cNvPicPr>
                      <p:nvPr/>
                    </p:nvPicPr>
                    <p:blipFill>
                      <a:blip r:embed="rId14"/>
                      <a:srcRect/>
                      <a:stretch>
                        <a:fillRect/>
                      </a:stretch>
                    </p:blipFill>
                    <p:spPr bwMode="auto">
                      <a:xfrm>
                        <a:off x="3314862" y="3567945"/>
                        <a:ext cx="1490663" cy="455612"/>
                      </a:xfrm>
                      <a:prstGeom prst="rect">
                        <a:avLst/>
                      </a:prstGeom>
                      <a:solidFill>
                        <a:schemeClr val="accent4">
                          <a:lumMod val="40000"/>
                          <a:lumOff val="60000"/>
                        </a:schemeClr>
                      </a:solidFill>
                      <a:ln>
                        <a:noFill/>
                      </a:ln>
                    </p:spPr>
                  </p:pic>
                </p:oleObj>
              </mc:Fallback>
            </mc:AlternateContent>
          </a:graphicData>
        </a:graphic>
      </p:graphicFrame>
      <p:graphicFrame>
        <p:nvGraphicFramePr>
          <p:cNvPr id="34" name="1 Objeto">
            <a:extLst>
              <a:ext uri="{FF2B5EF4-FFF2-40B4-BE49-F238E27FC236}">
                <a16:creationId xmlns:a16="http://schemas.microsoft.com/office/drawing/2014/main" id="{2FEBC6F1-EE0A-43A2-BC34-6C1EC72E6813}"/>
              </a:ext>
            </a:extLst>
          </p:cNvPr>
          <p:cNvGraphicFramePr>
            <a:graphicFrameLocks noChangeAspect="1"/>
          </p:cNvGraphicFramePr>
          <p:nvPr/>
        </p:nvGraphicFramePr>
        <p:xfrm>
          <a:off x="61950" y="5861545"/>
          <a:ext cx="3470275" cy="873125"/>
        </p:xfrm>
        <a:graphic>
          <a:graphicData uri="http://schemas.openxmlformats.org/presentationml/2006/ole">
            <mc:AlternateContent xmlns:mc="http://schemas.openxmlformats.org/markup-compatibility/2006">
              <mc:Choice xmlns:v="urn:schemas-microsoft-com:vml" Requires="v">
                <p:oleObj spid="_x0000_s52250" name="Equation" r:id="rId15" imgW="2006280" imgH="507960" progId="Equation.DSMT4">
                  <p:embed/>
                </p:oleObj>
              </mc:Choice>
              <mc:Fallback>
                <p:oleObj name="Equation" r:id="rId15" imgW="2006280" imgH="507960" progId="Equation.DSMT4">
                  <p:embed/>
                  <p:pic>
                    <p:nvPicPr>
                      <p:cNvPr id="34" name="1 Objeto">
                        <a:extLst>
                          <a:ext uri="{FF2B5EF4-FFF2-40B4-BE49-F238E27FC236}">
                            <a16:creationId xmlns:a16="http://schemas.microsoft.com/office/drawing/2014/main" id="{2FEBC6F1-EE0A-43A2-BC34-6C1EC72E6813}"/>
                          </a:ext>
                        </a:extLst>
                      </p:cNvPr>
                      <p:cNvPicPr>
                        <a:picLocks noChangeAspect="1" noChangeArrowheads="1"/>
                      </p:cNvPicPr>
                      <p:nvPr/>
                    </p:nvPicPr>
                    <p:blipFill>
                      <a:blip r:embed="rId16"/>
                      <a:srcRect/>
                      <a:stretch>
                        <a:fillRect/>
                      </a:stretch>
                    </p:blipFill>
                    <p:spPr bwMode="auto">
                      <a:xfrm>
                        <a:off x="61950" y="5861545"/>
                        <a:ext cx="3470275" cy="873125"/>
                      </a:xfrm>
                      <a:prstGeom prst="rect">
                        <a:avLst/>
                      </a:prstGeom>
                      <a:noFill/>
                      <a:ln>
                        <a:noFill/>
                      </a:ln>
                    </p:spPr>
                  </p:pic>
                </p:oleObj>
              </mc:Fallback>
            </mc:AlternateContent>
          </a:graphicData>
        </a:graphic>
      </p:graphicFrame>
      <p:graphicFrame>
        <p:nvGraphicFramePr>
          <p:cNvPr id="35" name="1 Objeto">
            <a:extLst>
              <a:ext uri="{FF2B5EF4-FFF2-40B4-BE49-F238E27FC236}">
                <a16:creationId xmlns:a16="http://schemas.microsoft.com/office/drawing/2014/main" id="{A2B7110D-E918-4DB5-82F2-60D9822841B7}"/>
              </a:ext>
            </a:extLst>
          </p:cNvPr>
          <p:cNvGraphicFramePr>
            <a:graphicFrameLocks noChangeAspect="1"/>
          </p:cNvGraphicFramePr>
          <p:nvPr/>
        </p:nvGraphicFramePr>
        <p:xfrm>
          <a:off x="4237460" y="5915310"/>
          <a:ext cx="3271838" cy="720725"/>
        </p:xfrm>
        <a:graphic>
          <a:graphicData uri="http://schemas.openxmlformats.org/presentationml/2006/ole">
            <mc:AlternateContent xmlns:mc="http://schemas.openxmlformats.org/markup-compatibility/2006">
              <mc:Choice xmlns:v="urn:schemas-microsoft-com:vml" Requires="v">
                <p:oleObj spid="_x0000_s52251" name="Equation" r:id="rId17" imgW="1892160" imgH="419040" progId="Equation.DSMT4">
                  <p:embed/>
                </p:oleObj>
              </mc:Choice>
              <mc:Fallback>
                <p:oleObj name="Equation" r:id="rId17" imgW="1892160" imgH="419040" progId="Equation.DSMT4">
                  <p:embed/>
                  <p:pic>
                    <p:nvPicPr>
                      <p:cNvPr id="35" name="1 Objeto">
                        <a:extLst>
                          <a:ext uri="{FF2B5EF4-FFF2-40B4-BE49-F238E27FC236}">
                            <a16:creationId xmlns:a16="http://schemas.microsoft.com/office/drawing/2014/main" id="{A2B7110D-E918-4DB5-82F2-60D9822841B7}"/>
                          </a:ext>
                        </a:extLst>
                      </p:cNvPr>
                      <p:cNvPicPr>
                        <a:picLocks noChangeAspect="1" noChangeArrowheads="1"/>
                      </p:cNvPicPr>
                      <p:nvPr/>
                    </p:nvPicPr>
                    <p:blipFill>
                      <a:blip r:embed="rId18"/>
                      <a:srcRect/>
                      <a:stretch>
                        <a:fillRect/>
                      </a:stretch>
                    </p:blipFill>
                    <p:spPr bwMode="auto">
                      <a:xfrm>
                        <a:off x="4237460" y="5915310"/>
                        <a:ext cx="3271838" cy="720725"/>
                      </a:xfrm>
                      <a:prstGeom prst="rect">
                        <a:avLst/>
                      </a:prstGeom>
                      <a:solidFill>
                        <a:schemeClr val="accent1">
                          <a:lumMod val="40000"/>
                          <a:lumOff val="60000"/>
                        </a:schemeClr>
                      </a:solidFill>
                      <a:ln>
                        <a:noFill/>
                      </a:ln>
                    </p:spPr>
                  </p:pic>
                </p:oleObj>
              </mc:Fallback>
            </mc:AlternateContent>
          </a:graphicData>
        </a:graphic>
      </p:graphicFrame>
      <p:sp>
        <p:nvSpPr>
          <p:cNvPr id="36" name="Flecha derecha 7">
            <a:extLst>
              <a:ext uri="{FF2B5EF4-FFF2-40B4-BE49-F238E27FC236}">
                <a16:creationId xmlns:a16="http://schemas.microsoft.com/office/drawing/2014/main" id="{2024FE59-3739-41BD-9F1E-761430EAA532}"/>
              </a:ext>
            </a:extLst>
          </p:cNvPr>
          <p:cNvSpPr/>
          <p:nvPr/>
        </p:nvSpPr>
        <p:spPr>
          <a:xfrm>
            <a:off x="3615434" y="6112579"/>
            <a:ext cx="48860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1 Objeto">
            <a:extLst>
              <a:ext uri="{FF2B5EF4-FFF2-40B4-BE49-F238E27FC236}">
                <a16:creationId xmlns:a16="http://schemas.microsoft.com/office/drawing/2014/main" id="{E8772737-B222-426E-9E75-E3C23D97CFB0}"/>
              </a:ext>
            </a:extLst>
          </p:cNvPr>
          <p:cNvGraphicFramePr>
            <a:graphicFrameLocks noChangeAspect="1"/>
          </p:cNvGraphicFramePr>
          <p:nvPr/>
        </p:nvGraphicFramePr>
        <p:xfrm>
          <a:off x="8304213" y="5926138"/>
          <a:ext cx="3298825" cy="698500"/>
        </p:xfrm>
        <a:graphic>
          <a:graphicData uri="http://schemas.openxmlformats.org/presentationml/2006/ole">
            <mc:AlternateContent xmlns:mc="http://schemas.openxmlformats.org/markup-compatibility/2006">
              <mc:Choice xmlns:v="urn:schemas-microsoft-com:vml" Requires="v">
                <p:oleObj spid="_x0000_s52252" name="Equation" r:id="rId19" imgW="1968480" imgH="419040" progId="Equation.DSMT4">
                  <p:embed/>
                </p:oleObj>
              </mc:Choice>
              <mc:Fallback>
                <p:oleObj name="Equation" r:id="rId19" imgW="1968480" imgH="419040" progId="Equation.DSMT4">
                  <p:embed/>
                  <p:pic>
                    <p:nvPicPr>
                      <p:cNvPr id="37" name="1 Objeto">
                        <a:extLst>
                          <a:ext uri="{FF2B5EF4-FFF2-40B4-BE49-F238E27FC236}">
                            <a16:creationId xmlns:a16="http://schemas.microsoft.com/office/drawing/2014/main" id="{E8772737-B222-426E-9E75-E3C23D97CFB0}"/>
                          </a:ext>
                        </a:extLst>
                      </p:cNvPr>
                      <p:cNvPicPr>
                        <a:picLocks noChangeAspect="1" noChangeArrowheads="1"/>
                      </p:cNvPicPr>
                      <p:nvPr/>
                    </p:nvPicPr>
                    <p:blipFill>
                      <a:blip r:embed="rId20"/>
                      <a:srcRect/>
                      <a:stretch>
                        <a:fillRect/>
                      </a:stretch>
                    </p:blipFill>
                    <p:spPr bwMode="auto">
                      <a:xfrm>
                        <a:off x="8304213" y="5926138"/>
                        <a:ext cx="3298825" cy="698500"/>
                      </a:xfrm>
                      <a:prstGeom prst="rect">
                        <a:avLst/>
                      </a:prstGeom>
                      <a:solidFill>
                        <a:schemeClr val="accent1">
                          <a:lumMod val="40000"/>
                          <a:lumOff val="60000"/>
                        </a:schemeClr>
                      </a:solidFill>
                      <a:ln>
                        <a:solidFill>
                          <a:schemeClr val="tx1">
                            <a:lumMod val="50000"/>
                            <a:lumOff val="50000"/>
                          </a:schemeClr>
                        </a:solidFill>
                      </a:ln>
                    </p:spPr>
                  </p:pic>
                </p:oleObj>
              </mc:Fallback>
            </mc:AlternateContent>
          </a:graphicData>
        </a:graphic>
      </p:graphicFrame>
      <p:sp>
        <p:nvSpPr>
          <p:cNvPr id="38" name="Flecha derecha 7">
            <a:extLst>
              <a:ext uri="{FF2B5EF4-FFF2-40B4-BE49-F238E27FC236}">
                <a16:creationId xmlns:a16="http://schemas.microsoft.com/office/drawing/2014/main" id="{C3225540-4226-425A-8788-F408BC582D53}"/>
              </a:ext>
            </a:extLst>
          </p:cNvPr>
          <p:cNvSpPr/>
          <p:nvPr/>
        </p:nvSpPr>
        <p:spPr>
          <a:xfrm>
            <a:off x="7642724" y="6112579"/>
            <a:ext cx="501153"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1"/>
          <a:stretch>
            <a:fillRect/>
          </a:stretch>
        </p:blipFill>
        <p:spPr>
          <a:xfrm>
            <a:off x="4973533" y="2485667"/>
            <a:ext cx="7034400" cy="3250759"/>
          </a:xfrm>
          <a:prstGeom prst="rect">
            <a:avLst/>
          </a:prstGeom>
        </p:spPr>
      </p:pic>
      <p:sp>
        <p:nvSpPr>
          <p:cNvPr id="28" name="Flecha derecha 27"/>
          <p:cNvSpPr/>
          <p:nvPr/>
        </p:nvSpPr>
        <p:spPr>
          <a:xfrm rot="5400000">
            <a:off x="9355530" y="2544452"/>
            <a:ext cx="412978" cy="379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2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E5613C1-FDD8-4A2D-A486-FB07998F0DFF}"/>
              </a:ext>
            </a:extLst>
          </p:cNvPr>
          <p:cNvPicPr>
            <a:picLocks noChangeAspect="1"/>
          </p:cNvPicPr>
          <p:nvPr/>
        </p:nvPicPr>
        <p:blipFill rotWithShape="1">
          <a:blip r:embed="rId3"/>
          <a:srcRect l="7661" t="5689" r="7425"/>
          <a:stretch/>
        </p:blipFill>
        <p:spPr>
          <a:xfrm>
            <a:off x="521576" y="932088"/>
            <a:ext cx="5130409" cy="4320644"/>
          </a:xfrm>
          <a:prstGeom prst="rect">
            <a:avLst/>
          </a:prstGeom>
        </p:spPr>
      </p:pic>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8" name="1 Objeto"/>
          <p:cNvGraphicFramePr>
            <a:graphicFrameLocks noChangeAspect="1"/>
          </p:cNvGraphicFramePr>
          <p:nvPr/>
        </p:nvGraphicFramePr>
        <p:xfrm>
          <a:off x="42789" y="5718894"/>
          <a:ext cx="6345238" cy="806450"/>
        </p:xfrm>
        <a:graphic>
          <a:graphicData uri="http://schemas.openxmlformats.org/presentationml/2006/ole">
            <mc:AlternateContent xmlns:mc="http://schemas.openxmlformats.org/markup-compatibility/2006">
              <mc:Choice xmlns:v="urn:schemas-microsoft-com:vml" Requires="v">
                <p:oleObj spid="_x0000_s53256" name="Equation" r:id="rId4" imgW="3784320" imgH="482400" progId="Equation.DSMT4">
                  <p:embed/>
                </p:oleObj>
              </mc:Choice>
              <mc:Fallback>
                <p:oleObj name="Equation" r:id="rId4" imgW="3784320" imgH="482400" progId="Equation.DSMT4">
                  <p:embed/>
                  <p:pic>
                    <p:nvPicPr>
                      <p:cNvPr id="18" name="1 Objeto"/>
                      <p:cNvPicPr>
                        <a:picLocks noChangeAspect="1" noChangeArrowheads="1"/>
                      </p:cNvPicPr>
                      <p:nvPr/>
                    </p:nvPicPr>
                    <p:blipFill>
                      <a:blip r:embed="rId5"/>
                      <a:srcRect/>
                      <a:stretch>
                        <a:fillRect/>
                      </a:stretch>
                    </p:blipFill>
                    <p:spPr bwMode="auto">
                      <a:xfrm>
                        <a:off x="42789" y="5718894"/>
                        <a:ext cx="6345238" cy="806450"/>
                      </a:xfrm>
                      <a:prstGeom prst="rect">
                        <a:avLst/>
                      </a:prstGeom>
                      <a:noFill/>
                      <a:ln>
                        <a:noFill/>
                      </a:ln>
                    </p:spPr>
                  </p:pic>
                </p:oleObj>
              </mc:Fallback>
            </mc:AlternateContent>
          </a:graphicData>
        </a:graphic>
      </p:graphicFrame>
      <p:graphicFrame>
        <p:nvGraphicFramePr>
          <p:cNvPr id="19" name="1 Objeto"/>
          <p:cNvGraphicFramePr>
            <a:graphicFrameLocks noChangeAspect="1"/>
          </p:cNvGraphicFramePr>
          <p:nvPr/>
        </p:nvGraphicFramePr>
        <p:xfrm>
          <a:off x="2147941" y="2945587"/>
          <a:ext cx="1554162" cy="909637"/>
        </p:xfrm>
        <a:graphic>
          <a:graphicData uri="http://schemas.openxmlformats.org/presentationml/2006/ole">
            <mc:AlternateContent xmlns:mc="http://schemas.openxmlformats.org/markup-compatibility/2006">
              <mc:Choice xmlns:v="urn:schemas-microsoft-com:vml" Requires="v">
                <p:oleObj spid="_x0000_s53257" name="Equation" r:id="rId6" imgW="927000" imgH="545760" progId="Equation.DSMT4">
                  <p:embed/>
                </p:oleObj>
              </mc:Choice>
              <mc:Fallback>
                <p:oleObj name="Equation" r:id="rId6" imgW="927000" imgH="545760" progId="Equation.DSMT4">
                  <p:embed/>
                  <p:pic>
                    <p:nvPicPr>
                      <p:cNvPr id="19" name="1 Objeto"/>
                      <p:cNvPicPr>
                        <a:picLocks noChangeAspect="1" noChangeArrowheads="1"/>
                      </p:cNvPicPr>
                      <p:nvPr/>
                    </p:nvPicPr>
                    <p:blipFill>
                      <a:blip r:embed="rId7"/>
                      <a:srcRect/>
                      <a:stretch>
                        <a:fillRect/>
                      </a:stretch>
                    </p:blipFill>
                    <p:spPr bwMode="auto">
                      <a:xfrm>
                        <a:off x="2147941" y="2945587"/>
                        <a:ext cx="1554162" cy="909637"/>
                      </a:xfrm>
                      <a:prstGeom prst="rect">
                        <a:avLst/>
                      </a:prstGeom>
                      <a:solidFill>
                        <a:schemeClr val="accent2">
                          <a:lumMod val="60000"/>
                          <a:lumOff val="40000"/>
                        </a:schemeClr>
                      </a:solidFill>
                      <a:ln>
                        <a:noFill/>
                      </a:ln>
                    </p:spPr>
                  </p:pic>
                </p:oleObj>
              </mc:Fallback>
            </mc:AlternateContent>
          </a:graphicData>
        </a:graphic>
      </p:graphicFrame>
      <p:sp>
        <p:nvSpPr>
          <p:cNvPr id="10" name="Rectángulo 9"/>
          <p:cNvSpPr/>
          <p:nvPr/>
        </p:nvSpPr>
        <p:spPr>
          <a:xfrm>
            <a:off x="1538920" y="5288953"/>
            <a:ext cx="3236784" cy="369332"/>
          </a:xfrm>
          <a:prstGeom prst="rect">
            <a:avLst/>
          </a:prstGeom>
          <a:solidFill>
            <a:schemeClr val="accent4">
              <a:lumMod val="40000"/>
              <a:lumOff val="60000"/>
            </a:schemeClr>
          </a:solidFill>
        </p:spPr>
        <p:txBody>
          <a:bodyPr wrap="none">
            <a:spAutoFit/>
          </a:bodyPr>
          <a:lstStyle/>
          <a:p>
            <a:r>
              <a:rPr lang="es-AR" b="1" dirty="0">
                <a:solidFill>
                  <a:schemeClr val="tx1">
                    <a:lumMod val="65000"/>
                    <a:lumOff val="35000"/>
                  </a:schemeClr>
                </a:solidFill>
              </a:rPr>
              <a:t>CUMPLE con el desempeño</a:t>
            </a:r>
          </a:p>
        </p:txBody>
      </p:sp>
      <p:pic>
        <p:nvPicPr>
          <p:cNvPr id="21" name="Imagen 20">
            <a:extLst>
              <a:ext uri="{FF2B5EF4-FFF2-40B4-BE49-F238E27FC236}">
                <a16:creationId xmlns:a16="http://schemas.microsoft.com/office/drawing/2014/main" id="{D05BD1DF-5121-42F6-A47F-79A525D82EEB}"/>
              </a:ext>
            </a:extLst>
          </p:cNvPr>
          <p:cNvPicPr>
            <a:picLocks noChangeAspect="1"/>
          </p:cNvPicPr>
          <p:nvPr/>
        </p:nvPicPr>
        <p:blipFill rotWithShape="1">
          <a:blip r:embed="rId8"/>
          <a:srcRect l="4873" t="4233" r="6037"/>
          <a:stretch/>
        </p:blipFill>
        <p:spPr>
          <a:xfrm>
            <a:off x="6921433" y="896369"/>
            <a:ext cx="4366659" cy="4360114"/>
          </a:xfrm>
          <a:prstGeom prst="rect">
            <a:avLst/>
          </a:prstGeom>
        </p:spPr>
      </p:pic>
      <p:grpSp>
        <p:nvGrpSpPr>
          <p:cNvPr id="3" name="Grupo 2"/>
          <p:cNvGrpSpPr/>
          <p:nvPr/>
        </p:nvGrpSpPr>
        <p:grpSpPr>
          <a:xfrm>
            <a:off x="7577125" y="2667102"/>
            <a:ext cx="2014880" cy="1868571"/>
            <a:chOff x="7043719" y="2667102"/>
            <a:chExt cx="2014880" cy="1868571"/>
          </a:xfrm>
        </p:grpSpPr>
        <p:sp>
          <p:nvSpPr>
            <p:cNvPr id="28" name="Rectángulo 27">
              <a:extLst>
                <a:ext uri="{FF2B5EF4-FFF2-40B4-BE49-F238E27FC236}">
                  <a16:creationId xmlns:a16="http://schemas.microsoft.com/office/drawing/2014/main" id="{0A975359-6702-4F9A-8DDB-72769B250EAA}"/>
                </a:ext>
              </a:extLst>
            </p:cNvPr>
            <p:cNvSpPr/>
            <p:nvPr/>
          </p:nvSpPr>
          <p:spPr>
            <a:xfrm>
              <a:off x="7834830" y="2667102"/>
              <a:ext cx="260779" cy="658569"/>
            </a:xfrm>
            <a:prstGeom prst="rect">
              <a:avLst/>
            </a:prstGeom>
            <a:solidFill>
              <a:schemeClr val="accent6">
                <a:lumMod val="75000"/>
                <a:alpha val="26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a:extLst>
                <a:ext uri="{FF2B5EF4-FFF2-40B4-BE49-F238E27FC236}">
                  <a16:creationId xmlns:a16="http://schemas.microsoft.com/office/drawing/2014/main" id="{FF5F1FC6-D16E-4398-8C5F-5C6A1B064484}"/>
                </a:ext>
              </a:extLst>
            </p:cNvPr>
            <p:cNvSpPr/>
            <p:nvPr/>
          </p:nvSpPr>
          <p:spPr>
            <a:xfrm>
              <a:off x="7043719" y="3704676"/>
              <a:ext cx="2014880" cy="830997"/>
            </a:xfrm>
            <a:prstGeom prst="rect">
              <a:avLst/>
            </a:prstGeom>
            <a:ln>
              <a:solidFill>
                <a:srgbClr val="FF0000"/>
              </a:solidFill>
            </a:ln>
          </p:spPr>
          <p:txBody>
            <a:bodyPr wrap="square">
              <a:spAutoFit/>
            </a:bodyPr>
            <a:lstStyle/>
            <a:p>
              <a:pPr algn="ctr"/>
              <a:r>
                <a:rPr lang="es-AR" sz="1600" dirty="0">
                  <a:solidFill>
                    <a:srgbClr val="FF3300"/>
                  </a:solidFill>
                  <a:latin typeface="Times New Roman" panose="02020603050405020304" pitchFamily="18" charset="0"/>
                  <a:cs typeface="Times New Roman" panose="02020603050405020304" pitchFamily="18" charset="0"/>
                </a:rPr>
                <a:t>Polo del compensador en la parte negativa del eje z</a:t>
              </a:r>
              <a:endParaRPr lang="es-AR" sz="1600" dirty="0">
                <a:solidFill>
                  <a:srgbClr val="FF3300"/>
                </a:solidFill>
              </a:endParaRPr>
            </a:p>
          </p:txBody>
        </p:sp>
        <p:sp>
          <p:nvSpPr>
            <p:cNvPr id="33" name="Flecha arriba 10">
              <a:extLst>
                <a:ext uri="{FF2B5EF4-FFF2-40B4-BE49-F238E27FC236}">
                  <a16:creationId xmlns:a16="http://schemas.microsoft.com/office/drawing/2014/main" id="{1407DDAB-6B42-498F-837D-913DD2DF1C1F}"/>
                </a:ext>
              </a:extLst>
            </p:cNvPr>
            <p:cNvSpPr/>
            <p:nvPr/>
          </p:nvSpPr>
          <p:spPr>
            <a:xfrm>
              <a:off x="7771011" y="3373110"/>
              <a:ext cx="388416" cy="294366"/>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1 Objeto">
            <a:extLst>
              <a:ext uri="{FF2B5EF4-FFF2-40B4-BE49-F238E27FC236}">
                <a16:creationId xmlns:a16="http://schemas.microsoft.com/office/drawing/2014/main" id="{E8772737-B222-426E-9E75-E3C23D97CFB0}"/>
              </a:ext>
            </a:extLst>
          </p:cNvPr>
          <p:cNvGraphicFramePr>
            <a:graphicFrameLocks noChangeAspect="1"/>
          </p:cNvGraphicFramePr>
          <p:nvPr/>
        </p:nvGraphicFramePr>
        <p:xfrm>
          <a:off x="6535951" y="5682444"/>
          <a:ext cx="5405438" cy="827087"/>
        </p:xfrm>
        <a:graphic>
          <a:graphicData uri="http://schemas.openxmlformats.org/presentationml/2006/ole">
            <mc:AlternateContent xmlns:mc="http://schemas.openxmlformats.org/markup-compatibility/2006">
              <mc:Choice xmlns:v="urn:schemas-microsoft-com:vml" Requires="v">
                <p:oleObj spid="_x0000_s53258" name="Equation" r:id="rId9" imgW="3225600" imgH="495000" progId="Equation.DSMT4">
                  <p:embed/>
                </p:oleObj>
              </mc:Choice>
              <mc:Fallback>
                <p:oleObj name="Equation" r:id="rId9" imgW="3225600" imgH="495000" progId="Equation.DSMT4">
                  <p:embed/>
                  <p:pic>
                    <p:nvPicPr>
                      <p:cNvPr id="16" name="1 Objeto">
                        <a:extLst>
                          <a:ext uri="{FF2B5EF4-FFF2-40B4-BE49-F238E27FC236}">
                            <a16:creationId xmlns:a16="http://schemas.microsoft.com/office/drawing/2014/main" id="{E8772737-B222-426E-9E75-E3C23D97CFB0}"/>
                          </a:ext>
                        </a:extLst>
                      </p:cNvPr>
                      <p:cNvPicPr>
                        <a:picLocks noChangeAspect="1" noChangeArrowheads="1"/>
                      </p:cNvPicPr>
                      <p:nvPr/>
                    </p:nvPicPr>
                    <p:blipFill>
                      <a:blip r:embed="rId10"/>
                      <a:srcRect/>
                      <a:stretch>
                        <a:fillRect/>
                      </a:stretch>
                    </p:blipFill>
                    <p:spPr bwMode="auto">
                      <a:xfrm>
                        <a:off x="6535951" y="5682444"/>
                        <a:ext cx="5405438" cy="827087"/>
                      </a:xfrm>
                      <a:prstGeom prst="rect">
                        <a:avLst/>
                      </a:prstGeom>
                      <a:solidFill>
                        <a:schemeClr val="accent1">
                          <a:lumMod val="40000"/>
                          <a:lumOff val="60000"/>
                        </a:schemeClr>
                      </a:solidFill>
                      <a:ln>
                        <a:solidFill>
                          <a:schemeClr val="tx1">
                            <a:lumMod val="50000"/>
                            <a:lumOff val="50000"/>
                          </a:schemeClr>
                        </a:solidFill>
                      </a:ln>
                    </p:spPr>
                  </p:pic>
                </p:oleObj>
              </mc:Fallback>
            </mc:AlternateContent>
          </a:graphicData>
        </a:graphic>
      </p:graphicFrame>
      <p:sp>
        <p:nvSpPr>
          <p:cNvPr id="17" name="Rectángulo 16"/>
          <p:cNvSpPr/>
          <p:nvPr/>
        </p:nvSpPr>
        <p:spPr>
          <a:xfrm>
            <a:off x="88293" y="318998"/>
            <a:ext cx="10758672" cy="400110"/>
          </a:xfrm>
          <a:prstGeom prst="rect">
            <a:avLst/>
          </a:prstGeom>
        </p:spPr>
        <p:txBody>
          <a:bodyPr wrap="square">
            <a:spAutoFit/>
          </a:bodyPr>
          <a:lstStyle/>
          <a:p>
            <a:pPr marL="285750" indent="-285750">
              <a:buFont typeface="Wingdings" panose="05000000000000000000" pitchFamily="2" charset="2"/>
              <a:buChar char="v"/>
            </a:pPr>
            <a:r>
              <a:rPr lang="es-AR" sz="2000" b="1" u="sng" dirty="0">
                <a:solidFill>
                  <a:srgbClr val="008000"/>
                </a:solidFill>
              </a:rPr>
              <a:t>Análisis del desempeño del sistema compensado en el dominio del tiempo discreto</a:t>
            </a:r>
            <a:r>
              <a:rPr lang="es-AR" sz="2000" b="1" dirty="0">
                <a:solidFill>
                  <a:srgbClr val="008000"/>
                </a:solidFill>
              </a:rPr>
              <a:t>:</a:t>
            </a:r>
          </a:p>
        </p:txBody>
      </p:sp>
    </p:spTree>
    <p:extLst>
      <p:ext uri="{BB962C8B-B14F-4D97-AF65-F5344CB8AC3E}">
        <p14:creationId xmlns:p14="http://schemas.microsoft.com/office/powerpoint/2010/main" val="48421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ángulo 4"/>
          <p:cNvSpPr/>
          <p:nvPr/>
        </p:nvSpPr>
        <p:spPr>
          <a:xfrm>
            <a:off x="169427" y="825368"/>
            <a:ext cx="7958573" cy="369332"/>
          </a:xfrm>
          <a:prstGeom prst="rect">
            <a:avLst/>
          </a:prstGeom>
        </p:spPr>
        <p:txBody>
          <a:bodyPr wrap="square">
            <a:spAutoFit/>
          </a:bodyPr>
          <a:lstStyle/>
          <a:p>
            <a:pPr algn="just"/>
            <a:r>
              <a:rPr lang="es-AR" dirty="0">
                <a:solidFill>
                  <a:schemeClr val="accent5">
                    <a:lumMod val="75000"/>
                  </a:schemeClr>
                </a:solidFill>
              </a:rPr>
              <a:t>Incrementando el número de muestra a 20, el periodo de muestreo resulta:</a:t>
            </a:r>
          </a:p>
        </p:txBody>
      </p:sp>
      <p:graphicFrame>
        <p:nvGraphicFramePr>
          <p:cNvPr id="12" name="1 Objeto"/>
          <p:cNvGraphicFramePr>
            <a:graphicFrameLocks noChangeAspect="1"/>
          </p:cNvGraphicFramePr>
          <p:nvPr/>
        </p:nvGraphicFramePr>
        <p:xfrm>
          <a:off x="200285" y="2229897"/>
          <a:ext cx="6550025" cy="865188"/>
        </p:xfrm>
        <a:graphic>
          <a:graphicData uri="http://schemas.openxmlformats.org/presentationml/2006/ole">
            <mc:AlternateContent xmlns:mc="http://schemas.openxmlformats.org/markup-compatibility/2006">
              <mc:Choice xmlns:v="urn:schemas-microsoft-com:vml" Requires="v">
                <p:oleObj spid="_x0000_s54290" name="Equation" r:id="rId3" imgW="3352680" imgH="444240" progId="Equation.DSMT4">
                  <p:embed/>
                </p:oleObj>
              </mc:Choice>
              <mc:Fallback>
                <p:oleObj name="Equation" r:id="rId3" imgW="3352680" imgH="444240" progId="Equation.DSMT4">
                  <p:embed/>
                  <p:pic>
                    <p:nvPicPr>
                      <p:cNvPr id="12" name="1 Objeto"/>
                      <p:cNvPicPr>
                        <a:picLocks noChangeAspect="1" noChangeArrowheads="1"/>
                      </p:cNvPicPr>
                      <p:nvPr/>
                    </p:nvPicPr>
                    <p:blipFill>
                      <a:blip r:embed="rId4"/>
                      <a:srcRect/>
                      <a:stretch>
                        <a:fillRect/>
                      </a:stretch>
                    </p:blipFill>
                    <p:spPr bwMode="auto">
                      <a:xfrm>
                        <a:off x="200285" y="2229897"/>
                        <a:ext cx="6550025" cy="865188"/>
                      </a:xfrm>
                      <a:prstGeom prst="rect">
                        <a:avLst/>
                      </a:prstGeom>
                      <a:solidFill>
                        <a:schemeClr val="accent6">
                          <a:lumMod val="40000"/>
                          <a:lumOff val="60000"/>
                        </a:schemeClr>
                      </a:solidFill>
                      <a:ln>
                        <a:noFill/>
                      </a:ln>
                    </p:spPr>
                  </p:pic>
                </p:oleObj>
              </mc:Fallback>
            </mc:AlternateContent>
          </a:graphicData>
        </a:graphic>
      </p:graphicFrame>
      <p:sp>
        <p:nvSpPr>
          <p:cNvPr id="23" name="Rectángulo 22"/>
          <p:cNvSpPr/>
          <p:nvPr/>
        </p:nvSpPr>
        <p:spPr>
          <a:xfrm>
            <a:off x="7925991" y="1768977"/>
            <a:ext cx="3390757" cy="646331"/>
          </a:xfrm>
          <a:prstGeom prst="rect">
            <a:avLst/>
          </a:prstGeom>
        </p:spPr>
        <p:txBody>
          <a:bodyPr wrap="square">
            <a:spAutoFit/>
          </a:bodyPr>
          <a:lstStyle/>
          <a:p>
            <a:pPr algn="just"/>
            <a:r>
              <a:rPr lang="es-AR" dirty="0">
                <a:solidFill>
                  <a:schemeClr val="accent5">
                    <a:lumMod val="75000"/>
                  </a:schemeClr>
                </a:solidFill>
              </a:rPr>
              <a:t>Los polos dominantes a LC en el plano Z son lo siguientes:</a:t>
            </a:r>
          </a:p>
        </p:txBody>
      </p:sp>
      <p:graphicFrame>
        <p:nvGraphicFramePr>
          <p:cNvPr id="24" name="1 Objeto"/>
          <p:cNvGraphicFramePr>
            <a:graphicFrameLocks noChangeAspect="1"/>
          </p:cNvGraphicFramePr>
          <p:nvPr/>
        </p:nvGraphicFramePr>
        <p:xfrm>
          <a:off x="7394900" y="2484760"/>
          <a:ext cx="4452937" cy="504825"/>
        </p:xfrm>
        <a:graphic>
          <a:graphicData uri="http://schemas.openxmlformats.org/presentationml/2006/ole">
            <mc:AlternateContent xmlns:mc="http://schemas.openxmlformats.org/markup-compatibility/2006">
              <mc:Choice xmlns:v="urn:schemas-microsoft-com:vml" Requires="v">
                <p:oleObj spid="_x0000_s54291" name="Equation" r:id="rId5" imgW="2234880" imgH="253800" progId="Equation.DSMT4">
                  <p:embed/>
                </p:oleObj>
              </mc:Choice>
              <mc:Fallback>
                <p:oleObj name="Equation" r:id="rId5" imgW="2234880" imgH="253800" progId="Equation.DSMT4">
                  <p:embed/>
                  <p:pic>
                    <p:nvPicPr>
                      <p:cNvPr id="24" name="1 Objeto"/>
                      <p:cNvPicPr>
                        <a:picLocks noChangeAspect="1" noChangeArrowheads="1"/>
                      </p:cNvPicPr>
                      <p:nvPr/>
                    </p:nvPicPr>
                    <p:blipFill>
                      <a:blip r:embed="rId6"/>
                      <a:srcRect/>
                      <a:stretch>
                        <a:fillRect/>
                      </a:stretch>
                    </p:blipFill>
                    <p:spPr bwMode="auto">
                      <a:xfrm>
                        <a:off x="7394900" y="2484760"/>
                        <a:ext cx="4452937" cy="504825"/>
                      </a:xfrm>
                      <a:prstGeom prst="rect">
                        <a:avLst/>
                      </a:prstGeom>
                      <a:solidFill>
                        <a:schemeClr val="accent4">
                          <a:lumMod val="40000"/>
                          <a:lumOff val="60000"/>
                        </a:schemeClr>
                      </a:solidFill>
                      <a:ln>
                        <a:noFill/>
                      </a:ln>
                    </p:spPr>
                  </p:pic>
                </p:oleObj>
              </mc:Fallback>
            </mc:AlternateContent>
          </a:graphicData>
        </a:graphic>
      </p:graphicFrame>
      <p:sp>
        <p:nvSpPr>
          <p:cNvPr id="13" name="Rectángulo 12"/>
          <p:cNvSpPr/>
          <p:nvPr/>
        </p:nvSpPr>
        <p:spPr>
          <a:xfrm>
            <a:off x="169427" y="3396125"/>
            <a:ext cx="6580883" cy="384721"/>
          </a:xfrm>
          <a:prstGeom prst="rect">
            <a:avLst/>
          </a:prstGeom>
        </p:spPr>
        <p:txBody>
          <a:bodyPr wrap="square">
            <a:spAutoFit/>
          </a:bodyPr>
          <a:lstStyle/>
          <a:p>
            <a:pPr algn="just"/>
            <a:r>
              <a:rPr lang="es-AR" dirty="0">
                <a:solidFill>
                  <a:schemeClr val="accent5">
                    <a:lumMod val="75000"/>
                  </a:schemeClr>
                </a:solidFill>
              </a:rPr>
              <a:t>En este caso, se cancela el polo de </a:t>
            </a:r>
            <a:r>
              <a:rPr lang="es-AR" sz="1900" i="1" dirty="0" err="1">
                <a:solidFill>
                  <a:schemeClr val="accent5">
                    <a:lumMod val="75000"/>
                  </a:schemeClr>
                </a:solidFill>
                <a:latin typeface="Times New Roman" panose="02020603050405020304" pitchFamily="18" charset="0"/>
                <a:cs typeface="Times New Roman" panose="02020603050405020304" pitchFamily="18" charset="0"/>
              </a:rPr>
              <a:t>G</a:t>
            </a:r>
            <a:r>
              <a:rPr lang="es-AR" sz="1900" i="1" baseline="-25000" dirty="0" err="1">
                <a:solidFill>
                  <a:schemeClr val="accent5">
                    <a:lumMod val="75000"/>
                  </a:schemeClr>
                </a:solidFill>
                <a:latin typeface="Times New Roman" panose="02020603050405020304" pitchFamily="18" charset="0"/>
                <a:cs typeface="Times New Roman" panose="02020603050405020304" pitchFamily="18" charset="0"/>
              </a:rPr>
              <a:t>pda</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sz="1900" i="1" dirty="0">
                <a:solidFill>
                  <a:schemeClr val="accent5">
                    <a:lumMod val="75000"/>
                  </a:schemeClr>
                </a:solidFill>
                <a:latin typeface="Times New Roman" panose="02020603050405020304" pitchFamily="18" charset="0"/>
                <a:cs typeface="Times New Roman" panose="02020603050405020304" pitchFamily="18" charset="0"/>
              </a:rPr>
              <a:t>z</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dirty="0">
                <a:solidFill>
                  <a:schemeClr val="accent5">
                    <a:lumMod val="75000"/>
                  </a:schemeClr>
                </a:solidFill>
              </a:rPr>
              <a:t> con </a:t>
            </a:r>
            <a:r>
              <a:rPr lang="es-AR" sz="1900" i="1" dirty="0">
                <a:solidFill>
                  <a:schemeClr val="accent5">
                    <a:lumMod val="75000"/>
                  </a:schemeClr>
                </a:solidFill>
                <a:latin typeface="Times New Roman" panose="02020603050405020304" pitchFamily="18" charset="0"/>
                <a:cs typeface="Times New Roman" panose="02020603050405020304" pitchFamily="18" charset="0"/>
              </a:rPr>
              <a:t>a</a:t>
            </a:r>
            <a:r>
              <a:rPr lang="es-AR" sz="1900" dirty="0">
                <a:solidFill>
                  <a:schemeClr val="accent5">
                    <a:lumMod val="75000"/>
                  </a:schemeClr>
                </a:solidFill>
                <a:latin typeface="Times New Roman" panose="02020603050405020304" pitchFamily="18" charset="0"/>
                <a:cs typeface="Times New Roman" panose="02020603050405020304" pitchFamily="18" charset="0"/>
              </a:rPr>
              <a:t> = 0,8497 rad/s</a:t>
            </a:r>
            <a:endParaRPr lang="es-AR" dirty="0">
              <a:solidFill>
                <a:schemeClr val="accent5">
                  <a:lumMod val="75000"/>
                </a:schemeClr>
              </a:solidFill>
            </a:endParaRPr>
          </a:p>
        </p:txBody>
      </p:sp>
      <p:graphicFrame>
        <p:nvGraphicFramePr>
          <p:cNvPr id="14" name="1 Objeto"/>
          <p:cNvGraphicFramePr>
            <a:graphicFrameLocks noChangeAspect="1"/>
          </p:cNvGraphicFramePr>
          <p:nvPr/>
        </p:nvGraphicFramePr>
        <p:xfrm>
          <a:off x="7597236" y="3245643"/>
          <a:ext cx="4364037" cy="698500"/>
        </p:xfrm>
        <a:graphic>
          <a:graphicData uri="http://schemas.openxmlformats.org/presentationml/2006/ole">
            <mc:AlternateContent xmlns:mc="http://schemas.openxmlformats.org/markup-compatibility/2006">
              <mc:Choice xmlns:v="urn:schemas-microsoft-com:vml" Requires="v">
                <p:oleObj spid="_x0000_s54292" name="Equation" r:id="rId7" imgW="2603160" imgH="419040" progId="Equation.DSMT4">
                  <p:embed/>
                </p:oleObj>
              </mc:Choice>
              <mc:Fallback>
                <p:oleObj name="Equation" r:id="rId7" imgW="2603160" imgH="419040" progId="Equation.DSMT4">
                  <p:embed/>
                  <p:pic>
                    <p:nvPicPr>
                      <p:cNvPr id="14" name="1 Objeto"/>
                      <p:cNvPicPr>
                        <a:picLocks noChangeAspect="1" noChangeArrowheads="1"/>
                      </p:cNvPicPr>
                      <p:nvPr/>
                    </p:nvPicPr>
                    <p:blipFill>
                      <a:blip r:embed="rId8"/>
                      <a:srcRect/>
                      <a:stretch>
                        <a:fillRect/>
                      </a:stretch>
                    </p:blipFill>
                    <p:spPr bwMode="auto">
                      <a:xfrm>
                        <a:off x="7597236" y="3245643"/>
                        <a:ext cx="4364037" cy="698500"/>
                      </a:xfrm>
                      <a:prstGeom prst="rect">
                        <a:avLst/>
                      </a:prstGeom>
                      <a:noFill/>
                      <a:ln>
                        <a:solidFill>
                          <a:schemeClr val="tx1">
                            <a:lumMod val="50000"/>
                            <a:lumOff val="50000"/>
                          </a:schemeClr>
                        </a:solid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4403055" y="265227"/>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8" name="Flecha derecha 7"/>
          <p:cNvSpPr/>
          <p:nvPr/>
        </p:nvSpPr>
        <p:spPr>
          <a:xfrm>
            <a:off x="6768032" y="3438419"/>
            <a:ext cx="72008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1 Objeto"/>
          <p:cNvGraphicFramePr>
            <a:graphicFrameLocks noChangeAspect="1"/>
          </p:cNvGraphicFramePr>
          <p:nvPr/>
        </p:nvGraphicFramePr>
        <p:xfrm>
          <a:off x="200285" y="1117302"/>
          <a:ext cx="7132637" cy="828675"/>
        </p:xfrm>
        <a:graphic>
          <a:graphicData uri="http://schemas.openxmlformats.org/presentationml/2006/ole">
            <mc:AlternateContent xmlns:mc="http://schemas.openxmlformats.org/markup-compatibility/2006">
              <mc:Choice xmlns:v="urn:schemas-microsoft-com:vml" Requires="v">
                <p:oleObj spid="_x0000_s54293" name="Equation" r:id="rId9" imgW="3695400" imgH="431640" progId="Equation.DSMT4">
                  <p:embed/>
                </p:oleObj>
              </mc:Choice>
              <mc:Fallback>
                <p:oleObj name="Equation" r:id="rId9" imgW="3695400" imgH="431640" progId="Equation.DSMT4">
                  <p:embed/>
                  <p:pic>
                    <p:nvPicPr>
                      <p:cNvPr id="25" name="1 Objeto"/>
                      <p:cNvPicPr>
                        <a:picLocks noChangeAspect="1" noChangeArrowheads="1"/>
                      </p:cNvPicPr>
                      <p:nvPr/>
                    </p:nvPicPr>
                    <p:blipFill>
                      <a:blip r:embed="rId10"/>
                      <a:srcRect/>
                      <a:stretch>
                        <a:fillRect/>
                      </a:stretch>
                    </p:blipFill>
                    <p:spPr bwMode="auto">
                      <a:xfrm>
                        <a:off x="200285" y="1117302"/>
                        <a:ext cx="7132637" cy="828675"/>
                      </a:xfrm>
                      <a:prstGeom prst="rect">
                        <a:avLst/>
                      </a:prstGeom>
                      <a:noFill/>
                      <a:ln>
                        <a:noFill/>
                      </a:ln>
                    </p:spPr>
                  </p:pic>
                </p:oleObj>
              </mc:Fallback>
            </mc:AlternateContent>
          </a:graphicData>
        </a:graphic>
      </p:graphicFrame>
      <p:sp>
        <p:nvSpPr>
          <p:cNvPr id="21" name="Rectángulo 20">
            <a:extLst>
              <a:ext uri="{FF2B5EF4-FFF2-40B4-BE49-F238E27FC236}">
                <a16:creationId xmlns:a16="http://schemas.microsoft.com/office/drawing/2014/main" id="{796790BF-E303-4F43-A018-3F921D9F7D27}"/>
              </a:ext>
            </a:extLst>
          </p:cNvPr>
          <p:cNvSpPr/>
          <p:nvPr/>
        </p:nvSpPr>
        <p:spPr>
          <a:xfrm>
            <a:off x="169427" y="4380018"/>
            <a:ext cx="2762473" cy="369332"/>
          </a:xfrm>
          <a:prstGeom prst="rect">
            <a:avLst/>
          </a:prstGeom>
        </p:spPr>
        <p:txBody>
          <a:bodyPr wrap="square">
            <a:spAutoFit/>
          </a:bodyPr>
          <a:lstStyle/>
          <a:p>
            <a:pPr algn="just"/>
            <a:r>
              <a:rPr lang="es-AR" dirty="0">
                <a:solidFill>
                  <a:schemeClr val="accent5">
                    <a:lumMod val="75000"/>
                  </a:schemeClr>
                </a:solidFill>
              </a:rPr>
              <a:t>La deficiencia de fase es: </a:t>
            </a:r>
          </a:p>
        </p:txBody>
      </p:sp>
      <p:graphicFrame>
        <p:nvGraphicFramePr>
          <p:cNvPr id="27" name="1 Objeto">
            <a:extLst>
              <a:ext uri="{FF2B5EF4-FFF2-40B4-BE49-F238E27FC236}">
                <a16:creationId xmlns:a16="http://schemas.microsoft.com/office/drawing/2014/main" id="{8822F644-3573-4EDE-8A6F-2869AA71831F}"/>
              </a:ext>
            </a:extLst>
          </p:cNvPr>
          <p:cNvGraphicFramePr>
            <a:graphicFrameLocks noChangeAspect="1"/>
          </p:cNvGraphicFramePr>
          <p:nvPr/>
        </p:nvGraphicFramePr>
        <p:xfrm>
          <a:off x="2962758" y="4341127"/>
          <a:ext cx="4246562" cy="455613"/>
        </p:xfrm>
        <a:graphic>
          <a:graphicData uri="http://schemas.openxmlformats.org/presentationml/2006/ole">
            <mc:AlternateContent xmlns:mc="http://schemas.openxmlformats.org/markup-compatibility/2006">
              <mc:Choice xmlns:v="urn:schemas-microsoft-com:vml" Requires="v">
                <p:oleObj spid="_x0000_s54294" name="Equation" r:id="rId11" imgW="2133360" imgH="228600" progId="Equation.DSMT4">
                  <p:embed/>
                </p:oleObj>
              </mc:Choice>
              <mc:Fallback>
                <p:oleObj name="Equation" r:id="rId11" imgW="2133360" imgH="228600" progId="Equation.DSMT4">
                  <p:embed/>
                  <p:pic>
                    <p:nvPicPr>
                      <p:cNvPr id="27" name="1 Objeto">
                        <a:extLst>
                          <a:ext uri="{FF2B5EF4-FFF2-40B4-BE49-F238E27FC236}">
                            <a16:creationId xmlns:a16="http://schemas.microsoft.com/office/drawing/2014/main" id="{8822F644-3573-4EDE-8A6F-2869AA71831F}"/>
                          </a:ext>
                        </a:extLst>
                      </p:cNvPr>
                      <p:cNvPicPr>
                        <a:picLocks noChangeAspect="1" noChangeArrowheads="1"/>
                      </p:cNvPicPr>
                      <p:nvPr/>
                    </p:nvPicPr>
                    <p:blipFill>
                      <a:blip r:embed="rId12"/>
                      <a:srcRect/>
                      <a:stretch>
                        <a:fillRect/>
                      </a:stretch>
                    </p:blipFill>
                    <p:spPr bwMode="auto">
                      <a:xfrm>
                        <a:off x="2962758" y="4341127"/>
                        <a:ext cx="4246562" cy="455613"/>
                      </a:xfrm>
                      <a:prstGeom prst="rect">
                        <a:avLst/>
                      </a:prstGeom>
                      <a:solidFill>
                        <a:schemeClr val="accent4">
                          <a:lumMod val="40000"/>
                          <a:lumOff val="60000"/>
                        </a:schemeClr>
                      </a:solidFill>
                      <a:ln>
                        <a:noFill/>
                      </a:ln>
                    </p:spPr>
                  </p:pic>
                </p:oleObj>
              </mc:Fallback>
            </mc:AlternateContent>
          </a:graphicData>
        </a:graphic>
      </p:graphicFrame>
      <p:sp>
        <p:nvSpPr>
          <p:cNvPr id="29" name="Rectángulo 28">
            <a:extLst>
              <a:ext uri="{FF2B5EF4-FFF2-40B4-BE49-F238E27FC236}">
                <a16:creationId xmlns:a16="http://schemas.microsoft.com/office/drawing/2014/main" id="{798B5461-DFA4-45EA-AE8E-465CB27E5708}"/>
              </a:ext>
            </a:extLst>
          </p:cNvPr>
          <p:cNvSpPr/>
          <p:nvPr/>
        </p:nvSpPr>
        <p:spPr>
          <a:xfrm>
            <a:off x="169427" y="5114672"/>
            <a:ext cx="5350529" cy="369332"/>
          </a:xfrm>
          <a:prstGeom prst="rect">
            <a:avLst/>
          </a:prstGeom>
        </p:spPr>
        <p:txBody>
          <a:bodyPr wrap="square">
            <a:spAutoFit/>
          </a:bodyPr>
          <a:lstStyle/>
          <a:p>
            <a:pPr algn="just"/>
            <a:r>
              <a:rPr lang="es-AR" dirty="0">
                <a:solidFill>
                  <a:schemeClr val="accent5">
                    <a:lumMod val="75000"/>
                  </a:schemeClr>
                </a:solidFill>
              </a:rPr>
              <a:t>Dado que KLA </a:t>
            </a:r>
            <a:r>
              <a:rPr lang="pt-BR" dirty="0">
                <a:solidFill>
                  <a:schemeClr val="accent5">
                    <a:lumMod val="75000"/>
                  </a:schemeClr>
                </a:solidFill>
              </a:rPr>
              <a:t>&gt; 0 y </a:t>
            </a:r>
            <a:r>
              <a:rPr lang="es-AR" dirty="0">
                <a:solidFill>
                  <a:schemeClr val="accent5">
                    <a:lumMod val="75000"/>
                  </a:schemeClr>
                </a:solidFill>
              </a:rPr>
              <a:t>la deficiencia de fase es (-): </a:t>
            </a:r>
          </a:p>
        </p:txBody>
      </p:sp>
      <p:graphicFrame>
        <p:nvGraphicFramePr>
          <p:cNvPr id="30" name="1 Objeto">
            <a:extLst>
              <a:ext uri="{FF2B5EF4-FFF2-40B4-BE49-F238E27FC236}">
                <a16:creationId xmlns:a16="http://schemas.microsoft.com/office/drawing/2014/main" id="{EFD2129E-B35B-49FA-9F5A-5F4A45381ACE}"/>
              </a:ext>
            </a:extLst>
          </p:cNvPr>
          <p:cNvGraphicFramePr>
            <a:graphicFrameLocks noChangeAspect="1"/>
          </p:cNvGraphicFramePr>
          <p:nvPr>
            <p:extLst>
              <p:ext uri="{D42A27DB-BD31-4B8C-83A1-F6EECF244321}">
                <p14:modId xmlns:p14="http://schemas.microsoft.com/office/powerpoint/2010/main" val="2690778055"/>
              </p:ext>
            </p:extLst>
          </p:nvPr>
        </p:nvGraphicFramePr>
        <p:xfrm>
          <a:off x="5278438" y="5068888"/>
          <a:ext cx="2633662" cy="455612"/>
        </p:xfrm>
        <a:graphic>
          <a:graphicData uri="http://schemas.openxmlformats.org/presentationml/2006/ole">
            <mc:AlternateContent xmlns:mc="http://schemas.openxmlformats.org/markup-compatibility/2006">
              <mc:Choice xmlns:v="urn:schemas-microsoft-com:vml" Requires="v">
                <p:oleObj spid="_x0000_s54295" name="Equation" r:id="rId13" imgW="1320480" imgH="228600" progId="Equation.DSMT4">
                  <p:embed/>
                </p:oleObj>
              </mc:Choice>
              <mc:Fallback>
                <p:oleObj name="Equation" r:id="rId13" imgW="1320480" imgH="228600" progId="Equation.DSMT4">
                  <p:embed/>
                  <p:pic>
                    <p:nvPicPr>
                      <p:cNvPr id="30" name="1 Objeto">
                        <a:extLst>
                          <a:ext uri="{FF2B5EF4-FFF2-40B4-BE49-F238E27FC236}">
                            <a16:creationId xmlns:a16="http://schemas.microsoft.com/office/drawing/2014/main" id="{EFD2129E-B35B-49FA-9F5A-5F4A45381ACE}"/>
                          </a:ext>
                        </a:extLst>
                      </p:cNvPr>
                      <p:cNvPicPr>
                        <a:picLocks noChangeAspect="1" noChangeArrowheads="1"/>
                      </p:cNvPicPr>
                      <p:nvPr/>
                    </p:nvPicPr>
                    <p:blipFill>
                      <a:blip r:embed="rId14"/>
                      <a:srcRect/>
                      <a:stretch>
                        <a:fillRect/>
                      </a:stretch>
                    </p:blipFill>
                    <p:spPr bwMode="auto">
                      <a:xfrm>
                        <a:off x="5278438" y="5068888"/>
                        <a:ext cx="2633662" cy="455612"/>
                      </a:xfrm>
                      <a:prstGeom prst="rect">
                        <a:avLst/>
                      </a:prstGeom>
                      <a:solidFill>
                        <a:schemeClr val="accent4">
                          <a:lumMod val="40000"/>
                          <a:lumOff val="60000"/>
                        </a:schemeClr>
                      </a:solidFill>
                      <a:ln>
                        <a:noFill/>
                      </a:ln>
                    </p:spPr>
                  </p:pic>
                </p:oleObj>
              </mc:Fallback>
            </mc:AlternateContent>
          </a:graphicData>
        </a:graphic>
      </p:graphicFrame>
      <p:graphicFrame>
        <p:nvGraphicFramePr>
          <p:cNvPr id="31" name="1 Objeto">
            <a:extLst>
              <a:ext uri="{FF2B5EF4-FFF2-40B4-BE49-F238E27FC236}">
                <a16:creationId xmlns:a16="http://schemas.microsoft.com/office/drawing/2014/main" id="{A4B4DC11-1D7A-4F5B-9E8C-3AB1E0A70D6F}"/>
              </a:ext>
            </a:extLst>
          </p:cNvPr>
          <p:cNvGraphicFramePr>
            <a:graphicFrameLocks noChangeAspect="1"/>
          </p:cNvGraphicFramePr>
          <p:nvPr/>
        </p:nvGraphicFramePr>
        <p:xfrm>
          <a:off x="255588" y="5814976"/>
          <a:ext cx="5735637" cy="455612"/>
        </p:xfrm>
        <a:graphic>
          <a:graphicData uri="http://schemas.openxmlformats.org/presentationml/2006/ole">
            <mc:AlternateContent xmlns:mc="http://schemas.openxmlformats.org/markup-compatibility/2006">
              <mc:Choice xmlns:v="urn:schemas-microsoft-com:vml" Requires="v">
                <p:oleObj spid="_x0000_s54296" name="Equation" r:id="rId15" imgW="2882880" imgH="228600" progId="Equation.DSMT4">
                  <p:embed/>
                </p:oleObj>
              </mc:Choice>
              <mc:Fallback>
                <p:oleObj name="Equation" r:id="rId15" imgW="2882880" imgH="228600" progId="Equation.DSMT4">
                  <p:embed/>
                  <p:pic>
                    <p:nvPicPr>
                      <p:cNvPr id="31" name="1 Objeto">
                        <a:extLst>
                          <a:ext uri="{FF2B5EF4-FFF2-40B4-BE49-F238E27FC236}">
                            <a16:creationId xmlns:a16="http://schemas.microsoft.com/office/drawing/2014/main" id="{A4B4DC11-1D7A-4F5B-9E8C-3AB1E0A70D6F}"/>
                          </a:ext>
                        </a:extLst>
                      </p:cNvPr>
                      <p:cNvPicPr>
                        <a:picLocks noChangeAspect="1" noChangeArrowheads="1"/>
                      </p:cNvPicPr>
                      <p:nvPr/>
                    </p:nvPicPr>
                    <p:blipFill>
                      <a:blip r:embed="rId16"/>
                      <a:srcRect/>
                      <a:stretch>
                        <a:fillRect/>
                      </a:stretch>
                    </p:blipFill>
                    <p:spPr bwMode="auto">
                      <a:xfrm>
                        <a:off x="255588" y="5814976"/>
                        <a:ext cx="5735637" cy="455612"/>
                      </a:xfrm>
                      <a:prstGeom prst="rect">
                        <a:avLst/>
                      </a:prstGeom>
                      <a:solidFill>
                        <a:schemeClr val="accent4">
                          <a:lumMod val="40000"/>
                          <a:lumOff val="60000"/>
                        </a:schemeClr>
                      </a:solidFill>
                      <a:ln>
                        <a:noFill/>
                      </a:ln>
                    </p:spPr>
                  </p:pic>
                </p:oleObj>
              </mc:Fallback>
            </mc:AlternateContent>
          </a:graphicData>
        </a:graphic>
      </p:graphicFrame>
      <p:graphicFrame>
        <p:nvGraphicFramePr>
          <p:cNvPr id="32" name="1 Objeto">
            <a:extLst>
              <a:ext uri="{FF2B5EF4-FFF2-40B4-BE49-F238E27FC236}">
                <a16:creationId xmlns:a16="http://schemas.microsoft.com/office/drawing/2014/main" id="{37B4B570-E506-48C6-8DF9-929981FF23AF}"/>
              </a:ext>
            </a:extLst>
          </p:cNvPr>
          <p:cNvGraphicFramePr>
            <a:graphicFrameLocks noChangeAspect="1"/>
          </p:cNvGraphicFramePr>
          <p:nvPr/>
        </p:nvGraphicFramePr>
        <p:xfrm>
          <a:off x="6382741" y="5814976"/>
          <a:ext cx="1490662" cy="455612"/>
        </p:xfrm>
        <a:graphic>
          <a:graphicData uri="http://schemas.openxmlformats.org/presentationml/2006/ole">
            <mc:AlternateContent xmlns:mc="http://schemas.openxmlformats.org/markup-compatibility/2006">
              <mc:Choice xmlns:v="urn:schemas-microsoft-com:vml" Requires="v">
                <p:oleObj spid="_x0000_s54297" name="Equation" r:id="rId17" imgW="749160" imgH="228600" progId="Equation.DSMT4">
                  <p:embed/>
                </p:oleObj>
              </mc:Choice>
              <mc:Fallback>
                <p:oleObj name="Equation" r:id="rId17" imgW="749160" imgH="228600" progId="Equation.DSMT4">
                  <p:embed/>
                  <p:pic>
                    <p:nvPicPr>
                      <p:cNvPr id="32" name="1 Objeto">
                        <a:extLst>
                          <a:ext uri="{FF2B5EF4-FFF2-40B4-BE49-F238E27FC236}">
                            <a16:creationId xmlns:a16="http://schemas.microsoft.com/office/drawing/2014/main" id="{37B4B570-E506-48C6-8DF9-929981FF23AF}"/>
                          </a:ext>
                        </a:extLst>
                      </p:cNvPr>
                      <p:cNvPicPr>
                        <a:picLocks noChangeAspect="1" noChangeArrowheads="1"/>
                      </p:cNvPicPr>
                      <p:nvPr/>
                    </p:nvPicPr>
                    <p:blipFill>
                      <a:blip r:embed="rId18"/>
                      <a:srcRect/>
                      <a:stretch>
                        <a:fillRect/>
                      </a:stretch>
                    </p:blipFill>
                    <p:spPr bwMode="auto">
                      <a:xfrm>
                        <a:off x="6382741" y="5814976"/>
                        <a:ext cx="1490662" cy="455612"/>
                      </a:xfrm>
                      <a:prstGeom prst="rect">
                        <a:avLst/>
                      </a:prstGeom>
                      <a:solidFill>
                        <a:schemeClr val="accent4">
                          <a:lumMod val="40000"/>
                          <a:lumOff val="60000"/>
                        </a:schemeClr>
                      </a:solidFill>
                      <a:ln>
                        <a:noFill/>
                      </a:ln>
                    </p:spPr>
                  </p:pic>
                </p:oleObj>
              </mc:Fallback>
            </mc:AlternateContent>
          </a:graphicData>
        </a:graphic>
      </p:graphicFrame>
    </p:spTree>
    <p:extLst>
      <p:ext uri="{BB962C8B-B14F-4D97-AF65-F5344CB8AC3E}">
        <p14:creationId xmlns:p14="http://schemas.microsoft.com/office/powerpoint/2010/main" val="14449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6" name="Rectángulo 25"/>
          <p:cNvSpPr/>
          <p:nvPr/>
        </p:nvSpPr>
        <p:spPr>
          <a:xfrm>
            <a:off x="7279002" y="2254845"/>
            <a:ext cx="4578915" cy="923330"/>
          </a:xfrm>
          <a:prstGeom prst="rect">
            <a:avLst/>
          </a:prstGeom>
        </p:spPr>
        <p:txBody>
          <a:bodyPr wrap="square">
            <a:spAutoFit/>
          </a:bodyPr>
          <a:lstStyle/>
          <a:p>
            <a:pPr algn="just"/>
            <a:r>
              <a:rPr lang="es-AR" dirty="0">
                <a:solidFill>
                  <a:schemeClr val="accent5">
                    <a:lumMod val="75000"/>
                  </a:schemeClr>
                </a:solidFill>
              </a:rPr>
              <a:t>De la constelación de polos de LA, la posición del polo </a:t>
            </a:r>
            <a:r>
              <a:rPr lang="es-AR" i="1" dirty="0">
                <a:solidFill>
                  <a:schemeClr val="accent5">
                    <a:lumMod val="75000"/>
                  </a:schemeClr>
                </a:solidFill>
              </a:rPr>
              <a:t>b</a:t>
            </a:r>
            <a:r>
              <a:rPr lang="es-AR" dirty="0">
                <a:solidFill>
                  <a:schemeClr val="accent5">
                    <a:lumMod val="75000"/>
                  </a:schemeClr>
                </a:solidFill>
              </a:rPr>
              <a:t> se calcula de la siguiente forma:</a:t>
            </a:r>
          </a:p>
        </p:txBody>
      </p:sp>
      <p:graphicFrame>
        <p:nvGraphicFramePr>
          <p:cNvPr id="17" name="1 Objeto"/>
          <p:cNvGraphicFramePr>
            <a:graphicFrameLocks noChangeAspect="1"/>
          </p:cNvGraphicFramePr>
          <p:nvPr/>
        </p:nvGraphicFramePr>
        <p:xfrm>
          <a:off x="7667625" y="3178175"/>
          <a:ext cx="3976688" cy="742950"/>
        </p:xfrm>
        <a:graphic>
          <a:graphicData uri="http://schemas.openxmlformats.org/presentationml/2006/ole">
            <mc:AlternateContent xmlns:mc="http://schemas.openxmlformats.org/markup-compatibility/2006">
              <mc:Choice xmlns:v="urn:schemas-microsoft-com:vml" Requires="v">
                <p:oleObj spid="_x0000_s55306" name="Equation" r:id="rId3" imgW="2298600" imgH="431640" progId="Equation.DSMT4">
                  <p:embed/>
                </p:oleObj>
              </mc:Choice>
              <mc:Fallback>
                <p:oleObj name="Equation" r:id="rId3" imgW="2298600" imgH="431640" progId="Equation.DSMT4">
                  <p:embed/>
                  <p:pic>
                    <p:nvPicPr>
                      <p:cNvPr id="17" name="1 Objeto"/>
                      <p:cNvPicPr>
                        <a:picLocks noChangeAspect="1" noChangeArrowheads="1"/>
                      </p:cNvPicPr>
                      <p:nvPr/>
                    </p:nvPicPr>
                    <p:blipFill>
                      <a:blip r:embed="rId4"/>
                      <a:srcRect/>
                      <a:stretch>
                        <a:fillRect/>
                      </a:stretch>
                    </p:blipFill>
                    <p:spPr bwMode="auto">
                      <a:xfrm>
                        <a:off x="7667625" y="3178175"/>
                        <a:ext cx="3976688" cy="742950"/>
                      </a:xfrm>
                      <a:prstGeom prst="rect">
                        <a:avLst/>
                      </a:prstGeom>
                      <a:noFill/>
                      <a:ln>
                        <a:no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20" name="Rectángulo 19"/>
          <p:cNvSpPr/>
          <p:nvPr/>
        </p:nvSpPr>
        <p:spPr>
          <a:xfrm>
            <a:off x="118664" y="4395769"/>
            <a:ext cx="6247163" cy="369332"/>
          </a:xfrm>
          <a:prstGeom prst="rect">
            <a:avLst/>
          </a:prstGeom>
        </p:spPr>
        <p:txBody>
          <a:bodyPr wrap="square">
            <a:spAutoFit/>
          </a:bodyPr>
          <a:lstStyle/>
          <a:p>
            <a:pPr algn="just"/>
            <a:r>
              <a:rPr lang="es-AR" dirty="0">
                <a:solidFill>
                  <a:schemeClr val="accent5">
                    <a:lumMod val="75000"/>
                  </a:schemeClr>
                </a:solidFill>
              </a:rPr>
              <a:t>De la condición de magnitud se calcula la ganancia Kc:</a:t>
            </a:r>
          </a:p>
        </p:txBody>
      </p:sp>
      <p:sp>
        <p:nvSpPr>
          <p:cNvPr id="22" name="Rectángulo 21"/>
          <p:cNvSpPr/>
          <p:nvPr/>
        </p:nvSpPr>
        <p:spPr>
          <a:xfrm>
            <a:off x="6979639" y="904028"/>
            <a:ext cx="4878277" cy="1107996"/>
          </a:xfrm>
          <a:prstGeom prst="rect">
            <a:avLst/>
          </a:prstGeom>
          <a:ln>
            <a:solidFill>
              <a:srgbClr val="FF0000"/>
            </a:solidFill>
          </a:ln>
        </p:spPr>
        <p:txBody>
          <a:bodyPr wrap="square">
            <a:spAutoFit/>
          </a:bodyPr>
          <a:lstStyle/>
          <a:p>
            <a:pPr algn="ctr"/>
            <a:r>
              <a:rPr lang="es-AR" sz="2200" dirty="0">
                <a:solidFill>
                  <a:srgbClr val="FF3300"/>
                </a:solidFill>
                <a:latin typeface="Times New Roman" panose="02020603050405020304" pitchFamily="18" charset="0"/>
                <a:cs typeface="Times New Roman" panose="02020603050405020304" pitchFamily="18" charset="0"/>
              </a:rPr>
              <a:t>Constelación de polos y ceros de </a:t>
            </a:r>
            <a:r>
              <a:rPr lang="es-AR" sz="2200" i="1" dirty="0" err="1">
                <a:solidFill>
                  <a:srgbClr val="FF3300"/>
                </a:solidFill>
                <a:latin typeface="Times New Roman" panose="02020603050405020304" pitchFamily="18" charset="0"/>
                <a:cs typeface="Times New Roman" panose="02020603050405020304" pitchFamily="18" charset="0"/>
              </a:rPr>
              <a:t>G</a:t>
            </a:r>
            <a:r>
              <a:rPr lang="es-AR" sz="2200" i="1" baseline="-25000" dirty="0" err="1">
                <a:solidFill>
                  <a:srgbClr val="FF3300"/>
                </a:solidFill>
                <a:latin typeface="Times New Roman" panose="02020603050405020304" pitchFamily="18" charset="0"/>
                <a:cs typeface="Times New Roman" panose="02020603050405020304" pitchFamily="18" charset="0"/>
              </a:rPr>
              <a:t>la</a:t>
            </a:r>
            <a:r>
              <a:rPr lang="es-AR" sz="2200" dirty="0">
                <a:solidFill>
                  <a:srgbClr val="FF3300"/>
                </a:solidFill>
                <a:latin typeface="Times New Roman" panose="02020603050405020304" pitchFamily="18" charset="0"/>
                <a:cs typeface="Times New Roman" panose="02020603050405020304" pitchFamily="18" charset="0"/>
              </a:rPr>
              <a:t>(</a:t>
            </a:r>
            <a:r>
              <a:rPr lang="es-AR" sz="2200" i="1" dirty="0">
                <a:solidFill>
                  <a:srgbClr val="FF3300"/>
                </a:solidFill>
                <a:latin typeface="Times New Roman" panose="02020603050405020304" pitchFamily="18" charset="0"/>
                <a:cs typeface="Times New Roman" panose="02020603050405020304" pitchFamily="18" charset="0"/>
              </a:rPr>
              <a:t>z</a:t>
            </a:r>
            <a:r>
              <a:rPr lang="es-AR" sz="2200" dirty="0">
                <a:solidFill>
                  <a:srgbClr val="FF3300"/>
                </a:solidFill>
                <a:latin typeface="Times New Roman" panose="02020603050405020304" pitchFamily="18" charset="0"/>
                <a:cs typeface="Times New Roman" panose="02020603050405020304" pitchFamily="18" charset="0"/>
              </a:rPr>
              <a:t>) resultante luego del diseño del polo </a:t>
            </a:r>
            <a:r>
              <a:rPr lang="es-AR" sz="2200" i="1" dirty="0">
                <a:solidFill>
                  <a:srgbClr val="FF3300"/>
                </a:solidFill>
                <a:latin typeface="Times New Roman" panose="02020603050405020304" pitchFamily="18" charset="0"/>
                <a:cs typeface="Times New Roman" panose="02020603050405020304" pitchFamily="18" charset="0"/>
              </a:rPr>
              <a:t>b</a:t>
            </a:r>
            <a:r>
              <a:rPr lang="es-AR" sz="2200" dirty="0">
                <a:solidFill>
                  <a:srgbClr val="FF3300"/>
                </a:solidFill>
                <a:latin typeface="Times New Roman" panose="02020603050405020304" pitchFamily="18" charset="0"/>
                <a:cs typeface="Times New Roman" panose="02020603050405020304" pitchFamily="18" charset="0"/>
              </a:rPr>
              <a:t> del compensador para </a:t>
            </a:r>
            <a:r>
              <a:rPr lang="es-AR" sz="2200" i="1" dirty="0">
                <a:solidFill>
                  <a:srgbClr val="FF3300"/>
                </a:solidFill>
                <a:latin typeface="Times New Roman" panose="02020603050405020304" pitchFamily="18" charset="0"/>
                <a:cs typeface="Times New Roman" panose="02020603050405020304" pitchFamily="18" charset="0"/>
              </a:rPr>
              <a:t>T</a:t>
            </a:r>
            <a:r>
              <a:rPr lang="es-AR" sz="2200" dirty="0">
                <a:solidFill>
                  <a:srgbClr val="FF3300"/>
                </a:solidFill>
                <a:latin typeface="Times New Roman" panose="02020603050405020304" pitchFamily="18" charset="0"/>
                <a:cs typeface="Times New Roman" panose="02020603050405020304" pitchFamily="18" charset="0"/>
              </a:rPr>
              <a:t> = 0,0814 s</a:t>
            </a:r>
          </a:p>
        </p:txBody>
      </p:sp>
      <p:graphicFrame>
        <p:nvGraphicFramePr>
          <p:cNvPr id="34" name="1 Objeto">
            <a:extLst>
              <a:ext uri="{FF2B5EF4-FFF2-40B4-BE49-F238E27FC236}">
                <a16:creationId xmlns:a16="http://schemas.microsoft.com/office/drawing/2014/main" id="{2FEBC6F1-EE0A-43A2-BC34-6C1EC72E6813}"/>
              </a:ext>
            </a:extLst>
          </p:cNvPr>
          <p:cNvGraphicFramePr>
            <a:graphicFrameLocks noChangeAspect="1"/>
          </p:cNvGraphicFramePr>
          <p:nvPr/>
        </p:nvGraphicFramePr>
        <p:xfrm>
          <a:off x="130175" y="4978604"/>
          <a:ext cx="3448050" cy="873125"/>
        </p:xfrm>
        <a:graphic>
          <a:graphicData uri="http://schemas.openxmlformats.org/presentationml/2006/ole">
            <mc:AlternateContent xmlns:mc="http://schemas.openxmlformats.org/markup-compatibility/2006">
              <mc:Choice xmlns:v="urn:schemas-microsoft-com:vml" Requires="v">
                <p:oleObj spid="_x0000_s55307" name="Equation" r:id="rId5" imgW="1993680" imgH="507960" progId="Equation.DSMT4">
                  <p:embed/>
                </p:oleObj>
              </mc:Choice>
              <mc:Fallback>
                <p:oleObj name="Equation" r:id="rId5" imgW="1993680" imgH="507960" progId="Equation.DSMT4">
                  <p:embed/>
                  <p:pic>
                    <p:nvPicPr>
                      <p:cNvPr id="34" name="1 Objeto">
                        <a:extLst>
                          <a:ext uri="{FF2B5EF4-FFF2-40B4-BE49-F238E27FC236}">
                            <a16:creationId xmlns:a16="http://schemas.microsoft.com/office/drawing/2014/main" id="{2FEBC6F1-EE0A-43A2-BC34-6C1EC72E6813}"/>
                          </a:ext>
                        </a:extLst>
                      </p:cNvPr>
                      <p:cNvPicPr>
                        <a:picLocks noChangeAspect="1" noChangeArrowheads="1"/>
                      </p:cNvPicPr>
                      <p:nvPr/>
                    </p:nvPicPr>
                    <p:blipFill>
                      <a:blip r:embed="rId6"/>
                      <a:srcRect/>
                      <a:stretch>
                        <a:fillRect/>
                      </a:stretch>
                    </p:blipFill>
                    <p:spPr bwMode="auto">
                      <a:xfrm>
                        <a:off x="130175" y="4978604"/>
                        <a:ext cx="3448050" cy="873125"/>
                      </a:xfrm>
                      <a:prstGeom prst="rect">
                        <a:avLst/>
                      </a:prstGeom>
                      <a:noFill/>
                      <a:ln>
                        <a:noFill/>
                      </a:ln>
                    </p:spPr>
                  </p:pic>
                </p:oleObj>
              </mc:Fallback>
            </mc:AlternateContent>
          </a:graphicData>
        </a:graphic>
      </p:graphicFrame>
      <p:graphicFrame>
        <p:nvGraphicFramePr>
          <p:cNvPr id="35" name="1 Objeto">
            <a:extLst>
              <a:ext uri="{FF2B5EF4-FFF2-40B4-BE49-F238E27FC236}">
                <a16:creationId xmlns:a16="http://schemas.microsoft.com/office/drawing/2014/main" id="{A2B7110D-E918-4DB5-82F2-60D9822841B7}"/>
              </a:ext>
            </a:extLst>
          </p:cNvPr>
          <p:cNvGraphicFramePr>
            <a:graphicFrameLocks noChangeAspect="1"/>
          </p:cNvGraphicFramePr>
          <p:nvPr/>
        </p:nvGraphicFramePr>
        <p:xfrm>
          <a:off x="4392613" y="5030991"/>
          <a:ext cx="3073400" cy="720725"/>
        </p:xfrm>
        <a:graphic>
          <a:graphicData uri="http://schemas.openxmlformats.org/presentationml/2006/ole">
            <mc:AlternateContent xmlns:mc="http://schemas.openxmlformats.org/markup-compatibility/2006">
              <mc:Choice xmlns:v="urn:schemas-microsoft-com:vml" Requires="v">
                <p:oleObj spid="_x0000_s55308" name="Equation" r:id="rId7" imgW="1777680" imgH="419040" progId="Equation.DSMT4">
                  <p:embed/>
                </p:oleObj>
              </mc:Choice>
              <mc:Fallback>
                <p:oleObj name="Equation" r:id="rId7" imgW="1777680" imgH="419040" progId="Equation.DSMT4">
                  <p:embed/>
                  <p:pic>
                    <p:nvPicPr>
                      <p:cNvPr id="35" name="1 Objeto">
                        <a:extLst>
                          <a:ext uri="{FF2B5EF4-FFF2-40B4-BE49-F238E27FC236}">
                            <a16:creationId xmlns:a16="http://schemas.microsoft.com/office/drawing/2014/main" id="{A2B7110D-E918-4DB5-82F2-60D9822841B7}"/>
                          </a:ext>
                        </a:extLst>
                      </p:cNvPr>
                      <p:cNvPicPr>
                        <a:picLocks noChangeAspect="1" noChangeArrowheads="1"/>
                      </p:cNvPicPr>
                      <p:nvPr/>
                    </p:nvPicPr>
                    <p:blipFill>
                      <a:blip r:embed="rId8"/>
                      <a:srcRect/>
                      <a:stretch>
                        <a:fillRect/>
                      </a:stretch>
                    </p:blipFill>
                    <p:spPr bwMode="auto">
                      <a:xfrm>
                        <a:off x="4392613" y="5030991"/>
                        <a:ext cx="3073400" cy="720725"/>
                      </a:xfrm>
                      <a:prstGeom prst="rect">
                        <a:avLst/>
                      </a:prstGeom>
                      <a:solidFill>
                        <a:schemeClr val="accent1">
                          <a:lumMod val="40000"/>
                          <a:lumOff val="60000"/>
                        </a:schemeClr>
                      </a:solidFill>
                      <a:ln>
                        <a:noFill/>
                      </a:ln>
                    </p:spPr>
                  </p:pic>
                </p:oleObj>
              </mc:Fallback>
            </mc:AlternateContent>
          </a:graphicData>
        </a:graphic>
      </p:graphicFrame>
      <p:sp>
        <p:nvSpPr>
          <p:cNvPr id="36" name="Flecha derecha 7">
            <a:extLst>
              <a:ext uri="{FF2B5EF4-FFF2-40B4-BE49-F238E27FC236}">
                <a16:creationId xmlns:a16="http://schemas.microsoft.com/office/drawing/2014/main" id="{2024FE59-3739-41BD-9F1E-761430EAA532}"/>
              </a:ext>
            </a:extLst>
          </p:cNvPr>
          <p:cNvSpPr/>
          <p:nvPr/>
        </p:nvSpPr>
        <p:spPr>
          <a:xfrm>
            <a:off x="3672148" y="5228985"/>
            <a:ext cx="48860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1 Objeto">
            <a:extLst>
              <a:ext uri="{FF2B5EF4-FFF2-40B4-BE49-F238E27FC236}">
                <a16:creationId xmlns:a16="http://schemas.microsoft.com/office/drawing/2014/main" id="{E8772737-B222-426E-9E75-E3C23D97CFB0}"/>
              </a:ext>
            </a:extLst>
          </p:cNvPr>
          <p:cNvGraphicFramePr>
            <a:graphicFrameLocks noChangeAspect="1"/>
          </p:cNvGraphicFramePr>
          <p:nvPr/>
        </p:nvGraphicFramePr>
        <p:xfrm>
          <a:off x="8297863" y="5042104"/>
          <a:ext cx="3425825" cy="698500"/>
        </p:xfrm>
        <a:graphic>
          <a:graphicData uri="http://schemas.openxmlformats.org/presentationml/2006/ole">
            <mc:AlternateContent xmlns:mc="http://schemas.openxmlformats.org/markup-compatibility/2006">
              <mc:Choice xmlns:v="urn:schemas-microsoft-com:vml" Requires="v">
                <p:oleObj spid="_x0000_s55309" name="Equation" r:id="rId9" imgW="2044440" imgH="419040" progId="Equation.DSMT4">
                  <p:embed/>
                </p:oleObj>
              </mc:Choice>
              <mc:Fallback>
                <p:oleObj name="Equation" r:id="rId9" imgW="2044440" imgH="419040" progId="Equation.DSMT4">
                  <p:embed/>
                  <p:pic>
                    <p:nvPicPr>
                      <p:cNvPr id="37" name="1 Objeto">
                        <a:extLst>
                          <a:ext uri="{FF2B5EF4-FFF2-40B4-BE49-F238E27FC236}">
                            <a16:creationId xmlns:a16="http://schemas.microsoft.com/office/drawing/2014/main" id="{E8772737-B222-426E-9E75-E3C23D97CFB0}"/>
                          </a:ext>
                        </a:extLst>
                      </p:cNvPr>
                      <p:cNvPicPr>
                        <a:picLocks noChangeAspect="1" noChangeArrowheads="1"/>
                      </p:cNvPicPr>
                      <p:nvPr/>
                    </p:nvPicPr>
                    <p:blipFill>
                      <a:blip r:embed="rId10"/>
                      <a:srcRect/>
                      <a:stretch>
                        <a:fillRect/>
                      </a:stretch>
                    </p:blipFill>
                    <p:spPr bwMode="auto">
                      <a:xfrm>
                        <a:off x="8297863" y="5042104"/>
                        <a:ext cx="3425825" cy="698500"/>
                      </a:xfrm>
                      <a:prstGeom prst="rect">
                        <a:avLst/>
                      </a:prstGeom>
                      <a:solidFill>
                        <a:schemeClr val="accent1">
                          <a:lumMod val="40000"/>
                          <a:lumOff val="60000"/>
                        </a:schemeClr>
                      </a:solidFill>
                      <a:ln>
                        <a:solidFill>
                          <a:schemeClr val="tx1">
                            <a:lumMod val="50000"/>
                            <a:lumOff val="50000"/>
                          </a:schemeClr>
                        </a:solidFill>
                      </a:ln>
                    </p:spPr>
                  </p:pic>
                </p:oleObj>
              </mc:Fallback>
            </mc:AlternateContent>
          </a:graphicData>
        </a:graphic>
      </p:graphicFrame>
      <p:sp>
        <p:nvSpPr>
          <p:cNvPr id="38" name="Flecha derecha 7">
            <a:extLst>
              <a:ext uri="{FF2B5EF4-FFF2-40B4-BE49-F238E27FC236}">
                <a16:creationId xmlns:a16="http://schemas.microsoft.com/office/drawing/2014/main" id="{C3225540-4226-425A-8788-F408BC582D53}"/>
              </a:ext>
            </a:extLst>
          </p:cNvPr>
          <p:cNvSpPr/>
          <p:nvPr/>
        </p:nvSpPr>
        <p:spPr>
          <a:xfrm>
            <a:off x="7699438" y="5228985"/>
            <a:ext cx="501153"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11"/>
          <a:stretch>
            <a:fillRect/>
          </a:stretch>
        </p:blipFill>
        <p:spPr>
          <a:xfrm>
            <a:off x="118664" y="812528"/>
            <a:ext cx="7034400" cy="3353549"/>
          </a:xfrm>
          <a:prstGeom prst="rect">
            <a:avLst/>
          </a:prstGeom>
        </p:spPr>
      </p:pic>
      <p:sp>
        <p:nvSpPr>
          <p:cNvPr id="21" name="Flecha derecha 20"/>
          <p:cNvSpPr/>
          <p:nvPr/>
        </p:nvSpPr>
        <p:spPr>
          <a:xfrm rot="10800000">
            <a:off x="5902158" y="1249815"/>
            <a:ext cx="875917" cy="416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4403055" y="282005"/>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Tree>
    <p:extLst>
      <p:ext uri="{BB962C8B-B14F-4D97-AF65-F5344CB8AC3E}">
        <p14:creationId xmlns:p14="http://schemas.microsoft.com/office/powerpoint/2010/main" val="33624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27147" y="170809"/>
            <a:ext cx="4654578"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20 muestras</a:t>
            </a:r>
          </a:p>
        </p:txBody>
      </p:sp>
      <p:graphicFrame>
        <p:nvGraphicFramePr>
          <p:cNvPr id="29" name="1 Objeto"/>
          <p:cNvGraphicFramePr>
            <a:graphicFrameLocks noChangeAspect="1"/>
          </p:cNvGraphicFramePr>
          <p:nvPr/>
        </p:nvGraphicFramePr>
        <p:xfrm>
          <a:off x="1194192" y="5470363"/>
          <a:ext cx="3810000" cy="744538"/>
        </p:xfrm>
        <a:graphic>
          <a:graphicData uri="http://schemas.openxmlformats.org/presentationml/2006/ole">
            <mc:AlternateContent xmlns:mc="http://schemas.openxmlformats.org/markup-compatibility/2006">
              <mc:Choice xmlns:v="urn:schemas-microsoft-com:vml" Requires="v">
                <p:oleObj spid="_x0000_s56328" name="Equation" r:id="rId3" imgW="2070000" imgH="406080" progId="Equation.DSMT4">
                  <p:embed/>
                </p:oleObj>
              </mc:Choice>
              <mc:Fallback>
                <p:oleObj name="Equation" r:id="rId3" imgW="2070000" imgH="406080" progId="Equation.DSMT4">
                  <p:embed/>
                  <p:pic>
                    <p:nvPicPr>
                      <p:cNvPr id="29" name="1 Objeto"/>
                      <p:cNvPicPr>
                        <a:picLocks noChangeAspect="1" noChangeArrowheads="1"/>
                      </p:cNvPicPr>
                      <p:nvPr/>
                    </p:nvPicPr>
                    <p:blipFill>
                      <a:blip r:embed="rId4"/>
                      <a:srcRect/>
                      <a:stretch>
                        <a:fillRect/>
                      </a:stretch>
                    </p:blipFill>
                    <p:spPr bwMode="auto">
                      <a:xfrm>
                        <a:off x="1194192" y="5470363"/>
                        <a:ext cx="3810000" cy="744538"/>
                      </a:xfrm>
                      <a:prstGeom prst="rect">
                        <a:avLst/>
                      </a:prstGeom>
                      <a:solidFill>
                        <a:srgbClr val="FFFF00"/>
                      </a:solidFill>
                      <a:ln>
                        <a:noFill/>
                      </a:ln>
                    </p:spPr>
                  </p:pic>
                </p:oleObj>
              </mc:Fallback>
            </mc:AlternateContent>
          </a:graphicData>
        </a:graphic>
      </p:graphicFrame>
      <p:graphicFrame>
        <p:nvGraphicFramePr>
          <p:cNvPr id="25" name="1 Objeto"/>
          <p:cNvGraphicFramePr>
            <a:graphicFrameLocks noChangeAspect="1"/>
          </p:cNvGraphicFramePr>
          <p:nvPr/>
        </p:nvGraphicFramePr>
        <p:xfrm>
          <a:off x="6777560" y="5650545"/>
          <a:ext cx="4217987" cy="384175"/>
        </p:xfrm>
        <a:graphic>
          <a:graphicData uri="http://schemas.openxmlformats.org/presentationml/2006/ole">
            <mc:AlternateContent xmlns:mc="http://schemas.openxmlformats.org/markup-compatibility/2006">
              <mc:Choice xmlns:v="urn:schemas-microsoft-com:vml" Requires="v">
                <p:oleObj spid="_x0000_s56329" name="Equation" r:id="rId5" imgW="2209680" imgH="203040" progId="Equation.DSMT4">
                  <p:embed/>
                </p:oleObj>
              </mc:Choice>
              <mc:Fallback>
                <p:oleObj name="Equation" r:id="rId5" imgW="2209680" imgH="203040" progId="Equation.DSMT4">
                  <p:embed/>
                  <p:pic>
                    <p:nvPicPr>
                      <p:cNvPr id="25" name="1 Objeto"/>
                      <p:cNvPicPr>
                        <a:picLocks noChangeAspect="1" noChangeArrowheads="1"/>
                      </p:cNvPicPr>
                      <p:nvPr/>
                    </p:nvPicPr>
                    <p:blipFill>
                      <a:blip r:embed="rId6"/>
                      <a:srcRect/>
                      <a:stretch>
                        <a:fillRect/>
                      </a:stretch>
                    </p:blipFill>
                    <p:spPr bwMode="auto">
                      <a:xfrm>
                        <a:off x="6777560" y="5650545"/>
                        <a:ext cx="4217987" cy="384175"/>
                      </a:xfrm>
                      <a:prstGeom prst="rect">
                        <a:avLst/>
                      </a:prstGeom>
                      <a:solidFill>
                        <a:schemeClr val="accent2">
                          <a:lumMod val="40000"/>
                          <a:lumOff val="60000"/>
                        </a:schemeClr>
                      </a:solidFill>
                      <a:ln>
                        <a:solidFill>
                          <a:srgbClr val="FF0000"/>
                        </a:solidFill>
                      </a:ln>
                    </p:spPr>
                  </p:pic>
                </p:oleObj>
              </mc:Fallback>
            </mc:AlternateContent>
          </a:graphicData>
        </a:graphic>
      </p:graphicFrame>
      <p:sp>
        <p:nvSpPr>
          <p:cNvPr id="27" name="Rectángulo 26"/>
          <p:cNvSpPr/>
          <p:nvPr/>
        </p:nvSpPr>
        <p:spPr>
          <a:xfrm>
            <a:off x="6336525" y="5148360"/>
            <a:ext cx="484619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Ecuación recursiva del controlador</a:t>
            </a:r>
            <a:r>
              <a:rPr lang="es-AR" sz="2000" b="1" dirty="0">
                <a:solidFill>
                  <a:srgbClr val="008000"/>
                </a:solidFill>
              </a:rPr>
              <a:t>:</a:t>
            </a:r>
          </a:p>
        </p:txBody>
      </p:sp>
      <p:sp>
        <p:nvSpPr>
          <p:cNvPr id="16" name="Flecha derecha 15"/>
          <p:cNvSpPr/>
          <p:nvPr/>
        </p:nvSpPr>
        <p:spPr>
          <a:xfrm>
            <a:off x="5567748" y="5677552"/>
            <a:ext cx="720080" cy="33016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rotWithShape="1">
          <a:blip r:embed="rId7"/>
          <a:srcRect l="7010" t="6008" r="7991"/>
          <a:stretch/>
        </p:blipFill>
        <p:spPr>
          <a:xfrm>
            <a:off x="645952" y="717297"/>
            <a:ext cx="5130000" cy="4243183"/>
          </a:xfrm>
          <a:prstGeom prst="rect">
            <a:avLst/>
          </a:prstGeom>
        </p:spPr>
      </p:pic>
      <p:graphicFrame>
        <p:nvGraphicFramePr>
          <p:cNvPr id="26" name="1 Objeto"/>
          <p:cNvGraphicFramePr>
            <a:graphicFrameLocks noChangeAspect="1"/>
          </p:cNvGraphicFramePr>
          <p:nvPr/>
        </p:nvGraphicFramePr>
        <p:xfrm>
          <a:off x="2444983" y="2743737"/>
          <a:ext cx="1531938" cy="909638"/>
        </p:xfrm>
        <a:graphic>
          <a:graphicData uri="http://schemas.openxmlformats.org/presentationml/2006/ole">
            <mc:AlternateContent xmlns:mc="http://schemas.openxmlformats.org/markup-compatibility/2006">
              <mc:Choice xmlns:v="urn:schemas-microsoft-com:vml" Requires="v">
                <p:oleObj spid="_x0000_s56330" name="Equation" r:id="rId8" imgW="914400" imgH="545760" progId="Equation.DSMT4">
                  <p:embed/>
                </p:oleObj>
              </mc:Choice>
              <mc:Fallback>
                <p:oleObj name="Equation" r:id="rId8" imgW="914400" imgH="545760" progId="Equation.DSMT4">
                  <p:embed/>
                  <p:pic>
                    <p:nvPicPr>
                      <p:cNvPr id="26" name="1 Objeto"/>
                      <p:cNvPicPr>
                        <a:picLocks noChangeAspect="1" noChangeArrowheads="1"/>
                      </p:cNvPicPr>
                      <p:nvPr/>
                    </p:nvPicPr>
                    <p:blipFill>
                      <a:blip r:embed="rId9"/>
                      <a:srcRect/>
                      <a:stretch>
                        <a:fillRect/>
                      </a:stretch>
                    </p:blipFill>
                    <p:spPr bwMode="auto">
                      <a:xfrm>
                        <a:off x="2444983" y="2743737"/>
                        <a:ext cx="1531938" cy="909638"/>
                      </a:xfrm>
                      <a:prstGeom prst="rect">
                        <a:avLst/>
                      </a:prstGeom>
                      <a:solidFill>
                        <a:schemeClr val="accent2">
                          <a:lumMod val="60000"/>
                          <a:lumOff val="40000"/>
                        </a:schemeClr>
                      </a:solidFill>
                      <a:ln>
                        <a:noFill/>
                      </a:ln>
                    </p:spPr>
                  </p:pic>
                </p:oleObj>
              </mc:Fallback>
            </mc:AlternateContent>
          </a:graphicData>
        </a:graphic>
      </p:graphicFrame>
      <p:grpSp>
        <p:nvGrpSpPr>
          <p:cNvPr id="13" name="Grupo 12"/>
          <p:cNvGrpSpPr/>
          <p:nvPr/>
        </p:nvGrpSpPr>
        <p:grpSpPr>
          <a:xfrm>
            <a:off x="6777560" y="609003"/>
            <a:ext cx="4366800" cy="4351477"/>
            <a:chOff x="6777560" y="930740"/>
            <a:chExt cx="4366800" cy="4351477"/>
          </a:xfrm>
        </p:grpSpPr>
        <p:sp>
          <p:nvSpPr>
            <p:cNvPr id="8" name="Rectángulo 7"/>
            <p:cNvSpPr/>
            <p:nvPr/>
          </p:nvSpPr>
          <p:spPr>
            <a:xfrm>
              <a:off x="8184232" y="2737504"/>
              <a:ext cx="316408" cy="658569"/>
            </a:xfrm>
            <a:prstGeom prst="rect">
              <a:avLst/>
            </a:prstGeom>
            <a:solidFill>
              <a:schemeClr val="accent6">
                <a:lumMod val="75000"/>
                <a:alpha val="26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7752184" y="3833590"/>
              <a:ext cx="2014880" cy="707886"/>
            </a:xfrm>
            <a:prstGeom prst="rect">
              <a:avLst/>
            </a:prstGeom>
            <a:ln>
              <a:solidFill>
                <a:srgbClr val="FF0000"/>
              </a:solidFill>
            </a:ln>
          </p:spPr>
          <p:txBody>
            <a:bodyPr wrap="square">
              <a:spAutoFit/>
            </a:bodyPr>
            <a:lstStyle/>
            <a:p>
              <a:pPr algn="ctr"/>
              <a:r>
                <a:rPr lang="es-AR" sz="2000" dirty="0">
                  <a:solidFill>
                    <a:srgbClr val="FF3300"/>
                  </a:solidFill>
                  <a:latin typeface="Times New Roman" panose="02020603050405020304" pitchFamily="18" charset="0"/>
                  <a:cs typeface="Times New Roman" panose="02020603050405020304" pitchFamily="18" charset="0"/>
                </a:rPr>
                <a:t>Polo en la parte negativa del eje z</a:t>
              </a:r>
              <a:endParaRPr lang="es-AR" sz="2000" dirty="0">
                <a:solidFill>
                  <a:srgbClr val="FF3300"/>
                </a:solidFill>
              </a:endParaRPr>
            </a:p>
          </p:txBody>
        </p:sp>
        <p:sp>
          <p:nvSpPr>
            <p:cNvPr id="11" name="Flecha arriba 10"/>
            <p:cNvSpPr/>
            <p:nvPr/>
          </p:nvSpPr>
          <p:spPr>
            <a:xfrm>
              <a:off x="8148228" y="3483774"/>
              <a:ext cx="388416" cy="294366"/>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p:cNvPicPr>
              <a:picLocks noChangeAspect="1"/>
            </p:cNvPicPr>
            <p:nvPr/>
          </p:nvPicPr>
          <p:blipFill rotWithShape="1">
            <a:blip r:embed="rId10"/>
            <a:srcRect l="4027" t="4914" r="6755"/>
            <a:stretch/>
          </p:blipFill>
          <p:spPr>
            <a:xfrm>
              <a:off x="6777560" y="930740"/>
              <a:ext cx="4366800" cy="4351477"/>
            </a:xfrm>
            <a:prstGeom prst="rect">
              <a:avLst/>
            </a:prstGeom>
          </p:spPr>
        </p:pic>
        <p:sp>
          <p:nvSpPr>
            <p:cNvPr id="30" name="Rectángulo 29">
              <a:extLst>
                <a:ext uri="{FF2B5EF4-FFF2-40B4-BE49-F238E27FC236}">
                  <a16:creationId xmlns:a16="http://schemas.microsoft.com/office/drawing/2014/main" id="{0A975359-6702-4F9A-8DDB-72769B250EAA}"/>
                </a:ext>
              </a:extLst>
            </p:cNvPr>
            <p:cNvSpPr/>
            <p:nvPr/>
          </p:nvSpPr>
          <p:spPr>
            <a:xfrm>
              <a:off x="9965062" y="2667102"/>
              <a:ext cx="260779" cy="658569"/>
            </a:xfrm>
            <a:prstGeom prst="rect">
              <a:avLst/>
            </a:prstGeom>
            <a:solidFill>
              <a:schemeClr val="accent6">
                <a:lumMod val="75000"/>
                <a:alpha val="26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a:extLst>
                <a:ext uri="{FF2B5EF4-FFF2-40B4-BE49-F238E27FC236}">
                  <a16:creationId xmlns:a16="http://schemas.microsoft.com/office/drawing/2014/main" id="{FF5F1FC6-D16E-4398-8C5F-5C6A1B064484}"/>
                </a:ext>
              </a:extLst>
            </p:cNvPr>
            <p:cNvSpPr/>
            <p:nvPr/>
          </p:nvSpPr>
          <p:spPr>
            <a:xfrm>
              <a:off x="9129480" y="3704676"/>
              <a:ext cx="2014880" cy="830997"/>
            </a:xfrm>
            <a:prstGeom prst="rect">
              <a:avLst/>
            </a:prstGeom>
            <a:ln>
              <a:solidFill>
                <a:srgbClr val="FF0000"/>
              </a:solidFill>
            </a:ln>
          </p:spPr>
          <p:txBody>
            <a:bodyPr wrap="square">
              <a:spAutoFit/>
            </a:bodyPr>
            <a:lstStyle/>
            <a:p>
              <a:pPr algn="ctr"/>
              <a:r>
                <a:rPr lang="es-AR" sz="1600" dirty="0">
                  <a:solidFill>
                    <a:srgbClr val="FF3300"/>
                  </a:solidFill>
                  <a:latin typeface="Times New Roman" panose="02020603050405020304" pitchFamily="18" charset="0"/>
                  <a:cs typeface="Times New Roman" panose="02020603050405020304" pitchFamily="18" charset="0"/>
                </a:rPr>
                <a:t>Polo del compensador en la parte positiva del eje z</a:t>
              </a:r>
              <a:endParaRPr lang="es-AR" sz="1600" dirty="0">
                <a:solidFill>
                  <a:srgbClr val="FF3300"/>
                </a:solidFill>
              </a:endParaRPr>
            </a:p>
          </p:txBody>
        </p:sp>
        <p:sp>
          <p:nvSpPr>
            <p:cNvPr id="32" name="Flecha arriba 10">
              <a:extLst>
                <a:ext uri="{FF2B5EF4-FFF2-40B4-BE49-F238E27FC236}">
                  <a16:creationId xmlns:a16="http://schemas.microsoft.com/office/drawing/2014/main" id="{1407DDAB-6B42-498F-837D-913DD2DF1C1F}"/>
                </a:ext>
              </a:extLst>
            </p:cNvPr>
            <p:cNvSpPr/>
            <p:nvPr/>
          </p:nvSpPr>
          <p:spPr>
            <a:xfrm>
              <a:off x="9919716" y="3373110"/>
              <a:ext cx="388416" cy="294366"/>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480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936" t="9897" r="7524"/>
          <a:stretch/>
        </p:blipFill>
        <p:spPr>
          <a:xfrm>
            <a:off x="7622726" y="622944"/>
            <a:ext cx="4165699" cy="3321243"/>
          </a:xfrm>
          <a:prstGeom prst="rect">
            <a:avLst/>
          </a:prstGeom>
        </p:spPr>
      </p:pic>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7" name="Imagen 6"/>
          <p:cNvPicPr>
            <a:picLocks noChangeAspect="1"/>
          </p:cNvPicPr>
          <p:nvPr/>
        </p:nvPicPr>
        <p:blipFill rotWithShape="1">
          <a:blip r:embed="rId4"/>
          <a:srcRect l="7463" t="10067" r="7689"/>
          <a:stretch/>
        </p:blipFill>
        <p:spPr>
          <a:xfrm>
            <a:off x="186538" y="622945"/>
            <a:ext cx="4483232" cy="3554346"/>
          </a:xfrm>
          <a:prstGeom prst="rect">
            <a:avLst/>
          </a:prstGeom>
        </p:spPr>
      </p:pic>
      <p:sp>
        <p:nvSpPr>
          <p:cNvPr id="14" name="Rectángulo 13"/>
          <p:cNvSpPr/>
          <p:nvPr/>
        </p:nvSpPr>
        <p:spPr>
          <a:xfrm>
            <a:off x="8505000" y="4438230"/>
            <a:ext cx="3283425" cy="1754326"/>
          </a:xfrm>
          <a:prstGeom prst="rect">
            <a:avLst/>
          </a:prstGeom>
          <a:solidFill>
            <a:schemeClr val="accent4">
              <a:lumMod val="40000"/>
              <a:lumOff val="60000"/>
            </a:schemeClr>
          </a:solidFill>
        </p:spPr>
        <p:txBody>
          <a:bodyPr wrap="square">
            <a:spAutoFit/>
          </a:bodyPr>
          <a:lstStyle/>
          <a:p>
            <a:pPr algn="just"/>
            <a:r>
              <a:rPr lang="es-ES" b="1" dirty="0">
                <a:solidFill>
                  <a:schemeClr val="tx1">
                    <a:lumMod val="65000"/>
                    <a:lumOff val="35000"/>
                  </a:schemeClr>
                </a:solidFill>
              </a:rPr>
              <a:t>El error de velocidad se reduce significativamente respecto del sistema en LC sin controlador, de un 200% a un 34%, que es lo que se busca con este diseño. </a:t>
            </a:r>
            <a:endParaRPr lang="es-AR" b="1" dirty="0">
              <a:solidFill>
                <a:schemeClr val="tx1">
                  <a:lumMod val="65000"/>
                  <a:lumOff val="35000"/>
                </a:schemeClr>
              </a:solidFill>
            </a:endParaRPr>
          </a:p>
        </p:txBody>
      </p:sp>
      <p:graphicFrame>
        <p:nvGraphicFramePr>
          <p:cNvPr id="20" name="1 Objeto"/>
          <p:cNvGraphicFramePr>
            <a:graphicFrameLocks noChangeAspect="1"/>
          </p:cNvGraphicFramePr>
          <p:nvPr/>
        </p:nvGraphicFramePr>
        <p:xfrm>
          <a:off x="1028191" y="1124688"/>
          <a:ext cx="5454650" cy="360362"/>
        </p:xfrm>
        <a:graphic>
          <a:graphicData uri="http://schemas.openxmlformats.org/presentationml/2006/ole">
            <mc:AlternateContent xmlns:mc="http://schemas.openxmlformats.org/markup-compatibility/2006">
              <mc:Choice xmlns:v="urn:schemas-microsoft-com:vml" Requires="v">
                <p:oleObj spid="_x0000_s57350" name="Equation" r:id="rId5" imgW="2857320" imgH="190440" progId="Equation.DSMT4">
                  <p:embed/>
                </p:oleObj>
              </mc:Choice>
              <mc:Fallback>
                <p:oleObj name="Equation" r:id="rId5" imgW="2857320" imgH="190440" progId="Equation.DSMT4">
                  <p:embed/>
                  <p:pic>
                    <p:nvPicPr>
                      <p:cNvPr id="20" name="1 Objeto"/>
                      <p:cNvPicPr>
                        <a:picLocks noChangeAspect="1" noChangeArrowheads="1"/>
                      </p:cNvPicPr>
                      <p:nvPr/>
                    </p:nvPicPr>
                    <p:blipFill>
                      <a:blip r:embed="rId6"/>
                      <a:srcRect/>
                      <a:stretch>
                        <a:fillRect/>
                      </a:stretch>
                    </p:blipFill>
                    <p:spPr bwMode="auto">
                      <a:xfrm>
                        <a:off x="1028191" y="1124688"/>
                        <a:ext cx="5454650" cy="360362"/>
                      </a:xfrm>
                      <a:prstGeom prst="rect">
                        <a:avLst/>
                      </a:prstGeom>
                      <a:solidFill>
                        <a:schemeClr val="accent2">
                          <a:lumMod val="40000"/>
                          <a:lumOff val="60000"/>
                        </a:schemeClr>
                      </a:solidFill>
                      <a:ln>
                        <a:solidFill>
                          <a:srgbClr val="FF0000"/>
                        </a:solidFill>
                      </a:ln>
                    </p:spPr>
                  </p:pic>
                </p:oleObj>
              </mc:Fallback>
            </mc:AlternateContent>
          </a:graphicData>
        </a:graphic>
      </p:graphicFrame>
      <p:sp>
        <p:nvSpPr>
          <p:cNvPr id="22" name="Rectángulo 21"/>
          <p:cNvSpPr/>
          <p:nvPr/>
        </p:nvSpPr>
        <p:spPr>
          <a:xfrm>
            <a:off x="265748" y="214386"/>
            <a:ext cx="11807983"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20 muestras: Acción de control, estabilidad relativa y error de velocidad</a:t>
            </a:r>
          </a:p>
        </p:txBody>
      </p:sp>
      <p:grpSp>
        <p:nvGrpSpPr>
          <p:cNvPr id="5" name="Grupo 4"/>
          <p:cNvGrpSpPr/>
          <p:nvPr/>
        </p:nvGrpSpPr>
        <p:grpSpPr>
          <a:xfrm>
            <a:off x="3010699" y="3383128"/>
            <a:ext cx="4532817" cy="3414653"/>
            <a:chOff x="4669770" y="3399906"/>
            <a:chExt cx="4532817" cy="3414653"/>
          </a:xfrm>
        </p:grpSpPr>
        <p:pic>
          <p:nvPicPr>
            <p:cNvPr id="18" name="Imagen 17"/>
            <p:cNvPicPr>
              <a:picLocks noChangeAspect="1"/>
            </p:cNvPicPr>
            <p:nvPr/>
          </p:nvPicPr>
          <p:blipFill rotWithShape="1">
            <a:blip r:embed="rId7"/>
            <a:srcRect l="4497" t="10298" r="6435"/>
            <a:stretch/>
          </p:blipFill>
          <p:spPr>
            <a:xfrm>
              <a:off x="4669770" y="3399906"/>
              <a:ext cx="4532817" cy="3414653"/>
            </a:xfrm>
            <a:prstGeom prst="rect">
              <a:avLst/>
            </a:prstGeom>
          </p:spPr>
        </p:pic>
        <p:graphicFrame>
          <p:nvGraphicFramePr>
            <p:cNvPr id="12" name="1 Objeto"/>
            <p:cNvGraphicFramePr>
              <a:graphicFrameLocks noChangeAspect="1"/>
            </p:cNvGraphicFramePr>
            <p:nvPr/>
          </p:nvGraphicFramePr>
          <p:xfrm>
            <a:off x="5446712" y="4177291"/>
            <a:ext cx="1298575" cy="676275"/>
          </p:xfrm>
          <a:graphic>
            <a:graphicData uri="http://schemas.openxmlformats.org/presentationml/2006/ole">
              <mc:AlternateContent xmlns:mc="http://schemas.openxmlformats.org/markup-compatibility/2006">
                <mc:Choice xmlns:v="urn:schemas-microsoft-com:vml" Requires="v">
                  <p:oleObj spid="_x0000_s57351" name="Equation" r:id="rId8" imgW="774360" imgH="406080" progId="Equation.DSMT4">
                    <p:embed/>
                  </p:oleObj>
                </mc:Choice>
                <mc:Fallback>
                  <p:oleObj name="Equation" r:id="rId8" imgW="774360" imgH="406080" progId="Equation.DSMT4">
                    <p:embed/>
                    <p:pic>
                      <p:nvPicPr>
                        <p:cNvPr id="12" name="1 Objeto"/>
                        <p:cNvPicPr>
                          <a:picLocks noChangeAspect="1" noChangeArrowheads="1"/>
                        </p:cNvPicPr>
                        <p:nvPr/>
                      </p:nvPicPr>
                      <p:blipFill>
                        <a:blip r:embed="rId9"/>
                        <a:srcRect/>
                        <a:stretch>
                          <a:fillRect/>
                        </a:stretch>
                      </p:blipFill>
                      <p:spPr bwMode="auto">
                        <a:xfrm>
                          <a:off x="5446712" y="4177291"/>
                          <a:ext cx="1298575" cy="676275"/>
                        </a:xfrm>
                        <a:prstGeom prst="rect">
                          <a:avLst/>
                        </a:prstGeom>
                        <a:solidFill>
                          <a:schemeClr val="accent2">
                            <a:lumMod val="60000"/>
                            <a:lumOff val="40000"/>
                          </a:schemeClr>
                        </a:solidFill>
                        <a:ln>
                          <a:noFill/>
                        </a:ln>
                      </p:spPr>
                    </p:pic>
                  </p:oleObj>
                </mc:Fallback>
              </mc:AlternateContent>
            </a:graphicData>
          </a:graphic>
        </p:graphicFrame>
      </p:grpSp>
      <p:sp>
        <p:nvSpPr>
          <p:cNvPr id="8" name="Flecha arriba 7"/>
          <p:cNvSpPr/>
          <p:nvPr/>
        </p:nvSpPr>
        <p:spPr>
          <a:xfrm>
            <a:off x="10226179" y="3699545"/>
            <a:ext cx="746621" cy="65319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4" name="Rectángulo 3"/>
          <p:cNvSpPr/>
          <p:nvPr/>
        </p:nvSpPr>
        <p:spPr>
          <a:xfrm>
            <a:off x="191343" y="865722"/>
            <a:ext cx="9883835" cy="400110"/>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de Derivadas de una Ecuación Diferencial por Diferencias Finitas </a:t>
            </a:r>
            <a:endParaRPr lang="es-AR" sz="2000" b="1" dirty="0">
              <a:solidFill>
                <a:schemeClr val="tx1">
                  <a:lumMod val="65000"/>
                  <a:lumOff val="35000"/>
                </a:schemeClr>
              </a:solidFill>
            </a:endParaRPr>
          </a:p>
        </p:txBody>
      </p:sp>
      <p:graphicFrame>
        <p:nvGraphicFramePr>
          <p:cNvPr id="5" name="1 Objeto"/>
          <p:cNvGraphicFramePr>
            <a:graphicFrameLocks noChangeAspect="1"/>
          </p:cNvGraphicFramePr>
          <p:nvPr/>
        </p:nvGraphicFramePr>
        <p:xfrm>
          <a:off x="3439348" y="1289942"/>
          <a:ext cx="2145609" cy="792225"/>
        </p:xfrm>
        <a:graphic>
          <a:graphicData uri="http://schemas.openxmlformats.org/presentationml/2006/ole">
            <mc:AlternateContent xmlns:mc="http://schemas.openxmlformats.org/markup-compatibility/2006">
              <mc:Choice xmlns:v="urn:schemas-microsoft-com:vml" Requires="v">
                <p:oleObj spid="_x0000_s70666" name="Equation" r:id="rId3" imgW="1536480" imgH="571320" progId="Equation.DSMT4">
                  <p:embed/>
                </p:oleObj>
              </mc:Choice>
              <mc:Fallback>
                <p:oleObj name="Equation" r:id="rId3" imgW="1536480" imgH="571320" progId="Equation.DSMT4">
                  <p:embed/>
                  <p:pic>
                    <p:nvPicPr>
                      <p:cNvPr id="5" name="1 Objeto"/>
                      <p:cNvPicPr>
                        <a:picLocks noChangeAspect="1" noChangeArrowheads="1"/>
                      </p:cNvPicPr>
                      <p:nvPr/>
                    </p:nvPicPr>
                    <p:blipFill>
                      <a:blip r:embed="rId4"/>
                      <a:srcRect/>
                      <a:stretch>
                        <a:fillRect/>
                      </a:stretch>
                    </p:blipFill>
                    <p:spPr bwMode="auto">
                      <a:xfrm>
                        <a:off x="3439348" y="1289942"/>
                        <a:ext cx="2145609" cy="792225"/>
                      </a:xfrm>
                      <a:prstGeom prst="rect">
                        <a:avLst/>
                      </a:prstGeom>
                      <a:noFill/>
                      <a:ln>
                        <a:noFill/>
                      </a:ln>
                    </p:spPr>
                  </p:pic>
                </p:oleObj>
              </mc:Fallback>
            </mc:AlternateContent>
          </a:graphicData>
        </a:graphic>
      </p:graphicFrame>
      <p:sp>
        <p:nvSpPr>
          <p:cNvPr id="6" name="Rectángulo 5"/>
          <p:cNvSpPr/>
          <p:nvPr/>
        </p:nvSpPr>
        <p:spPr>
          <a:xfrm>
            <a:off x="191343" y="2128156"/>
            <a:ext cx="5911913" cy="400110"/>
          </a:xfrm>
          <a:prstGeom prst="rect">
            <a:avLst/>
          </a:prstGeom>
          <a:solidFill>
            <a:srgbClr val="FFC000"/>
          </a:solidFill>
        </p:spPr>
        <p:txBody>
          <a:bodyPr wrap="square">
            <a:spAutoFit/>
          </a:bodyPr>
          <a:lstStyle/>
          <a:p>
            <a:pPr algn="ctr"/>
            <a:r>
              <a:rPr lang="es-AR" sz="2000" b="1" dirty="0">
                <a:solidFill>
                  <a:schemeClr val="accent5">
                    <a:lumMod val="75000"/>
                  </a:schemeClr>
                </a:solidFill>
              </a:rPr>
              <a:t>1° método: </a:t>
            </a:r>
            <a:r>
              <a:rPr lang="es-AR" sz="2000" b="1" i="1" dirty="0" err="1">
                <a:solidFill>
                  <a:schemeClr val="accent5">
                    <a:lumMod val="75000"/>
                  </a:schemeClr>
                </a:solidFill>
              </a:rPr>
              <a:t>Backward</a:t>
            </a:r>
            <a:r>
              <a:rPr lang="es-AR" sz="2000" b="1" i="1" dirty="0">
                <a:solidFill>
                  <a:schemeClr val="accent5">
                    <a:lumMod val="75000"/>
                  </a:schemeClr>
                </a:solidFill>
              </a:rPr>
              <a:t> </a:t>
            </a:r>
            <a:r>
              <a:rPr lang="es-AR" sz="2000" b="1" dirty="0">
                <a:solidFill>
                  <a:schemeClr val="accent5">
                    <a:lumMod val="75000"/>
                  </a:schemeClr>
                </a:solidFill>
              </a:rPr>
              <a:t>o Diferencias hacia Atrás</a:t>
            </a:r>
            <a:r>
              <a:rPr lang="es-AR" sz="2000" b="1" i="1" dirty="0">
                <a:solidFill>
                  <a:schemeClr val="accent5">
                    <a:lumMod val="75000"/>
                  </a:schemeClr>
                </a:solidFill>
              </a:rPr>
              <a:t> </a:t>
            </a:r>
          </a:p>
        </p:txBody>
      </p:sp>
      <p:sp>
        <p:nvSpPr>
          <p:cNvPr id="7" name="Rectángulo 6"/>
          <p:cNvSpPr/>
          <p:nvPr/>
        </p:nvSpPr>
        <p:spPr>
          <a:xfrm>
            <a:off x="191343" y="1454351"/>
            <a:ext cx="3248005" cy="400110"/>
          </a:xfrm>
          <a:prstGeom prst="rect">
            <a:avLst/>
          </a:prstGeom>
        </p:spPr>
        <p:txBody>
          <a:bodyPr wrap="none">
            <a:spAutoFit/>
          </a:bodyPr>
          <a:lstStyle/>
          <a:p>
            <a:r>
              <a:rPr lang="es-AR" sz="2000" b="1" dirty="0">
                <a:solidFill>
                  <a:schemeClr val="accent5">
                    <a:lumMod val="75000"/>
                  </a:schemeClr>
                </a:solidFill>
              </a:rPr>
              <a:t>Dinámica de un Proceso:</a:t>
            </a:r>
            <a:endParaRPr lang="es-AR" sz="2000" b="1" i="1" dirty="0">
              <a:solidFill>
                <a:schemeClr val="accent5">
                  <a:lumMod val="75000"/>
                </a:schemeClr>
              </a:solidFill>
            </a:endParaRPr>
          </a:p>
        </p:txBody>
      </p:sp>
      <p:graphicFrame>
        <p:nvGraphicFramePr>
          <p:cNvPr id="9" name="1 Objeto"/>
          <p:cNvGraphicFramePr>
            <a:graphicFrameLocks noChangeAspect="1"/>
          </p:cNvGraphicFramePr>
          <p:nvPr/>
        </p:nvGraphicFramePr>
        <p:xfrm>
          <a:off x="6447856" y="1994329"/>
          <a:ext cx="3795713" cy="792162"/>
        </p:xfrm>
        <a:graphic>
          <a:graphicData uri="http://schemas.openxmlformats.org/presentationml/2006/ole">
            <mc:AlternateContent xmlns:mc="http://schemas.openxmlformats.org/markup-compatibility/2006">
              <mc:Choice xmlns:v="urn:schemas-microsoft-com:vml" Requires="v">
                <p:oleObj spid="_x0000_s70667" name="Equation" r:id="rId5" imgW="2717640" imgH="571320" progId="Equation.DSMT4">
                  <p:embed/>
                </p:oleObj>
              </mc:Choice>
              <mc:Fallback>
                <p:oleObj name="Equation" r:id="rId5" imgW="2717640" imgH="571320" progId="Equation.DSMT4">
                  <p:embed/>
                  <p:pic>
                    <p:nvPicPr>
                      <p:cNvPr id="9" name="1 Objeto"/>
                      <p:cNvPicPr>
                        <a:picLocks noChangeAspect="1" noChangeArrowheads="1"/>
                      </p:cNvPicPr>
                      <p:nvPr/>
                    </p:nvPicPr>
                    <p:blipFill>
                      <a:blip r:embed="rId6"/>
                      <a:srcRect/>
                      <a:stretch>
                        <a:fillRect/>
                      </a:stretch>
                    </p:blipFill>
                    <p:spPr bwMode="auto">
                      <a:xfrm>
                        <a:off x="6447856" y="1994329"/>
                        <a:ext cx="3795713" cy="792162"/>
                      </a:xfrm>
                      <a:prstGeom prst="rect">
                        <a:avLst/>
                      </a:prstGeom>
                      <a:noFill/>
                      <a:ln>
                        <a:noFill/>
                      </a:ln>
                    </p:spPr>
                  </p:pic>
                </p:oleObj>
              </mc:Fallback>
            </mc:AlternateContent>
          </a:graphicData>
        </a:graphic>
      </p:graphicFrame>
      <p:sp>
        <p:nvSpPr>
          <p:cNvPr id="12" name="Rectángulo 11"/>
          <p:cNvSpPr/>
          <p:nvPr/>
        </p:nvSpPr>
        <p:spPr>
          <a:xfrm>
            <a:off x="5721538" y="1485713"/>
            <a:ext cx="497252" cy="400110"/>
          </a:xfrm>
          <a:prstGeom prst="rect">
            <a:avLst/>
          </a:prstGeom>
        </p:spPr>
        <p:txBody>
          <a:bodyPr wrap="none">
            <a:spAutoFit/>
          </a:bodyPr>
          <a:lstStyle/>
          <a:p>
            <a:r>
              <a:rPr lang="es-AR" sz="2000" b="1" dirty="0">
                <a:solidFill>
                  <a:schemeClr val="accent5">
                    <a:lumMod val="75000"/>
                  </a:schemeClr>
                </a:solidFill>
              </a:rPr>
              <a:t>(1)</a:t>
            </a:r>
            <a:endParaRPr lang="es-AR" sz="2000" b="1" i="1" dirty="0">
              <a:solidFill>
                <a:schemeClr val="accent5">
                  <a:lumMod val="75000"/>
                </a:schemeClr>
              </a:solidFill>
            </a:endParaRPr>
          </a:p>
        </p:txBody>
      </p:sp>
      <p:sp>
        <p:nvSpPr>
          <p:cNvPr id="14" name="Rectángulo 13"/>
          <p:cNvSpPr/>
          <p:nvPr/>
        </p:nvSpPr>
        <p:spPr>
          <a:xfrm>
            <a:off x="10382327" y="2190355"/>
            <a:ext cx="497252" cy="400110"/>
          </a:xfrm>
          <a:prstGeom prst="rect">
            <a:avLst/>
          </a:prstGeom>
        </p:spPr>
        <p:txBody>
          <a:bodyPr wrap="none">
            <a:spAutoFit/>
          </a:bodyPr>
          <a:lstStyle/>
          <a:p>
            <a:r>
              <a:rPr lang="es-AR" sz="2000" b="1" dirty="0">
                <a:solidFill>
                  <a:schemeClr val="accent5">
                    <a:lumMod val="75000"/>
                  </a:schemeClr>
                </a:solidFill>
              </a:rPr>
              <a:t>(3)</a:t>
            </a:r>
            <a:endParaRPr lang="es-AR" sz="2000" b="1" i="1" dirty="0">
              <a:solidFill>
                <a:schemeClr val="accent5">
                  <a:lumMod val="75000"/>
                </a:schemeClr>
              </a:solidFill>
            </a:endParaRPr>
          </a:p>
        </p:txBody>
      </p:sp>
      <p:sp>
        <p:nvSpPr>
          <p:cNvPr id="16" name="Marcador de número de diapositiva 33"/>
          <p:cNvSpPr>
            <a:spLocks noGrp="1"/>
          </p:cNvSpPr>
          <p:nvPr>
            <p:ph type="sldNum" sz="quarter" idx="12"/>
          </p:nvPr>
        </p:nvSpPr>
        <p:spPr>
          <a:xfrm>
            <a:off x="11756620" y="6420447"/>
            <a:ext cx="289100" cy="365125"/>
          </a:xfrm>
        </p:spPr>
        <p:txBody>
          <a:bodyPr/>
          <a:lstStyle/>
          <a:p>
            <a:r>
              <a:rPr lang="es-ES" b="1" dirty="0">
                <a:solidFill>
                  <a:schemeClr val="tx1"/>
                </a:solidFill>
              </a:rPr>
              <a:t>3</a:t>
            </a:r>
          </a:p>
        </p:txBody>
      </p:sp>
      <p:sp>
        <p:nvSpPr>
          <p:cNvPr id="17" name="Rectángulo 16">
            <a:extLst>
              <a:ext uri="{FF2B5EF4-FFF2-40B4-BE49-F238E27FC236}">
                <a16:creationId xmlns:a16="http://schemas.microsoft.com/office/drawing/2014/main" id="{D2EB52F5-8115-45D2-ACB5-39147108710C}"/>
              </a:ext>
            </a:extLst>
          </p:cNvPr>
          <p:cNvSpPr/>
          <p:nvPr/>
        </p:nvSpPr>
        <p:spPr>
          <a:xfrm>
            <a:off x="191343" y="2830583"/>
            <a:ext cx="9648628" cy="400110"/>
          </a:xfrm>
          <a:prstGeom prst="rect">
            <a:avLst/>
          </a:prstGeom>
        </p:spPr>
        <p:txBody>
          <a:bodyPr wrap="square">
            <a:spAutoFit/>
          </a:bodyPr>
          <a:lstStyle/>
          <a:p>
            <a:r>
              <a:rPr lang="es-AR" sz="2000" b="1" dirty="0">
                <a:solidFill>
                  <a:schemeClr val="accent5">
                    <a:lumMod val="75000"/>
                  </a:schemeClr>
                </a:solidFill>
              </a:rPr>
              <a:t>Interpretación del procedimiento de mapeo, aplicamos la TL con CI = 0 a (1):</a:t>
            </a:r>
            <a:endParaRPr lang="es-AR" sz="2000" b="1" i="1" dirty="0">
              <a:solidFill>
                <a:schemeClr val="accent5">
                  <a:lumMod val="75000"/>
                </a:schemeClr>
              </a:solidFill>
            </a:endParaRPr>
          </a:p>
        </p:txBody>
      </p:sp>
      <p:graphicFrame>
        <p:nvGraphicFramePr>
          <p:cNvPr id="18" name="1 Objeto">
            <a:extLst>
              <a:ext uri="{FF2B5EF4-FFF2-40B4-BE49-F238E27FC236}">
                <a16:creationId xmlns:a16="http://schemas.microsoft.com/office/drawing/2014/main" id="{DC952BB1-5026-4C2A-829B-9AE9AA15E537}"/>
              </a:ext>
            </a:extLst>
          </p:cNvPr>
          <p:cNvGraphicFramePr>
            <a:graphicFrameLocks noChangeAspect="1"/>
          </p:cNvGraphicFramePr>
          <p:nvPr/>
        </p:nvGraphicFramePr>
        <p:xfrm>
          <a:off x="365205" y="3446779"/>
          <a:ext cx="5564187" cy="385763"/>
        </p:xfrm>
        <a:graphic>
          <a:graphicData uri="http://schemas.openxmlformats.org/presentationml/2006/ole">
            <mc:AlternateContent xmlns:mc="http://schemas.openxmlformats.org/markup-compatibility/2006">
              <mc:Choice xmlns:v="urn:schemas-microsoft-com:vml" Requires="v">
                <p:oleObj spid="_x0000_s70668" name="Equation" r:id="rId7" imgW="3987720" imgH="279360" progId="Equation.DSMT4">
                  <p:embed/>
                </p:oleObj>
              </mc:Choice>
              <mc:Fallback>
                <p:oleObj name="Equation" r:id="rId7" imgW="3987720" imgH="279360" progId="Equation.DSMT4">
                  <p:embed/>
                  <p:pic>
                    <p:nvPicPr>
                      <p:cNvPr id="18" name="1 Objeto">
                        <a:extLst>
                          <a:ext uri="{FF2B5EF4-FFF2-40B4-BE49-F238E27FC236}">
                            <a16:creationId xmlns:a16="http://schemas.microsoft.com/office/drawing/2014/main" id="{DC952BB1-5026-4C2A-829B-9AE9AA15E537}"/>
                          </a:ext>
                        </a:extLst>
                      </p:cNvPr>
                      <p:cNvPicPr>
                        <a:picLocks noChangeAspect="1" noChangeArrowheads="1"/>
                      </p:cNvPicPr>
                      <p:nvPr/>
                    </p:nvPicPr>
                    <p:blipFill>
                      <a:blip r:embed="rId8"/>
                      <a:srcRect/>
                      <a:stretch>
                        <a:fillRect/>
                      </a:stretch>
                    </p:blipFill>
                    <p:spPr bwMode="auto">
                      <a:xfrm>
                        <a:off x="365205" y="3446779"/>
                        <a:ext cx="5564187" cy="385763"/>
                      </a:xfrm>
                      <a:prstGeom prst="rect">
                        <a:avLst/>
                      </a:prstGeom>
                      <a:noFill/>
                      <a:ln>
                        <a:noFill/>
                      </a:ln>
                    </p:spPr>
                  </p:pic>
                </p:oleObj>
              </mc:Fallback>
            </mc:AlternateContent>
          </a:graphicData>
        </a:graphic>
      </p:graphicFrame>
      <p:graphicFrame>
        <p:nvGraphicFramePr>
          <p:cNvPr id="19" name="1 Objeto">
            <a:extLst>
              <a:ext uri="{FF2B5EF4-FFF2-40B4-BE49-F238E27FC236}">
                <a16:creationId xmlns:a16="http://schemas.microsoft.com/office/drawing/2014/main" id="{5ED3FE5A-39A6-4B5C-9858-7C77D085B005}"/>
              </a:ext>
            </a:extLst>
          </p:cNvPr>
          <p:cNvGraphicFramePr>
            <a:graphicFrameLocks noChangeAspect="1"/>
          </p:cNvGraphicFramePr>
          <p:nvPr/>
        </p:nvGraphicFramePr>
        <p:xfrm>
          <a:off x="6407084" y="3242587"/>
          <a:ext cx="3013075" cy="842963"/>
        </p:xfrm>
        <a:graphic>
          <a:graphicData uri="http://schemas.openxmlformats.org/presentationml/2006/ole">
            <mc:AlternateContent xmlns:mc="http://schemas.openxmlformats.org/markup-compatibility/2006">
              <mc:Choice xmlns:v="urn:schemas-microsoft-com:vml" Requires="v">
                <p:oleObj spid="_x0000_s70669" name="Equation" r:id="rId9" imgW="2158920" imgH="609480" progId="Equation.DSMT4">
                  <p:embed/>
                </p:oleObj>
              </mc:Choice>
              <mc:Fallback>
                <p:oleObj name="Equation" r:id="rId9" imgW="2158920" imgH="609480" progId="Equation.DSMT4">
                  <p:embed/>
                  <p:pic>
                    <p:nvPicPr>
                      <p:cNvPr id="19" name="1 Objeto">
                        <a:extLst>
                          <a:ext uri="{FF2B5EF4-FFF2-40B4-BE49-F238E27FC236}">
                            <a16:creationId xmlns:a16="http://schemas.microsoft.com/office/drawing/2014/main" id="{5ED3FE5A-39A6-4B5C-9858-7C77D085B005}"/>
                          </a:ext>
                        </a:extLst>
                      </p:cNvPr>
                      <p:cNvPicPr>
                        <a:picLocks noChangeAspect="1" noChangeArrowheads="1"/>
                      </p:cNvPicPr>
                      <p:nvPr/>
                    </p:nvPicPr>
                    <p:blipFill>
                      <a:blip r:embed="rId10"/>
                      <a:srcRect/>
                      <a:stretch>
                        <a:fillRect/>
                      </a:stretch>
                    </p:blipFill>
                    <p:spPr bwMode="auto">
                      <a:xfrm>
                        <a:off x="6407084" y="3242587"/>
                        <a:ext cx="3013075" cy="842963"/>
                      </a:xfrm>
                      <a:prstGeom prst="rect">
                        <a:avLst/>
                      </a:prstGeom>
                      <a:solidFill>
                        <a:schemeClr val="accent4">
                          <a:lumMod val="40000"/>
                          <a:lumOff val="60000"/>
                        </a:schemeClr>
                      </a:solidFill>
                      <a:ln>
                        <a:noFill/>
                      </a:ln>
                    </p:spPr>
                  </p:pic>
                </p:oleObj>
              </mc:Fallback>
            </mc:AlternateContent>
          </a:graphicData>
        </a:graphic>
      </p:graphicFrame>
      <p:sp>
        <p:nvSpPr>
          <p:cNvPr id="20" name="Rectángulo 19">
            <a:extLst>
              <a:ext uri="{FF2B5EF4-FFF2-40B4-BE49-F238E27FC236}">
                <a16:creationId xmlns:a16="http://schemas.microsoft.com/office/drawing/2014/main" id="{37042FD4-A714-4DCE-839C-88653C3BDD1B}"/>
              </a:ext>
            </a:extLst>
          </p:cNvPr>
          <p:cNvSpPr/>
          <p:nvPr/>
        </p:nvSpPr>
        <p:spPr>
          <a:xfrm>
            <a:off x="9537154" y="3414899"/>
            <a:ext cx="497252" cy="400110"/>
          </a:xfrm>
          <a:prstGeom prst="rect">
            <a:avLst/>
          </a:prstGeom>
        </p:spPr>
        <p:txBody>
          <a:bodyPr wrap="none">
            <a:spAutoFit/>
          </a:bodyPr>
          <a:lstStyle/>
          <a:p>
            <a:r>
              <a:rPr lang="es-AR" sz="2000" b="1" dirty="0">
                <a:solidFill>
                  <a:schemeClr val="accent5">
                    <a:lumMod val="75000"/>
                  </a:schemeClr>
                </a:solidFill>
              </a:rPr>
              <a:t>(4)</a:t>
            </a:r>
            <a:endParaRPr lang="es-AR" sz="2000" b="1" i="1" dirty="0">
              <a:solidFill>
                <a:schemeClr val="accent5">
                  <a:lumMod val="75000"/>
                </a:schemeClr>
              </a:solidFill>
            </a:endParaRPr>
          </a:p>
        </p:txBody>
      </p:sp>
      <p:sp>
        <p:nvSpPr>
          <p:cNvPr id="21" name="Rectángulo 20">
            <a:extLst>
              <a:ext uri="{FF2B5EF4-FFF2-40B4-BE49-F238E27FC236}">
                <a16:creationId xmlns:a16="http://schemas.microsoft.com/office/drawing/2014/main" id="{85984FAF-5EE5-4D37-8BFC-DBD455833B61}"/>
              </a:ext>
            </a:extLst>
          </p:cNvPr>
          <p:cNvSpPr/>
          <p:nvPr/>
        </p:nvSpPr>
        <p:spPr>
          <a:xfrm>
            <a:off x="250887" y="4140568"/>
            <a:ext cx="6376922" cy="400110"/>
          </a:xfrm>
          <a:prstGeom prst="rect">
            <a:avLst/>
          </a:prstGeom>
        </p:spPr>
        <p:txBody>
          <a:bodyPr wrap="square">
            <a:spAutoFit/>
          </a:bodyPr>
          <a:lstStyle/>
          <a:p>
            <a:r>
              <a:rPr lang="es-AR" sz="2000" b="1" dirty="0">
                <a:solidFill>
                  <a:schemeClr val="accent5">
                    <a:lumMod val="75000"/>
                  </a:schemeClr>
                </a:solidFill>
              </a:rPr>
              <a:t>Luego, aplicamos la transformada Z inversa a (3):</a:t>
            </a:r>
            <a:endParaRPr lang="es-AR" sz="2000" b="1" i="1" dirty="0">
              <a:solidFill>
                <a:schemeClr val="accent5">
                  <a:lumMod val="75000"/>
                </a:schemeClr>
              </a:solidFill>
            </a:endParaRPr>
          </a:p>
        </p:txBody>
      </p:sp>
      <p:graphicFrame>
        <p:nvGraphicFramePr>
          <p:cNvPr id="22" name="1 Objeto">
            <a:extLst>
              <a:ext uri="{FF2B5EF4-FFF2-40B4-BE49-F238E27FC236}">
                <a16:creationId xmlns:a16="http://schemas.microsoft.com/office/drawing/2014/main" id="{46D0DE26-3582-462C-A359-2380AAF05DF4}"/>
              </a:ext>
            </a:extLst>
          </p:cNvPr>
          <p:cNvGraphicFramePr>
            <a:graphicFrameLocks noChangeAspect="1"/>
          </p:cNvGraphicFramePr>
          <p:nvPr/>
        </p:nvGraphicFramePr>
        <p:xfrm>
          <a:off x="191343" y="4634608"/>
          <a:ext cx="7413625" cy="933450"/>
        </p:xfrm>
        <a:graphic>
          <a:graphicData uri="http://schemas.openxmlformats.org/presentationml/2006/ole">
            <mc:AlternateContent xmlns:mc="http://schemas.openxmlformats.org/markup-compatibility/2006">
              <mc:Choice xmlns:v="urn:schemas-microsoft-com:vml" Requires="v">
                <p:oleObj spid="_x0000_s70670" name="Equation" r:id="rId11" imgW="5308560" imgH="672840" progId="Equation.DSMT4">
                  <p:embed/>
                </p:oleObj>
              </mc:Choice>
              <mc:Fallback>
                <p:oleObj name="Equation" r:id="rId11" imgW="5308560" imgH="672840" progId="Equation.DSMT4">
                  <p:embed/>
                  <p:pic>
                    <p:nvPicPr>
                      <p:cNvPr id="22" name="1 Objeto">
                        <a:extLst>
                          <a:ext uri="{FF2B5EF4-FFF2-40B4-BE49-F238E27FC236}">
                            <a16:creationId xmlns:a16="http://schemas.microsoft.com/office/drawing/2014/main" id="{46D0DE26-3582-462C-A359-2380AAF05DF4}"/>
                          </a:ext>
                        </a:extLst>
                      </p:cNvPr>
                      <p:cNvPicPr>
                        <a:picLocks noChangeAspect="1" noChangeArrowheads="1"/>
                      </p:cNvPicPr>
                      <p:nvPr/>
                    </p:nvPicPr>
                    <p:blipFill>
                      <a:blip r:embed="rId12"/>
                      <a:srcRect/>
                      <a:stretch>
                        <a:fillRect/>
                      </a:stretch>
                    </p:blipFill>
                    <p:spPr bwMode="auto">
                      <a:xfrm>
                        <a:off x="191343" y="4634608"/>
                        <a:ext cx="7413625" cy="933450"/>
                      </a:xfrm>
                      <a:prstGeom prst="rect">
                        <a:avLst/>
                      </a:prstGeom>
                      <a:noFill/>
                      <a:ln>
                        <a:noFill/>
                      </a:ln>
                    </p:spPr>
                  </p:pic>
                </p:oleObj>
              </mc:Fallback>
            </mc:AlternateContent>
          </a:graphicData>
        </a:graphic>
      </p:graphicFrame>
      <p:graphicFrame>
        <p:nvGraphicFramePr>
          <p:cNvPr id="23" name="1 Objeto">
            <a:extLst>
              <a:ext uri="{FF2B5EF4-FFF2-40B4-BE49-F238E27FC236}">
                <a16:creationId xmlns:a16="http://schemas.microsoft.com/office/drawing/2014/main" id="{9EA2DE30-8A69-4265-8098-07DB7942B26C}"/>
              </a:ext>
            </a:extLst>
          </p:cNvPr>
          <p:cNvGraphicFramePr>
            <a:graphicFrameLocks noChangeAspect="1"/>
          </p:cNvGraphicFramePr>
          <p:nvPr/>
        </p:nvGraphicFramePr>
        <p:xfrm>
          <a:off x="7630135" y="4693331"/>
          <a:ext cx="4006850" cy="1335088"/>
        </p:xfrm>
        <a:graphic>
          <a:graphicData uri="http://schemas.openxmlformats.org/presentationml/2006/ole">
            <mc:AlternateContent xmlns:mc="http://schemas.openxmlformats.org/markup-compatibility/2006">
              <mc:Choice xmlns:v="urn:schemas-microsoft-com:vml" Requires="v">
                <p:oleObj spid="_x0000_s70671" name="Equation" r:id="rId13" imgW="2869920" imgH="965160" progId="Equation.DSMT4">
                  <p:embed/>
                </p:oleObj>
              </mc:Choice>
              <mc:Fallback>
                <p:oleObj name="Equation" r:id="rId13" imgW="2869920" imgH="965160" progId="Equation.DSMT4">
                  <p:embed/>
                  <p:pic>
                    <p:nvPicPr>
                      <p:cNvPr id="23" name="1 Objeto">
                        <a:extLst>
                          <a:ext uri="{FF2B5EF4-FFF2-40B4-BE49-F238E27FC236}">
                            <a16:creationId xmlns:a16="http://schemas.microsoft.com/office/drawing/2014/main" id="{9EA2DE30-8A69-4265-8098-07DB7942B26C}"/>
                          </a:ext>
                        </a:extLst>
                      </p:cNvPr>
                      <p:cNvPicPr>
                        <a:picLocks noChangeAspect="1" noChangeArrowheads="1"/>
                      </p:cNvPicPr>
                      <p:nvPr/>
                    </p:nvPicPr>
                    <p:blipFill>
                      <a:blip r:embed="rId14"/>
                      <a:srcRect/>
                      <a:stretch>
                        <a:fillRect/>
                      </a:stretch>
                    </p:blipFill>
                    <p:spPr bwMode="auto">
                      <a:xfrm>
                        <a:off x="7630135" y="4693331"/>
                        <a:ext cx="4006850" cy="1335088"/>
                      </a:xfrm>
                      <a:prstGeom prst="rect">
                        <a:avLst/>
                      </a:prstGeom>
                      <a:solidFill>
                        <a:schemeClr val="accent4">
                          <a:lumMod val="40000"/>
                          <a:lumOff val="60000"/>
                        </a:schemeClr>
                      </a:solidFill>
                      <a:ln>
                        <a:noFill/>
                      </a:ln>
                    </p:spPr>
                  </p:pic>
                </p:oleObj>
              </mc:Fallback>
            </mc:AlternateContent>
          </a:graphicData>
        </a:graphic>
      </p:graphicFrame>
      <p:sp>
        <p:nvSpPr>
          <p:cNvPr id="24" name="Rectángulo 23">
            <a:extLst>
              <a:ext uri="{FF2B5EF4-FFF2-40B4-BE49-F238E27FC236}">
                <a16:creationId xmlns:a16="http://schemas.microsoft.com/office/drawing/2014/main" id="{DD591AF5-A004-4B15-B3FA-0F57BC659D01}"/>
              </a:ext>
            </a:extLst>
          </p:cNvPr>
          <p:cNvSpPr/>
          <p:nvPr/>
        </p:nvSpPr>
        <p:spPr>
          <a:xfrm>
            <a:off x="11548468" y="4901278"/>
            <a:ext cx="497252" cy="400110"/>
          </a:xfrm>
          <a:prstGeom prst="rect">
            <a:avLst/>
          </a:prstGeom>
        </p:spPr>
        <p:txBody>
          <a:bodyPr wrap="none">
            <a:spAutoFit/>
          </a:bodyPr>
          <a:lstStyle/>
          <a:p>
            <a:r>
              <a:rPr lang="es-AR" sz="2000" b="1" dirty="0">
                <a:solidFill>
                  <a:schemeClr val="accent5">
                    <a:lumMod val="75000"/>
                  </a:schemeClr>
                </a:solidFill>
              </a:rPr>
              <a:t>(5)</a:t>
            </a:r>
            <a:endParaRPr lang="es-AR" sz="2000" b="1" i="1" dirty="0">
              <a:solidFill>
                <a:schemeClr val="accent5">
                  <a:lumMod val="75000"/>
                </a:schemeClr>
              </a:solidFill>
            </a:endParaRPr>
          </a:p>
        </p:txBody>
      </p:sp>
      <p:sp>
        <p:nvSpPr>
          <p:cNvPr id="25" name="Rectángulo 24">
            <a:extLst>
              <a:ext uri="{FF2B5EF4-FFF2-40B4-BE49-F238E27FC236}">
                <a16:creationId xmlns:a16="http://schemas.microsoft.com/office/drawing/2014/main" id="{74C5BCC3-631A-4784-B64A-61846EB58A1B}"/>
              </a:ext>
            </a:extLst>
          </p:cNvPr>
          <p:cNvSpPr/>
          <p:nvPr/>
        </p:nvSpPr>
        <p:spPr>
          <a:xfrm>
            <a:off x="191343" y="5866449"/>
            <a:ext cx="3115413" cy="707886"/>
          </a:xfrm>
          <a:prstGeom prst="rect">
            <a:avLst/>
          </a:prstGeom>
        </p:spPr>
        <p:txBody>
          <a:bodyPr wrap="square">
            <a:spAutoFit/>
          </a:bodyPr>
          <a:lstStyle/>
          <a:p>
            <a:r>
              <a:rPr lang="es-AR" sz="2000" b="1" dirty="0">
                <a:solidFill>
                  <a:schemeClr val="accent5">
                    <a:lumMod val="75000"/>
                  </a:schemeClr>
                </a:solidFill>
              </a:rPr>
              <a:t>Comparando (4) con (5) se observa que:</a:t>
            </a:r>
            <a:endParaRPr lang="es-AR" sz="2000" b="1" i="1" dirty="0">
              <a:solidFill>
                <a:schemeClr val="accent5">
                  <a:lumMod val="75000"/>
                </a:schemeClr>
              </a:solidFill>
            </a:endParaRPr>
          </a:p>
        </p:txBody>
      </p:sp>
      <p:graphicFrame>
        <p:nvGraphicFramePr>
          <p:cNvPr id="26" name="1 Objeto">
            <a:extLst>
              <a:ext uri="{FF2B5EF4-FFF2-40B4-BE49-F238E27FC236}">
                <a16:creationId xmlns:a16="http://schemas.microsoft.com/office/drawing/2014/main" id="{CE3BB354-4693-4BFA-982F-AEAC57B72D70}"/>
              </a:ext>
            </a:extLst>
          </p:cNvPr>
          <p:cNvGraphicFramePr>
            <a:graphicFrameLocks noChangeAspect="1"/>
          </p:cNvGraphicFramePr>
          <p:nvPr/>
        </p:nvGraphicFramePr>
        <p:xfrm>
          <a:off x="3355242" y="5866449"/>
          <a:ext cx="2863548" cy="784912"/>
        </p:xfrm>
        <a:graphic>
          <a:graphicData uri="http://schemas.openxmlformats.org/presentationml/2006/ole">
            <mc:AlternateContent xmlns:mc="http://schemas.openxmlformats.org/markup-compatibility/2006">
              <mc:Choice xmlns:v="urn:schemas-microsoft-com:vml" Requires="v">
                <p:oleObj spid="_x0000_s70672" name="Equation" r:id="rId15" imgW="1650960" imgH="457200" progId="Equation.DSMT4">
                  <p:embed/>
                </p:oleObj>
              </mc:Choice>
              <mc:Fallback>
                <p:oleObj name="Equation" r:id="rId15" imgW="1650960" imgH="457200" progId="Equation.DSMT4">
                  <p:embed/>
                  <p:pic>
                    <p:nvPicPr>
                      <p:cNvPr id="26" name="1 Objeto">
                        <a:extLst>
                          <a:ext uri="{FF2B5EF4-FFF2-40B4-BE49-F238E27FC236}">
                            <a16:creationId xmlns:a16="http://schemas.microsoft.com/office/drawing/2014/main" id="{CE3BB354-4693-4BFA-982F-AEAC57B72D70}"/>
                          </a:ext>
                        </a:extLst>
                      </p:cNvPr>
                      <p:cNvPicPr>
                        <a:picLocks noChangeAspect="1" noChangeArrowheads="1"/>
                      </p:cNvPicPr>
                      <p:nvPr/>
                    </p:nvPicPr>
                    <p:blipFill>
                      <a:blip r:embed="rId16"/>
                      <a:srcRect/>
                      <a:stretch>
                        <a:fillRect/>
                      </a:stretch>
                    </p:blipFill>
                    <p:spPr bwMode="auto">
                      <a:xfrm>
                        <a:off x="3355242" y="5866449"/>
                        <a:ext cx="2863548" cy="784912"/>
                      </a:xfrm>
                      <a:prstGeom prst="rect">
                        <a:avLst/>
                      </a:prstGeom>
                      <a:solidFill>
                        <a:schemeClr val="accent6">
                          <a:lumMod val="40000"/>
                          <a:lumOff val="60000"/>
                        </a:schemeClr>
                      </a:solidFill>
                      <a:ln>
                        <a:noFill/>
                      </a:ln>
                    </p:spPr>
                  </p:pic>
                </p:oleObj>
              </mc:Fallback>
            </mc:AlternateContent>
          </a:graphicData>
        </a:graphic>
      </p:graphicFrame>
      <p:sp>
        <p:nvSpPr>
          <p:cNvPr id="27" name="Rectángulo 26">
            <a:extLst>
              <a:ext uri="{FF2B5EF4-FFF2-40B4-BE49-F238E27FC236}">
                <a16:creationId xmlns:a16="http://schemas.microsoft.com/office/drawing/2014/main" id="{D872A3D3-956B-4F49-9CF3-FB7FAD8FDC80}"/>
              </a:ext>
            </a:extLst>
          </p:cNvPr>
          <p:cNvSpPr/>
          <p:nvPr/>
        </p:nvSpPr>
        <p:spPr>
          <a:xfrm>
            <a:off x="6243957" y="5980311"/>
            <a:ext cx="497252" cy="400110"/>
          </a:xfrm>
          <a:prstGeom prst="rect">
            <a:avLst/>
          </a:prstGeom>
        </p:spPr>
        <p:txBody>
          <a:bodyPr wrap="none">
            <a:spAutoFit/>
          </a:bodyPr>
          <a:lstStyle/>
          <a:p>
            <a:r>
              <a:rPr lang="es-AR" sz="2000" b="1" dirty="0">
                <a:solidFill>
                  <a:schemeClr val="accent5">
                    <a:lumMod val="75000"/>
                  </a:schemeClr>
                </a:solidFill>
              </a:rPr>
              <a:t>(6)</a:t>
            </a:r>
            <a:endParaRPr lang="es-AR" sz="2000" b="1" i="1" dirty="0">
              <a:solidFill>
                <a:schemeClr val="accent5">
                  <a:lumMod val="75000"/>
                </a:schemeClr>
              </a:solidFill>
            </a:endParaRPr>
          </a:p>
        </p:txBody>
      </p:sp>
      <p:graphicFrame>
        <p:nvGraphicFramePr>
          <p:cNvPr id="28" name="1 Objeto">
            <a:extLst>
              <a:ext uri="{FF2B5EF4-FFF2-40B4-BE49-F238E27FC236}">
                <a16:creationId xmlns:a16="http://schemas.microsoft.com/office/drawing/2014/main" id="{E5EB0FCF-BCFE-4792-B261-C84858090A18}"/>
              </a:ext>
            </a:extLst>
          </p:cNvPr>
          <p:cNvGraphicFramePr>
            <a:graphicFrameLocks noChangeAspect="1"/>
          </p:cNvGraphicFramePr>
          <p:nvPr/>
        </p:nvGraphicFramePr>
        <p:xfrm>
          <a:off x="6741209" y="5818881"/>
          <a:ext cx="1120585" cy="803022"/>
        </p:xfrm>
        <a:graphic>
          <a:graphicData uri="http://schemas.openxmlformats.org/presentationml/2006/ole">
            <mc:AlternateContent xmlns:mc="http://schemas.openxmlformats.org/markup-compatibility/2006">
              <mc:Choice xmlns:v="urn:schemas-microsoft-com:vml" Requires="v">
                <p:oleObj spid="_x0000_s70673" name="Equation" r:id="rId17" imgW="787320" imgH="571320" progId="Equation.DSMT4">
                  <p:embed/>
                </p:oleObj>
              </mc:Choice>
              <mc:Fallback>
                <p:oleObj name="Equation" r:id="rId17" imgW="787320" imgH="571320" progId="Equation.DSMT4">
                  <p:embed/>
                  <p:pic>
                    <p:nvPicPr>
                      <p:cNvPr id="28" name="1 Objeto">
                        <a:extLst>
                          <a:ext uri="{FF2B5EF4-FFF2-40B4-BE49-F238E27FC236}">
                            <a16:creationId xmlns:a16="http://schemas.microsoft.com/office/drawing/2014/main" id="{E5EB0FCF-BCFE-4792-B261-C84858090A18}"/>
                          </a:ext>
                        </a:extLst>
                      </p:cNvPr>
                      <p:cNvPicPr>
                        <a:picLocks noChangeAspect="1" noChangeArrowheads="1"/>
                      </p:cNvPicPr>
                      <p:nvPr/>
                    </p:nvPicPr>
                    <p:blipFill>
                      <a:blip r:embed="rId18"/>
                      <a:srcRect/>
                      <a:stretch>
                        <a:fillRect/>
                      </a:stretch>
                    </p:blipFill>
                    <p:spPr bwMode="auto">
                      <a:xfrm>
                        <a:off x="6741209" y="5818881"/>
                        <a:ext cx="1120585" cy="803022"/>
                      </a:xfrm>
                      <a:prstGeom prst="rect">
                        <a:avLst/>
                      </a:prstGeom>
                      <a:solidFill>
                        <a:schemeClr val="accent6">
                          <a:lumMod val="40000"/>
                          <a:lumOff val="60000"/>
                        </a:schemeClr>
                      </a:solidFill>
                      <a:ln>
                        <a:noFill/>
                      </a:ln>
                    </p:spPr>
                  </p:pic>
                </p:oleObj>
              </mc:Fallback>
            </mc:AlternateContent>
          </a:graphicData>
        </a:graphic>
      </p:graphicFrame>
      <p:sp>
        <p:nvSpPr>
          <p:cNvPr id="29" name="Rectángulo 28">
            <a:extLst>
              <a:ext uri="{FF2B5EF4-FFF2-40B4-BE49-F238E27FC236}">
                <a16:creationId xmlns:a16="http://schemas.microsoft.com/office/drawing/2014/main" id="{612C8612-01F5-4579-96D1-3C32E8A900CD}"/>
              </a:ext>
            </a:extLst>
          </p:cNvPr>
          <p:cNvSpPr/>
          <p:nvPr/>
        </p:nvSpPr>
        <p:spPr>
          <a:xfrm>
            <a:off x="7968891" y="6202899"/>
            <a:ext cx="3668094" cy="400110"/>
          </a:xfrm>
          <a:prstGeom prst="rect">
            <a:avLst/>
          </a:prstGeom>
          <a:solidFill>
            <a:srgbClr val="FFC000"/>
          </a:solidFill>
        </p:spPr>
        <p:txBody>
          <a:bodyPr wrap="square">
            <a:spAutoFit/>
          </a:bodyPr>
          <a:lstStyle/>
          <a:p>
            <a:pPr algn="ctr"/>
            <a:r>
              <a:rPr lang="es-AR" sz="2000" b="1" i="1" dirty="0">
                <a:solidFill>
                  <a:schemeClr val="accent5">
                    <a:lumMod val="75000"/>
                  </a:schemeClr>
                </a:solidFill>
              </a:rPr>
              <a:t>Aproximación </a:t>
            </a:r>
            <a:r>
              <a:rPr lang="es-AR" sz="2000" b="1" i="1" dirty="0" err="1">
                <a:solidFill>
                  <a:schemeClr val="accent5">
                    <a:lumMod val="75000"/>
                  </a:schemeClr>
                </a:solidFill>
              </a:rPr>
              <a:t>Backward</a:t>
            </a:r>
            <a:r>
              <a:rPr lang="es-AR" sz="2000" b="1" i="1" dirty="0">
                <a:solidFill>
                  <a:schemeClr val="accent5">
                    <a:lumMod val="75000"/>
                  </a:schemeClr>
                </a:solidFill>
              </a:rPr>
              <a:t> </a:t>
            </a:r>
          </a:p>
        </p:txBody>
      </p:sp>
    </p:spTree>
    <p:extLst>
      <p:ext uri="{BB962C8B-B14F-4D97-AF65-F5344CB8AC3E}">
        <p14:creationId xmlns:p14="http://schemas.microsoft.com/office/powerpoint/2010/main" val="40482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6711" r="2760" b="3262"/>
          <a:stretch/>
        </p:blipFill>
        <p:spPr>
          <a:xfrm>
            <a:off x="433922" y="1559417"/>
            <a:ext cx="11078475" cy="5060353"/>
          </a:xfrm>
          <a:prstGeom prst="rect">
            <a:avLst/>
          </a:prstGeom>
        </p:spPr>
      </p:pic>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40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80112" y="808110"/>
            <a:ext cx="11924097" cy="400110"/>
          </a:xfrm>
          <a:prstGeom prst="rect">
            <a:avLst/>
          </a:prstGeom>
        </p:spPr>
        <p:txBody>
          <a:bodyPr wrap="square">
            <a:spAutoFit/>
          </a:bodyPr>
          <a:lstStyle/>
          <a:p>
            <a:pPr algn="just"/>
            <a:r>
              <a:rPr lang="es-AR" sz="2000" dirty="0">
                <a:solidFill>
                  <a:schemeClr val="accent5">
                    <a:lumMod val="75000"/>
                  </a:schemeClr>
                </a:solidFill>
              </a:rPr>
              <a:t>Validación del diseño realizado en PSIM. Respuesta al escalón obtenida con la implementación digital.</a:t>
            </a: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aphicFrame>
        <p:nvGraphicFramePr>
          <p:cNvPr id="13" name="1 Objeto"/>
          <p:cNvGraphicFramePr>
            <a:graphicFrameLocks noChangeAspect="1"/>
          </p:cNvGraphicFramePr>
          <p:nvPr/>
        </p:nvGraphicFramePr>
        <p:xfrm>
          <a:off x="2917757" y="2778859"/>
          <a:ext cx="1174750" cy="428625"/>
        </p:xfrm>
        <a:graphic>
          <a:graphicData uri="http://schemas.openxmlformats.org/presentationml/2006/ole">
            <mc:AlternateContent xmlns:mc="http://schemas.openxmlformats.org/markup-compatibility/2006">
              <mc:Choice xmlns:v="urn:schemas-microsoft-com:vml" Requires="v">
                <p:oleObj spid="_x0000_s58374" name="Equation" r:id="rId4" imgW="622080" imgH="228600" progId="Equation.DSMT4">
                  <p:embed/>
                </p:oleObj>
              </mc:Choice>
              <mc:Fallback>
                <p:oleObj name="Equation" r:id="rId4" imgW="622080" imgH="228600" progId="Equation.DSMT4">
                  <p:embed/>
                  <p:pic>
                    <p:nvPicPr>
                      <p:cNvPr id="13" name="1 Objeto"/>
                      <p:cNvPicPr>
                        <a:picLocks noChangeAspect="1" noChangeArrowheads="1"/>
                      </p:cNvPicPr>
                      <p:nvPr/>
                    </p:nvPicPr>
                    <p:blipFill>
                      <a:blip r:embed="rId5"/>
                      <a:srcRect/>
                      <a:stretch>
                        <a:fillRect/>
                      </a:stretch>
                    </p:blipFill>
                    <p:spPr bwMode="auto">
                      <a:xfrm>
                        <a:off x="2917757" y="2778859"/>
                        <a:ext cx="1174750" cy="428625"/>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nvGraphicFramePr>
        <p:xfrm>
          <a:off x="2335125" y="1938891"/>
          <a:ext cx="1289050" cy="442913"/>
        </p:xfrm>
        <a:graphic>
          <a:graphicData uri="http://schemas.openxmlformats.org/presentationml/2006/ole">
            <mc:AlternateContent xmlns:mc="http://schemas.openxmlformats.org/markup-compatibility/2006">
              <mc:Choice xmlns:v="urn:schemas-microsoft-com:vml" Requires="v">
                <p:oleObj spid="_x0000_s58375" name="Equation" r:id="rId6" imgW="698400" imgH="241200" progId="Equation.DSMT4">
                  <p:embed/>
                </p:oleObj>
              </mc:Choice>
              <mc:Fallback>
                <p:oleObj name="Equation" r:id="rId6" imgW="698400" imgH="241200" progId="Equation.DSMT4">
                  <p:embed/>
                  <p:pic>
                    <p:nvPicPr>
                      <p:cNvPr id="14" name="1 Objeto"/>
                      <p:cNvPicPr>
                        <a:picLocks noChangeAspect="1" noChangeArrowheads="1"/>
                      </p:cNvPicPr>
                      <p:nvPr/>
                    </p:nvPicPr>
                    <p:blipFill>
                      <a:blip r:embed="rId7"/>
                      <a:srcRect/>
                      <a:stretch>
                        <a:fillRect/>
                      </a:stretch>
                    </p:blipFill>
                    <p:spPr bwMode="auto">
                      <a:xfrm>
                        <a:off x="2335125" y="1938891"/>
                        <a:ext cx="1289050" cy="442913"/>
                      </a:xfrm>
                      <a:prstGeom prst="rect">
                        <a:avLst/>
                      </a:prstGeom>
                      <a:solidFill>
                        <a:srgbClr val="FFC000"/>
                      </a:solidFill>
                      <a:ln>
                        <a:noFill/>
                      </a:ln>
                    </p:spPr>
                  </p:pic>
                </p:oleObj>
              </mc:Fallback>
            </mc:AlternateContent>
          </a:graphicData>
        </a:graphic>
      </p:graphicFrame>
      <p:sp>
        <p:nvSpPr>
          <p:cNvPr id="12" name="Rectángulo 11"/>
          <p:cNvSpPr/>
          <p:nvPr/>
        </p:nvSpPr>
        <p:spPr>
          <a:xfrm>
            <a:off x="4403055" y="282005"/>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15" name="Rectángulo 14"/>
          <p:cNvSpPr/>
          <p:nvPr/>
        </p:nvSpPr>
        <p:spPr>
          <a:xfrm>
            <a:off x="191344" y="1159307"/>
            <a:ext cx="6627577"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20 muestras. </a:t>
            </a:r>
            <a:r>
              <a:rPr lang="es-AR" sz="2200" b="1" i="1" dirty="0">
                <a:solidFill>
                  <a:srgbClr val="008000"/>
                </a:solidFill>
                <a:latin typeface="Times New Roman" panose="02020603050405020304" pitchFamily="18" charset="0"/>
                <a:cs typeface="Times New Roman" panose="02020603050405020304" pitchFamily="18" charset="0"/>
              </a:rPr>
              <a:t>T</a:t>
            </a:r>
            <a:r>
              <a:rPr lang="es-AR" sz="2200" b="1" i="1" baseline="-25000" dirty="0">
                <a:solidFill>
                  <a:srgbClr val="008000"/>
                </a:solidFill>
                <a:latin typeface="Times New Roman" panose="02020603050405020304" pitchFamily="18" charset="0"/>
                <a:cs typeface="Times New Roman" panose="02020603050405020304" pitchFamily="18" charset="0"/>
              </a:rPr>
              <a:t>m</a:t>
            </a:r>
            <a:r>
              <a:rPr lang="es-AR" sz="2200" b="1" dirty="0">
                <a:solidFill>
                  <a:srgbClr val="008000"/>
                </a:solidFill>
                <a:latin typeface="Times New Roman" panose="02020603050405020304" pitchFamily="18" charset="0"/>
                <a:cs typeface="Times New Roman" panose="02020603050405020304" pitchFamily="18" charset="0"/>
              </a:rPr>
              <a:t> = 0,08144 s</a:t>
            </a:r>
          </a:p>
        </p:txBody>
      </p:sp>
    </p:spTree>
    <p:extLst>
      <p:ext uri="{BB962C8B-B14F-4D97-AF65-F5344CB8AC3E}">
        <p14:creationId xmlns:p14="http://schemas.microsoft.com/office/powerpoint/2010/main" val="101583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41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33951" y="766374"/>
            <a:ext cx="11924097" cy="707886"/>
          </a:xfrm>
          <a:prstGeom prst="rect">
            <a:avLst/>
          </a:prstGeom>
        </p:spPr>
        <p:txBody>
          <a:bodyPr wrap="square">
            <a:spAutoFit/>
          </a:bodyPr>
          <a:lstStyle/>
          <a:p>
            <a:pPr algn="just"/>
            <a:r>
              <a:rPr lang="es-AR" sz="2000" dirty="0">
                <a:solidFill>
                  <a:schemeClr val="accent5">
                    <a:lumMod val="75000"/>
                  </a:schemeClr>
                </a:solidFill>
              </a:rPr>
              <a:t>A partir de la FT del controlador diseñado, la ecuación recursiva del controlador para su implementación digital, se obtiene aplicándose la transformada Z inversa.</a:t>
            </a: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pSp>
        <p:nvGrpSpPr>
          <p:cNvPr id="5" name="Grupo 4"/>
          <p:cNvGrpSpPr/>
          <p:nvPr/>
        </p:nvGrpSpPr>
        <p:grpSpPr>
          <a:xfrm>
            <a:off x="704675" y="1459070"/>
            <a:ext cx="10458619" cy="4831154"/>
            <a:chOff x="687897" y="1354327"/>
            <a:chExt cx="10458619" cy="4831154"/>
          </a:xfrm>
        </p:grpSpPr>
        <p:pic>
          <p:nvPicPr>
            <p:cNvPr id="3" name="Imagen 2"/>
            <p:cNvPicPr>
              <a:picLocks noChangeAspect="1"/>
            </p:cNvPicPr>
            <p:nvPr/>
          </p:nvPicPr>
          <p:blipFill rotWithShape="1">
            <a:blip r:embed="rId3"/>
            <a:srcRect l="7120" r="2760" b="2611"/>
            <a:stretch/>
          </p:blipFill>
          <p:spPr>
            <a:xfrm>
              <a:off x="687897" y="1354327"/>
              <a:ext cx="10458619" cy="4831154"/>
            </a:xfrm>
            <a:prstGeom prst="rect">
              <a:avLst/>
            </a:prstGeom>
          </p:spPr>
        </p:pic>
        <p:graphicFrame>
          <p:nvGraphicFramePr>
            <p:cNvPr id="23" name="1 Objeto"/>
            <p:cNvGraphicFramePr>
              <a:graphicFrameLocks noChangeAspect="1"/>
            </p:cNvGraphicFramePr>
            <p:nvPr/>
          </p:nvGraphicFramePr>
          <p:xfrm>
            <a:off x="2993180" y="1953206"/>
            <a:ext cx="6680200" cy="442912"/>
          </p:xfrm>
          <a:graphic>
            <a:graphicData uri="http://schemas.openxmlformats.org/presentationml/2006/ole">
              <mc:AlternateContent xmlns:mc="http://schemas.openxmlformats.org/markup-compatibility/2006">
                <mc:Choice xmlns:v="urn:schemas-microsoft-com:vml" Requires="v">
                  <p:oleObj spid="_x0000_s59396" name="Equation" r:id="rId4" imgW="2857320" imgH="190440" progId="Equation.DSMT4">
                    <p:embed/>
                  </p:oleObj>
                </mc:Choice>
                <mc:Fallback>
                  <p:oleObj name="Equation" r:id="rId4" imgW="2857320" imgH="190440" progId="Equation.DSMT4">
                    <p:embed/>
                    <p:pic>
                      <p:nvPicPr>
                        <p:cNvPr id="23" name="1 Objeto"/>
                        <p:cNvPicPr>
                          <a:picLocks noChangeAspect="1" noChangeArrowheads="1"/>
                        </p:cNvPicPr>
                        <p:nvPr/>
                      </p:nvPicPr>
                      <p:blipFill>
                        <a:blip r:embed="rId5"/>
                        <a:srcRect/>
                        <a:stretch>
                          <a:fillRect/>
                        </a:stretch>
                      </p:blipFill>
                      <p:spPr bwMode="auto">
                        <a:xfrm>
                          <a:off x="2993180" y="1953206"/>
                          <a:ext cx="6680200" cy="442912"/>
                        </a:xfrm>
                        <a:prstGeom prst="rect">
                          <a:avLst/>
                        </a:prstGeom>
                        <a:solidFill>
                          <a:schemeClr val="accent2">
                            <a:lumMod val="40000"/>
                            <a:lumOff val="60000"/>
                          </a:schemeClr>
                        </a:solidFill>
                        <a:ln w="28575">
                          <a:solidFill>
                            <a:srgbClr val="FF0000"/>
                          </a:solidFill>
                        </a:ln>
                      </p:spPr>
                    </p:pic>
                  </p:oleObj>
                </mc:Fallback>
              </mc:AlternateContent>
            </a:graphicData>
          </a:graphic>
        </p:graphicFrame>
      </p:grpSp>
      <p:sp>
        <p:nvSpPr>
          <p:cNvPr id="24" name="Rectángulo 23"/>
          <p:cNvSpPr/>
          <p:nvPr/>
        </p:nvSpPr>
        <p:spPr>
          <a:xfrm>
            <a:off x="445995" y="6202259"/>
            <a:ext cx="11612053" cy="400110"/>
          </a:xfrm>
          <a:prstGeom prst="rect">
            <a:avLst/>
          </a:prstGeom>
          <a:solidFill>
            <a:schemeClr val="bg1"/>
          </a:solidFill>
        </p:spPr>
        <p:txBody>
          <a:bodyPr wrap="square">
            <a:spAutoFit/>
          </a:bodyPr>
          <a:lstStyle/>
          <a:p>
            <a:r>
              <a:rPr lang="es-AR" sz="2000" dirty="0">
                <a:solidFill>
                  <a:srgbClr val="FF0000"/>
                </a:solidFill>
              </a:rPr>
              <a:t>Ver “Ejemplo_2_Lugar_de_Raices.m” y carpeta “Ejemplo_DLL_CAD_Lugar_Raices_2023” de PSIM</a:t>
            </a:r>
          </a:p>
        </p:txBody>
      </p:sp>
      <p:sp>
        <p:nvSpPr>
          <p:cNvPr id="15" name="Rectángulo 14"/>
          <p:cNvSpPr/>
          <p:nvPr/>
        </p:nvSpPr>
        <p:spPr>
          <a:xfrm>
            <a:off x="4403055" y="282005"/>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Tree>
    <p:extLst>
      <p:ext uri="{BB962C8B-B14F-4D97-AF65-F5344CB8AC3E}">
        <p14:creationId xmlns:p14="http://schemas.microsoft.com/office/powerpoint/2010/main" val="38008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6953" t="6017" r="8048"/>
          <a:stretch/>
        </p:blipFill>
        <p:spPr>
          <a:xfrm>
            <a:off x="293688" y="1271962"/>
            <a:ext cx="5346000" cy="4421438"/>
          </a:xfrm>
          <a:prstGeom prst="rect">
            <a:avLst/>
          </a:prstGeom>
        </p:spPr>
      </p:pic>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7" name="Rectángulo 16"/>
          <p:cNvSpPr/>
          <p:nvPr/>
        </p:nvSpPr>
        <p:spPr>
          <a:xfrm>
            <a:off x="119336" y="116632"/>
            <a:ext cx="12072664" cy="677108"/>
          </a:xfrm>
          <a:prstGeom prst="rect">
            <a:avLst/>
          </a:prstGeom>
        </p:spPr>
        <p:txBody>
          <a:bodyPr wrap="square">
            <a:spAutoFit/>
          </a:bodyPr>
          <a:lstStyle/>
          <a:p>
            <a:pPr algn="just"/>
            <a:r>
              <a:rPr lang="es-AR" dirty="0">
                <a:solidFill>
                  <a:schemeClr val="accent5">
                    <a:lumMod val="75000"/>
                  </a:schemeClr>
                </a:solidFill>
              </a:rPr>
              <a:t>Con el objetivo de mejorar un poco el desempeño transitorio, se impone un sobrepaso del 2%, imponiendo un factor de amortiguamiento </a:t>
            </a:r>
            <a:r>
              <a:rPr lang="es-AR" sz="2000" dirty="0">
                <a:solidFill>
                  <a:schemeClr val="accent5">
                    <a:lumMod val="75000"/>
                  </a:schemeClr>
                </a:solidFill>
                <a:latin typeface="Symbol" panose="05050102010706020507" pitchFamily="18" charset="2"/>
              </a:rPr>
              <a:t>s</a:t>
            </a:r>
            <a:r>
              <a:rPr lang="es-AR" dirty="0">
                <a:solidFill>
                  <a:schemeClr val="accent5">
                    <a:lumMod val="75000"/>
                  </a:schemeClr>
                </a:solidFill>
              </a:rPr>
              <a:t> mayor al deseado de 4 rad/s. El periodo de muestreo y los polos deseados resultan: </a:t>
            </a:r>
          </a:p>
        </p:txBody>
      </p:sp>
      <p:graphicFrame>
        <p:nvGraphicFramePr>
          <p:cNvPr id="21" name="1 Objeto"/>
          <p:cNvGraphicFramePr>
            <a:graphicFrameLocks noChangeAspect="1"/>
          </p:cNvGraphicFramePr>
          <p:nvPr/>
        </p:nvGraphicFramePr>
        <p:xfrm>
          <a:off x="369888" y="5749925"/>
          <a:ext cx="3270250" cy="720725"/>
        </p:xfrm>
        <a:graphic>
          <a:graphicData uri="http://schemas.openxmlformats.org/presentationml/2006/ole">
            <mc:AlternateContent xmlns:mc="http://schemas.openxmlformats.org/markup-compatibility/2006">
              <mc:Choice xmlns:v="urn:schemas-microsoft-com:vml" Requires="v">
                <p:oleObj spid="_x0000_s60426" name="Equation" r:id="rId4" imgW="1892160" imgH="419040" progId="Equation.DSMT4">
                  <p:embed/>
                </p:oleObj>
              </mc:Choice>
              <mc:Fallback>
                <p:oleObj name="Equation" r:id="rId4" imgW="1892160" imgH="419040" progId="Equation.DSMT4">
                  <p:embed/>
                  <p:pic>
                    <p:nvPicPr>
                      <p:cNvPr id="21" name="1 Objeto"/>
                      <p:cNvPicPr>
                        <a:picLocks noChangeAspect="1" noChangeArrowheads="1"/>
                      </p:cNvPicPr>
                      <p:nvPr/>
                    </p:nvPicPr>
                    <p:blipFill>
                      <a:blip r:embed="rId5"/>
                      <a:srcRect/>
                      <a:stretch>
                        <a:fillRect/>
                      </a:stretch>
                    </p:blipFill>
                    <p:spPr bwMode="auto">
                      <a:xfrm>
                        <a:off x="369888" y="5749925"/>
                        <a:ext cx="3270250" cy="720725"/>
                      </a:xfrm>
                      <a:prstGeom prst="rect">
                        <a:avLst/>
                      </a:prstGeom>
                      <a:solidFill>
                        <a:srgbClr val="FFFF00"/>
                      </a:solidFill>
                      <a:ln>
                        <a:noFill/>
                      </a:ln>
                    </p:spPr>
                  </p:pic>
                </p:oleObj>
              </mc:Fallback>
            </mc:AlternateContent>
          </a:graphicData>
        </a:graphic>
      </p:graphicFrame>
      <p:graphicFrame>
        <p:nvGraphicFramePr>
          <p:cNvPr id="33" name="1 Objeto"/>
          <p:cNvGraphicFramePr>
            <a:graphicFrameLocks noChangeAspect="1"/>
          </p:cNvGraphicFramePr>
          <p:nvPr/>
        </p:nvGraphicFramePr>
        <p:xfrm>
          <a:off x="2278063" y="3447684"/>
          <a:ext cx="1962150" cy="998538"/>
        </p:xfrm>
        <a:graphic>
          <a:graphicData uri="http://schemas.openxmlformats.org/presentationml/2006/ole">
            <mc:AlternateContent xmlns:mc="http://schemas.openxmlformats.org/markup-compatibility/2006">
              <mc:Choice xmlns:v="urn:schemas-microsoft-com:vml" Requires="v">
                <p:oleObj spid="_x0000_s60427" name="Equation" r:id="rId6" imgW="1066680" imgH="545760" progId="Equation.DSMT4">
                  <p:embed/>
                </p:oleObj>
              </mc:Choice>
              <mc:Fallback>
                <p:oleObj name="Equation" r:id="rId6" imgW="1066680" imgH="545760" progId="Equation.DSMT4">
                  <p:embed/>
                  <p:pic>
                    <p:nvPicPr>
                      <p:cNvPr id="33" name="1 Objeto"/>
                      <p:cNvPicPr>
                        <a:picLocks noChangeAspect="1" noChangeArrowheads="1"/>
                      </p:cNvPicPr>
                      <p:nvPr/>
                    </p:nvPicPr>
                    <p:blipFill>
                      <a:blip r:embed="rId7"/>
                      <a:srcRect/>
                      <a:stretch>
                        <a:fillRect/>
                      </a:stretch>
                    </p:blipFill>
                    <p:spPr bwMode="auto">
                      <a:xfrm>
                        <a:off x="2278063" y="3447684"/>
                        <a:ext cx="1962150" cy="998538"/>
                      </a:xfrm>
                      <a:prstGeom prst="rect">
                        <a:avLst/>
                      </a:prstGeom>
                      <a:solidFill>
                        <a:schemeClr val="accent2">
                          <a:lumMod val="60000"/>
                          <a:lumOff val="40000"/>
                        </a:schemeClr>
                      </a:solidFill>
                      <a:ln>
                        <a:noFill/>
                      </a:ln>
                    </p:spPr>
                  </p:pic>
                </p:oleObj>
              </mc:Fallback>
            </mc:AlternateContent>
          </a:graphicData>
        </a:graphic>
      </p:graphicFrame>
      <p:graphicFrame>
        <p:nvGraphicFramePr>
          <p:cNvPr id="18" name="1 Objeto"/>
          <p:cNvGraphicFramePr>
            <a:graphicFrameLocks noChangeAspect="1"/>
          </p:cNvGraphicFramePr>
          <p:nvPr/>
        </p:nvGraphicFramePr>
        <p:xfrm>
          <a:off x="293688" y="800100"/>
          <a:ext cx="3946525" cy="438150"/>
        </p:xfrm>
        <a:graphic>
          <a:graphicData uri="http://schemas.openxmlformats.org/presentationml/2006/ole">
            <mc:AlternateContent xmlns:mc="http://schemas.openxmlformats.org/markup-compatibility/2006">
              <mc:Choice xmlns:v="urn:schemas-microsoft-com:vml" Requires="v">
                <p:oleObj spid="_x0000_s60428" name="Equation" r:id="rId8" imgW="2044440" imgH="228600" progId="Equation.DSMT4">
                  <p:embed/>
                </p:oleObj>
              </mc:Choice>
              <mc:Fallback>
                <p:oleObj name="Equation" r:id="rId8" imgW="2044440" imgH="228600" progId="Equation.DSMT4">
                  <p:embed/>
                  <p:pic>
                    <p:nvPicPr>
                      <p:cNvPr id="18" name="1 Objeto"/>
                      <p:cNvPicPr>
                        <a:picLocks noChangeAspect="1" noChangeArrowheads="1"/>
                      </p:cNvPicPr>
                      <p:nvPr/>
                    </p:nvPicPr>
                    <p:blipFill>
                      <a:blip r:embed="rId9"/>
                      <a:srcRect/>
                      <a:stretch>
                        <a:fillRect/>
                      </a:stretch>
                    </p:blipFill>
                    <p:spPr bwMode="auto">
                      <a:xfrm>
                        <a:off x="293688" y="800100"/>
                        <a:ext cx="3946525" cy="438150"/>
                      </a:xfrm>
                      <a:prstGeom prst="rect">
                        <a:avLst/>
                      </a:prstGeom>
                      <a:noFill/>
                      <a:ln>
                        <a:noFill/>
                      </a:ln>
                    </p:spPr>
                  </p:pic>
                </p:oleObj>
              </mc:Fallback>
            </mc:AlternateContent>
          </a:graphicData>
        </a:graphic>
      </p:graphicFrame>
      <p:graphicFrame>
        <p:nvGraphicFramePr>
          <p:cNvPr id="20" name="1 Objeto"/>
          <p:cNvGraphicFramePr>
            <a:graphicFrameLocks noChangeAspect="1"/>
          </p:cNvGraphicFramePr>
          <p:nvPr/>
        </p:nvGraphicFramePr>
        <p:xfrm>
          <a:off x="4819989" y="767137"/>
          <a:ext cx="4452937" cy="504825"/>
        </p:xfrm>
        <a:graphic>
          <a:graphicData uri="http://schemas.openxmlformats.org/presentationml/2006/ole">
            <mc:AlternateContent xmlns:mc="http://schemas.openxmlformats.org/markup-compatibility/2006">
              <mc:Choice xmlns:v="urn:schemas-microsoft-com:vml" Requires="v">
                <p:oleObj spid="_x0000_s60429" name="Equation" r:id="rId10" imgW="2234880" imgH="253800" progId="Equation.DSMT4">
                  <p:embed/>
                </p:oleObj>
              </mc:Choice>
              <mc:Fallback>
                <p:oleObj name="Equation" r:id="rId10" imgW="2234880" imgH="253800" progId="Equation.DSMT4">
                  <p:embed/>
                  <p:pic>
                    <p:nvPicPr>
                      <p:cNvPr id="20" name="1 Objeto"/>
                      <p:cNvPicPr>
                        <a:picLocks noChangeAspect="1" noChangeArrowheads="1"/>
                      </p:cNvPicPr>
                      <p:nvPr/>
                    </p:nvPicPr>
                    <p:blipFill>
                      <a:blip r:embed="rId11"/>
                      <a:srcRect/>
                      <a:stretch>
                        <a:fillRect/>
                      </a:stretch>
                    </p:blipFill>
                    <p:spPr bwMode="auto">
                      <a:xfrm>
                        <a:off x="4819989" y="767137"/>
                        <a:ext cx="4452937" cy="504825"/>
                      </a:xfrm>
                      <a:prstGeom prst="rect">
                        <a:avLst/>
                      </a:prstGeom>
                      <a:noFill/>
                      <a:ln>
                        <a:noFill/>
                      </a:ln>
                    </p:spPr>
                  </p:pic>
                </p:oleObj>
              </mc:Fallback>
            </mc:AlternateContent>
          </a:graphicData>
        </a:graphic>
      </p:graphicFrame>
      <p:sp>
        <p:nvSpPr>
          <p:cNvPr id="22" name="Rectángulo 21"/>
          <p:cNvSpPr/>
          <p:nvPr/>
        </p:nvSpPr>
        <p:spPr>
          <a:xfrm>
            <a:off x="4959785" y="5571457"/>
            <a:ext cx="6617022" cy="1200329"/>
          </a:xfrm>
          <a:prstGeom prst="rect">
            <a:avLst/>
          </a:prstGeom>
        </p:spPr>
        <p:txBody>
          <a:bodyPr wrap="square">
            <a:spAutoFit/>
          </a:bodyPr>
          <a:lstStyle/>
          <a:p>
            <a:pPr algn="just"/>
            <a:r>
              <a:rPr lang="es-AR" dirty="0">
                <a:solidFill>
                  <a:schemeClr val="accent5">
                    <a:lumMod val="75000"/>
                  </a:schemeClr>
                </a:solidFill>
              </a:rPr>
              <a:t>El error de velocidad se reduce significativamente respecto del sistema en LC sin controlador, de un 200% a un 44% manteniéndose un muy buen desempeño transitorio para entradas en escalón. </a:t>
            </a:r>
          </a:p>
        </p:txBody>
      </p:sp>
      <p:pic>
        <p:nvPicPr>
          <p:cNvPr id="5" name="Imagen 4"/>
          <p:cNvPicPr>
            <a:picLocks noChangeAspect="1"/>
          </p:cNvPicPr>
          <p:nvPr/>
        </p:nvPicPr>
        <p:blipFill rotWithShape="1">
          <a:blip r:embed="rId12"/>
          <a:srcRect l="7897" t="10104" r="8181"/>
          <a:stretch/>
        </p:blipFill>
        <p:spPr>
          <a:xfrm>
            <a:off x="6155668" y="1474878"/>
            <a:ext cx="5219804" cy="4182745"/>
          </a:xfrm>
          <a:prstGeom prst="rect">
            <a:avLst/>
          </a:prstGeom>
        </p:spPr>
      </p:pic>
    </p:spTree>
    <p:extLst>
      <p:ext uri="{BB962C8B-B14F-4D97-AF65-F5344CB8AC3E}">
        <p14:creationId xmlns:p14="http://schemas.microsoft.com/office/powerpoint/2010/main" val="7807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43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250767" y="154918"/>
            <a:ext cx="7474220"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err="1">
                <a:solidFill>
                  <a:srgbClr val="008000"/>
                </a:solidFill>
                <a:latin typeface="Times New Roman" panose="02020603050405020304" pitchFamily="18" charset="0"/>
                <a:cs typeface="Times New Roman" panose="02020603050405020304" pitchFamily="18" charset="0"/>
              </a:rPr>
              <a:t>M</a:t>
            </a:r>
            <a:r>
              <a:rPr lang="es-AR" sz="2200" b="1" i="1" baseline="-25000" dirty="0" err="1">
                <a:solidFill>
                  <a:srgbClr val="008000"/>
                </a:solidFill>
                <a:latin typeface="Times New Roman" panose="02020603050405020304" pitchFamily="18" charset="0"/>
                <a:cs typeface="Times New Roman" panose="02020603050405020304" pitchFamily="18" charset="0"/>
              </a:rPr>
              <a:t>p</a:t>
            </a:r>
            <a:r>
              <a:rPr lang="es-AR" sz="2200" b="1" dirty="0">
                <a:solidFill>
                  <a:srgbClr val="008000"/>
                </a:solidFill>
                <a:latin typeface="Times New Roman" panose="02020603050405020304" pitchFamily="18" charset="0"/>
                <a:cs typeface="Times New Roman" panose="02020603050405020304" pitchFamily="18" charset="0"/>
              </a:rPr>
              <a:t> = 2%;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20 muestras y </a:t>
            </a:r>
            <a:r>
              <a:rPr lang="es-AR" sz="2200" b="1" i="1" dirty="0">
                <a:solidFill>
                  <a:srgbClr val="008000"/>
                </a:solidFill>
                <a:latin typeface="Times New Roman" panose="02020603050405020304" pitchFamily="18" charset="0"/>
                <a:cs typeface="Times New Roman" panose="02020603050405020304" pitchFamily="18" charset="0"/>
              </a:rPr>
              <a:t>T</a:t>
            </a:r>
            <a:r>
              <a:rPr lang="es-AR" sz="2200" b="1" dirty="0">
                <a:solidFill>
                  <a:srgbClr val="008000"/>
                </a:solidFill>
                <a:latin typeface="Times New Roman" panose="02020603050405020304" pitchFamily="18" charset="0"/>
                <a:cs typeface="Times New Roman" panose="02020603050405020304" pitchFamily="18" charset="0"/>
              </a:rPr>
              <a:t> = 0,0978 s</a:t>
            </a:r>
          </a:p>
        </p:txBody>
      </p:sp>
      <p:graphicFrame>
        <p:nvGraphicFramePr>
          <p:cNvPr id="10" name="1 Objeto"/>
          <p:cNvGraphicFramePr>
            <a:graphicFrameLocks noChangeAspect="1"/>
          </p:cNvGraphicFramePr>
          <p:nvPr/>
        </p:nvGraphicFramePr>
        <p:xfrm>
          <a:off x="6571457" y="5787262"/>
          <a:ext cx="5502275" cy="360363"/>
        </p:xfrm>
        <a:graphic>
          <a:graphicData uri="http://schemas.openxmlformats.org/presentationml/2006/ole">
            <mc:AlternateContent xmlns:mc="http://schemas.openxmlformats.org/markup-compatibility/2006">
              <mc:Choice xmlns:v="urn:schemas-microsoft-com:vml" Requires="v">
                <p:oleObj spid="_x0000_s61444" name="Equation" r:id="rId3" imgW="2882880" imgH="190440" progId="Equation.DSMT4">
                  <p:embed/>
                </p:oleObj>
              </mc:Choice>
              <mc:Fallback>
                <p:oleObj name="Equation" r:id="rId3" imgW="2882880" imgH="190440" progId="Equation.DSMT4">
                  <p:embed/>
                  <p:pic>
                    <p:nvPicPr>
                      <p:cNvPr id="10" name="1 Objeto"/>
                      <p:cNvPicPr>
                        <a:picLocks noChangeAspect="1" noChangeArrowheads="1"/>
                      </p:cNvPicPr>
                      <p:nvPr/>
                    </p:nvPicPr>
                    <p:blipFill>
                      <a:blip r:embed="rId4"/>
                      <a:srcRect/>
                      <a:stretch>
                        <a:fillRect/>
                      </a:stretch>
                    </p:blipFill>
                    <p:spPr bwMode="auto">
                      <a:xfrm>
                        <a:off x="6571457" y="5787262"/>
                        <a:ext cx="5502275" cy="360363"/>
                      </a:xfrm>
                      <a:prstGeom prst="rect">
                        <a:avLst/>
                      </a:prstGeom>
                      <a:solidFill>
                        <a:schemeClr val="accent2">
                          <a:lumMod val="40000"/>
                          <a:lumOff val="60000"/>
                        </a:schemeClr>
                      </a:solidFill>
                      <a:ln>
                        <a:solidFill>
                          <a:srgbClr val="FF0000"/>
                        </a:solidFill>
                      </a:ln>
                    </p:spPr>
                  </p:pic>
                </p:oleObj>
              </mc:Fallback>
            </mc:AlternateContent>
          </a:graphicData>
        </a:graphic>
      </p:graphicFrame>
      <p:sp>
        <p:nvSpPr>
          <p:cNvPr id="11" name="Rectángulo 10"/>
          <p:cNvSpPr/>
          <p:nvPr/>
        </p:nvSpPr>
        <p:spPr>
          <a:xfrm>
            <a:off x="6899495" y="5257296"/>
            <a:ext cx="484619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Ecuación recursiva del controlador</a:t>
            </a:r>
            <a:r>
              <a:rPr lang="es-AR" sz="2000" b="1" dirty="0">
                <a:solidFill>
                  <a:srgbClr val="008000"/>
                </a:solidFill>
              </a:rPr>
              <a:t>:</a:t>
            </a:r>
          </a:p>
        </p:txBody>
      </p:sp>
      <p:pic>
        <p:nvPicPr>
          <p:cNvPr id="5" name="Imagen 4"/>
          <p:cNvPicPr>
            <a:picLocks noChangeAspect="1"/>
          </p:cNvPicPr>
          <p:nvPr/>
        </p:nvPicPr>
        <p:blipFill rotWithShape="1">
          <a:blip r:embed="rId5"/>
          <a:srcRect l="4971" t="5312" r="6624"/>
          <a:stretch/>
        </p:blipFill>
        <p:spPr>
          <a:xfrm>
            <a:off x="6188103" y="598180"/>
            <a:ext cx="5454000" cy="4369452"/>
          </a:xfrm>
          <a:prstGeom prst="rect">
            <a:avLst/>
          </a:prstGeom>
        </p:spPr>
      </p:pic>
      <p:sp>
        <p:nvSpPr>
          <p:cNvPr id="16" name="Rectángulo 15"/>
          <p:cNvSpPr/>
          <p:nvPr/>
        </p:nvSpPr>
        <p:spPr>
          <a:xfrm>
            <a:off x="773537" y="4768914"/>
            <a:ext cx="5244134" cy="1938992"/>
          </a:xfrm>
          <a:prstGeom prst="rect">
            <a:avLst/>
          </a:prstGeom>
        </p:spPr>
        <p:txBody>
          <a:bodyPr wrap="square">
            <a:spAutoFit/>
          </a:bodyPr>
          <a:lstStyle/>
          <a:p>
            <a:pPr algn="just"/>
            <a:r>
              <a:rPr lang="es-AR" sz="2000" dirty="0">
                <a:solidFill>
                  <a:srgbClr val="C00000"/>
                </a:solidFill>
              </a:rPr>
              <a:t>Para conseguir este desempeño, aumenta un poco el pico inicial de la acción de control en la aplicación de un escalón, lo cual puede ser favorable ante la presencia de perturbaciones pero debe tenerse en cuenta en la limitación del actuador.</a:t>
            </a:r>
          </a:p>
        </p:txBody>
      </p:sp>
      <p:sp>
        <p:nvSpPr>
          <p:cNvPr id="17" name="Rectángulo 16"/>
          <p:cNvSpPr/>
          <p:nvPr/>
        </p:nvSpPr>
        <p:spPr>
          <a:xfrm>
            <a:off x="10385134" y="1058988"/>
            <a:ext cx="1488728" cy="1569660"/>
          </a:xfrm>
          <a:prstGeom prst="rect">
            <a:avLst/>
          </a:prstGeom>
          <a:solidFill>
            <a:schemeClr val="accent4">
              <a:lumMod val="40000"/>
              <a:lumOff val="60000"/>
            </a:schemeClr>
          </a:solidFill>
        </p:spPr>
        <p:txBody>
          <a:bodyPr wrap="square">
            <a:spAutoFit/>
          </a:bodyPr>
          <a:lstStyle/>
          <a:p>
            <a:pPr algn="ctr"/>
            <a:r>
              <a:rPr lang="es-AR" sz="1600" b="1" dirty="0">
                <a:solidFill>
                  <a:schemeClr val="tx1">
                    <a:lumMod val="65000"/>
                    <a:lumOff val="35000"/>
                  </a:schemeClr>
                </a:solidFill>
              </a:rPr>
              <a:t>Como es de esperarse, se incrementa la estabilidad del sistema en LC</a:t>
            </a:r>
          </a:p>
        </p:txBody>
      </p:sp>
      <p:pic>
        <p:nvPicPr>
          <p:cNvPr id="3" name="Imagen 2"/>
          <p:cNvPicPr>
            <a:picLocks noChangeAspect="1"/>
          </p:cNvPicPr>
          <p:nvPr/>
        </p:nvPicPr>
        <p:blipFill rotWithShape="1">
          <a:blip r:embed="rId6"/>
          <a:srcRect l="7626" t="10222" r="7375"/>
          <a:stretch/>
        </p:blipFill>
        <p:spPr>
          <a:xfrm>
            <a:off x="822744" y="780176"/>
            <a:ext cx="5133600" cy="4055749"/>
          </a:xfrm>
          <a:prstGeom prst="rect">
            <a:avLst/>
          </a:prstGeom>
        </p:spPr>
      </p:pic>
    </p:spTree>
    <p:extLst>
      <p:ext uri="{BB962C8B-B14F-4D97-AF65-F5344CB8AC3E}">
        <p14:creationId xmlns:p14="http://schemas.microsoft.com/office/powerpoint/2010/main" val="3064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128380" y="4200807"/>
            <a:ext cx="1403287" cy="9596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4" name="Flecha abajo 3"/>
          <p:cNvSpPr/>
          <p:nvPr/>
        </p:nvSpPr>
        <p:spPr>
          <a:xfrm>
            <a:off x="1376126" y="3185811"/>
            <a:ext cx="1004935" cy="924461"/>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p:cNvSpPr txBox="1"/>
          <p:nvPr/>
        </p:nvSpPr>
        <p:spPr>
          <a:xfrm>
            <a:off x="6881173" y="1971546"/>
            <a:ext cx="5015619" cy="923330"/>
          </a:xfrm>
          <a:prstGeom prst="rect">
            <a:avLst/>
          </a:prstGeom>
          <a:noFill/>
          <a:ln w="28575">
            <a:solidFill>
              <a:schemeClr val="accent1"/>
            </a:solidFill>
          </a:ln>
        </p:spPr>
        <p:txBody>
          <a:bodyPr wrap="square" rtlCol="0">
            <a:spAutoFit/>
          </a:bodyPr>
          <a:lstStyle/>
          <a:p>
            <a:pPr algn="just"/>
            <a:r>
              <a:rPr lang="es-AR" dirty="0">
                <a:solidFill>
                  <a:srgbClr val="0070C0"/>
                </a:solidFill>
              </a:rPr>
              <a:t>- A frecuencias de muestreo relativamente bajas el ZOH puede degradar el desempeño de lazo cerrado.</a:t>
            </a:r>
          </a:p>
        </p:txBody>
      </p:sp>
      <p:sp>
        <p:nvSpPr>
          <p:cNvPr id="16" name="Rectángulo 15"/>
          <p:cNvSpPr/>
          <p:nvPr/>
        </p:nvSpPr>
        <p:spPr>
          <a:xfrm>
            <a:off x="7967728" y="953420"/>
            <a:ext cx="2787443" cy="461665"/>
          </a:xfrm>
          <a:prstGeom prst="rect">
            <a:avLst/>
          </a:prstGeom>
          <a:solidFill>
            <a:schemeClr val="accent6">
              <a:lumMod val="40000"/>
              <a:lumOff val="60000"/>
            </a:schemeClr>
          </a:solidFill>
          <a:ln>
            <a:noFill/>
          </a:ln>
        </p:spPr>
        <p:txBody>
          <a:bodyPr wrap="square">
            <a:spAutoFit/>
          </a:bodyPr>
          <a:lstStyle/>
          <a:p>
            <a:pPr algn="ctr"/>
            <a:r>
              <a:rPr lang="es-AR" sz="2400" b="1" dirty="0">
                <a:solidFill>
                  <a:srgbClr val="0070C0"/>
                </a:solidFill>
                <a:sym typeface="Symbol" panose="05050102010706020507" pitchFamily="18" charset="2"/>
              </a:rPr>
              <a:t>Inconvenientes</a:t>
            </a:r>
            <a:endParaRPr lang="es-AR" sz="2400" b="1" dirty="0">
              <a:solidFill>
                <a:srgbClr val="0070C0"/>
              </a:solidFill>
            </a:endParaRPr>
          </a:p>
        </p:txBody>
      </p:sp>
      <p:sp>
        <p:nvSpPr>
          <p:cNvPr id="17" name="Flecha abajo 16"/>
          <p:cNvSpPr/>
          <p:nvPr/>
        </p:nvSpPr>
        <p:spPr>
          <a:xfrm>
            <a:off x="9085318" y="1511055"/>
            <a:ext cx="552261" cy="346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p:cNvSpPr txBox="1"/>
          <p:nvPr/>
        </p:nvSpPr>
        <p:spPr>
          <a:xfrm>
            <a:off x="6890226" y="3013862"/>
            <a:ext cx="5015619" cy="923330"/>
          </a:xfrm>
          <a:prstGeom prst="rect">
            <a:avLst/>
          </a:prstGeom>
          <a:noFill/>
          <a:ln w="28575">
            <a:solidFill>
              <a:schemeClr val="accent1"/>
            </a:solidFill>
          </a:ln>
        </p:spPr>
        <p:txBody>
          <a:bodyPr wrap="square" rtlCol="0">
            <a:spAutoFit/>
          </a:bodyPr>
          <a:lstStyle/>
          <a:p>
            <a:pPr algn="just"/>
            <a:r>
              <a:rPr lang="es-AR" dirty="0">
                <a:solidFill>
                  <a:srgbClr val="0070C0"/>
                </a:solidFill>
              </a:rPr>
              <a:t>- Esto puede llevar en algunos casos, a la inestabilidad del sistema en lazo cerrado de tiempo discreto.</a:t>
            </a:r>
          </a:p>
        </p:txBody>
      </p:sp>
      <p:pic>
        <p:nvPicPr>
          <p:cNvPr id="3" name="Imagen 2"/>
          <p:cNvPicPr>
            <a:picLocks noChangeAspect="1"/>
          </p:cNvPicPr>
          <p:nvPr/>
        </p:nvPicPr>
        <p:blipFill>
          <a:blip r:embed="rId2"/>
          <a:stretch>
            <a:fillRect/>
          </a:stretch>
        </p:blipFill>
        <p:spPr>
          <a:xfrm>
            <a:off x="191343" y="1093451"/>
            <a:ext cx="7777465" cy="5071954"/>
          </a:xfrm>
          <a:prstGeom prst="rect">
            <a:avLst/>
          </a:prstGeom>
        </p:spPr>
      </p:pic>
      <p:sp>
        <p:nvSpPr>
          <p:cNvPr id="20" name="Rectángulo 19"/>
          <p:cNvSpPr/>
          <p:nvPr/>
        </p:nvSpPr>
        <p:spPr>
          <a:xfrm>
            <a:off x="2543655" y="3402386"/>
            <a:ext cx="2208022"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Implementación Digital</a:t>
            </a:r>
            <a:endParaRPr lang="es-AR" sz="2000" b="1" dirty="0">
              <a:solidFill>
                <a:srgbClr val="0070C0"/>
              </a:solidFill>
            </a:endParaRPr>
          </a:p>
        </p:txBody>
      </p:sp>
      <p:sp>
        <p:nvSpPr>
          <p:cNvPr id="11" name="CuadroTexto 10"/>
          <p:cNvSpPr txBox="1"/>
          <p:nvPr/>
        </p:nvSpPr>
        <p:spPr>
          <a:xfrm>
            <a:off x="7873998" y="5158421"/>
            <a:ext cx="4031847" cy="1200329"/>
          </a:xfrm>
          <a:prstGeom prst="rect">
            <a:avLst/>
          </a:prstGeom>
          <a:noFill/>
          <a:ln w="28575">
            <a:solidFill>
              <a:schemeClr val="accent1"/>
            </a:solidFill>
          </a:ln>
        </p:spPr>
        <p:txBody>
          <a:bodyPr wrap="square" rtlCol="0">
            <a:spAutoFit/>
          </a:bodyPr>
          <a:lstStyle/>
          <a:p>
            <a:pPr algn="just"/>
            <a:r>
              <a:rPr lang="es-AR" b="1" dirty="0">
                <a:solidFill>
                  <a:srgbClr val="0000FF"/>
                </a:solidFill>
              </a:rPr>
              <a:t>En la aproximación del controlador en tiempo continuo a tiempo discreto, debe incorporarse la compensación del ZOH.</a:t>
            </a:r>
          </a:p>
        </p:txBody>
      </p:sp>
      <p:sp>
        <p:nvSpPr>
          <p:cNvPr id="12" name="Flecha abajo 11"/>
          <p:cNvSpPr/>
          <p:nvPr/>
        </p:nvSpPr>
        <p:spPr>
          <a:xfrm>
            <a:off x="9613791" y="4677330"/>
            <a:ext cx="552261" cy="346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9103534" y="4080988"/>
            <a:ext cx="1572775" cy="461665"/>
          </a:xfrm>
          <a:prstGeom prst="rect">
            <a:avLst/>
          </a:prstGeom>
          <a:solidFill>
            <a:schemeClr val="accent6">
              <a:lumMod val="40000"/>
              <a:lumOff val="60000"/>
            </a:schemeClr>
          </a:solidFill>
          <a:ln>
            <a:noFill/>
          </a:ln>
        </p:spPr>
        <p:txBody>
          <a:bodyPr wrap="square">
            <a:spAutoFit/>
          </a:bodyPr>
          <a:lstStyle/>
          <a:p>
            <a:pPr algn="ctr"/>
            <a:r>
              <a:rPr lang="es-AR" sz="2400" b="1" dirty="0">
                <a:solidFill>
                  <a:srgbClr val="0070C0"/>
                </a:solidFill>
                <a:sym typeface="Symbol" panose="05050102010706020507" pitchFamily="18" charset="2"/>
              </a:rPr>
              <a:t>Solución</a:t>
            </a:r>
            <a:endParaRPr lang="es-AR" sz="2400" b="1" dirty="0">
              <a:solidFill>
                <a:srgbClr val="0070C0"/>
              </a:solidFill>
            </a:endParaRPr>
          </a:p>
        </p:txBody>
      </p:sp>
    </p:spTree>
    <p:extLst>
      <p:ext uri="{BB962C8B-B14F-4D97-AF65-F5344CB8AC3E}">
        <p14:creationId xmlns:p14="http://schemas.microsoft.com/office/powerpoint/2010/main" val="3569936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 name="CuadroTexto 7"/>
          <p:cNvSpPr txBox="1"/>
          <p:nvPr/>
        </p:nvSpPr>
        <p:spPr>
          <a:xfrm>
            <a:off x="535179" y="1699942"/>
            <a:ext cx="10772740" cy="707886"/>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Se basa en agregar un par polo-cero en el plano-z a la función de transferencia del controlador en tiempo discreto aproximada por algunos de los métodos analizados.</a:t>
            </a:r>
          </a:p>
        </p:txBody>
      </p:sp>
      <p:sp>
        <p:nvSpPr>
          <p:cNvPr id="11" name="Rectángulo 10"/>
          <p:cNvSpPr/>
          <p:nvPr/>
        </p:nvSpPr>
        <p:spPr>
          <a:xfrm>
            <a:off x="535179" y="953420"/>
            <a:ext cx="4000608"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Método de Compensación</a:t>
            </a:r>
            <a:endParaRPr lang="es-AR" sz="2400" b="1" dirty="0">
              <a:solidFill>
                <a:srgbClr val="0070C0"/>
              </a:solidFill>
            </a:endParaRPr>
          </a:p>
        </p:txBody>
      </p:sp>
      <p:pic>
        <p:nvPicPr>
          <p:cNvPr id="6" name="Imagen 5"/>
          <p:cNvPicPr>
            <a:picLocks noChangeAspect="1"/>
          </p:cNvPicPr>
          <p:nvPr/>
        </p:nvPicPr>
        <p:blipFill>
          <a:blip r:embed="rId3"/>
          <a:stretch>
            <a:fillRect/>
          </a:stretch>
        </p:blipFill>
        <p:spPr>
          <a:xfrm>
            <a:off x="191343" y="2563987"/>
            <a:ext cx="6856351" cy="3576934"/>
          </a:xfrm>
          <a:prstGeom prst="rect">
            <a:avLst/>
          </a:prstGeom>
        </p:spPr>
      </p:pic>
      <p:sp>
        <p:nvSpPr>
          <p:cNvPr id="13" name="Rectángulo 12"/>
          <p:cNvSpPr/>
          <p:nvPr/>
        </p:nvSpPr>
        <p:spPr>
          <a:xfrm>
            <a:off x="7327189" y="2692685"/>
            <a:ext cx="4487583" cy="1015663"/>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Con esta compensación se propone solucionar el atraso de medio periodo de muestreo </a:t>
            </a:r>
            <a:r>
              <a:rPr lang="es-AR" sz="2000" b="1" i="1" dirty="0">
                <a:solidFill>
                  <a:schemeClr val="accent5">
                    <a:lumMod val="75000"/>
                  </a:schemeClr>
                </a:solidFill>
                <a:latin typeface="Times New Roman" panose="02020603050405020304" pitchFamily="18" charset="0"/>
                <a:cs typeface="Times New Roman" panose="02020603050405020304" pitchFamily="18" charset="0"/>
              </a:rPr>
              <a:t>T</a:t>
            </a:r>
            <a:r>
              <a:rPr lang="es-AR" sz="2000" b="1" dirty="0">
                <a:solidFill>
                  <a:schemeClr val="accent5">
                    <a:lumMod val="75000"/>
                  </a:schemeClr>
                </a:solidFill>
                <a:latin typeface="Times New Roman" panose="02020603050405020304" pitchFamily="18" charset="0"/>
                <a:cs typeface="Times New Roman" panose="02020603050405020304" pitchFamily="18" charset="0"/>
              </a:rPr>
              <a:t>/2.</a:t>
            </a:r>
          </a:p>
        </p:txBody>
      </p:sp>
      <p:sp>
        <p:nvSpPr>
          <p:cNvPr id="19" name="Rectángulo 18"/>
          <p:cNvSpPr/>
          <p:nvPr/>
        </p:nvSpPr>
        <p:spPr>
          <a:xfrm>
            <a:off x="7654511" y="4165530"/>
            <a:ext cx="3832937" cy="369332"/>
          </a:xfrm>
          <a:prstGeom prst="rect">
            <a:avLst/>
          </a:prstGeom>
          <a:solidFill>
            <a:schemeClr val="accent6">
              <a:lumMod val="60000"/>
              <a:lumOff val="40000"/>
            </a:schemeClr>
          </a:solidFill>
        </p:spPr>
        <p:txBody>
          <a:bodyPr wrap="square">
            <a:spAutoFit/>
          </a:bodyPr>
          <a:lstStyle/>
          <a:p>
            <a:pPr algn="ctr"/>
            <a:r>
              <a:rPr lang="es-AR" b="1" dirty="0">
                <a:solidFill>
                  <a:srgbClr val="C00000"/>
                </a:solidFill>
              </a:rPr>
              <a:t>Compensación Propuesta</a:t>
            </a:r>
            <a:endParaRPr lang="es-AR" b="1" i="1" dirty="0">
              <a:solidFill>
                <a:srgbClr val="C00000"/>
              </a:solidFill>
            </a:endParaRPr>
          </a:p>
        </p:txBody>
      </p:sp>
      <p:graphicFrame>
        <p:nvGraphicFramePr>
          <p:cNvPr id="21" name="1 Objeto"/>
          <p:cNvGraphicFramePr>
            <a:graphicFrameLocks noChangeAspect="1"/>
          </p:cNvGraphicFramePr>
          <p:nvPr/>
        </p:nvGraphicFramePr>
        <p:xfrm>
          <a:off x="8717026" y="4706718"/>
          <a:ext cx="1579562" cy="790575"/>
        </p:xfrm>
        <a:graphic>
          <a:graphicData uri="http://schemas.openxmlformats.org/presentationml/2006/ole">
            <mc:AlternateContent xmlns:mc="http://schemas.openxmlformats.org/markup-compatibility/2006">
              <mc:Choice xmlns:v="urn:schemas-microsoft-com:vml" Requires="v">
                <p:oleObj spid="_x0000_s23596" name="Equation" r:id="rId4" imgW="1130040" imgH="571320" progId="Equation.DSMT4">
                  <p:embed/>
                </p:oleObj>
              </mc:Choice>
              <mc:Fallback>
                <p:oleObj name="Equation" r:id="rId4" imgW="1130040" imgH="571320" progId="Equation.DSMT4">
                  <p:embed/>
                  <p:pic>
                    <p:nvPicPr>
                      <p:cNvPr id="21" name="1 Objeto"/>
                      <p:cNvPicPr>
                        <a:picLocks noChangeAspect="1" noChangeArrowheads="1"/>
                      </p:cNvPicPr>
                      <p:nvPr/>
                    </p:nvPicPr>
                    <p:blipFill>
                      <a:blip r:embed="rId5"/>
                      <a:srcRect/>
                      <a:stretch>
                        <a:fillRect/>
                      </a:stretch>
                    </p:blipFill>
                    <p:spPr bwMode="auto">
                      <a:xfrm>
                        <a:off x="8717026" y="4706718"/>
                        <a:ext cx="1579562" cy="790575"/>
                      </a:xfrm>
                      <a:prstGeom prst="rect">
                        <a:avLst/>
                      </a:prstGeom>
                      <a:solidFill>
                        <a:srgbClr val="FFC000"/>
                      </a:solidFill>
                      <a:ln>
                        <a:noFill/>
                      </a:ln>
                    </p:spPr>
                  </p:pic>
                </p:oleObj>
              </mc:Fallback>
            </mc:AlternateContent>
          </a:graphicData>
        </a:graphic>
      </p:graphicFrame>
      <p:sp>
        <p:nvSpPr>
          <p:cNvPr id="22" name="Rectángulo 21"/>
          <p:cNvSpPr/>
          <p:nvPr/>
        </p:nvSpPr>
        <p:spPr>
          <a:xfrm>
            <a:off x="7408670" y="5750626"/>
            <a:ext cx="4487583" cy="707886"/>
          </a:xfrm>
          <a:prstGeom prst="rect">
            <a:avLst/>
          </a:prstGeom>
          <a:solidFill>
            <a:srgbClr val="FFC000"/>
          </a:solidFill>
        </p:spPr>
        <p:txBody>
          <a:bodyPr wrap="square">
            <a:spAutoFit/>
          </a:bodyPr>
          <a:lstStyle/>
          <a:p>
            <a:pPr algn="ctr"/>
            <a:r>
              <a:rPr lang="es-AR" sz="2000" b="1" dirty="0">
                <a:solidFill>
                  <a:schemeClr val="accent5">
                    <a:lumMod val="75000"/>
                  </a:schemeClr>
                </a:solidFill>
                <a:latin typeface="Times New Roman" panose="02020603050405020304" pitchFamily="18" charset="0"/>
                <a:cs typeface="Times New Roman" panose="02020603050405020304" pitchFamily="18" charset="0"/>
              </a:rPr>
              <a:t>Presenta un cero al origen y un polo en </a:t>
            </a:r>
            <a:r>
              <a:rPr lang="es-AR" sz="2000" b="1" i="1" dirty="0">
                <a:solidFill>
                  <a:schemeClr val="accent5">
                    <a:lumMod val="75000"/>
                  </a:schemeClr>
                </a:solidFill>
                <a:latin typeface="Times New Roman" panose="02020603050405020304" pitchFamily="18" charset="0"/>
                <a:cs typeface="Times New Roman" panose="02020603050405020304" pitchFamily="18" charset="0"/>
              </a:rPr>
              <a:t>z</a:t>
            </a:r>
            <a:r>
              <a:rPr lang="es-AR" sz="2000" b="1" dirty="0">
                <a:solidFill>
                  <a:schemeClr val="accent5">
                    <a:lumMod val="75000"/>
                  </a:schemeClr>
                </a:solidFill>
                <a:latin typeface="Times New Roman" panose="02020603050405020304" pitchFamily="18" charset="0"/>
                <a:cs typeface="Times New Roman" panose="02020603050405020304" pitchFamily="18" charset="0"/>
              </a:rPr>
              <a:t> = −1, o sea en </a:t>
            </a:r>
            <a:r>
              <a:rPr lang="es-AR" sz="2000" b="1" dirty="0" err="1">
                <a:solidFill>
                  <a:schemeClr val="accent5">
                    <a:lumMod val="75000"/>
                  </a:schemeClr>
                </a:solidFill>
                <a:latin typeface="Symbol" panose="05050102010706020507" pitchFamily="18" charset="2"/>
                <a:cs typeface="Times New Roman" panose="02020603050405020304" pitchFamily="18" charset="0"/>
              </a:rPr>
              <a:t>w</a:t>
            </a:r>
            <a:r>
              <a:rPr lang="es-AR" sz="2000" i="1" baseline="-25000" dirty="0" err="1">
                <a:solidFill>
                  <a:schemeClr val="accent5">
                    <a:lumMod val="75000"/>
                  </a:schemeClr>
                </a:solidFill>
                <a:latin typeface="Times New Roman" panose="02020603050405020304" pitchFamily="18" charset="0"/>
                <a:cs typeface="Times New Roman" panose="02020603050405020304" pitchFamily="18" charset="0"/>
              </a:rPr>
              <a:t>s</a:t>
            </a:r>
            <a:r>
              <a:rPr lang="es-AR" sz="2000" b="1" dirty="0">
                <a:solidFill>
                  <a:schemeClr val="accent5">
                    <a:lumMod val="75000"/>
                  </a:schemeClr>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47613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 name="CuadroTexto 7"/>
          <p:cNvSpPr txBox="1"/>
          <p:nvPr/>
        </p:nvSpPr>
        <p:spPr>
          <a:xfrm>
            <a:off x="471805" y="1630130"/>
            <a:ext cx="5150397" cy="707886"/>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Esta compensación cancela exactamente la respuesta de fase del ZOH obtenida de</a:t>
            </a:r>
          </a:p>
        </p:txBody>
      </p:sp>
      <p:sp>
        <p:nvSpPr>
          <p:cNvPr id="11" name="Rectángulo 10"/>
          <p:cNvSpPr/>
          <p:nvPr/>
        </p:nvSpPr>
        <p:spPr>
          <a:xfrm>
            <a:off x="290736" y="915322"/>
            <a:ext cx="4000608"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Método de Compensación</a:t>
            </a:r>
            <a:endParaRPr lang="es-AR" sz="2400" b="1" dirty="0">
              <a:solidFill>
                <a:srgbClr val="0070C0"/>
              </a:solidFill>
            </a:endParaRPr>
          </a:p>
        </p:txBody>
      </p:sp>
      <p:sp>
        <p:nvSpPr>
          <p:cNvPr id="13" name="Rectángulo 12"/>
          <p:cNvSpPr/>
          <p:nvPr/>
        </p:nvSpPr>
        <p:spPr>
          <a:xfrm>
            <a:off x="3417195" y="2691703"/>
            <a:ext cx="8583460"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Esta expresión, es la inversa de la transformación de </a:t>
            </a:r>
            <a:r>
              <a:rPr lang="es-AR" sz="2000" b="1" dirty="0" err="1">
                <a:solidFill>
                  <a:schemeClr val="accent5">
                    <a:lumMod val="75000"/>
                  </a:schemeClr>
                </a:solidFill>
                <a:latin typeface="Times New Roman" panose="02020603050405020304" pitchFamily="18" charset="0"/>
                <a:cs typeface="Times New Roman" panose="02020603050405020304" pitchFamily="18" charset="0"/>
              </a:rPr>
              <a:t>Tustin</a:t>
            </a:r>
            <a:r>
              <a:rPr lang="es-AR" sz="2000" b="1" dirty="0">
                <a:solidFill>
                  <a:schemeClr val="accent5">
                    <a:lumMod val="75000"/>
                  </a:schemeClr>
                </a:solidFill>
                <a:latin typeface="Times New Roman" panose="02020603050405020304" pitchFamily="18" charset="0"/>
                <a:cs typeface="Times New Roman" panose="02020603050405020304" pitchFamily="18" charset="0"/>
              </a:rPr>
              <a:t> de la aproximación de </a:t>
            </a:r>
            <a:r>
              <a:rPr lang="es-AR" sz="2000" b="1" dirty="0" err="1">
                <a:solidFill>
                  <a:schemeClr val="accent5">
                    <a:lumMod val="75000"/>
                  </a:schemeClr>
                </a:solidFill>
                <a:latin typeface="Times New Roman" panose="02020603050405020304" pitchFamily="18" charset="0"/>
                <a:cs typeface="Times New Roman" panose="02020603050405020304" pitchFamily="18" charset="0"/>
              </a:rPr>
              <a:t>Padé</a:t>
            </a:r>
            <a:r>
              <a:rPr lang="es-AR" sz="2000" b="1" dirty="0">
                <a:solidFill>
                  <a:schemeClr val="accent5">
                    <a:lumMod val="75000"/>
                  </a:schemeClr>
                </a:solidFill>
                <a:latin typeface="Times New Roman" panose="02020603050405020304" pitchFamily="18" charset="0"/>
                <a:cs typeface="Times New Roman" panose="02020603050405020304" pitchFamily="18" charset="0"/>
              </a:rPr>
              <a:t> de 1° orden del ZOH: </a:t>
            </a:r>
          </a:p>
        </p:txBody>
      </p:sp>
      <p:graphicFrame>
        <p:nvGraphicFramePr>
          <p:cNvPr id="21" name="1 Objeto"/>
          <p:cNvGraphicFramePr>
            <a:graphicFrameLocks noChangeAspect="1"/>
          </p:cNvGraphicFramePr>
          <p:nvPr/>
        </p:nvGraphicFramePr>
        <p:xfrm>
          <a:off x="605121" y="2650359"/>
          <a:ext cx="1579562" cy="790575"/>
        </p:xfrm>
        <a:graphic>
          <a:graphicData uri="http://schemas.openxmlformats.org/presentationml/2006/ole">
            <mc:AlternateContent xmlns:mc="http://schemas.openxmlformats.org/markup-compatibility/2006">
              <mc:Choice xmlns:v="urn:schemas-microsoft-com:vml" Requires="v">
                <p:oleObj spid="_x0000_s24746" name="Equation" r:id="rId3" imgW="1130040" imgH="571320" progId="Equation.DSMT4">
                  <p:embed/>
                </p:oleObj>
              </mc:Choice>
              <mc:Fallback>
                <p:oleObj name="Equation" r:id="rId3" imgW="1130040" imgH="571320" progId="Equation.DSMT4">
                  <p:embed/>
                  <p:pic>
                    <p:nvPicPr>
                      <p:cNvPr id="21" name="1 Objeto"/>
                      <p:cNvPicPr>
                        <a:picLocks noChangeAspect="1" noChangeArrowheads="1"/>
                      </p:cNvPicPr>
                      <p:nvPr/>
                    </p:nvPicPr>
                    <p:blipFill>
                      <a:blip r:embed="rId4"/>
                      <a:srcRect/>
                      <a:stretch>
                        <a:fillRect/>
                      </a:stretch>
                    </p:blipFill>
                    <p:spPr bwMode="auto">
                      <a:xfrm>
                        <a:off x="605121" y="2650359"/>
                        <a:ext cx="1579562" cy="790575"/>
                      </a:xfrm>
                      <a:prstGeom prst="rect">
                        <a:avLst/>
                      </a:prstGeom>
                      <a:solidFill>
                        <a:srgbClr val="FFC000"/>
                      </a:solidFill>
                      <a:ln>
                        <a:noFill/>
                      </a:ln>
                    </p:spPr>
                  </p:pic>
                </p:oleObj>
              </mc:Fallback>
            </mc:AlternateContent>
          </a:graphicData>
        </a:graphic>
      </p:graphicFrame>
      <p:graphicFrame>
        <p:nvGraphicFramePr>
          <p:cNvPr id="10" name="1 Objeto"/>
          <p:cNvGraphicFramePr>
            <a:graphicFrameLocks noChangeAspect="1"/>
          </p:cNvGraphicFramePr>
          <p:nvPr/>
        </p:nvGraphicFramePr>
        <p:xfrm>
          <a:off x="6032625" y="1602241"/>
          <a:ext cx="2306638" cy="825500"/>
        </p:xfrm>
        <a:graphic>
          <a:graphicData uri="http://schemas.openxmlformats.org/presentationml/2006/ole">
            <mc:AlternateContent xmlns:mc="http://schemas.openxmlformats.org/markup-compatibility/2006">
              <mc:Choice xmlns:v="urn:schemas-microsoft-com:vml" Requires="v">
                <p:oleObj spid="_x0000_s24747" name="Equation" r:id="rId5" imgW="1650960" imgH="596880" progId="Equation.DSMT4">
                  <p:embed/>
                </p:oleObj>
              </mc:Choice>
              <mc:Fallback>
                <p:oleObj name="Equation" r:id="rId5" imgW="1650960" imgH="596880" progId="Equation.DSMT4">
                  <p:embed/>
                  <p:pic>
                    <p:nvPicPr>
                      <p:cNvPr id="10" name="1 Objeto"/>
                      <p:cNvPicPr>
                        <a:picLocks noChangeAspect="1" noChangeArrowheads="1"/>
                      </p:cNvPicPr>
                      <p:nvPr/>
                    </p:nvPicPr>
                    <p:blipFill>
                      <a:blip r:embed="rId6"/>
                      <a:srcRect/>
                      <a:stretch>
                        <a:fillRect/>
                      </a:stretch>
                    </p:blipFill>
                    <p:spPr bwMode="auto">
                      <a:xfrm>
                        <a:off x="6032625" y="1602241"/>
                        <a:ext cx="2306638" cy="825500"/>
                      </a:xfrm>
                      <a:prstGeom prst="rect">
                        <a:avLst/>
                      </a:prstGeom>
                      <a:solidFill>
                        <a:srgbClr val="FFC000"/>
                      </a:solidFill>
                      <a:ln>
                        <a:noFill/>
                      </a:ln>
                    </p:spPr>
                  </p:pic>
                </p:oleObj>
              </mc:Fallback>
            </mc:AlternateContent>
          </a:graphicData>
        </a:graphic>
      </p:graphicFrame>
      <p:sp>
        <p:nvSpPr>
          <p:cNvPr id="3" name="Flecha derecha 2"/>
          <p:cNvSpPr/>
          <p:nvPr/>
        </p:nvSpPr>
        <p:spPr>
          <a:xfrm>
            <a:off x="2426329" y="2749876"/>
            <a:ext cx="684048" cy="591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4" name="1 Objeto"/>
          <p:cNvGraphicFramePr>
            <a:graphicFrameLocks noChangeAspect="1"/>
          </p:cNvGraphicFramePr>
          <p:nvPr/>
        </p:nvGraphicFramePr>
        <p:xfrm>
          <a:off x="6843421" y="3537984"/>
          <a:ext cx="2146300" cy="1212850"/>
        </p:xfrm>
        <a:graphic>
          <a:graphicData uri="http://schemas.openxmlformats.org/presentationml/2006/ole">
            <mc:AlternateContent xmlns:mc="http://schemas.openxmlformats.org/markup-compatibility/2006">
              <mc:Choice xmlns:v="urn:schemas-microsoft-com:vml" Requires="v">
                <p:oleObj spid="_x0000_s24748" name="Equation" r:id="rId7" imgW="1536480" imgH="876240" progId="Equation.DSMT4">
                  <p:embed/>
                </p:oleObj>
              </mc:Choice>
              <mc:Fallback>
                <p:oleObj name="Equation" r:id="rId7" imgW="1536480" imgH="876240" progId="Equation.DSMT4">
                  <p:embed/>
                  <p:pic>
                    <p:nvPicPr>
                      <p:cNvPr id="14" name="1 Objeto"/>
                      <p:cNvPicPr>
                        <a:picLocks noChangeAspect="1" noChangeArrowheads="1"/>
                      </p:cNvPicPr>
                      <p:nvPr/>
                    </p:nvPicPr>
                    <p:blipFill>
                      <a:blip r:embed="rId8"/>
                      <a:srcRect/>
                      <a:stretch>
                        <a:fillRect/>
                      </a:stretch>
                    </p:blipFill>
                    <p:spPr bwMode="auto">
                      <a:xfrm>
                        <a:off x="6843421" y="3537984"/>
                        <a:ext cx="2146300" cy="1212850"/>
                      </a:xfrm>
                      <a:prstGeom prst="rect">
                        <a:avLst/>
                      </a:prstGeom>
                      <a:solidFill>
                        <a:srgbClr val="FFFF00"/>
                      </a:solidFill>
                      <a:ln>
                        <a:noFill/>
                      </a:ln>
                    </p:spPr>
                  </p:pic>
                </p:oleObj>
              </mc:Fallback>
            </mc:AlternateContent>
          </a:graphicData>
        </a:graphic>
      </p:graphicFrame>
      <p:sp>
        <p:nvSpPr>
          <p:cNvPr id="15" name="CuadroTexto 14"/>
          <p:cNvSpPr txBox="1"/>
          <p:nvPr/>
        </p:nvSpPr>
        <p:spPr>
          <a:xfrm>
            <a:off x="471805" y="4071451"/>
            <a:ext cx="5560820" cy="400110"/>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La aproximación de </a:t>
            </a:r>
            <a:r>
              <a:rPr lang="es-AR" sz="2000" dirty="0" err="1">
                <a:solidFill>
                  <a:srgbClr val="0070C0"/>
                </a:solidFill>
              </a:rPr>
              <a:t>Padé</a:t>
            </a:r>
            <a:r>
              <a:rPr lang="es-AR" sz="2000" dirty="0">
                <a:solidFill>
                  <a:srgbClr val="0070C0"/>
                </a:solidFill>
              </a:rPr>
              <a:t> de 1° orden del ZOH</a:t>
            </a:r>
          </a:p>
        </p:txBody>
      </p:sp>
      <p:sp>
        <p:nvSpPr>
          <p:cNvPr id="16" name="Flecha derecha 15"/>
          <p:cNvSpPr/>
          <p:nvPr/>
        </p:nvSpPr>
        <p:spPr>
          <a:xfrm>
            <a:off x="6095999" y="3975735"/>
            <a:ext cx="684048" cy="591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p:cNvSpPr txBox="1"/>
          <p:nvPr/>
        </p:nvSpPr>
        <p:spPr>
          <a:xfrm>
            <a:off x="471805" y="5453201"/>
            <a:ext cx="4561922" cy="400110"/>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Aplicándose la aproximación de </a:t>
            </a:r>
            <a:r>
              <a:rPr lang="es-AR" sz="2000" dirty="0" err="1">
                <a:solidFill>
                  <a:srgbClr val="0070C0"/>
                </a:solidFill>
              </a:rPr>
              <a:t>Tustin</a:t>
            </a:r>
            <a:r>
              <a:rPr lang="es-AR" sz="2000" dirty="0">
                <a:solidFill>
                  <a:srgbClr val="0070C0"/>
                </a:solidFill>
              </a:rPr>
              <a:t> </a:t>
            </a:r>
          </a:p>
        </p:txBody>
      </p:sp>
      <p:sp>
        <p:nvSpPr>
          <p:cNvPr id="18" name="Flecha derecha 17"/>
          <p:cNvSpPr/>
          <p:nvPr/>
        </p:nvSpPr>
        <p:spPr>
          <a:xfrm>
            <a:off x="5185049" y="5357485"/>
            <a:ext cx="684048" cy="591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0" name="1 Objeto"/>
          <p:cNvGraphicFramePr>
            <a:graphicFrameLocks noChangeAspect="1"/>
          </p:cNvGraphicFramePr>
          <p:nvPr/>
        </p:nvGraphicFramePr>
        <p:xfrm>
          <a:off x="6035675" y="4889500"/>
          <a:ext cx="2554288" cy="1722438"/>
        </p:xfrm>
        <a:graphic>
          <a:graphicData uri="http://schemas.openxmlformats.org/presentationml/2006/ole">
            <mc:AlternateContent xmlns:mc="http://schemas.openxmlformats.org/markup-compatibility/2006">
              <mc:Choice xmlns:v="urn:schemas-microsoft-com:vml" Requires="v">
                <p:oleObj spid="_x0000_s24749" name="Equation" r:id="rId9" imgW="1828800" imgH="1244520" progId="Equation.DSMT4">
                  <p:embed/>
                </p:oleObj>
              </mc:Choice>
              <mc:Fallback>
                <p:oleObj name="Equation" r:id="rId9" imgW="1828800" imgH="1244520" progId="Equation.DSMT4">
                  <p:embed/>
                  <p:pic>
                    <p:nvPicPr>
                      <p:cNvPr id="20" name="1 Objeto"/>
                      <p:cNvPicPr>
                        <a:picLocks noChangeAspect="1" noChangeArrowheads="1"/>
                      </p:cNvPicPr>
                      <p:nvPr/>
                    </p:nvPicPr>
                    <p:blipFill>
                      <a:blip r:embed="rId10"/>
                      <a:srcRect/>
                      <a:stretch>
                        <a:fillRect/>
                      </a:stretch>
                    </p:blipFill>
                    <p:spPr bwMode="auto">
                      <a:xfrm>
                        <a:off x="6035675" y="4889500"/>
                        <a:ext cx="2554288" cy="17224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4199559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11" name="Rectángulo 10"/>
          <p:cNvSpPr/>
          <p:nvPr/>
        </p:nvSpPr>
        <p:spPr>
          <a:xfrm>
            <a:off x="290736" y="915322"/>
            <a:ext cx="4000608"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Método de Compensación</a:t>
            </a:r>
            <a:endParaRPr lang="es-AR" sz="2400" b="1" dirty="0">
              <a:solidFill>
                <a:srgbClr val="0070C0"/>
              </a:solidFill>
            </a:endParaRPr>
          </a:p>
        </p:txBody>
      </p:sp>
      <p:sp>
        <p:nvSpPr>
          <p:cNvPr id="13" name="Rectángulo 12"/>
          <p:cNvSpPr/>
          <p:nvPr/>
        </p:nvSpPr>
        <p:spPr>
          <a:xfrm>
            <a:off x="290735" y="3015472"/>
            <a:ext cx="11709920"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Condición necesaria para la utilización del método: Que el polinomio característico del sistema en tiempo discreto a lazo cerrado posea todas las raíces dentro del circulo unitario:</a:t>
            </a:r>
          </a:p>
        </p:txBody>
      </p:sp>
      <p:graphicFrame>
        <p:nvGraphicFramePr>
          <p:cNvPr id="21" name="1 Objeto"/>
          <p:cNvGraphicFramePr>
            <a:graphicFrameLocks noChangeAspect="1"/>
          </p:cNvGraphicFramePr>
          <p:nvPr/>
        </p:nvGraphicFramePr>
        <p:xfrm>
          <a:off x="4805929" y="807755"/>
          <a:ext cx="1579562" cy="790575"/>
        </p:xfrm>
        <a:graphic>
          <a:graphicData uri="http://schemas.openxmlformats.org/presentationml/2006/ole">
            <mc:AlternateContent xmlns:mc="http://schemas.openxmlformats.org/markup-compatibility/2006">
              <mc:Choice xmlns:v="urn:schemas-microsoft-com:vml" Requires="v">
                <p:oleObj spid="_x0000_s25728" name="Equation" r:id="rId3" imgW="1130040" imgH="571320" progId="Equation.DSMT4">
                  <p:embed/>
                </p:oleObj>
              </mc:Choice>
              <mc:Fallback>
                <p:oleObj name="Equation" r:id="rId3" imgW="1130040" imgH="571320" progId="Equation.DSMT4">
                  <p:embed/>
                  <p:pic>
                    <p:nvPicPr>
                      <p:cNvPr id="21" name="1 Objeto"/>
                      <p:cNvPicPr>
                        <a:picLocks noChangeAspect="1" noChangeArrowheads="1"/>
                      </p:cNvPicPr>
                      <p:nvPr/>
                    </p:nvPicPr>
                    <p:blipFill>
                      <a:blip r:embed="rId4"/>
                      <a:srcRect/>
                      <a:stretch>
                        <a:fillRect/>
                      </a:stretch>
                    </p:blipFill>
                    <p:spPr bwMode="auto">
                      <a:xfrm>
                        <a:off x="4805929" y="807755"/>
                        <a:ext cx="1579562" cy="790575"/>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nvGraphicFramePr>
        <p:xfrm>
          <a:off x="579454" y="3898254"/>
          <a:ext cx="4806950" cy="931862"/>
        </p:xfrm>
        <a:graphic>
          <a:graphicData uri="http://schemas.openxmlformats.org/presentationml/2006/ole">
            <mc:AlternateContent xmlns:mc="http://schemas.openxmlformats.org/markup-compatibility/2006">
              <mc:Choice xmlns:v="urn:schemas-microsoft-com:vml" Requires="v">
                <p:oleObj spid="_x0000_s25729" name="Equation" r:id="rId5" imgW="3441600" imgH="672840" progId="Equation.DSMT4">
                  <p:embed/>
                </p:oleObj>
              </mc:Choice>
              <mc:Fallback>
                <p:oleObj name="Equation" r:id="rId5" imgW="3441600" imgH="672840" progId="Equation.DSMT4">
                  <p:embed/>
                  <p:pic>
                    <p:nvPicPr>
                      <p:cNvPr id="14" name="1 Objeto"/>
                      <p:cNvPicPr>
                        <a:picLocks noChangeAspect="1" noChangeArrowheads="1"/>
                      </p:cNvPicPr>
                      <p:nvPr/>
                    </p:nvPicPr>
                    <p:blipFill>
                      <a:blip r:embed="rId6"/>
                      <a:srcRect/>
                      <a:stretch>
                        <a:fillRect/>
                      </a:stretch>
                    </p:blipFill>
                    <p:spPr bwMode="auto">
                      <a:xfrm>
                        <a:off x="579454" y="3898254"/>
                        <a:ext cx="4806950" cy="931862"/>
                      </a:xfrm>
                      <a:prstGeom prst="rect">
                        <a:avLst/>
                      </a:prstGeom>
                      <a:solidFill>
                        <a:srgbClr val="FFFF00"/>
                      </a:solidFill>
                      <a:ln>
                        <a:noFill/>
                      </a:ln>
                    </p:spPr>
                  </p:pic>
                </p:oleObj>
              </mc:Fallback>
            </mc:AlternateContent>
          </a:graphicData>
        </a:graphic>
      </p:graphicFrame>
      <p:sp>
        <p:nvSpPr>
          <p:cNvPr id="19" name="Rectángulo 18"/>
          <p:cNvSpPr/>
          <p:nvPr/>
        </p:nvSpPr>
        <p:spPr>
          <a:xfrm>
            <a:off x="290735" y="1952436"/>
            <a:ext cx="11709920" cy="769441"/>
          </a:xfrm>
          <a:prstGeom prst="rect">
            <a:avLst/>
          </a:prstGeom>
          <a:solidFill>
            <a:schemeClr val="accent6">
              <a:lumMod val="40000"/>
              <a:lumOff val="60000"/>
            </a:schemeClr>
          </a:solidFill>
          <a:ln>
            <a:noFill/>
          </a:ln>
        </p:spPr>
        <p:txBody>
          <a:bodyPr wrap="square">
            <a:spAutoFit/>
          </a:bodyPr>
          <a:lstStyle/>
          <a:p>
            <a:pPr algn="just"/>
            <a:r>
              <a:rPr lang="es-AR" sz="2200" b="1" u="sng" dirty="0">
                <a:solidFill>
                  <a:srgbClr val="0070C0"/>
                </a:solidFill>
                <a:sym typeface="Symbol" panose="05050102010706020507" pitchFamily="18" charset="2"/>
              </a:rPr>
              <a:t>Importante: </a:t>
            </a:r>
            <a:r>
              <a:rPr lang="es-AR" sz="2200" b="1" dirty="0">
                <a:solidFill>
                  <a:srgbClr val="0070C0"/>
                </a:solidFill>
                <a:sym typeface="Symbol" panose="05050102010706020507" pitchFamily="18" charset="2"/>
              </a:rPr>
              <a:t>El método no garantiza un sistema de lazo cerrado estable, dado que es independiente del método de discretización y del periodo de muestreo</a:t>
            </a:r>
            <a:endParaRPr lang="es-AR" sz="2200" b="1" dirty="0">
              <a:solidFill>
                <a:srgbClr val="0070C0"/>
              </a:solidFill>
            </a:endParaRPr>
          </a:p>
        </p:txBody>
      </p:sp>
      <p:sp>
        <p:nvSpPr>
          <p:cNvPr id="22" name="Rectángulo 21"/>
          <p:cNvSpPr/>
          <p:nvPr/>
        </p:nvSpPr>
        <p:spPr>
          <a:xfrm>
            <a:off x="290735" y="5032840"/>
            <a:ext cx="11709920"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Si la compensación propuesta causa inestabilidad debe modificarse levemente la configuración del par polo-cero introducido:</a:t>
            </a:r>
          </a:p>
        </p:txBody>
      </p:sp>
      <p:graphicFrame>
        <p:nvGraphicFramePr>
          <p:cNvPr id="23" name="1 Objeto"/>
          <p:cNvGraphicFramePr>
            <a:graphicFrameLocks noChangeAspect="1"/>
          </p:cNvGraphicFramePr>
          <p:nvPr/>
        </p:nvGraphicFramePr>
        <p:xfrm>
          <a:off x="2377509" y="5915567"/>
          <a:ext cx="2235200" cy="790575"/>
        </p:xfrm>
        <a:graphic>
          <a:graphicData uri="http://schemas.openxmlformats.org/presentationml/2006/ole">
            <mc:AlternateContent xmlns:mc="http://schemas.openxmlformats.org/markup-compatibility/2006">
              <mc:Choice xmlns:v="urn:schemas-microsoft-com:vml" Requires="v">
                <p:oleObj spid="_x0000_s25730" name="Equation" r:id="rId7" imgW="1600200" imgH="571320" progId="Equation.DSMT4">
                  <p:embed/>
                </p:oleObj>
              </mc:Choice>
              <mc:Fallback>
                <p:oleObj name="Equation" r:id="rId7" imgW="1600200" imgH="571320" progId="Equation.DSMT4">
                  <p:embed/>
                  <p:pic>
                    <p:nvPicPr>
                      <p:cNvPr id="23" name="1 Objeto"/>
                      <p:cNvPicPr>
                        <a:picLocks noChangeAspect="1" noChangeArrowheads="1"/>
                      </p:cNvPicPr>
                      <p:nvPr/>
                    </p:nvPicPr>
                    <p:blipFill>
                      <a:blip r:embed="rId8"/>
                      <a:srcRect/>
                      <a:stretch>
                        <a:fillRect/>
                      </a:stretch>
                    </p:blipFill>
                    <p:spPr bwMode="auto">
                      <a:xfrm>
                        <a:off x="2377509" y="5915567"/>
                        <a:ext cx="2235200" cy="790575"/>
                      </a:xfrm>
                      <a:prstGeom prst="rect">
                        <a:avLst/>
                      </a:prstGeom>
                      <a:solidFill>
                        <a:srgbClr val="FFC000"/>
                      </a:solidFill>
                      <a:ln>
                        <a:noFill/>
                      </a:ln>
                    </p:spPr>
                  </p:pic>
                </p:oleObj>
              </mc:Fallback>
            </mc:AlternateContent>
          </a:graphicData>
        </a:graphic>
      </p:graphicFrame>
      <p:sp>
        <p:nvSpPr>
          <p:cNvPr id="24" name="Rectángulo 23"/>
          <p:cNvSpPr/>
          <p:nvPr/>
        </p:nvSpPr>
        <p:spPr>
          <a:xfrm>
            <a:off x="4926110" y="6080021"/>
            <a:ext cx="5820354" cy="461665"/>
          </a:xfrm>
          <a:prstGeom prst="rect">
            <a:avLst/>
          </a:prstGeom>
          <a:solidFill>
            <a:schemeClr val="accent6">
              <a:lumMod val="40000"/>
              <a:lumOff val="60000"/>
            </a:schemeClr>
          </a:solidFill>
          <a:ln>
            <a:noFill/>
          </a:ln>
        </p:spPr>
        <p:txBody>
          <a:bodyPr wrap="square">
            <a:spAutoFit/>
          </a:bodyPr>
          <a:lstStyle/>
          <a:p>
            <a:pPr algn="just"/>
            <a:r>
              <a:rPr lang="es-AR" sz="2200" b="1" dirty="0">
                <a:solidFill>
                  <a:srgbClr val="0070C0"/>
                </a:solidFill>
                <a:sym typeface="Symbol" panose="05050102010706020507" pitchFamily="18" charset="2"/>
              </a:rPr>
              <a:t>Siendo </a:t>
            </a:r>
            <a:r>
              <a:rPr lang="es-AR" sz="2400" b="1" dirty="0">
                <a:solidFill>
                  <a:srgbClr val="0070C0"/>
                </a:solidFill>
                <a:latin typeface="Symbol" panose="05050102010706020507" pitchFamily="18" charset="2"/>
                <a:sym typeface="Symbol" panose="05050102010706020507" pitchFamily="18" charset="2"/>
              </a:rPr>
              <a:t>e</a:t>
            </a:r>
            <a:r>
              <a:rPr lang="es-AR" sz="2200" b="1" dirty="0">
                <a:solidFill>
                  <a:srgbClr val="0070C0"/>
                </a:solidFill>
                <a:sym typeface="Symbol" panose="05050102010706020507" pitchFamily="18" charset="2"/>
              </a:rPr>
              <a:t> una pequeña constante positiva</a:t>
            </a:r>
            <a:endParaRPr lang="es-AR" sz="2200" b="1" dirty="0">
              <a:solidFill>
                <a:srgbClr val="0070C0"/>
              </a:solidFill>
            </a:endParaRPr>
          </a:p>
        </p:txBody>
      </p:sp>
    </p:spTree>
    <p:extLst>
      <p:ext uri="{BB962C8B-B14F-4D97-AF65-F5344CB8AC3E}">
        <p14:creationId xmlns:p14="http://schemas.microsoft.com/office/powerpoint/2010/main" val="341411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11" name="Rectángulo 10"/>
          <p:cNvSpPr/>
          <p:nvPr/>
        </p:nvSpPr>
        <p:spPr>
          <a:xfrm>
            <a:off x="290735" y="1093382"/>
            <a:ext cx="4145463"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Compensación Modificada</a:t>
            </a:r>
            <a:endParaRPr lang="es-AR" sz="2400" b="1" dirty="0">
              <a:solidFill>
                <a:srgbClr val="0070C0"/>
              </a:solidFill>
            </a:endParaRPr>
          </a:p>
        </p:txBody>
      </p:sp>
      <p:sp>
        <p:nvSpPr>
          <p:cNvPr id="19" name="Rectángulo 18"/>
          <p:cNvSpPr/>
          <p:nvPr/>
        </p:nvSpPr>
        <p:spPr>
          <a:xfrm>
            <a:off x="7402519" y="882452"/>
            <a:ext cx="4635375" cy="1015663"/>
          </a:xfrm>
          <a:prstGeom prst="rect">
            <a:avLst/>
          </a:prstGeom>
          <a:solidFill>
            <a:schemeClr val="accent6">
              <a:lumMod val="40000"/>
              <a:lumOff val="60000"/>
            </a:schemeClr>
          </a:solidFill>
          <a:ln>
            <a:noFill/>
          </a:ln>
        </p:spPr>
        <p:txBody>
          <a:bodyPr wrap="square">
            <a:spAutoFit/>
          </a:bodyPr>
          <a:lstStyle/>
          <a:p>
            <a:pPr algn="just"/>
            <a:r>
              <a:rPr lang="es-AR" sz="2000" b="1" u="sng" dirty="0">
                <a:solidFill>
                  <a:srgbClr val="0070C0"/>
                </a:solidFill>
                <a:sym typeface="Symbol" panose="05050102010706020507" pitchFamily="18" charset="2"/>
              </a:rPr>
              <a:t>Importante:</a:t>
            </a:r>
            <a:r>
              <a:rPr lang="es-AR" sz="2000" b="1" dirty="0">
                <a:solidFill>
                  <a:srgbClr val="0070C0"/>
                </a:solidFill>
                <a:sym typeface="Symbol" panose="05050102010706020507" pitchFamily="18" charset="2"/>
              </a:rPr>
              <a:t> Esta compensación modificada preserva la ganancia de continua del controlador.</a:t>
            </a:r>
            <a:endParaRPr lang="es-AR" sz="2000" b="1" dirty="0">
              <a:solidFill>
                <a:srgbClr val="0070C0"/>
              </a:solidFill>
            </a:endParaRPr>
          </a:p>
        </p:txBody>
      </p:sp>
      <p:graphicFrame>
        <p:nvGraphicFramePr>
          <p:cNvPr id="23" name="1 Objeto"/>
          <p:cNvGraphicFramePr>
            <a:graphicFrameLocks noChangeAspect="1"/>
          </p:cNvGraphicFramePr>
          <p:nvPr/>
        </p:nvGraphicFramePr>
        <p:xfrm>
          <a:off x="4926110" y="928928"/>
          <a:ext cx="2235200" cy="790575"/>
        </p:xfrm>
        <a:graphic>
          <a:graphicData uri="http://schemas.openxmlformats.org/presentationml/2006/ole">
            <mc:AlternateContent xmlns:mc="http://schemas.openxmlformats.org/markup-compatibility/2006">
              <mc:Choice xmlns:v="urn:schemas-microsoft-com:vml" Requires="v">
                <p:oleObj spid="_x0000_s26668" name="Equation" r:id="rId3" imgW="1600200" imgH="571320" progId="Equation.DSMT4">
                  <p:embed/>
                </p:oleObj>
              </mc:Choice>
              <mc:Fallback>
                <p:oleObj name="Equation" r:id="rId3" imgW="1600200" imgH="571320" progId="Equation.DSMT4">
                  <p:embed/>
                  <p:pic>
                    <p:nvPicPr>
                      <p:cNvPr id="23" name="1 Objeto"/>
                      <p:cNvPicPr>
                        <a:picLocks noChangeAspect="1" noChangeArrowheads="1"/>
                      </p:cNvPicPr>
                      <p:nvPr/>
                    </p:nvPicPr>
                    <p:blipFill>
                      <a:blip r:embed="rId4"/>
                      <a:srcRect/>
                      <a:stretch>
                        <a:fillRect/>
                      </a:stretch>
                    </p:blipFill>
                    <p:spPr bwMode="auto">
                      <a:xfrm>
                        <a:off x="4926110" y="928928"/>
                        <a:ext cx="2235200" cy="790575"/>
                      </a:xfrm>
                      <a:prstGeom prst="rect">
                        <a:avLst/>
                      </a:prstGeom>
                      <a:solidFill>
                        <a:srgbClr val="FFC000"/>
                      </a:solidFill>
                      <a:ln>
                        <a:noFill/>
                      </a:ln>
                    </p:spPr>
                  </p:pic>
                </p:oleObj>
              </mc:Fallback>
            </mc:AlternateContent>
          </a:graphicData>
        </a:graphic>
      </p:graphicFrame>
      <p:pic>
        <p:nvPicPr>
          <p:cNvPr id="3" name="Imagen 2"/>
          <p:cNvPicPr>
            <a:picLocks noChangeAspect="1"/>
          </p:cNvPicPr>
          <p:nvPr/>
        </p:nvPicPr>
        <p:blipFill>
          <a:blip r:embed="rId5"/>
          <a:stretch>
            <a:fillRect/>
          </a:stretch>
        </p:blipFill>
        <p:spPr>
          <a:xfrm>
            <a:off x="562339" y="2076726"/>
            <a:ext cx="7978651" cy="3531900"/>
          </a:xfrm>
          <a:prstGeom prst="rect">
            <a:avLst/>
          </a:prstGeom>
        </p:spPr>
      </p:pic>
      <p:sp>
        <p:nvSpPr>
          <p:cNvPr id="12" name="Rectángulo 11"/>
          <p:cNvSpPr/>
          <p:nvPr/>
        </p:nvSpPr>
        <p:spPr>
          <a:xfrm>
            <a:off x="1361398" y="5611906"/>
            <a:ext cx="2130886" cy="707886"/>
          </a:xfrm>
          <a:prstGeom prst="rect">
            <a:avLst/>
          </a:prstGeom>
          <a:solidFill>
            <a:srgbClr val="FFC000"/>
          </a:solidFill>
        </p:spPr>
        <p:txBody>
          <a:bodyPr wrap="square">
            <a:spAutoFit/>
          </a:bodyPr>
          <a:lstStyle/>
          <a:p>
            <a:pPr algn="ctr"/>
            <a:r>
              <a:rPr lang="es-AR" sz="2000" b="1" dirty="0">
                <a:solidFill>
                  <a:srgbClr val="C00000"/>
                </a:solidFill>
                <a:latin typeface="Times New Roman" panose="02020603050405020304" pitchFamily="18" charset="0"/>
                <a:cs typeface="Times New Roman" panose="02020603050405020304" pitchFamily="18" charset="0"/>
              </a:rPr>
              <a:t>Compensación </a:t>
            </a:r>
            <a:r>
              <a:rPr lang="es-AR" sz="2000" b="1" i="1" dirty="0">
                <a:solidFill>
                  <a:srgbClr val="C00000"/>
                </a:solidFill>
                <a:latin typeface="Times New Roman" panose="02020603050405020304" pitchFamily="18" charset="0"/>
                <a:cs typeface="Times New Roman" panose="02020603050405020304" pitchFamily="18" charset="0"/>
              </a:rPr>
              <a:t>C</a:t>
            </a:r>
            <a:r>
              <a:rPr lang="es-AR" sz="2000" b="1" dirty="0">
                <a:solidFill>
                  <a:srgbClr val="C00000"/>
                </a:solidFill>
                <a:latin typeface="Times New Roman" panose="02020603050405020304" pitchFamily="18" charset="0"/>
                <a:cs typeface="Times New Roman" panose="02020603050405020304" pitchFamily="18" charset="0"/>
              </a:rPr>
              <a:t>(</a:t>
            </a:r>
            <a:r>
              <a:rPr lang="es-AR" sz="2000" b="1" i="1" dirty="0">
                <a:solidFill>
                  <a:srgbClr val="C00000"/>
                </a:solidFill>
                <a:latin typeface="Times New Roman" panose="02020603050405020304" pitchFamily="18" charset="0"/>
                <a:cs typeface="Times New Roman" panose="02020603050405020304" pitchFamily="18" charset="0"/>
              </a:rPr>
              <a:t>z</a:t>
            </a:r>
            <a:r>
              <a:rPr lang="es-AR" sz="2000" b="1" dirty="0">
                <a:solidFill>
                  <a:srgbClr val="C00000"/>
                </a:solidFill>
                <a:latin typeface="Times New Roman" panose="02020603050405020304" pitchFamily="18" charset="0"/>
                <a:cs typeface="Times New Roman" panose="02020603050405020304" pitchFamily="18" charset="0"/>
              </a:rPr>
              <a:t>)</a:t>
            </a:r>
            <a:endParaRPr lang="es-AR" sz="2000" b="1" i="1" dirty="0">
              <a:solidFill>
                <a:srgbClr val="C00000"/>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5507885" y="5611906"/>
            <a:ext cx="2130886" cy="707886"/>
          </a:xfrm>
          <a:prstGeom prst="rect">
            <a:avLst/>
          </a:prstGeom>
          <a:solidFill>
            <a:srgbClr val="FFC000"/>
          </a:solidFill>
        </p:spPr>
        <p:txBody>
          <a:bodyPr wrap="square">
            <a:spAutoFit/>
          </a:bodyPr>
          <a:lstStyle/>
          <a:p>
            <a:pPr algn="ctr"/>
            <a:r>
              <a:rPr lang="es-AR" sz="2000" b="1" dirty="0">
                <a:solidFill>
                  <a:srgbClr val="C00000"/>
                </a:solidFill>
                <a:latin typeface="Times New Roman" panose="02020603050405020304" pitchFamily="18" charset="0"/>
                <a:cs typeface="Times New Roman" panose="02020603050405020304" pitchFamily="18" charset="0"/>
              </a:rPr>
              <a:t>Compensación </a:t>
            </a:r>
            <a:r>
              <a:rPr lang="es-AR" sz="2000" b="1" i="1" dirty="0">
                <a:solidFill>
                  <a:srgbClr val="C00000"/>
                </a:solidFill>
                <a:latin typeface="Times New Roman" panose="02020603050405020304" pitchFamily="18" charset="0"/>
                <a:cs typeface="Times New Roman" panose="02020603050405020304" pitchFamily="18" charset="0"/>
              </a:rPr>
              <a:t>C’</a:t>
            </a:r>
            <a:r>
              <a:rPr lang="es-AR" sz="2000" b="1" dirty="0">
                <a:solidFill>
                  <a:srgbClr val="C00000"/>
                </a:solidFill>
                <a:latin typeface="Times New Roman" panose="02020603050405020304" pitchFamily="18" charset="0"/>
                <a:cs typeface="Times New Roman" panose="02020603050405020304" pitchFamily="18" charset="0"/>
              </a:rPr>
              <a:t>(</a:t>
            </a:r>
            <a:r>
              <a:rPr lang="es-AR" sz="2000" b="1" i="1" dirty="0">
                <a:solidFill>
                  <a:srgbClr val="C00000"/>
                </a:solidFill>
                <a:latin typeface="Times New Roman" panose="02020603050405020304" pitchFamily="18" charset="0"/>
                <a:cs typeface="Times New Roman" panose="02020603050405020304" pitchFamily="18" charset="0"/>
              </a:rPr>
              <a:t>z</a:t>
            </a:r>
            <a:r>
              <a:rPr lang="es-AR" sz="2000" b="1" dirty="0">
                <a:solidFill>
                  <a:srgbClr val="C00000"/>
                </a:solidFill>
                <a:latin typeface="Times New Roman" panose="02020603050405020304" pitchFamily="18" charset="0"/>
                <a:cs typeface="Times New Roman" panose="02020603050405020304" pitchFamily="18" charset="0"/>
              </a:rPr>
              <a:t>)</a:t>
            </a:r>
            <a:endParaRPr lang="es-AR" sz="2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05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9" name="Rectángulo 8"/>
          <p:cNvSpPr/>
          <p:nvPr/>
        </p:nvSpPr>
        <p:spPr>
          <a:xfrm>
            <a:off x="191343" y="939473"/>
            <a:ext cx="3846503"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Procedimiento de diseño</a:t>
            </a:r>
            <a:endParaRPr lang="es-AR" sz="2400" b="1" dirty="0">
              <a:solidFill>
                <a:srgbClr val="0070C0"/>
              </a:solidFill>
            </a:endParaRPr>
          </a:p>
        </p:txBody>
      </p:sp>
      <p:sp>
        <p:nvSpPr>
          <p:cNvPr id="4" name="CuadroTexto 3"/>
          <p:cNvSpPr txBox="1"/>
          <p:nvPr/>
        </p:nvSpPr>
        <p:spPr>
          <a:xfrm>
            <a:off x="191343" y="1590294"/>
            <a:ext cx="11922194" cy="4708981"/>
          </a:xfrm>
          <a:prstGeom prst="rect">
            <a:avLst/>
          </a:prstGeom>
          <a:noFill/>
        </p:spPr>
        <p:txBody>
          <a:bodyPr wrap="square" rtlCol="0">
            <a:spAutoFit/>
          </a:bodyPr>
          <a:lstStyle/>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Seleccionar una aproximación para el controlador </a:t>
            </a:r>
            <a:r>
              <a:rPr lang="es-AR" sz="2000" i="1" dirty="0" err="1">
                <a:solidFill>
                  <a:srgbClr val="00B0F0"/>
                </a:solidFill>
                <a:latin typeface="Times New Roman" panose="02020603050405020304" pitchFamily="18" charset="0"/>
                <a:cs typeface="Times New Roman" panose="02020603050405020304" pitchFamily="18" charset="0"/>
              </a:rPr>
              <a:t>G</a:t>
            </a:r>
            <a:r>
              <a:rPr lang="es-AR" sz="2000" i="1" baseline="-25000" dirty="0" err="1">
                <a:solidFill>
                  <a:srgbClr val="00B0F0"/>
                </a:solidFill>
                <a:latin typeface="Times New Roman" panose="02020603050405020304" pitchFamily="18" charset="0"/>
                <a:cs typeface="Times New Roman" panose="02020603050405020304" pitchFamily="18" charset="0"/>
              </a:rPr>
              <a:t>c</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s</a:t>
            </a:r>
            <a:r>
              <a:rPr lang="es-AR" sz="2000" dirty="0">
                <a:solidFill>
                  <a:srgbClr val="00B0F0"/>
                </a:solidFill>
                <a:latin typeface="Times New Roman" panose="02020603050405020304" pitchFamily="18" charset="0"/>
                <a:cs typeface="Times New Roman" panose="02020603050405020304" pitchFamily="18" charset="0"/>
              </a:rPr>
              <a:t>) y el periodo de muestreo adecuado para obtener </a:t>
            </a:r>
            <a:r>
              <a:rPr lang="es-AR" sz="2000" i="1" dirty="0">
                <a:solidFill>
                  <a:srgbClr val="00B0F0"/>
                </a:solidFill>
                <a:latin typeface="Times New Roman" panose="02020603050405020304" pitchFamily="18" charset="0"/>
                <a:cs typeface="Times New Roman" panose="02020603050405020304" pitchFamily="18" charset="0"/>
              </a:rPr>
              <a:t>D</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Multiplicar </a:t>
            </a:r>
            <a:r>
              <a:rPr lang="es-AR" sz="2000" i="1" dirty="0">
                <a:solidFill>
                  <a:srgbClr val="00B0F0"/>
                </a:solidFill>
                <a:latin typeface="Times New Roman" panose="02020603050405020304" pitchFamily="18" charset="0"/>
                <a:cs typeface="Times New Roman" panose="02020603050405020304" pitchFamily="18" charset="0"/>
              </a:rPr>
              <a:t>D</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 por </a:t>
            </a:r>
            <a:r>
              <a:rPr lang="es-AR" sz="2000" i="1" dirty="0">
                <a:solidFill>
                  <a:srgbClr val="00B0F0"/>
                </a:solidFill>
                <a:latin typeface="Times New Roman" panose="02020603050405020304" pitchFamily="18" charset="0"/>
                <a:cs typeface="Times New Roman" panose="02020603050405020304" pitchFamily="18" charset="0"/>
              </a:rPr>
              <a:t>C</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Igualar la ganancia CC de lazo abierto del sistema de control digital con el del sistema analógico.</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Verificar la estabilidad de lazo cerrado en el plano-z. Si es estable, verificar el desempeño en régimen transitorio y permanente de acuerdo a las especificaciones impuestas en tiempo continuo.</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Si en el paso anterior el sistema resulta inestable, utilice la compensación modificada </a:t>
            </a:r>
            <a:r>
              <a:rPr lang="es-AR" sz="2000" i="1" dirty="0">
                <a:solidFill>
                  <a:srgbClr val="00B0F0"/>
                </a:solidFill>
                <a:latin typeface="Times New Roman" panose="02020603050405020304" pitchFamily="18" charset="0"/>
                <a:cs typeface="Times New Roman" panose="02020603050405020304" pitchFamily="18" charset="0"/>
              </a:rPr>
              <a:t>C’</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 con un pequeño valor de épsilon “</a:t>
            </a:r>
            <a:r>
              <a:rPr lang="es-AR" sz="2000" dirty="0">
                <a:solidFill>
                  <a:srgbClr val="00B0F0"/>
                </a:solidFill>
                <a:latin typeface="Symbol" panose="05050102010706020507" pitchFamily="18" charset="2"/>
                <a:cs typeface="Times New Roman" panose="02020603050405020304" pitchFamily="18" charset="0"/>
              </a:rPr>
              <a:t>e </a:t>
            </a:r>
            <a:r>
              <a:rPr lang="en-US" sz="2000" dirty="0">
                <a:solidFill>
                  <a:srgbClr val="00B0F0"/>
                </a:solidFill>
                <a:latin typeface="Symbol" panose="05050102010706020507" pitchFamily="18" charset="2"/>
                <a:cs typeface="Times New Roman" panose="02020603050405020304" pitchFamily="18" charset="0"/>
              </a:rPr>
              <a:t>&gt; 0</a:t>
            </a:r>
            <a:r>
              <a:rPr lang="es-AR" sz="2000" dirty="0">
                <a:solidFill>
                  <a:srgbClr val="00B0F0"/>
                </a:solidFill>
                <a:latin typeface="Times New Roman" panose="02020603050405020304" pitchFamily="18" charset="0"/>
                <a:cs typeface="Times New Roman" panose="02020603050405020304" pitchFamily="18" charset="0"/>
              </a:rPr>
              <a:t>” . El valor de </a:t>
            </a:r>
            <a:r>
              <a:rPr lang="es-AR" sz="2000" dirty="0">
                <a:solidFill>
                  <a:srgbClr val="00B0F0"/>
                </a:solidFill>
                <a:latin typeface="Symbol" panose="05050102010706020507" pitchFamily="18" charset="2"/>
                <a:cs typeface="Times New Roman" panose="02020603050405020304" pitchFamily="18" charset="0"/>
              </a:rPr>
              <a:t>e</a:t>
            </a:r>
            <a:r>
              <a:rPr lang="es-AR" sz="2000" dirty="0">
                <a:solidFill>
                  <a:srgbClr val="00B0F0"/>
                </a:solidFill>
                <a:latin typeface="Times New Roman" panose="02020603050405020304" pitchFamily="18" charset="0"/>
                <a:cs typeface="Times New Roman" panose="02020603050405020304" pitchFamily="18" charset="0"/>
              </a:rPr>
              <a:t> debe ser lo más pequeño posible para poder garantizar un buen desempeño en las altas frecuencias.</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Repetir los pasos 3 y 4.</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Si el sistema aún continúa inestable, este método de compensación no es útil para el proceso en análisis.</a:t>
            </a:r>
          </a:p>
        </p:txBody>
      </p:sp>
    </p:spTree>
    <p:extLst>
      <p:ext uri="{BB962C8B-B14F-4D97-AF65-F5344CB8AC3E}">
        <p14:creationId xmlns:p14="http://schemas.microsoft.com/office/powerpoint/2010/main" val="382013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90231" y="6386316"/>
            <a:ext cx="361108" cy="365125"/>
          </a:xfrm>
        </p:spPr>
        <p:txBody>
          <a:bodyPr/>
          <a:lstStyle/>
          <a:p>
            <a:fld id="{88A92BC7-81EF-4C9F-8DB9-DCAAEE84F0FC}" type="slidenum">
              <a:rPr lang="es-ES" b="1" smtClean="0">
                <a:solidFill>
                  <a:schemeClr val="tx1"/>
                </a:solidFill>
              </a:rPr>
              <a:pPr/>
              <a:t>5</a:t>
            </a:fld>
            <a:endParaRPr lang="es-ES" b="1" dirty="0">
              <a:solidFill>
                <a:schemeClr val="tx1"/>
              </a:solidFill>
            </a:endParaRPr>
          </a:p>
        </p:txBody>
      </p:sp>
      <p:sp>
        <p:nvSpPr>
          <p:cNvPr id="3" name="Rectángulo 2"/>
          <p:cNvSpPr/>
          <p:nvPr/>
        </p:nvSpPr>
        <p:spPr>
          <a:xfrm>
            <a:off x="191343" y="1057974"/>
            <a:ext cx="10962526" cy="400110"/>
          </a:xfrm>
          <a:prstGeom prst="rect">
            <a:avLst/>
          </a:prstGeom>
        </p:spPr>
        <p:txBody>
          <a:bodyPr wrap="square">
            <a:spAutoFit/>
          </a:bodyPr>
          <a:lstStyle/>
          <a:p>
            <a:r>
              <a:rPr lang="es-AR" sz="2000" b="1" dirty="0">
                <a:solidFill>
                  <a:schemeClr val="accent5">
                    <a:lumMod val="75000"/>
                  </a:schemeClr>
                </a:solidFill>
              </a:rPr>
              <a:t>Mapeo de la región de estabilidad: Aproximación </a:t>
            </a:r>
            <a:r>
              <a:rPr lang="es-AR" sz="2000" b="1" i="1" dirty="0" err="1">
                <a:solidFill>
                  <a:schemeClr val="accent5">
                    <a:lumMod val="75000"/>
                  </a:schemeClr>
                </a:solidFill>
              </a:rPr>
              <a:t>Backward</a:t>
            </a:r>
            <a:r>
              <a:rPr lang="es-AR" sz="2000" b="1" i="1" dirty="0">
                <a:solidFill>
                  <a:schemeClr val="accent5">
                    <a:lumMod val="75000"/>
                  </a:schemeClr>
                </a:solidFill>
              </a:rPr>
              <a:t> </a:t>
            </a:r>
            <a:r>
              <a:rPr lang="es-AR" sz="2000" b="1" dirty="0">
                <a:solidFill>
                  <a:schemeClr val="accent5">
                    <a:lumMod val="75000"/>
                  </a:schemeClr>
                </a:solidFill>
              </a:rPr>
              <a:t>o Diferencias hacia Atrás</a:t>
            </a:r>
            <a:endParaRPr lang="es-AR" sz="2000" b="1" i="1" dirty="0">
              <a:solidFill>
                <a:schemeClr val="accent5">
                  <a:lumMod val="75000"/>
                </a:schemeClr>
              </a:solidFill>
            </a:endParaRPr>
          </a:p>
        </p:txBody>
      </p:sp>
      <p:sp>
        <p:nvSpPr>
          <p:cNvPr id="15" name="Rectángulo 14"/>
          <p:cNvSpPr/>
          <p:nvPr/>
        </p:nvSpPr>
        <p:spPr>
          <a:xfrm>
            <a:off x="8387569" y="2980997"/>
            <a:ext cx="3595582" cy="1200329"/>
          </a:xfrm>
          <a:prstGeom prst="rect">
            <a:avLst/>
          </a:prstGeom>
        </p:spPr>
        <p:txBody>
          <a:bodyPr wrap="square">
            <a:spAutoFit/>
          </a:bodyPr>
          <a:lstStyle/>
          <a:p>
            <a:pPr algn="just"/>
            <a:r>
              <a:rPr lang="es-AR" dirty="0">
                <a:solidFill>
                  <a:srgbClr val="008000"/>
                </a:solidFill>
              </a:rPr>
              <a:t>La región estable del plano-s se mapea en el plano-z en un círculo con centro en Re(</a:t>
            </a:r>
            <a:r>
              <a:rPr lang="es-AR" i="1" dirty="0">
                <a:solidFill>
                  <a:srgbClr val="008000"/>
                </a:solidFill>
              </a:rPr>
              <a:t>z</a:t>
            </a:r>
            <a:r>
              <a:rPr lang="es-AR" dirty="0">
                <a:solidFill>
                  <a:srgbClr val="008000"/>
                </a:solidFill>
              </a:rPr>
              <a:t>) = 0,5 e </a:t>
            </a:r>
            <a:r>
              <a:rPr lang="es-AR" dirty="0" err="1">
                <a:solidFill>
                  <a:srgbClr val="008000"/>
                </a:solidFill>
              </a:rPr>
              <a:t>Im</a:t>
            </a:r>
            <a:r>
              <a:rPr lang="es-AR" dirty="0">
                <a:solidFill>
                  <a:srgbClr val="008000"/>
                </a:solidFill>
              </a:rPr>
              <a:t>(</a:t>
            </a:r>
            <a:r>
              <a:rPr lang="es-AR" i="1" dirty="0">
                <a:solidFill>
                  <a:srgbClr val="008000"/>
                </a:solidFill>
              </a:rPr>
              <a:t>z</a:t>
            </a:r>
            <a:r>
              <a:rPr lang="es-AR" dirty="0">
                <a:solidFill>
                  <a:srgbClr val="008000"/>
                </a:solidFill>
              </a:rPr>
              <a:t>) = 0 y de radio igual a 1/2.</a:t>
            </a:r>
          </a:p>
        </p:txBody>
      </p:sp>
      <p:sp>
        <p:nvSpPr>
          <p:cNvPr id="49" name="Rectángulo 48"/>
          <p:cNvSpPr/>
          <p:nvPr/>
        </p:nvSpPr>
        <p:spPr>
          <a:xfrm>
            <a:off x="2024655" y="2118055"/>
            <a:ext cx="1005403"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i="1" dirty="0">
                <a:solidFill>
                  <a:srgbClr val="C00000"/>
                </a:solidFill>
              </a:rPr>
              <a:t>s</a:t>
            </a:r>
          </a:p>
        </p:txBody>
      </p:sp>
      <p:grpSp>
        <p:nvGrpSpPr>
          <p:cNvPr id="28" name="Grupo 27"/>
          <p:cNvGrpSpPr/>
          <p:nvPr/>
        </p:nvGrpSpPr>
        <p:grpSpPr>
          <a:xfrm>
            <a:off x="191344" y="1746600"/>
            <a:ext cx="2109677" cy="4303713"/>
            <a:chOff x="191344" y="1584675"/>
            <a:chExt cx="2109677" cy="4303713"/>
          </a:xfrm>
        </p:grpSpPr>
        <p:sp>
          <p:nvSpPr>
            <p:cNvPr id="2" name="Rectángulo 1"/>
            <p:cNvSpPr/>
            <p:nvPr/>
          </p:nvSpPr>
          <p:spPr>
            <a:xfrm>
              <a:off x="381944" y="1854209"/>
              <a:ext cx="1496268" cy="3879841"/>
            </a:xfrm>
            <a:prstGeom prst="rect">
              <a:avLst/>
            </a:prstGeom>
            <a:pattFill prst="wdUpDiag">
              <a:fgClr>
                <a:schemeClr val="bg1">
                  <a:lumMod val="65000"/>
                </a:schemeClr>
              </a:fgClr>
              <a:bgClr>
                <a:schemeClr val="accent6">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Line 24"/>
            <p:cNvSpPr>
              <a:spLocks noChangeShapeType="1"/>
            </p:cNvSpPr>
            <p:nvPr/>
          </p:nvSpPr>
          <p:spPr bwMode="auto">
            <a:xfrm flipV="1">
              <a:off x="191344" y="3771742"/>
              <a:ext cx="2109677" cy="10034"/>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6" name="Line 25"/>
            <p:cNvSpPr>
              <a:spLocks noChangeShapeType="1"/>
            </p:cNvSpPr>
            <p:nvPr/>
          </p:nvSpPr>
          <p:spPr bwMode="auto">
            <a:xfrm>
              <a:off x="1896318" y="175771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7" name="1 Objeto"/>
            <p:cNvGraphicFramePr>
              <a:graphicFrameLocks noChangeAspect="1"/>
            </p:cNvGraphicFramePr>
            <p:nvPr/>
          </p:nvGraphicFramePr>
          <p:xfrm>
            <a:off x="1939180" y="1584675"/>
            <a:ext cx="320675" cy="298450"/>
          </p:xfrm>
          <a:graphic>
            <a:graphicData uri="http://schemas.openxmlformats.org/presentationml/2006/ole">
              <mc:AlternateContent xmlns:mc="http://schemas.openxmlformats.org/markup-compatibility/2006">
                <mc:Choice xmlns:v="urn:schemas-microsoft-com:vml" Requires="v">
                  <p:oleObj spid="_x0000_s2428" name="Equation" r:id="rId4" imgW="190440" imgH="177480" progId="Equation.DSMT4">
                    <p:embed/>
                  </p:oleObj>
                </mc:Choice>
                <mc:Fallback>
                  <p:oleObj name="Equation" r:id="rId4" imgW="190440" imgH="177480" progId="Equation.DSMT4">
                    <p:embed/>
                    <p:pic>
                      <p:nvPicPr>
                        <p:cNvPr id="47" name="1 Objeto"/>
                        <p:cNvPicPr>
                          <a:picLocks noChangeAspect="1" noChangeArrowheads="1"/>
                        </p:cNvPicPr>
                        <p:nvPr/>
                      </p:nvPicPr>
                      <p:blipFill>
                        <a:blip r:embed="rId5"/>
                        <a:srcRect/>
                        <a:stretch>
                          <a:fillRect/>
                        </a:stretch>
                      </p:blipFill>
                      <p:spPr bwMode="auto">
                        <a:xfrm>
                          <a:off x="1939180" y="158467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1 Objeto"/>
            <p:cNvGraphicFramePr>
              <a:graphicFrameLocks noChangeAspect="1"/>
            </p:cNvGraphicFramePr>
            <p:nvPr/>
          </p:nvGraphicFramePr>
          <p:xfrm>
            <a:off x="2064593" y="3834163"/>
            <a:ext cx="214312" cy="212725"/>
          </p:xfrm>
          <a:graphic>
            <a:graphicData uri="http://schemas.openxmlformats.org/presentationml/2006/ole">
              <mc:AlternateContent xmlns:mc="http://schemas.openxmlformats.org/markup-compatibility/2006">
                <mc:Choice xmlns:v="urn:schemas-microsoft-com:vml" Requires="v">
                  <p:oleObj spid="_x0000_s2429" name="Equation" r:id="rId6" imgW="126720" imgH="126720" progId="Equation.DSMT4">
                    <p:embed/>
                  </p:oleObj>
                </mc:Choice>
                <mc:Fallback>
                  <p:oleObj name="Equation" r:id="rId6" imgW="126720" imgH="126720" progId="Equation.DSMT4">
                    <p:embed/>
                    <p:pic>
                      <p:nvPicPr>
                        <p:cNvPr id="48" name="1 Objeto"/>
                        <p:cNvPicPr>
                          <a:picLocks noChangeAspect="1" noChangeArrowheads="1"/>
                        </p:cNvPicPr>
                        <p:nvPr/>
                      </p:nvPicPr>
                      <p:blipFill>
                        <a:blip r:embed="rId7"/>
                        <a:srcRect/>
                        <a:stretch>
                          <a:fillRect/>
                        </a:stretch>
                      </p:blipFill>
                      <p:spPr bwMode="auto">
                        <a:xfrm>
                          <a:off x="2064593" y="383416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ángulo 10"/>
            <p:cNvSpPr/>
            <p:nvPr/>
          </p:nvSpPr>
          <p:spPr>
            <a:xfrm>
              <a:off x="439833" y="2795020"/>
              <a:ext cx="1408017" cy="830997"/>
            </a:xfrm>
            <a:prstGeom prst="rect">
              <a:avLst/>
            </a:prstGeom>
          </p:spPr>
          <p:txBody>
            <a:bodyPr wrap="square">
              <a:spAutoFit/>
            </a:bodyPr>
            <a:lstStyle/>
            <a:p>
              <a:pPr algn="ctr"/>
              <a:r>
                <a:rPr lang="es-AR" sz="1600" dirty="0"/>
                <a:t>Región de Estabilidad</a:t>
              </a:r>
            </a:p>
            <a:p>
              <a:pPr algn="ctr"/>
              <a:r>
                <a:rPr lang="es-AR" sz="1600" dirty="0"/>
                <a:t>Re(</a:t>
              </a:r>
              <a:r>
                <a:rPr lang="es-AR" sz="1600" i="1" dirty="0"/>
                <a:t>s</a:t>
              </a:r>
              <a:r>
                <a:rPr lang="es-AR" sz="1600" dirty="0"/>
                <a:t>) &lt; 0</a:t>
              </a:r>
            </a:p>
          </p:txBody>
        </p:sp>
      </p:grpSp>
      <p:grpSp>
        <p:nvGrpSpPr>
          <p:cNvPr id="10" name="Grupo 9"/>
          <p:cNvGrpSpPr/>
          <p:nvPr/>
        </p:nvGrpSpPr>
        <p:grpSpPr>
          <a:xfrm>
            <a:off x="4782620" y="2371725"/>
            <a:ext cx="3511009" cy="2834562"/>
            <a:chOff x="5269337" y="1078925"/>
            <a:chExt cx="2249560" cy="1850873"/>
          </a:xfrm>
        </p:grpSpPr>
        <p:sp>
          <p:nvSpPr>
            <p:cNvPr id="71" name="Oval 9"/>
            <p:cNvSpPr>
              <a:spLocks noChangeArrowheads="1"/>
            </p:cNvSpPr>
            <p:nvPr/>
          </p:nvSpPr>
          <p:spPr bwMode="auto">
            <a:xfrm>
              <a:off x="6283382" y="1700133"/>
              <a:ext cx="720000" cy="720000"/>
            </a:xfrm>
            <a:prstGeom prst="ellipse">
              <a:avLst/>
            </a:prstGeom>
            <a:pattFill prst="wdUpDiag">
              <a:fgClr>
                <a:schemeClr val="accent1">
                  <a:lumMod val="40000"/>
                  <a:lumOff val="60000"/>
                </a:schemeClr>
              </a:fgClr>
              <a:bgClr>
                <a:schemeClr val="bg1"/>
              </a:bgClr>
            </a:pattFill>
            <a:ln w="19050">
              <a:solidFill>
                <a:schemeClr val="tx1"/>
              </a:solidFill>
              <a:prstDash val="solid"/>
              <a:round/>
              <a:headEnd/>
              <a:tailEnd/>
            </a:ln>
            <a:effectLst/>
          </p:spPr>
          <p:txBody>
            <a:bodyPr wrap="none" anchor="ctr"/>
            <a:lstStyle/>
            <a:p>
              <a:endParaRPr lang="es-AR"/>
            </a:p>
          </p:txBody>
        </p:sp>
        <p:sp>
          <p:nvSpPr>
            <p:cNvPr id="51" name="Oval 9"/>
            <p:cNvSpPr>
              <a:spLocks noChangeArrowheads="1"/>
            </p:cNvSpPr>
            <p:nvPr/>
          </p:nvSpPr>
          <p:spPr bwMode="auto">
            <a:xfrm>
              <a:off x="5561301" y="1338543"/>
              <a:ext cx="1440000" cy="1440000"/>
            </a:xfrm>
            <a:prstGeom prst="ellipse">
              <a:avLst/>
            </a:prstGeom>
            <a:noFill/>
            <a:ln w="1270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52" name="Line 12"/>
            <p:cNvSpPr>
              <a:spLocks noChangeShapeType="1"/>
            </p:cNvSpPr>
            <p:nvPr/>
          </p:nvSpPr>
          <p:spPr bwMode="auto">
            <a:xfrm>
              <a:off x="5269337" y="2058543"/>
              <a:ext cx="2113756"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3" name="Line 13"/>
            <p:cNvSpPr>
              <a:spLocks noChangeShapeType="1"/>
            </p:cNvSpPr>
            <p:nvPr/>
          </p:nvSpPr>
          <p:spPr bwMode="auto">
            <a:xfrm>
              <a:off x="6281301" y="1097280"/>
              <a:ext cx="0" cy="183251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56" name="1 Objeto"/>
            <p:cNvGraphicFramePr>
              <a:graphicFrameLocks noChangeAspect="1"/>
            </p:cNvGraphicFramePr>
            <p:nvPr/>
          </p:nvGraphicFramePr>
          <p:xfrm>
            <a:off x="7029929" y="1845025"/>
            <a:ext cx="127000" cy="212725"/>
          </p:xfrm>
          <a:graphic>
            <a:graphicData uri="http://schemas.openxmlformats.org/presentationml/2006/ole">
              <mc:AlternateContent xmlns:mc="http://schemas.openxmlformats.org/markup-compatibility/2006">
                <mc:Choice xmlns:v="urn:schemas-microsoft-com:vml" Requires="v">
                  <p:oleObj spid="_x0000_s2430" name="Equation" r:id="rId8" imgW="75960" imgH="126720" progId="Equation.DSMT4">
                    <p:embed/>
                  </p:oleObj>
                </mc:Choice>
                <mc:Fallback>
                  <p:oleObj name="Equation" r:id="rId8" imgW="75960" imgH="126720" progId="Equation.DSMT4">
                    <p:embed/>
                    <p:pic>
                      <p:nvPicPr>
                        <p:cNvPr id="56" name="1 Objeto"/>
                        <p:cNvPicPr>
                          <a:picLocks noChangeAspect="1" noChangeArrowheads="1"/>
                        </p:cNvPicPr>
                        <p:nvPr/>
                      </p:nvPicPr>
                      <p:blipFill>
                        <a:blip r:embed="rId9"/>
                        <a:srcRect/>
                        <a:stretch>
                          <a:fillRect/>
                        </a:stretch>
                      </p:blipFill>
                      <p:spPr bwMode="auto">
                        <a:xfrm>
                          <a:off x="7029929" y="1845025"/>
                          <a:ext cx="1270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1 Objeto"/>
            <p:cNvGraphicFramePr>
              <a:graphicFrameLocks noChangeAspect="1"/>
            </p:cNvGraphicFramePr>
            <p:nvPr/>
          </p:nvGraphicFramePr>
          <p:xfrm>
            <a:off x="5302731" y="1845818"/>
            <a:ext cx="257175" cy="211137"/>
          </p:xfrm>
          <a:graphic>
            <a:graphicData uri="http://schemas.openxmlformats.org/presentationml/2006/ole">
              <mc:AlternateContent xmlns:mc="http://schemas.openxmlformats.org/markup-compatibility/2006">
                <mc:Choice xmlns:v="urn:schemas-microsoft-com:vml" Requires="v">
                  <p:oleObj spid="_x0000_s2431" name="Equation" r:id="rId10" imgW="152280" imgH="126720" progId="Equation.DSMT4">
                    <p:embed/>
                  </p:oleObj>
                </mc:Choice>
                <mc:Fallback>
                  <p:oleObj name="Equation" r:id="rId10" imgW="152280" imgH="126720" progId="Equation.DSMT4">
                    <p:embed/>
                    <p:pic>
                      <p:nvPicPr>
                        <p:cNvPr id="57" name="1 Objeto"/>
                        <p:cNvPicPr>
                          <a:picLocks noChangeAspect="1" noChangeArrowheads="1"/>
                        </p:cNvPicPr>
                        <p:nvPr/>
                      </p:nvPicPr>
                      <p:blipFill>
                        <a:blip r:embed="rId11"/>
                        <a:srcRect/>
                        <a:stretch>
                          <a:fillRect/>
                        </a:stretch>
                      </p:blipFill>
                      <p:spPr bwMode="auto">
                        <a:xfrm>
                          <a:off x="5302731" y="1845818"/>
                          <a:ext cx="257175" cy="21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1 Objeto"/>
            <p:cNvGraphicFramePr>
              <a:graphicFrameLocks noChangeAspect="1"/>
            </p:cNvGraphicFramePr>
            <p:nvPr/>
          </p:nvGraphicFramePr>
          <p:xfrm>
            <a:off x="6318676" y="1078925"/>
            <a:ext cx="448558" cy="251890"/>
          </p:xfrm>
          <a:graphic>
            <a:graphicData uri="http://schemas.openxmlformats.org/presentationml/2006/ole">
              <mc:AlternateContent xmlns:mc="http://schemas.openxmlformats.org/markup-compatibility/2006">
                <mc:Choice xmlns:v="urn:schemas-microsoft-com:vml" Requires="v">
                  <p:oleObj spid="_x0000_s2432" name="Equation" r:id="rId12" imgW="266400" imgH="152280" progId="Equation.DSMT4">
                    <p:embed/>
                  </p:oleObj>
                </mc:Choice>
                <mc:Fallback>
                  <p:oleObj name="Equation" r:id="rId12" imgW="266400" imgH="152280" progId="Equation.DSMT4">
                    <p:embed/>
                    <p:pic>
                      <p:nvPicPr>
                        <p:cNvPr id="59" name="1 Objeto"/>
                        <p:cNvPicPr>
                          <a:picLocks noChangeAspect="1" noChangeArrowheads="1"/>
                        </p:cNvPicPr>
                        <p:nvPr/>
                      </p:nvPicPr>
                      <p:blipFill>
                        <a:blip r:embed="rId13"/>
                        <a:srcRect/>
                        <a:stretch>
                          <a:fillRect/>
                        </a:stretch>
                      </p:blipFill>
                      <p:spPr bwMode="auto">
                        <a:xfrm>
                          <a:off x="6318676" y="1078925"/>
                          <a:ext cx="448558" cy="251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nvGraphicFramePr>
          <p:xfrm>
            <a:off x="7047963" y="2074045"/>
            <a:ext cx="470934" cy="253963"/>
          </p:xfrm>
          <a:graphic>
            <a:graphicData uri="http://schemas.openxmlformats.org/presentationml/2006/ole">
              <mc:AlternateContent xmlns:mc="http://schemas.openxmlformats.org/markup-compatibility/2006">
                <mc:Choice xmlns:v="urn:schemas-microsoft-com:vml" Requires="v">
                  <p:oleObj spid="_x0000_s2433" name="Equation" r:id="rId14" imgW="279360" imgH="152280" progId="Equation.DSMT4">
                    <p:embed/>
                  </p:oleObj>
                </mc:Choice>
                <mc:Fallback>
                  <p:oleObj name="Equation" r:id="rId14" imgW="279360" imgH="152280" progId="Equation.DSMT4">
                    <p:embed/>
                    <p:pic>
                      <p:nvPicPr>
                        <p:cNvPr id="60" name="1 Objeto"/>
                        <p:cNvPicPr>
                          <a:picLocks noChangeAspect="1" noChangeArrowheads="1"/>
                        </p:cNvPicPr>
                        <p:nvPr/>
                      </p:nvPicPr>
                      <p:blipFill>
                        <a:blip r:embed="rId15"/>
                        <a:srcRect/>
                        <a:stretch>
                          <a:fillRect/>
                        </a:stretch>
                      </p:blipFill>
                      <p:spPr bwMode="auto">
                        <a:xfrm>
                          <a:off x="7047963" y="2074045"/>
                          <a:ext cx="470934" cy="25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Conector recto 17"/>
            <p:cNvCxnSpPr/>
            <p:nvPr/>
          </p:nvCxnSpPr>
          <p:spPr>
            <a:xfrm>
              <a:off x="6643382" y="2007877"/>
              <a:ext cx="0" cy="99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1 Objeto"/>
            <p:cNvGraphicFramePr>
              <a:graphicFrameLocks noChangeAspect="1"/>
            </p:cNvGraphicFramePr>
            <p:nvPr/>
          </p:nvGraphicFramePr>
          <p:xfrm>
            <a:off x="6501238" y="2084241"/>
            <a:ext cx="298450" cy="255587"/>
          </p:xfrm>
          <a:graphic>
            <a:graphicData uri="http://schemas.openxmlformats.org/presentationml/2006/ole">
              <mc:AlternateContent xmlns:mc="http://schemas.openxmlformats.org/markup-compatibility/2006">
                <mc:Choice xmlns:v="urn:schemas-microsoft-com:vml" Requires="v">
                  <p:oleObj spid="_x0000_s2434" name="Equation" r:id="rId16" imgW="177480" imgH="152280" progId="Equation.DSMT4">
                    <p:embed/>
                  </p:oleObj>
                </mc:Choice>
                <mc:Fallback>
                  <p:oleObj name="Equation" r:id="rId16" imgW="177480" imgH="152280" progId="Equation.DSMT4">
                    <p:embed/>
                    <p:pic>
                      <p:nvPicPr>
                        <p:cNvPr id="74" name="1 Objeto"/>
                        <p:cNvPicPr>
                          <a:picLocks noChangeAspect="1" noChangeArrowheads="1"/>
                        </p:cNvPicPr>
                        <p:nvPr/>
                      </p:nvPicPr>
                      <p:blipFill>
                        <a:blip r:embed="rId17"/>
                        <a:srcRect/>
                        <a:stretch>
                          <a:fillRect/>
                        </a:stretch>
                      </p:blipFill>
                      <p:spPr bwMode="auto">
                        <a:xfrm>
                          <a:off x="6501238" y="2084241"/>
                          <a:ext cx="298450"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0" name="Flecha derecha 139"/>
          <p:cNvSpPr/>
          <p:nvPr/>
        </p:nvSpPr>
        <p:spPr>
          <a:xfrm>
            <a:off x="2592985" y="3431695"/>
            <a:ext cx="2052684" cy="1003943"/>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3" name="Rectángulo 142"/>
          <p:cNvSpPr/>
          <p:nvPr/>
        </p:nvSpPr>
        <p:spPr>
          <a:xfrm>
            <a:off x="4800974" y="2427441"/>
            <a:ext cx="992579" cy="369332"/>
          </a:xfrm>
          <a:prstGeom prst="rect">
            <a:avLst/>
          </a:prstGeom>
          <a:solidFill>
            <a:schemeClr val="accent1"/>
          </a:solidFill>
        </p:spPr>
        <p:txBody>
          <a:bodyPr wrap="none">
            <a:spAutoFit/>
          </a:bodyPr>
          <a:lstStyle/>
          <a:p>
            <a:pPr algn="ctr"/>
            <a:r>
              <a:rPr lang="es-AR" b="1" dirty="0">
                <a:solidFill>
                  <a:schemeClr val="bg1"/>
                </a:solidFill>
              </a:rPr>
              <a:t>Plano </a:t>
            </a:r>
            <a:r>
              <a:rPr lang="es-AR" b="1" i="1" dirty="0">
                <a:solidFill>
                  <a:schemeClr val="bg1"/>
                </a:solidFill>
              </a:rPr>
              <a:t>z</a:t>
            </a:r>
          </a:p>
        </p:txBody>
      </p:sp>
      <p:sp>
        <p:nvSpPr>
          <p:cNvPr id="63" name="Rectángulo 62"/>
          <p:cNvSpPr/>
          <p:nvPr/>
        </p:nvSpPr>
        <p:spPr>
          <a:xfrm>
            <a:off x="5672606" y="1678077"/>
            <a:ext cx="1638590" cy="400110"/>
          </a:xfrm>
          <a:prstGeom prst="rect">
            <a:avLst/>
          </a:prstGeom>
        </p:spPr>
        <p:txBody>
          <a:bodyPr wrap="none">
            <a:spAutoFit/>
          </a:bodyPr>
          <a:lstStyle/>
          <a:p>
            <a:r>
              <a:rPr lang="es-AR" sz="2000" b="1" dirty="0">
                <a:solidFill>
                  <a:schemeClr val="accent5">
                    <a:lumMod val="75000"/>
                  </a:schemeClr>
                </a:solidFill>
              </a:rPr>
              <a:t>Analizando:</a:t>
            </a:r>
            <a:endParaRPr lang="es-AR" sz="2000" b="1" i="1" dirty="0">
              <a:solidFill>
                <a:schemeClr val="accent5">
                  <a:lumMod val="75000"/>
                </a:schemeClr>
              </a:solidFill>
            </a:endParaRPr>
          </a:p>
        </p:txBody>
      </p:sp>
      <p:graphicFrame>
        <p:nvGraphicFramePr>
          <p:cNvPr id="64" name="1 Objeto"/>
          <p:cNvGraphicFramePr>
            <a:graphicFrameLocks noChangeAspect="1"/>
          </p:cNvGraphicFramePr>
          <p:nvPr/>
        </p:nvGraphicFramePr>
        <p:xfrm>
          <a:off x="7415213" y="1465263"/>
          <a:ext cx="3992562" cy="862012"/>
        </p:xfrm>
        <a:graphic>
          <a:graphicData uri="http://schemas.openxmlformats.org/presentationml/2006/ole">
            <mc:AlternateContent xmlns:mc="http://schemas.openxmlformats.org/markup-compatibility/2006">
              <mc:Choice xmlns:v="urn:schemas-microsoft-com:vml" Requires="v">
                <p:oleObj spid="_x0000_s2435" name="Equation" r:id="rId18" imgW="2857320" imgH="622080" progId="Equation.DSMT4">
                  <p:embed/>
                </p:oleObj>
              </mc:Choice>
              <mc:Fallback>
                <p:oleObj name="Equation" r:id="rId18" imgW="2857320" imgH="622080" progId="Equation.DSMT4">
                  <p:embed/>
                  <p:pic>
                    <p:nvPicPr>
                      <p:cNvPr id="64" name="1 Objeto"/>
                      <p:cNvPicPr>
                        <a:picLocks noChangeAspect="1" noChangeArrowheads="1"/>
                      </p:cNvPicPr>
                      <p:nvPr/>
                    </p:nvPicPr>
                    <p:blipFill>
                      <a:blip r:embed="rId19"/>
                      <a:srcRect/>
                      <a:stretch>
                        <a:fillRect/>
                      </a:stretch>
                    </p:blipFill>
                    <p:spPr bwMode="auto">
                      <a:xfrm>
                        <a:off x="7415213" y="1465263"/>
                        <a:ext cx="3992562" cy="862012"/>
                      </a:xfrm>
                      <a:prstGeom prst="rect">
                        <a:avLst/>
                      </a:prstGeom>
                      <a:noFill/>
                      <a:ln>
                        <a:noFill/>
                      </a:ln>
                    </p:spPr>
                  </p:pic>
                </p:oleObj>
              </mc:Fallback>
            </mc:AlternateContent>
          </a:graphicData>
        </a:graphic>
      </p:graphicFrame>
      <p:sp>
        <p:nvSpPr>
          <p:cNvPr id="68" name="Rectángulo 67"/>
          <p:cNvSpPr/>
          <p:nvPr/>
        </p:nvSpPr>
        <p:spPr>
          <a:xfrm>
            <a:off x="2301021" y="5278320"/>
            <a:ext cx="9096193" cy="1107996"/>
          </a:xfrm>
          <a:prstGeom prst="rect">
            <a:avLst/>
          </a:prstGeom>
          <a:solidFill>
            <a:schemeClr val="accent6">
              <a:lumMod val="40000"/>
              <a:lumOff val="60000"/>
            </a:schemeClr>
          </a:solidFill>
          <a:ln>
            <a:noFill/>
          </a:ln>
        </p:spPr>
        <p:txBody>
          <a:bodyPr wrap="square">
            <a:spAutoFit/>
          </a:bodyPr>
          <a:lstStyle/>
          <a:p>
            <a:pPr algn="ctr"/>
            <a:r>
              <a:rPr lang="es-AR" sz="2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Por lo que un proceso estable en el plano-s siempre resultará estable en el plano-z. Sin embargo también, sistemas de tiempo continuo inestables pueden transformarse en sistemas de tiempo discreto estables.</a:t>
            </a:r>
          </a:p>
        </p:txBody>
      </p:sp>
      <p:graphicFrame>
        <p:nvGraphicFramePr>
          <p:cNvPr id="69" name="1 Objeto"/>
          <p:cNvGraphicFramePr>
            <a:graphicFrameLocks noChangeAspect="1"/>
          </p:cNvGraphicFramePr>
          <p:nvPr/>
        </p:nvGraphicFramePr>
        <p:xfrm>
          <a:off x="2790070" y="2814446"/>
          <a:ext cx="1100137" cy="792162"/>
        </p:xfrm>
        <a:graphic>
          <a:graphicData uri="http://schemas.openxmlformats.org/presentationml/2006/ole">
            <mc:AlternateContent xmlns:mc="http://schemas.openxmlformats.org/markup-compatibility/2006">
              <mc:Choice xmlns:v="urn:schemas-microsoft-com:vml" Requires="v">
                <p:oleObj spid="_x0000_s2436" name="Equation" r:id="rId20" imgW="787320" imgH="571320" progId="Equation.DSMT4">
                  <p:embed/>
                </p:oleObj>
              </mc:Choice>
              <mc:Fallback>
                <p:oleObj name="Equation" r:id="rId20" imgW="787320" imgH="571320" progId="Equation.DSMT4">
                  <p:embed/>
                  <p:pic>
                    <p:nvPicPr>
                      <p:cNvPr id="69" name="1 Objeto"/>
                      <p:cNvPicPr>
                        <a:picLocks noChangeAspect="1" noChangeArrowheads="1"/>
                      </p:cNvPicPr>
                      <p:nvPr/>
                    </p:nvPicPr>
                    <p:blipFill>
                      <a:blip r:embed="rId21"/>
                      <a:srcRect/>
                      <a:stretch>
                        <a:fillRect/>
                      </a:stretch>
                    </p:blipFill>
                    <p:spPr bwMode="auto">
                      <a:xfrm>
                        <a:off x="2790070" y="2814446"/>
                        <a:ext cx="1100137" cy="792162"/>
                      </a:xfrm>
                      <a:prstGeom prst="rect">
                        <a:avLst/>
                      </a:prstGeom>
                      <a:solidFill>
                        <a:srgbClr val="FFC000"/>
                      </a:solidFill>
                      <a:ln>
                        <a:noFill/>
                      </a:ln>
                    </p:spPr>
                  </p:pic>
                </p:oleObj>
              </mc:Fallback>
            </mc:AlternateContent>
          </a:graphicData>
        </a:graphic>
      </p:graphicFrame>
      <p:sp>
        <p:nvSpPr>
          <p:cNvPr id="70" name="Rectángulo 69"/>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Tree>
    <p:extLst>
      <p:ext uri="{BB962C8B-B14F-4D97-AF65-F5344CB8AC3E}">
        <p14:creationId xmlns:p14="http://schemas.microsoft.com/office/powerpoint/2010/main" val="17727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50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159989" y="724449"/>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10" name="Text Box 9"/>
          <p:cNvSpPr txBox="1">
            <a:spLocks noChangeArrowheads="1"/>
          </p:cNvSpPr>
          <p:nvPr/>
        </p:nvSpPr>
        <p:spPr bwMode="auto">
          <a:xfrm>
            <a:off x="155340" y="1221654"/>
            <a:ext cx="1188132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600"/>
              </a:spcBef>
              <a:defRPr/>
            </a:pPr>
            <a:r>
              <a:rPr lang="es-AR" sz="2000" dirty="0">
                <a:solidFill>
                  <a:srgbClr val="C00000"/>
                </a:solidFill>
              </a:rPr>
              <a:t>Sea la planta </a:t>
            </a:r>
            <a:r>
              <a:rPr lang="es-AR" sz="2400" i="1" dirty="0" err="1">
                <a:solidFill>
                  <a:srgbClr val="C00000"/>
                </a:solidFill>
                <a:latin typeface="Times New Roman" panose="02020603050405020304" pitchFamily="18" charset="0"/>
                <a:cs typeface="Times New Roman" panose="02020603050405020304" pitchFamily="18" charset="0"/>
              </a:rPr>
              <a:t>G</a:t>
            </a:r>
            <a:r>
              <a:rPr lang="es-AR" sz="2400" i="1" baseline="-25000" dirty="0" err="1">
                <a:solidFill>
                  <a:srgbClr val="C00000"/>
                </a:solidFill>
                <a:latin typeface="Times New Roman" panose="02020603050405020304" pitchFamily="18" charset="0"/>
                <a:cs typeface="Times New Roman" panose="02020603050405020304" pitchFamily="18" charset="0"/>
              </a:rPr>
              <a:t>p</a:t>
            </a:r>
            <a:r>
              <a:rPr lang="es-AR" sz="2400" dirty="0">
                <a:solidFill>
                  <a:srgbClr val="C00000"/>
                </a:solidFill>
                <a:latin typeface="Times New Roman" panose="02020603050405020304" pitchFamily="18" charset="0"/>
                <a:cs typeface="Times New Roman" panose="02020603050405020304" pitchFamily="18" charset="0"/>
              </a:rPr>
              <a:t>(</a:t>
            </a:r>
            <a:r>
              <a:rPr lang="es-AR" sz="2400" i="1" dirty="0">
                <a:solidFill>
                  <a:srgbClr val="C00000"/>
                </a:solidFill>
                <a:latin typeface="Times New Roman" panose="02020603050405020304" pitchFamily="18" charset="0"/>
                <a:cs typeface="Times New Roman" panose="02020603050405020304" pitchFamily="18" charset="0"/>
              </a:rPr>
              <a:t>s</a:t>
            </a:r>
            <a:r>
              <a:rPr lang="es-AR" sz="2400" dirty="0">
                <a:solidFill>
                  <a:srgbClr val="C00000"/>
                </a:solidFill>
                <a:latin typeface="Times New Roman" panose="02020603050405020304" pitchFamily="18" charset="0"/>
                <a:cs typeface="Times New Roman" panose="02020603050405020304" pitchFamily="18" charset="0"/>
              </a:rPr>
              <a:t>)</a:t>
            </a:r>
            <a:r>
              <a:rPr lang="es-AR" sz="2000" dirty="0">
                <a:solidFill>
                  <a:srgbClr val="C00000"/>
                </a:solidFill>
              </a:rPr>
              <a:t>, representada por su FT, la cual incorpora la ganancia del actuador. Mediante el </a:t>
            </a:r>
            <a:r>
              <a:rPr lang="es-AR" sz="2000" b="1" dirty="0">
                <a:solidFill>
                  <a:srgbClr val="C00000"/>
                </a:solidFill>
              </a:rPr>
              <a:t>Rediseño Digital</a:t>
            </a:r>
            <a:r>
              <a:rPr lang="es-AR" sz="2000" dirty="0">
                <a:solidFill>
                  <a:srgbClr val="C00000"/>
                </a:solidFill>
              </a:rPr>
              <a:t>, obtener la </a:t>
            </a:r>
            <a:r>
              <a:rPr lang="es-AR" sz="2000" b="1" dirty="0">
                <a:solidFill>
                  <a:srgbClr val="C00000"/>
                </a:solidFill>
              </a:rPr>
              <a:t>FT aproximada</a:t>
            </a:r>
            <a:r>
              <a:rPr lang="es-AR" sz="2000" dirty="0">
                <a:solidFill>
                  <a:srgbClr val="C00000"/>
                </a:solidFill>
              </a:rPr>
              <a:t> </a:t>
            </a:r>
            <a:r>
              <a:rPr lang="es-AR" sz="2000" b="1" dirty="0">
                <a:solidFill>
                  <a:srgbClr val="C00000"/>
                </a:solidFill>
              </a:rPr>
              <a:t>por </a:t>
            </a:r>
            <a:r>
              <a:rPr lang="es-AR" sz="2000" b="1" dirty="0" err="1">
                <a:solidFill>
                  <a:srgbClr val="C00000"/>
                </a:solidFill>
              </a:rPr>
              <a:t>Tustin</a:t>
            </a:r>
            <a:r>
              <a:rPr lang="es-AR" sz="2000" i="1" dirty="0">
                <a:solidFill>
                  <a:srgbClr val="C00000"/>
                </a:solidFill>
              </a:rPr>
              <a:t> </a:t>
            </a:r>
            <a:r>
              <a:rPr lang="es-AR" sz="2000" dirty="0">
                <a:solidFill>
                  <a:srgbClr val="C00000"/>
                </a:solidFill>
              </a:rPr>
              <a:t>de un controlador de adelanto de fase diseñado en tiempo continuo. Las especificaciones de diseño para la respuesta al escalón en LC son: </a:t>
            </a:r>
            <a:r>
              <a:rPr lang="es-AR" sz="2200" i="1" dirty="0" err="1">
                <a:solidFill>
                  <a:srgbClr val="C00000"/>
                </a:solidFill>
                <a:latin typeface="Times New Roman" panose="02020603050405020304" pitchFamily="18" charset="0"/>
                <a:cs typeface="Times New Roman" panose="02020603050405020304" pitchFamily="18" charset="0"/>
              </a:rPr>
              <a:t>e</a:t>
            </a:r>
            <a:r>
              <a:rPr lang="es-AR" sz="2200" i="1" baseline="-25000" dirty="0" err="1">
                <a:solidFill>
                  <a:srgbClr val="C00000"/>
                </a:solidFill>
                <a:latin typeface="Times New Roman" panose="02020603050405020304" pitchFamily="18" charset="0"/>
                <a:cs typeface="Times New Roman" panose="02020603050405020304" pitchFamily="18" charset="0"/>
              </a:rPr>
              <a:t>ssp</a:t>
            </a:r>
            <a:r>
              <a:rPr lang="es-AR" sz="2200" dirty="0">
                <a:solidFill>
                  <a:srgbClr val="C00000"/>
                </a:solidFill>
                <a:latin typeface="Times New Roman" panose="02020603050405020304" pitchFamily="18" charset="0"/>
                <a:cs typeface="Times New Roman" panose="02020603050405020304" pitchFamily="18" charset="0"/>
              </a:rPr>
              <a:t> = 0, </a:t>
            </a:r>
            <a:r>
              <a:rPr lang="es-AR" sz="2200" i="1" dirty="0" err="1">
                <a:solidFill>
                  <a:srgbClr val="C00000"/>
                </a:solidFill>
                <a:latin typeface="Times New Roman" panose="02020603050405020304" pitchFamily="18" charset="0"/>
                <a:cs typeface="Times New Roman" panose="02020603050405020304" pitchFamily="18" charset="0"/>
              </a:rPr>
              <a:t>M</a:t>
            </a:r>
            <a:r>
              <a:rPr lang="es-AR" sz="2200" i="1" baseline="-25000" dirty="0" err="1">
                <a:solidFill>
                  <a:srgbClr val="C00000"/>
                </a:solidFill>
                <a:latin typeface="Times New Roman" panose="02020603050405020304" pitchFamily="18" charset="0"/>
                <a:cs typeface="Times New Roman" panose="02020603050405020304" pitchFamily="18" charset="0"/>
              </a:rPr>
              <a:t>p</a:t>
            </a:r>
            <a:r>
              <a:rPr lang="es-AR" sz="2200" dirty="0">
                <a:solidFill>
                  <a:srgbClr val="C00000"/>
                </a:solidFill>
                <a:latin typeface="Times New Roman" panose="02020603050405020304" pitchFamily="18" charset="0"/>
                <a:cs typeface="Times New Roman" panose="02020603050405020304" pitchFamily="18" charset="0"/>
              </a:rPr>
              <a:t> </a:t>
            </a:r>
            <a:r>
              <a:rPr lang="es-AR" sz="22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menor al 1% y </a:t>
            </a:r>
            <a:r>
              <a:rPr lang="es-AR" sz="2200" i="1"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200" i="1" baseline="-250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a:t>
            </a:r>
            <a:r>
              <a:rPr lang="es-AR" sz="22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menor a 1s.</a:t>
            </a:r>
            <a:endParaRPr lang="es-AR" sz="2200" dirty="0">
              <a:solidFill>
                <a:srgbClr val="C00000"/>
              </a:solidFill>
              <a:latin typeface="Times New Roman" panose="02020603050405020304" pitchFamily="18" charset="0"/>
              <a:cs typeface="Times New Roman" panose="02020603050405020304" pitchFamily="18" charset="0"/>
            </a:endParaRPr>
          </a:p>
        </p:txBody>
      </p:sp>
      <p:graphicFrame>
        <p:nvGraphicFramePr>
          <p:cNvPr id="11" name="1 Objeto"/>
          <p:cNvGraphicFramePr>
            <a:graphicFrameLocks noChangeAspect="1"/>
          </p:cNvGraphicFramePr>
          <p:nvPr/>
        </p:nvGraphicFramePr>
        <p:xfrm>
          <a:off x="8331314" y="231152"/>
          <a:ext cx="3237104" cy="923089"/>
        </p:xfrm>
        <a:graphic>
          <a:graphicData uri="http://schemas.openxmlformats.org/presentationml/2006/ole">
            <mc:AlternateContent xmlns:mc="http://schemas.openxmlformats.org/markup-compatibility/2006">
              <mc:Choice xmlns:v="urn:schemas-microsoft-com:vml" Requires="v">
                <p:oleObj spid="_x0000_s62478" name="Equation" r:id="rId3" imgW="1460160" imgH="419040" progId="Equation.DSMT4">
                  <p:embed/>
                </p:oleObj>
              </mc:Choice>
              <mc:Fallback>
                <p:oleObj name="Equation" r:id="rId3" imgW="1460160" imgH="419040" progId="Equation.DSMT4">
                  <p:embed/>
                  <p:pic>
                    <p:nvPicPr>
                      <p:cNvPr id="11" name="1 Objeto"/>
                      <p:cNvPicPr>
                        <a:picLocks noChangeAspect="1" noChangeArrowheads="1"/>
                      </p:cNvPicPr>
                      <p:nvPr/>
                    </p:nvPicPr>
                    <p:blipFill>
                      <a:blip r:embed="rId4"/>
                      <a:srcRect/>
                      <a:stretch>
                        <a:fillRect/>
                      </a:stretch>
                    </p:blipFill>
                    <p:spPr bwMode="auto">
                      <a:xfrm>
                        <a:off x="8331314" y="231152"/>
                        <a:ext cx="3237104" cy="923089"/>
                      </a:xfrm>
                      <a:prstGeom prst="rect">
                        <a:avLst/>
                      </a:prstGeom>
                      <a:solidFill>
                        <a:schemeClr val="accent6">
                          <a:lumMod val="40000"/>
                          <a:lumOff val="60000"/>
                        </a:schemeClr>
                      </a:solidFill>
                      <a:ln>
                        <a:noFill/>
                      </a:ln>
                    </p:spPr>
                  </p:pic>
                </p:oleObj>
              </mc:Fallback>
            </mc:AlternateContent>
          </a:graphicData>
        </a:graphic>
      </p:graphicFrame>
      <p:sp>
        <p:nvSpPr>
          <p:cNvPr id="12" name="Rectángulo 11"/>
          <p:cNvSpPr/>
          <p:nvPr/>
        </p:nvSpPr>
        <p:spPr>
          <a:xfrm>
            <a:off x="94078" y="2769849"/>
            <a:ext cx="578555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Diseño del controlador en tiempo continuo</a:t>
            </a:r>
            <a:r>
              <a:rPr lang="es-AR" sz="2000" b="1" dirty="0">
                <a:solidFill>
                  <a:srgbClr val="008000"/>
                </a:solidFill>
              </a:rPr>
              <a:t>:</a:t>
            </a:r>
          </a:p>
        </p:txBody>
      </p:sp>
      <p:sp>
        <p:nvSpPr>
          <p:cNvPr id="13" name="Rectángulo 12"/>
          <p:cNvSpPr/>
          <p:nvPr/>
        </p:nvSpPr>
        <p:spPr>
          <a:xfrm>
            <a:off x="227692" y="3232687"/>
            <a:ext cx="6466557" cy="707886"/>
          </a:xfrm>
          <a:prstGeom prst="rect">
            <a:avLst/>
          </a:prstGeom>
        </p:spPr>
        <p:txBody>
          <a:bodyPr wrap="square">
            <a:spAutoFit/>
          </a:bodyPr>
          <a:lstStyle/>
          <a:p>
            <a:pPr algn="just"/>
            <a:r>
              <a:rPr lang="es-AR" sz="2000" dirty="0">
                <a:solidFill>
                  <a:schemeClr val="accent5">
                    <a:lumMod val="75000"/>
                  </a:schemeClr>
                </a:solidFill>
              </a:rPr>
              <a:t>Aplicando el método del LGR se obtiene el siguiente controlador de adelanto de fase:</a:t>
            </a:r>
          </a:p>
        </p:txBody>
      </p:sp>
      <p:graphicFrame>
        <p:nvGraphicFramePr>
          <p:cNvPr id="14" name="1 Objeto"/>
          <p:cNvGraphicFramePr>
            <a:graphicFrameLocks noChangeAspect="1"/>
          </p:cNvGraphicFramePr>
          <p:nvPr/>
        </p:nvGraphicFramePr>
        <p:xfrm>
          <a:off x="1269479" y="3999285"/>
          <a:ext cx="3659188" cy="887413"/>
        </p:xfrm>
        <a:graphic>
          <a:graphicData uri="http://schemas.openxmlformats.org/presentationml/2006/ole">
            <mc:AlternateContent xmlns:mc="http://schemas.openxmlformats.org/markup-compatibility/2006">
              <mc:Choice xmlns:v="urn:schemas-microsoft-com:vml" Requires="v">
                <p:oleObj spid="_x0000_s62479" name="Equation" r:id="rId5" imgW="1714320" imgH="419040" progId="Equation.DSMT4">
                  <p:embed/>
                </p:oleObj>
              </mc:Choice>
              <mc:Fallback>
                <p:oleObj name="Equation" r:id="rId5" imgW="1714320" imgH="419040" progId="Equation.DSMT4">
                  <p:embed/>
                  <p:pic>
                    <p:nvPicPr>
                      <p:cNvPr id="14" name="1 Objeto"/>
                      <p:cNvPicPr>
                        <a:picLocks noChangeAspect="1" noChangeArrowheads="1"/>
                      </p:cNvPicPr>
                      <p:nvPr/>
                    </p:nvPicPr>
                    <p:blipFill>
                      <a:blip r:embed="rId6"/>
                      <a:srcRect/>
                      <a:stretch>
                        <a:fillRect/>
                      </a:stretch>
                    </p:blipFill>
                    <p:spPr bwMode="auto">
                      <a:xfrm>
                        <a:off x="1269479" y="3999285"/>
                        <a:ext cx="3659188" cy="887413"/>
                      </a:xfrm>
                      <a:prstGeom prst="rect">
                        <a:avLst/>
                      </a:prstGeom>
                      <a:solidFill>
                        <a:schemeClr val="accent6">
                          <a:lumMod val="40000"/>
                          <a:lumOff val="60000"/>
                        </a:schemeClr>
                      </a:solidFill>
                      <a:ln>
                        <a:noFill/>
                      </a:ln>
                    </p:spPr>
                  </p:pic>
                </p:oleObj>
              </mc:Fallback>
            </mc:AlternateContent>
          </a:graphicData>
        </a:graphic>
      </p:graphicFrame>
      <p:sp>
        <p:nvSpPr>
          <p:cNvPr id="15" name="Rectángulo 14"/>
          <p:cNvSpPr/>
          <p:nvPr/>
        </p:nvSpPr>
        <p:spPr>
          <a:xfrm>
            <a:off x="227692" y="4945411"/>
            <a:ext cx="6503737" cy="1015663"/>
          </a:xfrm>
          <a:prstGeom prst="rect">
            <a:avLst/>
          </a:prstGeom>
        </p:spPr>
        <p:txBody>
          <a:bodyPr wrap="square">
            <a:spAutoFit/>
          </a:bodyPr>
          <a:lstStyle/>
          <a:p>
            <a:pPr algn="just"/>
            <a:r>
              <a:rPr lang="es-AR" sz="2000" dirty="0">
                <a:solidFill>
                  <a:schemeClr val="accent5">
                    <a:lumMod val="75000"/>
                  </a:schemeClr>
                </a:solidFill>
              </a:rPr>
              <a:t>La respuesta del sistema a LC con el controlador se muestra en la figura y presenta las siguientes especificaciones:</a:t>
            </a:r>
          </a:p>
        </p:txBody>
      </p:sp>
      <p:graphicFrame>
        <p:nvGraphicFramePr>
          <p:cNvPr id="16" name="1 Objeto"/>
          <p:cNvGraphicFramePr>
            <a:graphicFrameLocks noChangeAspect="1"/>
          </p:cNvGraphicFramePr>
          <p:nvPr/>
        </p:nvGraphicFramePr>
        <p:xfrm>
          <a:off x="441325" y="6151563"/>
          <a:ext cx="1223963" cy="428625"/>
        </p:xfrm>
        <a:graphic>
          <a:graphicData uri="http://schemas.openxmlformats.org/presentationml/2006/ole">
            <mc:AlternateContent xmlns:mc="http://schemas.openxmlformats.org/markup-compatibility/2006">
              <mc:Choice xmlns:v="urn:schemas-microsoft-com:vml" Requires="v">
                <p:oleObj spid="_x0000_s62480" name="Equation" r:id="rId7" imgW="647640" imgH="228600" progId="Equation.DSMT4">
                  <p:embed/>
                </p:oleObj>
              </mc:Choice>
              <mc:Fallback>
                <p:oleObj name="Equation" r:id="rId7" imgW="647640" imgH="228600" progId="Equation.DSMT4">
                  <p:embed/>
                  <p:pic>
                    <p:nvPicPr>
                      <p:cNvPr id="16" name="1 Objeto"/>
                      <p:cNvPicPr>
                        <a:picLocks noChangeAspect="1" noChangeArrowheads="1"/>
                      </p:cNvPicPr>
                      <p:nvPr/>
                    </p:nvPicPr>
                    <p:blipFill>
                      <a:blip r:embed="rId8"/>
                      <a:srcRect/>
                      <a:stretch>
                        <a:fillRect/>
                      </a:stretch>
                    </p:blipFill>
                    <p:spPr bwMode="auto">
                      <a:xfrm>
                        <a:off x="441325" y="6151563"/>
                        <a:ext cx="1223963" cy="428625"/>
                      </a:xfrm>
                      <a:prstGeom prst="rect">
                        <a:avLst/>
                      </a:prstGeom>
                      <a:solidFill>
                        <a:srgbClr val="FFC000"/>
                      </a:solidFill>
                      <a:ln>
                        <a:noFill/>
                      </a:ln>
                    </p:spPr>
                  </p:pic>
                </p:oleObj>
              </mc:Fallback>
            </mc:AlternateContent>
          </a:graphicData>
        </a:graphic>
      </p:graphicFrame>
      <p:graphicFrame>
        <p:nvGraphicFramePr>
          <p:cNvPr id="17" name="1 Objeto"/>
          <p:cNvGraphicFramePr>
            <a:graphicFrameLocks noChangeAspect="1"/>
          </p:cNvGraphicFramePr>
          <p:nvPr/>
        </p:nvGraphicFramePr>
        <p:xfrm>
          <a:off x="3856038" y="6145213"/>
          <a:ext cx="914400" cy="442912"/>
        </p:xfrm>
        <a:graphic>
          <a:graphicData uri="http://schemas.openxmlformats.org/presentationml/2006/ole">
            <mc:AlternateContent xmlns:mc="http://schemas.openxmlformats.org/markup-compatibility/2006">
              <mc:Choice xmlns:v="urn:schemas-microsoft-com:vml" Requires="v">
                <p:oleObj spid="_x0000_s62481" name="Equation" r:id="rId9" imgW="495000" imgH="241200" progId="Equation.DSMT4">
                  <p:embed/>
                </p:oleObj>
              </mc:Choice>
              <mc:Fallback>
                <p:oleObj name="Equation" r:id="rId9" imgW="495000" imgH="241200" progId="Equation.DSMT4">
                  <p:embed/>
                  <p:pic>
                    <p:nvPicPr>
                      <p:cNvPr id="17" name="1 Objeto"/>
                      <p:cNvPicPr>
                        <a:picLocks noChangeAspect="1" noChangeArrowheads="1"/>
                      </p:cNvPicPr>
                      <p:nvPr/>
                    </p:nvPicPr>
                    <p:blipFill>
                      <a:blip r:embed="rId10"/>
                      <a:srcRect/>
                      <a:stretch>
                        <a:fillRect/>
                      </a:stretch>
                    </p:blipFill>
                    <p:spPr bwMode="auto">
                      <a:xfrm>
                        <a:off x="3856038" y="6145213"/>
                        <a:ext cx="914400" cy="442912"/>
                      </a:xfrm>
                      <a:prstGeom prst="rect">
                        <a:avLst/>
                      </a:prstGeom>
                      <a:solidFill>
                        <a:srgbClr val="FFC000"/>
                      </a:solidFill>
                      <a:ln>
                        <a:noFill/>
                      </a:ln>
                    </p:spPr>
                  </p:pic>
                </p:oleObj>
              </mc:Fallback>
            </mc:AlternateContent>
          </a:graphicData>
        </a:graphic>
      </p:graphicFrame>
      <p:graphicFrame>
        <p:nvGraphicFramePr>
          <p:cNvPr id="20" name="1 Objeto"/>
          <p:cNvGraphicFramePr>
            <a:graphicFrameLocks noChangeAspect="1"/>
          </p:cNvGraphicFramePr>
          <p:nvPr/>
        </p:nvGraphicFramePr>
        <p:xfrm>
          <a:off x="5335671" y="6127769"/>
          <a:ext cx="936000" cy="477436"/>
        </p:xfrm>
        <a:graphic>
          <a:graphicData uri="http://schemas.openxmlformats.org/presentationml/2006/ole">
            <mc:AlternateContent xmlns:mc="http://schemas.openxmlformats.org/markup-compatibility/2006">
              <mc:Choice xmlns:v="urn:schemas-microsoft-com:vml" Requires="v">
                <p:oleObj spid="_x0000_s62482" name="Equation" r:id="rId11" imgW="469800" imgH="241200" progId="Equation.DSMT4">
                  <p:embed/>
                </p:oleObj>
              </mc:Choice>
              <mc:Fallback>
                <p:oleObj name="Equation" r:id="rId11" imgW="469800" imgH="241200" progId="Equation.DSMT4">
                  <p:embed/>
                  <p:pic>
                    <p:nvPicPr>
                      <p:cNvPr id="20" name="1 Objeto"/>
                      <p:cNvPicPr>
                        <a:picLocks noChangeAspect="1" noChangeArrowheads="1"/>
                      </p:cNvPicPr>
                      <p:nvPr/>
                    </p:nvPicPr>
                    <p:blipFill>
                      <a:blip r:embed="rId12"/>
                      <a:srcRect/>
                      <a:stretch>
                        <a:fillRect/>
                      </a:stretch>
                    </p:blipFill>
                    <p:spPr bwMode="auto">
                      <a:xfrm>
                        <a:off x="5335671" y="6127769"/>
                        <a:ext cx="936000" cy="477436"/>
                      </a:xfrm>
                      <a:prstGeom prst="rect">
                        <a:avLst/>
                      </a:prstGeom>
                      <a:solidFill>
                        <a:srgbClr val="FFC000"/>
                      </a:solidFill>
                      <a:ln>
                        <a:noFill/>
                      </a:ln>
                    </p:spPr>
                  </p:pic>
                </p:oleObj>
              </mc:Fallback>
            </mc:AlternateContent>
          </a:graphicData>
        </a:graphic>
      </p:graphicFrame>
      <p:graphicFrame>
        <p:nvGraphicFramePr>
          <p:cNvPr id="22" name="1 Objeto"/>
          <p:cNvGraphicFramePr>
            <a:graphicFrameLocks noChangeAspect="1"/>
          </p:cNvGraphicFramePr>
          <p:nvPr/>
        </p:nvGraphicFramePr>
        <p:xfrm>
          <a:off x="2041501" y="6152344"/>
          <a:ext cx="1246187" cy="428625"/>
        </p:xfrm>
        <a:graphic>
          <a:graphicData uri="http://schemas.openxmlformats.org/presentationml/2006/ole">
            <mc:AlternateContent xmlns:mc="http://schemas.openxmlformats.org/markup-compatibility/2006">
              <mc:Choice xmlns:v="urn:schemas-microsoft-com:vml" Requires="v">
                <p:oleObj spid="_x0000_s62483" name="Equation" r:id="rId13" imgW="660240" imgH="228600" progId="Equation.DSMT4">
                  <p:embed/>
                </p:oleObj>
              </mc:Choice>
              <mc:Fallback>
                <p:oleObj name="Equation" r:id="rId13" imgW="660240" imgH="228600" progId="Equation.DSMT4">
                  <p:embed/>
                  <p:pic>
                    <p:nvPicPr>
                      <p:cNvPr id="22" name="1 Objeto"/>
                      <p:cNvPicPr>
                        <a:picLocks noChangeAspect="1" noChangeArrowheads="1"/>
                      </p:cNvPicPr>
                      <p:nvPr/>
                    </p:nvPicPr>
                    <p:blipFill>
                      <a:blip r:embed="rId14"/>
                      <a:srcRect/>
                      <a:stretch>
                        <a:fillRect/>
                      </a:stretch>
                    </p:blipFill>
                    <p:spPr bwMode="auto">
                      <a:xfrm>
                        <a:off x="2041501" y="6152344"/>
                        <a:ext cx="1246187" cy="428625"/>
                      </a:xfrm>
                      <a:prstGeom prst="rect">
                        <a:avLst/>
                      </a:prstGeom>
                      <a:solidFill>
                        <a:srgbClr val="FFC000"/>
                      </a:solidFill>
                      <a:ln>
                        <a:noFill/>
                      </a:ln>
                    </p:spPr>
                  </p:pic>
                </p:oleObj>
              </mc:Fallback>
            </mc:AlternateContent>
          </a:graphicData>
        </a:graphic>
      </p:graphicFrame>
      <p:pic>
        <p:nvPicPr>
          <p:cNvPr id="2" name="Imagen 1"/>
          <p:cNvPicPr>
            <a:picLocks noChangeAspect="1"/>
          </p:cNvPicPr>
          <p:nvPr/>
        </p:nvPicPr>
        <p:blipFill rotWithShape="1">
          <a:blip r:embed="rId15"/>
          <a:srcRect l="7320" t="5573" r="7371"/>
          <a:stretch/>
        </p:blipFill>
        <p:spPr>
          <a:xfrm>
            <a:off x="6731429" y="2356582"/>
            <a:ext cx="5147382" cy="4261723"/>
          </a:xfrm>
          <a:prstGeom prst="rect">
            <a:avLst/>
          </a:prstGeom>
        </p:spPr>
      </p:pic>
    </p:spTree>
    <p:extLst>
      <p:ext uri="{BB962C8B-B14F-4D97-AF65-F5344CB8AC3E}">
        <p14:creationId xmlns:p14="http://schemas.microsoft.com/office/powerpoint/2010/main" val="362732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466" t="10332" r="8235"/>
          <a:stretch/>
        </p:blipFill>
        <p:spPr>
          <a:xfrm>
            <a:off x="6161268" y="1812193"/>
            <a:ext cx="5276072" cy="4209086"/>
          </a:xfrm>
          <a:prstGeom prst="rect">
            <a:avLst/>
          </a:prstGeom>
        </p:spPr>
      </p:pic>
      <p:sp>
        <p:nvSpPr>
          <p:cNvPr id="9" name="Marcador de número de diapositiva 33"/>
          <p:cNvSpPr>
            <a:spLocks noGrp="1"/>
          </p:cNvSpPr>
          <p:nvPr>
            <p:ph type="sldNum" sz="quarter" idx="12"/>
          </p:nvPr>
        </p:nvSpPr>
        <p:spPr>
          <a:xfrm>
            <a:off x="11645756" y="6525344"/>
            <a:ext cx="427976" cy="365125"/>
          </a:xfrm>
        </p:spPr>
        <p:txBody>
          <a:bodyPr/>
          <a:lstStyle/>
          <a:p>
            <a:fld id="{88A92BC7-81EF-4C9F-8DB9-DCAAEE84F0FC}" type="slidenum">
              <a:rPr lang="es-ES" b="1" smtClean="0">
                <a:solidFill>
                  <a:schemeClr val="tx1"/>
                </a:solidFill>
              </a:rPr>
              <a:pPr/>
              <a:t>51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34" y="892628"/>
            <a:ext cx="7891904"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Determinación del periodo de muestreo para rediseño digital</a:t>
            </a:r>
            <a:r>
              <a:rPr lang="es-AR" sz="2000" b="1" dirty="0">
                <a:solidFill>
                  <a:srgbClr val="008000"/>
                </a:solidFill>
              </a:rPr>
              <a:t>:</a:t>
            </a:r>
          </a:p>
        </p:txBody>
      </p:sp>
      <p:sp>
        <p:nvSpPr>
          <p:cNvPr id="5" name="Rectángulo 4"/>
          <p:cNvSpPr/>
          <p:nvPr/>
        </p:nvSpPr>
        <p:spPr>
          <a:xfrm>
            <a:off x="148706" y="1391138"/>
            <a:ext cx="11497050" cy="707886"/>
          </a:xfrm>
          <a:prstGeom prst="rect">
            <a:avLst/>
          </a:prstGeom>
        </p:spPr>
        <p:txBody>
          <a:bodyPr wrap="square">
            <a:spAutoFit/>
          </a:bodyPr>
          <a:lstStyle/>
          <a:p>
            <a:pPr algn="just"/>
            <a:r>
              <a:rPr lang="es-AR" sz="2000" dirty="0">
                <a:solidFill>
                  <a:schemeClr val="accent5">
                    <a:lumMod val="75000"/>
                  </a:schemeClr>
                </a:solidFill>
              </a:rPr>
              <a:t>Se determina el periodo de muestreo a partir de la frecuencia de ancho de banda del sistema a LC compensado. </a:t>
            </a:r>
          </a:p>
        </p:txBody>
      </p:sp>
      <p:sp>
        <p:nvSpPr>
          <p:cNvPr id="13" name="Rectángulo 12"/>
          <p:cNvSpPr/>
          <p:nvPr/>
        </p:nvSpPr>
        <p:spPr>
          <a:xfrm>
            <a:off x="77034" y="4523822"/>
            <a:ext cx="5211859" cy="1015663"/>
          </a:xfrm>
          <a:prstGeom prst="rect">
            <a:avLst/>
          </a:prstGeom>
        </p:spPr>
        <p:txBody>
          <a:bodyPr wrap="square">
            <a:spAutoFit/>
          </a:bodyPr>
          <a:lstStyle/>
          <a:p>
            <a:pPr algn="just"/>
            <a:r>
              <a:rPr lang="es-AR" sz="2000" dirty="0">
                <a:solidFill>
                  <a:schemeClr val="accent5">
                    <a:lumMod val="75000"/>
                  </a:schemeClr>
                </a:solidFill>
              </a:rPr>
              <a:t>A modo de verificación, utilizándose un ZOH se obtiene la FT de la planta y del controlador en tiempo discreto:</a:t>
            </a:r>
          </a:p>
        </p:txBody>
      </p:sp>
      <p:graphicFrame>
        <p:nvGraphicFramePr>
          <p:cNvPr id="15" name="1 Objeto"/>
          <p:cNvGraphicFramePr>
            <a:graphicFrameLocks noChangeAspect="1"/>
          </p:cNvGraphicFramePr>
          <p:nvPr/>
        </p:nvGraphicFramePr>
        <p:xfrm>
          <a:off x="162013" y="5954167"/>
          <a:ext cx="5041900" cy="793750"/>
        </p:xfrm>
        <a:graphic>
          <a:graphicData uri="http://schemas.openxmlformats.org/presentationml/2006/ole">
            <mc:AlternateContent xmlns:mc="http://schemas.openxmlformats.org/markup-compatibility/2006">
              <mc:Choice xmlns:v="urn:schemas-microsoft-com:vml" Requires="v">
                <p:oleObj spid="_x0000_s63496" name="Equation" r:id="rId4" imgW="2641320" imgH="419040" progId="Equation.DSMT4">
                  <p:embed/>
                </p:oleObj>
              </mc:Choice>
              <mc:Fallback>
                <p:oleObj name="Equation" r:id="rId4" imgW="2641320" imgH="419040" progId="Equation.DSMT4">
                  <p:embed/>
                  <p:pic>
                    <p:nvPicPr>
                      <p:cNvPr id="15" name="1 Objeto"/>
                      <p:cNvPicPr>
                        <a:picLocks noChangeAspect="1" noChangeArrowheads="1"/>
                      </p:cNvPicPr>
                      <p:nvPr/>
                    </p:nvPicPr>
                    <p:blipFill>
                      <a:blip r:embed="rId5"/>
                      <a:srcRect/>
                      <a:stretch>
                        <a:fillRect/>
                      </a:stretch>
                    </p:blipFill>
                    <p:spPr bwMode="auto">
                      <a:xfrm>
                        <a:off x="162013" y="5954167"/>
                        <a:ext cx="5041900" cy="793750"/>
                      </a:xfrm>
                      <a:prstGeom prst="rect">
                        <a:avLst/>
                      </a:prstGeom>
                      <a:noFill/>
                      <a:ln>
                        <a:noFill/>
                      </a:ln>
                    </p:spPr>
                  </p:pic>
                </p:oleObj>
              </mc:Fallback>
            </mc:AlternateContent>
          </a:graphicData>
        </a:graphic>
      </p:graphicFrame>
      <p:graphicFrame>
        <p:nvGraphicFramePr>
          <p:cNvPr id="17" name="1 Objeto"/>
          <p:cNvGraphicFramePr>
            <a:graphicFrameLocks noChangeAspect="1"/>
          </p:cNvGraphicFramePr>
          <p:nvPr/>
        </p:nvGraphicFramePr>
        <p:xfrm>
          <a:off x="240905" y="2083834"/>
          <a:ext cx="4732337" cy="2439988"/>
        </p:xfrm>
        <a:graphic>
          <a:graphicData uri="http://schemas.openxmlformats.org/presentationml/2006/ole">
            <mc:AlternateContent xmlns:mc="http://schemas.openxmlformats.org/markup-compatibility/2006">
              <mc:Choice xmlns:v="urn:schemas-microsoft-com:vml" Requires="v">
                <p:oleObj spid="_x0000_s63497" name="Equation" r:id="rId6" imgW="2603160" imgH="1346040" progId="Equation.DSMT4">
                  <p:embed/>
                </p:oleObj>
              </mc:Choice>
              <mc:Fallback>
                <p:oleObj name="Equation" r:id="rId6" imgW="2603160" imgH="1346040" progId="Equation.DSMT4">
                  <p:embed/>
                  <p:pic>
                    <p:nvPicPr>
                      <p:cNvPr id="17" name="1 Objeto"/>
                      <p:cNvPicPr>
                        <a:picLocks noChangeAspect="1" noChangeArrowheads="1"/>
                      </p:cNvPicPr>
                      <p:nvPr/>
                    </p:nvPicPr>
                    <p:blipFill>
                      <a:blip r:embed="rId7"/>
                      <a:srcRect/>
                      <a:stretch>
                        <a:fillRect/>
                      </a:stretch>
                    </p:blipFill>
                    <p:spPr bwMode="auto">
                      <a:xfrm>
                        <a:off x="240905" y="2083834"/>
                        <a:ext cx="4732337" cy="2439988"/>
                      </a:xfrm>
                      <a:prstGeom prst="rect">
                        <a:avLst/>
                      </a:prstGeom>
                      <a:noFill/>
                      <a:ln>
                        <a:noFill/>
                      </a:ln>
                    </p:spPr>
                  </p:pic>
                </p:oleObj>
              </mc:Fallback>
            </mc:AlternateContent>
          </a:graphicData>
        </a:graphic>
      </p:graphicFrame>
      <p:sp>
        <p:nvSpPr>
          <p:cNvPr id="16" name="Rectángulo 15"/>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8" name="Rectángulo 17"/>
          <p:cNvSpPr/>
          <p:nvPr/>
        </p:nvSpPr>
        <p:spPr>
          <a:xfrm>
            <a:off x="4438374" y="254439"/>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graphicFrame>
        <p:nvGraphicFramePr>
          <p:cNvPr id="20" name="1 Objeto"/>
          <p:cNvGraphicFramePr>
            <a:graphicFrameLocks noChangeAspect="1"/>
          </p:cNvGraphicFramePr>
          <p:nvPr/>
        </p:nvGraphicFramePr>
        <p:xfrm>
          <a:off x="5637985" y="5954167"/>
          <a:ext cx="3781425" cy="793750"/>
        </p:xfrm>
        <a:graphic>
          <a:graphicData uri="http://schemas.openxmlformats.org/presentationml/2006/ole">
            <mc:AlternateContent xmlns:mc="http://schemas.openxmlformats.org/markup-compatibility/2006">
              <mc:Choice xmlns:v="urn:schemas-microsoft-com:vml" Requires="v">
                <p:oleObj spid="_x0000_s63498" name="Equation" r:id="rId8" imgW="1981080" imgH="419040" progId="Equation.DSMT4">
                  <p:embed/>
                </p:oleObj>
              </mc:Choice>
              <mc:Fallback>
                <p:oleObj name="Equation" r:id="rId8" imgW="1981080" imgH="419040" progId="Equation.DSMT4">
                  <p:embed/>
                  <p:pic>
                    <p:nvPicPr>
                      <p:cNvPr id="20" name="1 Objeto"/>
                      <p:cNvPicPr>
                        <a:picLocks noChangeAspect="1" noChangeArrowheads="1"/>
                      </p:cNvPicPr>
                      <p:nvPr/>
                    </p:nvPicPr>
                    <p:blipFill>
                      <a:blip r:embed="rId9"/>
                      <a:srcRect/>
                      <a:stretch>
                        <a:fillRect/>
                      </a:stretch>
                    </p:blipFill>
                    <p:spPr bwMode="auto">
                      <a:xfrm>
                        <a:off x="5637985" y="5954167"/>
                        <a:ext cx="3781425" cy="793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8361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5756" y="6525344"/>
            <a:ext cx="427976" cy="365125"/>
          </a:xfrm>
        </p:spPr>
        <p:txBody>
          <a:bodyPr/>
          <a:lstStyle/>
          <a:p>
            <a:fld id="{88A92BC7-81EF-4C9F-8DB9-DCAAEE84F0FC}" type="slidenum">
              <a:rPr lang="es-ES" b="1" smtClean="0">
                <a:solidFill>
                  <a:schemeClr val="tx1"/>
                </a:solidFill>
              </a:rPr>
              <a:pPr/>
              <a:t>52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34" y="892628"/>
            <a:ext cx="8645315"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Diseño de la compensación para eliminar el retardo debido al ZOH</a:t>
            </a:r>
            <a:r>
              <a:rPr lang="es-AR" sz="2000" b="1" dirty="0">
                <a:solidFill>
                  <a:srgbClr val="008000"/>
                </a:solidFill>
              </a:rPr>
              <a:t>:</a:t>
            </a:r>
          </a:p>
        </p:txBody>
      </p:sp>
      <p:sp>
        <p:nvSpPr>
          <p:cNvPr id="5" name="Rectángulo 4"/>
          <p:cNvSpPr/>
          <p:nvPr/>
        </p:nvSpPr>
        <p:spPr>
          <a:xfrm>
            <a:off x="148706" y="1391138"/>
            <a:ext cx="11497050" cy="707886"/>
          </a:xfrm>
          <a:prstGeom prst="rect">
            <a:avLst/>
          </a:prstGeom>
        </p:spPr>
        <p:txBody>
          <a:bodyPr wrap="square">
            <a:spAutoFit/>
          </a:bodyPr>
          <a:lstStyle/>
          <a:p>
            <a:pPr algn="just"/>
            <a:r>
              <a:rPr lang="es-AR" sz="2000" dirty="0">
                <a:solidFill>
                  <a:schemeClr val="accent5">
                    <a:lumMod val="75000"/>
                  </a:schemeClr>
                </a:solidFill>
              </a:rPr>
              <a:t>Se obtiene la FT muestreada del controlador de adelanto de fase utilizando la aproximación de </a:t>
            </a:r>
            <a:r>
              <a:rPr lang="es-AR" sz="2000" dirty="0" err="1">
                <a:solidFill>
                  <a:schemeClr val="accent5">
                    <a:lumMod val="75000"/>
                  </a:schemeClr>
                </a:solidFill>
              </a:rPr>
              <a:t>Tustin</a:t>
            </a:r>
            <a:r>
              <a:rPr lang="es-AR" sz="2000" dirty="0">
                <a:solidFill>
                  <a:schemeClr val="accent5">
                    <a:lumMod val="75000"/>
                  </a:schemeClr>
                </a:solidFill>
              </a:rPr>
              <a:t>: </a:t>
            </a:r>
          </a:p>
        </p:txBody>
      </p:sp>
      <p:sp>
        <p:nvSpPr>
          <p:cNvPr id="13" name="Rectángulo 12"/>
          <p:cNvSpPr/>
          <p:nvPr/>
        </p:nvSpPr>
        <p:spPr>
          <a:xfrm>
            <a:off x="4399691" y="1942882"/>
            <a:ext cx="7215056" cy="400110"/>
          </a:xfrm>
          <a:prstGeom prst="rect">
            <a:avLst/>
          </a:prstGeom>
        </p:spPr>
        <p:txBody>
          <a:bodyPr wrap="square">
            <a:spAutoFit/>
          </a:bodyPr>
          <a:lstStyle/>
          <a:p>
            <a:pPr algn="just"/>
            <a:r>
              <a:rPr lang="es-AR" sz="2000" dirty="0">
                <a:solidFill>
                  <a:schemeClr val="accent5">
                    <a:lumMod val="75000"/>
                  </a:schemeClr>
                </a:solidFill>
              </a:rPr>
              <a:t>A continuación se verifica el desempeño con este controlador:</a:t>
            </a:r>
          </a:p>
        </p:txBody>
      </p:sp>
      <p:sp>
        <p:nvSpPr>
          <p:cNvPr id="16" name="Rectángulo 15"/>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8" name="Rectángulo 17"/>
          <p:cNvSpPr/>
          <p:nvPr/>
        </p:nvSpPr>
        <p:spPr>
          <a:xfrm>
            <a:off x="4438374" y="254439"/>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graphicFrame>
        <p:nvGraphicFramePr>
          <p:cNvPr id="20" name="1 Objeto"/>
          <p:cNvGraphicFramePr>
            <a:graphicFrameLocks noChangeAspect="1"/>
          </p:cNvGraphicFramePr>
          <p:nvPr/>
        </p:nvGraphicFramePr>
        <p:xfrm>
          <a:off x="311572" y="2392572"/>
          <a:ext cx="3854450" cy="793750"/>
        </p:xfrm>
        <a:graphic>
          <a:graphicData uri="http://schemas.openxmlformats.org/presentationml/2006/ole">
            <mc:AlternateContent xmlns:mc="http://schemas.openxmlformats.org/markup-compatibility/2006">
              <mc:Choice xmlns:v="urn:schemas-microsoft-com:vml" Requires="v">
                <p:oleObj spid="_x0000_s64516" name="Equation" r:id="rId3" imgW="2019240" imgH="419040" progId="Equation.DSMT4">
                  <p:embed/>
                </p:oleObj>
              </mc:Choice>
              <mc:Fallback>
                <p:oleObj name="Equation" r:id="rId3" imgW="2019240" imgH="419040" progId="Equation.DSMT4">
                  <p:embed/>
                  <p:pic>
                    <p:nvPicPr>
                      <p:cNvPr id="20" name="1 Objeto"/>
                      <p:cNvPicPr>
                        <a:picLocks noChangeAspect="1" noChangeArrowheads="1"/>
                      </p:cNvPicPr>
                      <p:nvPr/>
                    </p:nvPicPr>
                    <p:blipFill>
                      <a:blip r:embed="rId4"/>
                      <a:srcRect/>
                      <a:stretch>
                        <a:fillRect/>
                      </a:stretch>
                    </p:blipFill>
                    <p:spPr bwMode="auto">
                      <a:xfrm>
                        <a:off x="311572" y="2392572"/>
                        <a:ext cx="3854450" cy="793750"/>
                      </a:xfrm>
                      <a:prstGeom prst="rect">
                        <a:avLst/>
                      </a:prstGeom>
                      <a:noFill/>
                      <a:ln>
                        <a:noFill/>
                      </a:ln>
                    </p:spPr>
                  </p:pic>
                </p:oleObj>
              </mc:Fallback>
            </mc:AlternateContent>
          </a:graphicData>
        </a:graphic>
      </p:graphicFrame>
      <p:pic>
        <p:nvPicPr>
          <p:cNvPr id="7" name="Imagen 6"/>
          <p:cNvPicPr>
            <a:picLocks noChangeAspect="1"/>
          </p:cNvPicPr>
          <p:nvPr/>
        </p:nvPicPr>
        <p:blipFill rotWithShape="1">
          <a:blip r:embed="rId5"/>
          <a:srcRect l="7571" t="6138" r="7921"/>
          <a:stretch/>
        </p:blipFill>
        <p:spPr>
          <a:xfrm>
            <a:off x="6403879" y="2342992"/>
            <a:ext cx="5337883" cy="4446511"/>
          </a:xfrm>
          <a:prstGeom prst="rect">
            <a:avLst/>
          </a:prstGeom>
        </p:spPr>
      </p:pic>
      <p:sp>
        <p:nvSpPr>
          <p:cNvPr id="19" name="Rectángulo 18"/>
          <p:cNvSpPr/>
          <p:nvPr/>
        </p:nvSpPr>
        <p:spPr>
          <a:xfrm>
            <a:off x="191344" y="3389001"/>
            <a:ext cx="5820354" cy="2354491"/>
          </a:xfrm>
          <a:prstGeom prst="rect">
            <a:avLst/>
          </a:prstGeom>
          <a:solidFill>
            <a:schemeClr val="accent6">
              <a:lumMod val="40000"/>
              <a:lumOff val="60000"/>
            </a:schemeClr>
          </a:solidFill>
          <a:ln>
            <a:noFill/>
          </a:ln>
        </p:spPr>
        <p:txBody>
          <a:bodyPr wrap="square">
            <a:spAutoFit/>
          </a:bodyPr>
          <a:lstStyle/>
          <a:p>
            <a:pPr marL="342900" indent="-342900" algn="just">
              <a:buFont typeface="Arial" panose="020B0604020202020204" pitchFamily="34" charset="0"/>
              <a:buChar char="•"/>
            </a:pPr>
            <a:r>
              <a:rPr lang="es-AR" sz="2100" b="1" dirty="0">
                <a:solidFill>
                  <a:srgbClr val="0070C0"/>
                </a:solidFill>
                <a:sym typeface="Symbol" panose="05050102010706020507" pitchFamily="18" charset="2"/>
              </a:rPr>
              <a:t>Se observa un aumento en el sobrepaso, dando un valor por encima del 2% y un tiempo de asentamiento próximo a 1 s.</a:t>
            </a:r>
          </a:p>
          <a:p>
            <a:pPr marL="342900" indent="-342900" algn="just">
              <a:buFont typeface="Arial" panose="020B0604020202020204" pitchFamily="34" charset="0"/>
              <a:buChar char="•"/>
            </a:pPr>
            <a:endParaRPr lang="es-AR" sz="2100" b="1" dirty="0">
              <a:solidFill>
                <a:srgbClr val="0070C0"/>
              </a:solidFill>
              <a:sym typeface="Symbol" panose="05050102010706020507" pitchFamily="18" charset="2"/>
            </a:endParaRPr>
          </a:p>
          <a:p>
            <a:pPr marL="342900" indent="-342900" algn="just">
              <a:buFont typeface="Arial" panose="020B0604020202020204" pitchFamily="34" charset="0"/>
              <a:buChar char="•"/>
            </a:pPr>
            <a:r>
              <a:rPr lang="es-AR" sz="2100" b="1" dirty="0">
                <a:solidFill>
                  <a:srgbClr val="0070C0"/>
                </a:solidFill>
                <a:sym typeface="Symbol" panose="05050102010706020507" pitchFamily="18" charset="2"/>
              </a:rPr>
              <a:t>Además, se aprecia el retardo ocasionado por el retenedor de orden cero.</a:t>
            </a:r>
          </a:p>
        </p:txBody>
      </p:sp>
    </p:spTree>
    <p:extLst>
      <p:ext uri="{BB962C8B-B14F-4D97-AF65-F5344CB8AC3E}">
        <p14:creationId xmlns:p14="http://schemas.microsoft.com/office/powerpoint/2010/main" val="40039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53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0" name="Rectángulo 19"/>
          <p:cNvSpPr/>
          <p:nvPr/>
        </p:nvSpPr>
        <p:spPr>
          <a:xfrm>
            <a:off x="149399" y="825216"/>
            <a:ext cx="10427988" cy="400110"/>
          </a:xfrm>
          <a:prstGeom prst="rect">
            <a:avLst/>
          </a:prstGeom>
        </p:spPr>
        <p:txBody>
          <a:bodyPr wrap="square">
            <a:spAutoFit/>
          </a:bodyPr>
          <a:lstStyle/>
          <a:p>
            <a:pPr algn="just"/>
            <a:r>
              <a:rPr lang="es-AR" sz="2000" dirty="0">
                <a:solidFill>
                  <a:srgbClr val="FF0000"/>
                </a:solidFill>
              </a:rPr>
              <a:t>Para ejemplificar este tema ver el script de Matlab: “</a:t>
            </a:r>
            <a:r>
              <a:rPr lang="es-AR" sz="2000" dirty="0" err="1">
                <a:solidFill>
                  <a:srgbClr val="FF0000"/>
                </a:solidFill>
              </a:rPr>
              <a:t>compensacion_zoh_ejemplo_clase.m</a:t>
            </a:r>
            <a:r>
              <a:rPr lang="es-AR" sz="2000" dirty="0">
                <a:solidFill>
                  <a:srgbClr val="FF0000"/>
                </a:solidFill>
              </a:rPr>
              <a:t>”  </a:t>
            </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1225326"/>
            <a:ext cx="11497050" cy="707886"/>
          </a:xfrm>
          <a:prstGeom prst="rect">
            <a:avLst/>
          </a:prstGeom>
        </p:spPr>
        <p:txBody>
          <a:bodyPr wrap="square">
            <a:spAutoFit/>
          </a:bodyPr>
          <a:lstStyle/>
          <a:p>
            <a:pPr algn="just"/>
            <a:r>
              <a:rPr lang="es-AR" sz="2000" dirty="0">
                <a:solidFill>
                  <a:schemeClr val="accent5">
                    <a:lumMod val="75000"/>
                  </a:schemeClr>
                </a:solidFill>
              </a:rPr>
              <a:t>Se propone adicionar en serie al compensador de adelanto de fase aproximado por </a:t>
            </a:r>
            <a:r>
              <a:rPr lang="es-AR" sz="2000" dirty="0" err="1">
                <a:solidFill>
                  <a:schemeClr val="accent5">
                    <a:lumMod val="75000"/>
                  </a:schemeClr>
                </a:solidFill>
              </a:rPr>
              <a:t>Tustin</a:t>
            </a:r>
            <a:r>
              <a:rPr lang="es-AR" sz="2000" dirty="0">
                <a:solidFill>
                  <a:schemeClr val="accent5">
                    <a:lumMod val="75000"/>
                  </a:schemeClr>
                </a:solidFill>
              </a:rPr>
              <a:t> la compensación polo-cero, sin desplazamiento del polo y del cero: </a:t>
            </a:r>
          </a:p>
        </p:txBody>
      </p:sp>
      <p:graphicFrame>
        <p:nvGraphicFramePr>
          <p:cNvPr id="24" name="1 Objeto"/>
          <p:cNvGraphicFramePr>
            <a:graphicFrameLocks noChangeAspect="1"/>
          </p:cNvGraphicFramePr>
          <p:nvPr/>
        </p:nvGraphicFramePr>
        <p:xfrm>
          <a:off x="220138" y="2050541"/>
          <a:ext cx="4606926" cy="1636713"/>
        </p:xfrm>
        <a:graphic>
          <a:graphicData uri="http://schemas.openxmlformats.org/presentationml/2006/ole">
            <mc:AlternateContent xmlns:mc="http://schemas.openxmlformats.org/markup-compatibility/2006">
              <mc:Choice xmlns:v="urn:schemas-microsoft-com:vml" Requires="v">
                <p:oleObj spid="_x0000_s65540" name="Equation" r:id="rId3" imgW="2412720" imgH="863280" progId="Equation.DSMT4">
                  <p:embed/>
                </p:oleObj>
              </mc:Choice>
              <mc:Fallback>
                <p:oleObj name="Equation" r:id="rId3" imgW="2412720" imgH="863280" progId="Equation.DSMT4">
                  <p:embed/>
                  <p:pic>
                    <p:nvPicPr>
                      <p:cNvPr id="24" name="1 Objeto"/>
                      <p:cNvPicPr>
                        <a:picLocks noChangeAspect="1" noChangeArrowheads="1"/>
                      </p:cNvPicPr>
                      <p:nvPr/>
                    </p:nvPicPr>
                    <p:blipFill>
                      <a:blip r:embed="rId4"/>
                      <a:srcRect/>
                      <a:stretch>
                        <a:fillRect/>
                      </a:stretch>
                    </p:blipFill>
                    <p:spPr bwMode="auto">
                      <a:xfrm>
                        <a:off x="220138" y="2050541"/>
                        <a:ext cx="4606926" cy="1636713"/>
                      </a:xfrm>
                      <a:prstGeom prst="rect">
                        <a:avLst/>
                      </a:prstGeom>
                      <a:noFill/>
                      <a:ln>
                        <a:noFill/>
                      </a:ln>
                    </p:spPr>
                  </p:pic>
                </p:oleObj>
              </mc:Fallback>
            </mc:AlternateContent>
          </a:graphicData>
        </a:graphic>
      </p:graphicFrame>
      <p:pic>
        <p:nvPicPr>
          <p:cNvPr id="7" name="Imagen 6"/>
          <p:cNvPicPr>
            <a:picLocks noChangeAspect="1"/>
          </p:cNvPicPr>
          <p:nvPr/>
        </p:nvPicPr>
        <p:blipFill rotWithShape="1">
          <a:blip r:embed="rId5"/>
          <a:srcRect l="7466" t="11870" r="8026"/>
          <a:stretch/>
        </p:blipFill>
        <p:spPr>
          <a:xfrm>
            <a:off x="5436065" y="1868131"/>
            <a:ext cx="6287686" cy="4917861"/>
          </a:xfrm>
          <a:prstGeom prst="rect">
            <a:avLst/>
          </a:prstGeom>
        </p:spPr>
      </p:pic>
      <p:sp>
        <p:nvSpPr>
          <p:cNvPr id="26" name="Rectángulo 25"/>
          <p:cNvSpPr/>
          <p:nvPr/>
        </p:nvSpPr>
        <p:spPr>
          <a:xfrm>
            <a:off x="76727" y="3683352"/>
            <a:ext cx="5286666" cy="3000821"/>
          </a:xfrm>
          <a:prstGeom prst="rect">
            <a:avLst/>
          </a:prstGeom>
          <a:solidFill>
            <a:schemeClr val="accent6">
              <a:lumMod val="40000"/>
              <a:lumOff val="60000"/>
            </a:schemeClr>
          </a:solidFill>
          <a:ln>
            <a:noFill/>
          </a:ln>
        </p:spPr>
        <p:txBody>
          <a:bodyPr wrap="square">
            <a:spAutoFit/>
          </a:bodyPr>
          <a:lstStyle/>
          <a:p>
            <a:pPr marL="342900" indent="-342900" algn="just">
              <a:buFont typeface="Arial" panose="020B0604020202020204" pitchFamily="34" charset="0"/>
              <a:buChar char="•"/>
            </a:pPr>
            <a:r>
              <a:rPr lang="es-AR" sz="2100" b="1" dirty="0">
                <a:solidFill>
                  <a:srgbClr val="0070C0"/>
                </a:solidFill>
                <a:sym typeface="Symbol" panose="05050102010706020507" pitchFamily="18" charset="2"/>
              </a:rPr>
              <a:t>Los sobrepasos de ambas respuestas son iguales cero y los tiempos de asentamiento prácticamente iguales.</a:t>
            </a:r>
          </a:p>
          <a:p>
            <a:pPr marL="342900" indent="-342900" algn="just">
              <a:buFont typeface="Arial" panose="020B0604020202020204" pitchFamily="34" charset="0"/>
              <a:buChar char="•"/>
            </a:pPr>
            <a:endParaRPr lang="es-AR" sz="2100" b="1" dirty="0">
              <a:solidFill>
                <a:srgbClr val="0070C0"/>
              </a:solidFill>
              <a:sym typeface="Symbol" panose="05050102010706020507" pitchFamily="18" charset="2"/>
            </a:endParaRPr>
          </a:p>
          <a:p>
            <a:pPr marL="342900" indent="-342900" algn="just">
              <a:buFont typeface="Arial" panose="020B0604020202020204" pitchFamily="34" charset="0"/>
              <a:buChar char="•"/>
            </a:pPr>
            <a:r>
              <a:rPr lang="es-AR" sz="2100" b="1" dirty="0">
                <a:solidFill>
                  <a:srgbClr val="0070C0"/>
                </a:solidFill>
                <a:sym typeface="Symbol" panose="05050102010706020507" pitchFamily="18" charset="2"/>
              </a:rPr>
              <a:t>Se aprecia la eliminación del retardo ocasionado por el ZOH, dado que la curva de TD sigue en promedio a la curva de TC.</a:t>
            </a:r>
          </a:p>
        </p:txBody>
      </p:sp>
    </p:spTree>
    <p:extLst>
      <p:ext uri="{BB962C8B-B14F-4D97-AF65-F5344CB8AC3E}">
        <p14:creationId xmlns:p14="http://schemas.microsoft.com/office/powerpoint/2010/main" val="221895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54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849699"/>
            <a:ext cx="11497050" cy="707886"/>
          </a:xfrm>
          <a:prstGeom prst="rect">
            <a:avLst/>
          </a:prstGeom>
        </p:spPr>
        <p:txBody>
          <a:bodyPr wrap="square">
            <a:spAutoFit/>
          </a:bodyPr>
          <a:lstStyle/>
          <a:p>
            <a:pPr algn="just"/>
            <a:r>
              <a:rPr lang="es-AR" sz="2000" dirty="0">
                <a:solidFill>
                  <a:schemeClr val="accent5">
                    <a:lumMod val="75000"/>
                  </a:schemeClr>
                </a:solidFill>
              </a:rPr>
              <a:t>Análisis de la estabilidad con la compensación del ZOH respecto a la estructura sin compensación polo-cero: </a:t>
            </a:r>
          </a:p>
        </p:txBody>
      </p:sp>
      <p:pic>
        <p:nvPicPr>
          <p:cNvPr id="3" name="Imagen 2"/>
          <p:cNvPicPr>
            <a:picLocks noChangeAspect="1"/>
          </p:cNvPicPr>
          <p:nvPr/>
        </p:nvPicPr>
        <p:blipFill rotWithShape="1">
          <a:blip r:embed="rId3"/>
          <a:srcRect l="9167" t="6544" r="8195" b="2836"/>
          <a:stretch/>
        </p:blipFill>
        <p:spPr>
          <a:xfrm>
            <a:off x="1607796" y="1430002"/>
            <a:ext cx="9783579" cy="5023334"/>
          </a:xfrm>
          <a:prstGeom prst="rect">
            <a:avLst/>
          </a:prstGeom>
        </p:spPr>
      </p:pic>
      <p:graphicFrame>
        <p:nvGraphicFramePr>
          <p:cNvPr id="13" name="1 Objeto"/>
          <p:cNvGraphicFramePr>
            <a:graphicFrameLocks noChangeAspect="1"/>
          </p:cNvGraphicFramePr>
          <p:nvPr/>
        </p:nvGraphicFramePr>
        <p:xfrm>
          <a:off x="2305050" y="4678877"/>
          <a:ext cx="2663825" cy="381000"/>
        </p:xfrm>
        <a:graphic>
          <a:graphicData uri="http://schemas.openxmlformats.org/presentationml/2006/ole">
            <mc:AlternateContent xmlns:mc="http://schemas.openxmlformats.org/markup-compatibility/2006">
              <mc:Choice xmlns:v="urn:schemas-microsoft-com:vml" Requires="v">
                <p:oleObj spid="_x0000_s66574" name="Equation" r:id="rId4" imgW="1409400" imgH="203040" progId="Equation.DSMT4">
                  <p:embed/>
                </p:oleObj>
              </mc:Choice>
              <mc:Fallback>
                <p:oleObj name="Equation" r:id="rId4" imgW="1409400" imgH="203040" progId="Equation.DSMT4">
                  <p:embed/>
                  <p:pic>
                    <p:nvPicPr>
                      <p:cNvPr id="13" name="1 Objeto"/>
                      <p:cNvPicPr>
                        <a:picLocks noChangeAspect="1" noChangeArrowheads="1"/>
                      </p:cNvPicPr>
                      <p:nvPr/>
                    </p:nvPicPr>
                    <p:blipFill>
                      <a:blip r:embed="rId5"/>
                      <a:srcRect/>
                      <a:stretch>
                        <a:fillRect/>
                      </a:stretch>
                    </p:blipFill>
                    <p:spPr bwMode="auto">
                      <a:xfrm>
                        <a:off x="2305050" y="4678877"/>
                        <a:ext cx="2663825" cy="381000"/>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nvGraphicFramePr>
        <p:xfrm>
          <a:off x="2305050" y="5119540"/>
          <a:ext cx="4511675" cy="381000"/>
        </p:xfrm>
        <a:graphic>
          <a:graphicData uri="http://schemas.openxmlformats.org/presentationml/2006/ole">
            <mc:AlternateContent xmlns:mc="http://schemas.openxmlformats.org/markup-compatibility/2006">
              <mc:Choice xmlns:v="urn:schemas-microsoft-com:vml" Requires="v">
                <p:oleObj spid="_x0000_s66575" name="Equation" r:id="rId6" imgW="2387520" imgH="203040" progId="Equation.DSMT4">
                  <p:embed/>
                </p:oleObj>
              </mc:Choice>
              <mc:Fallback>
                <p:oleObj name="Equation" r:id="rId6" imgW="2387520" imgH="203040" progId="Equation.DSMT4">
                  <p:embed/>
                  <p:pic>
                    <p:nvPicPr>
                      <p:cNvPr id="14" name="1 Objeto"/>
                      <p:cNvPicPr>
                        <a:picLocks noChangeAspect="1" noChangeArrowheads="1"/>
                      </p:cNvPicPr>
                      <p:nvPr/>
                    </p:nvPicPr>
                    <p:blipFill>
                      <a:blip r:embed="rId7"/>
                      <a:srcRect/>
                      <a:stretch>
                        <a:fillRect/>
                      </a:stretch>
                    </p:blipFill>
                    <p:spPr bwMode="auto">
                      <a:xfrm>
                        <a:off x="2305050" y="5119540"/>
                        <a:ext cx="4511675" cy="381000"/>
                      </a:xfrm>
                      <a:prstGeom prst="rect">
                        <a:avLst/>
                      </a:prstGeom>
                      <a:solidFill>
                        <a:srgbClr val="FFC000"/>
                      </a:solidFill>
                      <a:ln>
                        <a:noFill/>
                      </a:ln>
                    </p:spPr>
                  </p:pic>
                </p:oleObj>
              </mc:Fallback>
            </mc:AlternateContent>
          </a:graphicData>
        </a:graphic>
      </p:graphicFrame>
      <p:graphicFrame>
        <p:nvGraphicFramePr>
          <p:cNvPr id="15" name="1 Objeto"/>
          <p:cNvGraphicFramePr>
            <a:graphicFrameLocks noChangeAspect="1"/>
          </p:cNvGraphicFramePr>
          <p:nvPr/>
        </p:nvGraphicFramePr>
        <p:xfrm>
          <a:off x="2305050" y="5560203"/>
          <a:ext cx="4584700" cy="381000"/>
        </p:xfrm>
        <a:graphic>
          <a:graphicData uri="http://schemas.openxmlformats.org/presentationml/2006/ole">
            <mc:AlternateContent xmlns:mc="http://schemas.openxmlformats.org/markup-compatibility/2006">
              <mc:Choice xmlns:v="urn:schemas-microsoft-com:vml" Requires="v">
                <p:oleObj spid="_x0000_s66576" name="Equation" r:id="rId8" imgW="2425680" imgH="203040" progId="Equation.DSMT4">
                  <p:embed/>
                </p:oleObj>
              </mc:Choice>
              <mc:Fallback>
                <p:oleObj name="Equation" r:id="rId8" imgW="2425680" imgH="203040" progId="Equation.DSMT4">
                  <p:embed/>
                  <p:pic>
                    <p:nvPicPr>
                      <p:cNvPr id="15" name="1 Objeto"/>
                      <p:cNvPicPr>
                        <a:picLocks noChangeAspect="1" noChangeArrowheads="1"/>
                      </p:cNvPicPr>
                      <p:nvPr/>
                    </p:nvPicPr>
                    <p:blipFill>
                      <a:blip r:embed="rId9"/>
                      <a:srcRect/>
                      <a:stretch>
                        <a:fillRect/>
                      </a:stretch>
                    </p:blipFill>
                    <p:spPr bwMode="auto">
                      <a:xfrm>
                        <a:off x="2305050" y="5560203"/>
                        <a:ext cx="4584700" cy="381000"/>
                      </a:xfrm>
                      <a:prstGeom prst="rect">
                        <a:avLst/>
                      </a:prstGeom>
                      <a:solidFill>
                        <a:srgbClr val="FFC000"/>
                      </a:solidFill>
                      <a:ln>
                        <a:noFill/>
                      </a:ln>
                    </p:spPr>
                  </p:pic>
                </p:oleObj>
              </mc:Fallback>
            </mc:AlternateContent>
          </a:graphicData>
        </a:graphic>
      </p:graphicFrame>
      <p:graphicFrame>
        <p:nvGraphicFramePr>
          <p:cNvPr id="16" name="1 Objeto"/>
          <p:cNvGraphicFramePr>
            <a:graphicFrameLocks noChangeAspect="1"/>
          </p:cNvGraphicFramePr>
          <p:nvPr/>
        </p:nvGraphicFramePr>
        <p:xfrm>
          <a:off x="2305050" y="1543679"/>
          <a:ext cx="3000375" cy="381000"/>
        </p:xfrm>
        <a:graphic>
          <a:graphicData uri="http://schemas.openxmlformats.org/presentationml/2006/ole">
            <mc:AlternateContent xmlns:mc="http://schemas.openxmlformats.org/markup-compatibility/2006">
              <mc:Choice xmlns:v="urn:schemas-microsoft-com:vml" Requires="v">
                <p:oleObj spid="_x0000_s66577" name="Equation" r:id="rId10" imgW="1587240" imgH="203040" progId="Equation.DSMT4">
                  <p:embed/>
                </p:oleObj>
              </mc:Choice>
              <mc:Fallback>
                <p:oleObj name="Equation" r:id="rId10" imgW="1587240" imgH="203040" progId="Equation.DSMT4">
                  <p:embed/>
                  <p:pic>
                    <p:nvPicPr>
                      <p:cNvPr id="16" name="1 Objeto"/>
                      <p:cNvPicPr>
                        <a:picLocks noChangeAspect="1" noChangeArrowheads="1"/>
                      </p:cNvPicPr>
                      <p:nvPr/>
                    </p:nvPicPr>
                    <p:blipFill>
                      <a:blip r:embed="rId11"/>
                      <a:srcRect/>
                      <a:stretch>
                        <a:fillRect/>
                      </a:stretch>
                    </p:blipFill>
                    <p:spPr bwMode="auto">
                      <a:xfrm>
                        <a:off x="2305050" y="1543679"/>
                        <a:ext cx="3000375" cy="381000"/>
                      </a:xfrm>
                      <a:prstGeom prst="rect">
                        <a:avLst/>
                      </a:prstGeom>
                      <a:solidFill>
                        <a:srgbClr val="FFC000"/>
                      </a:solidFill>
                      <a:ln>
                        <a:noFill/>
                      </a:ln>
                    </p:spPr>
                  </p:pic>
                </p:oleObj>
              </mc:Fallback>
            </mc:AlternateContent>
          </a:graphicData>
        </a:graphic>
      </p:graphicFrame>
      <p:graphicFrame>
        <p:nvGraphicFramePr>
          <p:cNvPr id="17" name="1 Objeto"/>
          <p:cNvGraphicFramePr>
            <a:graphicFrameLocks noChangeAspect="1"/>
          </p:cNvGraphicFramePr>
          <p:nvPr/>
        </p:nvGraphicFramePr>
        <p:xfrm>
          <a:off x="2305050" y="1992839"/>
          <a:ext cx="3000375" cy="381000"/>
        </p:xfrm>
        <a:graphic>
          <a:graphicData uri="http://schemas.openxmlformats.org/presentationml/2006/ole">
            <mc:AlternateContent xmlns:mc="http://schemas.openxmlformats.org/markup-compatibility/2006">
              <mc:Choice xmlns:v="urn:schemas-microsoft-com:vml" Requires="v">
                <p:oleObj spid="_x0000_s66578" name="Equation" r:id="rId12" imgW="1587240" imgH="203040" progId="Equation.DSMT4">
                  <p:embed/>
                </p:oleObj>
              </mc:Choice>
              <mc:Fallback>
                <p:oleObj name="Equation" r:id="rId12" imgW="1587240" imgH="203040" progId="Equation.DSMT4">
                  <p:embed/>
                  <p:pic>
                    <p:nvPicPr>
                      <p:cNvPr id="17" name="1 Objeto"/>
                      <p:cNvPicPr>
                        <a:picLocks noChangeAspect="1" noChangeArrowheads="1"/>
                      </p:cNvPicPr>
                      <p:nvPr/>
                    </p:nvPicPr>
                    <p:blipFill>
                      <a:blip r:embed="rId13"/>
                      <a:srcRect/>
                      <a:stretch>
                        <a:fillRect/>
                      </a:stretch>
                    </p:blipFill>
                    <p:spPr bwMode="auto">
                      <a:xfrm>
                        <a:off x="2305050" y="1992839"/>
                        <a:ext cx="3000375" cy="381000"/>
                      </a:xfrm>
                      <a:prstGeom prst="rect">
                        <a:avLst/>
                      </a:prstGeom>
                      <a:solidFill>
                        <a:srgbClr val="FFC000"/>
                      </a:solidFill>
                      <a:ln>
                        <a:noFill/>
                      </a:ln>
                    </p:spPr>
                  </p:pic>
                </p:oleObj>
              </mc:Fallback>
            </mc:AlternateContent>
          </a:graphicData>
        </a:graphic>
      </p:graphicFrame>
      <p:graphicFrame>
        <p:nvGraphicFramePr>
          <p:cNvPr id="18" name="1 Objeto"/>
          <p:cNvGraphicFramePr>
            <a:graphicFrameLocks noChangeAspect="1"/>
          </p:cNvGraphicFramePr>
          <p:nvPr/>
        </p:nvGraphicFramePr>
        <p:xfrm>
          <a:off x="2305050" y="2442631"/>
          <a:ext cx="3000375" cy="381000"/>
        </p:xfrm>
        <a:graphic>
          <a:graphicData uri="http://schemas.openxmlformats.org/presentationml/2006/ole">
            <mc:AlternateContent xmlns:mc="http://schemas.openxmlformats.org/markup-compatibility/2006">
              <mc:Choice xmlns:v="urn:schemas-microsoft-com:vml" Requires="v">
                <p:oleObj spid="_x0000_s66579" name="Equation" r:id="rId14" imgW="1587240" imgH="203040" progId="Equation.DSMT4">
                  <p:embed/>
                </p:oleObj>
              </mc:Choice>
              <mc:Fallback>
                <p:oleObj name="Equation" r:id="rId14" imgW="1587240" imgH="203040" progId="Equation.DSMT4">
                  <p:embed/>
                  <p:pic>
                    <p:nvPicPr>
                      <p:cNvPr id="18" name="1 Objeto"/>
                      <p:cNvPicPr>
                        <a:picLocks noChangeAspect="1" noChangeArrowheads="1"/>
                      </p:cNvPicPr>
                      <p:nvPr/>
                    </p:nvPicPr>
                    <p:blipFill>
                      <a:blip r:embed="rId15"/>
                      <a:srcRect/>
                      <a:stretch>
                        <a:fillRect/>
                      </a:stretch>
                    </p:blipFill>
                    <p:spPr bwMode="auto">
                      <a:xfrm>
                        <a:off x="2305050" y="2442631"/>
                        <a:ext cx="3000375" cy="381000"/>
                      </a:xfrm>
                      <a:prstGeom prst="rect">
                        <a:avLst/>
                      </a:prstGeom>
                      <a:solidFill>
                        <a:srgbClr val="FFC000"/>
                      </a:solidFill>
                      <a:ln>
                        <a:noFill/>
                      </a:ln>
                    </p:spPr>
                  </p:pic>
                </p:oleObj>
              </mc:Fallback>
            </mc:AlternateContent>
          </a:graphicData>
        </a:graphic>
      </p:graphicFrame>
      <p:sp>
        <p:nvSpPr>
          <p:cNvPr id="5" name="Rectángulo redondeado 4"/>
          <p:cNvSpPr/>
          <p:nvPr/>
        </p:nvSpPr>
        <p:spPr>
          <a:xfrm>
            <a:off x="7018867" y="4470400"/>
            <a:ext cx="1820334" cy="1470803"/>
          </a:xfrm>
          <a:prstGeom prst="roundRect">
            <a:avLst/>
          </a:prstGeom>
          <a:solidFill>
            <a:schemeClr val="accent4">
              <a:lumMod val="40000"/>
              <a:lumOff val="60000"/>
              <a:alpha val="4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20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9383" t="7671" r="8781" b="3078"/>
          <a:stretch/>
        </p:blipFill>
        <p:spPr>
          <a:xfrm>
            <a:off x="677678" y="1397000"/>
            <a:ext cx="10134601" cy="5156200"/>
          </a:xfrm>
          <a:prstGeom prst="rect">
            <a:avLst/>
          </a:prstGeom>
        </p:spPr>
      </p:pic>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55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849699"/>
            <a:ext cx="11497050" cy="707886"/>
          </a:xfrm>
          <a:prstGeom prst="rect">
            <a:avLst/>
          </a:prstGeom>
        </p:spPr>
        <p:txBody>
          <a:bodyPr wrap="square">
            <a:spAutoFit/>
          </a:bodyPr>
          <a:lstStyle/>
          <a:p>
            <a:pPr algn="just"/>
            <a:r>
              <a:rPr lang="es-AR" sz="2000" dirty="0">
                <a:solidFill>
                  <a:schemeClr val="accent5">
                    <a:lumMod val="75000"/>
                  </a:schemeClr>
                </a:solidFill>
              </a:rPr>
              <a:t>Análisis de la estabilidad con la compensación del ZOH respecto a la estructura sin compensación polo-cero: </a:t>
            </a:r>
          </a:p>
        </p:txBody>
      </p:sp>
      <p:graphicFrame>
        <p:nvGraphicFramePr>
          <p:cNvPr id="13" name="1 Objeto"/>
          <p:cNvGraphicFramePr>
            <a:graphicFrameLocks noChangeAspect="1"/>
          </p:cNvGraphicFramePr>
          <p:nvPr/>
        </p:nvGraphicFramePr>
        <p:xfrm>
          <a:off x="1490663" y="1769236"/>
          <a:ext cx="5208587" cy="381000"/>
        </p:xfrm>
        <a:graphic>
          <a:graphicData uri="http://schemas.openxmlformats.org/presentationml/2006/ole">
            <mc:AlternateContent xmlns:mc="http://schemas.openxmlformats.org/markup-compatibility/2006">
              <mc:Choice xmlns:v="urn:schemas-microsoft-com:vml" Requires="v">
                <p:oleObj spid="_x0000_s67588" name="Equation" r:id="rId4" imgW="2755800" imgH="203040" progId="Equation.DSMT4">
                  <p:embed/>
                </p:oleObj>
              </mc:Choice>
              <mc:Fallback>
                <p:oleObj name="Equation" r:id="rId4" imgW="2755800" imgH="203040" progId="Equation.DSMT4">
                  <p:embed/>
                  <p:pic>
                    <p:nvPicPr>
                      <p:cNvPr id="13" name="1 Objeto"/>
                      <p:cNvPicPr>
                        <a:picLocks noChangeAspect="1" noChangeArrowheads="1"/>
                      </p:cNvPicPr>
                      <p:nvPr/>
                    </p:nvPicPr>
                    <p:blipFill>
                      <a:blip r:embed="rId5"/>
                      <a:srcRect/>
                      <a:stretch>
                        <a:fillRect/>
                      </a:stretch>
                    </p:blipFill>
                    <p:spPr bwMode="auto">
                      <a:xfrm>
                        <a:off x="1490663" y="1769236"/>
                        <a:ext cx="5208587" cy="381000"/>
                      </a:xfrm>
                      <a:prstGeom prst="rect">
                        <a:avLst/>
                      </a:prstGeom>
                      <a:solidFill>
                        <a:srgbClr val="FFC000"/>
                      </a:solidFill>
                      <a:ln>
                        <a:noFill/>
                      </a:ln>
                    </p:spPr>
                  </p:pic>
                </p:oleObj>
              </mc:Fallback>
            </mc:AlternateContent>
          </a:graphicData>
        </a:graphic>
      </p:graphicFrame>
    </p:spTree>
    <p:extLst>
      <p:ext uri="{BB962C8B-B14F-4D97-AF65-F5344CB8AC3E}">
        <p14:creationId xmlns:p14="http://schemas.microsoft.com/office/powerpoint/2010/main" val="37940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56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147599" y="870671"/>
            <a:ext cx="7648401" cy="400110"/>
          </a:xfrm>
          <a:prstGeom prst="rect">
            <a:avLst/>
          </a:prstGeom>
        </p:spPr>
        <p:txBody>
          <a:bodyPr wrap="square">
            <a:spAutoFit/>
          </a:bodyPr>
          <a:lstStyle/>
          <a:p>
            <a:pPr algn="just"/>
            <a:r>
              <a:rPr lang="es-AR" sz="2000" dirty="0">
                <a:solidFill>
                  <a:schemeClr val="accent5">
                    <a:lumMod val="75000"/>
                  </a:schemeClr>
                </a:solidFill>
              </a:rPr>
              <a:t>Acciones de control con épsilon igual a cero y épsilon igual a 0,1.</a:t>
            </a:r>
          </a:p>
        </p:txBody>
      </p:sp>
      <p:pic>
        <p:nvPicPr>
          <p:cNvPr id="3" name="Imagen 2"/>
          <p:cNvPicPr>
            <a:picLocks noChangeAspect="1"/>
          </p:cNvPicPr>
          <p:nvPr/>
        </p:nvPicPr>
        <p:blipFill rotWithShape="1">
          <a:blip r:embed="rId3"/>
          <a:srcRect l="6508" t="10635" r="7990"/>
          <a:stretch/>
        </p:blipFill>
        <p:spPr>
          <a:xfrm>
            <a:off x="457199" y="1405679"/>
            <a:ext cx="5400000" cy="4232952"/>
          </a:xfrm>
          <a:prstGeom prst="rect">
            <a:avLst/>
          </a:prstGeom>
        </p:spPr>
      </p:pic>
      <p:pic>
        <p:nvPicPr>
          <p:cNvPr id="5" name="Imagen 4"/>
          <p:cNvPicPr>
            <a:picLocks noChangeAspect="1"/>
          </p:cNvPicPr>
          <p:nvPr/>
        </p:nvPicPr>
        <p:blipFill rotWithShape="1">
          <a:blip r:embed="rId4"/>
          <a:srcRect l="6614" t="10070" r="8095"/>
          <a:stretch/>
        </p:blipFill>
        <p:spPr>
          <a:xfrm>
            <a:off x="6096000" y="1405679"/>
            <a:ext cx="5400000" cy="4270255"/>
          </a:xfrm>
          <a:prstGeom prst="rect">
            <a:avLst/>
          </a:prstGeom>
        </p:spPr>
      </p:pic>
      <p:graphicFrame>
        <p:nvGraphicFramePr>
          <p:cNvPr id="12" name="1 Objeto"/>
          <p:cNvGraphicFramePr>
            <a:graphicFrameLocks noChangeAspect="1"/>
          </p:cNvGraphicFramePr>
          <p:nvPr/>
        </p:nvGraphicFramePr>
        <p:xfrm>
          <a:off x="457199" y="5794501"/>
          <a:ext cx="4970462" cy="793750"/>
        </p:xfrm>
        <a:graphic>
          <a:graphicData uri="http://schemas.openxmlformats.org/presentationml/2006/ole">
            <mc:AlternateContent xmlns:mc="http://schemas.openxmlformats.org/markup-compatibility/2006">
              <mc:Choice xmlns:v="urn:schemas-microsoft-com:vml" Requires="v">
                <p:oleObj spid="_x0000_s68614" name="Equation" r:id="rId5" imgW="2603160" imgH="419040" progId="Equation.DSMT4">
                  <p:embed/>
                </p:oleObj>
              </mc:Choice>
              <mc:Fallback>
                <p:oleObj name="Equation" r:id="rId5" imgW="2603160" imgH="419040" progId="Equation.DSMT4">
                  <p:embed/>
                  <p:pic>
                    <p:nvPicPr>
                      <p:cNvPr id="12" name="1 Objeto"/>
                      <p:cNvPicPr>
                        <a:picLocks noChangeAspect="1" noChangeArrowheads="1"/>
                      </p:cNvPicPr>
                      <p:nvPr/>
                    </p:nvPicPr>
                    <p:blipFill>
                      <a:blip r:embed="rId6"/>
                      <a:srcRect/>
                      <a:stretch>
                        <a:fillRect/>
                      </a:stretch>
                    </p:blipFill>
                    <p:spPr bwMode="auto">
                      <a:xfrm>
                        <a:off x="457199" y="5794501"/>
                        <a:ext cx="4970462" cy="793750"/>
                      </a:xfrm>
                      <a:prstGeom prst="rect">
                        <a:avLst/>
                      </a:prstGeom>
                      <a:solidFill>
                        <a:schemeClr val="accent6">
                          <a:lumMod val="40000"/>
                          <a:lumOff val="60000"/>
                        </a:schemeClr>
                      </a:solidFill>
                      <a:ln>
                        <a:noFill/>
                      </a:ln>
                    </p:spPr>
                  </p:pic>
                </p:oleObj>
              </mc:Fallback>
            </mc:AlternateContent>
          </a:graphicData>
        </a:graphic>
      </p:graphicFrame>
      <p:graphicFrame>
        <p:nvGraphicFramePr>
          <p:cNvPr id="14" name="1 Objeto"/>
          <p:cNvGraphicFramePr>
            <a:graphicFrameLocks noChangeAspect="1"/>
          </p:cNvGraphicFramePr>
          <p:nvPr/>
        </p:nvGraphicFramePr>
        <p:xfrm>
          <a:off x="5897924" y="5794375"/>
          <a:ext cx="6013450" cy="793750"/>
        </p:xfrm>
        <a:graphic>
          <a:graphicData uri="http://schemas.openxmlformats.org/presentationml/2006/ole">
            <mc:AlternateContent xmlns:mc="http://schemas.openxmlformats.org/markup-compatibility/2006">
              <mc:Choice xmlns:v="urn:schemas-microsoft-com:vml" Requires="v">
                <p:oleObj spid="_x0000_s68615" name="Equation" r:id="rId7" imgW="3149280" imgH="419040" progId="Equation.DSMT4">
                  <p:embed/>
                </p:oleObj>
              </mc:Choice>
              <mc:Fallback>
                <p:oleObj name="Equation" r:id="rId7" imgW="3149280" imgH="419040" progId="Equation.DSMT4">
                  <p:embed/>
                  <p:pic>
                    <p:nvPicPr>
                      <p:cNvPr id="14" name="1 Objeto"/>
                      <p:cNvPicPr>
                        <a:picLocks noChangeAspect="1" noChangeArrowheads="1"/>
                      </p:cNvPicPr>
                      <p:nvPr/>
                    </p:nvPicPr>
                    <p:blipFill>
                      <a:blip r:embed="rId8"/>
                      <a:srcRect/>
                      <a:stretch>
                        <a:fillRect/>
                      </a:stretch>
                    </p:blipFill>
                    <p:spPr bwMode="auto">
                      <a:xfrm>
                        <a:off x="5897924" y="5794375"/>
                        <a:ext cx="6013450" cy="793750"/>
                      </a:xfrm>
                      <a:prstGeom prst="rect">
                        <a:avLst/>
                      </a:prstGeom>
                      <a:solidFill>
                        <a:schemeClr val="accent6">
                          <a:lumMod val="40000"/>
                          <a:lumOff val="60000"/>
                        </a:schemeClr>
                      </a:solidFill>
                      <a:ln>
                        <a:noFill/>
                      </a:ln>
                    </p:spPr>
                  </p:pic>
                </p:oleObj>
              </mc:Fallback>
            </mc:AlternateContent>
          </a:graphicData>
        </a:graphic>
      </p:graphicFrame>
    </p:spTree>
    <p:extLst>
      <p:ext uri="{BB962C8B-B14F-4D97-AF65-F5344CB8AC3E}">
        <p14:creationId xmlns:p14="http://schemas.microsoft.com/office/powerpoint/2010/main" val="24856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57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849699"/>
            <a:ext cx="11497050" cy="400110"/>
          </a:xfrm>
          <a:prstGeom prst="rect">
            <a:avLst/>
          </a:prstGeom>
        </p:spPr>
        <p:txBody>
          <a:bodyPr wrap="square">
            <a:spAutoFit/>
          </a:bodyPr>
          <a:lstStyle/>
          <a:p>
            <a:pPr algn="just"/>
            <a:r>
              <a:rPr lang="es-AR" sz="2000" dirty="0">
                <a:solidFill>
                  <a:schemeClr val="accent5">
                    <a:lumMod val="75000"/>
                  </a:schemeClr>
                </a:solidFill>
              </a:rPr>
              <a:t>Acción de control y ecuación recursiva a diferencias finitas para su implementación: </a:t>
            </a:r>
          </a:p>
        </p:txBody>
      </p:sp>
      <p:graphicFrame>
        <p:nvGraphicFramePr>
          <p:cNvPr id="12" name="1 Objeto"/>
          <p:cNvGraphicFramePr>
            <a:graphicFrameLocks noChangeAspect="1"/>
          </p:cNvGraphicFramePr>
          <p:nvPr/>
        </p:nvGraphicFramePr>
        <p:xfrm>
          <a:off x="293688" y="1336675"/>
          <a:ext cx="4873625" cy="865188"/>
        </p:xfrm>
        <a:graphic>
          <a:graphicData uri="http://schemas.openxmlformats.org/presentationml/2006/ole">
            <mc:AlternateContent xmlns:mc="http://schemas.openxmlformats.org/markup-compatibility/2006">
              <mc:Choice xmlns:v="urn:schemas-microsoft-com:vml" Requires="v">
                <p:oleObj spid="_x0000_s69646" name="Equation" r:id="rId3" imgW="2552400" imgH="457200" progId="Equation.DSMT4">
                  <p:embed/>
                </p:oleObj>
              </mc:Choice>
              <mc:Fallback>
                <p:oleObj name="Equation" r:id="rId3" imgW="2552400" imgH="457200" progId="Equation.DSMT4">
                  <p:embed/>
                  <p:pic>
                    <p:nvPicPr>
                      <p:cNvPr id="12" name="1 Objeto"/>
                      <p:cNvPicPr>
                        <a:picLocks noChangeAspect="1" noChangeArrowheads="1"/>
                      </p:cNvPicPr>
                      <p:nvPr/>
                    </p:nvPicPr>
                    <p:blipFill>
                      <a:blip r:embed="rId4"/>
                      <a:srcRect/>
                      <a:stretch>
                        <a:fillRect/>
                      </a:stretch>
                    </p:blipFill>
                    <p:spPr bwMode="auto">
                      <a:xfrm>
                        <a:off x="293688" y="1336675"/>
                        <a:ext cx="4873625" cy="865188"/>
                      </a:xfrm>
                      <a:prstGeom prst="rect">
                        <a:avLst/>
                      </a:prstGeom>
                      <a:solidFill>
                        <a:schemeClr val="accent6">
                          <a:lumMod val="40000"/>
                          <a:lumOff val="60000"/>
                        </a:schemeClr>
                      </a:solidFill>
                      <a:ln>
                        <a:noFill/>
                      </a:ln>
                    </p:spPr>
                  </p:pic>
                </p:oleObj>
              </mc:Fallback>
            </mc:AlternateContent>
          </a:graphicData>
        </a:graphic>
      </p:graphicFrame>
      <p:graphicFrame>
        <p:nvGraphicFramePr>
          <p:cNvPr id="14" name="1 Objeto"/>
          <p:cNvGraphicFramePr>
            <a:graphicFrameLocks noChangeAspect="1"/>
          </p:cNvGraphicFramePr>
          <p:nvPr/>
        </p:nvGraphicFramePr>
        <p:xfrm>
          <a:off x="293688" y="3333062"/>
          <a:ext cx="6353175" cy="866775"/>
        </p:xfrm>
        <a:graphic>
          <a:graphicData uri="http://schemas.openxmlformats.org/presentationml/2006/ole">
            <mc:AlternateContent xmlns:mc="http://schemas.openxmlformats.org/markup-compatibility/2006">
              <mc:Choice xmlns:v="urn:schemas-microsoft-com:vml" Requires="v">
                <p:oleObj spid="_x0000_s69647" name="Equation" r:id="rId5" imgW="3327120" imgH="457200" progId="Equation.DSMT4">
                  <p:embed/>
                </p:oleObj>
              </mc:Choice>
              <mc:Fallback>
                <p:oleObj name="Equation" r:id="rId5" imgW="3327120" imgH="457200" progId="Equation.DSMT4">
                  <p:embed/>
                  <p:pic>
                    <p:nvPicPr>
                      <p:cNvPr id="14" name="1 Objeto"/>
                      <p:cNvPicPr>
                        <a:picLocks noChangeAspect="1" noChangeArrowheads="1"/>
                      </p:cNvPicPr>
                      <p:nvPr/>
                    </p:nvPicPr>
                    <p:blipFill>
                      <a:blip r:embed="rId6"/>
                      <a:srcRect/>
                      <a:stretch>
                        <a:fillRect/>
                      </a:stretch>
                    </p:blipFill>
                    <p:spPr bwMode="auto">
                      <a:xfrm>
                        <a:off x="293688" y="3333062"/>
                        <a:ext cx="6353175" cy="866775"/>
                      </a:xfrm>
                      <a:prstGeom prst="rect">
                        <a:avLst/>
                      </a:prstGeom>
                      <a:solidFill>
                        <a:schemeClr val="accent6">
                          <a:lumMod val="40000"/>
                          <a:lumOff val="60000"/>
                        </a:schemeClr>
                      </a:solidFill>
                      <a:ln>
                        <a:noFill/>
                      </a:ln>
                    </p:spPr>
                  </p:pic>
                </p:oleObj>
              </mc:Fallback>
            </mc:AlternateContent>
          </a:graphicData>
        </a:graphic>
      </p:graphicFrame>
      <p:graphicFrame>
        <p:nvGraphicFramePr>
          <p:cNvPr id="13" name="1 Objeto"/>
          <p:cNvGraphicFramePr>
            <a:graphicFrameLocks noChangeAspect="1"/>
          </p:cNvGraphicFramePr>
          <p:nvPr/>
        </p:nvGraphicFramePr>
        <p:xfrm>
          <a:off x="5928107" y="1559576"/>
          <a:ext cx="5784517" cy="418344"/>
        </p:xfrm>
        <a:graphic>
          <a:graphicData uri="http://schemas.openxmlformats.org/presentationml/2006/ole">
            <mc:AlternateContent xmlns:mc="http://schemas.openxmlformats.org/markup-compatibility/2006">
              <mc:Choice xmlns:v="urn:schemas-microsoft-com:vml" Requires="v">
                <p:oleObj spid="_x0000_s69648" name="Equation" r:id="rId7" imgW="2793960" imgH="203040" progId="Equation.DSMT4">
                  <p:embed/>
                </p:oleObj>
              </mc:Choice>
              <mc:Fallback>
                <p:oleObj name="Equation" r:id="rId7" imgW="2793960" imgH="203040" progId="Equation.DSMT4">
                  <p:embed/>
                  <p:pic>
                    <p:nvPicPr>
                      <p:cNvPr id="13" name="1 Objeto"/>
                      <p:cNvPicPr>
                        <a:picLocks noChangeAspect="1" noChangeArrowheads="1"/>
                      </p:cNvPicPr>
                      <p:nvPr/>
                    </p:nvPicPr>
                    <p:blipFill>
                      <a:blip r:embed="rId8"/>
                      <a:srcRect/>
                      <a:stretch>
                        <a:fillRect/>
                      </a:stretch>
                    </p:blipFill>
                    <p:spPr bwMode="auto">
                      <a:xfrm>
                        <a:off x="5928107" y="1559576"/>
                        <a:ext cx="5784517" cy="418344"/>
                      </a:xfrm>
                      <a:prstGeom prst="rect">
                        <a:avLst/>
                      </a:prstGeom>
                      <a:solidFill>
                        <a:schemeClr val="accent6">
                          <a:lumMod val="40000"/>
                          <a:lumOff val="60000"/>
                        </a:schemeClr>
                      </a:solidFill>
                      <a:ln>
                        <a:noFill/>
                      </a:ln>
                    </p:spPr>
                  </p:pic>
                </p:oleObj>
              </mc:Fallback>
            </mc:AlternateContent>
          </a:graphicData>
        </a:graphic>
      </p:graphicFrame>
      <p:graphicFrame>
        <p:nvGraphicFramePr>
          <p:cNvPr id="15" name="1 Objeto"/>
          <p:cNvGraphicFramePr>
            <a:graphicFrameLocks noChangeAspect="1"/>
          </p:cNvGraphicFramePr>
          <p:nvPr/>
        </p:nvGraphicFramePr>
        <p:xfrm>
          <a:off x="293688" y="2455036"/>
          <a:ext cx="5888038" cy="417513"/>
        </p:xfrm>
        <a:graphic>
          <a:graphicData uri="http://schemas.openxmlformats.org/presentationml/2006/ole">
            <mc:AlternateContent xmlns:mc="http://schemas.openxmlformats.org/markup-compatibility/2006">
              <mc:Choice xmlns:v="urn:schemas-microsoft-com:vml" Requires="v">
                <p:oleObj spid="_x0000_s69649" name="Equation" r:id="rId9" imgW="2844720" imgH="203040" progId="Equation.DSMT4">
                  <p:embed/>
                </p:oleObj>
              </mc:Choice>
              <mc:Fallback>
                <p:oleObj name="Equation" r:id="rId9" imgW="2844720" imgH="203040" progId="Equation.DSMT4">
                  <p:embed/>
                  <p:pic>
                    <p:nvPicPr>
                      <p:cNvPr id="15" name="1 Objeto"/>
                      <p:cNvPicPr>
                        <a:picLocks noChangeAspect="1" noChangeArrowheads="1"/>
                      </p:cNvPicPr>
                      <p:nvPr/>
                    </p:nvPicPr>
                    <p:blipFill>
                      <a:blip r:embed="rId10"/>
                      <a:srcRect/>
                      <a:stretch>
                        <a:fillRect/>
                      </a:stretch>
                    </p:blipFill>
                    <p:spPr bwMode="auto">
                      <a:xfrm>
                        <a:off x="293688" y="2455036"/>
                        <a:ext cx="5888038" cy="417513"/>
                      </a:xfrm>
                      <a:prstGeom prst="rect">
                        <a:avLst/>
                      </a:prstGeom>
                      <a:solidFill>
                        <a:schemeClr val="accent6">
                          <a:lumMod val="40000"/>
                          <a:lumOff val="60000"/>
                        </a:schemeClr>
                      </a:solidFill>
                      <a:ln>
                        <a:noFill/>
                      </a:ln>
                    </p:spPr>
                  </p:pic>
                </p:oleObj>
              </mc:Fallback>
            </mc:AlternateContent>
          </a:graphicData>
        </a:graphic>
      </p:graphicFrame>
      <p:graphicFrame>
        <p:nvGraphicFramePr>
          <p:cNvPr id="16" name="1 Objeto"/>
          <p:cNvGraphicFramePr>
            <a:graphicFrameLocks noChangeAspect="1"/>
          </p:cNvGraphicFramePr>
          <p:nvPr/>
        </p:nvGraphicFramePr>
        <p:xfrm>
          <a:off x="293688" y="4459129"/>
          <a:ext cx="7177088" cy="419100"/>
        </p:xfrm>
        <a:graphic>
          <a:graphicData uri="http://schemas.openxmlformats.org/presentationml/2006/ole">
            <mc:AlternateContent xmlns:mc="http://schemas.openxmlformats.org/markup-compatibility/2006">
              <mc:Choice xmlns:v="urn:schemas-microsoft-com:vml" Requires="v">
                <p:oleObj spid="_x0000_s69650" name="Equation" r:id="rId11" imgW="3466800" imgH="203040" progId="Equation.DSMT4">
                  <p:embed/>
                </p:oleObj>
              </mc:Choice>
              <mc:Fallback>
                <p:oleObj name="Equation" r:id="rId11" imgW="3466800" imgH="203040" progId="Equation.DSMT4">
                  <p:embed/>
                  <p:pic>
                    <p:nvPicPr>
                      <p:cNvPr id="16" name="1 Objeto"/>
                      <p:cNvPicPr>
                        <a:picLocks noChangeAspect="1" noChangeArrowheads="1"/>
                      </p:cNvPicPr>
                      <p:nvPr/>
                    </p:nvPicPr>
                    <p:blipFill>
                      <a:blip r:embed="rId12"/>
                      <a:srcRect/>
                      <a:stretch>
                        <a:fillRect/>
                      </a:stretch>
                    </p:blipFill>
                    <p:spPr bwMode="auto">
                      <a:xfrm>
                        <a:off x="293688" y="4459129"/>
                        <a:ext cx="7177088" cy="419100"/>
                      </a:xfrm>
                      <a:prstGeom prst="rect">
                        <a:avLst/>
                      </a:prstGeom>
                      <a:solidFill>
                        <a:schemeClr val="accent6">
                          <a:lumMod val="40000"/>
                          <a:lumOff val="60000"/>
                        </a:schemeClr>
                      </a:solidFill>
                      <a:ln>
                        <a:noFill/>
                      </a:ln>
                    </p:spPr>
                  </p:pic>
                </p:oleObj>
              </mc:Fallback>
            </mc:AlternateContent>
          </a:graphicData>
        </a:graphic>
      </p:graphicFrame>
      <p:graphicFrame>
        <p:nvGraphicFramePr>
          <p:cNvPr id="17" name="1 Objeto"/>
          <p:cNvGraphicFramePr>
            <a:graphicFrameLocks noChangeAspect="1"/>
          </p:cNvGraphicFramePr>
          <p:nvPr/>
        </p:nvGraphicFramePr>
        <p:xfrm>
          <a:off x="293688" y="5145002"/>
          <a:ext cx="7675563" cy="417512"/>
        </p:xfrm>
        <a:graphic>
          <a:graphicData uri="http://schemas.openxmlformats.org/presentationml/2006/ole">
            <mc:AlternateContent xmlns:mc="http://schemas.openxmlformats.org/markup-compatibility/2006">
              <mc:Choice xmlns:v="urn:schemas-microsoft-com:vml" Requires="v">
                <p:oleObj spid="_x0000_s69651" name="Equation" r:id="rId13" imgW="3708360" imgH="203040" progId="Equation.DSMT4">
                  <p:embed/>
                </p:oleObj>
              </mc:Choice>
              <mc:Fallback>
                <p:oleObj name="Equation" r:id="rId13" imgW="3708360" imgH="203040" progId="Equation.DSMT4">
                  <p:embed/>
                  <p:pic>
                    <p:nvPicPr>
                      <p:cNvPr id="17" name="1 Objeto"/>
                      <p:cNvPicPr>
                        <a:picLocks noChangeAspect="1" noChangeArrowheads="1"/>
                      </p:cNvPicPr>
                      <p:nvPr/>
                    </p:nvPicPr>
                    <p:blipFill>
                      <a:blip r:embed="rId14"/>
                      <a:srcRect/>
                      <a:stretch>
                        <a:fillRect/>
                      </a:stretch>
                    </p:blipFill>
                    <p:spPr bwMode="auto">
                      <a:xfrm>
                        <a:off x="293688" y="5145002"/>
                        <a:ext cx="7675563" cy="417512"/>
                      </a:xfrm>
                      <a:prstGeom prst="rect">
                        <a:avLst/>
                      </a:prstGeom>
                      <a:solidFill>
                        <a:schemeClr val="accent6">
                          <a:lumMod val="40000"/>
                          <a:lumOff val="60000"/>
                        </a:schemeClr>
                      </a:solidFill>
                      <a:ln>
                        <a:noFill/>
                      </a:ln>
                    </p:spPr>
                  </p:pic>
                </p:oleObj>
              </mc:Fallback>
            </mc:AlternateContent>
          </a:graphicData>
        </a:graphic>
      </p:graphicFrame>
      <p:sp>
        <p:nvSpPr>
          <p:cNvPr id="18" name="Rectángulo 17"/>
          <p:cNvSpPr/>
          <p:nvPr/>
        </p:nvSpPr>
        <p:spPr>
          <a:xfrm>
            <a:off x="1307659" y="5788690"/>
            <a:ext cx="9748134" cy="707886"/>
          </a:xfrm>
          <a:prstGeom prst="rect">
            <a:avLst/>
          </a:prstGeom>
        </p:spPr>
        <p:txBody>
          <a:bodyPr wrap="square">
            <a:spAutoFit/>
          </a:bodyPr>
          <a:lstStyle/>
          <a:p>
            <a:pPr algn="just"/>
            <a:r>
              <a:rPr lang="es-AR" sz="2000" dirty="0">
                <a:solidFill>
                  <a:srgbClr val="FF0000"/>
                </a:solidFill>
              </a:rPr>
              <a:t>Para la implementación digital, se realiza una simulación en PSIM utilizando la DLL. Ver la siguiente carpeta: “Ejemplo_DLL_comp_adelanto_CZOH_2023”  </a:t>
            </a:r>
          </a:p>
        </p:txBody>
      </p:sp>
    </p:spTree>
    <p:extLst>
      <p:ext uri="{BB962C8B-B14F-4D97-AF65-F5344CB8AC3E}">
        <p14:creationId xmlns:p14="http://schemas.microsoft.com/office/powerpoint/2010/main" val="14519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2" name="Imagen 1"/>
          <p:cNvPicPr>
            <a:picLocks noChangeAspect="1"/>
          </p:cNvPicPr>
          <p:nvPr/>
        </p:nvPicPr>
        <p:blipFill>
          <a:blip r:embed="rId4"/>
          <a:stretch>
            <a:fillRect/>
          </a:stretch>
        </p:blipFill>
        <p:spPr>
          <a:xfrm>
            <a:off x="6928701" y="1160580"/>
            <a:ext cx="4964477" cy="1565800"/>
          </a:xfrm>
          <a:prstGeom prst="rect">
            <a:avLst/>
          </a:prstGeom>
        </p:spPr>
      </p:pic>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200135" y="1072634"/>
            <a:ext cx="1377300" cy="369332"/>
          </a:xfrm>
          <a:prstGeom prst="rect">
            <a:avLst/>
          </a:prstGeom>
          <a:solidFill>
            <a:schemeClr val="bg2">
              <a:lumMod val="90000"/>
            </a:schemeClr>
          </a:solidFill>
        </p:spPr>
        <p:txBody>
          <a:bodyPr wrap="none">
            <a:spAutoFit/>
          </a:bodyPr>
          <a:lstStyle/>
          <a:p>
            <a:pPr algn="ctr"/>
            <a:r>
              <a:rPr lang="es-AR" b="1" dirty="0">
                <a:solidFill>
                  <a:schemeClr val="accent5">
                    <a:lumMod val="75000"/>
                  </a:schemeClr>
                </a:solidFill>
              </a:rPr>
              <a:t>Definición:</a:t>
            </a:r>
          </a:p>
        </p:txBody>
      </p:sp>
      <p:sp>
        <p:nvSpPr>
          <p:cNvPr id="23" name="Rectángulo 22"/>
          <p:cNvSpPr/>
          <p:nvPr/>
        </p:nvSpPr>
        <p:spPr>
          <a:xfrm>
            <a:off x="191344" y="140068"/>
            <a:ext cx="11809312" cy="62875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Error en Estado Estacionario</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136" name="Rectángulo 135"/>
          <p:cNvSpPr/>
          <p:nvPr/>
        </p:nvSpPr>
        <p:spPr>
          <a:xfrm>
            <a:off x="177975" y="1464801"/>
            <a:ext cx="6543335" cy="1323439"/>
          </a:xfrm>
          <a:prstGeom prst="rect">
            <a:avLst/>
          </a:prstGeom>
        </p:spPr>
        <p:txBody>
          <a:bodyPr wrap="square">
            <a:spAutoFit/>
          </a:bodyPr>
          <a:lstStyle/>
          <a:p>
            <a:pPr algn="just"/>
            <a:r>
              <a:rPr lang="es-AR" sz="1600" dirty="0">
                <a:solidFill>
                  <a:srgbClr val="C00000"/>
                </a:solidFill>
              </a:rPr>
              <a:t>El “Tipo” de un sistema continuo está dado por la cantidad de polos en el origen (</a:t>
            </a:r>
            <a:r>
              <a:rPr lang="es-AR" sz="1600" i="1" dirty="0">
                <a:solidFill>
                  <a:srgbClr val="C00000"/>
                </a:solidFill>
                <a:latin typeface="Times New Roman" panose="02020603050405020304" pitchFamily="18" charset="0"/>
                <a:cs typeface="Times New Roman" panose="02020603050405020304" pitchFamily="18" charset="0"/>
              </a:rPr>
              <a:t>s</a:t>
            </a:r>
            <a:r>
              <a:rPr lang="es-AR" sz="1600" dirty="0">
                <a:solidFill>
                  <a:srgbClr val="C00000"/>
                </a:solidFill>
                <a:latin typeface="Times New Roman" panose="02020603050405020304" pitchFamily="18" charset="0"/>
                <a:cs typeface="Times New Roman" panose="02020603050405020304" pitchFamily="18" charset="0"/>
              </a:rPr>
              <a:t> = 0</a:t>
            </a:r>
            <a:r>
              <a:rPr lang="es-AR" sz="1600" dirty="0">
                <a:solidFill>
                  <a:srgbClr val="C00000"/>
                </a:solidFill>
              </a:rPr>
              <a:t>) que posee su FT. Este concepto también se aplica a los sistemas discretos, considerando que para </a:t>
            </a:r>
            <a:r>
              <a:rPr lang="es-AR" sz="1600" i="1" dirty="0">
                <a:solidFill>
                  <a:srgbClr val="C00000"/>
                </a:solidFill>
                <a:latin typeface="Times New Roman" panose="02020603050405020304" pitchFamily="18" charset="0"/>
                <a:cs typeface="Times New Roman" panose="02020603050405020304" pitchFamily="18" charset="0"/>
              </a:rPr>
              <a:t>s</a:t>
            </a:r>
            <a:r>
              <a:rPr lang="es-AR" sz="1600" dirty="0">
                <a:solidFill>
                  <a:srgbClr val="C00000"/>
                </a:solidFill>
                <a:latin typeface="Times New Roman" panose="02020603050405020304" pitchFamily="18" charset="0"/>
                <a:cs typeface="Times New Roman" panose="02020603050405020304" pitchFamily="18" charset="0"/>
              </a:rPr>
              <a:t> = 0 </a:t>
            </a:r>
            <a:r>
              <a:rPr lang="es-AR" sz="1600" dirty="0">
                <a:solidFill>
                  <a:srgbClr val="C00000"/>
                </a:solidFill>
              </a:rPr>
              <a:t>es</a:t>
            </a:r>
            <a:r>
              <a:rPr lang="es-AR" sz="1600" i="1" dirty="0">
                <a:solidFill>
                  <a:srgbClr val="C00000"/>
                </a:solidFill>
              </a:rPr>
              <a:t> </a:t>
            </a:r>
            <a:r>
              <a:rPr lang="es-AR" sz="1600" i="1" dirty="0">
                <a:solidFill>
                  <a:srgbClr val="C00000"/>
                </a:solidFill>
                <a:latin typeface="Times New Roman" panose="02020603050405020304" pitchFamily="18" charset="0"/>
                <a:cs typeface="Times New Roman" panose="02020603050405020304" pitchFamily="18" charset="0"/>
              </a:rPr>
              <a:t>z </a:t>
            </a:r>
            <a:r>
              <a:rPr lang="es-AR" sz="1600" dirty="0">
                <a:solidFill>
                  <a:srgbClr val="C00000"/>
                </a:solidFill>
                <a:latin typeface="Times New Roman" panose="02020603050405020304" pitchFamily="18" charset="0"/>
                <a:cs typeface="Times New Roman" panose="02020603050405020304" pitchFamily="18" charset="0"/>
              </a:rPr>
              <a:t>= </a:t>
            </a:r>
            <a:r>
              <a:rPr lang="es-AR" sz="1600" i="1" dirty="0">
                <a:solidFill>
                  <a:srgbClr val="C00000"/>
                </a:solidFill>
                <a:latin typeface="Times New Roman" panose="02020603050405020304" pitchFamily="18" charset="0"/>
                <a:cs typeface="Times New Roman" panose="02020603050405020304" pitchFamily="18" charset="0"/>
              </a:rPr>
              <a:t>e</a:t>
            </a:r>
            <a:r>
              <a:rPr lang="es-AR" sz="1600" baseline="30000" dirty="0">
                <a:solidFill>
                  <a:srgbClr val="C00000"/>
                </a:solidFill>
                <a:latin typeface="Times New Roman" panose="02020603050405020304" pitchFamily="18" charset="0"/>
                <a:cs typeface="Times New Roman" panose="02020603050405020304" pitchFamily="18" charset="0"/>
              </a:rPr>
              <a:t>0</a:t>
            </a:r>
            <a:r>
              <a:rPr lang="es-AR" sz="1600" i="1" baseline="30000" dirty="0">
                <a:solidFill>
                  <a:srgbClr val="C00000"/>
                </a:solidFill>
                <a:latin typeface="Times New Roman" panose="02020603050405020304" pitchFamily="18" charset="0"/>
                <a:cs typeface="Times New Roman" panose="02020603050405020304" pitchFamily="18" charset="0"/>
              </a:rPr>
              <a:t>T</a:t>
            </a:r>
            <a:r>
              <a:rPr lang="es-AR" sz="1600" baseline="30000" dirty="0">
                <a:solidFill>
                  <a:srgbClr val="C00000"/>
                </a:solidFill>
                <a:latin typeface="Times New Roman" panose="02020603050405020304" pitchFamily="18" charset="0"/>
                <a:cs typeface="Times New Roman" panose="02020603050405020304" pitchFamily="18" charset="0"/>
              </a:rPr>
              <a:t> </a:t>
            </a:r>
            <a:r>
              <a:rPr lang="es-AR" sz="1600" dirty="0">
                <a:solidFill>
                  <a:srgbClr val="C00000"/>
                </a:solidFill>
                <a:latin typeface="Times New Roman" panose="02020603050405020304" pitchFamily="18" charset="0"/>
                <a:cs typeface="Times New Roman" panose="02020603050405020304" pitchFamily="18" charset="0"/>
              </a:rPr>
              <a:t>= 1</a:t>
            </a:r>
            <a:r>
              <a:rPr lang="es-AR" sz="1600" dirty="0">
                <a:solidFill>
                  <a:srgbClr val="C00000"/>
                </a:solidFill>
              </a:rPr>
              <a:t>. Entonces para un sistema discreto representado por </a:t>
            </a:r>
            <a:r>
              <a:rPr lang="es-AR" sz="1600" i="1" dirty="0" err="1">
                <a:solidFill>
                  <a:srgbClr val="C00000"/>
                </a:solidFill>
                <a:latin typeface="Times New Roman" panose="02020603050405020304" pitchFamily="18" charset="0"/>
                <a:cs typeface="Times New Roman" panose="02020603050405020304" pitchFamily="18" charset="0"/>
              </a:rPr>
              <a:t>G</a:t>
            </a:r>
            <a:r>
              <a:rPr lang="es-AR" sz="1600" i="1" baseline="-25000" dirty="0" err="1">
                <a:solidFill>
                  <a:srgbClr val="C00000"/>
                </a:solidFill>
                <a:latin typeface="Times New Roman" panose="02020603050405020304" pitchFamily="18" charset="0"/>
                <a:cs typeface="Times New Roman" panose="02020603050405020304" pitchFamily="18" charset="0"/>
              </a:rPr>
              <a:t>la</a:t>
            </a:r>
            <a:r>
              <a:rPr lang="es-AR" sz="1600" dirty="0">
                <a:solidFill>
                  <a:srgbClr val="C00000"/>
                </a:solidFill>
                <a:latin typeface="Times New Roman" panose="02020603050405020304" pitchFamily="18" charset="0"/>
                <a:cs typeface="Times New Roman" panose="02020603050405020304" pitchFamily="18" charset="0"/>
              </a:rPr>
              <a:t>(</a:t>
            </a:r>
            <a:r>
              <a:rPr lang="es-AR" sz="1600" i="1" dirty="0">
                <a:solidFill>
                  <a:srgbClr val="C00000"/>
                </a:solidFill>
                <a:latin typeface="Times New Roman" panose="02020603050405020304" pitchFamily="18" charset="0"/>
                <a:cs typeface="Times New Roman" panose="02020603050405020304" pitchFamily="18" charset="0"/>
              </a:rPr>
              <a:t>z</a:t>
            </a:r>
            <a:r>
              <a:rPr lang="es-AR" sz="1600" dirty="0">
                <a:solidFill>
                  <a:srgbClr val="C00000"/>
                </a:solidFill>
                <a:latin typeface="Times New Roman" panose="02020603050405020304" pitchFamily="18" charset="0"/>
                <a:cs typeface="Times New Roman" panose="02020603050405020304" pitchFamily="18" charset="0"/>
              </a:rPr>
              <a:t>)</a:t>
            </a:r>
            <a:r>
              <a:rPr lang="es-AR" sz="1600" dirty="0">
                <a:solidFill>
                  <a:srgbClr val="C00000"/>
                </a:solidFill>
              </a:rPr>
              <a:t>, el tipo del sistema está dado por el número de polos en </a:t>
            </a:r>
            <a:r>
              <a:rPr lang="es-AR" sz="1600" i="1" dirty="0">
                <a:solidFill>
                  <a:srgbClr val="C00000"/>
                </a:solidFill>
                <a:latin typeface="Times New Roman" panose="02020603050405020304" pitchFamily="18" charset="0"/>
                <a:cs typeface="Times New Roman" panose="02020603050405020304" pitchFamily="18" charset="0"/>
              </a:rPr>
              <a:t>z</a:t>
            </a:r>
            <a:r>
              <a:rPr lang="es-AR" sz="1600" dirty="0">
                <a:solidFill>
                  <a:srgbClr val="C00000"/>
                </a:solidFill>
              </a:rPr>
              <a:t> </a:t>
            </a:r>
            <a:r>
              <a:rPr lang="es-AR" sz="1600" dirty="0">
                <a:solidFill>
                  <a:srgbClr val="C00000"/>
                </a:solidFill>
                <a:latin typeface="Times New Roman" panose="02020603050405020304" pitchFamily="18" charset="0"/>
                <a:cs typeface="Times New Roman" panose="02020603050405020304" pitchFamily="18" charset="0"/>
              </a:rPr>
              <a:t>= 1</a:t>
            </a:r>
            <a:r>
              <a:rPr lang="es-AR" sz="1600" dirty="0">
                <a:solidFill>
                  <a:srgbClr val="C00000"/>
                </a:solidFill>
              </a:rPr>
              <a:t>. </a:t>
            </a:r>
            <a:endParaRPr lang="es-AR" sz="1600" i="1" dirty="0">
              <a:solidFill>
                <a:srgbClr val="C00000"/>
              </a:solidFill>
            </a:endParaRPr>
          </a:p>
        </p:txBody>
      </p:sp>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58</a:t>
            </a:fld>
            <a:endParaRPr lang="es-ES" b="1" dirty="0">
              <a:solidFill>
                <a:schemeClr val="tx1"/>
              </a:solidFill>
            </a:endParaRPr>
          </a:p>
        </p:txBody>
      </p:sp>
      <p:graphicFrame>
        <p:nvGraphicFramePr>
          <p:cNvPr id="117" name="1 Objeto"/>
          <p:cNvGraphicFramePr>
            <a:graphicFrameLocks noChangeAspect="1"/>
          </p:cNvGraphicFramePr>
          <p:nvPr/>
        </p:nvGraphicFramePr>
        <p:xfrm>
          <a:off x="2882320" y="4125093"/>
          <a:ext cx="1684338" cy="633413"/>
        </p:xfrm>
        <a:graphic>
          <a:graphicData uri="http://schemas.openxmlformats.org/presentationml/2006/ole">
            <mc:AlternateContent xmlns:mc="http://schemas.openxmlformats.org/markup-compatibility/2006">
              <mc:Choice xmlns:v="urn:schemas-microsoft-com:vml" Requires="v">
                <p:oleObj spid="_x0000_s27818" name="Equation" r:id="rId5" imgW="1002960" imgH="380880" progId="Equation.DSMT4">
                  <p:embed/>
                </p:oleObj>
              </mc:Choice>
              <mc:Fallback>
                <p:oleObj name="Equation" r:id="rId5" imgW="1002960" imgH="380880" progId="Equation.DSMT4">
                  <p:embed/>
                  <p:pic>
                    <p:nvPicPr>
                      <p:cNvPr id="117" name="1 Objeto"/>
                      <p:cNvPicPr>
                        <a:picLocks noChangeAspect="1" noChangeArrowheads="1"/>
                      </p:cNvPicPr>
                      <p:nvPr/>
                    </p:nvPicPr>
                    <p:blipFill>
                      <a:blip r:embed="rId6"/>
                      <a:srcRect/>
                      <a:stretch>
                        <a:fillRect/>
                      </a:stretch>
                    </p:blipFill>
                    <p:spPr bwMode="auto">
                      <a:xfrm>
                        <a:off x="2882320" y="4125093"/>
                        <a:ext cx="1684338" cy="633413"/>
                      </a:xfrm>
                      <a:prstGeom prst="rect">
                        <a:avLst/>
                      </a:prstGeom>
                      <a:noFill/>
                      <a:ln>
                        <a:noFill/>
                      </a:ln>
                    </p:spPr>
                  </p:pic>
                </p:oleObj>
              </mc:Fallback>
            </mc:AlternateContent>
          </a:graphicData>
        </a:graphic>
      </p:graphicFrame>
      <p:sp>
        <p:nvSpPr>
          <p:cNvPr id="10" name="Abrir llave 9"/>
          <p:cNvSpPr/>
          <p:nvPr/>
        </p:nvSpPr>
        <p:spPr>
          <a:xfrm>
            <a:off x="4119671" y="2864359"/>
            <a:ext cx="64178" cy="559382"/>
          </a:xfrm>
          <a:prstGeom prst="leftBrace">
            <a:avLst>
              <a:gd name="adj1" fmla="val 6458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4" name="Rectángulo 23"/>
          <p:cNvSpPr/>
          <p:nvPr/>
        </p:nvSpPr>
        <p:spPr>
          <a:xfrm>
            <a:off x="4183849" y="2838965"/>
            <a:ext cx="2458866" cy="338554"/>
          </a:xfrm>
          <a:prstGeom prst="rect">
            <a:avLst/>
          </a:prstGeom>
        </p:spPr>
        <p:txBody>
          <a:bodyPr wrap="square">
            <a:spAutoFit/>
          </a:bodyPr>
          <a:lstStyle/>
          <a:p>
            <a:pPr algn="just"/>
            <a:r>
              <a:rPr lang="es-AR" sz="1600" i="1" dirty="0">
                <a:solidFill>
                  <a:srgbClr val="C00000"/>
                </a:solidFill>
                <a:latin typeface="Times New Roman" panose="02020603050405020304" pitchFamily="18" charset="0"/>
                <a:cs typeface="Times New Roman" panose="02020603050405020304" pitchFamily="18" charset="0"/>
              </a:rPr>
              <a:t>N </a:t>
            </a:r>
            <a:r>
              <a:rPr lang="es-AR" sz="1600" dirty="0">
                <a:solidFill>
                  <a:srgbClr val="C00000"/>
                </a:solidFill>
                <a:latin typeface="Times New Roman" panose="02020603050405020304" pitchFamily="18" charset="0"/>
                <a:cs typeface="Times New Roman" panose="02020603050405020304" pitchFamily="18" charset="0"/>
              </a:rPr>
              <a:t>= 0 </a:t>
            </a:r>
            <a:r>
              <a:rPr lang="es-AR" sz="1600" dirty="0">
                <a:solidFill>
                  <a:srgbClr val="C00000"/>
                </a:solidFill>
                <a:sym typeface="Symbol" panose="05050102010706020507" pitchFamily="18" charset="2"/>
              </a:rPr>
              <a:t></a:t>
            </a:r>
            <a:r>
              <a:rPr lang="es-AR" sz="1600" dirty="0">
                <a:solidFill>
                  <a:srgbClr val="C00000"/>
                </a:solidFill>
              </a:rPr>
              <a:t> Sistema Tipo 0.</a:t>
            </a:r>
          </a:p>
        </p:txBody>
      </p:sp>
      <p:sp>
        <p:nvSpPr>
          <p:cNvPr id="25" name="Rectángulo 24"/>
          <p:cNvSpPr/>
          <p:nvPr/>
        </p:nvSpPr>
        <p:spPr>
          <a:xfrm>
            <a:off x="4183849" y="3142776"/>
            <a:ext cx="2458866" cy="338554"/>
          </a:xfrm>
          <a:prstGeom prst="rect">
            <a:avLst/>
          </a:prstGeom>
        </p:spPr>
        <p:txBody>
          <a:bodyPr wrap="square">
            <a:spAutoFit/>
          </a:bodyPr>
          <a:lstStyle/>
          <a:p>
            <a:pPr algn="just"/>
            <a:r>
              <a:rPr lang="es-AR" sz="1600" i="1" dirty="0">
                <a:solidFill>
                  <a:srgbClr val="C00000"/>
                </a:solidFill>
                <a:latin typeface="Times New Roman" panose="02020603050405020304" pitchFamily="18" charset="0"/>
                <a:cs typeface="Times New Roman" panose="02020603050405020304" pitchFamily="18" charset="0"/>
              </a:rPr>
              <a:t>N </a:t>
            </a:r>
            <a:r>
              <a:rPr lang="es-AR" sz="1600" dirty="0">
                <a:solidFill>
                  <a:srgbClr val="C00000"/>
                </a:solidFill>
                <a:latin typeface="Times New Roman" panose="02020603050405020304" pitchFamily="18" charset="0"/>
                <a:cs typeface="Times New Roman" panose="02020603050405020304" pitchFamily="18" charset="0"/>
              </a:rPr>
              <a:t>= 1 </a:t>
            </a:r>
            <a:r>
              <a:rPr lang="es-AR" sz="1600" dirty="0">
                <a:solidFill>
                  <a:srgbClr val="C00000"/>
                </a:solidFill>
                <a:sym typeface="Symbol" panose="05050102010706020507" pitchFamily="18" charset="2"/>
              </a:rPr>
              <a:t></a:t>
            </a:r>
            <a:r>
              <a:rPr lang="es-AR" sz="1600" dirty="0">
                <a:solidFill>
                  <a:srgbClr val="C00000"/>
                </a:solidFill>
              </a:rPr>
              <a:t> Sistema Tipo 1.</a:t>
            </a:r>
          </a:p>
        </p:txBody>
      </p:sp>
      <p:sp>
        <p:nvSpPr>
          <p:cNvPr id="26" name="Rectángulo 25"/>
          <p:cNvSpPr/>
          <p:nvPr/>
        </p:nvSpPr>
        <p:spPr>
          <a:xfrm>
            <a:off x="6600901" y="3015767"/>
            <a:ext cx="2458866" cy="338554"/>
          </a:xfrm>
          <a:prstGeom prst="rect">
            <a:avLst/>
          </a:prstGeom>
        </p:spPr>
        <p:txBody>
          <a:bodyPr wrap="square">
            <a:spAutoFit/>
          </a:bodyPr>
          <a:lstStyle/>
          <a:p>
            <a:pPr algn="just"/>
            <a:r>
              <a:rPr lang="es-AR" sz="1600" i="1" dirty="0">
                <a:solidFill>
                  <a:srgbClr val="C00000"/>
                </a:solidFill>
                <a:latin typeface="Times New Roman" panose="02020603050405020304" pitchFamily="18" charset="0"/>
                <a:cs typeface="Times New Roman" panose="02020603050405020304" pitchFamily="18" charset="0"/>
              </a:rPr>
              <a:t>N </a:t>
            </a:r>
            <a:r>
              <a:rPr lang="es-AR" sz="1600" dirty="0">
                <a:solidFill>
                  <a:srgbClr val="C00000"/>
                </a:solidFill>
                <a:latin typeface="Times New Roman" panose="02020603050405020304" pitchFamily="18" charset="0"/>
                <a:cs typeface="Times New Roman" panose="02020603050405020304" pitchFamily="18" charset="0"/>
              </a:rPr>
              <a:t>= 2 </a:t>
            </a:r>
            <a:r>
              <a:rPr lang="es-AR" sz="1600" dirty="0">
                <a:solidFill>
                  <a:srgbClr val="C00000"/>
                </a:solidFill>
                <a:sym typeface="Symbol" panose="05050102010706020507" pitchFamily="18" charset="2"/>
              </a:rPr>
              <a:t></a:t>
            </a:r>
            <a:r>
              <a:rPr lang="es-AR" sz="1600" dirty="0">
                <a:solidFill>
                  <a:srgbClr val="C00000"/>
                </a:solidFill>
              </a:rPr>
              <a:t> Sistema Tipo 2.</a:t>
            </a:r>
          </a:p>
        </p:txBody>
      </p:sp>
      <p:sp>
        <p:nvSpPr>
          <p:cNvPr id="27" name="Rectángulo 26"/>
          <p:cNvSpPr/>
          <p:nvPr/>
        </p:nvSpPr>
        <p:spPr>
          <a:xfrm>
            <a:off x="164045" y="3530593"/>
            <a:ext cx="11693044" cy="584775"/>
          </a:xfrm>
          <a:prstGeom prst="rect">
            <a:avLst/>
          </a:prstGeom>
        </p:spPr>
        <p:txBody>
          <a:bodyPr wrap="square">
            <a:spAutoFit/>
          </a:bodyPr>
          <a:lstStyle/>
          <a:p>
            <a:pPr algn="just"/>
            <a:r>
              <a:rPr lang="es-AR" sz="1600" dirty="0">
                <a:solidFill>
                  <a:srgbClr val="C00000"/>
                </a:solidFill>
              </a:rPr>
              <a:t>Como veremos a continuación, el “Tipo” de sistema define la precisión del mismo en régimen estacionario o permanente.</a:t>
            </a:r>
          </a:p>
          <a:p>
            <a:pPr algn="just"/>
            <a:r>
              <a:rPr lang="es-AR" sz="1600" dirty="0">
                <a:solidFill>
                  <a:srgbClr val="C00000"/>
                </a:solidFill>
              </a:rPr>
              <a:t>Para el sistema de control indicado en la figura anterior se tiene que la FTLC y la FT del error están dadas por:</a:t>
            </a:r>
            <a:endParaRPr lang="es-AR" sz="1600" dirty="0"/>
          </a:p>
        </p:txBody>
      </p:sp>
      <p:graphicFrame>
        <p:nvGraphicFramePr>
          <p:cNvPr id="29" name="1 Objeto"/>
          <p:cNvGraphicFramePr>
            <a:graphicFrameLocks noChangeAspect="1"/>
          </p:cNvGraphicFramePr>
          <p:nvPr/>
        </p:nvGraphicFramePr>
        <p:xfrm>
          <a:off x="4941528" y="4130467"/>
          <a:ext cx="3833812" cy="635000"/>
        </p:xfrm>
        <a:graphic>
          <a:graphicData uri="http://schemas.openxmlformats.org/presentationml/2006/ole">
            <mc:AlternateContent xmlns:mc="http://schemas.openxmlformats.org/markup-compatibility/2006">
              <mc:Choice xmlns:v="urn:schemas-microsoft-com:vml" Requires="v">
                <p:oleObj spid="_x0000_s27819" name="Equation" r:id="rId7" imgW="2286000" imgH="380880" progId="Equation.DSMT4">
                  <p:embed/>
                </p:oleObj>
              </mc:Choice>
              <mc:Fallback>
                <p:oleObj name="Equation" r:id="rId7" imgW="2286000" imgH="380880" progId="Equation.DSMT4">
                  <p:embed/>
                  <p:pic>
                    <p:nvPicPr>
                      <p:cNvPr id="29" name="1 Objeto"/>
                      <p:cNvPicPr>
                        <a:picLocks noChangeAspect="1" noChangeArrowheads="1"/>
                      </p:cNvPicPr>
                      <p:nvPr/>
                    </p:nvPicPr>
                    <p:blipFill>
                      <a:blip r:embed="rId8"/>
                      <a:srcRect/>
                      <a:stretch>
                        <a:fillRect/>
                      </a:stretch>
                    </p:blipFill>
                    <p:spPr bwMode="auto">
                      <a:xfrm>
                        <a:off x="4941528" y="4130467"/>
                        <a:ext cx="3833812" cy="635000"/>
                      </a:xfrm>
                      <a:prstGeom prst="rect">
                        <a:avLst/>
                      </a:prstGeom>
                      <a:noFill/>
                      <a:ln>
                        <a:noFill/>
                      </a:ln>
                    </p:spPr>
                  </p:pic>
                </p:oleObj>
              </mc:Fallback>
            </mc:AlternateContent>
          </a:graphicData>
        </a:graphic>
      </p:graphicFrame>
      <p:sp>
        <p:nvSpPr>
          <p:cNvPr id="30" name="Text Box 3"/>
          <p:cNvSpPr txBox="1">
            <a:spLocks noChangeArrowheads="1"/>
          </p:cNvSpPr>
          <p:nvPr/>
        </p:nvSpPr>
        <p:spPr bwMode="auto">
          <a:xfrm>
            <a:off x="177976" y="4795806"/>
            <a:ext cx="10701763" cy="369332"/>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i="0" dirty="0">
                <a:solidFill>
                  <a:srgbClr val="C00000"/>
                </a:solidFill>
                <a:cs typeface="+mn-cs"/>
              </a:rPr>
              <a:t>Aplicando el </a:t>
            </a:r>
            <a:r>
              <a:rPr lang="es-AR" i="0" u="sng" dirty="0">
                <a:solidFill>
                  <a:srgbClr val="C00000"/>
                </a:solidFill>
                <a:cs typeface="+mn-cs"/>
              </a:rPr>
              <a:t>Teorema del Valor Final</a:t>
            </a:r>
            <a:r>
              <a:rPr lang="es-AR" i="0" dirty="0">
                <a:solidFill>
                  <a:srgbClr val="C00000"/>
                </a:solidFill>
                <a:cs typeface="+mn-cs"/>
              </a:rPr>
              <a:t>, </a:t>
            </a:r>
            <a:r>
              <a:rPr lang="es-AR" dirty="0">
                <a:solidFill>
                  <a:srgbClr val="C00000"/>
                </a:solidFill>
                <a:cs typeface="+mn-cs"/>
              </a:rPr>
              <a:t>se halla el error en estado estacionario del sistema</a:t>
            </a:r>
            <a:r>
              <a:rPr lang="es-AR" i="0" dirty="0">
                <a:solidFill>
                  <a:srgbClr val="C00000"/>
                </a:solidFill>
                <a:cs typeface="+mn-cs"/>
              </a:rPr>
              <a:t>:</a:t>
            </a:r>
          </a:p>
        </p:txBody>
      </p:sp>
      <p:graphicFrame>
        <p:nvGraphicFramePr>
          <p:cNvPr id="35" name="1 Objeto"/>
          <p:cNvGraphicFramePr>
            <a:graphicFrameLocks noChangeAspect="1"/>
          </p:cNvGraphicFramePr>
          <p:nvPr/>
        </p:nvGraphicFramePr>
        <p:xfrm>
          <a:off x="364019" y="2842056"/>
          <a:ext cx="3513138" cy="635000"/>
        </p:xfrm>
        <a:graphic>
          <a:graphicData uri="http://schemas.openxmlformats.org/presentationml/2006/ole">
            <mc:AlternateContent xmlns:mc="http://schemas.openxmlformats.org/markup-compatibility/2006">
              <mc:Choice xmlns:v="urn:schemas-microsoft-com:vml" Requires="v">
                <p:oleObj spid="_x0000_s27820" name="Equation" r:id="rId9" imgW="2095200" imgH="380880" progId="Equation.DSMT4">
                  <p:embed/>
                </p:oleObj>
              </mc:Choice>
              <mc:Fallback>
                <p:oleObj name="Equation" r:id="rId9" imgW="2095200" imgH="380880" progId="Equation.DSMT4">
                  <p:embed/>
                  <p:pic>
                    <p:nvPicPr>
                      <p:cNvPr id="35" name="1 Objeto"/>
                      <p:cNvPicPr>
                        <a:picLocks noChangeAspect="1" noChangeArrowheads="1"/>
                      </p:cNvPicPr>
                      <p:nvPr/>
                    </p:nvPicPr>
                    <p:blipFill>
                      <a:blip r:embed="rId10"/>
                      <a:srcRect/>
                      <a:stretch>
                        <a:fillRect/>
                      </a:stretch>
                    </p:blipFill>
                    <p:spPr bwMode="auto">
                      <a:xfrm>
                        <a:off x="364019" y="2842056"/>
                        <a:ext cx="3513138" cy="635000"/>
                      </a:xfrm>
                      <a:prstGeom prst="rect">
                        <a:avLst/>
                      </a:prstGeom>
                      <a:noFill/>
                      <a:ln>
                        <a:noFill/>
                      </a:ln>
                    </p:spPr>
                  </p:pic>
                </p:oleObj>
              </mc:Fallback>
            </mc:AlternateContent>
          </a:graphicData>
        </a:graphic>
      </p:graphicFrame>
      <p:grpSp>
        <p:nvGrpSpPr>
          <p:cNvPr id="37" name="Grupo 36"/>
          <p:cNvGrpSpPr/>
          <p:nvPr/>
        </p:nvGrpSpPr>
        <p:grpSpPr>
          <a:xfrm>
            <a:off x="1710814" y="5280071"/>
            <a:ext cx="7718322" cy="1365932"/>
            <a:chOff x="1710814" y="5348895"/>
            <a:chExt cx="7718322" cy="1365932"/>
          </a:xfrm>
        </p:grpSpPr>
        <p:sp>
          <p:nvSpPr>
            <p:cNvPr id="38" name="Rectángulo 37"/>
            <p:cNvSpPr/>
            <p:nvPr/>
          </p:nvSpPr>
          <p:spPr>
            <a:xfrm>
              <a:off x="1710814" y="5348895"/>
              <a:ext cx="7718322" cy="13481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39" name="Object 17"/>
            <p:cNvGraphicFramePr>
              <a:graphicFrameLocks noChangeAspect="1"/>
            </p:cNvGraphicFramePr>
            <p:nvPr/>
          </p:nvGraphicFramePr>
          <p:xfrm>
            <a:off x="1760538" y="5445687"/>
            <a:ext cx="7620000" cy="973137"/>
          </p:xfrm>
          <a:graphic>
            <a:graphicData uri="http://schemas.openxmlformats.org/presentationml/2006/ole">
              <mc:AlternateContent xmlns:mc="http://schemas.openxmlformats.org/markup-compatibility/2006">
                <mc:Choice xmlns:v="urn:schemas-microsoft-com:vml" Requires="v">
                  <p:oleObj spid="_x0000_s27821" name="Equation" r:id="rId11" imgW="4279680" imgH="545760" progId="Equation.DSMT4">
                    <p:embed/>
                  </p:oleObj>
                </mc:Choice>
                <mc:Fallback>
                  <p:oleObj name="Equation" r:id="rId11" imgW="4279680" imgH="545760" progId="Equation.DSMT4">
                    <p:embed/>
                    <p:pic>
                      <p:nvPicPr>
                        <p:cNvPr id="39" name="Object 17"/>
                        <p:cNvPicPr>
                          <a:picLocks noChangeAspect="1" noChangeArrowheads="1"/>
                        </p:cNvPicPr>
                        <p:nvPr/>
                      </p:nvPicPr>
                      <p:blipFill>
                        <a:blip r:embed="rId12"/>
                        <a:srcRect/>
                        <a:stretch>
                          <a:fillRect/>
                        </a:stretch>
                      </p:blipFill>
                      <p:spPr bwMode="auto">
                        <a:xfrm>
                          <a:off x="1760538" y="5445687"/>
                          <a:ext cx="7620000" cy="973137"/>
                        </a:xfrm>
                        <a:prstGeom prst="rect">
                          <a:avLst/>
                        </a:prstGeom>
                        <a:noFill/>
                        <a:ln w="12700">
                          <a:solidFill>
                            <a:srgbClr val="FF0000"/>
                          </a:solidFill>
                        </a:ln>
                      </p:spPr>
                    </p:pic>
                  </p:oleObj>
                </mc:Fallback>
              </mc:AlternateContent>
            </a:graphicData>
          </a:graphic>
        </p:graphicFrame>
        <p:sp>
          <p:nvSpPr>
            <p:cNvPr id="40" name="Text Box 3"/>
            <p:cNvSpPr txBox="1">
              <a:spLocks noChangeArrowheads="1"/>
            </p:cNvSpPr>
            <p:nvPr/>
          </p:nvSpPr>
          <p:spPr bwMode="auto">
            <a:xfrm>
              <a:off x="3813577" y="6376273"/>
              <a:ext cx="3512795" cy="338554"/>
            </a:xfrm>
            <a:prstGeom prst="rect">
              <a:avLst/>
            </a:prstGeom>
            <a:noFill/>
            <a:ln w="28575">
              <a:noFill/>
              <a:miter lim="800000"/>
              <a:headEnd/>
              <a:tailEnd/>
            </a:ln>
            <a:effectLst/>
          </p:spPr>
          <p:txBody>
            <a:bodyPr wrap="square">
              <a:spAutoFit/>
            </a:bodyPr>
            <a:lstStyle/>
            <a:p>
              <a:pPr algn="ctr">
                <a:spcBef>
                  <a:spcPct val="50000"/>
                </a:spcBef>
                <a:buClr>
                  <a:srgbClr val="C00000"/>
                </a:buClr>
                <a:buSzPct val="95000"/>
                <a:defRPr/>
              </a:pPr>
              <a:r>
                <a:rPr lang="es-AR" sz="1600" i="0" dirty="0">
                  <a:solidFill>
                    <a:schemeClr val="accent5">
                      <a:lumMod val="75000"/>
                    </a:schemeClr>
                  </a:solidFill>
                  <a:cs typeface="+mn-cs"/>
                </a:rPr>
                <a:t>Error en Estado Estacionario</a:t>
              </a:r>
            </a:p>
          </p:txBody>
        </p:sp>
      </p:grpSp>
    </p:spTree>
    <p:extLst>
      <p:ext uri="{BB962C8B-B14F-4D97-AF65-F5344CB8AC3E}">
        <p14:creationId xmlns:p14="http://schemas.microsoft.com/office/powerpoint/2010/main" val="150729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77976" y="1038405"/>
            <a:ext cx="2185214" cy="369332"/>
          </a:xfrm>
          <a:prstGeom prst="rect">
            <a:avLst/>
          </a:prstGeom>
          <a:solidFill>
            <a:schemeClr val="accent4">
              <a:lumMod val="60000"/>
              <a:lumOff val="40000"/>
            </a:schemeClr>
          </a:solidFill>
        </p:spPr>
        <p:txBody>
          <a:bodyPr wrap="none">
            <a:spAutoFit/>
          </a:bodyPr>
          <a:lstStyle/>
          <a:p>
            <a:pPr algn="ctr"/>
            <a:r>
              <a:rPr lang="es-AR" b="1" dirty="0">
                <a:solidFill>
                  <a:schemeClr val="accent5">
                    <a:lumMod val="75000"/>
                  </a:schemeClr>
                </a:solidFill>
              </a:rPr>
              <a:t>Error de Posición:</a:t>
            </a:r>
          </a:p>
        </p:txBody>
      </p:sp>
      <p:sp>
        <p:nvSpPr>
          <p:cNvPr id="136" name="Rectángulo 135"/>
          <p:cNvSpPr/>
          <p:nvPr/>
        </p:nvSpPr>
        <p:spPr>
          <a:xfrm>
            <a:off x="2486562" y="1038473"/>
            <a:ext cx="3280320" cy="338554"/>
          </a:xfrm>
          <a:prstGeom prst="rect">
            <a:avLst/>
          </a:prstGeom>
        </p:spPr>
        <p:txBody>
          <a:bodyPr wrap="square">
            <a:spAutoFit/>
          </a:bodyPr>
          <a:lstStyle/>
          <a:p>
            <a:pPr algn="just"/>
            <a:r>
              <a:rPr lang="es-AR" sz="1600" dirty="0">
                <a:solidFill>
                  <a:srgbClr val="C00000"/>
                </a:solidFill>
              </a:rPr>
              <a:t>La entrada es un escalón unitario </a:t>
            </a:r>
            <a:endParaRPr lang="es-AR" sz="1600" i="1" dirty="0">
              <a:solidFill>
                <a:srgbClr val="C00000"/>
              </a:solidFill>
            </a:endParaRPr>
          </a:p>
        </p:txBody>
      </p:sp>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59</a:t>
            </a:fld>
            <a:endParaRPr lang="es-ES" b="1" dirty="0">
              <a:solidFill>
                <a:schemeClr val="tx1"/>
              </a:solidFill>
            </a:endParaRPr>
          </a:p>
        </p:txBody>
      </p:sp>
      <p:graphicFrame>
        <p:nvGraphicFramePr>
          <p:cNvPr id="36" name="Object 17"/>
          <p:cNvGraphicFramePr>
            <a:graphicFrameLocks noChangeAspect="1"/>
          </p:cNvGraphicFramePr>
          <p:nvPr/>
        </p:nvGraphicFramePr>
        <p:xfrm>
          <a:off x="9051925" y="1472052"/>
          <a:ext cx="1493838" cy="452438"/>
        </p:xfrm>
        <a:graphic>
          <a:graphicData uri="http://schemas.openxmlformats.org/presentationml/2006/ole">
            <mc:AlternateContent xmlns:mc="http://schemas.openxmlformats.org/markup-compatibility/2006">
              <mc:Choice xmlns:v="urn:schemas-microsoft-com:vml" Requires="v">
                <p:oleObj spid="_x0000_s29178" name="Equation" r:id="rId4" imgW="838080" imgH="253800" progId="Equation.DSMT4">
                  <p:embed/>
                </p:oleObj>
              </mc:Choice>
              <mc:Fallback>
                <p:oleObj name="Equation" r:id="rId4" imgW="838080" imgH="253800" progId="Equation.DSMT4">
                  <p:embed/>
                  <p:pic>
                    <p:nvPicPr>
                      <p:cNvPr id="36" name="Object 17"/>
                      <p:cNvPicPr>
                        <a:picLocks noChangeAspect="1" noChangeArrowheads="1"/>
                      </p:cNvPicPr>
                      <p:nvPr/>
                    </p:nvPicPr>
                    <p:blipFill>
                      <a:blip r:embed="rId5"/>
                      <a:srcRect/>
                      <a:stretch>
                        <a:fillRect/>
                      </a:stretch>
                    </p:blipFill>
                    <p:spPr bwMode="auto">
                      <a:xfrm>
                        <a:off x="9051925" y="1472052"/>
                        <a:ext cx="1493838" cy="452438"/>
                      </a:xfrm>
                      <a:prstGeom prst="rect">
                        <a:avLst/>
                      </a:prstGeom>
                      <a:noFill/>
                      <a:ln w="12700">
                        <a:noFill/>
                      </a:ln>
                    </p:spPr>
                  </p:pic>
                </p:oleObj>
              </mc:Fallback>
            </mc:AlternateContent>
          </a:graphicData>
        </a:graphic>
      </p:graphicFrame>
      <p:sp>
        <p:nvSpPr>
          <p:cNvPr id="37" name="Text Box 3"/>
          <p:cNvSpPr txBox="1">
            <a:spLocks noChangeArrowheads="1"/>
          </p:cNvSpPr>
          <p:nvPr/>
        </p:nvSpPr>
        <p:spPr bwMode="auto">
          <a:xfrm>
            <a:off x="9035562" y="1855601"/>
            <a:ext cx="2589559" cy="338554"/>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sz="1600"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t>
            </a:r>
            <a:r>
              <a:rPr lang="es-AR" sz="1600" i="1" baseline="-250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p</a:t>
            </a:r>
            <a:r>
              <a:rPr lang="es-AR" sz="1600" i="0" dirty="0">
                <a:solidFill>
                  <a:srgbClr val="FF0000"/>
                </a:solidFill>
                <a:cs typeface="+mn-cs"/>
                <a:sym typeface="Symbol" panose="05050102010706020507" pitchFamily="18" charset="2"/>
              </a:rPr>
              <a:t>: </a:t>
            </a:r>
            <a:r>
              <a:rPr lang="es-AR" sz="1600" i="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Cte. de error de posición</a:t>
            </a:r>
            <a:endParaRPr lang="es-AR" sz="1600" i="0" dirty="0">
              <a:solidFill>
                <a:srgbClr val="FF0000"/>
              </a:solidFill>
              <a:latin typeface="Times New Roman" panose="02020603050405020304" pitchFamily="18" charset="0"/>
              <a:cs typeface="Times New Roman" panose="02020603050405020304" pitchFamily="18" charset="0"/>
            </a:endParaRPr>
          </a:p>
        </p:txBody>
      </p:sp>
      <p:graphicFrame>
        <p:nvGraphicFramePr>
          <p:cNvPr id="38" name="1 Objeto"/>
          <p:cNvGraphicFramePr>
            <a:graphicFrameLocks noChangeAspect="1"/>
          </p:cNvGraphicFramePr>
          <p:nvPr/>
        </p:nvGraphicFramePr>
        <p:xfrm>
          <a:off x="838200" y="1565275"/>
          <a:ext cx="2022475" cy="571500"/>
        </p:xfrm>
        <a:graphic>
          <a:graphicData uri="http://schemas.openxmlformats.org/presentationml/2006/ole">
            <mc:AlternateContent xmlns:mc="http://schemas.openxmlformats.org/markup-compatibility/2006">
              <mc:Choice xmlns:v="urn:schemas-microsoft-com:vml" Requires="v">
                <p:oleObj spid="_x0000_s29179" name="Equation" r:id="rId6" imgW="1206360" imgH="342720" progId="Equation.DSMT4">
                  <p:embed/>
                </p:oleObj>
              </mc:Choice>
              <mc:Fallback>
                <p:oleObj name="Equation" r:id="rId6" imgW="1206360" imgH="342720" progId="Equation.DSMT4">
                  <p:embed/>
                  <p:pic>
                    <p:nvPicPr>
                      <p:cNvPr id="38" name="1 Objeto"/>
                      <p:cNvPicPr>
                        <a:picLocks noChangeAspect="1" noChangeArrowheads="1"/>
                      </p:cNvPicPr>
                      <p:nvPr/>
                    </p:nvPicPr>
                    <p:blipFill>
                      <a:blip r:embed="rId7"/>
                      <a:srcRect/>
                      <a:stretch>
                        <a:fillRect/>
                      </a:stretch>
                    </p:blipFill>
                    <p:spPr bwMode="auto">
                      <a:xfrm>
                        <a:off x="838200" y="1565275"/>
                        <a:ext cx="2022475" cy="571500"/>
                      </a:xfrm>
                      <a:prstGeom prst="rect">
                        <a:avLst/>
                      </a:prstGeom>
                      <a:noFill/>
                      <a:ln>
                        <a:noFill/>
                      </a:ln>
                    </p:spPr>
                  </p:pic>
                </p:oleObj>
              </mc:Fallback>
            </mc:AlternateContent>
          </a:graphicData>
        </a:graphic>
      </p:graphicFrame>
      <p:graphicFrame>
        <p:nvGraphicFramePr>
          <p:cNvPr id="39" name="Object 17"/>
          <p:cNvGraphicFramePr>
            <a:graphicFrameLocks noChangeAspect="1"/>
          </p:cNvGraphicFramePr>
          <p:nvPr/>
        </p:nvGraphicFramePr>
        <p:xfrm>
          <a:off x="3694113" y="1477963"/>
          <a:ext cx="3486150" cy="746125"/>
        </p:xfrm>
        <a:graphic>
          <a:graphicData uri="http://schemas.openxmlformats.org/presentationml/2006/ole">
            <mc:AlternateContent xmlns:mc="http://schemas.openxmlformats.org/markup-compatibility/2006">
              <mc:Choice xmlns:v="urn:schemas-microsoft-com:vml" Requires="v">
                <p:oleObj spid="_x0000_s29180" name="Equation" r:id="rId8" imgW="1955520" imgH="419040" progId="Equation.DSMT4">
                  <p:embed/>
                </p:oleObj>
              </mc:Choice>
              <mc:Fallback>
                <p:oleObj name="Equation" r:id="rId8" imgW="1955520" imgH="419040" progId="Equation.DSMT4">
                  <p:embed/>
                  <p:pic>
                    <p:nvPicPr>
                      <p:cNvPr id="39" name="Object 17"/>
                      <p:cNvPicPr>
                        <a:picLocks noChangeAspect="1" noChangeArrowheads="1"/>
                      </p:cNvPicPr>
                      <p:nvPr/>
                    </p:nvPicPr>
                    <p:blipFill>
                      <a:blip r:embed="rId9"/>
                      <a:srcRect/>
                      <a:stretch>
                        <a:fillRect/>
                      </a:stretch>
                    </p:blipFill>
                    <p:spPr bwMode="auto">
                      <a:xfrm>
                        <a:off x="3694113" y="1477963"/>
                        <a:ext cx="3486150" cy="746125"/>
                      </a:xfrm>
                      <a:prstGeom prst="rect">
                        <a:avLst/>
                      </a:prstGeom>
                      <a:noFill/>
                      <a:ln w="12700">
                        <a:noFill/>
                      </a:ln>
                    </p:spPr>
                  </p:pic>
                </p:oleObj>
              </mc:Fallback>
            </mc:AlternateContent>
          </a:graphicData>
        </a:graphic>
      </p:graphicFrame>
      <p:graphicFrame>
        <p:nvGraphicFramePr>
          <p:cNvPr id="40" name="Object 17"/>
          <p:cNvGraphicFramePr>
            <a:graphicFrameLocks noChangeAspect="1"/>
          </p:cNvGraphicFramePr>
          <p:nvPr/>
        </p:nvGraphicFramePr>
        <p:xfrm>
          <a:off x="7561853" y="1501165"/>
          <a:ext cx="1222375" cy="700087"/>
        </p:xfrm>
        <a:graphic>
          <a:graphicData uri="http://schemas.openxmlformats.org/presentationml/2006/ole">
            <mc:AlternateContent xmlns:mc="http://schemas.openxmlformats.org/markup-compatibility/2006">
              <mc:Choice xmlns:v="urn:schemas-microsoft-com:vml" Requires="v">
                <p:oleObj spid="_x0000_s29181" name="Equation" r:id="rId10" imgW="685800" imgH="393480" progId="Equation.DSMT4">
                  <p:embed/>
                </p:oleObj>
              </mc:Choice>
              <mc:Fallback>
                <p:oleObj name="Equation" r:id="rId10" imgW="685800" imgH="393480" progId="Equation.DSMT4">
                  <p:embed/>
                  <p:pic>
                    <p:nvPicPr>
                      <p:cNvPr id="40" name="Object 17"/>
                      <p:cNvPicPr>
                        <a:picLocks noChangeAspect="1" noChangeArrowheads="1"/>
                      </p:cNvPicPr>
                      <p:nvPr/>
                    </p:nvPicPr>
                    <p:blipFill>
                      <a:blip r:embed="rId11"/>
                      <a:srcRect/>
                      <a:stretch>
                        <a:fillRect/>
                      </a:stretch>
                    </p:blipFill>
                    <p:spPr bwMode="auto">
                      <a:xfrm>
                        <a:off x="7561853" y="1501165"/>
                        <a:ext cx="1222375" cy="700087"/>
                      </a:xfrm>
                      <a:prstGeom prst="rect">
                        <a:avLst/>
                      </a:prstGeom>
                      <a:noFill/>
                      <a:ln w="12700">
                        <a:solidFill>
                          <a:srgbClr val="C00000"/>
                        </a:solidFill>
                      </a:ln>
                    </p:spPr>
                  </p:pic>
                </p:oleObj>
              </mc:Fallback>
            </mc:AlternateContent>
          </a:graphicData>
        </a:graphic>
      </p:graphicFrame>
      <p:sp>
        <p:nvSpPr>
          <p:cNvPr id="41" name="Rectángulo 40"/>
          <p:cNvSpPr/>
          <p:nvPr/>
        </p:nvSpPr>
        <p:spPr>
          <a:xfrm>
            <a:off x="185868" y="2577695"/>
            <a:ext cx="2300694" cy="369332"/>
          </a:xfrm>
          <a:prstGeom prst="rect">
            <a:avLst/>
          </a:prstGeom>
          <a:solidFill>
            <a:schemeClr val="accent4">
              <a:lumMod val="60000"/>
              <a:lumOff val="40000"/>
            </a:schemeClr>
          </a:solidFill>
        </p:spPr>
        <p:txBody>
          <a:bodyPr wrap="none">
            <a:spAutoFit/>
          </a:bodyPr>
          <a:lstStyle/>
          <a:p>
            <a:pPr algn="ctr"/>
            <a:r>
              <a:rPr lang="es-AR" b="1" dirty="0">
                <a:solidFill>
                  <a:schemeClr val="accent5">
                    <a:lumMod val="75000"/>
                  </a:schemeClr>
                </a:solidFill>
              </a:rPr>
              <a:t>Error de Velocidad:</a:t>
            </a:r>
          </a:p>
        </p:txBody>
      </p:sp>
      <p:sp>
        <p:nvSpPr>
          <p:cNvPr id="42" name="Rectángulo 41"/>
          <p:cNvSpPr/>
          <p:nvPr/>
        </p:nvSpPr>
        <p:spPr>
          <a:xfrm>
            <a:off x="2486562" y="2592206"/>
            <a:ext cx="3280320" cy="338554"/>
          </a:xfrm>
          <a:prstGeom prst="rect">
            <a:avLst/>
          </a:prstGeom>
        </p:spPr>
        <p:txBody>
          <a:bodyPr wrap="square">
            <a:spAutoFit/>
          </a:bodyPr>
          <a:lstStyle/>
          <a:p>
            <a:pPr algn="just"/>
            <a:r>
              <a:rPr lang="es-AR" sz="1600" dirty="0">
                <a:solidFill>
                  <a:srgbClr val="C00000"/>
                </a:solidFill>
              </a:rPr>
              <a:t>La entrada es una rampa unitaria </a:t>
            </a:r>
            <a:endParaRPr lang="es-AR" sz="1600" i="1" dirty="0">
              <a:solidFill>
                <a:srgbClr val="C00000"/>
              </a:solidFill>
            </a:endParaRPr>
          </a:p>
        </p:txBody>
      </p:sp>
      <p:graphicFrame>
        <p:nvGraphicFramePr>
          <p:cNvPr id="43" name="Object 17"/>
          <p:cNvGraphicFramePr>
            <a:graphicFrameLocks noChangeAspect="1"/>
          </p:cNvGraphicFramePr>
          <p:nvPr/>
        </p:nvGraphicFramePr>
        <p:xfrm>
          <a:off x="9051925" y="2979013"/>
          <a:ext cx="2354263" cy="611187"/>
        </p:xfrm>
        <a:graphic>
          <a:graphicData uri="http://schemas.openxmlformats.org/presentationml/2006/ole">
            <mc:AlternateContent xmlns:mc="http://schemas.openxmlformats.org/markup-compatibility/2006">
              <mc:Choice xmlns:v="urn:schemas-microsoft-com:vml" Requires="v">
                <p:oleObj spid="_x0000_s29182" name="Equation" r:id="rId12" imgW="1320480" imgH="342720" progId="Equation.DSMT4">
                  <p:embed/>
                </p:oleObj>
              </mc:Choice>
              <mc:Fallback>
                <p:oleObj name="Equation" r:id="rId12" imgW="1320480" imgH="342720" progId="Equation.DSMT4">
                  <p:embed/>
                  <p:pic>
                    <p:nvPicPr>
                      <p:cNvPr id="43" name="Object 17"/>
                      <p:cNvPicPr>
                        <a:picLocks noChangeAspect="1" noChangeArrowheads="1"/>
                      </p:cNvPicPr>
                      <p:nvPr/>
                    </p:nvPicPr>
                    <p:blipFill>
                      <a:blip r:embed="rId13"/>
                      <a:srcRect/>
                      <a:stretch>
                        <a:fillRect/>
                      </a:stretch>
                    </p:blipFill>
                    <p:spPr bwMode="auto">
                      <a:xfrm>
                        <a:off x="9051925" y="2979013"/>
                        <a:ext cx="2354263" cy="611187"/>
                      </a:xfrm>
                      <a:prstGeom prst="rect">
                        <a:avLst/>
                      </a:prstGeom>
                      <a:noFill/>
                      <a:ln w="12700">
                        <a:noFill/>
                      </a:ln>
                    </p:spPr>
                  </p:pic>
                </p:oleObj>
              </mc:Fallback>
            </mc:AlternateContent>
          </a:graphicData>
        </a:graphic>
      </p:graphicFrame>
      <p:sp>
        <p:nvSpPr>
          <p:cNvPr id="44" name="Text Box 3"/>
          <p:cNvSpPr txBox="1">
            <a:spLocks noChangeArrowheads="1"/>
          </p:cNvSpPr>
          <p:nvPr/>
        </p:nvSpPr>
        <p:spPr bwMode="auto">
          <a:xfrm>
            <a:off x="9035562" y="3581621"/>
            <a:ext cx="2666135" cy="338554"/>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sz="1600"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t>
            </a:r>
            <a:r>
              <a:rPr lang="es-AR" sz="1600" i="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a:t>
            </a:r>
            <a:r>
              <a:rPr lang="es-AR" sz="1600" i="0" dirty="0">
                <a:solidFill>
                  <a:srgbClr val="FF0000"/>
                </a:solidFill>
                <a:cs typeface="+mn-cs"/>
                <a:sym typeface="Symbol" panose="05050102010706020507" pitchFamily="18" charset="2"/>
              </a:rPr>
              <a:t>: </a:t>
            </a:r>
            <a:r>
              <a:rPr lang="es-AR" sz="1600" i="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Cte. de error de velocidad</a:t>
            </a:r>
            <a:endParaRPr lang="es-AR" sz="1600" i="0" dirty="0">
              <a:solidFill>
                <a:srgbClr val="FF0000"/>
              </a:solidFill>
              <a:latin typeface="Times New Roman" panose="02020603050405020304" pitchFamily="18" charset="0"/>
              <a:cs typeface="Times New Roman" panose="02020603050405020304" pitchFamily="18" charset="0"/>
            </a:endParaRPr>
          </a:p>
        </p:txBody>
      </p:sp>
      <p:graphicFrame>
        <p:nvGraphicFramePr>
          <p:cNvPr id="45" name="1 Objeto"/>
          <p:cNvGraphicFramePr>
            <a:graphicFrameLocks noChangeAspect="1"/>
          </p:cNvGraphicFramePr>
          <p:nvPr/>
        </p:nvGraphicFramePr>
        <p:xfrm>
          <a:off x="677863" y="3187700"/>
          <a:ext cx="2533650" cy="635000"/>
        </p:xfrm>
        <a:graphic>
          <a:graphicData uri="http://schemas.openxmlformats.org/presentationml/2006/ole">
            <mc:AlternateContent xmlns:mc="http://schemas.openxmlformats.org/markup-compatibility/2006">
              <mc:Choice xmlns:v="urn:schemas-microsoft-com:vml" Requires="v">
                <p:oleObj spid="_x0000_s29183" name="Equation" r:id="rId14" imgW="1511280" imgH="380880" progId="Equation.DSMT4">
                  <p:embed/>
                </p:oleObj>
              </mc:Choice>
              <mc:Fallback>
                <p:oleObj name="Equation" r:id="rId14" imgW="1511280" imgH="380880" progId="Equation.DSMT4">
                  <p:embed/>
                  <p:pic>
                    <p:nvPicPr>
                      <p:cNvPr id="45" name="1 Objeto"/>
                      <p:cNvPicPr>
                        <a:picLocks noChangeAspect="1" noChangeArrowheads="1"/>
                      </p:cNvPicPr>
                      <p:nvPr/>
                    </p:nvPicPr>
                    <p:blipFill>
                      <a:blip r:embed="rId15"/>
                      <a:srcRect/>
                      <a:stretch>
                        <a:fillRect/>
                      </a:stretch>
                    </p:blipFill>
                    <p:spPr bwMode="auto">
                      <a:xfrm>
                        <a:off x="677863" y="3187700"/>
                        <a:ext cx="2533650" cy="635000"/>
                      </a:xfrm>
                      <a:prstGeom prst="rect">
                        <a:avLst/>
                      </a:prstGeom>
                      <a:noFill/>
                      <a:ln>
                        <a:noFill/>
                      </a:ln>
                    </p:spPr>
                  </p:pic>
                </p:oleObj>
              </mc:Fallback>
            </mc:AlternateContent>
          </a:graphicData>
        </a:graphic>
      </p:graphicFrame>
      <p:graphicFrame>
        <p:nvGraphicFramePr>
          <p:cNvPr id="46" name="Object 17"/>
          <p:cNvGraphicFramePr>
            <a:graphicFrameLocks noChangeAspect="1"/>
          </p:cNvGraphicFramePr>
          <p:nvPr/>
        </p:nvGraphicFramePr>
        <p:xfrm>
          <a:off x="3694113" y="3131413"/>
          <a:ext cx="3573463" cy="746125"/>
        </p:xfrm>
        <a:graphic>
          <a:graphicData uri="http://schemas.openxmlformats.org/presentationml/2006/ole">
            <mc:AlternateContent xmlns:mc="http://schemas.openxmlformats.org/markup-compatibility/2006">
              <mc:Choice xmlns:v="urn:schemas-microsoft-com:vml" Requires="v">
                <p:oleObj spid="_x0000_s29184" name="Equation" r:id="rId16" imgW="2006280" imgH="419040" progId="Equation.DSMT4">
                  <p:embed/>
                </p:oleObj>
              </mc:Choice>
              <mc:Fallback>
                <p:oleObj name="Equation" r:id="rId16" imgW="2006280" imgH="419040" progId="Equation.DSMT4">
                  <p:embed/>
                  <p:pic>
                    <p:nvPicPr>
                      <p:cNvPr id="46" name="Object 17"/>
                      <p:cNvPicPr>
                        <a:picLocks noChangeAspect="1" noChangeArrowheads="1"/>
                      </p:cNvPicPr>
                      <p:nvPr/>
                    </p:nvPicPr>
                    <p:blipFill>
                      <a:blip r:embed="rId17"/>
                      <a:srcRect/>
                      <a:stretch>
                        <a:fillRect/>
                      </a:stretch>
                    </p:blipFill>
                    <p:spPr bwMode="auto">
                      <a:xfrm>
                        <a:off x="3694113" y="3131413"/>
                        <a:ext cx="3573463" cy="746125"/>
                      </a:xfrm>
                      <a:prstGeom prst="rect">
                        <a:avLst/>
                      </a:prstGeom>
                      <a:noFill/>
                      <a:ln w="12700">
                        <a:noFill/>
                      </a:ln>
                    </p:spPr>
                  </p:pic>
                </p:oleObj>
              </mc:Fallback>
            </mc:AlternateContent>
          </a:graphicData>
        </a:graphic>
      </p:graphicFrame>
      <p:graphicFrame>
        <p:nvGraphicFramePr>
          <p:cNvPr id="47" name="Object 17"/>
          <p:cNvGraphicFramePr>
            <a:graphicFrameLocks noChangeAspect="1"/>
          </p:cNvGraphicFramePr>
          <p:nvPr/>
        </p:nvGraphicFramePr>
        <p:xfrm>
          <a:off x="7647149" y="3144485"/>
          <a:ext cx="906463" cy="677862"/>
        </p:xfrm>
        <a:graphic>
          <a:graphicData uri="http://schemas.openxmlformats.org/presentationml/2006/ole">
            <mc:AlternateContent xmlns:mc="http://schemas.openxmlformats.org/markup-compatibility/2006">
              <mc:Choice xmlns:v="urn:schemas-microsoft-com:vml" Requires="v">
                <p:oleObj spid="_x0000_s29185" name="Equation" r:id="rId18" imgW="507960" imgH="380880" progId="Equation.DSMT4">
                  <p:embed/>
                </p:oleObj>
              </mc:Choice>
              <mc:Fallback>
                <p:oleObj name="Equation" r:id="rId18" imgW="507960" imgH="380880" progId="Equation.DSMT4">
                  <p:embed/>
                  <p:pic>
                    <p:nvPicPr>
                      <p:cNvPr id="47" name="Object 17"/>
                      <p:cNvPicPr>
                        <a:picLocks noChangeAspect="1" noChangeArrowheads="1"/>
                      </p:cNvPicPr>
                      <p:nvPr/>
                    </p:nvPicPr>
                    <p:blipFill>
                      <a:blip r:embed="rId19"/>
                      <a:srcRect/>
                      <a:stretch>
                        <a:fillRect/>
                      </a:stretch>
                    </p:blipFill>
                    <p:spPr bwMode="auto">
                      <a:xfrm>
                        <a:off x="7647149" y="3144485"/>
                        <a:ext cx="906463" cy="677862"/>
                      </a:xfrm>
                      <a:prstGeom prst="rect">
                        <a:avLst/>
                      </a:prstGeom>
                      <a:noFill/>
                      <a:ln w="12700">
                        <a:solidFill>
                          <a:srgbClr val="C00000"/>
                        </a:solidFill>
                      </a:ln>
                    </p:spPr>
                  </p:pic>
                </p:oleObj>
              </mc:Fallback>
            </mc:AlternateContent>
          </a:graphicData>
        </a:graphic>
      </p:graphicFrame>
      <p:sp>
        <p:nvSpPr>
          <p:cNvPr id="48" name="Rectángulo 47"/>
          <p:cNvSpPr/>
          <p:nvPr/>
        </p:nvSpPr>
        <p:spPr>
          <a:xfrm>
            <a:off x="177976" y="4200861"/>
            <a:ext cx="2522870" cy="369332"/>
          </a:xfrm>
          <a:prstGeom prst="rect">
            <a:avLst/>
          </a:prstGeom>
          <a:solidFill>
            <a:schemeClr val="accent4">
              <a:lumMod val="60000"/>
              <a:lumOff val="40000"/>
            </a:schemeClr>
          </a:solidFill>
        </p:spPr>
        <p:txBody>
          <a:bodyPr wrap="none">
            <a:spAutoFit/>
          </a:bodyPr>
          <a:lstStyle/>
          <a:p>
            <a:pPr algn="ctr"/>
            <a:r>
              <a:rPr lang="es-AR" b="1" dirty="0">
                <a:solidFill>
                  <a:schemeClr val="accent5">
                    <a:lumMod val="75000"/>
                  </a:schemeClr>
                </a:solidFill>
              </a:rPr>
              <a:t>Error de Aceleración:</a:t>
            </a:r>
          </a:p>
        </p:txBody>
      </p:sp>
      <p:sp>
        <p:nvSpPr>
          <p:cNvPr id="49" name="Rectángulo 48"/>
          <p:cNvSpPr/>
          <p:nvPr/>
        </p:nvSpPr>
        <p:spPr>
          <a:xfrm>
            <a:off x="2700846" y="4216179"/>
            <a:ext cx="3483138" cy="338554"/>
          </a:xfrm>
          <a:prstGeom prst="rect">
            <a:avLst/>
          </a:prstGeom>
        </p:spPr>
        <p:txBody>
          <a:bodyPr wrap="square">
            <a:spAutoFit/>
          </a:bodyPr>
          <a:lstStyle/>
          <a:p>
            <a:pPr algn="just"/>
            <a:r>
              <a:rPr lang="es-AR" sz="1600" dirty="0">
                <a:solidFill>
                  <a:srgbClr val="C00000"/>
                </a:solidFill>
              </a:rPr>
              <a:t>La entrada es una parábola</a:t>
            </a:r>
            <a:endParaRPr lang="es-AR" sz="1600" i="1" dirty="0">
              <a:solidFill>
                <a:srgbClr val="C00000"/>
              </a:solidFill>
            </a:endParaRPr>
          </a:p>
        </p:txBody>
      </p:sp>
      <p:graphicFrame>
        <p:nvGraphicFramePr>
          <p:cNvPr id="50" name="Object 17"/>
          <p:cNvGraphicFramePr>
            <a:graphicFrameLocks noChangeAspect="1"/>
          </p:cNvGraphicFramePr>
          <p:nvPr/>
        </p:nvGraphicFramePr>
        <p:xfrm>
          <a:off x="9051925" y="4593500"/>
          <a:ext cx="2625725" cy="611188"/>
        </p:xfrm>
        <a:graphic>
          <a:graphicData uri="http://schemas.openxmlformats.org/presentationml/2006/ole">
            <mc:AlternateContent xmlns:mc="http://schemas.openxmlformats.org/markup-compatibility/2006">
              <mc:Choice xmlns:v="urn:schemas-microsoft-com:vml" Requires="v">
                <p:oleObj spid="_x0000_s29186" name="Equation" r:id="rId20" imgW="1473120" imgH="342720" progId="Equation.DSMT4">
                  <p:embed/>
                </p:oleObj>
              </mc:Choice>
              <mc:Fallback>
                <p:oleObj name="Equation" r:id="rId20" imgW="1473120" imgH="342720" progId="Equation.DSMT4">
                  <p:embed/>
                  <p:pic>
                    <p:nvPicPr>
                      <p:cNvPr id="50" name="Object 17"/>
                      <p:cNvPicPr>
                        <a:picLocks noChangeAspect="1" noChangeArrowheads="1"/>
                      </p:cNvPicPr>
                      <p:nvPr/>
                    </p:nvPicPr>
                    <p:blipFill>
                      <a:blip r:embed="rId21"/>
                      <a:srcRect/>
                      <a:stretch>
                        <a:fillRect/>
                      </a:stretch>
                    </p:blipFill>
                    <p:spPr bwMode="auto">
                      <a:xfrm>
                        <a:off x="9051925" y="4593500"/>
                        <a:ext cx="2625725" cy="611188"/>
                      </a:xfrm>
                      <a:prstGeom prst="rect">
                        <a:avLst/>
                      </a:prstGeom>
                      <a:noFill/>
                      <a:ln w="12700">
                        <a:noFill/>
                      </a:ln>
                    </p:spPr>
                  </p:pic>
                </p:oleObj>
              </mc:Fallback>
            </mc:AlternateContent>
          </a:graphicData>
        </a:graphic>
      </p:graphicFrame>
      <p:sp>
        <p:nvSpPr>
          <p:cNvPr id="51" name="Text Box 3"/>
          <p:cNvSpPr txBox="1">
            <a:spLocks noChangeArrowheads="1"/>
          </p:cNvSpPr>
          <p:nvPr/>
        </p:nvSpPr>
        <p:spPr bwMode="auto">
          <a:xfrm>
            <a:off x="9035562" y="5196734"/>
            <a:ext cx="2785648" cy="338554"/>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sz="1600"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t>
            </a:r>
            <a:r>
              <a:rPr lang="es-AR" sz="1600" i="1" baseline="-250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s-AR" sz="1600" i="0" dirty="0">
                <a:solidFill>
                  <a:srgbClr val="FF0000"/>
                </a:solidFill>
                <a:cs typeface="+mn-cs"/>
                <a:sym typeface="Symbol" panose="05050102010706020507" pitchFamily="18" charset="2"/>
              </a:rPr>
              <a:t>: </a:t>
            </a:r>
            <a:r>
              <a:rPr lang="es-AR" sz="1600" i="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Cte. de error de aceleración</a:t>
            </a:r>
            <a:endParaRPr lang="es-AR" sz="1600" i="0" dirty="0">
              <a:solidFill>
                <a:srgbClr val="FF0000"/>
              </a:solidFill>
              <a:latin typeface="Times New Roman" panose="02020603050405020304" pitchFamily="18" charset="0"/>
              <a:cs typeface="Times New Roman" panose="02020603050405020304" pitchFamily="18" charset="0"/>
            </a:endParaRPr>
          </a:p>
        </p:txBody>
      </p:sp>
      <p:graphicFrame>
        <p:nvGraphicFramePr>
          <p:cNvPr id="52" name="1 Objeto"/>
          <p:cNvGraphicFramePr>
            <a:graphicFrameLocks noChangeAspect="1"/>
          </p:cNvGraphicFramePr>
          <p:nvPr/>
        </p:nvGraphicFramePr>
        <p:xfrm>
          <a:off x="396875" y="4794250"/>
          <a:ext cx="3084513" cy="655638"/>
        </p:xfrm>
        <a:graphic>
          <a:graphicData uri="http://schemas.openxmlformats.org/presentationml/2006/ole">
            <mc:AlternateContent xmlns:mc="http://schemas.openxmlformats.org/markup-compatibility/2006">
              <mc:Choice xmlns:v="urn:schemas-microsoft-com:vml" Requires="v">
                <p:oleObj spid="_x0000_s29187" name="Equation" r:id="rId22" imgW="1841400" imgH="393480" progId="Equation.DSMT4">
                  <p:embed/>
                </p:oleObj>
              </mc:Choice>
              <mc:Fallback>
                <p:oleObj name="Equation" r:id="rId22" imgW="1841400" imgH="393480" progId="Equation.DSMT4">
                  <p:embed/>
                  <p:pic>
                    <p:nvPicPr>
                      <p:cNvPr id="52" name="1 Objeto"/>
                      <p:cNvPicPr>
                        <a:picLocks noChangeAspect="1" noChangeArrowheads="1"/>
                      </p:cNvPicPr>
                      <p:nvPr/>
                    </p:nvPicPr>
                    <p:blipFill>
                      <a:blip r:embed="rId23"/>
                      <a:srcRect/>
                      <a:stretch>
                        <a:fillRect/>
                      </a:stretch>
                    </p:blipFill>
                    <p:spPr bwMode="auto">
                      <a:xfrm>
                        <a:off x="396875" y="4794250"/>
                        <a:ext cx="3084513" cy="655638"/>
                      </a:xfrm>
                      <a:prstGeom prst="rect">
                        <a:avLst/>
                      </a:prstGeom>
                      <a:noFill/>
                      <a:ln>
                        <a:noFill/>
                      </a:ln>
                    </p:spPr>
                  </p:pic>
                </p:oleObj>
              </mc:Fallback>
            </mc:AlternateContent>
          </a:graphicData>
        </a:graphic>
      </p:graphicFrame>
      <p:graphicFrame>
        <p:nvGraphicFramePr>
          <p:cNvPr id="53" name="Object 17"/>
          <p:cNvGraphicFramePr>
            <a:graphicFrameLocks noChangeAspect="1"/>
          </p:cNvGraphicFramePr>
          <p:nvPr/>
        </p:nvGraphicFramePr>
        <p:xfrm>
          <a:off x="3694113" y="4745900"/>
          <a:ext cx="3867150" cy="746125"/>
        </p:xfrm>
        <a:graphic>
          <a:graphicData uri="http://schemas.openxmlformats.org/presentationml/2006/ole">
            <mc:AlternateContent xmlns:mc="http://schemas.openxmlformats.org/markup-compatibility/2006">
              <mc:Choice xmlns:v="urn:schemas-microsoft-com:vml" Requires="v">
                <p:oleObj spid="_x0000_s29188" name="Equation" r:id="rId24" imgW="2171520" imgH="419040" progId="Equation.DSMT4">
                  <p:embed/>
                </p:oleObj>
              </mc:Choice>
              <mc:Fallback>
                <p:oleObj name="Equation" r:id="rId24" imgW="2171520" imgH="419040" progId="Equation.DSMT4">
                  <p:embed/>
                  <p:pic>
                    <p:nvPicPr>
                      <p:cNvPr id="53" name="Object 17"/>
                      <p:cNvPicPr>
                        <a:picLocks noChangeAspect="1" noChangeArrowheads="1"/>
                      </p:cNvPicPr>
                      <p:nvPr/>
                    </p:nvPicPr>
                    <p:blipFill>
                      <a:blip r:embed="rId25"/>
                      <a:srcRect/>
                      <a:stretch>
                        <a:fillRect/>
                      </a:stretch>
                    </p:blipFill>
                    <p:spPr bwMode="auto">
                      <a:xfrm>
                        <a:off x="3694113" y="4745900"/>
                        <a:ext cx="3867150" cy="746125"/>
                      </a:xfrm>
                      <a:prstGeom prst="rect">
                        <a:avLst/>
                      </a:prstGeom>
                      <a:noFill/>
                      <a:ln w="12700">
                        <a:noFill/>
                      </a:ln>
                    </p:spPr>
                  </p:pic>
                </p:oleObj>
              </mc:Fallback>
            </mc:AlternateContent>
          </a:graphicData>
        </a:graphic>
      </p:graphicFrame>
      <p:graphicFrame>
        <p:nvGraphicFramePr>
          <p:cNvPr id="54" name="Object 17"/>
          <p:cNvGraphicFramePr>
            <a:graphicFrameLocks noChangeAspect="1"/>
          </p:cNvGraphicFramePr>
          <p:nvPr/>
        </p:nvGraphicFramePr>
        <p:xfrm>
          <a:off x="7627938" y="4760188"/>
          <a:ext cx="930275" cy="677862"/>
        </p:xfrm>
        <a:graphic>
          <a:graphicData uri="http://schemas.openxmlformats.org/presentationml/2006/ole">
            <mc:AlternateContent xmlns:mc="http://schemas.openxmlformats.org/markup-compatibility/2006">
              <mc:Choice xmlns:v="urn:schemas-microsoft-com:vml" Requires="v">
                <p:oleObj spid="_x0000_s29189" name="Equation" r:id="rId26" imgW="520560" imgH="380880" progId="Equation.DSMT4">
                  <p:embed/>
                </p:oleObj>
              </mc:Choice>
              <mc:Fallback>
                <p:oleObj name="Equation" r:id="rId26" imgW="520560" imgH="380880" progId="Equation.DSMT4">
                  <p:embed/>
                  <p:pic>
                    <p:nvPicPr>
                      <p:cNvPr id="54" name="Object 17"/>
                      <p:cNvPicPr>
                        <a:picLocks noChangeAspect="1" noChangeArrowheads="1"/>
                      </p:cNvPicPr>
                      <p:nvPr/>
                    </p:nvPicPr>
                    <p:blipFill>
                      <a:blip r:embed="rId27"/>
                      <a:srcRect/>
                      <a:stretch>
                        <a:fillRect/>
                      </a:stretch>
                    </p:blipFill>
                    <p:spPr bwMode="auto">
                      <a:xfrm>
                        <a:off x="7627938" y="4760188"/>
                        <a:ext cx="930275" cy="677862"/>
                      </a:xfrm>
                      <a:prstGeom prst="rect">
                        <a:avLst/>
                      </a:prstGeom>
                      <a:noFill/>
                      <a:ln w="12700">
                        <a:solidFill>
                          <a:srgbClr val="C00000"/>
                        </a:solidFill>
                      </a:ln>
                    </p:spPr>
                  </p:pic>
                </p:oleObj>
              </mc:Fallback>
            </mc:AlternateContent>
          </a:graphicData>
        </a:graphic>
      </p:graphicFrame>
      <p:grpSp>
        <p:nvGrpSpPr>
          <p:cNvPr id="55" name="Grupo 54"/>
          <p:cNvGrpSpPr/>
          <p:nvPr/>
        </p:nvGrpSpPr>
        <p:grpSpPr>
          <a:xfrm>
            <a:off x="625475" y="5863537"/>
            <a:ext cx="10801200" cy="498089"/>
            <a:chOff x="695400" y="6243279"/>
            <a:chExt cx="10801200" cy="498089"/>
          </a:xfrm>
        </p:grpSpPr>
        <p:sp>
          <p:nvSpPr>
            <p:cNvPr id="56" name="Rectángulo 55"/>
            <p:cNvSpPr/>
            <p:nvPr/>
          </p:nvSpPr>
          <p:spPr>
            <a:xfrm>
              <a:off x="695400" y="6243279"/>
              <a:ext cx="10801200" cy="498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Text Box 3"/>
            <p:cNvSpPr txBox="1">
              <a:spLocks noChangeArrowheads="1"/>
            </p:cNvSpPr>
            <p:nvPr/>
          </p:nvSpPr>
          <p:spPr bwMode="auto">
            <a:xfrm>
              <a:off x="884618" y="6307657"/>
              <a:ext cx="10422765" cy="369332"/>
            </a:xfrm>
            <a:prstGeom prst="rect">
              <a:avLst/>
            </a:prstGeom>
            <a:noFill/>
            <a:ln w="28575">
              <a:noFill/>
              <a:miter lim="800000"/>
              <a:headEnd/>
              <a:tailEnd/>
            </a:ln>
            <a:effectLst/>
          </p:spPr>
          <p:txBody>
            <a:bodyPr wrap="square">
              <a:spAutoFit/>
            </a:bodyPr>
            <a:lstStyle/>
            <a:p>
              <a:pPr algn="ctr">
                <a:spcBef>
                  <a:spcPct val="50000"/>
                </a:spcBef>
                <a:buClr>
                  <a:srgbClr val="C00000"/>
                </a:buClr>
                <a:buSzPct val="95000"/>
                <a:defRPr/>
              </a:pPr>
              <a:r>
                <a:rPr lang="es-AR" b="1" i="0" u="sng" dirty="0">
                  <a:solidFill>
                    <a:schemeClr val="accent6">
                      <a:lumMod val="50000"/>
                    </a:schemeClr>
                  </a:solidFill>
                  <a:cs typeface="+mn-cs"/>
                </a:rPr>
                <a:t>Constantes de Error</a:t>
              </a:r>
              <a:r>
                <a:rPr lang="es-AR" b="1" i="0" dirty="0">
                  <a:solidFill>
                    <a:schemeClr val="accent6">
                      <a:lumMod val="50000"/>
                    </a:schemeClr>
                  </a:solidFill>
                  <a:cs typeface="+mn-cs"/>
                </a:rPr>
                <a:t>: </a:t>
              </a:r>
              <a:r>
                <a:rPr lang="es-AR" i="0" dirty="0">
                  <a:solidFill>
                    <a:schemeClr val="accent6">
                      <a:lumMod val="50000"/>
                    </a:schemeClr>
                  </a:solidFill>
                  <a:cs typeface="+mn-cs"/>
                </a:rPr>
                <a:t>Cuanto mayor es el valor de la constante, menor es el error correspondiente.</a:t>
              </a:r>
            </a:p>
          </p:txBody>
        </p:sp>
      </p:grpSp>
      <p:sp>
        <p:nvSpPr>
          <p:cNvPr id="30" name="Rectángulo 29"/>
          <p:cNvSpPr/>
          <p:nvPr/>
        </p:nvSpPr>
        <p:spPr>
          <a:xfrm>
            <a:off x="191344" y="140068"/>
            <a:ext cx="11809312" cy="62875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Error en Estado Estacionario</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4277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37025" y="2663152"/>
            <a:ext cx="6127501" cy="3660567"/>
          </a:xfrm>
          <a:prstGeom prst="rect">
            <a:avLst/>
          </a:prstGeom>
        </p:spPr>
      </p:pic>
      <p:sp>
        <p:nvSpPr>
          <p:cNvPr id="3" name="Rectángulo 2"/>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4" name="Rectángulo 3"/>
          <p:cNvSpPr/>
          <p:nvPr/>
        </p:nvSpPr>
        <p:spPr>
          <a:xfrm>
            <a:off x="2108796" y="1010676"/>
            <a:ext cx="7603691"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de Derivadas de una Ecuación Diferencial por Diferencias Finitas </a:t>
            </a:r>
            <a:endParaRPr lang="es-AR" sz="2000" b="1" dirty="0">
              <a:solidFill>
                <a:schemeClr val="tx1">
                  <a:lumMod val="65000"/>
                  <a:lumOff val="35000"/>
                </a:schemeClr>
              </a:solidFill>
            </a:endParaRPr>
          </a:p>
        </p:txBody>
      </p:sp>
      <p:graphicFrame>
        <p:nvGraphicFramePr>
          <p:cNvPr id="5" name="1 Objeto"/>
          <p:cNvGraphicFramePr>
            <a:graphicFrameLocks noChangeAspect="1"/>
          </p:cNvGraphicFramePr>
          <p:nvPr/>
        </p:nvGraphicFramePr>
        <p:xfrm>
          <a:off x="7025349" y="1945997"/>
          <a:ext cx="2145609" cy="792225"/>
        </p:xfrm>
        <a:graphic>
          <a:graphicData uri="http://schemas.openxmlformats.org/presentationml/2006/ole">
            <mc:AlternateContent xmlns:mc="http://schemas.openxmlformats.org/markup-compatibility/2006">
              <mc:Choice xmlns:v="urn:schemas-microsoft-com:vml" Requires="v">
                <p:oleObj spid="_x0000_s3242" name="Equation" r:id="rId4" imgW="1536480" imgH="571320" progId="Equation.DSMT4">
                  <p:embed/>
                </p:oleObj>
              </mc:Choice>
              <mc:Fallback>
                <p:oleObj name="Equation" r:id="rId4" imgW="1536480" imgH="571320" progId="Equation.DSMT4">
                  <p:embed/>
                  <p:pic>
                    <p:nvPicPr>
                      <p:cNvPr id="5" name="1 Objeto"/>
                      <p:cNvPicPr>
                        <a:picLocks noChangeAspect="1" noChangeArrowheads="1"/>
                      </p:cNvPicPr>
                      <p:nvPr/>
                    </p:nvPicPr>
                    <p:blipFill>
                      <a:blip r:embed="rId5"/>
                      <a:srcRect/>
                      <a:stretch>
                        <a:fillRect/>
                      </a:stretch>
                    </p:blipFill>
                    <p:spPr bwMode="auto">
                      <a:xfrm>
                        <a:off x="7025349" y="1945997"/>
                        <a:ext cx="2145609" cy="792225"/>
                      </a:xfrm>
                      <a:prstGeom prst="rect">
                        <a:avLst/>
                      </a:prstGeom>
                      <a:noFill/>
                      <a:ln>
                        <a:noFill/>
                      </a:ln>
                    </p:spPr>
                  </p:pic>
                </p:oleObj>
              </mc:Fallback>
            </mc:AlternateContent>
          </a:graphicData>
        </a:graphic>
      </p:graphicFrame>
      <p:sp>
        <p:nvSpPr>
          <p:cNvPr id="6" name="Rectángulo 5"/>
          <p:cNvSpPr/>
          <p:nvPr/>
        </p:nvSpPr>
        <p:spPr>
          <a:xfrm>
            <a:off x="5898619" y="2801991"/>
            <a:ext cx="6102036" cy="400110"/>
          </a:xfrm>
          <a:prstGeom prst="rect">
            <a:avLst/>
          </a:prstGeom>
          <a:solidFill>
            <a:srgbClr val="FFC000"/>
          </a:solidFill>
        </p:spPr>
        <p:txBody>
          <a:bodyPr wrap="square">
            <a:spAutoFit/>
          </a:bodyPr>
          <a:lstStyle/>
          <a:p>
            <a:pPr algn="ctr"/>
            <a:r>
              <a:rPr lang="es-AR" sz="2000" b="1" dirty="0">
                <a:solidFill>
                  <a:schemeClr val="accent5">
                    <a:lumMod val="75000"/>
                  </a:schemeClr>
                </a:solidFill>
              </a:rPr>
              <a:t>2° Método: </a:t>
            </a:r>
            <a:r>
              <a:rPr lang="es-AR" sz="2000" b="1" i="1" dirty="0">
                <a:solidFill>
                  <a:schemeClr val="accent5">
                    <a:lumMod val="75000"/>
                  </a:schemeClr>
                </a:solidFill>
              </a:rPr>
              <a:t>Forward </a:t>
            </a:r>
            <a:r>
              <a:rPr lang="es-AR" sz="2000" b="1" dirty="0">
                <a:solidFill>
                  <a:schemeClr val="accent5">
                    <a:lumMod val="75000"/>
                  </a:schemeClr>
                </a:solidFill>
              </a:rPr>
              <a:t>o Diferencias hacia adelante</a:t>
            </a:r>
            <a:r>
              <a:rPr lang="es-AR" sz="2000" b="1" i="1" dirty="0">
                <a:solidFill>
                  <a:schemeClr val="accent5">
                    <a:lumMod val="75000"/>
                  </a:schemeClr>
                </a:solidFill>
              </a:rPr>
              <a:t> </a:t>
            </a:r>
          </a:p>
        </p:txBody>
      </p:sp>
      <p:sp>
        <p:nvSpPr>
          <p:cNvPr id="7" name="Rectángulo 6"/>
          <p:cNvSpPr/>
          <p:nvPr/>
        </p:nvSpPr>
        <p:spPr>
          <a:xfrm>
            <a:off x="3476056" y="2142054"/>
            <a:ext cx="3248005" cy="400110"/>
          </a:xfrm>
          <a:prstGeom prst="rect">
            <a:avLst/>
          </a:prstGeom>
        </p:spPr>
        <p:txBody>
          <a:bodyPr wrap="none">
            <a:spAutoFit/>
          </a:bodyPr>
          <a:lstStyle/>
          <a:p>
            <a:r>
              <a:rPr lang="es-AR" sz="2000" b="1" dirty="0">
                <a:solidFill>
                  <a:schemeClr val="accent5">
                    <a:lumMod val="75000"/>
                  </a:schemeClr>
                </a:solidFill>
              </a:rPr>
              <a:t>Dinámica de un Proceso:</a:t>
            </a:r>
            <a:endParaRPr lang="es-AR" sz="2000" b="1" i="1" dirty="0">
              <a:solidFill>
                <a:schemeClr val="accent5">
                  <a:lumMod val="75000"/>
                </a:schemeClr>
              </a:solidFill>
            </a:endParaRPr>
          </a:p>
        </p:txBody>
      </p:sp>
      <p:graphicFrame>
        <p:nvGraphicFramePr>
          <p:cNvPr id="10" name="1 Objeto"/>
          <p:cNvGraphicFramePr>
            <a:graphicFrameLocks noChangeAspect="1"/>
          </p:cNvGraphicFramePr>
          <p:nvPr/>
        </p:nvGraphicFramePr>
        <p:xfrm>
          <a:off x="6546371" y="3462650"/>
          <a:ext cx="3103563" cy="879475"/>
        </p:xfrm>
        <a:graphic>
          <a:graphicData uri="http://schemas.openxmlformats.org/presentationml/2006/ole">
            <mc:AlternateContent xmlns:mc="http://schemas.openxmlformats.org/markup-compatibility/2006">
              <mc:Choice xmlns:v="urn:schemas-microsoft-com:vml" Requires="v">
                <p:oleObj spid="_x0000_s3243" name="Equation" r:id="rId6" imgW="2222280" imgH="634680" progId="Equation.DSMT4">
                  <p:embed/>
                </p:oleObj>
              </mc:Choice>
              <mc:Fallback>
                <p:oleObj name="Equation" r:id="rId6" imgW="2222280" imgH="634680" progId="Equation.DSMT4">
                  <p:embed/>
                  <p:pic>
                    <p:nvPicPr>
                      <p:cNvPr id="10" name="1 Objeto"/>
                      <p:cNvPicPr>
                        <a:picLocks noChangeAspect="1" noChangeArrowheads="1"/>
                      </p:cNvPicPr>
                      <p:nvPr/>
                    </p:nvPicPr>
                    <p:blipFill>
                      <a:blip r:embed="rId7"/>
                      <a:srcRect/>
                      <a:stretch>
                        <a:fillRect/>
                      </a:stretch>
                    </p:blipFill>
                    <p:spPr bwMode="auto">
                      <a:xfrm>
                        <a:off x="6546371" y="3462650"/>
                        <a:ext cx="3103563" cy="879475"/>
                      </a:xfrm>
                      <a:prstGeom prst="rect">
                        <a:avLst/>
                      </a:prstGeom>
                      <a:noFill/>
                      <a:ln>
                        <a:noFill/>
                      </a:ln>
                    </p:spPr>
                  </p:pic>
                </p:oleObj>
              </mc:Fallback>
            </mc:AlternateContent>
          </a:graphicData>
        </a:graphic>
      </p:graphicFrame>
      <p:graphicFrame>
        <p:nvGraphicFramePr>
          <p:cNvPr id="9" name="1 Objeto"/>
          <p:cNvGraphicFramePr>
            <a:graphicFrameLocks noChangeAspect="1"/>
          </p:cNvGraphicFramePr>
          <p:nvPr/>
        </p:nvGraphicFramePr>
        <p:xfrm>
          <a:off x="6861489" y="5422621"/>
          <a:ext cx="3795713" cy="792162"/>
        </p:xfrm>
        <a:graphic>
          <a:graphicData uri="http://schemas.openxmlformats.org/presentationml/2006/ole">
            <mc:AlternateContent xmlns:mc="http://schemas.openxmlformats.org/markup-compatibility/2006">
              <mc:Choice xmlns:v="urn:schemas-microsoft-com:vml" Requires="v">
                <p:oleObj spid="_x0000_s3244" name="Equation" r:id="rId8" imgW="2717640" imgH="571320" progId="Equation.DSMT4">
                  <p:embed/>
                </p:oleObj>
              </mc:Choice>
              <mc:Fallback>
                <p:oleObj name="Equation" r:id="rId8" imgW="2717640" imgH="571320" progId="Equation.DSMT4">
                  <p:embed/>
                  <p:pic>
                    <p:nvPicPr>
                      <p:cNvPr id="9" name="1 Objeto"/>
                      <p:cNvPicPr>
                        <a:picLocks noChangeAspect="1" noChangeArrowheads="1"/>
                      </p:cNvPicPr>
                      <p:nvPr/>
                    </p:nvPicPr>
                    <p:blipFill>
                      <a:blip r:embed="rId9"/>
                      <a:srcRect/>
                      <a:stretch>
                        <a:fillRect/>
                      </a:stretch>
                    </p:blipFill>
                    <p:spPr bwMode="auto">
                      <a:xfrm>
                        <a:off x="6861489" y="5422621"/>
                        <a:ext cx="3795713" cy="792162"/>
                      </a:xfrm>
                      <a:prstGeom prst="rect">
                        <a:avLst/>
                      </a:prstGeom>
                      <a:noFill/>
                      <a:ln>
                        <a:noFill/>
                      </a:ln>
                    </p:spPr>
                  </p:pic>
                </p:oleObj>
              </mc:Fallback>
            </mc:AlternateContent>
          </a:graphicData>
        </a:graphic>
      </p:graphicFrame>
      <p:graphicFrame>
        <p:nvGraphicFramePr>
          <p:cNvPr id="11" name="1 Objeto"/>
          <p:cNvGraphicFramePr>
            <a:graphicFrameLocks noChangeAspect="1"/>
          </p:cNvGraphicFramePr>
          <p:nvPr/>
        </p:nvGraphicFramePr>
        <p:xfrm>
          <a:off x="6861489" y="4697429"/>
          <a:ext cx="3848100" cy="369888"/>
        </p:xfrm>
        <a:graphic>
          <a:graphicData uri="http://schemas.openxmlformats.org/presentationml/2006/ole">
            <mc:AlternateContent xmlns:mc="http://schemas.openxmlformats.org/markup-compatibility/2006">
              <mc:Choice xmlns:v="urn:schemas-microsoft-com:vml" Requires="v">
                <p:oleObj spid="_x0000_s3245" name="Equation" r:id="rId10" imgW="2755800" imgH="266400" progId="Equation.DSMT4">
                  <p:embed/>
                </p:oleObj>
              </mc:Choice>
              <mc:Fallback>
                <p:oleObj name="Equation" r:id="rId10" imgW="2755800" imgH="266400" progId="Equation.DSMT4">
                  <p:embed/>
                  <p:pic>
                    <p:nvPicPr>
                      <p:cNvPr id="11" name="1 Objeto"/>
                      <p:cNvPicPr>
                        <a:picLocks noChangeAspect="1" noChangeArrowheads="1"/>
                      </p:cNvPicPr>
                      <p:nvPr/>
                    </p:nvPicPr>
                    <p:blipFill>
                      <a:blip r:embed="rId11"/>
                      <a:srcRect/>
                      <a:stretch>
                        <a:fillRect/>
                      </a:stretch>
                    </p:blipFill>
                    <p:spPr bwMode="auto">
                      <a:xfrm>
                        <a:off x="6861489" y="4697429"/>
                        <a:ext cx="3848100" cy="369888"/>
                      </a:xfrm>
                      <a:prstGeom prst="rect">
                        <a:avLst/>
                      </a:prstGeom>
                      <a:noFill/>
                      <a:ln>
                        <a:noFill/>
                      </a:ln>
                    </p:spPr>
                  </p:pic>
                </p:oleObj>
              </mc:Fallback>
            </mc:AlternateContent>
          </a:graphicData>
        </a:graphic>
      </p:graphicFrame>
      <p:sp>
        <p:nvSpPr>
          <p:cNvPr id="12" name="Rectángulo 11"/>
          <p:cNvSpPr/>
          <p:nvPr/>
        </p:nvSpPr>
        <p:spPr>
          <a:xfrm>
            <a:off x="9305770" y="2132587"/>
            <a:ext cx="497252" cy="400110"/>
          </a:xfrm>
          <a:prstGeom prst="rect">
            <a:avLst/>
          </a:prstGeom>
        </p:spPr>
        <p:txBody>
          <a:bodyPr wrap="none">
            <a:spAutoFit/>
          </a:bodyPr>
          <a:lstStyle/>
          <a:p>
            <a:r>
              <a:rPr lang="es-AR" sz="2000" b="1" dirty="0">
                <a:solidFill>
                  <a:schemeClr val="accent5">
                    <a:lumMod val="75000"/>
                  </a:schemeClr>
                </a:solidFill>
              </a:rPr>
              <a:t>(1)</a:t>
            </a:r>
            <a:endParaRPr lang="es-AR" sz="2000" b="1" i="1" dirty="0">
              <a:solidFill>
                <a:schemeClr val="accent5">
                  <a:lumMod val="75000"/>
                </a:schemeClr>
              </a:solidFill>
            </a:endParaRPr>
          </a:p>
        </p:txBody>
      </p:sp>
      <p:sp>
        <p:nvSpPr>
          <p:cNvPr id="13" name="Rectángulo 12"/>
          <p:cNvSpPr/>
          <p:nvPr/>
        </p:nvSpPr>
        <p:spPr>
          <a:xfrm>
            <a:off x="9703434" y="3570542"/>
            <a:ext cx="497252" cy="400110"/>
          </a:xfrm>
          <a:prstGeom prst="rect">
            <a:avLst/>
          </a:prstGeom>
        </p:spPr>
        <p:txBody>
          <a:bodyPr wrap="none">
            <a:spAutoFit/>
          </a:bodyPr>
          <a:lstStyle/>
          <a:p>
            <a:r>
              <a:rPr lang="es-AR" sz="2000" b="1" dirty="0">
                <a:solidFill>
                  <a:schemeClr val="accent5">
                    <a:lumMod val="75000"/>
                  </a:schemeClr>
                </a:solidFill>
              </a:rPr>
              <a:t>(2)</a:t>
            </a:r>
            <a:endParaRPr lang="es-AR" sz="2000" b="1" i="1" dirty="0">
              <a:solidFill>
                <a:schemeClr val="accent5">
                  <a:lumMod val="75000"/>
                </a:schemeClr>
              </a:solidFill>
            </a:endParaRPr>
          </a:p>
        </p:txBody>
      </p:sp>
      <p:sp>
        <p:nvSpPr>
          <p:cNvPr id="14" name="Rectángulo 13"/>
          <p:cNvSpPr/>
          <p:nvPr/>
        </p:nvSpPr>
        <p:spPr>
          <a:xfrm>
            <a:off x="10702595" y="5618647"/>
            <a:ext cx="497252" cy="400110"/>
          </a:xfrm>
          <a:prstGeom prst="rect">
            <a:avLst/>
          </a:prstGeom>
        </p:spPr>
        <p:txBody>
          <a:bodyPr wrap="none">
            <a:spAutoFit/>
          </a:bodyPr>
          <a:lstStyle/>
          <a:p>
            <a:r>
              <a:rPr lang="es-AR" sz="2000" b="1" dirty="0">
                <a:solidFill>
                  <a:schemeClr val="accent5">
                    <a:lumMod val="75000"/>
                  </a:schemeClr>
                </a:solidFill>
              </a:rPr>
              <a:t>(3)</a:t>
            </a:r>
            <a:endParaRPr lang="es-AR" sz="2000" b="1" i="1" dirty="0">
              <a:solidFill>
                <a:schemeClr val="accent5">
                  <a:lumMod val="75000"/>
                </a:schemeClr>
              </a:solidFill>
            </a:endParaRPr>
          </a:p>
        </p:txBody>
      </p:sp>
      <p:sp>
        <p:nvSpPr>
          <p:cNvPr id="15" name="Marcador de número de diapositiva 33"/>
          <p:cNvSpPr>
            <a:spLocks noGrp="1"/>
          </p:cNvSpPr>
          <p:nvPr>
            <p:ph type="sldNum" sz="quarter" idx="12"/>
          </p:nvPr>
        </p:nvSpPr>
        <p:spPr>
          <a:xfrm>
            <a:off x="11690231" y="6386316"/>
            <a:ext cx="361108" cy="365125"/>
          </a:xfrm>
        </p:spPr>
        <p:txBody>
          <a:bodyPr/>
          <a:lstStyle/>
          <a:p>
            <a:r>
              <a:rPr lang="es-ES" b="1" dirty="0">
                <a:solidFill>
                  <a:schemeClr val="tx1"/>
                </a:solidFill>
              </a:rPr>
              <a:t>5</a:t>
            </a:r>
          </a:p>
        </p:txBody>
      </p:sp>
    </p:spTree>
    <p:extLst>
      <p:ext uri="{BB962C8B-B14F-4D97-AF65-F5344CB8AC3E}">
        <p14:creationId xmlns:p14="http://schemas.microsoft.com/office/powerpoint/2010/main" val="4123267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267145" y="932057"/>
            <a:ext cx="1673856" cy="461665"/>
          </a:xfrm>
          <a:prstGeom prst="rect">
            <a:avLst/>
          </a:prstGeom>
          <a:solidFill>
            <a:schemeClr val="accent4">
              <a:lumMod val="60000"/>
              <a:lumOff val="40000"/>
            </a:schemeClr>
          </a:solidFill>
        </p:spPr>
        <p:txBody>
          <a:bodyPr wrap="none">
            <a:spAutoFit/>
          </a:bodyPr>
          <a:lstStyle/>
          <a:p>
            <a:pPr algn="ctr"/>
            <a:r>
              <a:rPr lang="es-AR" sz="2400" b="1" dirty="0">
                <a:solidFill>
                  <a:schemeClr val="accent5">
                    <a:lumMod val="75000"/>
                  </a:schemeClr>
                </a:solidFill>
              </a:rPr>
              <a:t>Resumen:</a:t>
            </a:r>
          </a:p>
        </p:txBody>
      </p:sp>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60</a:t>
            </a:fld>
            <a:endParaRPr lang="es-ES" b="1" dirty="0">
              <a:solidFill>
                <a:schemeClr val="tx1"/>
              </a:solidFill>
            </a:endParaRPr>
          </a:p>
        </p:txBody>
      </p:sp>
      <p:graphicFrame>
        <p:nvGraphicFramePr>
          <p:cNvPr id="33" name="Tabla 32"/>
          <p:cNvGraphicFramePr>
            <a:graphicFrameLocks noGrp="1"/>
          </p:cNvGraphicFramePr>
          <p:nvPr/>
        </p:nvGraphicFramePr>
        <p:xfrm>
          <a:off x="258839" y="1710848"/>
          <a:ext cx="11711196" cy="4991555"/>
        </p:xfrm>
        <a:graphic>
          <a:graphicData uri="http://schemas.openxmlformats.org/drawingml/2006/table">
            <a:tbl>
              <a:tblPr firstRow="1" bandRow="1">
                <a:tableStyleId>{5C22544A-7EE6-4342-B048-85BDC9FD1C3A}</a:tableStyleId>
              </a:tblPr>
              <a:tblGrid>
                <a:gridCol w="2927799">
                  <a:extLst>
                    <a:ext uri="{9D8B030D-6E8A-4147-A177-3AD203B41FA5}">
                      <a16:colId xmlns:a16="http://schemas.microsoft.com/office/drawing/2014/main" val="2938698602"/>
                    </a:ext>
                  </a:extLst>
                </a:gridCol>
                <a:gridCol w="2927799">
                  <a:extLst>
                    <a:ext uri="{9D8B030D-6E8A-4147-A177-3AD203B41FA5}">
                      <a16:colId xmlns:a16="http://schemas.microsoft.com/office/drawing/2014/main" val="4173791974"/>
                    </a:ext>
                  </a:extLst>
                </a:gridCol>
                <a:gridCol w="2927799">
                  <a:extLst>
                    <a:ext uri="{9D8B030D-6E8A-4147-A177-3AD203B41FA5}">
                      <a16:colId xmlns:a16="http://schemas.microsoft.com/office/drawing/2014/main" val="2248560402"/>
                    </a:ext>
                  </a:extLst>
                </a:gridCol>
                <a:gridCol w="2927799">
                  <a:extLst>
                    <a:ext uri="{9D8B030D-6E8A-4147-A177-3AD203B41FA5}">
                      <a16:colId xmlns:a16="http://schemas.microsoft.com/office/drawing/2014/main" val="2194141273"/>
                    </a:ext>
                  </a:extLst>
                </a:gridCol>
              </a:tblGrid>
              <a:tr h="998311">
                <a:tc>
                  <a:txBody>
                    <a:bodyPr/>
                    <a:lstStyle/>
                    <a:p>
                      <a:pPr algn="ctr"/>
                      <a:r>
                        <a:rPr lang="es-AR" sz="2800" b="0" dirty="0">
                          <a:latin typeface="Arial" panose="020B0604020202020204" pitchFamily="34" charset="0"/>
                          <a:cs typeface="Arial" panose="020B0604020202020204" pitchFamily="34" charset="0"/>
                        </a:rPr>
                        <a:t>Sistema</a:t>
                      </a:r>
                    </a:p>
                  </a:txBody>
                  <a:tcPr anchor="ctr"/>
                </a:tc>
                <a:tc>
                  <a:txBody>
                    <a:bodyPr/>
                    <a:lstStyle/>
                    <a:p>
                      <a:pPr algn="ctr"/>
                      <a:r>
                        <a:rPr lang="es-AR" sz="2800" b="0" i="0" dirty="0">
                          <a:latin typeface="Arial" panose="020B0604020202020204" pitchFamily="34" charset="0"/>
                          <a:cs typeface="Arial" panose="020B0604020202020204" pitchFamily="34" charset="0"/>
                        </a:rPr>
                        <a:t>Entrada</a:t>
                      </a:r>
                      <a:endParaRPr lang="es-AR" sz="2800" b="0" i="0" baseline="0" dirty="0">
                        <a:latin typeface="Arial" panose="020B0604020202020204" pitchFamily="34" charset="0"/>
                        <a:cs typeface="Arial" panose="020B0604020202020204" pitchFamily="34" charset="0"/>
                      </a:endParaRPr>
                    </a:p>
                    <a:p>
                      <a:pPr algn="ctr"/>
                      <a:r>
                        <a:rPr lang="es-AR" sz="2800" b="0" i="0" baseline="0" dirty="0">
                          <a:latin typeface="Arial" panose="020B0604020202020204" pitchFamily="34" charset="0"/>
                          <a:cs typeface="Arial" panose="020B0604020202020204" pitchFamily="34" charset="0"/>
                        </a:rPr>
                        <a:t>Escalón</a:t>
                      </a:r>
                      <a:endParaRPr lang="es-AR" sz="2800" b="0" i="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800" b="0" i="0" dirty="0">
                          <a:latin typeface="Arial" panose="020B0604020202020204" pitchFamily="34" charset="0"/>
                          <a:cs typeface="Arial" panose="020B0604020202020204" pitchFamily="34" charset="0"/>
                        </a:rPr>
                        <a:t>Entrada</a:t>
                      </a:r>
                      <a:endParaRPr lang="es-AR" sz="2800" b="0" i="0" baseline="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AR" sz="2800" b="0" i="0" baseline="0" dirty="0">
                          <a:latin typeface="Arial" panose="020B0604020202020204" pitchFamily="34" charset="0"/>
                          <a:cs typeface="Arial" panose="020B0604020202020204" pitchFamily="34" charset="0"/>
                        </a:rPr>
                        <a:t>Rampa</a:t>
                      </a:r>
                      <a:endParaRPr lang="es-AR" sz="2800" b="0" i="0" dirty="0">
                        <a:latin typeface="Arial" panose="020B0604020202020204" pitchFamily="34" charset="0"/>
                        <a:cs typeface="Arial" panose="020B0604020202020204" pitchFamily="34" charset="0"/>
                      </a:endParaRPr>
                    </a:p>
                  </a:txBody>
                  <a:tcPr anchor="ctr"/>
                </a:tc>
                <a:tc>
                  <a:txBody>
                    <a:bodyPr/>
                    <a:lstStyle/>
                    <a:p>
                      <a:pPr algn="ctr"/>
                      <a:r>
                        <a:rPr lang="es-AR" sz="2800" b="0" dirty="0">
                          <a:latin typeface="Arial" panose="020B0604020202020204" pitchFamily="34" charset="0"/>
                          <a:cs typeface="Arial" panose="020B0604020202020204" pitchFamily="34" charset="0"/>
                        </a:rPr>
                        <a:t>Entrada Parábola </a:t>
                      </a:r>
                    </a:p>
                  </a:txBody>
                  <a:tcPr anchor="ctr"/>
                </a:tc>
                <a:extLst>
                  <a:ext uri="{0D108BD9-81ED-4DB2-BD59-A6C34878D82A}">
                    <a16:rowId xmlns:a16="http://schemas.microsoft.com/office/drawing/2014/main" val="2925692955"/>
                  </a:ext>
                </a:extLst>
              </a:tr>
              <a:tr h="998311">
                <a:tc>
                  <a:txBody>
                    <a:bodyPr/>
                    <a:lstStyle/>
                    <a:p>
                      <a:pPr algn="ctr"/>
                      <a:r>
                        <a:rPr lang="es-AR" sz="2400" b="1" dirty="0">
                          <a:latin typeface="Arial" panose="020B0604020202020204" pitchFamily="34" charset="0"/>
                          <a:cs typeface="Arial" panose="020B0604020202020204" pitchFamily="34" charset="0"/>
                        </a:rPr>
                        <a:t>TIPO 0</a:t>
                      </a:r>
                    </a:p>
                  </a:txBody>
                  <a:tcPr anchor="ctr"/>
                </a:tc>
                <a:tc>
                  <a:txBody>
                    <a:bodyPr/>
                    <a:lstStyle/>
                    <a:p>
                      <a:endParaRPr lang="es-AR" dirty="0"/>
                    </a:p>
                  </a:txBody>
                  <a:tcPr/>
                </a:tc>
                <a:tc>
                  <a:txBody>
                    <a:bodyPr/>
                    <a:lstStyle/>
                    <a:p>
                      <a:endParaRPr lang="es-AR" dirty="0"/>
                    </a:p>
                  </a:txBody>
                  <a:tcPr/>
                </a:tc>
                <a:tc>
                  <a:txBody>
                    <a:bodyPr/>
                    <a:lstStyle/>
                    <a:p>
                      <a:endParaRPr lang="es-AR"/>
                    </a:p>
                  </a:txBody>
                  <a:tcPr/>
                </a:tc>
                <a:extLst>
                  <a:ext uri="{0D108BD9-81ED-4DB2-BD59-A6C34878D82A}">
                    <a16:rowId xmlns:a16="http://schemas.microsoft.com/office/drawing/2014/main" val="3985619523"/>
                  </a:ext>
                </a:extLst>
              </a:tr>
              <a:tr h="998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400" b="1" dirty="0">
                          <a:latin typeface="Arial" panose="020B0604020202020204" pitchFamily="34" charset="0"/>
                          <a:cs typeface="Arial" panose="020B0604020202020204" pitchFamily="34" charset="0"/>
                        </a:rPr>
                        <a:t>TIPO 1</a:t>
                      </a:r>
                    </a:p>
                  </a:txBody>
                  <a:tcPr anchor="ct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671863266"/>
                  </a:ext>
                </a:extLst>
              </a:tr>
              <a:tr h="998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400" b="1" dirty="0">
                          <a:latin typeface="Arial" panose="020B0604020202020204" pitchFamily="34" charset="0"/>
                          <a:cs typeface="Arial" panose="020B0604020202020204" pitchFamily="34" charset="0"/>
                        </a:rPr>
                        <a:t>TIPO 2</a:t>
                      </a:r>
                    </a:p>
                  </a:txBody>
                  <a:tcPr anchor="ct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476270654"/>
                  </a:ext>
                </a:extLst>
              </a:tr>
              <a:tr h="998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400" b="1" dirty="0">
                          <a:latin typeface="Arial" panose="020B0604020202020204" pitchFamily="34" charset="0"/>
                          <a:cs typeface="Arial" panose="020B0604020202020204" pitchFamily="34" charset="0"/>
                        </a:rPr>
                        <a:t>TIPO 3</a:t>
                      </a:r>
                    </a:p>
                  </a:txBody>
                  <a:tcPr anchor="ct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3798731801"/>
                  </a:ext>
                </a:extLst>
              </a:tr>
            </a:tbl>
          </a:graphicData>
        </a:graphic>
      </p:graphicFrame>
      <p:grpSp>
        <p:nvGrpSpPr>
          <p:cNvPr id="34" name="Grupo 33"/>
          <p:cNvGrpSpPr/>
          <p:nvPr/>
        </p:nvGrpSpPr>
        <p:grpSpPr>
          <a:xfrm>
            <a:off x="3306125" y="2790968"/>
            <a:ext cx="8265392" cy="3544935"/>
            <a:chOff x="3287688" y="2564904"/>
            <a:chExt cx="8265392" cy="3544935"/>
          </a:xfrm>
        </p:grpSpPr>
        <p:graphicFrame>
          <p:nvGraphicFramePr>
            <p:cNvPr id="35" name="Object 17"/>
            <p:cNvGraphicFramePr>
              <a:graphicFrameLocks noChangeAspect="1"/>
            </p:cNvGraphicFramePr>
            <p:nvPr/>
          </p:nvGraphicFramePr>
          <p:xfrm>
            <a:off x="3287688" y="2564904"/>
            <a:ext cx="2625725" cy="790575"/>
          </p:xfrm>
          <a:graphic>
            <a:graphicData uri="http://schemas.openxmlformats.org/presentationml/2006/ole">
              <mc:AlternateContent xmlns:mc="http://schemas.openxmlformats.org/markup-compatibility/2006">
                <mc:Choice xmlns:v="urn:schemas-microsoft-com:vml" Requires="v">
                  <p:oleObj spid="_x0000_s30202" name="Equation" r:id="rId4" imgW="1473120" imgH="444240" progId="Equation.DSMT4">
                    <p:embed/>
                  </p:oleObj>
                </mc:Choice>
                <mc:Fallback>
                  <p:oleObj name="Equation" r:id="rId4" imgW="1473120" imgH="444240" progId="Equation.DSMT4">
                    <p:embed/>
                    <p:pic>
                      <p:nvPicPr>
                        <p:cNvPr id="35" name="Object 17"/>
                        <p:cNvPicPr>
                          <a:picLocks noChangeAspect="1" noChangeArrowheads="1"/>
                        </p:cNvPicPr>
                        <p:nvPr/>
                      </p:nvPicPr>
                      <p:blipFill>
                        <a:blip r:embed="rId5"/>
                        <a:srcRect/>
                        <a:stretch>
                          <a:fillRect/>
                        </a:stretch>
                      </p:blipFill>
                      <p:spPr bwMode="auto">
                        <a:xfrm>
                          <a:off x="3287688" y="2564904"/>
                          <a:ext cx="2625725" cy="790575"/>
                        </a:xfrm>
                        <a:prstGeom prst="rect">
                          <a:avLst/>
                        </a:prstGeom>
                        <a:noFill/>
                        <a:ln w="12700">
                          <a:noFill/>
                        </a:ln>
                      </p:spPr>
                    </p:pic>
                  </p:oleObj>
                </mc:Fallback>
              </mc:AlternateContent>
            </a:graphicData>
          </a:graphic>
        </p:graphicFrame>
        <p:graphicFrame>
          <p:nvGraphicFramePr>
            <p:cNvPr id="58" name="Object 17"/>
            <p:cNvGraphicFramePr>
              <a:graphicFrameLocks noChangeAspect="1"/>
            </p:cNvGraphicFramePr>
            <p:nvPr/>
          </p:nvGraphicFramePr>
          <p:xfrm>
            <a:off x="6680172" y="2756991"/>
            <a:ext cx="1965325" cy="406400"/>
          </p:xfrm>
          <a:graphic>
            <a:graphicData uri="http://schemas.openxmlformats.org/presentationml/2006/ole">
              <mc:AlternateContent xmlns:mc="http://schemas.openxmlformats.org/markup-compatibility/2006">
                <mc:Choice xmlns:v="urn:schemas-microsoft-com:vml" Requires="v">
                  <p:oleObj spid="_x0000_s30203" name="Equation" r:id="rId6" imgW="1104840" imgH="228600" progId="Equation.DSMT4">
                    <p:embed/>
                  </p:oleObj>
                </mc:Choice>
                <mc:Fallback>
                  <p:oleObj name="Equation" r:id="rId6" imgW="1104840" imgH="228600" progId="Equation.DSMT4">
                    <p:embed/>
                    <p:pic>
                      <p:nvPicPr>
                        <p:cNvPr id="58" name="Object 17"/>
                        <p:cNvPicPr>
                          <a:picLocks noChangeAspect="1" noChangeArrowheads="1"/>
                        </p:cNvPicPr>
                        <p:nvPr/>
                      </p:nvPicPr>
                      <p:blipFill>
                        <a:blip r:embed="rId7"/>
                        <a:srcRect/>
                        <a:stretch>
                          <a:fillRect/>
                        </a:stretch>
                      </p:blipFill>
                      <p:spPr bwMode="auto">
                        <a:xfrm>
                          <a:off x="6680172" y="2756991"/>
                          <a:ext cx="1965325" cy="406400"/>
                        </a:xfrm>
                        <a:prstGeom prst="rect">
                          <a:avLst/>
                        </a:prstGeom>
                        <a:noFill/>
                        <a:ln w="12700">
                          <a:noFill/>
                        </a:ln>
                      </p:spPr>
                    </p:pic>
                  </p:oleObj>
                </mc:Fallback>
              </mc:AlternateContent>
            </a:graphicData>
          </a:graphic>
        </p:graphicFrame>
        <p:graphicFrame>
          <p:nvGraphicFramePr>
            <p:cNvPr id="59" name="Object 17"/>
            <p:cNvGraphicFramePr>
              <a:graphicFrameLocks noChangeAspect="1"/>
            </p:cNvGraphicFramePr>
            <p:nvPr/>
          </p:nvGraphicFramePr>
          <p:xfrm>
            <a:off x="3593282" y="3780756"/>
            <a:ext cx="2014537" cy="428625"/>
          </p:xfrm>
          <a:graphic>
            <a:graphicData uri="http://schemas.openxmlformats.org/presentationml/2006/ole">
              <mc:AlternateContent xmlns:mc="http://schemas.openxmlformats.org/markup-compatibility/2006">
                <mc:Choice xmlns:v="urn:schemas-microsoft-com:vml" Requires="v">
                  <p:oleObj spid="_x0000_s30204" name="Equation" r:id="rId8" imgW="1130040" imgH="241200" progId="Equation.DSMT4">
                    <p:embed/>
                  </p:oleObj>
                </mc:Choice>
                <mc:Fallback>
                  <p:oleObj name="Equation" r:id="rId8" imgW="1130040" imgH="241200" progId="Equation.DSMT4">
                    <p:embed/>
                    <p:pic>
                      <p:nvPicPr>
                        <p:cNvPr id="59" name="Object 17"/>
                        <p:cNvPicPr>
                          <a:picLocks noChangeAspect="1" noChangeArrowheads="1"/>
                        </p:cNvPicPr>
                        <p:nvPr/>
                      </p:nvPicPr>
                      <p:blipFill>
                        <a:blip r:embed="rId9"/>
                        <a:srcRect/>
                        <a:stretch>
                          <a:fillRect/>
                        </a:stretch>
                      </p:blipFill>
                      <p:spPr bwMode="auto">
                        <a:xfrm>
                          <a:off x="3593282" y="3780756"/>
                          <a:ext cx="2014537" cy="428625"/>
                        </a:xfrm>
                        <a:prstGeom prst="rect">
                          <a:avLst/>
                        </a:prstGeom>
                        <a:noFill/>
                        <a:ln w="12700">
                          <a:noFill/>
                        </a:ln>
                      </p:spPr>
                    </p:pic>
                  </p:oleObj>
                </mc:Fallback>
              </mc:AlternateContent>
            </a:graphicData>
          </a:graphic>
        </p:graphicFrame>
        <p:graphicFrame>
          <p:nvGraphicFramePr>
            <p:cNvPr id="60" name="Object 17"/>
            <p:cNvGraphicFramePr>
              <a:graphicFrameLocks noChangeAspect="1"/>
            </p:cNvGraphicFramePr>
            <p:nvPr/>
          </p:nvGraphicFramePr>
          <p:xfrm>
            <a:off x="3593282" y="4717653"/>
            <a:ext cx="2014537" cy="428625"/>
          </p:xfrm>
          <a:graphic>
            <a:graphicData uri="http://schemas.openxmlformats.org/presentationml/2006/ole">
              <mc:AlternateContent xmlns:mc="http://schemas.openxmlformats.org/markup-compatibility/2006">
                <mc:Choice xmlns:v="urn:schemas-microsoft-com:vml" Requires="v">
                  <p:oleObj spid="_x0000_s30205" name="Equation" r:id="rId10" imgW="1130040" imgH="241200" progId="Equation.DSMT4">
                    <p:embed/>
                  </p:oleObj>
                </mc:Choice>
                <mc:Fallback>
                  <p:oleObj name="Equation" r:id="rId10" imgW="1130040" imgH="241200" progId="Equation.DSMT4">
                    <p:embed/>
                    <p:pic>
                      <p:nvPicPr>
                        <p:cNvPr id="60" name="Object 17"/>
                        <p:cNvPicPr>
                          <a:picLocks noChangeAspect="1" noChangeArrowheads="1"/>
                        </p:cNvPicPr>
                        <p:nvPr/>
                      </p:nvPicPr>
                      <p:blipFill>
                        <a:blip r:embed="rId9"/>
                        <a:srcRect/>
                        <a:stretch>
                          <a:fillRect/>
                        </a:stretch>
                      </p:blipFill>
                      <p:spPr bwMode="auto">
                        <a:xfrm>
                          <a:off x="3593282" y="4717653"/>
                          <a:ext cx="2014537" cy="428625"/>
                        </a:xfrm>
                        <a:prstGeom prst="rect">
                          <a:avLst/>
                        </a:prstGeom>
                        <a:noFill/>
                        <a:ln w="12700">
                          <a:noFill/>
                        </a:ln>
                      </p:spPr>
                    </p:pic>
                  </p:oleObj>
                </mc:Fallback>
              </mc:AlternateContent>
            </a:graphicData>
          </a:graphic>
        </p:graphicFrame>
        <p:graphicFrame>
          <p:nvGraphicFramePr>
            <p:cNvPr id="61" name="Object 17"/>
            <p:cNvGraphicFramePr>
              <a:graphicFrameLocks noChangeAspect="1"/>
            </p:cNvGraphicFramePr>
            <p:nvPr/>
          </p:nvGraphicFramePr>
          <p:xfrm>
            <a:off x="6601590" y="3645024"/>
            <a:ext cx="2122488" cy="700088"/>
          </p:xfrm>
          <a:graphic>
            <a:graphicData uri="http://schemas.openxmlformats.org/presentationml/2006/ole">
              <mc:AlternateContent xmlns:mc="http://schemas.openxmlformats.org/markup-compatibility/2006">
                <mc:Choice xmlns:v="urn:schemas-microsoft-com:vml" Requires="v">
                  <p:oleObj spid="_x0000_s30206" name="Equation" r:id="rId11" imgW="1193760" imgH="393480" progId="Equation.DSMT4">
                    <p:embed/>
                  </p:oleObj>
                </mc:Choice>
                <mc:Fallback>
                  <p:oleObj name="Equation" r:id="rId11" imgW="1193760" imgH="393480" progId="Equation.DSMT4">
                    <p:embed/>
                    <p:pic>
                      <p:nvPicPr>
                        <p:cNvPr id="61" name="Object 17"/>
                        <p:cNvPicPr>
                          <a:picLocks noChangeAspect="1" noChangeArrowheads="1"/>
                        </p:cNvPicPr>
                        <p:nvPr/>
                      </p:nvPicPr>
                      <p:blipFill>
                        <a:blip r:embed="rId12"/>
                        <a:srcRect/>
                        <a:stretch>
                          <a:fillRect/>
                        </a:stretch>
                      </p:blipFill>
                      <p:spPr bwMode="auto">
                        <a:xfrm>
                          <a:off x="6601590" y="3645024"/>
                          <a:ext cx="2122488" cy="700088"/>
                        </a:xfrm>
                        <a:prstGeom prst="rect">
                          <a:avLst/>
                        </a:prstGeom>
                        <a:noFill/>
                        <a:ln w="12700">
                          <a:noFill/>
                        </a:ln>
                      </p:spPr>
                    </p:pic>
                  </p:oleObj>
                </mc:Fallback>
              </mc:AlternateContent>
            </a:graphicData>
          </a:graphic>
        </p:graphicFrame>
        <p:graphicFrame>
          <p:nvGraphicFramePr>
            <p:cNvPr id="62" name="Object 17"/>
            <p:cNvGraphicFramePr>
              <a:graphicFrameLocks noChangeAspect="1"/>
            </p:cNvGraphicFramePr>
            <p:nvPr/>
          </p:nvGraphicFramePr>
          <p:xfrm>
            <a:off x="6680172" y="4728765"/>
            <a:ext cx="1965325" cy="406400"/>
          </p:xfrm>
          <a:graphic>
            <a:graphicData uri="http://schemas.openxmlformats.org/presentationml/2006/ole">
              <mc:AlternateContent xmlns:mc="http://schemas.openxmlformats.org/markup-compatibility/2006">
                <mc:Choice xmlns:v="urn:schemas-microsoft-com:vml" Requires="v">
                  <p:oleObj spid="_x0000_s30207" name="Equation" r:id="rId13" imgW="1104840" imgH="228600" progId="Equation.DSMT4">
                    <p:embed/>
                  </p:oleObj>
                </mc:Choice>
                <mc:Fallback>
                  <p:oleObj name="Equation" r:id="rId13" imgW="1104840" imgH="228600" progId="Equation.DSMT4">
                    <p:embed/>
                    <p:pic>
                      <p:nvPicPr>
                        <p:cNvPr id="62" name="Object 17"/>
                        <p:cNvPicPr>
                          <a:picLocks noChangeAspect="1" noChangeArrowheads="1"/>
                        </p:cNvPicPr>
                        <p:nvPr/>
                      </p:nvPicPr>
                      <p:blipFill>
                        <a:blip r:embed="rId14"/>
                        <a:srcRect/>
                        <a:stretch>
                          <a:fillRect/>
                        </a:stretch>
                      </p:blipFill>
                      <p:spPr bwMode="auto">
                        <a:xfrm>
                          <a:off x="6680172" y="4728765"/>
                          <a:ext cx="1965325" cy="406400"/>
                        </a:xfrm>
                        <a:prstGeom prst="rect">
                          <a:avLst/>
                        </a:prstGeom>
                        <a:noFill/>
                        <a:ln w="12700">
                          <a:noFill/>
                        </a:ln>
                      </p:spPr>
                    </p:pic>
                  </p:oleObj>
                </mc:Fallback>
              </mc:AlternateContent>
            </a:graphicData>
          </a:graphic>
        </p:graphicFrame>
        <p:graphicFrame>
          <p:nvGraphicFramePr>
            <p:cNvPr id="63" name="Object 17"/>
            <p:cNvGraphicFramePr>
              <a:graphicFrameLocks noChangeAspect="1"/>
            </p:cNvGraphicFramePr>
            <p:nvPr/>
          </p:nvGraphicFramePr>
          <p:xfrm>
            <a:off x="9486156" y="2756991"/>
            <a:ext cx="1989137" cy="406400"/>
          </p:xfrm>
          <a:graphic>
            <a:graphicData uri="http://schemas.openxmlformats.org/presentationml/2006/ole">
              <mc:AlternateContent xmlns:mc="http://schemas.openxmlformats.org/markup-compatibility/2006">
                <mc:Choice xmlns:v="urn:schemas-microsoft-com:vml" Requires="v">
                  <p:oleObj spid="_x0000_s30208" name="Equation" r:id="rId15" imgW="1117440" imgH="228600" progId="Equation.DSMT4">
                    <p:embed/>
                  </p:oleObj>
                </mc:Choice>
                <mc:Fallback>
                  <p:oleObj name="Equation" r:id="rId15" imgW="1117440" imgH="228600" progId="Equation.DSMT4">
                    <p:embed/>
                    <p:pic>
                      <p:nvPicPr>
                        <p:cNvPr id="63" name="Object 17"/>
                        <p:cNvPicPr>
                          <a:picLocks noChangeAspect="1" noChangeArrowheads="1"/>
                        </p:cNvPicPr>
                        <p:nvPr/>
                      </p:nvPicPr>
                      <p:blipFill>
                        <a:blip r:embed="rId16"/>
                        <a:srcRect/>
                        <a:stretch>
                          <a:fillRect/>
                        </a:stretch>
                      </p:blipFill>
                      <p:spPr bwMode="auto">
                        <a:xfrm>
                          <a:off x="9486156" y="2756991"/>
                          <a:ext cx="1989137" cy="406400"/>
                        </a:xfrm>
                        <a:prstGeom prst="rect">
                          <a:avLst/>
                        </a:prstGeom>
                        <a:noFill/>
                        <a:ln w="12700">
                          <a:noFill/>
                        </a:ln>
                      </p:spPr>
                    </p:pic>
                  </p:oleObj>
                </mc:Fallback>
              </mc:AlternateContent>
            </a:graphicData>
          </a:graphic>
        </p:graphicFrame>
        <p:graphicFrame>
          <p:nvGraphicFramePr>
            <p:cNvPr id="64" name="Object 17"/>
            <p:cNvGraphicFramePr>
              <a:graphicFrameLocks noChangeAspect="1"/>
            </p:cNvGraphicFramePr>
            <p:nvPr/>
          </p:nvGraphicFramePr>
          <p:xfrm>
            <a:off x="9486156" y="3791868"/>
            <a:ext cx="1989137" cy="406400"/>
          </p:xfrm>
          <a:graphic>
            <a:graphicData uri="http://schemas.openxmlformats.org/presentationml/2006/ole">
              <mc:AlternateContent xmlns:mc="http://schemas.openxmlformats.org/markup-compatibility/2006">
                <mc:Choice xmlns:v="urn:schemas-microsoft-com:vml" Requires="v">
                  <p:oleObj spid="_x0000_s30209" name="Equation" r:id="rId17" imgW="1117440" imgH="228600" progId="Equation.DSMT4">
                    <p:embed/>
                  </p:oleObj>
                </mc:Choice>
                <mc:Fallback>
                  <p:oleObj name="Equation" r:id="rId17" imgW="1117440" imgH="228600" progId="Equation.DSMT4">
                    <p:embed/>
                    <p:pic>
                      <p:nvPicPr>
                        <p:cNvPr id="64" name="Object 17"/>
                        <p:cNvPicPr>
                          <a:picLocks noChangeAspect="1" noChangeArrowheads="1"/>
                        </p:cNvPicPr>
                        <p:nvPr/>
                      </p:nvPicPr>
                      <p:blipFill>
                        <a:blip r:embed="rId16"/>
                        <a:srcRect/>
                        <a:stretch>
                          <a:fillRect/>
                        </a:stretch>
                      </p:blipFill>
                      <p:spPr bwMode="auto">
                        <a:xfrm>
                          <a:off x="9486156" y="3791868"/>
                          <a:ext cx="1989137" cy="406400"/>
                        </a:xfrm>
                        <a:prstGeom prst="rect">
                          <a:avLst/>
                        </a:prstGeom>
                        <a:noFill/>
                        <a:ln w="12700">
                          <a:noFill/>
                        </a:ln>
                      </p:spPr>
                    </p:pic>
                  </p:oleObj>
                </mc:Fallback>
              </mc:AlternateContent>
            </a:graphicData>
          </a:graphic>
        </p:graphicFrame>
        <p:graphicFrame>
          <p:nvGraphicFramePr>
            <p:cNvPr id="65" name="Object 17"/>
            <p:cNvGraphicFramePr>
              <a:graphicFrameLocks noChangeAspect="1"/>
            </p:cNvGraphicFramePr>
            <p:nvPr/>
          </p:nvGraphicFramePr>
          <p:xfrm>
            <a:off x="9408368" y="4581128"/>
            <a:ext cx="2144712" cy="701675"/>
          </p:xfrm>
          <a:graphic>
            <a:graphicData uri="http://schemas.openxmlformats.org/presentationml/2006/ole">
              <mc:AlternateContent xmlns:mc="http://schemas.openxmlformats.org/markup-compatibility/2006">
                <mc:Choice xmlns:v="urn:schemas-microsoft-com:vml" Requires="v">
                  <p:oleObj spid="_x0000_s30210" name="Equation" r:id="rId18" imgW="1206360" imgH="393480" progId="Equation.DSMT4">
                    <p:embed/>
                  </p:oleObj>
                </mc:Choice>
                <mc:Fallback>
                  <p:oleObj name="Equation" r:id="rId18" imgW="1206360" imgH="393480" progId="Equation.DSMT4">
                    <p:embed/>
                    <p:pic>
                      <p:nvPicPr>
                        <p:cNvPr id="65" name="Object 17"/>
                        <p:cNvPicPr>
                          <a:picLocks noChangeAspect="1" noChangeArrowheads="1"/>
                        </p:cNvPicPr>
                        <p:nvPr/>
                      </p:nvPicPr>
                      <p:blipFill>
                        <a:blip r:embed="rId19"/>
                        <a:srcRect/>
                        <a:stretch>
                          <a:fillRect/>
                        </a:stretch>
                      </p:blipFill>
                      <p:spPr bwMode="auto">
                        <a:xfrm>
                          <a:off x="9408368" y="4581128"/>
                          <a:ext cx="2144712" cy="701675"/>
                        </a:xfrm>
                        <a:prstGeom prst="rect">
                          <a:avLst/>
                        </a:prstGeom>
                        <a:noFill/>
                        <a:ln w="12700">
                          <a:noFill/>
                        </a:ln>
                      </p:spPr>
                    </p:pic>
                  </p:oleObj>
                </mc:Fallback>
              </mc:AlternateContent>
            </a:graphicData>
          </a:graphic>
        </p:graphicFrame>
        <p:graphicFrame>
          <p:nvGraphicFramePr>
            <p:cNvPr id="29" name="Object 17"/>
            <p:cNvGraphicFramePr>
              <a:graphicFrameLocks noChangeAspect="1"/>
            </p:cNvGraphicFramePr>
            <p:nvPr/>
          </p:nvGraphicFramePr>
          <p:xfrm>
            <a:off x="3593282" y="5681214"/>
            <a:ext cx="2014537" cy="428625"/>
          </p:xfrm>
          <a:graphic>
            <a:graphicData uri="http://schemas.openxmlformats.org/presentationml/2006/ole">
              <mc:AlternateContent xmlns:mc="http://schemas.openxmlformats.org/markup-compatibility/2006">
                <mc:Choice xmlns:v="urn:schemas-microsoft-com:vml" Requires="v">
                  <p:oleObj spid="_x0000_s30211" name="Equation" r:id="rId10" imgW="1130040" imgH="241200" progId="Equation.DSMT4">
                    <p:embed/>
                  </p:oleObj>
                </mc:Choice>
                <mc:Fallback>
                  <p:oleObj name="Equation" r:id="rId10" imgW="1130040" imgH="241200" progId="Equation.DSMT4">
                    <p:embed/>
                    <p:pic>
                      <p:nvPicPr>
                        <p:cNvPr id="29" name="Object 17"/>
                        <p:cNvPicPr>
                          <a:picLocks noChangeAspect="1" noChangeArrowheads="1"/>
                        </p:cNvPicPr>
                        <p:nvPr/>
                      </p:nvPicPr>
                      <p:blipFill>
                        <a:blip r:embed="rId9"/>
                        <a:srcRect/>
                        <a:stretch>
                          <a:fillRect/>
                        </a:stretch>
                      </p:blipFill>
                      <p:spPr bwMode="auto">
                        <a:xfrm>
                          <a:off x="3593282" y="5681214"/>
                          <a:ext cx="2014537" cy="428625"/>
                        </a:xfrm>
                        <a:prstGeom prst="rect">
                          <a:avLst/>
                        </a:prstGeom>
                        <a:noFill/>
                        <a:ln w="12700">
                          <a:noFill/>
                        </a:ln>
                      </p:spPr>
                    </p:pic>
                  </p:oleObj>
                </mc:Fallback>
              </mc:AlternateContent>
            </a:graphicData>
          </a:graphic>
        </p:graphicFrame>
        <p:graphicFrame>
          <p:nvGraphicFramePr>
            <p:cNvPr id="30" name="Object 17"/>
            <p:cNvGraphicFramePr>
              <a:graphicFrameLocks noChangeAspect="1"/>
            </p:cNvGraphicFramePr>
            <p:nvPr/>
          </p:nvGraphicFramePr>
          <p:xfrm>
            <a:off x="6680172" y="5692326"/>
            <a:ext cx="1965325" cy="406400"/>
          </p:xfrm>
          <a:graphic>
            <a:graphicData uri="http://schemas.openxmlformats.org/presentationml/2006/ole">
              <mc:AlternateContent xmlns:mc="http://schemas.openxmlformats.org/markup-compatibility/2006">
                <mc:Choice xmlns:v="urn:schemas-microsoft-com:vml" Requires="v">
                  <p:oleObj spid="_x0000_s30212" name="Equation" r:id="rId13" imgW="1104840" imgH="228600" progId="Equation.DSMT4">
                    <p:embed/>
                  </p:oleObj>
                </mc:Choice>
                <mc:Fallback>
                  <p:oleObj name="Equation" r:id="rId13" imgW="1104840" imgH="228600" progId="Equation.DSMT4">
                    <p:embed/>
                    <p:pic>
                      <p:nvPicPr>
                        <p:cNvPr id="30" name="Object 17"/>
                        <p:cNvPicPr>
                          <a:picLocks noChangeAspect="1" noChangeArrowheads="1"/>
                        </p:cNvPicPr>
                        <p:nvPr/>
                      </p:nvPicPr>
                      <p:blipFill>
                        <a:blip r:embed="rId14"/>
                        <a:srcRect/>
                        <a:stretch>
                          <a:fillRect/>
                        </a:stretch>
                      </p:blipFill>
                      <p:spPr bwMode="auto">
                        <a:xfrm>
                          <a:off x="6680172" y="5692326"/>
                          <a:ext cx="1965325" cy="406400"/>
                        </a:xfrm>
                        <a:prstGeom prst="rect">
                          <a:avLst/>
                        </a:prstGeom>
                        <a:noFill/>
                        <a:ln w="12700">
                          <a:noFill/>
                        </a:ln>
                      </p:spPr>
                    </p:pic>
                  </p:oleObj>
                </mc:Fallback>
              </mc:AlternateContent>
            </a:graphicData>
          </a:graphic>
        </p:graphicFrame>
        <p:graphicFrame>
          <p:nvGraphicFramePr>
            <p:cNvPr id="31" name="Object 17"/>
            <p:cNvGraphicFramePr>
              <a:graphicFrameLocks noChangeAspect="1"/>
            </p:cNvGraphicFramePr>
            <p:nvPr/>
          </p:nvGraphicFramePr>
          <p:xfrm>
            <a:off x="9485926" y="5692136"/>
            <a:ext cx="1987550" cy="406400"/>
          </p:xfrm>
          <a:graphic>
            <a:graphicData uri="http://schemas.openxmlformats.org/presentationml/2006/ole">
              <mc:AlternateContent xmlns:mc="http://schemas.openxmlformats.org/markup-compatibility/2006">
                <mc:Choice xmlns:v="urn:schemas-microsoft-com:vml" Requires="v">
                  <p:oleObj spid="_x0000_s30213" name="Equation" r:id="rId20" imgW="1117440" imgH="228600" progId="Equation.DSMT4">
                    <p:embed/>
                  </p:oleObj>
                </mc:Choice>
                <mc:Fallback>
                  <p:oleObj name="Equation" r:id="rId20" imgW="1117440" imgH="228600" progId="Equation.DSMT4">
                    <p:embed/>
                    <p:pic>
                      <p:nvPicPr>
                        <p:cNvPr id="31" name="Object 17"/>
                        <p:cNvPicPr>
                          <a:picLocks noChangeAspect="1" noChangeArrowheads="1"/>
                        </p:cNvPicPr>
                        <p:nvPr/>
                      </p:nvPicPr>
                      <p:blipFill>
                        <a:blip r:embed="rId21"/>
                        <a:srcRect/>
                        <a:stretch>
                          <a:fillRect/>
                        </a:stretch>
                      </p:blipFill>
                      <p:spPr bwMode="auto">
                        <a:xfrm>
                          <a:off x="9485926" y="5692136"/>
                          <a:ext cx="1987550" cy="406400"/>
                        </a:xfrm>
                        <a:prstGeom prst="rect">
                          <a:avLst/>
                        </a:prstGeom>
                        <a:noFill/>
                        <a:ln w="12700">
                          <a:noFill/>
                        </a:ln>
                      </p:spPr>
                    </p:pic>
                  </p:oleObj>
                </mc:Fallback>
              </mc:AlternateContent>
            </a:graphicData>
          </a:graphic>
        </p:graphicFrame>
      </p:grpSp>
      <p:sp>
        <p:nvSpPr>
          <p:cNvPr id="18" name="Rectángulo 17"/>
          <p:cNvSpPr/>
          <p:nvPr/>
        </p:nvSpPr>
        <p:spPr>
          <a:xfrm>
            <a:off x="191344" y="140068"/>
            <a:ext cx="11809312" cy="62875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Error en Estado Estacionario</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7308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3" name="Rectángulo 22"/>
          <p:cNvSpPr/>
          <p:nvPr/>
        </p:nvSpPr>
        <p:spPr>
          <a:xfrm>
            <a:off x="191344" y="116632"/>
            <a:ext cx="11809312" cy="50942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Implementación del Algoritmo de Control</a:t>
            </a:r>
          </a:p>
        </p:txBody>
      </p:sp>
      <p:sp>
        <p:nvSpPr>
          <p:cNvPr id="136" name="Rectángulo 135"/>
          <p:cNvSpPr/>
          <p:nvPr/>
        </p:nvSpPr>
        <p:spPr>
          <a:xfrm>
            <a:off x="191344" y="934889"/>
            <a:ext cx="10264348" cy="369332"/>
          </a:xfrm>
          <a:prstGeom prst="rect">
            <a:avLst/>
          </a:prstGeom>
        </p:spPr>
        <p:txBody>
          <a:bodyPr wrap="none">
            <a:spAutoFit/>
          </a:bodyPr>
          <a:lstStyle/>
          <a:p>
            <a:r>
              <a:rPr lang="es-AR" dirty="0">
                <a:solidFill>
                  <a:schemeClr val="accent2">
                    <a:lumMod val="50000"/>
                  </a:schemeClr>
                </a:solidFill>
              </a:rPr>
              <a:t>La secuencia que debe seguir el programa dedicado a calcular la acción de control es la siguiente:</a:t>
            </a:r>
            <a:endParaRPr lang="es-AR" i="1" dirty="0">
              <a:solidFill>
                <a:schemeClr val="accent2">
                  <a:lumMod val="50000"/>
                </a:schemeClr>
              </a:solidFill>
            </a:endParaRPr>
          </a:p>
        </p:txBody>
      </p:sp>
      <p:graphicFrame>
        <p:nvGraphicFramePr>
          <p:cNvPr id="86" name="1 Objeto"/>
          <p:cNvGraphicFramePr>
            <a:graphicFrameLocks noChangeAspect="1"/>
          </p:cNvGraphicFramePr>
          <p:nvPr/>
        </p:nvGraphicFramePr>
        <p:xfrm>
          <a:off x="3169323" y="3460305"/>
          <a:ext cx="3471863" cy="319088"/>
        </p:xfrm>
        <a:graphic>
          <a:graphicData uri="http://schemas.openxmlformats.org/presentationml/2006/ole">
            <mc:AlternateContent xmlns:mc="http://schemas.openxmlformats.org/markup-compatibility/2006">
              <mc:Choice xmlns:v="urn:schemas-microsoft-com:vml" Requires="v">
                <p:oleObj spid="_x0000_s30848" name="Equation" r:id="rId4" imgW="2070000" imgH="190440" progId="Equation.DSMT4">
                  <p:embed/>
                </p:oleObj>
              </mc:Choice>
              <mc:Fallback>
                <p:oleObj name="Equation" r:id="rId4" imgW="2070000" imgH="190440" progId="Equation.DSMT4">
                  <p:embed/>
                  <p:pic>
                    <p:nvPicPr>
                      <p:cNvPr id="86" name="1 Objeto"/>
                      <p:cNvPicPr>
                        <a:picLocks noChangeAspect="1" noChangeArrowheads="1"/>
                      </p:cNvPicPr>
                      <p:nvPr/>
                    </p:nvPicPr>
                    <p:blipFill>
                      <a:blip r:embed="rId5"/>
                      <a:srcRect/>
                      <a:stretch>
                        <a:fillRect/>
                      </a:stretch>
                    </p:blipFill>
                    <p:spPr bwMode="auto">
                      <a:xfrm>
                        <a:off x="3169323" y="3460305"/>
                        <a:ext cx="3471863" cy="319088"/>
                      </a:xfrm>
                      <a:prstGeom prst="rect">
                        <a:avLst/>
                      </a:prstGeom>
                      <a:noFill/>
                      <a:ln>
                        <a:noFill/>
                      </a:ln>
                    </p:spPr>
                  </p:pic>
                </p:oleObj>
              </mc:Fallback>
            </mc:AlternateContent>
          </a:graphicData>
        </a:graphic>
      </p:graphicFrame>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61</a:t>
            </a:fld>
            <a:endParaRPr lang="es-ES" b="1" dirty="0">
              <a:solidFill>
                <a:schemeClr val="tx1"/>
              </a:solidFill>
            </a:endParaRPr>
          </a:p>
        </p:txBody>
      </p:sp>
      <p:sp>
        <p:nvSpPr>
          <p:cNvPr id="114" name="Rectángulo 113"/>
          <p:cNvSpPr/>
          <p:nvPr/>
        </p:nvSpPr>
        <p:spPr>
          <a:xfrm>
            <a:off x="198238" y="1630849"/>
            <a:ext cx="11887261" cy="1754326"/>
          </a:xfrm>
          <a:prstGeom prst="rect">
            <a:avLst/>
          </a:prstGeom>
        </p:spPr>
        <p:txBody>
          <a:bodyPr wrap="square">
            <a:spAutoFit/>
          </a:bodyPr>
          <a:lstStyle/>
          <a:p>
            <a:pPr marL="342900" indent="-342900">
              <a:lnSpc>
                <a:spcPct val="150000"/>
              </a:lnSpc>
              <a:buFont typeface="Wingdings" panose="05000000000000000000" pitchFamily="2" charset="2"/>
              <a:buChar char="q"/>
            </a:pPr>
            <a:r>
              <a:rPr lang="es-AR" dirty="0">
                <a:solidFill>
                  <a:srgbClr val="008000"/>
                </a:solidFill>
              </a:rPr>
              <a:t>Adquisición y digitalización de la señal a controlar (salida de la planta). Si la referencia es externa, también se debe adquirir y digitalizar.</a:t>
            </a:r>
          </a:p>
          <a:p>
            <a:pPr marL="342900" indent="-342900">
              <a:lnSpc>
                <a:spcPct val="150000"/>
              </a:lnSpc>
              <a:buFont typeface="Wingdings" panose="05000000000000000000" pitchFamily="2" charset="2"/>
              <a:buChar char="q"/>
            </a:pPr>
            <a:r>
              <a:rPr lang="es-AR" dirty="0">
                <a:solidFill>
                  <a:srgbClr val="008000"/>
                </a:solidFill>
              </a:rPr>
              <a:t>Cálculo del error haciendo la resta entre la referencia y la señal de salida de la planta.</a:t>
            </a:r>
          </a:p>
          <a:p>
            <a:pPr marL="342900" indent="-342900">
              <a:lnSpc>
                <a:spcPct val="150000"/>
              </a:lnSpc>
              <a:buFont typeface="Wingdings" panose="05000000000000000000" pitchFamily="2" charset="2"/>
              <a:buChar char="q"/>
            </a:pPr>
            <a:r>
              <a:rPr lang="es-AR" dirty="0">
                <a:solidFill>
                  <a:srgbClr val="008000"/>
                </a:solidFill>
              </a:rPr>
              <a:t>Cálculo de la acción de control a través de la ecuación recursiva del controlador y aplicación de la misma.</a:t>
            </a:r>
          </a:p>
        </p:txBody>
      </p:sp>
      <p:sp>
        <p:nvSpPr>
          <p:cNvPr id="11" name="Rectángulo 10"/>
          <p:cNvSpPr/>
          <p:nvPr/>
        </p:nvSpPr>
        <p:spPr>
          <a:xfrm>
            <a:off x="1586839" y="3395153"/>
            <a:ext cx="1582484" cy="369332"/>
          </a:xfrm>
          <a:prstGeom prst="rect">
            <a:avLst/>
          </a:prstGeom>
        </p:spPr>
        <p:txBody>
          <a:bodyPr wrap="none">
            <a:spAutoFit/>
          </a:bodyPr>
          <a:lstStyle/>
          <a:p>
            <a:r>
              <a:rPr lang="es-AR" b="1" u="sng" dirty="0">
                <a:solidFill>
                  <a:srgbClr val="FF0000"/>
                </a:solidFill>
              </a:rPr>
              <a:t>Por ejemplo</a:t>
            </a:r>
            <a:r>
              <a:rPr lang="es-AR" b="1" dirty="0">
                <a:solidFill>
                  <a:srgbClr val="FF0000"/>
                </a:solidFill>
              </a:rPr>
              <a:t>:</a:t>
            </a:r>
          </a:p>
        </p:txBody>
      </p:sp>
      <p:sp>
        <p:nvSpPr>
          <p:cNvPr id="115" name="Rectángulo 114"/>
          <p:cNvSpPr/>
          <p:nvPr/>
        </p:nvSpPr>
        <p:spPr>
          <a:xfrm>
            <a:off x="614342" y="4011233"/>
            <a:ext cx="10841558" cy="369332"/>
          </a:xfrm>
          <a:prstGeom prst="rect">
            <a:avLst/>
          </a:prstGeom>
        </p:spPr>
        <p:txBody>
          <a:bodyPr wrap="none">
            <a:spAutoFit/>
          </a:bodyPr>
          <a:lstStyle/>
          <a:p>
            <a:r>
              <a:rPr lang="es-AR" dirty="0">
                <a:solidFill>
                  <a:srgbClr val="008000"/>
                </a:solidFill>
              </a:rPr>
              <a:t>En la ecuación anterior, </a:t>
            </a:r>
            <a:r>
              <a:rPr lang="es-AR" dirty="0">
                <a:solidFill>
                  <a:srgbClr val="008000"/>
                </a:solidFill>
                <a:latin typeface="Times New Roman" panose="02020603050405020304" pitchFamily="18" charset="0"/>
                <a:cs typeface="Times New Roman" panose="02020603050405020304" pitchFamily="18" charset="0"/>
              </a:rPr>
              <a:t>“</a:t>
            </a:r>
            <a:r>
              <a:rPr lang="es-AR" i="1" dirty="0">
                <a:solidFill>
                  <a:srgbClr val="008000"/>
                </a:solidFill>
                <a:latin typeface="Times New Roman" panose="02020603050405020304" pitchFamily="18" charset="0"/>
                <a:cs typeface="Times New Roman" panose="02020603050405020304" pitchFamily="18" charset="0"/>
              </a:rPr>
              <a:t>a”</a:t>
            </a:r>
            <a:r>
              <a:rPr lang="es-AR" dirty="0">
                <a:solidFill>
                  <a:srgbClr val="008000"/>
                </a:solidFill>
              </a:rPr>
              <a:t> y </a:t>
            </a:r>
            <a:r>
              <a:rPr lang="es-AR" dirty="0">
                <a:solidFill>
                  <a:srgbClr val="008000"/>
                </a:solidFill>
                <a:latin typeface="Times New Roman" panose="02020603050405020304" pitchFamily="18" charset="0"/>
                <a:cs typeface="Times New Roman" panose="02020603050405020304" pitchFamily="18" charset="0"/>
              </a:rPr>
              <a:t>“</a:t>
            </a:r>
            <a:r>
              <a:rPr lang="es-AR" i="1" dirty="0">
                <a:solidFill>
                  <a:srgbClr val="008000"/>
                </a:solidFill>
                <a:latin typeface="Times New Roman" panose="02020603050405020304" pitchFamily="18" charset="0"/>
                <a:cs typeface="Times New Roman" panose="02020603050405020304" pitchFamily="18" charset="0"/>
              </a:rPr>
              <a:t>K”</a:t>
            </a:r>
            <a:r>
              <a:rPr lang="es-AR" dirty="0">
                <a:solidFill>
                  <a:srgbClr val="008000"/>
                </a:solidFill>
              </a:rPr>
              <a:t> son constantes obtenidas en el proceso de diseño del controlador.</a:t>
            </a:r>
            <a:endParaRPr lang="es-AR" i="1" dirty="0">
              <a:solidFill>
                <a:srgbClr val="008000"/>
              </a:solidFill>
            </a:endParaRPr>
          </a:p>
        </p:txBody>
      </p:sp>
      <p:sp>
        <p:nvSpPr>
          <p:cNvPr id="13" name="Rectángulo 12"/>
          <p:cNvSpPr/>
          <p:nvPr/>
        </p:nvSpPr>
        <p:spPr>
          <a:xfrm>
            <a:off x="272153" y="5323942"/>
            <a:ext cx="8607898" cy="456535"/>
          </a:xfrm>
          <a:prstGeom prst="rect">
            <a:avLst/>
          </a:prstGeom>
        </p:spPr>
        <p:txBody>
          <a:bodyPr wrap="square">
            <a:spAutoFit/>
          </a:bodyPr>
          <a:lstStyle/>
          <a:p>
            <a:pPr marL="342900" indent="-342900">
              <a:lnSpc>
                <a:spcPct val="150000"/>
              </a:lnSpc>
              <a:buFont typeface="Wingdings" panose="05000000000000000000" pitchFamily="2" charset="2"/>
              <a:buChar char="q"/>
            </a:pPr>
            <a:r>
              <a:rPr lang="es-AR" dirty="0">
                <a:solidFill>
                  <a:srgbClr val="008000"/>
                </a:solidFill>
              </a:rPr>
              <a:t>Finalmente se actualizan los valores anteriores correspondientes a:</a:t>
            </a:r>
          </a:p>
        </p:txBody>
      </p:sp>
      <p:graphicFrame>
        <p:nvGraphicFramePr>
          <p:cNvPr id="116" name="1 Objeto"/>
          <p:cNvGraphicFramePr>
            <a:graphicFrameLocks noChangeAspect="1"/>
          </p:cNvGraphicFramePr>
          <p:nvPr/>
        </p:nvGraphicFramePr>
        <p:xfrm>
          <a:off x="789823" y="5929801"/>
          <a:ext cx="1639888" cy="319087"/>
        </p:xfrm>
        <a:graphic>
          <a:graphicData uri="http://schemas.openxmlformats.org/presentationml/2006/ole">
            <mc:AlternateContent xmlns:mc="http://schemas.openxmlformats.org/markup-compatibility/2006">
              <mc:Choice xmlns:v="urn:schemas-microsoft-com:vml" Requires="v">
                <p:oleObj spid="_x0000_s30849" name="Equation" r:id="rId6" imgW="977760" imgH="190440" progId="Equation.DSMT4">
                  <p:embed/>
                </p:oleObj>
              </mc:Choice>
              <mc:Fallback>
                <p:oleObj name="Equation" r:id="rId6" imgW="977760" imgH="190440" progId="Equation.DSMT4">
                  <p:embed/>
                  <p:pic>
                    <p:nvPicPr>
                      <p:cNvPr id="116" name="1 Objeto"/>
                      <p:cNvPicPr>
                        <a:picLocks noChangeAspect="1" noChangeArrowheads="1"/>
                      </p:cNvPicPr>
                      <p:nvPr/>
                    </p:nvPicPr>
                    <p:blipFill>
                      <a:blip r:embed="rId7"/>
                      <a:srcRect/>
                      <a:stretch>
                        <a:fillRect/>
                      </a:stretch>
                    </p:blipFill>
                    <p:spPr bwMode="auto">
                      <a:xfrm>
                        <a:off x="789823" y="5929801"/>
                        <a:ext cx="1639888" cy="319087"/>
                      </a:xfrm>
                      <a:prstGeom prst="rect">
                        <a:avLst/>
                      </a:prstGeom>
                      <a:noFill/>
                      <a:ln>
                        <a:noFill/>
                      </a:ln>
                    </p:spPr>
                  </p:pic>
                </p:oleObj>
              </mc:Fallback>
            </mc:AlternateContent>
          </a:graphicData>
        </a:graphic>
      </p:graphicFrame>
      <p:sp>
        <p:nvSpPr>
          <p:cNvPr id="118" name="Rectángulo 117"/>
          <p:cNvSpPr/>
          <p:nvPr/>
        </p:nvSpPr>
        <p:spPr>
          <a:xfrm>
            <a:off x="6907155" y="3397475"/>
            <a:ext cx="4427784" cy="369332"/>
          </a:xfrm>
          <a:prstGeom prst="rect">
            <a:avLst/>
          </a:prstGeom>
        </p:spPr>
        <p:txBody>
          <a:bodyPr wrap="square">
            <a:spAutoFit/>
          </a:bodyPr>
          <a:lstStyle/>
          <a:p>
            <a:r>
              <a:rPr lang="es-AR" dirty="0">
                <a:solidFill>
                  <a:srgbClr val="FF0000"/>
                </a:solidFill>
              </a:rPr>
              <a:t>Ecuación recursiva de un PI digital.</a:t>
            </a:r>
          </a:p>
        </p:txBody>
      </p:sp>
      <p:sp>
        <p:nvSpPr>
          <p:cNvPr id="119" name="Rectángulo 118"/>
          <p:cNvSpPr/>
          <p:nvPr/>
        </p:nvSpPr>
        <p:spPr>
          <a:xfrm>
            <a:off x="2694945" y="5876721"/>
            <a:ext cx="8430578" cy="369332"/>
          </a:xfrm>
          <a:prstGeom prst="rect">
            <a:avLst/>
          </a:prstGeom>
        </p:spPr>
        <p:txBody>
          <a:bodyPr wrap="none">
            <a:spAutoFit/>
          </a:bodyPr>
          <a:lstStyle/>
          <a:p>
            <a:r>
              <a:rPr lang="es-AR" dirty="0">
                <a:solidFill>
                  <a:schemeClr val="tx1">
                    <a:lumMod val="65000"/>
                    <a:lumOff val="35000"/>
                  </a:schemeClr>
                </a:solidFill>
              </a:rPr>
              <a:t>Actualiza la acción de control anterior, cargándole el valor actual de la misma.</a:t>
            </a:r>
          </a:p>
        </p:txBody>
      </p:sp>
      <p:graphicFrame>
        <p:nvGraphicFramePr>
          <p:cNvPr id="120" name="1 Objeto"/>
          <p:cNvGraphicFramePr>
            <a:graphicFrameLocks noChangeAspect="1"/>
          </p:cNvGraphicFramePr>
          <p:nvPr/>
        </p:nvGraphicFramePr>
        <p:xfrm>
          <a:off x="811213" y="6309299"/>
          <a:ext cx="1597025" cy="319088"/>
        </p:xfrm>
        <a:graphic>
          <a:graphicData uri="http://schemas.openxmlformats.org/presentationml/2006/ole">
            <mc:AlternateContent xmlns:mc="http://schemas.openxmlformats.org/markup-compatibility/2006">
              <mc:Choice xmlns:v="urn:schemas-microsoft-com:vml" Requires="v">
                <p:oleObj spid="_x0000_s30850" name="Equation" r:id="rId8" imgW="952200" imgH="190440" progId="Equation.DSMT4">
                  <p:embed/>
                </p:oleObj>
              </mc:Choice>
              <mc:Fallback>
                <p:oleObj name="Equation" r:id="rId8" imgW="952200" imgH="190440" progId="Equation.DSMT4">
                  <p:embed/>
                  <p:pic>
                    <p:nvPicPr>
                      <p:cNvPr id="120" name="1 Objeto"/>
                      <p:cNvPicPr>
                        <a:picLocks noChangeAspect="1" noChangeArrowheads="1"/>
                      </p:cNvPicPr>
                      <p:nvPr/>
                    </p:nvPicPr>
                    <p:blipFill>
                      <a:blip r:embed="rId9"/>
                      <a:srcRect/>
                      <a:stretch>
                        <a:fillRect/>
                      </a:stretch>
                    </p:blipFill>
                    <p:spPr bwMode="auto">
                      <a:xfrm>
                        <a:off x="811213" y="6309299"/>
                        <a:ext cx="1597025" cy="319088"/>
                      </a:xfrm>
                      <a:prstGeom prst="rect">
                        <a:avLst/>
                      </a:prstGeom>
                      <a:noFill/>
                      <a:ln>
                        <a:noFill/>
                      </a:ln>
                    </p:spPr>
                  </p:pic>
                </p:oleObj>
              </mc:Fallback>
            </mc:AlternateContent>
          </a:graphicData>
        </a:graphic>
      </p:graphicFrame>
      <p:sp>
        <p:nvSpPr>
          <p:cNvPr id="121" name="Rectángulo 120"/>
          <p:cNvSpPr/>
          <p:nvPr/>
        </p:nvSpPr>
        <p:spPr>
          <a:xfrm>
            <a:off x="2691866" y="6273973"/>
            <a:ext cx="6686510" cy="369332"/>
          </a:xfrm>
          <a:prstGeom prst="rect">
            <a:avLst/>
          </a:prstGeom>
        </p:spPr>
        <p:txBody>
          <a:bodyPr wrap="none">
            <a:spAutoFit/>
          </a:bodyPr>
          <a:lstStyle/>
          <a:p>
            <a:r>
              <a:rPr lang="es-AR" dirty="0">
                <a:solidFill>
                  <a:schemeClr val="tx1">
                    <a:lumMod val="65000"/>
                    <a:lumOff val="35000"/>
                  </a:schemeClr>
                </a:solidFill>
              </a:rPr>
              <a:t>Actualiza el error anterior, cargándole el valor actual del mismo.</a:t>
            </a:r>
          </a:p>
        </p:txBody>
      </p:sp>
      <p:sp>
        <p:nvSpPr>
          <p:cNvPr id="17" name="Rectángulo 16"/>
          <p:cNvSpPr/>
          <p:nvPr/>
        </p:nvSpPr>
        <p:spPr>
          <a:xfrm>
            <a:off x="272152" y="4478593"/>
            <a:ext cx="11615047" cy="872034"/>
          </a:xfrm>
          <a:prstGeom prst="rect">
            <a:avLst/>
          </a:prstGeom>
        </p:spPr>
        <p:txBody>
          <a:bodyPr wrap="square">
            <a:spAutoFit/>
          </a:bodyPr>
          <a:lstStyle/>
          <a:p>
            <a:pPr marL="342900" indent="-342900">
              <a:lnSpc>
                <a:spcPct val="150000"/>
              </a:lnSpc>
              <a:buFont typeface="Wingdings" panose="05000000000000000000" pitchFamily="2" charset="2"/>
              <a:buChar char="q"/>
            </a:pPr>
            <a:r>
              <a:rPr lang="es-AR" dirty="0">
                <a:solidFill>
                  <a:srgbClr val="008000"/>
                </a:solidFill>
              </a:rPr>
              <a:t>Actualización de la acción de control calculada, al registro de salida del procesador, según la estrategia configurada.</a:t>
            </a:r>
          </a:p>
        </p:txBody>
      </p:sp>
    </p:spTree>
    <p:extLst>
      <p:ext uri="{BB962C8B-B14F-4D97-AF65-F5344CB8AC3E}">
        <p14:creationId xmlns:p14="http://schemas.microsoft.com/office/powerpoint/2010/main" val="21122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Bibliografía</a:t>
            </a:r>
          </a:p>
        </p:txBody>
      </p:sp>
      <p:sp>
        <p:nvSpPr>
          <p:cNvPr id="9" name="Marcador de número de diapositiva 33"/>
          <p:cNvSpPr>
            <a:spLocks noGrp="1"/>
          </p:cNvSpPr>
          <p:nvPr>
            <p:ph type="sldNum" sz="quarter" idx="12"/>
          </p:nvPr>
        </p:nvSpPr>
        <p:spPr>
          <a:xfrm>
            <a:off x="11712624" y="6525345"/>
            <a:ext cx="361108" cy="332656"/>
          </a:xfrm>
        </p:spPr>
        <p:txBody>
          <a:bodyPr/>
          <a:lstStyle/>
          <a:p>
            <a:fld id="{88A92BC7-81EF-4C9F-8DB9-DCAAEE84F0FC}" type="slidenum">
              <a:rPr lang="es-ES" b="1" smtClean="0">
                <a:solidFill>
                  <a:schemeClr val="tx1"/>
                </a:solidFill>
              </a:rPr>
              <a:pPr/>
              <a:t>62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896369"/>
            <a:ext cx="11809312" cy="5809283"/>
          </a:xfrm>
          <a:prstGeom prst="rect">
            <a:avLst/>
          </a:prstGeom>
        </p:spPr>
        <p:txBody>
          <a:bodyPr wrap="square">
            <a:spAutoFit/>
          </a:bodyPr>
          <a:lstStyle/>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100" b="1" dirty="0">
                <a:solidFill>
                  <a:srgbClr val="C00000"/>
                </a:solidFill>
                <a:ea typeface="Times New Roman" panose="02020603050405020304" pitchFamily="18" charset="0"/>
              </a:rPr>
              <a:t>Sistemas de Control Digital, 1ed, Benjamín C. </a:t>
            </a:r>
            <a:r>
              <a:rPr lang="es-AR" sz="2100" b="1" dirty="0" err="1">
                <a:solidFill>
                  <a:srgbClr val="C00000"/>
                </a:solidFill>
                <a:ea typeface="Times New Roman" panose="02020603050405020304" pitchFamily="18" charset="0"/>
              </a:rPr>
              <a:t>Kuo</a:t>
            </a:r>
            <a:r>
              <a:rPr lang="es-AR" sz="2100" b="1" dirty="0">
                <a:solidFill>
                  <a:srgbClr val="C00000"/>
                </a:solidFill>
                <a:ea typeface="Times New Roman" panose="02020603050405020304" pitchFamily="18" charset="0"/>
              </a:rPr>
              <a:t> - </a:t>
            </a:r>
            <a:r>
              <a:rPr lang="es-AR" sz="2100" dirty="0">
                <a:solidFill>
                  <a:srgbClr val="C00000"/>
                </a:solidFill>
                <a:ea typeface="Times New Roman" panose="02020603050405020304" pitchFamily="18" charset="0"/>
              </a:rPr>
              <a:t>Compañía Editorial Continental, 2002.</a:t>
            </a:r>
          </a:p>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100" b="1" dirty="0">
                <a:solidFill>
                  <a:srgbClr val="C00000"/>
                </a:solidFill>
                <a:ea typeface="Times New Roman" panose="02020603050405020304" pitchFamily="18" charset="0"/>
              </a:rPr>
              <a:t>Sistemas de Control en Tiempo Discreto, 2ed, </a:t>
            </a:r>
            <a:r>
              <a:rPr lang="es-AR" sz="2100" b="1" dirty="0" err="1">
                <a:solidFill>
                  <a:srgbClr val="C00000"/>
                </a:solidFill>
                <a:ea typeface="Times New Roman" panose="02020603050405020304" pitchFamily="18" charset="0"/>
              </a:rPr>
              <a:t>Katsuhiko</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Ogata</a:t>
            </a:r>
            <a:r>
              <a:rPr lang="es-AR" sz="2100" b="1" dirty="0">
                <a:solidFill>
                  <a:srgbClr val="C00000"/>
                </a:solidFill>
                <a:ea typeface="Times New Roman" panose="02020603050405020304" pitchFamily="18" charset="0"/>
              </a:rPr>
              <a:t> </a:t>
            </a:r>
            <a:r>
              <a:rPr lang="es-AR" sz="2100" dirty="0">
                <a:solidFill>
                  <a:srgbClr val="C00000"/>
                </a:solidFill>
                <a:ea typeface="Times New Roman" panose="02020603050405020304" pitchFamily="18" charset="0"/>
              </a:rPr>
              <a:t>- Prentice Hall, 1996.</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b="1" dirty="0">
                <a:solidFill>
                  <a:srgbClr val="C00000"/>
                </a:solidFill>
                <a:ea typeface="Times New Roman" panose="02020603050405020304" pitchFamily="18" charset="0"/>
              </a:rPr>
              <a:t>Digital Control </a:t>
            </a:r>
            <a:r>
              <a:rPr lang="es-AR" sz="2100" b="1" dirty="0" err="1">
                <a:solidFill>
                  <a:srgbClr val="C00000"/>
                </a:solidFill>
                <a:ea typeface="Times New Roman" panose="02020603050405020304" pitchFamily="18" charset="0"/>
              </a:rPr>
              <a:t>System</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Analysis</a:t>
            </a:r>
            <a:r>
              <a:rPr lang="es-AR" sz="2100" b="1" dirty="0">
                <a:solidFill>
                  <a:srgbClr val="C00000"/>
                </a:solidFill>
                <a:ea typeface="Times New Roman" panose="02020603050405020304" pitchFamily="18" charset="0"/>
              </a:rPr>
              <a:t> and </a:t>
            </a:r>
            <a:r>
              <a:rPr lang="es-AR" sz="2100" b="1" dirty="0" err="1">
                <a:solidFill>
                  <a:srgbClr val="C00000"/>
                </a:solidFill>
                <a:ea typeface="Times New Roman" panose="02020603050405020304" pitchFamily="18" charset="0"/>
              </a:rPr>
              <a:t>Design</a:t>
            </a:r>
            <a:r>
              <a:rPr lang="es-AR" sz="2100" b="1" dirty="0">
                <a:solidFill>
                  <a:srgbClr val="C00000"/>
                </a:solidFill>
                <a:ea typeface="Times New Roman" panose="02020603050405020304" pitchFamily="18" charset="0"/>
              </a:rPr>
              <a:t>, Phillips, Charles L.; Tagle, Troy H.; Prentice Hall, </a:t>
            </a:r>
            <a:r>
              <a:rPr lang="en-US" sz="2100" b="1" dirty="0">
                <a:solidFill>
                  <a:srgbClr val="C00000"/>
                </a:solidFill>
                <a:ea typeface="Times New Roman" panose="02020603050405020304" pitchFamily="18" charset="0"/>
              </a:rPr>
              <a:t>Fourth Edition</a:t>
            </a:r>
            <a:r>
              <a:rPr lang="es-AR" sz="2100" b="1" dirty="0">
                <a:solidFill>
                  <a:srgbClr val="C00000"/>
                </a:solidFill>
                <a:ea typeface="Times New Roman" panose="02020603050405020304" pitchFamily="18" charset="0"/>
              </a:rPr>
              <a:t>.</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b="1" dirty="0" err="1">
                <a:solidFill>
                  <a:srgbClr val="C00000"/>
                </a:solidFill>
                <a:ea typeface="Times New Roman" panose="02020603050405020304" pitchFamily="18" charset="0"/>
              </a:rPr>
              <a:t>Computer-Controlled</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Systems</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Theory</a:t>
            </a:r>
            <a:r>
              <a:rPr lang="es-AR" sz="2100" b="1" dirty="0">
                <a:solidFill>
                  <a:srgbClr val="C00000"/>
                </a:solidFill>
                <a:ea typeface="Times New Roman" panose="02020603050405020304" pitchFamily="18" charset="0"/>
              </a:rPr>
              <a:t> and </a:t>
            </a:r>
            <a:r>
              <a:rPr lang="es-AR" sz="2100" b="1" dirty="0" err="1">
                <a:solidFill>
                  <a:srgbClr val="C00000"/>
                </a:solidFill>
                <a:ea typeface="Times New Roman" panose="02020603050405020304" pitchFamily="18" charset="0"/>
              </a:rPr>
              <a:t>Design</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Aström</a:t>
            </a:r>
            <a:r>
              <a:rPr lang="es-AR" sz="2100" b="1" dirty="0">
                <a:solidFill>
                  <a:srgbClr val="C00000"/>
                </a:solidFill>
                <a:ea typeface="Times New Roman" panose="02020603050405020304" pitchFamily="18" charset="0"/>
              </a:rPr>
              <a:t>, Karl J.; </a:t>
            </a:r>
            <a:r>
              <a:rPr lang="es-AR" sz="2100" b="1" dirty="0" err="1">
                <a:solidFill>
                  <a:srgbClr val="C00000"/>
                </a:solidFill>
                <a:ea typeface="Times New Roman" panose="02020603050405020304" pitchFamily="18" charset="0"/>
              </a:rPr>
              <a:t>Wittenmark</a:t>
            </a:r>
            <a:r>
              <a:rPr lang="es-AR" sz="2100" b="1" dirty="0">
                <a:solidFill>
                  <a:srgbClr val="C00000"/>
                </a:solidFill>
                <a:ea typeface="Times New Roman" panose="02020603050405020304" pitchFamily="18" charset="0"/>
              </a:rPr>
              <a:t>, </a:t>
            </a:r>
            <a:r>
              <a:rPr lang="es-AR" sz="2100" b="1" dirty="0" err="1">
                <a:solidFill>
                  <a:srgbClr val="C00000"/>
                </a:solidFill>
                <a:ea typeface="Times New Roman" panose="02020603050405020304" pitchFamily="18" charset="0"/>
              </a:rPr>
              <a:t>Björn</a:t>
            </a:r>
            <a:r>
              <a:rPr lang="es-AR" sz="2100" b="1" dirty="0">
                <a:solidFill>
                  <a:srgbClr val="C00000"/>
                </a:solidFill>
                <a:ea typeface="Times New Roman" panose="02020603050405020304" pitchFamily="18" charset="0"/>
              </a:rPr>
              <a:t>; Prentice Hall, </a:t>
            </a:r>
            <a:r>
              <a:rPr lang="en-US" sz="2100" b="1" dirty="0">
                <a:solidFill>
                  <a:srgbClr val="C00000"/>
                </a:solidFill>
                <a:ea typeface="Times New Roman" panose="02020603050405020304" pitchFamily="18" charset="0"/>
              </a:rPr>
              <a:t>Third Edition</a:t>
            </a:r>
            <a:r>
              <a:rPr lang="es-AR" sz="2100" b="1" dirty="0">
                <a:solidFill>
                  <a:srgbClr val="C00000"/>
                </a:solidFill>
                <a:ea typeface="Times New Roman" panose="02020603050405020304" pitchFamily="18" charset="0"/>
              </a:rPr>
              <a:t>.</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dirty="0">
                <a:solidFill>
                  <a:srgbClr val="C00000"/>
                </a:solidFill>
                <a:ea typeface="Times New Roman" panose="02020603050405020304" pitchFamily="18" charset="0"/>
              </a:rPr>
              <a:t>Controle por Computador de Sistemas </a:t>
            </a:r>
            <a:r>
              <a:rPr lang="pt-BR" sz="2100" dirty="0">
                <a:solidFill>
                  <a:srgbClr val="C00000"/>
                </a:solidFill>
                <a:ea typeface="Times New Roman" panose="02020603050405020304" pitchFamily="18" charset="0"/>
              </a:rPr>
              <a:t>Dinâmicos, </a:t>
            </a:r>
            <a:r>
              <a:rPr lang="es-AR" sz="2100" dirty="0">
                <a:solidFill>
                  <a:srgbClr val="C00000"/>
                </a:solidFill>
                <a:ea typeface="Times New Roman" panose="02020603050405020304" pitchFamily="18" charset="0"/>
              </a:rPr>
              <a:t>Elder M. </a:t>
            </a:r>
            <a:r>
              <a:rPr lang="es-AR" sz="2100" dirty="0" err="1">
                <a:solidFill>
                  <a:srgbClr val="C00000"/>
                </a:solidFill>
                <a:ea typeface="Times New Roman" panose="02020603050405020304" pitchFamily="18" charset="0"/>
              </a:rPr>
              <a:t>Hemerly</a:t>
            </a:r>
            <a:r>
              <a:rPr lang="es-AR" sz="2100" dirty="0">
                <a:solidFill>
                  <a:srgbClr val="C00000"/>
                </a:solidFill>
                <a:ea typeface="Times New Roman" panose="02020603050405020304" pitchFamily="18" charset="0"/>
              </a:rPr>
              <a:t>, Edgar </a:t>
            </a:r>
            <a:r>
              <a:rPr lang="es-AR" sz="2100" dirty="0" err="1">
                <a:solidFill>
                  <a:srgbClr val="C00000"/>
                </a:solidFill>
                <a:ea typeface="Times New Roman" panose="02020603050405020304" pitchFamily="18" charset="0"/>
              </a:rPr>
              <a:t>Blucher</a:t>
            </a:r>
            <a:r>
              <a:rPr lang="es-AR" sz="2100" dirty="0">
                <a:solidFill>
                  <a:srgbClr val="C00000"/>
                </a:solidFill>
                <a:ea typeface="Times New Roman" panose="02020603050405020304" pitchFamily="18" charset="0"/>
              </a:rPr>
              <a:t> Ltda., 1996.</a:t>
            </a:r>
          </a:p>
          <a:p>
            <a:pPr marL="627063" lvl="0" indent="-627063" algn="just">
              <a:lnSpc>
                <a:spcPct val="150000"/>
              </a:lnSpc>
              <a:spcBef>
                <a:spcPts val="600"/>
              </a:spcBef>
              <a:spcAft>
                <a:spcPts val="0"/>
              </a:spcAft>
              <a:buFont typeface="Wingdings" panose="05000000000000000000" pitchFamily="2" charset="2"/>
              <a:buChar char=""/>
              <a:tabLst>
                <a:tab pos="627063" algn="l"/>
              </a:tabLst>
            </a:pPr>
            <a:r>
              <a:rPr lang="es-AR" sz="2100" dirty="0">
                <a:solidFill>
                  <a:srgbClr val="C00000"/>
                </a:solidFill>
                <a:ea typeface="Times New Roman" panose="02020603050405020304" pitchFamily="18" charset="0"/>
              </a:rPr>
              <a:t>Digital Control of </a:t>
            </a:r>
            <a:r>
              <a:rPr lang="es-AR" sz="2100" dirty="0" err="1">
                <a:solidFill>
                  <a:srgbClr val="C00000"/>
                </a:solidFill>
                <a:ea typeface="Times New Roman" panose="02020603050405020304" pitchFamily="18" charset="0"/>
              </a:rPr>
              <a:t>Dynamic</a:t>
            </a:r>
            <a:r>
              <a:rPr lang="es-AR" sz="2100" dirty="0">
                <a:solidFill>
                  <a:srgbClr val="C00000"/>
                </a:solidFill>
                <a:ea typeface="Times New Roman" panose="02020603050405020304" pitchFamily="18" charset="0"/>
              </a:rPr>
              <a:t> </a:t>
            </a:r>
            <a:r>
              <a:rPr lang="es-AR" sz="2100" dirty="0" err="1">
                <a:solidFill>
                  <a:srgbClr val="C00000"/>
                </a:solidFill>
                <a:ea typeface="Times New Roman" panose="02020603050405020304" pitchFamily="18" charset="0"/>
              </a:rPr>
              <a:t>Systems</a:t>
            </a:r>
            <a:r>
              <a:rPr lang="es-AR" sz="2100" dirty="0">
                <a:solidFill>
                  <a:srgbClr val="C00000"/>
                </a:solidFill>
                <a:ea typeface="Times New Roman" panose="02020603050405020304" pitchFamily="18" charset="0"/>
              </a:rPr>
              <a:t>, 3ed., G. F. Franklin; J. D. Powell and M. </a:t>
            </a:r>
            <a:r>
              <a:rPr lang="es-AR" sz="2100" dirty="0" err="1">
                <a:solidFill>
                  <a:srgbClr val="C00000"/>
                </a:solidFill>
                <a:ea typeface="Times New Roman" panose="02020603050405020304" pitchFamily="18" charset="0"/>
              </a:rPr>
              <a:t>Workman</a:t>
            </a:r>
            <a:r>
              <a:rPr lang="es-AR" sz="2100" dirty="0">
                <a:solidFill>
                  <a:srgbClr val="C00000"/>
                </a:solidFill>
                <a:ea typeface="Times New Roman" panose="02020603050405020304" pitchFamily="18" charset="0"/>
              </a:rPr>
              <a:t>; Ellis-</a:t>
            </a:r>
            <a:r>
              <a:rPr lang="es-AR" sz="2100" dirty="0" err="1">
                <a:solidFill>
                  <a:srgbClr val="C00000"/>
                </a:solidFill>
                <a:ea typeface="Times New Roman" panose="02020603050405020304" pitchFamily="18" charset="0"/>
              </a:rPr>
              <a:t>Kagle</a:t>
            </a:r>
            <a:r>
              <a:rPr lang="es-AR" sz="2100" dirty="0">
                <a:solidFill>
                  <a:srgbClr val="C00000"/>
                </a:solidFill>
                <a:ea typeface="Times New Roman" panose="02020603050405020304" pitchFamily="18" charset="0"/>
              </a:rPr>
              <a:t> </a:t>
            </a:r>
            <a:r>
              <a:rPr lang="es-AR" sz="2100" dirty="0" err="1">
                <a:solidFill>
                  <a:srgbClr val="C00000"/>
                </a:solidFill>
                <a:ea typeface="Times New Roman" panose="02020603050405020304" pitchFamily="18" charset="0"/>
              </a:rPr>
              <a:t>Press</a:t>
            </a:r>
            <a:r>
              <a:rPr lang="es-AR" sz="2100" dirty="0">
                <a:solidFill>
                  <a:srgbClr val="C00000"/>
                </a:solidFill>
                <a:ea typeface="Times New Roman" panose="02020603050405020304" pitchFamily="18" charset="0"/>
              </a:rPr>
              <a:t>, 2006.</a:t>
            </a:r>
            <a:endParaRPr lang="es-AR" sz="2100" b="1" dirty="0">
              <a:solidFill>
                <a:srgbClr val="C00000"/>
              </a:solidFill>
              <a:ea typeface="Times New Roman" panose="02020603050405020304" pitchFamily="18" charset="0"/>
            </a:endParaRPr>
          </a:p>
        </p:txBody>
      </p:sp>
    </p:spTree>
    <p:extLst>
      <p:ext uri="{BB962C8B-B14F-4D97-AF65-F5344CB8AC3E}">
        <p14:creationId xmlns:p14="http://schemas.microsoft.com/office/powerpoint/2010/main" val="24059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4" name="Rectángulo 3"/>
          <p:cNvSpPr/>
          <p:nvPr/>
        </p:nvSpPr>
        <p:spPr>
          <a:xfrm>
            <a:off x="191343" y="865722"/>
            <a:ext cx="9883835" cy="400110"/>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de Derivadas de una Ecuación Diferencial por Diferencias Finitas </a:t>
            </a:r>
            <a:endParaRPr lang="es-AR" sz="2000" b="1" dirty="0">
              <a:solidFill>
                <a:schemeClr val="tx1">
                  <a:lumMod val="65000"/>
                  <a:lumOff val="35000"/>
                </a:schemeClr>
              </a:solidFill>
            </a:endParaRPr>
          </a:p>
        </p:txBody>
      </p:sp>
      <p:graphicFrame>
        <p:nvGraphicFramePr>
          <p:cNvPr id="5" name="1 Objeto"/>
          <p:cNvGraphicFramePr>
            <a:graphicFrameLocks noChangeAspect="1"/>
          </p:cNvGraphicFramePr>
          <p:nvPr/>
        </p:nvGraphicFramePr>
        <p:xfrm>
          <a:off x="3439348" y="1289942"/>
          <a:ext cx="2145609" cy="792225"/>
        </p:xfrm>
        <a:graphic>
          <a:graphicData uri="http://schemas.openxmlformats.org/presentationml/2006/ole">
            <mc:AlternateContent xmlns:mc="http://schemas.openxmlformats.org/markup-compatibility/2006">
              <mc:Choice xmlns:v="urn:schemas-microsoft-com:vml" Requires="v">
                <p:oleObj spid="_x0000_s71690" name="Equation" r:id="rId3" imgW="1536480" imgH="571320" progId="Equation.DSMT4">
                  <p:embed/>
                </p:oleObj>
              </mc:Choice>
              <mc:Fallback>
                <p:oleObj name="Equation" r:id="rId3" imgW="1536480" imgH="571320" progId="Equation.DSMT4">
                  <p:embed/>
                  <p:pic>
                    <p:nvPicPr>
                      <p:cNvPr id="5" name="1 Objeto"/>
                      <p:cNvPicPr>
                        <a:picLocks noChangeAspect="1" noChangeArrowheads="1"/>
                      </p:cNvPicPr>
                      <p:nvPr/>
                    </p:nvPicPr>
                    <p:blipFill>
                      <a:blip r:embed="rId4"/>
                      <a:srcRect/>
                      <a:stretch>
                        <a:fillRect/>
                      </a:stretch>
                    </p:blipFill>
                    <p:spPr bwMode="auto">
                      <a:xfrm>
                        <a:off x="3439348" y="1289942"/>
                        <a:ext cx="2145609" cy="792225"/>
                      </a:xfrm>
                      <a:prstGeom prst="rect">
                        <a:avLst/>
                      </a:prstGeom>
                      <a:noFill/>
                      <a:ln>
                        <a:noFill/>
                      </a:ln>
                    </p:spPr>
                  </p:pic>
                </p:oleObj>
              </mc:Fallback>
            </mc:AlternateContent>
          </a:graphicData>
        </a:graphic>
      </p:graphicFrame>
      <p:sp>
        <p:nvSpPr>
          <p:cNvPr id="6" name="Rectángulo 5"/>
          <p:cNvSpPr/>
          <p:nvPr/>
        </p:nvSpPr>
        <p:spPr>
          <a:xfrm>
            <a:off x="191343" y="2128156"/>
            <a:ext cx="6215741" cy="400110"/>
          </a:xfrm>
          <a:prstGeom prst="rect">
            <a:avLst/>
          </a:prstGeom>
          <a:solidFill>
            <a:srgbClr val="FFC000"/>
          </a:solidFill>
        </p:spPr>
        <p:txBody>
          <a:bodyPr wrap="square">
            <a:spAutoFit/>
          </a:bodyPr>
          <a:lstStyle/>
          <a:p>
            <a:pPr algn="ctr"/>
            <a:r>
              <a:rPr lang="es-AR" sz="2000" b="1" dirty="0">
                <a:solidFill>
                  <a:schemeClr val="accent5">
                    <a:lumMod val="75000"/>
                  </a:schemeClr>
                </a:solidFill>
              </a:rPr>
              <a:t>1° método: </a:t>
            </a:r>
            <a:r>
              <a:rPr lang="es-AR" sz="2000" b="1" i="1" dirty="0">
                <a:solidFill>
                  <a:schemeClr val="accent5">
                    <a:lumMod val="75000"/>
                  </a:schemeClr>
                </a:solidFill>
              </a:rPr>
              <a:t>Forward </a:t>
            </a:r>
            <a:r>
              <a:rPr lang="es-AR" sz="2000" b="1" dirty="0">
                <a:solidFill>
                  <a:schemeClr val="accent5">
                    <a:lumMod val="75000"/>
                  </a:schemeClr>
                </a:solidFill>
              </a:rPr>
              <a:t>o Diferencias hacia Adelante</a:t>
            </a:r>
            <a:r>
              <a:rPr lang="es-AR" sz="2000" b="1" i="1" dirty="0">
                <a:solidFill>
                  <a:schemeClr val="accent5">
                    <a:lumMod val="75000"/>
                  </a:schemeClr>
                </a:solidFill>
              </a:rPr>
              <a:t> </a:t>
            </a:r>
          </a:p>
        </p:txBody>
      </p:sp>
      <p:sp>
        <p:nvSpPr>
          <p:cNvPr id="7" name="Rectángulo 6"/>
          <p:cNvSpPr/>
          <p:nvPr/>
        </p:nvSpPr>
        <p:spPr>
          <a:xfrm>
            <a:off x="191343" y="1454351"/>
            <a:ext cx="3248005" cy="400110"/>
          </a:xfrm>
          <a:prstGeom prst="rect">
            <a:avLst/>
          </a:prstGeom>
        </p:spPr>
        <p:txBody>
          <a:bodyPr wrap="none">
            <a:spAutoFit/>
          </a:bodyPr>
          <a:lstStyle/>
          <a:p>
            <a:r>
              <a:rPr lang="es-AR" sz="2000" b="1" dirty="0">
                <a:solidFill>
                  <a:schemeClr val="accent5">
                    <a:lumMod val="75000"/>
                  </a:schemeClr>
                </a:solidFill>
              </a:rPr>
              <a:t>Dinámica de un Proceso:</a:t>
            </a:r>
            <a:endParaRPr lang="es-AR" sz="2000" b="1" i="1" dirty="0">
              <a:solidFill>
                <a:schemeClr val="accent5">
                  <a:lumMod val="75000"/>
                </a:schemeClr>
              </a:solidFill>
            </a:endParaRPr>
          </a:p>
        </p:txBody>
      </p:sp>
      <p:sp>
        <p:nvSpPr>
          <p:cNvPr id="12" name="Rectángulo 11"/>
          <p:cNvSpPr/>
          <p:nvPr/>
        </p:nvSpPr>
        <p:spPr>
          <a:xfrm>
            <a:off x="5721538" y="1485713"/>
            <a:ext cx="497252" cy="400110"/>
          </a:xfrm>
          <a:prstGeom prst="rect">
            <a:avLst/>
          </a:prstGeom>
        </p:spPr>
        <p:txBody>
          <a:bodyPr wrap="none">
            <a:spAutoFit/>
          </a:bodyPr>
          <a:lstStyle/>
          <a:p>
            <a:r>
              <a:rPr lang="es-AR" sz="2000" b="1" dirty="0">
                <a:solidFill>
                  <a:schemeClr val="accent5">
                    <a:lumMod val="75000"/>
                  </a:schemeClr>
                </a:solidFill>
              </a:rPr>
              <a:t>(1)</a:t>
            </a:r>
            <a:endParaRPr lang="es-AR" sz="2000" b="1" i="1" dirty="0">
              <a:solidFill>
                <a:schemeClr val="accent5">
                  <a:lumMod val="75000"/>
                </a:schemeClr>
              </a:solidFill>
            </a:endParaRPr>
          </a:p>
        </p:txBody>
      </p:sp>
      <p:sp>
        <p:nvSpPr>
          <p:cNvPr id="14" name="Rectángulo 13"/>
          <p:cNvSpPr/>
          <p:nvPr/>
        </p:nvSpPr>
        <p:spPr>
          <a:xfrm>
            <a:off x="11139733" y="2190355"/>
            <a:ext cx="497252" cy="400110"/>
          </a:xfrm>
          <a:prstGeom prst="rect">
            <a:avLst/>
          </a:prstGeom>
        </p:spPr>
        <p:txBody>
          <a:bodyPr wrap="none">
            <a:spAutoFit/>
          </a:bodyPr>
          <a:lstStyle/>
          <a:p>
            <a:r>
              <a:rPr lang="es-AR" sz="2000" b="1" dirty="0">
                <a:solidFill>
                  <a:schemeClr val="accent5">
                    <a:lumMod val="75000"/>
                  </a:schemeClr>
                </a:solidFill>
              </a:rPr>
              <a:t>(8)</a:t>
            </a:r>
            <a:endParaRPr lang="es-AR" sz="2000" b="1" i="1" dirty="0">
              <a:solidFill>
                <a:schemeClr val="accent5">
                  <a:lumMod val="75000"/>
                </a:schemeClr>
              </a:solidFill>
            </a:endParaRPr>
          </a:p>
        </p:txBody>
      </p:sp>
      <p:sp>
        <p:nvSpPr>
          <p:cNvPr id="16" name="Marcador de número de diapositiva 33"/>
          <p:cNvSpPr>
            <a:spLocks noGrp="1"/>
          </p:cNvSpPr>
          <p:nvPr>
            <p:ph type="sldNum" sz="quarter" idx="12"/>
          </p:nvPr>
        </p:nvSpPr>
        <p:spPr>
          <a:xfrm>
            <a:off x="11756620" y="6420447"/>
            <a:ext cx="289100" cy="365125"/>
          </a:xfrm>
        </p:spPr>
        <p:txBody>
          <a:bodyPr/>
          <a:lstStyle/>
          <a:p>
            <a:r>
              <a:rPr lang="es-ES" b="1" dirty="0">
                <a:solidFill>
                  <a:schemeClr val="tx1"/>
                </a:solidFill>
              </a:rPr>
              <a:t>3</a:t>
            </a:r>
          </a:p>
        </p:txBody>
      </p:sp>
      <p:sp>
        <p:nvSpPr>
          <p:cNvPr id="17" name="Rectángulo 16">
            <a:extLst>
              <a:ext uri="{FF2B5EF4-FFF2-40B4-BE49-F238E27FC236}">
                <a16:creationId xmlns:a16="http://schemas.microsoft.com/office/drawing/2014/main" id="{D2EB52F5-8115-45D2-ACB5-39147108710C}"/>
              </a:ext>
            </a:extLst>
          </p:cNvPr>
          <p:cNvSpPr/>
          <p:nvPr/>
        </p:nvSpPr>
        <p:spPr>
          <a:xfrm>
            <a:off x="191343" y="2830583"/>
            <a:ext cx="9648628" cy="400110"/>
          </a:xfrm>
          <a:prstGeom prst="rect">
            <a:avLst/>
          </a:prstGeom>
        </p:spPr>
        <p:txBody>
          <a:bodyPr wrap="square">
            <a:spAutoFit/>
          </a:bodyPr>
          <a:lstStyle/>
          <a:p>
            <a:r>
              <a:rPr lang="es-AR" sz="2000" b="1" dirty="0">
                <a:solidFill>
                  <a:schemeClr val="accent5">
                    <a:lumMod val="75000"/>
                  </a:schemeClr>
                </a:solidFill>
              </a:rPr>
              <a:t>Interpretación del procedimiento de mapeo, aplicamos la TL con CI = 0 a (1):</a:t>
            </a:r>
            <a:endParaRPr lang="es-AR" sz="2000" b="1" i="1" dirty="0">
              <a:solidFill>
                <a:schemeClr val="accent5">
                  <a:lumMod val="75000"/>
                </a:schemeClr>
              </a:solidFill>
            </a:endParaRPr>
          </a:p>
        </p:txBody>
      </p:sp>
      <p:graphicFrame>
        <p:nvGraphicFramePr>
          <p:cNvPr id="18" name="1 Objeto">
            <a:extLst>
              <a:ext uri="{FF2B5EF4-FFF2-40B4-BE49-F238E27FC236}">
                <a16:creationId xmlns:a16="http://schemas.microsoft.com/office/drawing/2014/main" id="{DC952BB1-5026-4C2A-829B-9AE9AA15E537}"/>
              </a:ext>
            </a:extLst>
          </p:cNvPr>
          <p:cNvGraphicFramePr>
            <a:graphicFrameLocks noChangeAspect="1"/>
          </p:cNvGraphicFramePr>
          <p:nvPr/>
        </p:nvGraphicFramePr>
        <p:xfrm>
          <a:off x="365205" y="3446779"/>
          <a:ext cx="5564187" cy="385763"/>
        </p:xfrm>
        <a:graphic>
          <a:graphicData uri="http://schemas.openxmlformats.org/presentationml/2006/ole">
            <mc:AlternateContent xmlns:mc="http://schemas.openxmlformats.org/markup-compatibility/2006">
              <mc:Choice xmlns:v="urn:schemas-microsoft-com:vml" Requires="v">
                <p:oleObj spid="_x0000_s71691" name="Equation" r:id="rId5" imgW="3987720" imgH="279360" progId="Equation.DSMT4">
                  <p:embed/>
                </p:oleObj>
              </mc:Choice>
              <mc:Fallback>
                <p:oleObj name="Equation" r:id="rId5" imgW="3987720" imgH="279360" progId="Equation.DSMT4">
                  <p:embed/>
                  <p:pic>
                    <p:nvPicPr>
                      <p:cNvPr id="18" name="1 Objeto">
                        <a:extLst>
                          <a:ext uri="{FF2B5EF4-FFF2-40B4-BE49-F238E27FC236}">
                            <a16:creationId xmlns:a16="http://schemas.microsoft.com/office/drawing/2014/main" id="{DC952BB1-5026-4C2A-829B-9AE9AA15E537}"/>
                          </a:ext>
                        </a:extLst>
                      </p:cNvPr>
                      <p:cNvPicPr>
                        <a:picLocks noChangeAspect="1" noChangeArrowheads="1"/>
                      </p:cNvPicPr>
                      <p:nvPr/>
                    </p:nvPicPr>
                    <p:blipFill>
                      <a:blip r:embed="rId6"/>
                      <a:srcRect/>
                      <a:stretch>
                        <a:fillRect/>
                      </a:stretch>
                    </p:blipFill>
                    <p:spPr bwMode="auto">
                      <a:xfrm>
                        <a:off x="365205" y="3446779"/>
                        <a:ext cx="5564187" cy="385763"/>
                      </a:xfrm>
                      <a:prstGeom prst="rect">
                        <a:avLst/>
                      </a:prstGeom>
                      <a:noFill/>
                      <a:ln>
                        <a:noFill/>
                      </a:ln>
                    </p:spPr>
                  </p:pic>
                </p:oleObj>
              </mc:Fallback>
            </mc:AlternateContent>
          </a:graphicData>
        </a:graphic>
      </p:graphicFrame>
      <p:graphicFrame>
        <p:nvGraphicFramePr>
          <p:cNvPr id="19" name="1 Objeto">
            <a:extLst>
              <a:ext uri="{FF2B5EF4-FFF2-40B4-BE49-F238E27FC236}">
                <a16:creationId xmlns:a16="http://schemas.microsoft.com/office/drawing/2014/main" id="{5ED3FE5A-39A6-4B5C-9858-7C77D085B005}"/>
              </a:ext>
            </a:extLst>
          </p:cNvPr>
          <p:cNvGraphicFramePr>
            <a:graphicFrameLocks noChangeAspect="1"/>
          </p:cNvGraphicFramePr>
          <p:nvPr/>
        </p:nvGraphicFramePr>
        <p:xfrm>
          <a:off x="6407084" y="3242587"/>
          <a:ext cx="3013075" cy="842963"/>
        </p:xfrm>
        <a:graphic>
          <a:graphicData uri="http://schemas.openxmlformats.org/presentationml/2006/ole">
            <mc:AlternateContent xmlns:mc="http://schemas.openxmlformats.org/markup-compatibility/2006">
              <mc:Choice xmlns:v="urn:schemas-microsoft-com:vml" Requires="v">
                <p:oleObj spid="_x0000_s71692" name="Equation" r:id="rId7" imgW="2158920" imgH="609480" progId="Equation.DSMT4">
                  <p:embed/>
                </p:oleObj>
              </mc:Choice>
              <mc:Fallback>
                <p:oleObj name="Equation" r:id="rId7" imgW="2158920" imgH="609480" progId="Equation.DSMT4">
                  <p:embed/>
                  <p:pic>
                    <p:nvPicPr>
                      <p:cNvPr id="19" name="1 Objeto">
                        <a:extLst>
                          <a:ext uri="{FF2B5EF4-FFF2-40B4-BE49-F238E27FC236}">
                            <a16:creationId xmlns:a16="http://schemas.microsoft.com/office/drawing/2014/main" id="{5ED3FE5A-39A6-4B5C-9858-7C77D085B005}"/>
                          </a:ext>
                        </a:extLst>
                      </p:cNvPr>
                      <p:cNvPicPr>
                        <a:picLocks noChangeAspect="1" noChangeArrowheads="1"/>
                      </p:cNvPicPr>
                      <p:nvPr/>
                    </p:nvPicPr>
                    <p:blipFill>
                      <a:blip r:embed="rId8"/>
                      <a:srcRect/>
                      <a:stretch>
                        <a:fillRect/>
                      </a:stretch>
                    </p:blipFill>
                    <p:spPr bwMode="auto">
                      <a:xfrm>
                        <a:off x="6407084" y="3242587"/>
                        <a:ext cx="3013075" cy="842963"/>
                      </a:xfrm>
                      <a:prstGeom prst="rect">
                        <a:avLst/>
                      </a:prstGeom>
                      <a:solidFill>
                        <a:schemeClr val="accent4">
                          <a:lumMod val="40000"/>
                          <a:lumOff val="60000"/>
                        </a:schemeClr>
                      </a:solidFill>
                      <a:ln>
                        <a:noFill/>
                      </a:ln>
                    </p:spPr>
                  </p:pic>
                </p:oleObj>
              </mc:Fallback>
            </mc:AlternateContent>
          </a:graphicData>
        </a:graphic>
      </p:graphicFrame>
      <p:sp>
        <p:nvSpPr>
          <p:cNvPr id="20" name="Rectángulo 19">
            <a:extLst>
              <a:ext uri="{FF2B5EF4-FFF2-40B4-BE49-F238E27FC236}">
                <a16:creationId xmlns:a16="http://schemas.microsoft.com/office/drawing/2014/main" id="{37042FD4-A714-4DCE-839C-88653C3BDD1B}"/>
              </a:ext>
            </a:extLst>
          </p:cNvPr>
          <p:cNvSpPr/>
          <p:nvPr/>
        </p:nvSpPr>
        <p:spPr>
          <a:xfrm>
            <a:off x="9537154" y="3414899"/>
            <a:ext cx="497252" cy="400110"/>
          </a:xfrm>
          <a:prstGeom prst="rect">
            <a:avLst/>
          </a:prstGeom>
        </p:spPr>
        <p:txBody>
          <a:bodyPr wrap="none">
            <a:spAutoFit/>
          </a:bodyPr>
          <a:lstStyle/>
          <a:p>
            <a:r>
              <a:rPr lang="es-AR" sz="2000" b="1" dirty="0">
                <a:solidFill>
                  <a:schemeClr val="accent5">
                    <a:lumMod val="75000"/>
                  </a:schemeClr>
                </a:solidFill>
              </a:rPr>
              <a:t>(4)</a:t>
            </a:r>
            <a:endParaRPr lang="es-AR" sz="2000" b="1" i="1" dirty="0">
              <a:solidFill>
                <a:schemeClr val="accent5">
                  <a:lumMod val="75000"/>
                </a:schemeClr>
              </a:solidFill>
            </a:endParaRPr>
          </a:p>
        </p:txBody>
      </p:sp>
      <p:sp>
        <p:nvSpPr>
          <p:cNvPr id="21" name="Rectángulo 20">
            <a:extLst>
              <a:ext uri="{FF2B5EF4-FFF2-40B4-BE49-F238E27FC236}">
                <a16:creationId xmlns:a16="http://schemas.microsoft.com/office/drawing/2014/main" id="{85984FAF-5EE5-4D37-8BFC-DBD455833B61}"/>
              </a:ext>
            </a:extLst>
          </p:cNvPr>
          <p:cNvSpPr/>
          <p:nvPr/>
        </p:nvSpPr>
        <p:spPr>
          <a:xfrm>
            <a:off x="250887" y="4140568"/>
            <a:ext cx="6376922" cy="400110"/>
          </a:xfrm>
          <a:prstGeom prst="rect">
            <a:avLst/>
          </a:prstGeom>
        </p:spPr>
        <p:txBody>
          <a:bodyPr wrap="square">
            <a:spAutoFit/>
          </a:bodyPr>
          <a:lstStyle/>
          <a:p>
            <a:r>
              <a:rPr lang="es-AR" sz="2000" b="1" dirty="0">
                <a:solidFill>
                  <a:schemeClr val="accent5">
                    <a:lumMod val="75000"/>
                  </a:schemeClr>
                </a:solidFill>
              </a:rPr>
              <a:t>Luego, aplicamos la transformada Z inversa a (8):</a:t>
            </a:r>
            <a:endParaRPr lang="es-AR" sz="2000" b="1" i="1" dirty="0">
              <a:solidFill>
                <a:schemeClr val="accent5">
                  <a:lumMod val="75000"/>
                </a:schemeClr>
              </a:solidFill>
            </a:endParaRPr>
          </a:p>
        </p:txBody>
      </p:sp>
      <p:graphicFrame>
        <p:nvGraphicFramePr>
          <p:cNvPr id="22" name="1 Objeto">
            <a:extLst>
              <a:ext uri="{FF2B5EF4-FFF2-40B4-BE49-F238E27FC236}">
                <a16:creationId xmlns:a16="http://schemas.microsoft.com/office/drawing/2014/main" id="{46D0DE26-3582-462C-A359-2380AAF05DF4}"/>
              </a:ext>
            </a:extLst>
          </p:cNvPr>
          <p:cNvGraphicFramePr>
            <a:graphicFrameLocks noChangeAspect="1"/>
          </p:cNvGraphicFramePr>
          <p:nvPr/>
        </p:nvGraphicFramePr>
        <p:xfrm>
          <a:off x="404813" y="4668838"/>
          <a:ext cx="6988175" cy="862012"/>
        </p:xfrm>
        <a:graphic>
          <a:graphicData uri="http://schemas.openxmlformats.org/presentationml/2006/ole">
            <mc:AlternateContent xmlns:mc="http://schemas.openxmlformats.org/markup-compatibility/2006">
              <mc:Choice xmlns:v="urn:schemas-microsoft-com:vml" Requires="v">
                <p:oleObj spid="_x0000_s71693" name="Equation" r:id="rId9" imgW="5003640" imgH="622080" progId="Equation.DSMT4">
                  <p:embed/>
                </p:oleObj>
              </mc:Choice>
              <mc:Fallback>
                <p:oleObj name="Equation" r:id="rId9" imgW="5003640" imgH="622080" progId="Equation.DSMT4">
                  <p:embed/>
                  <p:pic>
                    <p:nvPicPr>
                      <p:cNvPr id="22" name="1 Objeto">
                        <a:extLst>
                          <a:ext uri="{FF2B5EF4-FFF2-40B4-BE49-F238E27FC236}">
                            <a16:creationId xmlns:a16="http://schemas.microsoft.com/office/drawing/2014/main" id="{46D0DE26-3582-462C-A359-2380AAF05DF4}"/>
                          </a:ext>
                        </a:extLst>
                      </p:cNvPr>
                      <p:cNvPicPr>
                        <a:picLocks noChangeAspect="1" noChangeArrowheads="1"/>
                      </p:cNvPicPr>
                      <p:nvPr/>
                    </p:nvPicPr>
                    <p:blipFill>
                      <a:blip r:embed="rId10"/>
                      <a:srcRect/>
                      <a:stretch>
                        <a:fillRect/>
                      </a:stretch>
                    </p:blipFill>
                    <p:spPr bwMode="auto">
                      <a:xfrm>
                        <a:off x="404813" y="4668838"/>
                        <a:ext cx="6988175" cy="862012"/>
                      </a:xfrm>
                      <a:prstGeom prst="rect">
                        <a:avLst/>
                      </a:prstGeom>
                      <a:noFill/>
                      <a:ln>
                        <a:noFill/>
                      </a:ln>
                    </p:spPr>
                  </p:pic>
                </p:oleObj>
              </mc:Fallback>
            </mc:AlternateContent>
          </a:graphicData>
        </a:graphic>
      </p:graphicFrame>
      <p:graphicFrame>
        <p:nvGraphicFramePr>
          <p:cNvPr id="23" name="1 Objeto">
            <a:extLst>
              <a:ext uri="{FF2B5EF4-FFF2-40B4-BE49-F238E27FC236}">
                <a16:creationId xmlns:a16="http://schemas.microsoft.com/office/drawing/2014/main" id="{9EA2DE30-8A69-4265-8098-07DB7942B26C}"/>
              </a:ext>
            </a:extLst>
          </p:cNvPr>
          <p:cNvGraphicFramePr>
            <a:graphicFrameLocks noChangeAspect="1"/>
          </p:cNvGraphicFramePr>
          <p:nvPr/>
        </p:nvGraphicFramePr>
        <p:xfrm>
          <a:off x="7745413" y="4727575"/>
          <a:ext cx="3775075" cy="1265238"/>
        </p:xfrm>
        <a:graphic>
          <a:graphicData uri="http://schemas.openxmlformats.org/presentationml/2006/ole">
            <mc:AlternateContent xmlns:mc="http://schemas.openxmlformats.org/markup-compatibility/2006">
              <mc:Choice xmlns:v="urn:schemas-microsoft-com:vml" Requires="v">
                <p:oleObj spid="_x0000_s71694" name="Equation" r:id="rId11" imgW="2705040" imgH="914400" progId="Equation.DSMT4">
                  <p:embed/>
                </p:oleObj>
              </mc:Choice>
              <mc:Fallback>
                <p:oleObj name="Equation" r:id="rId11" imgW="2705040" imgH="914400" progId="Equation.DSMT4">
                  <p:embed/>
                  <p:pic>
                    <p:nvPicPr>
                      <p:cNvPr id="23" name="1 Objeto">
                        <a:extLst>
                          <a:ext uri="{FF2B5EF4-FFF2-40B4-BE49-F238E27FC236}">
                            <a16:creationId xmlns:a16="http://schemas.microsoft.com/office/drawing/2014/main" id="{9EA2DE30-8A69-4265-8098-07DB7942B26C}"/>
                          </a:ext>
                        </a:extLst>
                      </p:cNvPr>
                      <p:cNvPicPr>
                        <a:picLocks noChangeAspect="1" noChangeArrowheads="1"/>
                      </p:cNvPicPr>
                      <p:nvPr/>
                    </p:nvPicPr>
                    <p:blipFill>
                      <a:blip r:embed="rId12"/>
                      <a:srcRect/>
                      <a:stretch>
                        <a:fillRect/>
                      </a:stretch>
                    </p:blipFill>
                    <p:spPr bwMode="auto">
                      <a:xfrm>
                        <a:off x="7745413" y="4727575"/>
                        <a:ext cx="3775075" cy="1265238"/>
                      </a:xfrm>
                      <a:prstGeom prst="rect">
                        <a:avLst/>
                      </a:prstGeom>
                      <a:solidFill>
                        <a:schemeClr val="accent4">
                          <a:lumMod val="40000"/>
                          <a:lumOff val="60000"/>
                        </a:schemeClr>
                      </a:solidFill>
                      <a:ln>
                        <a:noFill/>
                      </a:ln>
                    </p:spPr>
                  </p:pic>
                </p:oleObj>
              </mc:Fallback>
            </mc:AlternateContent>
          </a:graphicData>
        </a:graphic>
      </p:graphicFrame>
      <p:sp>
        <p:nvSpPr>
          <p:cNvPr id="24" name="Rectángulo 23">
            <a:extLst>
              <a:ext uri="{FF2B5EF4-FFF2-40B4-BE49-F238E27FC236}">
                <a16:creationId xmlns:a16="http://schemas.microsoft.com/office/drawing/2014/main" id="{DD591AF5-A004-4B15-B3FA-0F57BC659D01}"/>
              </a:ext>
            </a:extLst>
          </p:cNvPr>
          <p:cNvSpPr/>
          <p:nvPr/>
        </p:nvSpPr>
        <p:spPr>
          <a:xfrm>
            <a:off x="11548468" y="4901278"/>
            <a:ext cx="497252" cy="400110"/>
          </a:xfrm>
          <a:prstGeom prst="rect">
            <a:avLst/>
          </a:prstGeom>
        </p:spPr>
        <p:txBody>
          <a:bodyPr wrap="none">
            <a:spAutoFit/>
          </a:bodyPr>
          <a:lstStyle/>
          <a:p>
            <a:r>
              <a:rPr lang="es-AR" sz="2000" b="1" dirty="0">
                <a:solidFill>
                  <a:schemeClr val="accent5">
                    <a:lumMod val="75000"/>
                  </a:schemeClr>
                </a:solidFill>
              </a:rPr>
              <a:t>(9)</a:t>
            </a:r>
            <a:endParaRPr lang="es-AR" sz="2000" b="1" i="1" dirty="0">
              <a:solidFill>
                <a:schemeClr val="accent5">
                  <a:lumMod val="75000"/>
                </a:schemeClr>
              </a:solidFill>
            </a:endParaRPr>
          </a:p>
        </p:txBody>
      </p:sp>
      <p:sp>
        <p:nvSpPr>
          <p:cNvPr id="25" name="Rectángulo 24">
            <a:extLst>
              <a:ext uri="{FF2B5EF4-FFF2-40B4-BE49-F238E27FC236}">
                <a16:creationId xmlns:a16="http://schemas.microsoft.com/office/drawing/2014/main" id="{74C5BCC3-631A-4784-B64A-61846EB58A1B}"/>
              </a:ext>
            </a:extLst>
          </p:cNvPr>
          <p:cNvSpPr/>
          <p:nvPr/>
        </p:nvSpPr>
        <p:spPr>
          <a:xfrm>
            <a:off x="191343" y="5866449"/>
            <a:ext cx="3115413" cy="707886"/>
          </a:xfrm>
          <a:prstGeom prst="rect">
            <a:avLst/>
          </a:prstGeom>
        </p:spPr>
        <p:txBody>
          <a:bodyPr wrap="square">
            <a:spAutoFit/>
          </a:bodyPr>
          <a:lstStyle/>
          <a:p>
            <a:r>
              <a:rPr lang="es-AR" sz="2000" b="1" dirty="0">
                <a:solidFill>
                  <a:schemeClr val="accent5">
                    <a:lumMod val="75000"/>
                  </a:schemeClr>
                </a:solidFill>
              </a:rPr>
              <a:t>Comparando (4) con (5) se observa que:</a:t>
            </a:r>
            <a:endParaRPr lang="es-AR" sz="2000" b="1" i="1" dirty="0">
              <a:solidFill>
                <a:schemeClr val="accent5">
                  <a:lumMod val="75000"/>
                </a:schemeClr>
              </a:solidFill>
            </a:endParaRPr>
          </a:p>
        </p:txBody>
      </p:sp>
      <p:graphicFrame>
        <p:nvGraphicFramePr>
          <p:cNvPr id="26" name="1 Objeto">
            <a:extLst>
              <a:ext uri="{FF2B5EF4-FFF2-40B4-BE49-F238E27FC236}">
                <a16:creationId xmlns:a16="http://schemas.microsoft.com/office/drawing/2014/main" id="{CE3BB354-4693-4BFA-982F-AEAC57B72D70}"/>
              </a:ext>
            </a:extLst>
          </p:cNvPr>
          <p:cNvGraphicFramePr>
            <a:graphicFrameLocks noChangeAspect="1"/>
          </p:cNvGraphicFramePr>
          <p:nvPr/>
        </p:nvGraphicFramePr>
        <p:xfrm>
          <a:off x="3454400" y="5865813"/>
          <a:ext cx="2663825" cy="785812"/>
        </p:xfrm>
        <a:graphic>
          <a:graphicData uri="http://schemas.openxmlformats.org/presentationml/2006/ole">
            <mc:AlternateContent xmlns:mc="http://schemas.openxmlformats.org/markup-compatibility/2006">
              <mc:Choice xmlns:v="urn:schemas-microsoft-com:vml" Requires="v">
                <p:oleObj spid="_x0000_s71695" name="Equation" r:id="rId13" imgW="1536480" imgH="457200" progId="Equation.DSMT4">
                  <p:embed/>
                </p:oleObj>
              </mc:Choice>
              <mc:Fallback>
                <p:oleObj name="Equation" r:id="rId13" imgW="1536480" imgH="457200" progId="Equation.DSMT4">
                  <p:embed/>
                  <p:pic>
                    <p:nvPicPr>
                      <p:cNvPr id="26" name="1 Objeto">
                        <a:extLst>
                          <a:ext uri="{FF2B5EF4-FFF2-40B4-BE49-F238E27FC236}">
                            <a16:creationId xmlns:a16="http://schemas.microsoft.com/office/drawing/2014/main" id="{CE3BB354-4693-4BFA-982F-AEAC57B72D70}"/>
                          </a:ext>
                        </a:extLst>
                      </p:cNvPr>
                      <p:cNvPicPr>
                        <a:picLocks noChangeAspect="1" noChangeArrowheads="1"/>
                      </p:cNvPicPr>
                      <p:nvPr/>
                    </p:nvPicPr>
                    <p:blipFill>
                      <a:blip r:embed="rId14"/>
                      <a:srcRect/>
                      <a:stretch>
                        <a:fillRect/>
                      </a:stretch>
                    </p:blipFill>
                    <p:spPr bwMode="auto">
                      <a:xfrm>
                        <a:off x="3454400" y="5865813"/>
                        <a:ext cx="2663825" cy="785812"/>
                      </a:xfrm>
                      <a:prstGeom prst="rect">
                        <a:avLst/>
                      </a:prstGeom>
                      <a:solidFill>
                        <a:schemeClr val="accent6">
                          <a:lumMod val="40000"/>
                          <a:lumOff val="60000"/>
                        </a:schemeClr>
                      </a:solidFill>
                      <a:ln>
                        <a:noFill/>
                      </a:ln>
                    </p:spPr>
                  </p:pic>
                </p:oleObj>
              </mc:Fallback>
            </mc:AlternateContent>
          </a:graphicData>
        </a:graphic>
      </p:graphicFrame>
      <p:sp>
        <p:nvSpPr>
          <p:cNvPr id="27" name="Rectángulo 26">
            <a:extLst>
              <a:ext uri="{FF2B5EF4-FFF2-40B4-BE49-F238E27FC236}">
                <a16:creationId xmlns:a16="http://schemas.microsoft.com/office/drawing/2014/main" id="{D872A3D3-956B-4F49-9CF3-FB7FAD8FDC80}"/>
              </a:ext>
            </a:extLst>
          </p:cNvPr>
          <p:cNvSpPr/>
          <p:nvPr/>
        </p:nvSpPr>
        <p:spPr>
          <a:xfrm>
            <a:off x="6057240" y="5992278"/>
            <a:ext cx="639919" cy="400110"/>
          </a:xfrm>
          <a:prstGeom prst="rect">
            <a:avLst/>
          </a:prstGeom>
        </p:spPr>
        <p:txBody>
          <a:bodyPr wrap="none">
            <a:spAutoFit/>
          </a:bodyPr>
          <a:lstStyle/>
          <a:p>
            <a:r>
              <a:rPr lang="es-AR" sz="2000" b="1" dirty="0">
                <a:solidFill>
                  <a:schemeClr val="accent5">
                    <a:lumMod val="75000"/>
                  </a:schemeClr>
                </a:solidFill>
              </a:rPr>
              <a:t>(10)</a:t>
            </a:r>
            <a:endParaRPr lang="es-AR" sz="2000" b="1" i="1" dirty="0">
              <a:solidFill>
                <a:schemeClr val="accent5">
                  <a:lumMod val="75000"/>
                </a:schemeClr>
              </a:solidFill>
            </a:endParaRPr>
          </a:p>
        </p:txBody>
      </p:sp>
      <p:graphicFrame>
        <p:nvGraphicFramePr>
          <p:cNvPr id="28" name="1 Objeto">
            <a:extLst>
              <a:ext uri="{FF2B5EF4-FFF2-40B4-BE49-F238E27FC236}">
                <a16:creationId xmlns:a16="http://schemas.microsoft.com/office/drawing/2014/main" id="{E5EB0FCF-BCFE-4792-B261-C84858090A18}"/>
              </a:ext>
            </a:extLst>
          </p:cNvPr>
          <p:cNvGraphicFramePr>
            <a:graphicFrameLocks noChangeAspect="1"/>
          </p:cNvGraphicFramePr>
          <p:nvPr/>
        </p:nvGraphicFramePr>
        <p:xfrm>
          <a:off x="6741209" y="5818881"/>
          <a:ext cx="1120585" cy="803022"/>
        </p:xfrm>
        <a:graphic>
          <a:graphicData uri="http://schemas.openxmlformats.org/presentationml/2006/ole">
            <mc:AlternateContent xmlns:mc="http://schemas.openxmlformats.org/markup-compatibility/2006">
              <mc:Choice xmlns:v="urn:schemas-microsoft-com:vml" Requires="v">
                <p:oleObj spid="_x0000_s71696" name="Equation" r:id="rId15" imgW="787320" imgH="571320" progId="Equation.DSMT4">
                  <p:embed/>
                </p:oleObj>
              </mc:Choice>
              <mc:Fallback>
                <p:oleObj name="Equation" r:id="rId15" imgW="787320" imgH="571320" progId="Equation.DSMT4">
                  <p:embed/>
                  <p:pic>
                    <p:nvPicPr>
                      <p:cNvPr id="28" name="1 Objeto">
                        <a:extLst>
                          <a:ext uri="{FF2B5EF4-FFF2-40B4-BE49-F238E27FC236}">
                            <a16:creationId xmlns:a16="http://schemas.microsoft.com/office/drawing/2014/main" id="{E5EB0FCF-BCFE-4792-B261-C84858090A18}"/>
                          </a:ext>
                        </a:extLst>
                      </p:cNvPr>
                      <p:cNvPicPr>
                        <a:picLocks noChangeAspect="1" noChangeArrowheads="1"/>
                      </p:cNvPicPr>
                      <p:nvPr/>
                    </p:nvPicPr>
                    <p:blipFill>
                      <a:blip r:embed="rId16"/>
                      <a:srcRect/>
                      <a:stretch>
                        <a:fillRect/>
                      </a:stretch>
                    </p:blipFill>
                    <p:spPr bwMode="auto">
                      <a:xfrm>
                        <a:off x="6741209" y="5818881"/>
                        <a:ext cx="1120585" cy="803022"/>
                      </a:xfrm>
                      <a:prstGeom prst="rect">
                        <a:avLst/>
                      </a:prstGeom>
                      <a:solidFill>
                        <a:schemeClr val="accent6">
                          <a:lumMod val="40000"/>
                          <a:lumOff val="60000"/>
                        </a:schemeClr>
                      </a:solidFill>
                      <a:ln>
                        <a:noFill/>
                      </a:ln>
                    </p:spPr>
                  </p:pic>
                </p:oleObj>
              </mc:Fallback>
            </mc:AlternateContent>
          </a:graphicData>
        </a:graphic>
      </p:graphicFrame>
      <p:sp>
        <p:nvSpPr>
          <p:cNvPr id="29" name="Rectángulo 28">
            <a:extLst>
              <a:ext uri="{FF2B5EF4-FFF2-40B4-BE49-F238E27FC236}">
                <a16:creationId xmlns:a16="http://schemas.microsoft.com/office/drawing/2014/main" id="{612C8612-01F5-4579-96D1-3C32E8A900CD}"/>
              </a:ext>
            </a:extLst>
          </p:cNvPr>
          <p:cNvSpPr/>
          <p:nvPr/>
        </p:nvSpPr>
        <p:spPr>
          <a:xfrm>
            <a:off x="7968891" y="6202899"/>
            <a:ext cx="3668094" cy="400110"/>
          </a:xfrm>
          <a:prstGeom prst="rect">
            <a:avLst/>
          </a:prstGeom>
          <a:solidFill>
            <a:srgbClr val="FFC000"/>
          </a:solidFill>
        </p:spPr>
        <p:txBody>
          <a:bodyPr wrap="square">
            <a:spAutoFit/>
          </a:bodyPr>
          <a:lstStyle/>
          <a:p>
            <a:pPr algn="ctr"/>
            <a:r>
              <a:rPr lang="es-AR" sz="2000" b="1" i="1" dirty="0">
                <a:solidFill>
                  <a:schemeClr val="accent5">
                    <a:lumMod val="75000"/>
                  </a:schemeClr>
                </a:solidFill>
              </a:rPr>
              <a:t>Aproximación Forward </a:t>
            </a:r>
          </a:p>
        </p:txBody>
      </p:sp>
      <p:graphicFrame>
        <p:nvGraphicFramePr>
          <p:cNvPr id="30" name="1 Objeto">
            <a:extLst>
              <a:ext uri="{FF2B5EF4-FFF2-40B4-BE49-F238E27FC236}">
                <a16:creationId xmlns:a16="http://schemas.microsoft.com/office/drawing/2014/main" id="{6AFB5D38-9C80-441A-AA05-12E617FF7A22}"/>
              </a:ext>
            </a:extLst>
          </p:cNvPr>
          <p:cNvGraphicFramePr>
            <a:graphicFrameLocks noChangeAspect="1"/>
          </p:cNvGraphicFramePr>
          <p:nvPr/>
        </p:nvGraphicFramePr>
        <p:xfrm>
          <a:off x="7155104" y="1991456"/>
          <a:ext cx="3795713" cy="792162"/>
        </p:xfrm>
        <a:graphic>
          <a:graphicData uri="http://schemas.openxmlformats.org/presentationml/2006/ole">
            <mc:AlternateContent xmlns:mc="http://schemas.openxmlformats.org/markup-compatibility/2006">
              <mc:Choice xmlns:v="urn:schemas-microsoft-com:vml" Requires="v">
                <p:oleObj spid="_x0000_s71697" name="Equation" r:id="rId17" imgW="2717640" imgH="571320" progId="Equation.DSMT4">
                  <p:embed/>
                </p:oleObj>
              </mc:Choice>
              <mc:Fallback>
                <p:oleObj name="Equation" r:id="rId17" imgW="2717640" imgH="571320" progId="Equation.DSMT4">
                  <p:embed/>
                  <p:pic>
                    <p:nvPicPr>
                      <p:cNvPr id="30" name="1 Objeto">
                        <a:extLst>
                          <a:ext uri="{FF2B5EF4-FFF2-40B4-BE49-F238E27FC236}">
                            <a16:creationId xmlns:a16="http://schemas.microsoft.com/office/drawing/2014/main" id="{6AFB5D38-9C80-441A-AA05-12E617FF7A22}"/>
                          </a:ext>
                        </a:extLst>
                      </p:cNvPr>
                      <p:cNvPicPr>
                        <a:picLocks noChangeAspect="1" noChangeArrowheads="1"/>
                      </p:cNvPicPr>
                      <p:nvPr/>
                    </p:nvPicPr>
                    <p:blipFill>
                      <a:blip r:embed="rId18"/>
                      <a:srcRect/>
                      <a:stretch>
                        <a:fillRect/>
                      </a:stretch>
                    </p:blipFill>
                    <p:spPr bwMode="auto">
                      <a:xfrm>
                        <a:off x="7155104" y="1991456"/>
                        <a:ext cx="3795713" cy="792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2759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4886288" y="1958879"/>
            <a:ext cx="3062137" cy="3949573"/>
          </a:xfrm>
          <a:prstGeom prst="rect">
            <a:avLst/>
          </a:prstGeom>
        </p:spPr>
      </p:pic>
      <p:sp>
        <p:nvSpPr>
          <p:cNvPr id="9" name="Marcador de número de diapositiva 33"/>
          <p:cNvSpPr>
            <a:spLocks noGrp="1"/>
          </p:cNvSpPr>
          <p:nvPr>
            <p:ph type="sldNum" sz="quarter" idx="12"/>
          </p:nvPr>
        </p:nvSpPr>
        <p:spPr>
          <a:xfrm>
            <a:off x="11712624" y="6443867"/>
            <a:ext cx="361108" cy="365125"/>
          </a:xfrm>
        </p:spPr>
        <p:txBody>
          <a:bodyPr/>
          <a:lstStyle/>
          <a:p>
            <a:fld id="{88A92BC7-81EF-4C9F-8DB9-DCAAEE84F0FC}" type="slidenum">
              <a:rPr lang="es-ES" b="1" smtClean="0">
                <a:solidFill>
                  <a:schemeClr val="tx1"/>
                </a:solidFill>
              </a:rPr>
              <a:pPr/>
              <a:t>8</a:t>
            </a:fld>
            <a:endParaRPr lang="es-ES" b="1" dirty="0">
              <a:solidFill>
                <a:schemeClr val="tx1"/>
              </a:solidFill>
            </a:endParaRPr>
          </a:p>
        </p:txBody>
      </p:sp>
      <p:sp>
        <p:nvSpPr>
          <p:cNvPr id="3" name="Rectángulo 2"/>
          <p:cNvSpPr/>
          <p:nvPr/>
        </p:nvSpPr>
        <p:spPr>
          <a:xfrm>
            <a:off x="191343" y="932155"/>
            <a:ext cx="11288451" cy="400110"/>
          </a:xfrm>
          <a:prstGeom prst="rect">
            <a:avLst/>
          </a:prstGeom>
        </p:spPr>
        <p:txBody>
          <a:bodyPr wrap="square">
            <a:spAutoFit/>
          </a:bodyPr>
          <a:lstStyle/>
          <a:p>
            <a:r>
              <a:rPr lang="es-AR" sz="2000" b="1" dirty="0">
                <a:solidFill>
                  <a:schemeClr val="accent5">
                    <a:lumMod val="75000"/>
                  </a:schemeClr>
                </a:solidFill>
              </a:rPr>
              <a:t>Mapeo de la región de estabilidad: Aproximación </a:t>
            </a:r>
            <a:r>
              <a:rPr lang="es-AR" sz="2000" b="1" i="1" dirty="0">
                <a:solidFill>
                  <a:schemeClr val="accent5">
                    <a:lumMod val="75000"/>
                  </a:schemeClr>
                </a:solidFill>
              </a:rPr>
              <a:t>Forward </a:t>
            </a:r>
            <a:r>
              <a:rPr lang="es-AR" sz="2000" b="1" dirty="0">
                <a:solidFill>
                  <a:schemeClr val="accent5">
                    <a:lumMod val="75000"/>
                  </a:schemeClr>
                </a:solidFill>
              </a:rPr>
              <a:t>o Diferencias hacia Adelante</a:t>
            </a:r>
            <a:r>
              <a:rPr lang="es-AR" sz="2000" b="1" i="1" dirty="0">
                <a:solidFill>
                  <a:schemeClr val="accent5">
                    <a:lumMod val="75000"/>
                  </a:schemeClr>
                </a:solidFill>
              </a:rPr>
              <a:t> </a:t>
            </a:r>
          </a:p>
        </p:txBody>
      </p:sp>
      <p:sp>
        <p:nvSpPr>
          <p:cNvPr id="15" name="Rectángulo 14"/>
          <p:cNvSpPr/>
          <p:nvPr/>
        </p:nvSpPr>
        <p:spPr>
          <a:xfrm>
            <a:off x="8410749" y="2934506"/>
            <a:ext cx="3193622" cy="1200329"/>
          </a:xfrm>
          <a:prstGeom prst="rect">
            <a:avLst/>
          </a:prstGeom>
        </p:spPr>
        <p:txBody>
          <a:bodyPr wrap="square">
            <a:spAutoFit/>
          </a:bodyPr>
          <a:lstStyle/>
          <a:p>
            <a:pPr algn="just"/>
            <a:r>
              <a:rPr lang="es-AR" dirty="0">
                <a:solidFill>
                  <a:srgbClr val="008000"/>
                </a:solidFill>
              </a:rPr>
              <a:t>La región estable del plano-s puede ser mapeada en el plano-z, tanto dentro como fuera del círculo unitario.</a:t>
            </a:r>
          </a:p>
        </p:txBody>
      </p:sp>
      <p:sp>
        <p:nvSpPr>
          <p:cNvPr id="49" name="Rectángulo 48"/>
          <p:cNvSpPr/>
          <p:nvPr/>
        </p:nvSpPr>
        <p:spPr>
          <a:xfrm>
            <a:off x="2024655" y="2118055"/>
            <a:ext cx="1005403"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i="1" dirty="0">
                <a:solidFill>
                  <a:srgbClr val="C00000"/>
                </a:solidFill>
              </a:rPr>
              <a:t>s</a:t>
            </a:r>
          </a:p>
        </p:txBody>
      </p:sp>
      <p:grpSp>
        <p:nvGrpSpPr>
          <p:cNvPr id="28" name="Grupo 27"/>
          <p:cNvGrpSpPr/>
          <p:nvPr/>
        </p:nvGrpSpPr>
        <p:grpSpPr>
          <a:xfrm>
            <a:off x="191344" y="1746600"/>
            <a:ext cx="2109677" cy="4303713"/>
            <a:chOff x="191344" y="1584675"/>
            <a:chExt cx="2109677" cy="4303713"/>
          </a:xfrm>
        </p:grpSpPr>
        <p:sp>
          <p:nvSpPr>
            <p:cNvPr id="2" name="Rectángulo 1"/>
            <p:cNvSpPr/>
            <p:nvPr/>
          </p:nvSpPr>
          <p:spPr>
            <a:xfrm>
              <a:off x="381944" y="1854209"/>
              <a:ext cx="1496268" cy="3879841"/>
            </a:xfrm>
            <a:prstGeom prst="rect">
              <a:avLst/>
            </a:prstGeom>
            <a:pattFill prst="wdUpDiag">
              <a:fgClr>
                <a:schemeClr val="bg1">
                  <a:lumMod val="65000"/>
                </a:schemeClr>
              </a:fgClr>
              <a:bgClr>
                <a:schemeClr val="accent6">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Line 24"/>
            <p:cNvSpPr>
              <a:spLocks noChangeShapeType="1"/>
            </p:cNvSpPr>
            <p:nvPr/>
          </p:nvSpPr>
          <p:spPr bwMode="auto">
            <a:xfrm flipV="1">
              <a:off x="191344" y="3771742"/>
              <a:ext cx="2109677" cy="10034"/>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6" name="Line 25"/>
            <p:cNvSpPr>
              <a:spLocks noChangeShapeType="1"/>
            </p:cNvSpPr>
            <p:nvPr/>
          </p:nvSpPr>
          <p:spPr bwMode="auto">
            <a:xfrm>
              <a:off x="1896318" y="175771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7" name="1 Objeto"/>
            <p:cNvGraphicFramePr>
              <a:graphicFrameLocks noChangeAspect="1"/>
            </p:cNvGraphicFramePr>
            <p:nvPr/>
          </p:nvGraphicFramePr>
          <p:xfrm>
            <a:off x="1939180" y="1584675"/>
            <a:ext cx="320675" cy="298450"/>
          </p:xfrm>
          <a:graphic>
            <a:graphicData uri="http://schemas.openxmlformats.org/presentationml/2006/ole">
              <mc:AlternateContent xmlns:mc="http://schemas.openxmlformats.org/markup-compatibility/2006">
                <mc:Choice xmlns:v="urn:schemas-microsoft-com:vml" Requires="v">
                  <p:oleObj spid="_x0000_s4266" name="Equation" r:id="rId5" imgW="190440" imgH="177480" progId="Equation.DSMT4">
                    <p:embed/>
                  </p:oleObj>
                </mc:Choice>
                <mc:Fallback>
                  <p:oleObj name="Equation" r:id="rId5" imgW="190440" imgH="177480" progId="Equation.DSMT4">
                    <p:embed/>
                    <p:pic>
                      <p:nvPicPr>
                        <p:cNvPr id="47" name="1 Objeto"/>
                        <p:cNvPicPr>
                          <a:picLocks noChangeAspect="1" noChangeArrowheads="1"/>
                        </p:cNvPicPr>
                        <p:nvPr/>
                      </p:nvPicPr>
                      <p:blipFill>
                        <a:blip r:embed="rId6"/>
                        <a:srcRect/>
                        <a:stretch>
                          <a:fillRect/>
                        </a:stretch>
                      </p:blipFill>
                      <p:spPr bwMode="auto">
                        <a:xfrm>
                          <a:off x="1939180" y="158467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1 Objeto"/>
            <p:cNvGraphicFramePr>
              <a:graphicFrameLocks noChangeAspect="1"/>
            </p:cNvGraphicFramePr>
            <p:nvPr/>
          </p:nvGraphicFramePr>
          <p:xfrm>
            <a:off x="2064593" y="3834163"/>
            <a:ext cx="214312" cy="212725"/>
          </p:xfrm>
          <a:graphic>
            <a:graphicData uri="http://schemas.openxmlformats.org/presentationml/2006/ole">
              <mc:AlternateContent xmlns:mc="http://schemas.openxmlformats.org/markup-compatibility/2006">
                <mc:Choice xmlns:v="urn:schemas-microsoft-com:vml" Requires="v">
                  <p:oleObj spid="_x0000_s4267" name="Equation" r:id="rId7" imgW="126720" imgH="126720" progId="Equation.DSMT4">
                    <p:embed/>
                  </p:oleObj>
                </mc:Choice>
                <mc:Fallback>
                  <p:oleObj name="Equation" r:id="rId7" imgW="126720" imgH="126720" progId="Equation.DSMT4">
                    <p:embed/>
                    <p:pic>
                      <p:nvPicPr>
                        <p:cNvPr id="48" name="1 Objeto"/>
                        <p:cNvPicPr>
                          <a:picLocks noChangeAspect="1" noChangeArrowheads="1"/>
                        </p:cNvPicPr>
                        <p:nvPr/>
                      </p:nvPicPr>
                      <p:blipFill>
                        <a:blip r:embed="rId8"/>
                        <a:srcRect/>
                        <a:stretch>
                          <a:fillRect/>
                        </a:stretch>
                      </p:blipFill>
                      <p:spPr bwMode="auto">
                        <a:xfrm>
                          <a:off x="2064593" y="383416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ángulo 10"/>
            <p:cNvSpPr/>
            <p:nvPr/>
          </p:nvSpPr>
          <p:spPr>
            <a:xfrm>
              <a:off x="439833" y="2795020"/>
              <a:ext cx="1408017" cy="830997"/>
            </a:xfrm>
            <a:prstGeom prst="rect">
              <a:avLst/>
            </a:prstGeom>
          </p:spPr>
          <p:txBody>
            <a:bodyPr wrap="square">
              <a:spAutoFit/>
            </a:bodyPr>
            <a:lstStyle/>
            <a:p>
              <a:pPr algn="ctr"/>
              <a:r>
                <a:rPr lang="es-AR" sz="1600" dirty="0"/>
                <a:t>Región de Estabilidad</a:t>
              </a:r>
            </a:p>
            <a:p>
              <a:pPr algn="ctr"/>
              <a:r>
                <a:rPr lang="es-AR" sz="1600" dirty="0"/>
                <a:t>Re(</a:t>
              </a:r>
              <a:r>
                <a:rPr lang="es-AR" sz="1600" i="1" dirty="0"/>
                <a:t>s</a:t>
              </a:r>
              <a:r>
                <a:rPr lang="es-AR" sz="1600" dirty="0"/>
                <a:t>) &lt; 0</a:t>
              </a:r>
            </a:p>
          </p:txBody>
        </p:sp>
      </p:grpSp>
      <p:sp>
        <p:nvSpPr>
          <p:cNvPr id="140" name="Flecha derecha 139"/>
          <p:cNvSpPr/>
          <p:nvPr/>
        </p:nvSpPr>
        <p:spPr>
          <a:xfrm>
            <a:off x="2592985" y="3431695"/>
            <a:ext cx="2052684" cy="1003943"/>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3" name="Rectángulo 142"/>
          <p:cNvSpPr/>
          <p:nvPr/>
        </p:nvSpPr>
        <p:spPr>
          <a:xfrm>
            <a:off x="4108680" y="2121975"/>
            <a:ext cx="992579" cy="369332"/>
          </a:xfrm>
          <a:prstGeom prst="rect">
            <a:avLst/>
          </a:prstGeom>
          <a:solidFill>
            <a:schemeClr val="accent1"/>
          </a:solidFill>
        </p:spPr>
        <p:txBody>
          <a:bodyPr wrap="none">
            <a:spAutoFit/>
          </a:bodyPr>
          <a:lstStyle/>
          <a:p>
            <a:pPr algn="ctr"/>
            <a:r>
              <a:rPr lang="es-AR" b="1" dirty="0">
                <a:solidFill>
                  <a:schemeClr val="bg1"/>
                </a:solidFill>
              </a:rPr>
              <a:t>Plano </a:t>
            </a:r>
            <a:r>
              <a:rPr lang="es-AR" b="1" i="1" dirty="0">
                <a:solidFill>
                  <a:schemeClr val="bg1"/>
                </a:solidFill>
              </a:rPr>
              <a:t>z</a:t>
            </a:r>
          </a:p>
        </p:txBody>
      </p:sp>
      <p:sp>
        <p:nvSpPr>
          <p:cNvPr id="63" name="Rectángulo 62"/>
          <p:cNvSpPr/>
          <p:nvPr/>
        </p:nvSpPr>
        <p:spPr>
          <a:xfrm>
            <a:off x="6663216" y="1620713"/>
            <a:ext cx="1638590" cy="400110"/>
          </a:xfrm>
          <a:prstGeom prst="rect">
            <a:avLst/>
          </a:prstGeom>
        </p:spPr>
        <p:txBody>
          <a:bodyPr wrap="none">
            <a:spAutoFit/>
          </a:bodyPr>
          <a:lstStyle/>
          <a:p>
            <a:r>
              <a:rPr lang="es-AR" sz="2000" b="1" dirty="0">
                <a:solidFill>
                  <a:schemeClr val="accent5">
                    <a:lumMod val="75000"/>
                  </a:schemeClr>
                </a:solidFill>
              </a:rPr>
              <a:t>Analizando:</a:t>
            </a:r>
            <a:endParaRPr lang="es-AR" sz="2000" b="1" i="1" dirty="0">
              <a:solidFill>
                <a:schemeClr val="accent5">
                  <a:lumMod val="75000"/>
                </a:schemeClr>
              </a:solidFill>
            </a:endParaRPr>
          </a:p>
        </p:txBody>
      </p:sp>
      <p:graphicFrame>
        <p:nvGraphicFramePr>
          <p:cNvPr id="64" name="1 Objeto"/>
          <p:cNvGraphicFramePr>
            <a:graphicFrameLocks noChangeAspect="1"/>
          </p:cNvGraphicFramePr>
          <p:nvPr/>
        </p:nvGraphicFramePr>
        <p:xfrm>
          <a:off x="8437563" y="1397000"/>
          <a:ext cx="3441700" cy="862013"/>
        </p:xfrm>
        <a:graphic>
          <a:graphicData uri="http://schemas.openxmlformats.org/presentationml/2006/ole">
            <mc:AlternateContent xmlns:mc="http://schemas.openxmlformats.org/markup-compatibility/2006">
              <mc:Choice xmlns:v="urn:schemas-microsoft-com:vml" Requires="v">
                <p:oleObj spid="_x0000_s4268" name="Equation" r:id="rId9" imgW="2463480" imgH="622080" progId="Equation.DSMT4">
                  <p:embed/>
                </p:oleObj>
              </mc:Choice>
              <mc:Fallback>
                <p:oleObj name="Equation" r:id="rId9" imgW="2463480" imgH="622080" progId="Equation.DSMT4">
                  <p:embed/>
                  <p:pic>
                    <p:nvPicPr>
                      <p:cNvPr id="64" name="1 Objeto"/>
                      <p:cNvPicPr>
                        <a:picLocks noChangeAspect="1" noChangeArrowheads="1"/>
                      </p:cNvPicPr>
                      <p:nvPr/>
                    </p:nvPicPr>
                    <p:blipFill>
                      <a:blip r:embed="rId10"/>
                      <a:srcRect/>
                      <a:stretch>
                        <a:fillRect/>
                      </a:stretch>
                    </p:blipFill>
                    <p:spPr bwMode="auto">
                      <a:xfrm>
                        <a:off x="8437563" y="1397000"/>
                        <a:ext cx="3441700" cy="862013"/>
                      </a:xfrm>
                      <a:prstGeom prst="rect">
                        <a:avLst/>
                      </a:prstGeom>
                      <a:noFill/>
                      <a:ln>
                        <a:noFill/>
                      </a:ln>
                    </p:spPr>
                  </p:pic>
                </p:oleObj>
              </mc:Fallback>
            </mc:AlternateContent>
          </a:graphicData>
        </a:graphic>
      </p:graphicFrame>
      <p:sp>
        <p:nvSpPr>
          <p:cNvPr id="68" name="Rectángulo 67"/>
          <p:cNvSpPr/>
          <p:nvPr/>
        </p:nvSpPr>
        <p:spPr>
          <a:xfrm>
            <a:off x="8192862" y="4470255"/>
            <a:ext cx="3616611" cy="2123658"/>
          </a:xfrm>
          <a:prstGeom prst="rect">
            <a:avLst/>
          </a:prstGeom>
          <a:solidFill>
            <a:schemeClr val="accent6">
              <a:lumMod val="40000"/>
              <a:lumOff val="60000"/>
            </a:schemeClr>
          </a:solidFill>
          <a:ln>
            <a:noFill/>
          </a:ln>
        </p:spPr>
        <p:txBody>
          <a:bodyPr wrap="square">
            <a:spAutoFit/>
          </a:bodyPr>
          <a:lstStyle/>
          <a:p>
            <a:pPr algn="ctr"/>
            <a:r>
              <a:rPr lang="es-AR" sz="22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Por lo que, polos estables en el plano-s pueden  proporcionar polos inestables en el plano-z según sea el periodo de muestreo </a:t>
            </a:r>
            <a:r>
              <a:rPr lang="es-AR" sz="22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t>
            </a:r>
            <a:r>
              <a:rPr lang="es-AR" sz="22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elegido.</a:t>
            </a:r>
            <a:endParaRPr lang="es-AR"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9" name="1 Objeto"/>
          <p:cNvGraphicFramePr>
            <a:graphicFrameLocks noChangeAspect="1"/>
          </p:cNvGraphicFramePr>
          <p:nvPr/>
        </p:nvGraphicFramePr>
        <p:xfrm>
          <a:off x="2790070" y="2814446"/>
          <a:ext cx="1100137" cy="792162"/>
        </p:xfrm>
        <a:graphic>
          <a:graphicData uri="http://schemas.openxmlformats.org/presentationml/2006/ole">
            <mc:AlternateContent xmlns:mc="http://schemas.openxmlformats.org/markup-compatibility/2006">
              <mc:Choice xmlns:v="urn:schemas-microsoft-com:vml" Requires="v">
                <p:oleObj spid="_x0000_s4269" name="Equation" r:id="rId11" imgW="787320" imgH="571320" progId="Equation.DSMT4">
                  <p:embed/>
                </p:oleObj>
              </mc:Choice>
              <mc:Fallback>
                <p:oleObj name="Equation" r:id="rId11" imgW="787320" imgH="571320" progId="Equation.DSMT4">
                  <p:embed/>
                  <p:pic>
                    <p:nvPicPr>
                      <p:cNvPr id="69" name="1 Objeto"/>
                      <p:cNvPicPr>
                        <a:picLocks noChangeAspect="1" noChangeArrowheads="1"/>
                      </p:cNvPicPr>
                      <p:nvPr/>
                    </p:nvPicPr>
                    <p:blipFill>
                      <a:blip r:embed="rId12"/>
                      <a:srcRect/>
                      <a:stretch>
                        <a:fillRect/>
                      </a:stretch>
                    </p:blipFill>
                    <p:spPr bwMode="auto">
                      <a:xfrm>
                        <a:off x="2790070" y="2814446"/>
                        <a:ext cx="1100137" cy="792162"/>
                      </a:xfrm>
                      <a:prstGeom prst="rect">
                        <a:avLst/>
                      </a:prstGeom>
                      <a:solidFill>
                        <a:srgbClr val="FFC000"/>
                      </a:solidFill>
                      <a:ln>
                        <a:noFill/>
                      </a:ln>
                    </p:spPr>
                  </p:pic>
                </p:oleObj>
              </mc:Fallback>
            </mc:AlternateContent>
          </a:graphicData>
        </a:graphic>
      </p:graphicFrame>
      <p:sp>
        <p:nvSpPr>
          <p:cNvPr id="32" name="Rectángulo 3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Tree>
    <p:extLst>
      <p:ext uri="{BB962C8B-B14F-4D97-AF65-F5344CB8AC3E}">
        <p14:creationId xmlns:p14="http://schemas.microsoft.com/office/powerpoint/2010/main" val="157961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9</a:t>
            </a:fld>
            <a:endParaRPr lang="es-ES" b="1" dirty="0">
              <a:solidFill>
                <a:schemeClr val="tx1"/>
              </a:solidFill>
            </a:endParaRPr>
          </a:p>
        </p:txBody>
      </p:sp>
      <p:sp>
        <p:nvSpPr>
          <p:cNvPr id="25" name="Rectángulo 24"/>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Aproximación Discreta de Funciones de Transferencia</a:t>
            </a:r>
          </a:p>
        </p:txBody>
      </p:sp>
      <p:sp>
        <p:nvSpPr>
          <p:cNvPr id="26" name="Rectángulo 25"/>
          <p:cNvSpPr/>
          <p:nvPr/>
        </p:nvSpPr>
        <p:spPr>
          <a:xfrm>
            <a:off x="196641" y="860147"/>
            <a:ext cx="5125588" cy="400110"/>
          </a:xfrm>
          <a:prstGeom prst="rect">
            <a:avLst/>
          </a:prstGeom>
          <a:solidFill>
            <a:schemeClr val="accent6">
              <a:lumMod val="40000"/>
              <a:lumOff val="60000"/>
            </a:schemeClr>
          </a:solidFill>
          <a:ln>
            <a:noFill/>
          </a:ln>
        </p:spPr>
        <p:txBody>
          <a:bodyPr wrap="square">
            <a:spAutoFit/>
          </a:bodyPr>
          <a:lstStyle/>
          <a:p>
            <a:pPr algn="ctr"/>
            <a:r>
              <a:rPr lang="es-AR" sz="2000" b="1" dirty="0">
                <a:solidFill>
                  <a:schemeClr val="tx1">
                    <a:lumMod val="65000"/>
                    <a:lumOff val="35000"/>
                  </a:schemeClr>
                </a:solidFill>
                <a:sym typeface="Symbol" panose="05050102010706020507" pitchFamily="18" charset="2"/>
              </a:rPr>
              <a:t>Aproximación Rectangular de Integrales</a:t>
            </a:r>
            <a:endParaRPr lang="es-AR" sz="2000" b="1" dirty="0">
              <a:solidFill>
                <a:schemeClr val="tx1">
                  <a:lumMod val="65000"/>
                  <a:lumOff val="35000"/>
                </a:schemeClr>
              </a:solidFill>
            </a:endParaRPr>
          </a:p>
        </p:txBody>
      </p:sp>
      <p:graphicFrame>
        <p:nvGraphicFramePr>
          <p:cNvPr id="27" name="1 Objeto"/>
          <p:cNvGraphicFramePr>
            <a:graphicFrameLocks noChangeAspect="1"/>
          </p:cNvGraphicFramePr>
          <p:nvPr/>
        </p:nvGraphicFramePr>
        <p:xfrm>
          <a:off x="549106" y="1306884"/>
          <a:ext cx="2128838" cy="792163"/>
        </p:xfrm>
        <a:graphic>
          <a:graphicData uri="http://schemas.openxmlformats.org/presentationml/2006/ole">
            <mc:AlternateContent xmlns:mc="http://schemas.openxmlformats.org/markup-compatibility/2006">
              <mc:Choice xmlns:v="urn:schemas-microsoft-com:vml" Requires="v">
                <p:oleObj spid="_x0000_s5374" name="Equation" r:id="rId3" imgW="1523880" imgH="571320" progId="Equation.DSMT4">
                  <p:embed/>
                </p:oleObj>
              </mc:Choice>
              <mc:Fallback>
                <p:oleObj name="Equation" r:id="rId3" imgW="1523880" imgH="571320" progId="Equation.DSMT4">
                  <p:embed/>
                  <p:pic>
                    <p:nvPicPr>
                      <p:cNvPr id="27" name="1 Objeto"/>
                      <p:cNvPicPr>
                        <a:picLocks noChangeAspect="1" noChangeArrowheads="1"/>
                      </p:cNvPicPr>
                      <p:nvPr/>
                    </p:nvPicPr>
                    <p:blipFill>
                      <a:blip r:embed="rId4"/>
                      <a:srcRect/>
                      <a:stretch>
                        <a:fillRect/>
                      </a:stretch>
                    </p:blipFill>
                    <p:spPr bwMode="auto">
                      <a:xfrm>
                        <a:off x="549106" y="1306884"/>
                        <a:ext cx="2128838" cy="792163"/>
                      </a:xfrm>
                      <a:prstGeom prst="rect">
                        <a:avLst/>
                      </a:prstGeom>
                      <a:noFill/>
                      <a:ln>
                        <a:noFill/>
                      </a:ln>
                    </p:spPr>
                  </p:pic>
                </p:oleObj>
              </mc:Fallback>
            </mc:AlternateContent>
          </a:graphicData>
        </a:graphic>
      </p:graphicFrame>
      <p:sp>
        <p:nvSpPr>
          <p:cNvPr id="28" name="Rectángulo 27"/>
          <p:cNvSpPr/>
          <p:nvPr/>
        </p:nvSpPr>
        <p:spPr>
          <a:xfrm>
            <a:off x="2759435" y="1512535"/>
            <a:ext cx="497252" cy="400110"/>
          </a:xfrm>
          <a:prstGeom prst="rect">
            <a:avLst/>
          </a:prstGeom>
        </p:spPr>
        <p:txBody>
          <a:bodyPr wrap="none">
            <a:spAutoFit/>
          </a:bodyPr>
          <a:lstStyle/>
          <a:p>
            <a:r>
              <a:rPr lang="es-AR" sz="2000" b="1" dirty="0">
                <a:solidFill>
                  <a:schemeClr val="accent5">
                    <a:lumMod val="75000"/>
                  </a:schemeClr>
                </a:solidFill>
              </a:rPr>
              <a:t>(1)</a:t>
            </a:r>
            <a:endParaRPr lang="es-AR" sz="2000" b="1" i="1" dirty="0">
              <a:solidFill>
                <a:schemeClr val="accent5">
                  <a:lumMod val="75000"/>
                </a:schemeClr>
              </a:solidFill>
            </a:endParaRPr>
          </a:p>
        </p:txBody>
      </p:sp>
      <p:sp>
        <p:nvSpPr>
          <p:cNvPr id="29" name="Rectángulo 28"/>
          <p:cNvSpPr/>
          <p:nvPr/>
        </p:nvSpPr>
        <p:spPr>
          <a:xfrm>
            <a:off x="3229393" y="1384685"/>
            <a:ext cx="8320923" cy="769441"/>
          </a:xfrm>
          <a:prstGeom prst="rect">
            <a:avLst/>
          </a:prstGeom>
        </p:spPr>
        <p:txBody>
          <a:bodyPr wrap="square">
            <a:spAutoFit/>
          </a:bodyPr>
          <a:lstStyle/>
          <a:p>
            <a:r>
              <a:rPr lang="es-AR" sz="2200" b="1" dirty="0">
                <a:solidFill>
                  <a:schemeClr val="accent5">
                    <a:lumMod val="75000"/>
                  </a:schemeClr>
                </a:solidFill>
                <a:latin typeface="Times New Roman" panose="02020603050405020304" pitchFamily="18" charset="0"/>
                <a:cs typeface="Times New Roman" panose="02020603050405020304" pitchFamily="18" charset="0"/>
              </a:rPr>
              <a:t>Integrando ambos miembros entre 0 y </a:t>
            </a:r>
            <a:r>
              <a:rPr lang="es-AR" sz="2200" b="1" i="1" dirty="0">
                <a:solidFill>
                  <a:schemeClr val="accent5">
                    <a:lumMod val="75000"/>
                  </a:schemeClr>
                </a:solidFill>
                <a:latin typeface="Times New Roman" panose="02020603050405020304" pitchFamily="18" charset="0"/>
                <a:cs typeface="Times New Roman" panose="02020603050405020304" pitchFamily="18" charset="0"/>
              </a:rPr>
              <a:t>t</a:t>
            </a:r>
            <a:r>
              <a:rPr lang="es-AR" sz="2200" b="1" dirty="0">
                <a:solidFill>
                  <a:schemeClr val="accent5">
                    <a:lumMod val="75000"/>
                  </a:schemeClr>
                </a:solidFill>
                <a:latin typeface="Times New Roman" panose="02020603050405020304" pitchFamily="18" charset="0"/>
                <a:cs typeface="Times New Roman" panose="02020603050405020304" pitchFamily="18" charset="0"/>
              </a:rPr>
              <a:t> y considerando que las CI pueden ser diferentes de 0:</a:t>
            </a:r>
          </a:p>
        </p:txBody>
      </p:sp>
      <p:graphicFrame>
        <p:nvGraphicFramePr>
          <p:cNvPr id="30" name="1 Objeto"/>
          <p:cNvGraphicFramePr>
            <a:graphicFrameLocks noChangeAspect="1"/>
          </p:cNvGraphicFramePr>
          <p:nvPr/>
        </p:nvGraphicFramePr>
        <p:xfrm>
          <a:off x="6132707" y="2054029"/>
          <a:ext cx="4452937" cy="633412"/>
        </p:xfrm>
        <a:graphic>
          <a:graphicData uri="http://schemas.openxmlformats.org/presentationml/2006/ole">
            <mc:AlternateContent xmlns:mc="http://schemas.openxmlformats.org/markup-compatibility/2006">
              <mc:Choice xmlns:v="urn:schemas-microsoft-com:vml" Requires="v">
                <p:oleObj spid="_x0000_s5375" name="Equation" r:id="rId5" imgW="3187440" imgH="457200" progId="Equation.DSMT4">
                  <p:embed/>
                </p:oleObj>
              </mc:Choice>
              <mc:Fallback>
                <p:oleObj name="Equation" r:id="rId5" imgW="3187440" imgH="457200" progId="Equation.DSMT4">
                  <p:embed/>
                  <p:pic>
                    <p:nvPicPr>
                      <p:cNvPr id="30" name="1 Objeto"/>
                      <p:cNvPicPr>
                        <a:picLocks noChangeAspect="1" noChangeArrowheads="1"/>
                      </p:cNvPicPr>
                      <p:nvPr/>
                    </p:nvPicPr>
                    <p:blipFill>
                      <a:blip r:embed="rId6"/>
                      <a:srcRect/>
                      <a:stretch>
                        <a:fillRect/>
                      </a:stretch>
                    </p:blipFill>
                    <p:spPr bwMode="auto">
                      <a:xfrm>
                        <a:off x="6132707" y="2054029"/>
                        <a:ext cx="4452937" cy="633412"/>
                      </a:xfrm>
                      <a:prstGeom prst="rect">
                        <a:avLst/>
                      </a:prstGeom>
                      <a:noFill/>
                      <a:ln>
                        <a:noFill/>
                      </a:ln>
                    </p:spPr>
                  </p:pic>
                </p:oleObj>
              </mc:Fallback>
            </mc:AlternateContent>
          </a:graphicData>
        </a:graphic>
      </p:graphicFrame>
      <p:sp>
        <p:nvSpPr>
          <p:cNvPr id="31" name="Rectángulo 30"/>
          <p:cNvSpPr/>
          <p:nvPr/>
        </p:nvSpPr>
        <p:spPr>
          <a:xfrm>
            <a:off x="5489643" y="2814668"/>
            <a:ext cx="6584089" cy="769441"/>
          </a:xfrm>
          <a:prstGeom prst="rect">
            <a:avLst/>
          </a:prstGeom>
          <a:solidFill>
            <a:srgbClr val="FFC000"/>
          </a:solidFill>
        </p:spPr>
        <p:txBody>
          <a:bodyPr wrap="square">
            <a:spAutoFit/>
          </a:bodyPr>
          <a:lstStyle/>
          <a:p>
            <a:pPr algn="ctr"/>
            <a:r>
              <a:rPr lang="es-AR" sz="2200" b="1" dirty="0">
                <a:solidFill>
                  <a:schemeClr val="accent5">
                    <a:lumMod val="75000"/>
                  </a:schemeClr>
                </a:solidFill>
                <a:latin typeface="Times New Roman" panose="02020603050405020304" pitchFamily="18" charset="0"/>
                <a:cs typeface="Times New Roman" panose="02020603050405020304" pitchFamily="18" charset="0"/>
              </a:rPr>
              <a:t>Por </a:t>
            </a:r>
            <a:r>
              <a:rPr lang="es-AR" sz="2200" b="1" i="1" u="sng" dirty="0" err="1">
                <a:solidFill>
                  <a:schemeClr val="accent5">
                    <a:lumMod val="75000"/>
                  </a:schemeClr>
                </a:solidFill>
                <a:latin typeface="Times New Roman" panose="02020603050405020304" pitchFamily="18" charset="0"/>
                <a:cs typeface="Times New Roman" panose="02020603050405020304" pitchFamily="18" charset="0"/>
              </a:rPr>
              <a:t>Backward</a:t>
            </a:r>
            <a:r>
              <a:rPr lang="es-AR" sz="2200" b="1" dirty="0">
                <a:solidFill>
                  <a:schemeClr val="accent5">
                    <a:lumMod val="75000"/>
                  </a:schemeClr>
                </a:solidFill>
                <a:latin typeface="Times New Roman" panose="02020603050405020304" pitchFamily="18" charset="0"/>
                <a:cs typeface="Times New Roman" panose="02020603050405020304" pitchFamily="18" charset="0"/>
              </a:rPr>
              <a:t>, la integral entre </a:t>
            </a:r>
            <a:r>
              <a:rPr lang="en-US" sz="2200" b="1" dirty="0">
                <a:solidFill>
                  <a:schemeClr val="accent5">
                    <a:lumMod val="75000"/>
                  </a:schemeClr>
                </a:solidFill>
                <a:latin typeface="Times New Roman" panose="02020603050405020304" pitchFamily="18" charset="0"/>
                <a:cs typeface="Times New Roman" panose="02020603050405020304" pitchFamily="18" charset="0"/>
              </a:rPr>
              <a:t>(</a:t>
            </a:r>
            <a:r>
              <a:rPr lang="en-US" sz="2200" b="1" i="1" dirty="0">
                <a:solidFill>
                  <a:schemeClr val="accent5">
                    <a:lumMod val="75000"/>
                  </a:schemeClr>
                </a:solidFill>
                <a:latin typeface="Times New Roman" panose="02020603050405020304" pitchFamily="18" charset="0"/>
                <a:cs typeface="Times New Roman" panose="02020603050405020304" pitchFamily="18" charset="0"/>
              </a:rPr>
              <a:t>k</a:t>
            </a:r>
            <a:r>
              <a:rPr lang="en-US" sz="2200" b="1" dirty="0">
                <a:solidFill>
                  <a:schemeClr val="accent5">
                    <a:lumMod val="75000"/>
                  </a:schemeClr>
                </a:solidFill>
                <a:latin typeface="Times New Roman" panose="02020603050405020304" pitchFamily="18" charset="0"/>
                <a:cs typeface="Times New Roman" panose="02020603050405020304" pitchFamily="18" charset="0"/>
              </a:rPr>
              <a:t>-1)</a:t>
            </a:r>
            <a:r>
              <a:rPr lang="en-US" sz="2200" b="1" i="1" dirty="0">
                <a:solidFill>
                  <a:schemeClr val="accent5">
                    <a:lumMod val="75000"/>
                  </a:schemeClr>
                </a:solidFill>
                <a:latin typeface="Times New Roman" panose="02020603050405020304" pitchFamily="18" charset="0"/>
                <a:cs typeface="Times New Roman" panose="02020603050405020304" pitchFamily="18" charset="0"/>
              </a:rPr>
              <a:t>T</a:t>
            </a:r>
            <a:r>
              <a:rPr lang="en-US" sz="2200" b="1" dirty="0">
                <a:solidFill>
                  <a:schemeClr val="accent5">
                    <a:lumMod val="75000"/>
                  </a:schemeClr>
                </a:solidFill>
                <a:latin typeface="Times New Roman" panose="02020603050405020304" pitchFamily="18" charset="0"/>
                <a:cs typeface="Times New Roman" panose="02020603050405020304" pitchFamily="18" charset="0"/>
              </a:rPr>
              <a:t> y </a:t>
            </a:r>
            <a:r>
              <a:rPr lang="en-US" sz="2200" b="1" i="1" dirty="0" err="1">
                <a:solidFill>
                  <a:schemeClr val="accent5">
                    <a:lumMod val="75000"/>
                  </a:schemeClr>
                </a:solidFill>
                <a:latin typeface="Times New Roman" panose="02020603050405020304" pitchFamily="18" charset="0"/>
                <a:cs typeface="Times New Roman" panose="02020603050405020304" pitchFamily="18" charset="0"/>
              </a:rPr>
              <a:t>kT</a:t>
            </a:r>
            <a:r>
              <a:rPr lang="en-US" sz="2200" b="1" dirty="0">
                <a:solidFill>
                  <a:schemeClr val="accent5">
                    <a:lumMod val="75000"/>
                  </a:schemeClr>
                </a:solidFill>
                <a:latin typeface="Times New Roman" panose="02020603050405020304" pitchFamily="18" charset="0"/>
                <a:cs typeface="Times New Roman" panose="02020603050405020304" pitchFamily="18" charset="0"/>
              </a:rPr>
              <a:t> </a:t>
            </a:r>
            <a:r>
              <a:rPr lang="es-AR" sz="2200" b="1" dirty="0">
                <a:solidFill>
                  <a:schemeClr val="accent5">
                    <a:lumMod val="75000"/>
                  </a:schemeClr>
                </a:solidFill>
                <a:latin typeface="Times New Roman" panose="02020603050405020304" pitchFamily="18" charset="0"/>
                <a:cs typeface="Times New Roman" panose="02020603050405020304" pitchFamily="18" charset="0"/>
              </a:rPr>
              <a:t>puede aproximarse por el área del rectángulo sombreado</a:t>
            </a:r>
          </a:p>
        </p:txBody>
      </p:sp>
      <p:graphicFrame>
        <p:nvGraphicFramePr>
          <p:cNvPr id="32" name="1 Objeto"/>
          <p:cNvGraphicFramePr>
            <a:graphicFrameLocks noChangeAspect="1"/>
          </p:cNvGraphicFramePr>
          <p:nvPr/>
        </p:nvGraphicFramePr>
        <p:xfrm>
          <a:off x="7164428" y="3685936"/>
          <a:ext cx="3209925" cy="687388"/>
        </p:xfrm>
        <a:graphic>
          <a:graphicData uri="http://schemas.openxmlformats.org/presentationml/2006/ole">
            <mc:AlternateContent xmlns:mc="http://schemas.openxmlformats.org/markup-compatibility/2006">
              <mc:Choice xmlns:v="urn:schemas-microsoft-com:vml" Requires="v">
                <p:oleObj spid="_x0000_s5376" name="Equation" r:id="rId7" imgW="2298600" imgH="495000" progId="Equation.DSMT4">
                  <p:embed/>
                </p:oleObj>
              </mc:Choice>
              <mc:Fallback>
                <p:oleObj name="Equation" r:id="rId7" imgW="2298600" imgH="495000" progId="Equation.DSMT4">
                  <p:embed/>
                  <p:pic>
                    <p:nvPicPr>
                      <p:cNvPr id="32" name="1 Objeto"/>
                      <p:cNvPicPr>
                        <a:picLocks noChangeAspect="1" noChangeArrowheads="1"/>
                      </p:cNvPicPr>
                      <p:nvPr/>
                    </p:nvPicPr>
                    <p:blipFill>
                      <a:blip r:embed="rId8"/>
                      <a:srcRect/>
                      <a:stretch>
                        <a:fillRect/>
                      </a:stretch>
                    </p:blipFill>
                    <p:spPr bwMode="auto">
                      <a:xfrm>
                        <a:off x="7164428" y="3685936"/>
                        <a:ext cx="3209925" cy="687388"/>
                      </a:xfrm>
                      <a:prstGeom prst="rect">
                        <a:avLst/>
                      </a:prstGeom>
                      <a:noFill/>
                      <a:ln>
                        <a:noFill/>
                      </a:ln>
                    </p:spPr>
                  </p:pic>
                </p:oleObj>
              </mc:Fallback>
            </mc:AlternateContent>
          </a:graphicData>
        </a:graphic>
      </p:graphicFrame>
      <p:pic>
        <p:nvPicPr>
          <p:cNvPr id="6" name="Imagen 5"/>
          <p:cNvPicPr>
            <a:picLocks noChangeAspect="1"/>
          </p:cNvPicPr>
          <p:nvPr/>
        </p:nvPicPr>
        <p:blipFill>
          <a:blip r:embed="rId9"/>
          <a:stretch>
            <a:fillRect/>
          </a:stretch>
        </p:blipFill>
        <p:spPr>
          <a:xfrm>
            <a:off x="38737" y="2459772"/>
            <a:ext cx="5969804" cy="3586445"/>
          </a:xfrm>
          <a:prstGeom prst="rect">
            <a:avLst/>
          </a:prstGeom>
        </p:spPr>
      </p:pic>
      <p:graphicFrame>
        <p:nvGraphicFramePr>
          <p:cNvPr id="13" name="1 Objeto"/>
          <p:cNvGraphicFramePr>
            <a:graphicFrameLocks noChangeAspect="1"/>
          </p:cNvGraphicFramePr>
          <p:nvPr/>
        </p:nvGraphicFramePr>
        <p:xfrm>
          <a:off x="6294477" y="4513726"/>
          <a:ext cx="4949825" cy="369888"/>
        </p:xfrm>
        <a:graphic>
          <a:graphicData uri="http://schemas.openxmlformats.org/presentationml/2006/ole">
            <mc:AlternateContent xmlns:mc="http://schemas.openxmlformats.org/markup-compatibility/2006">
              <mc:Choice xmlns:v="urn:schemas-microsoft-com:vml" Requires="v">
                <p:oleObj spid="_x0000_s5377" name="Equation" r:id="rId10" imgW="3543120" imgH="266400" progId="Equation.DSMT4">
                  <p:embed/>
                </p:oleObj>
              </mc:Choice>
              <mc:Fallback>
                <p:oleObj name="Equation" r:id="rId10" imgW="3543120" imgH="266400" progId="Equation.DSMT4">
                  <p:embed/>
                  <p:pic>
                    <p:nvPicPr>
                      <p:cNvPr id="13" name="1 Objeto"/>
                      <p:cNvPicPr>
                        <a:picLocks noChangeAspect="1" noChangeArrowheads="1"/>
                      </p:cNvPicPr>
                      <p:nvPr/>
                    </p:nvPicPr>
                    <p:blipFill>
                      <a:blip r:embed="rId11"/>
                      <a:srcRect/>
                      <a:stretch>
                        <a:fillRect/>
                      </a:stretch>
                    </p:blipFill>
                    <p:spPr bwMode="auto">
                      <a:xfrm>
                        <a:off x="6294477" y="4513726"/>
                        <a:ext cx="4949825" cy="369888"/>
                      </a:xfrm>
                      <a:prstGeom prst="rect">
                        <a:avLst/>
                      </a:prstGeom>
                      <a:noFill/>
                      <a:ln>
                        <a:noFill/>
                      </a:ln>
                    </p:spPr>
                  </p:pic>
                </p:oleObj>
              </mc:Fallback>
            </mc:AlternateContent>
          </a:graphicData>
        </a:graphic>
      </p:graphicFrame>
      <p:graphicFrame>
        <p:nvGraphicFramePr>
          <p:cNvPr id="16" name="1 Objeto"/>
          <p:cNvGraphicFramePr>
            <a:graphicFrameLocks noChangeAspect="1"/>
          </p:cNvGraphicFramePr>
          <p:nvPr/>
        </p:nvGraphicFramePr>
        <p:xfrm>
          <a:off x="6158770" y="5373686"/>
          <a:ext cx="3370262" cy="1268412"/>
        </p:xfrm>
        <a:graphic>
          <a:graphicData uri="http://schemas.openxmlformats.org/presentationml/2006/ole">
            <mc:AlternateContent xmlns:mc="http://schemas.openxmlformats.org/markup-compatibility/2006">
              <mc:Choice xmlns:v="urn:schemas-microsoft-com:vml" Requires="v">
                <p:oleObj spid="_x0000_s5378" name="Equation" r:id="rId12" imgW="2412720" imgH="914400" progId="Equation.DSMT4">
                  <p:embed/>
                </p:oleObj>
              </mc:Choice>
              <mc:Fallback>
                <p:oleObj name="Equation" r:id="rId12" imgW="2412720" imgH="914400" progId="Equation.DSMT4">
                  <p:embed/>
                  <p:pic>
                    <p:nvPicPr>
                      <p:cNvPr id="16" name="1 Objeto"/>
                      <p:cNvPicPr>
                        <a:picLocks noChangeAspect="1" noChangeArrowheads="1"/>
                      </p:cNvPicPr>
                      <p:nvPr/>
                    </p:nvPicPr>
                    <p:blipFill>
                      <a:blip r:embed="rId13"/>
                      <a:srcRect/>
                      <a:stretch>
                        <a:fillRect/>
                      </a:stretch>
                    </p:blipFill>
                    <p:spPr bwMode="auto">
                      <a:xfrm>
                        <a:off x="6158770" y="5373686"/>
                        <a:ext cx="3370262" cy="1268412"/>
                      </a:xfrm>
                      <a:prstGeom prst="rect">
                        <a:avLst/>
                      </a:prstGeom>
                      <a:noFill/>
                      <a:ln>
                        <a:noFill/>
                      </a:ln>
                    </p:spPr>
                  </p:pic>
                </p:oleObj>
              </mc:Fallback>
            </mc:AlternateContent>
          </a:graphicData>
        </a:graphic>
      </p:graphicFrame>
      <p:sp>
        <p:nvSpPr>
          <p:cNvPr id="17" name="Flecha derecha 16"/>
          <p:cNvSpPr/>
          <p:nvPr/>
        </p:nvSpPr>
        <p:spPr>
          <a:xfrm>
            <a:off x="9644987" y="5501382"/>
            <a:ext cx="719286" cy="606620"/>
          </a:xfrm>
          <a:prstGeom prst="rightArrow">
            <a:avLst>
              <a:gd name="adj1" fmla="val 47594"/>
              <a:gd name="adj2" fmla="val 5503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8" name="1 Objeto"/>
          <p:cNvGraphicFramePr>
            <a:graphicFrameLocks noChangeAspect="1"/>
          </p:cNvGraphicFramePr>
          <p:nvPr/>
        </p:nvGraphicFramePr>
        <p:xfrm>
          <a:off x="10480228" y="5373686"/>
          <a:ext cx="1417638" cy="862012"/>
        </p:xfrm>
        <a:graphic>
          <a:graphicData uri="http://schemas.openxmlformats.org/presentationml/2006/ole">
            <mc:AlternateContent xmlns:mc="http://schemas.openxmlformats.org/markup-compatibility/2006">
              <mc:Choice xmlns:v="urn:schemas-microsoft-com:vml" Requires="v">
                <p:oleObj spid="_x0000_s5379" name="Equation" r:id="rId14" imgW="1015920" imgH="622080" progId="Equation.DSMT4">
                  <p:embed/>
                </p:oleObj>
              </mc:Choice>
              <mc:Fallback>
                <p:oleObj name="Equation" r:id="rId14" imgW="1015920" imgH="622080" progId="Equation.DSMT4">
                  <p:embed/>
                  <p:pic>
                    <p:nvPicPr>
                      <p:cNvPr id="18" name="1 Objeto"/>
                      <p:cNvPicPr>
                        <a:picLocks noChangeAspect="1" noChangeArrowheads="1"/>
                      </p:cNvPicPr>
                      <p:nvPr/>
                    </p:nvPicPr>
                    <p:blipFill>
                      <a:blip r:embed="rId15"/>
                      <a:srcRect/>
                      <a:stretch>
                        <a:fillRect/>
                      </a:stretch>
                    </p:blipFill>
                    <p:spPr bwMode="auto">
                      <a:xfrm>
                        <a:off x="10480228" y="5373686"/>
                        <a:ext cx="1417638" cy="862012"/>
                      </a:xfrm>
                      <a:prstGeom prst="rect">
                        <a:avLst/>
                      </a:prstGeom>
                      <a:noFill/>
                      <a:ln>
                        <a:noFill/>
                      </a:ln>
                    </p:spPr>
                  </p:pic>
                </p:oleObj>
              </mc:Fallback>
            </mc:AlternateContent>
          </a:graphicData>
        </a:graphic>
      </p:graphicFrame>
      <p:sp>
        <p:nvSpPr>
          <p:cNvPr id="19" name="Flecha derecha 18"/>
          <p:cNvSpPr/>
          <p:nvPr/>
        </p:nvSpPr>
        <p:spPr>
          <a:xfrm rot="5400000">
            <a:off x="8131220" y="4732522"/>
            <a:ext cx="455910" cy="792256"/>
          </a:xfrm>
          <a:prstGeom prst="rightArrow">
            <a:avLst>
              <a:gd name="adj1" fmla="val 50000"/>
              <a:gd name="adj2" fmla="val 3808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693893" y="5997920"/>
            <a:ext cx="5125588"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Aproximación Rectangular </a:t>
            </a:r>
            <a:r>
              <a:rPr lang="es-AR" sz="2000" b="1" dirty="0" err="1">
                <a:solidFill>
                  <a:srgbClr val="0070C0"/>
                </a:solidFill>
                <a:sym typeface="Symbol" panose="05050102010706020507" pitchFamily="18" charset="2"/>
              </a:rPr>
              <a:t>Backward</a:t>
            </a:r>
            <a:r>
              <a:rPr lang="es-AR" sz="2000" b="1" dirty="0">
                <a:solidFill>
                  <a:srgbClr val="0070C0"/>
                </a:solidFill>
                <a:sym typeface="Symbol" panose="05050102010706020507" pitchFamily="18" charset="2"/>
              </a:rPr>
              <a:t> o Por Exceso</a:t>
            </a:r>
            <a:endParaRPr lang="es-AR" sz="2000" b="1" dirty="0">
              <a:solidFill>
                <a:srgbClr val="0070C0"/>
              </a:solidFill>
            </a:endParaRPr>
          </a:p>
        </p:txBody>
      </p:sp>
    </p:spTree>
    <p:extLst>
      <p:ext uri="{BB962C8B-B14F-4D97-AF65-F5344CB8AC3E}">
        <p14:creationId xmlns:p14="http://schemas.microsoft.com/office/powerpoint/2010/main" val="325141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36093</TotalTime>
  <Words>4982</Words>
  <Application>Microsoft Office PowerPoint</Application>
  <PresentationFormat>Panorámica</PresentationFormat>
  <Paragraphs>499</Paragraphs>
  <Slides>62</Slides>
  <Notes>17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62</vt:i4>
      </vt:variant>
    </vt:vector>
  </HeadingPairs>
  <TitlesOfParts>
    <vt:vector size="72" baseType="lpstr">
      <vt:lpstr>Arial</vt:lpstr>
      <vt:lpstr>Book Antiqua</vt:lpstr>
      <vt:lpstr>Calibri</vt:lpstr>
      <vt:lpstr>Calibri Light</vt:lpstr>
      <vt:lpstr>Symbol</vt:lpstr>
      <vt:lpstr>Times New Roman</vt:lpstr>
      <vt:lpstr>Wingdings</vt:lpstr>
      <vt:lpstr>Diseño predeterminado</vt:lpstr>
      <vt:lpstr>Equation</vt:lpstr>
      <vt:lpstr>MathType 6.0 Equation</vt:lpstr>
      <vt:lpstr>Presentación de PowerPoint</vt:lpstr>
      <vt:lpstr>Temas de la Unidad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Fernando Botterón</cp:lastModifiedBy>
  <cp:revision>2447</cp:revision>
  <dcterms:created xsi:type="dcterms:W3CDTF">2010-05-23T14:28:12Z</dcterms:created>
  <dcterms:modified xsi:type="dcterms:W3CDTF">2023-10-20T15:18:00Z</dcterms:modified>
</cp:coreProperties>
</file>